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58" r:id="rId4"/>
    <p:sldId id="259" r:id="rId5"/>
    <p:sldId id="260" r:id="rId6"/>
    <p:sldId id="261" r:id="rId7"/>
    <p:sldId id="262" r:id="rId8"/>
    <p:sldId id="263" r:id="rId9"/>
    <p:sldId id="306" r:id="rId10"/>
    <p:sldId id="307" r:id="rId11"/>
    <p:sldId id="308" r:id="rId12"/>
    <p:sldId id="309" r:id="rId13"/>
    <p:sldId id="314" r:id="rId14"/>
    <p:sldId id="315" r:id="rId15"/>
    <p:sldId id="316" r:id="rId16"/>
    <p:sldId id="317" r:id="rId17"/>
    <p:sldId id="318" r:id="rId18"/>
    <p:sldId id="319" r:id="rId19"/>
    <p:sldId id="320" r:id="rId20"/>
    <p:sldId id="321" r:id="rId21"/>
    <p:sldId id="322" r:id="rId22"/>
    <p:sldId id="323" r:id="rId23"/>
    <p:sldId id="324" r:id="rId24"/>
    <p:sldId id="264" r:id="rId25"/>
    <p:sldId id="310" r:id="rId26"/>
    <p:sldId id="311" r:id="rId27"/>
    <p:sldId id="312" r:id="rId28"/>
    <p:sldId id="325" r:id="rId29"/>
    <p:sldId id="313"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02" r:id="rId45"/>
    <p:sldId id="303" r:id="rId46"/>
    <p:sldId id="340" r:id="rId47"/>
    <p:sldId id="30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8/17/2013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8/17/2013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8/17/2013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6.bin"/><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8.wmf"/><Relationship Id="rId5" Type="http://schemas.openxmlformats.org/officeDocument/2006/relationships/oleObject" Target="../embeddings/oleObject49.bin"/><Relationship Id="rId4" Type="http://schemas.openxmlformats.org/officeDocument/2006/relationships/image" Target="../media/image4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6.wmf"/><Relationship Id="rId5" Type="http://schemas.openxmlformats.org/officeDocument/2006/relationships/oleObject" Target="../embeddings/oleObject57.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61.bin"/><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8.wmf"/><Relationship Id="rId5" Type="http://schemas.openxmlformats.org/officeDocument/2006/relationships/oleObject" Target="../embeddings/oleObject69.bin"/><Relationship Id="rId4" Type="http://schemas.openxmlformats.org/officeDocument/2006/relationships/image" Target="../media/image67.wmf"/></Relationships>
</file>

<file path=ppt/slides/_rels/slide36.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0.wmf"/><Relationship Id="rId5" Type="http://schemas.openxmlformats.org/officeDocument/2006/relationships/oleObject" Target="../embeddings/oleObject71.bin"/><Relationship Id="rId4" Type="http://schemas.openxmlformats.org/officeDocument/2006/relationships/image" Target="../media/image69.wmf"/></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3.wmf"/><Relationship Id="rId5" Type="http://schemas.openxmlformats.org/officeDocument/2006/relationships/oleObject" Target="../embeddings/oleObject74.bin"/><Relationship Id="rId4" Type="http://schemas.openxmlformats.org/officeDocument/2006/relationships/image" Target="../media/image7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5.wmf"/></Relationships>
</file>

<file path=ppt/slides/_rels/slide3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7.wmf"/><Relationship Id="rId5" Type="http://schemas.openxmlformats.org/officeDocument/2006/relationships/oleObject" Target="../embeddings/oleObject78.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1.wmf"/><Relationship Id="rId5" Type="http://schemas.openxmlformats.org/officeDocument/2006/relationships/oleObject" Target="../embeddings/oleObject82.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4.bin"/></Relationships>
</file>

<file path=ppt/slides/_rels/slide4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85.wmf"/><Relationship Id="rId5" Type="http://schemas.openxmlformats.org/officeDocument/2006/relationships/oleObject" Target="../embeddings/oleObject86.bin"/><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8.wmf"/><Relationship Id="rId5" Type="http://schemas.openxmlformats.org/officeDocument/2006/relationships/oleObject" Target="../embeddings/oleObject89.bin"/><Relationship Id="rId4" Type="http://schemas.openxmlformats.org/officeDocument/2006/relationships/image" Target="../media/image8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1.wmf"/><Relationship Id="rId5" Type="http://schemas.openxmlformats.org/officeDocument/2006/relationships/oleObject" Target="../embeddings/oleObject92.bin"/><Relationship Id="rId4" Type="http://schemas.openxmlformats.org/officeDocument/2006/relationships/image" Target="../media/image9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3.wmf"/><Relationship Id="rId5" Type="http://schemas.openxmlformats.org/officeDocument/2006/relationships/oleObject" Target="../embeddings/oleObject94.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6.bin"/></Relationships>
</file>

<file path=ppt/slides/_rels/slide46.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97.wmf"/><Relationship Id="rId5" Type="http://schemas.openxmlformats.org/officeDocument/2006/relationships/oleObject" Target="../embeddings/oleObject98.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Multiplying and Dividing Fractions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should also review how to convert a mixed number into an improper fraction.</a:t>
            </a:r>
          </a:p>
          <a:p>
            <a:r>
              <a:rPr lang="en-US" dirty="0" smtClean="0"/>
              <a:t>Use the following formula:</a:t>
            </a:r>
          </a:p>
          <a:p>
            <a:endParaRPr lang="en-US" dirty="0"/>
          </a:p>
          <a:p>
            <a:endParaRPr lang="en-US" dirty="0" smtClean="0"/>
          </a:p>
          <a:p>
            <a:endParaRPr lang="en-US" dirty="0"/>
          </a:p>
          <a:p>
            <a:r>
              <a:rPr lang="en-US" dirty="0" smtClean="0"/>
              <a:t>For example: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a:t>
            </a:r>
            <a:r>
              <a:rPr lang="en-US" dirty="0" smtClean="0"/>
              <a:t>Numbers (Example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98555722"/>
              </p:ext>
            </p:extLst>
          </p:nvPr>
        </p:nvGraphicFramePr>
        <p:xfrm>
          <a:off x="1600200" y="2971800"/>
          <a:ext cx="6335145" cy="706437"/>
        </p:xfrm>
        <a:graphic>
          <a:graphicData uri="http://schemas.openxmlformats.org/presentationml/2006/ole">
            <mc:AlternateContent xmlns:mc="http://schemas.openxmlformats.org/markup-compatibility/2006">
              <mc:Choice xmlns:v="urn:schemas-microsoft-com:vml" Requires="v">
                <p:oleObj spid="_x0000_s96324" name="Equation" r:id="rId3" imgW="3530520" imgH="393480" progId="Equation.DSMT4">
                  <p:embed/>
                </p:oleObj>
              </mc:Choice>
              <mc:Fallback>
                <p:oleObj name="Equation" r:id="rId3" imgW="3530520" imgH="393480" progId="Equation.DSMT4">
                  <p:embed/>
                  <p:pic>
                    <p:nvPicPr>
                      <p:cNvPr id="0" name=""/>
                      <p:cNvPicPr/>
                      <p:nvPr/>
                    </p:nvPicPr>
                    <p:blipFill>
                      <a:blip r:embed="rId4"/>
                      <a:stretch>
                        <a:fillRect/>
                      </a:stretch>
                    </p:blipFill>
                    <p:spPr>
                      <a:xfrm>
                        <a:off x="1600200" y="2971800"/>
                        <a:ext cx="6335145"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6668202"/>
              </p:ext>
            </p:extLst>
          </p:nvPr>
        </p:nvGraphicFramePr>
        <p:xfrm>
          <a:off x="3581400" y="4419600"/>
          <a:ext cx="2142099" cy="706437"/>
        </p:xfrm>
        <a:graphic>
          <a:graphicData uri="http://schemas.openxmlformats.org/presentationml/2006/ole">
            <mc:AlternateContent xmlns:mc="http://schemas.openxmlformats.org/markup-compatibility/2006">
              <mc:Choice xmlns:v="urn:schemas-microsoft-com:vml" Requires="v">
                <p:oleObj spid="_x0000_s96325" name="Equation" r:id="rId5" imgW="1193760" imgH="393480" progId="Equation.DSMT4">
                  <p:embed/>
                </p:oleObj>
              </mc:Choice>
              <mc:Fallback>
                <p:oleObj name="Equation" r:id="rId5" imgW="1193760" imgH="393480" progId="Equation.DSMT4">
                  <p:embed/>
                  <p:pic>
                    <p:nvPicPr>
                      <p:cNvPr id="0" name=""/>
                      <p:cNvPicPr/>
                      <p:nvPr/>
                    </p:nvPicPr>
                    <p:blipFill>
                      <a:blip r:embed="rId6"/>
                      <a:stretch>
                        <a:fillRect/>
                      </a:stretch>
                    </p:blipFill>
                    <p:spPr>
                      <a:xfrm>
                        <a:off x="3581400" y="4419600"/>
                        <a:ext cx="2142099" cy="706437"/>
                      </a:xfrm>
                      <a:prstGeom prst="rect">
                        <a:avLst/>
                      </a:prstGeom>
                    </p:spPr>
                  </p:pic>
                </p:oleObj>
              </mc:Fallback>
            </mc:AlternateContent>
          </a:graphicData>
        </a:graphic>
      </p:graphicFrame>
    </p:spTree>
    <p:extLst>
      <p:ext uri="{BB962C8B-B14F-4D97-AF65-F5344CB8AC3E}">
        <p14:creationId xmlns:p14="http://schemas.microsoft.com/office/powerpoint/2010/main" val="35053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Try the following conversions and check your answers on the next slide.</a:t>
            </a:r>
          </a:p>
          <a:p>
            <a:pPr marL="109728" indent="0">
              <a:buNone/>
            </a:pPr>
            <a:r>
              <a:rPr lang="en-US" sz="2400" dirty="0" smtClean="0"/>
              <a:t>1.  Convert        into a mixed number.</a:t>
            </a:r>
          </a:p>
          <a:p>
            <a:pPr marL="109728" indent="0">
              <a:buNone/>
            </a:pPr>
            <a:endParaRPr lang="en-US" sz="2400" dirty="0" smtClean="0"/>
          </a:p>
          <a:p>
            <a:pPr marL="109728" indent="0">
              <a:buNone/>
            </a:pPr>
            <a:r>
              <a:rPr lang="en-US" sz="2400" dirty="0" smtClean="0"/>
              <a:t>2.  Convert        </a:t>
            </a:r>
            <a:r>
              <a:rPr lang="en-US" sz="2400" dirty="0"/>
              <a:t>into a mixed number</a:t>
            </a:r>
            <a:r>
              <a:rPr lang="en-US" sz="2400" dirty="0" smtClean="0"/>
              <a:t>.</a:t>
            </a:r>
          </a:p>
          <a:p>
            <a:pPr marL="109728" indent="0">
              <a:buNone/>
            </a:pPr>
            <a:endParaRPr lang="en-US" sz="2400" dirty="0"/>
          </a:p>
          <a:p>
            <a:pPr marL="109728" indent="0">
              <a:buNone/>
            </a:pPr>
            <a:r>
              <a:rPr lang="en-US" sz="2400" dirty="0" smtClean="0"/>
              <a:t>3.  Convert        into an improper fraction.</a:t>
            </a:r>
          </a:p>
          <a:p>
            <a:pPr marL="109728" indent="0">
              <a:buNone/>
            </a:pPr>
            <a:endParaRPr lang="en-US" sz="2400" dirty="0" smtClean="0"/>
          </a:p>
          <a:p>
            <a:pPr marL="109728" indent="0">
              <a:buNone/>
            </a:pPr>
            <a:r>
              <a:rPr lang="en-US" sz="2400" dirty="0" smtClean="0"/>
              <a:t>4.  Convert        </a:t>
            </a:r>
            <a:r>
              <a:rPr lang="en-US" sz="2400" dirty="0"/>
              <a:t>into an improper fraction.</a:t>
            </a:r>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87809448"/>
              </p:ext>
            </p:extLst>
          </p:nvPr>
        </p:nvGraphicFramePr>
        <p:xfrm>
          <a:off x="2514600" y="2285999"/>
          <a:ext cx="381000" cy="656167"/>
        </p:xfrm>
        <a:graphic>
          <a:graphicData uri="http://schemas.openxmlformats.org/presentationml/2006/ole">
            <mc:AlternateContent xmlns:mc="http://schemas.openxmlformats.org/markup-compatibility/2006">
              <mc:Choice xmlns:v="urn:schemas-microsoft-com:vml" Requires="v">
                <p:oleObj spid="_x0000_s95364"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2514600" y="2285999"/>
                        <a:ext cx="381000" cy="65616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65007160"/>
              </p:ext>
            </p:extLst>
          </p:nvPr>
        </p:nvGraphicFramePr>
        <p:xfrm>
          <a:off x="2514600" y="3048000"/>
          <a:ext cx="376084" cy="685800"/>
        </p:xfrm>
        <a:graphic>
          <a:graphicData uri="http://schemas.openxmlformats.org/presentationml/2006/ole">
            <mc:AlternateContent xmlns:mc="http://schemas.openxmlformats.org/markup-compatibility/2006">
              <mc:Choice xmlns:v="urn:schemas-microsoft-com:vml" Requires="v">
                <p:oleObj spid="_x0000_s95365"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2514600" y="3048000"/>
                        <a:ext cx="376084"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57538246"/>
              </p:ext>
            </p:extLst>
          </p:nvPr>
        </p:nvGraphicFramePr>
        <p:xfrm>
          <a:off x="2438400" y="3886200"/>
          <a:ext cx="387350" cy="571802"/>
        </p:xfrm>
        <a:graphic>
          <a:graphicData uri="http://schemas.openxmlformats.org/presentationml/2006/ole">
            <mc:AlternateContent xmlns:mc="http://schemas.openxmlformats.org/markup-compatibility/2006">
              <mc:Choice xmlns:v="urn:schemas-microsoft-com:vml" Requires="v">
                <p:oleObj spid="_x0000_s95366" name="Equation" r:id="rId7" imgW="266400" imgH="393480" progId="Equation.DSMT4">
                  <p:embed/>
                </p:oleObj>
              </mc:Choice>
              <mc:Fallback>
                <p:oleObj name="Equation" r:id="rId7" imgW="266400" imgH="393480" progId="Equation.DSMT4">
                  <p:embed/>
                  <p:pic>
                    <p:nvPicPr>
                      <p:cNvPr id="0" name=""/>
                      <p:cNvPicPr/>
                      <p:nvPr/>
                    </p:nvPicPr>
                    <p:blipFill>
                      <a:blip r:embed="rId8"/>
                      <a:stretch>
                        <a:fillRect/>
                      </a:stretch>
                    </p:blipFill>
                    <p:spPr>
                      <a:xfrm>
                        <a:off x="2438400" y="3886200"/>
                        <a:ext cx="387350" cy="57180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23574122"/>
              </p:ext>
            </p:extLst>
          </p:nvPr>
        </p:nvGraphicFramePr>
        <p:xfrm>
          <a:off x="2497138" y="4724400"/>
          <a:ext cx="423862" cy="571500"/>
        </p:xfrm>
        <a:graphic>
          <a:graphicData uri="http://schemas.openxmlformats.org/presentationml/2006/ole">
            <mc:AlternateContent xmlns:mc="http://schemas.openxmlformats.org/markup-compatibility/2006">
              <mc:Choice xmlns:v="urn:schemas-microsoft-com:vml" Requires="v">
                <p:oleObj spid="_x0000_s95367" name="Equation" r:id="rId9" imgW="291960" imgH="393480" progId="Equation.DSMT4">
                  <p:embed/>
                </p:oleObj>
              </mc:Choice>
              <mc:Fallback>
                <p:oleObj name="Equation" r:id="rId9" imgW="291960" imgH="393480" progId="Equation.DSMT4">
                  <p:embed/>
                  <p:pic>
                    <p:nvPicPr>
                      <p:cNvPr id="0" name="Object 5"/>
                      <p:cNvPicPr>
                        <a:picLocks noChangeAspect="1" noChangeArrowheads="1"/>
                      </p:cNvPicPr>
                      <p:nvPr/>
                    </p:nvPicPr>
                    <p:blipFill>
                      <a:blip r:embed="rId10"/>
                      <a:srcRect/>
                      <a:stretch>
                        <a:fillRect/>
                      </a:stretch>
                    </p:blipFill>
                    <p:spPr bwMode="auto">
                      <a:xfrm>
                        <a:off x="2497138" y="4724400"/>
                        <a:ext cx="4238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27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t>Now check your answers.</a:t>
            </a:r>
          </a:p>
          <a:p>
            <a:pPr marL="109728" indent="0">
              <a:buNone/>
            </a:pPr>
            <a:r>
              <a:rPr lang="en-US" sz="2400" dirty="0" smtClean="0"/>
              <a:t>1.  </a:t>
            </a:r>
          </a:p>
          <a:p>
            <a:pPr marL="109728" indent="0">
              <a:buNone/>
            </a:pPr>
            <a:endParaRPr lang="en-US" sz="2400" dirty="0" smtClean="0"/>
          </a:p>
          <a:p>
            <a:pPr marL="109728" indent="0">
              <a:buNone/>
            </a:pPr>
            <a:endParaRPr lang="en-US" sz="2400" dirty="0"/>
          </a:p>
          <a:p>
            <a:pPr marL="109728" indent="0">
              <a:buNone/>
            </a:pPr>
            <a:r>
              <a:rPr lang="en-US" sz="2400" dirty="0" smtClean="0"/>
              <a:t>2.</a:t>
            </a:r>
          </a:p>
          <a:p>
            <a:pPr marL="109728" indent="0">
              <a:buNone/>
            </a:pPr>
            <a:endParaRPr lang="en-US" sz="2400" dirty="0"/>
          </a:p>
          <a:p>
            <a:pPr marL="109728" indent="0">
              <a:buNone/>
            </a:pPr>
            <a:endParaRPr lang="en-US" sz="2400" dirty="0" smtClean="0"/>
          </a:p>
          <a:p>
            <a:pPr marL="109728" indent="0">
              <a:buNone/>
            </a:pPr>
            <a:r>
              <a:rPr lang="en-US" sz="2400" dirty="0" smtClean="0"/>
              <a:t>3.  </a:t>
            </a:r>
          </a:p>
          <a:p>
            <a:pPr marL="109728" indent="0">
              <a:buNone/>
            </a:pPr>
            <a:endParaRPr lang="en-US" sz="2400" dirty="0" smtClean="0"/>
          </a:p>
          <a:p>
            <a:pPr marL="109728" indent="0">
              <a:buNone/>
            </a:pPr>
            <a:endParaRPr lang="en-US" sz="2400" dirty="0"/>
          </a:p>
          <a:p>
            <a:pPr marL="109728" indent="0">
              <a:buNone/>
            </a:pPr>
            <a:r>
              <a:rPr lang="en-US" sz="2400" dirty="0" smtClean="0"/>
              <a:t>4.  </a:t>
            </a:r>
            <a:endParaRPr lang="en-US" dirty="0"/>
          </a:p>
        </p:txBody>
      </p:sp>
      <p:sp>
        <p:nvSpPr>
          <p:cNvPr id="3" name="Title 2"/>
          <p:cNvSpPr>
            <a:spLocks noGrp="1"/>
          </p:cNvSpPr>
          <p:nvPr>
            <p:ph type="title"/>
          </p:nvPr>
        </p:nvSpPr>
        <p:spPr/>
        <p:txBody>
          <a:bodyPr>
            <a:normAutofit fontScale="90000"/>
          </a:bodyPr>
          <a:lstStyle/>
          <a:p>
            <a:r>
              <a:rPr lang="en-US" dirty="0" smtClean="0"/>
              <a:t>Practice Problems #1-4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9380455"/>
              </p:ext>
            </p:extLst>
          </p:nvPr>
        </p:nvGraphicFramePr>
        <p:xfrm>
          <a:off x="1447800" y="1905000"/>
          <a:ext cx="1036638" cy="655638"/>
        </p:xfrm>
        <a:graphic>
          <a:graphicData uri="http://schemas.openxmlformats.org/presentationml/2006/ole">
            <mc:AlternateContent xmlns:mc="http://schemas.openxmlformats.org/markup-compatibility/2006">
              <mc:Choice xmlns:v="urn:schemas-microsoft-com:vml" Requires="v">
                <p:oleObj spid="_x0000_s97410"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1447800" y="1905000"/>
                        <a:ext cx="1036638" cy="6556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88295859"/>
              </p:ext>
            </p:extLst>
          </p:nvPr>
        </p:nvGraphicFramePr>
        <p:xfrm>
          <a:off x="1371600" y="3048000"/>
          <a:ext cx="996950" cy="685800"/>
        </p:xfrm>
        <a:graphic>
          <a:graphicData uri="http://schemas.openxmlformats.org/presentationml/2006/ole">
            <mc:AlternateContent xmlns:mc="http://schemas.openxmlformats.org/markup-compatibility/2006">
              <mc:Choice xmlns:v="urn:schemas-microsoft-com:vml" Requires="v">
                <p:oleObj spid="_x0000_s97411"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1371600" y="3048000"/>
                        <a:ext cx="99695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25177568"/>
              </p:ext>
            </p:extLst>
          </p:nvPr>
        </p:nvGraphicFramePr>
        <p:xfrm>
          <a:off x="1447800" y="4038600"/>
          <a:ext cx="847725" cy="571500"/>
        </p:xfrm>
        <a:graphic>
          <a:graphicData uri="http://schemas.openxmlformats.org/presentationml/2006/ole">
            <mc:AlternateContent xmlns:mc="http://schemas.openxmlformats.org/markup-compatibility/2006">
              <mc:Choice xmlns:v="urn:schemas-microsoft-com:vml" Requires="v">
                <p:oleObj spid="_x0000_s97412" name="Equation" r:id="rId7" imgW="583920" imgH="393480" progId="Equation.DSMT4">
                  <p:embed/>
                </p:oleObj>
              </mc:Choice>
              <mc:Fallback>
                <p:oleObj name="Equation" r:id="rId7" imgW="583920" imgH="393480" progId="Equation.DSMT4">
                  <p:embed/>
                  <p:pic>
                    <p:nvPicPr>
                      <p:cNvPr id="0" name=""/>
                      <p:cNvPicPr/>
                      <p:nvPr/>
                    </p:nvPicPr>
                    <p:blipFill>
                      <a:blip r:embed="rId8"/>
                      <a:stretch>
                        <a:fillRect/>
                      </a:stretch>
                    </p:blipFill>
                    <p:spPr>
                      <a:xfrm>
                        <a:off x="1447800" y="4038600"/>
                        <a:ext cx="847725" cy="5715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36991104"/>
              </p:ext>
            </p:extLst>
          </p:nvPr>
        </p:nvGraphicFramePr>
        <p:xfrm>
          <a:off x="1524000" y="5181600"/>
          <a:ext cx="903287" cy="571500"/>
        </p:xfrm>
        <a:graphic>
          <a:graphicData uri="http://schemas.openxmlformats.org/presentationml/2006/ole">
            <mc:AlternateContent xmlns:mc="http://schemas.openxmlformats.org/markup-compatibility/2006">
              <mc:Choice xmlns:v="urn:schemas-microsoft-com:vml" Requires="v">
                <p:oleObj spid="_x0000_s97413" name="Equation" r:id="rId9" imgW="622080" imgH="393480" progId="Equation.DSMT4">
                  <p:embed/>
                </p:oleObj>
              </mc:Choice>
              <mc:Fallback>
                <p:oleObj name="Equation" r:id="rId9" imgW="622080" imgH="393480" progId="Equation.DSMT4">
                  <p:embed/>
                  <p:pic>
                    <p:nvPicPr>
                      <p:cNvPr id="0" name=""/>
                      <p:cNvPicPr>
                        <a:picLocks noChangeAspect="1" noChangeArrowheads="1"/>
                      </p:cNvPicPr>
                      <p:nvPr/>
                    </p:nvPicPr>
                    <p:blipFill>
                      <a:blip r:embed="rId10"/>
                      <a:srcRect/>
                      <a:stretch>
                        <a:fillRect/>
                      </a:stretch>
                    </p:blipFill>
                    <p:spPr bwMode="auto">
                      <a:xfrm>
                        <a:off x="1524000" y="5181600"/>
                        <a:ext cx="9032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1926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Recall that different fractions can be equal to each other.  For example:  </a:t>
            </a:r>
            <a:r>
              <a:rPr lang="en-US" dirty="0"/>
              <a:t/>
            </a:r>
            <a:br>
              <a:rPr lang="en-US" dirty="0"/>
            </a:b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Notice the shaded region is the same for each fraction.</a:t>
            </a:r>
            <a:endParaRPr lang="en-US" dirty="0"/>
          </a:p>
        </p:txBody>
      </p:sp>
      <p:sp>
        <p:nvSpPr>
          <p:cNvPr id="3" name="Title 2"/>
          <p:cNvSpPr>
            <a:spLocks noGrp="1"/>
          </p:cNvSpPr>
          <p:nvPr>
            <p:ph type="title"/>
          </p:nvPr>
        </p:nvSpPr>
        <p:spPr/>
        <p:txBody>
          <a:bodyPr>
            <a:normAutofit fontScale="90000"/>
          </a:bodyPr>
          <a:lstStyle/>
          <a:p>
            <a:r>
              <a:rPr lang="en-US" dirty="0" smtClean="0"/>
              <a:t>Segment 2:  Simplifying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50466083"/>
              </p:ext>
            </p:extLst>
          </p:nvPr>
        </p:nvGraphicFramePr>
        <p:xfrm>
          <a:off x="5257800" y="1981200"/>
          <a:ext cx="1374775" cy="762000"/>
        </p:xfrm>
        <a:graphic>
          <a:graphicData uri="http://schemas.openxmlformats.org/presentationml/2006/ole">
            <mc:AlternateContent xmlns:mc="http://schemas.openxmlformats.org/markup-compatibility/2006">
              <mc:Choice xmlns:v="urn:schemas-microsoft-com:vml" Requires="v">
                <p:oleObj spid="_x0000_s101401" name="Equation" r:id="rId3" imgW="711000" imgH="393480" progId="Equation.DSMT4">
                  <p:embed/>
                </p:oleObj>
              </mc:Choice>
              <mc:Fallback>
                <p:oleObj name="Equation" r:id="rId3" imgW="711000" imgH="393480" progId="Equation.DSMT4">
                  <p:embed/>
                  <p:pic>
                    <p:nvPicPr>
                      <p:cNvPr id="0" name=""/>
                      <p:cNvPicPr/>
                      <p:nvPr/>
                    </p:nvPicPr>
                    <p:blipFill>
                      <a:blip r:embed="rId4"/>
                      <a:stretch>
                        <a:fillRect/>
                      </a:stretch>
                    </p:blipFill>
                    <p:spPr>
                      <a:xfrm>
                        <a:off x="5257800" y="1981200"/>
                        <a:ext cx="1374775" cy="76200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6177400"/>
              </p:ext>
            </p:extLst>
          </p:nvPr>
        </p:nvGraphicFramePr>
        <p:xfrm>
          <a:off x="1524000" y="31242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5406852"/>
              </p:ext>
            </p:extLst>
          </p:nvPr>
        </p:nvGraphicFramePr>
        <p:xfrm>
          <a:off x="1524000" y="38862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28477424"/>
              </p:ext>
            </p:extLst>
          </p:nvPr>
        </p:nvGraphicFramePr>
        <p:xfrm>
          <a:off x="1524000" y="48006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9377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creates a little dilemma.  If we were to get an answer of ½, should we write the answer as ½ or 5/10 or 3/6, or some other fraction equal to ½?  </a:t>
            </a:r>
          </a:p>
          <a:p>
            <a:r>
              <a:rPr lang="en-US" dirty="0" smtClean="0"/>
              <a:t>To answer this question we need to define “lowest terms”.</a:t>
            </a:r>
            <a:endParaRPr lang="en-US" dirty="0"/>
          </a:p>
        </p:txBody>
      </p:sp>
      <p:sp>
        <p:nvSpPr>
          <p:cNvPr id="3" name="Title 2"/>
          <p:cNvSpPr>
            <a:spLocks noGrp="1"/>
          </p:cNvSpPr>
          <p:nvPr>
            <p:ph type="title"/>
          </p:nvPr>
        </p:nvSpPr>
        <p:spPr/>
        <p:txBody>
          <a:bodyPr>
            <a:normAutofit fontScale="90000"/>
          </a:bodyPr>
          <a:lstStyle/>
          <a:p>
            <a:r>
              <a:rPr lang="en-US" dirty="0" smtClean="0"/>
              <a:t>Segment 2: Simplifying fractions</a:t>
            </a:r>
            <a:endParaRPr lang="en-US" dirty="0"/>
          </a:p>
        </p:txBody>
      </p:sp>
    </p:spTree>
    <p:extLst>
      <p:ext uri="{BB962C8B-B14F-4D97-AF65-F5344CB8AC3E}">
        <p14:creationId xmlns:p14="http://schemas.microsoft.com/office/powerpoint/2010/main" val="252032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fraction is said to be in “lowest terms” or “simplest form”  if there are no common factors between the numerator and the denominator.</a:t>
            </a:r>
          </a:p>
          <a:p>
            <a:r>
              <a:rPr lang="en-US" dirty="0" smtClean="0"/>
              <a:t>For example, look at the fraction        .  This fraction is not in lowest terms because there is a number besides one that goes into 15 and 20.  Can you think of what it is?</a:t>
            </a:r>
          </a:p>
          <a:p>
            <a:endParaRPr lang="en-US" dirty="0"/>
          </a:p>
          <a:p>
            <a:r>
              <a:rPr lang="en-US" dirty="0" smtClean="0"/>
              <a:t>Notice 5 goes into both 15 and 20.</a:t>
            </a:r>
            <a:endParaRPr lang="en-US" dirty="0"/>
          </a:p>
        </p:txBody>
      </p:sp>
      <p:sp>
        <p:nvSpPr>
          <p:cNvPr id="3" name="Title 2"/>
          <p:cNvSpPr>
            <a:spLocks noGrp="1"/>
          </p:cNvSpPr>
          <p:nvPr>
            <p:ph type="title"/>
          </p:nvPr>
        </p:nvSpPr>
        <p:spPr/>
        <p:txBody>
          <a:bodyPr>
            <a:normAutofit/>
          </a:bodyPr>
          <a:lstStyle/>
          <a:p>
            <a:r>
              <a:rPr lang="en-US" dirty="0" smtClean="0"/>
              <a:t>Definition:  Lowest Terms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52253067"/>
              </p:ext>
            </p:extLst>
          </p:nvPr>
        </p:nvGraphicFramePr>
        <p:xfrm>
          <a:off x="6629400" y="2895600"/>
          <a:ext cx="444500" cy="765528"/>
        </p:xfrm>
        <a:graphic>
          <a:graphicData uri="http://schemas.openxmlformats.org/presentationml/2006/ole">
            <mc:AlternateContent xmlns:mc="http://schemas.openxmlformats.org/markup-compatibility/2006">
              <mc:Choice xmlns:v="urn:schemas-microsoft-com:vml" Requires="v">
                <p:oleObj spid="_x0000_s103447"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6629400" y="2895600"/>
                        <a:ext cx="444500" cy="765528"/>
                      </a:xfrm>
                      <a:prstGeom prst="rect">
                        <a:avLst/>
                      </a:prstGeom>
                    </p:spPr>
                  </p:pic>
                </p:oleObj>
              </mc:Fallback>
            </mc:AlternateContent>
          </a:graphicData>
        </a:graphic>
      </p:graphicFrame>
    </p:spTree>
    <p:extLst>
      <p:ext uri="{BB962C8B-B14F-4D97-AF65-F5344CB8AC3E}">
        <p14:creationId xmlns:p14="http://schemas.microsoft.com/office/powerpoint/2010/main" val="3243610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So how can we make sure a fraction is in lowest terms?  Let’s look at the example of       .</a:t>
            </a:r>
          </a:p>
          <a:p>
            <a:pPr marL="109728" indent="0">
              <a:buNone/>
            </a:pPr>
            <a:endParaRPr lang="en-US" sz="2000" dirty="0"/>
          </a:p>
          <a:p>
            <a:pPr marL="109728" indent="0">
              <a:buNone/>
            </a:pPr>
            <a:r>
              <a:rPr lang="en-US" sz="2000" dirty="0" smtClean="0"/>
              <a:t>We said that 5 is a common factor of both 15 and 20.  Rewriting the numerator and denominator as a product we see the following.</a:t>
            </a:r>
          </a:p>
          <a:p>
            <a:pPr marL="109728" indent="0">
              <a:buNone/>
            </a:pPr>
            <a:endParaRPr lang="en-US" sz="2000" dirty="0"/>
          </a:p>
          <a:p>
            <a:pPr marL="109728" indent="0">
              <a:buNone/>
            </a:pPr>
            <a:endParaRPr lang="en-US" sz="2000" dirty="0" smtClean="0"/>
          </a:p>
          <a:p>
            <a:pPr marL="109728" indent="0">
              <a:buNone/>
            </a:pPr>
            <a:r>
              <a:rPr lang="en-US" sz="2000" dirty="0" smtClean="0"/>
              <a:t>Since               , we can divide the 5’s and get one.  This process of dividing numbers that are the same in the numerator and denominator is called “canceling common factors”.  Notice if we cancel the 5’s we are left with a fraction in lowest terms. </a:t>
            </a:r>
          </a:p>
        </p:txBody>
      </p:sp>
      <p:sp>
        <p:nvSpPr>
          <p:cNvPr id="3" name="Title 2"/>
          <p:cNvSpPr>
            <a:spLocks noGrp="1"/>
          </p:cNvSpPr>
          <p:nvPr>
            <p:ph type="title"/>
          </p:nvPr>
        </p:nvSpPr>
        <p:spPr/>
        <p:txBody>
          <a:bodyPr>
            <a:normAutofit fontScale="90000"/>
          </a:bodyPr>
          <a:lstStyle/>
          <a:p>
            <a:r>
              <a:rPr lang="en-US" dirty="0" smtClean="0"/>
              <a:t>So how do we simplify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45765668"/>
              </p:ext>
            </p:extLst>
          </p:nvPr>
        </p:nvGraphicFramePr>
        <p:xfrm>
          <a:off x="3581400" y="1752600"/>
          <a:ext cx="398206" cy="685800"/>
        </p:xfrm>
        <a:graphic>
          <a:graphicData uri="http://schemas.openxmlformats.org/presentationml/2006/ole">
            <mc:AlternateContent xmlns:mc="http://schemas.openxmlformats.org/markup-compatibility/2006">
              <mc:Choice xmlns:v="urn:schemas-microsoft-com:vml" Requires="v">
                <p:oleObj spid="_x0000_s102500"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3581400" y="1752600"/>
                        <a:ext cx="398206"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95406838"/>
              </p:ext>
            </p:extLst>
          </p:nvPr>
        </p:nvGraphicFramePr>
        <p:xfrm>
          <a:off x="2209800" y="3200401"/>
          <a:ext cx="1151063" cy="685800"/>
        </p:xfrm>
        <a:graphic>
          <a:graphicData uri="http://schemas.openxmlformats.org/presentationml/2006/ole">
            <mc:AlternateContent xmlns:mc="http://schemas.openxmlformats.org/markup-compatibility/2006">
              <mc:Choice xmlns:v="urn:schemas-microsoft-com:vml" Requires="v">
                <p:oleObj spid="_x0000_s102501" name="Equation" r:id="rId5" imgW="660240" imgH="393480" progId="Equation.DSMT4">
                  <p:embed/>
                </p:oleObj>
              </mc:Choice>
              <mc:Fallback>
                <p:oleObj name="Equation" r:id="rId5" imgW="660240" imgH="393480" progId="Equation.DSMT4">
                  <p:embed/>
                  <p:pic>
                    <p:nvPicPr>
                      <p:cNvPr id="0" name="Object 3"/>
                      <p:cNvPicPr>
                        <a:picLocks noChangeAspect="1" noChangeArrowheads="1"/>
                      </p:cNvPicPr>
                      <p:nvPr/>
                    </p:nvPicPr>
                    <p:blipFill>
                      <a:blip r:embed="rId6"/>
                      <a:srcRect/>
                      <a:stretch>
                        <a:fillRect/>
                      </a:stretch>
                    </p:blipFill>
                    <p:spPr bwMode="auto">
                      <a:xfrm>
                        <a:off x="2209800" y="3200401"/>
                        <a:ext cx="1151063" cy="6858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39502790"/>
              </p:ext>
            </p:extLst>
          </p:nvPr>
        </p:nvGraphicFramePr>
        <p:xfrm>
          <a:off x="1447800" y="4191000"/>
          <a:ext cx="990600" cy="338254"/>
        </p:xfrm>
        <a:graphic>
          <a:graphicData uri="http://schemas.openxmlformats.org/presentationml/2006/ole">
            <mc:AlternateContent xmlns:mc="http://schemas.openxmlformats.org/markup-compatibility/2006">
              <mc:Choice xmlns:v="urn:schemas-microsoft-com:vml" Requires="v">
                <p:oleObj spid="_x0000_s102502" name="Equation" r:id="rId7" imgW="520560" imgH="177480" progId="Equation.DSMT4">
                  <p:embed/>
                </p:oleObj>
              </mc:Choice>
              <mc:Fallback>
                <p:oleObj name="Equation" r:id="rId7" imgW="520560" imgH="177480" progId="Equation.DSMT4">
                  <p:embed/>
                  <p:pic>
                    <p:nvPicPr>
                      <p:cNvPr id="0" name=""/>
                      <p:cNvPicPr/>
                      <p:nvPr/>
                    </p:nvPicPr>
                    <p:blipFill>
                      <a:blip r:embed="rId8"/>
                      <a:stretch>
                        <a:fillRect/>
                      </a:stretch>
                    </p:blipFill>
                    <p:spPr>
                      <a:xfrm>
                        <a:off x="1447800" y="4191000"/>
                        <a:ext cx="990600" cy="3382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77461467"/>
              </p:ext>
            </p:extLst>
          </p:nvPr>
        </p:nvGraphicFramePr>
        <p:xfrm>
          <a:off x="3505200" y="5486400"/>
          <a:ext cx="1682750" cy="930275"/>
        </p:xfrm>
        <a:graphic>
          <a:graphicData uri="http://schemas.openxmlformats.org/presentationml/2006/ole">
            <mc:AlternateContent xmlns:mc="http://schemas.openxmlformats.org/markup-compatibility/2006">
              <mc:Choice xmlns:v="urn:schemas-microsoft-com:vml" Requires="v">
                <p:oleObj spid="_x0000_s102503" name="Equation" r:id="rId9" imgW="965160" imgH="533160" progId="Equation.DSMT4">
                  <p:embed/>
                </p:oleObj>
              </mc:Choice>
              <mc:Fallback>
                <p:oleObj name="Equation" r:id="rId9" imgW="965160" imgH="533160" progId="Equation.DSMT4">
                  <p:embed/>
                  <p:pic>
                    <p:nvPicPr>
                      <p:cNvPr id="0" name="Object 4"/>
                      <p:cNvPicPr>
                        <a:picLocks noChangeAspect="1" noChangeArrowheads="1"/>
                      </p:cNvPicPr>
                      <p:nvPr/>
                    </p:nvPicPr>
                    <p:blipFill>
                      <a:blip r:embed="rId10"/>
                      <a:srcRect/>
                      <a:stretch>
                        <a:fillRect/>
                      </a:stretch>
                    </p:blipFill>
                    <p:spPr bwMode="auto">
                      <a:xfrm>
                        <a:off x="3505200" y="5486400"/>
                        <a:ext cx="16827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176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Here is a key note to keep in mind when you simplify fractions.  </a:t>
            </a:r>
          </a:p>
          <a:p>
            <a:pPr marL="109728" indent="0">
              <a:buNone/>
            </a:pPr>
            <a:r>
              <a:rPr lang="en-US" dirty="0" smtClean="0"/>
              <a:t>1.  You can only cancel common factors.  The word factor means multiplication.  We can not cancel numbers that are being added or subtracted.</a:t>
            </a:r>
          </a:p>
          <a:p>
            <a:pPr marL="109728" indent="0">
              <a:buNone/>
            </a:pPr>
            <a:r>
              <a:rPr lang="en-US" dirty="0" smtClean="0"/>
              <a:t>Notice		 , but  </a:t>
            </a:r>
          </a:p>
          <a:p>
            <a:pPr marL="109728" indent="0">
              <a:buNone/>
            </a:pPr>
            <a:endParaRPr lang="en-US" dirty="0"/>
          </a:p>
          <a:p>
            <a:pPr marL="109728" indent="0">
              <a:buNone/>
            </a:pPr>
            <a:r>
              <a:rPr lang="en-US" dirty="0" smtClean="0"/>
              <a:t>You can only cancel numbers that are being multiplied.  Notice that       actually equals    ! </a:t>
            </a:r>
            <a:endParaRPr lang="en-US" dirty="0"/>
          </a:p>
        </p:txBody>
      </p:sp>
      <p:sp>
        <p:nvSpPr>
          <p:cNvPr id="3" name="Title 2"/>
          <p:cNvSpPr>
            <a:spLocks noGrp="1"/>
          </p:cNvSpPr>
          <p:nvPr>
            <p:ph type="title"/>
          </p:nvPr>
        </p:nvSpPr>
        <p:spPr/>
        <p:txBody>
          <a:bodyPr>
            <a:normAutofit fontScale="90000"/>
          </a:bodyPr>
          <a:lstStyle/>
          <a:p>
            <a:r>
              <a:rPr lang="en-US" dirty="0"/>
              <a:t>So how do we simplify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1843976722"/>
              </p:ext>
            </p:extLst>
          </p:nvPr>
        </p:nvGraphicFramePr>
        <p:xfrm>
          <a:off x="1981200" y="3962400"/>
          <a:ext cx="1266824" cy="700087"/>
        </p:xfrm>
        <a:graphic>
          <a:graphicData uri="http://schemas.openxmlformats.org/presentationml/2006/ole">
            <mc:AlternateContent xmlns:mc="http://schemas.openxmlformats.org/markup-compatibility/2006">
              <mc:Choice xmlns:v="urn:schemas-microsoft-com:vml" Requires="v">
                <p:oleObj spid="_x0000_s104538" name="Equation" r:id="rId3" imgW="965160" imgH="533160" progId="Equation.DSMT4">
                  <p:embed/>
                </p:oleObj>
              </mc:Choice>
              <mc:Fallback>
                <p:oleObj name="Equation" r:id="rId3" imgW="965160" imgH="533160" progId="Equation.DSMT4">
                  <p:embed/>
                  <p:pic>
                    <p:nvPicPr>
                      <p:cNvPr id="0" name=""/>
                      <p:cNvPicPr/>
                      <p:nvPr/>
                    </p:nvPicPr>
                    <p:blipFill>
                      <a:blip r:embed="rId4"/>
                      <a:stretch>
                        <a:fillRect/>
                      </a:stretch>
                    </p:blipFill>
                    <p:spPr>
                      <a:xfrm>
                        <a:off x="1981200" y="3962400"/>
                        <a:ext cx="1266824" cy="7000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44196845"/>
              </p:ext>
            </p:extLst>
          </p:nvPr>
        </p:nvGraphicFramePr>
        <p:xfrm>
          <a:off x="4343400" y="4038600"/>
          <a:ext cx="787400" cy="508529"/>
        </p:xfrm>
        <a:graphic>
          <a:graphicData uri="http://schemas.openxmlformats.org/presentationml/2006/ole">
            <mc:AlternateContent xmlns:mc="http://schemas.openxmlformats.org/markup-compatibility/2006">
              <mc:Choice xmlns:v="urn:schemas-microsoft-com:vml" Requires="v">
                <p:oleObj spid="_x0000_s104539" name="Equation" r:id="rId5" imgW="609480" imgH="393480" progId="Equation.DSMT4">
                  <p:embed/>
                </p:oleObj>
              </mc:Choice>
              <mc:Fallback>
                <p:oleObj name="Equation" r:id="rId5" imgW="609480" imgH="393480" progId="Equation.DSMT4">
                  <p:embed/>
                  <p:pic>
                    <p:nvPicPr>
                      <p:cNvPr id="0" name=""/>
                      <p:cNvPicPr/>
                      <p:nvPr/>
                    </p:nvPicPr>
                    <p:blipFill>
                      <a:blip r:embed="rId6"/>
                      <a:stretch>
                        <a:fillRect/>
                      </a:stretch>
                    </p:blipFill>
                    <p:spPr>
                      <a:xfrm>
                        <a:off x="4343400" y="4038600"/>
                        <a:ext cx="787400" cy="50852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51481637"/>
              </p:ext>
            </p:extLst>
          </p:nvPr>
        </p:nvGraphicFramePr>
        <p:xfrm>
          <a:off x="4648200" y="5410200"/>
          <a:ext cx="458787" cy="508000"/>
        </p:xfrm>
        <a:graphic>
          <a:graphicData uri="http://schemas.openxmlformats.org/presentationml/2006/ole">
            <mc:AlternateContent xmlns:mc="http://schemas.openxmlformats.org/markup-compatibility/2006">
              <mc:Choice xmlns:v="urn:schemas-microsoft-com:vml" Requires="v">
                <p:oleObj spid="_x0000_s104540" name="Equation" r:id="rId7" imgW="355320" imgH="393480" progId="Equation.DSMT4">
                  <p:embed/>
                </p:oleObj>
              </mc:Choice>
              <mc:Fallback>
                <p:oleObj name="Equation" r:id="rId7" imgW="355320" imgH="393480" progId="Equation.DSMT4">
                  <p:embed/>
                  <p:pic>
                    <p:nvPicPr>
                      <p:cNvPr id="0" name="Object 4"/>
                      <p:cNvPicPr>
                        <a:picLocks noChangeAspect="1" noChangeArrowheads="1"/>
                      </p:cNvPicPr>
                      <p:nvPr/>
                    </p:nvPicPr>
                    <p:blipFill>
                      <a:blip r:embed="rId8"/>
                      <a:srcRect/>
                      <a:stretch>
                        <a:fillRect/>
                      </a:stretch>
                    </p:blipFill>
                    <p:spPr bwMode="auto">
                      <a:xfrm>
                        <a:off x="4648200" y="5410200"/>
                        <a:ext cx="45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2543917"/>
              </p:ext>
            </p:extLst>
          </p:nvPr>
        </p:nvGraphicFramePr>
        <p:xfrm>
          <a:off x="7848600" y="5410200"/>
          <a:ext cx="228600" cy="483177"/>
        </p:xfrm>
        <a:graphic>
          <a:graphicData uri="http://schemas.openxmlformats.org/presentationml/2006/ole">
            <mc:AlternateContent xmlns:mc="http://schemas.openxmlformats.org/markup-compatibility/2006">
              <mc:Choice xmlns:v="urn:schemas-microsoft-com:vml" Requires="v">
                <p:oleObj spid="_x0000_s104541" name="Equation" r:id="rId9" imgW="139680" imgH="393480" progId="Equation.DSMT4">
                  <p:embed/>
                </p:oleObj>
              </mc:Choice>
              <mc:Fallback>
                <p:oleObj name="Equation" r:id="rId9" imgW="139680" imgH="393480" progId="Equation.DSMT4">
                  <p:embed/>
                  <p:pic>
                    <p:nvPicPr>
                      <p:cNvPr id="0" name=""/>
                      <p:cNvPicPr/>
                      <p:nvPr/>
                    </p:nvPicPr>
                    <p:blipFill>
                      <a:blip r:embed="rId10"/>
                      <a:stretch>
                        <a:fillRect/>
                      </a:stretch>
                    </p:blipFill>
                    <p:spPr>
                      <a:xfrm>
                        <a:off x="7848600" y="5410200"/>
                        <a:ext cx="228600" cy="483177"/>
                      </a:xfrm>
                      <a:prstGeom prst="rect">
                        <a:avLst/>
                      </a:prstGeom>
                    </p:spPr>
                  </p:pic>
                </p:oleObj>
              </mc:Fallback>
            </mc:AlternateContent>
          </a:graphicData>
        </a:graphic>
      </p:graphicFrame>
    </p:spTree>
    <p:extLst>
      <p:ext uri="{BB962C8B-B14F-4D97-AF65-F5344CB8AC3E}">
        <p14:creationId xmlns:p14="http://schemas.microsoft.com/office/powerpoint/2010/main" val="1678369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smtClean="0"/>
              <a:t>To simplify a fraction means to put the fraction in simplest form or lowest terms, but how do we do this?</a:t>
            </a:r>
          </a:p>
          <a:p>
            <a:pPr marL="109728" indent="0">
              <a:buNone/>
            </a:pPr>
            <a:endParaRPr lang="en-US" dirty="0"/>
          </a:p>
          <a:p>
            <a:pPr marL="109728" indent="0">
              <a:buNone/>
            </a:pPr>
            <a:r>
              <a:rPr lang="en-US" dirty="0" smtClean="0"/>
              <a:t>The best way is to follow the following steps.</a:t>
            </a:r>
          </a:p>
          <a:p>
            <a:pPr marL="624078" indent="-514350">
              <a:buAutoNum type="arabicPeriod"/>
            </a:pPr>
            <a:r>
              <a:rPr lang="en-US" dirty="0" smtClean="0"/>
              <a:t>Write the numerator and denominator as a product of prime numbers.  (This is often called the prime factorization)</a:t>
            </a:r>
          </a:p>
          <a:p>
            <a:pPr marL="624078" indent="-514350">
              <a:buAutoNum type="arabicPeriod"/>
            </a:pPr>
            <a:r>
              <a:rPr lang="en-US" dirty="0" smtClean="0"/>
              <a:t>Cancel all common factors.  Remember these divide to be one. Whatever primes are left can be multiplied to give the fraction in lowest terms.</a:t>
            </a:r>
          </a:p>
        </p:txBody>
      </p:sp>
      <p:sp>
        <p:nvSpPr>
          <p:cNvPr id="3" name="Title 2"/>
          <p:cNvSpPr>
            <a:spLocks noGrp="1"/>
          </p:cNvSpPr>
          <p:nvPr>
            <p:ph type="title"/>
          </p:nvPr>
        </p:nvSpPr>
        <p:spPr/>
        <p:txBody>
          <a:bodyPr/>
          <a:lstStyle/>
          <a:p>
            <a:r>
              <a:rPr lang="en-US" dirty="0" smtClean="0"/>
              <a:t>Simplifying Fractions</a:t>
            </a:r>
            <a:endParaRPr lang="en-US" dirty="0"/>
          </a:p>
        </p:txBody>
      </p:sp>
    </p:spTree>
    <p:extLst>
      <p:ext uri="{BB962C8B-B14F-4D97-AF65-F5344CB8AC3E}">
        <p14:creationId xmlns:p14="http://schemas.microsoft.com/office/powerpoint/2010/main" val="3567290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pPr marL="109728" indent="0">
              <a:buNone/>
            </a:pPr>
            <a:endParaRPr lang="en-US" dirty="0" smtClean="0"/>
          </a:p>
          <a:p>
            <a:pPr marL="109728" indent="0">
              <a:buNone/>
            </a:pPr>
            <a:r>
              <a:rPr lang="en-US" dirty="0"/>
              <a:t>3</a:t>
            </a:r>
            <a:r>
              <a:rPr lang="en-US" dirty="0" smtClean="0"/>
              <a:t>.  Simplify the fraction:</a:t>
            </a:r>
          </a:p>
          <a:p>
            <a:pPr marL="109728" indent="0">
              <a:buNone/>
            </a:pPr>
            <a:endParaRPr lang="en-US" dirty="0" smtClean="0"/>
          </a:p>
          <a:p>
            <a:pPr marL="109728" indent="0">
              <a:buNone/>
            </a:pPr>
            <a:r>
              <a:rPr lang="en-US" dirty="0" smtClean="0">
                <a:solidFill>
                  <a:srgbClr val="C00000"/>
                </a:solidFill>
              </a:rPr>
              <a:t>First find the prime factorization of both numbers.  A factor tree may be useful if you have trouble with this.  </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3: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4069428"/>
              </p:ext>
            </p:extLst>
          </p:nvPr>
        </p:nvGraphicFramePr>
        <p:xfrm>
          <a:off x="4800600" y="2209800"/>
          <a:ext cx="520700" cy="896761"/>
        </p:xfrm>
        <a:graphic>
          <a:graphicData uri="http://schemas.openxmlformats.org/presentationml/2006/ole">
            <mc:AlternateContent xmlns:mc="http://schemas.openxmlformats.org/markup-compatibility/2006">
              <mc:Choice xmlns:v="urn:schemas-microsoft-com:vml" Requires="v">
                <p:oleObj spid="_x0000_s105518"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4800600" y="2209800"/>
                        <a:ext cx="520700" cy="89676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15865954"/>
              </p:ext>
            </p:extLst>
          </p:nvPr>
        </p:nvGraphicFramePr>
        <p:xfrm>
          <a:off x="1219200" y="4724400"/>
          <a:ext cx="2307628" cy="636587"/>
        </p:xfrm>
        <a:graphic>
          <a:graphicData uri="http://schemas.openxmlformats.org/presentationml/2006/ole">
            <mc:AlternateContent xmlns:mc="http://schemas.openxmlformats.org/markup-compatibility/2006">
              <mc:Choice xmlns:v="urn:schemas-microsoft-com:vml" Requires="v">
                <p:oleObj spid="_x0000_s105519" name="Equation" r:id="rId5" imgW="1473120" imgH="406080" progId="Equation.DSMT4">
                  <p:embed/>
                </p:oleObj>
              </mc:Choice>
              <mc:Fallback>
                <p:oleObj name="Equation" r:id="rId5" imgW="1473120" imgH="406080" progId="Equation.DSMT4">
                  <p:embed/>
                  <p:pic>
                    <p:nvPicPr>
                      <p:cNvPr id="0" name=""/>
                      <p:cNvPicPr/>
                      <p:nvPr/>
                    </p:nvPicPr>
                    <p:blipFill>
                      <a:blip r:embed="rId6"/>
                      <a:stretch>
                        <a:fillRect/>
                      </a:stretch>
                    </p:blipFill>
                    <p:spPr>
                      <a:xfrm>
                        <a:off x="1219200" y="4724400"/>
                        <a:ext cx="2307628" cy="636587"/>
                      </a:xfrm>
                      <a:prstGeom prst="rect">
                        <a:avLst/>
                      </a:prstGeom>
                    </p:spPr>
                  </p:pic>
                </p:oleObj>
              </mc:Fallback>
            </mc:AlternateContent>
          </a:graphicData>
        </a:graphic>
      </p:graphicFrame>
    </p:spTree>
    <p:extLst>
      <p:ext uri="{BB962C8B-B14F-4D97-AF65-F5344CB8AC3E}">
        <p14:creationId xmlns:p14="http://schemas.microsoft.com/office/powerpoint/2010/main" val="146445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Review simplifying, multiplying and dividing fractions and mixed numbers, reciprocals, and conversions between improper fractions and mixed numbers.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pPr marL="109728" indent="0">
              <a:buNone/>
            </a:pPr>
            <a:endParaRPr lang="en-US" dirty="0" smtClean="0"/>
          </a:p>
          <a:p>
            <a:pPr marL="109728" indent="0">
              <a:buNone/>
            </a:pPr>
            <a:r>
              <a:rPr lang="en-US" dirty="0"/>
              <a:t>3</a:t>
            </a:r>
            <a:r>
              <a:rPr lang="en-US" dirty="0" smtClean="0"/>
              <a:t>.  Simplify the fraction:</a:t>
            </a:r>
          </a:p>
          <a:p>
            <a:pPr marL="109728" indent="0">
              <a:buNone/>
            </a:pPr>
            <a:endParaRPr lang="en-US" dirty="0" smtClean="0"/>
          </a:p>
          <a:p>
            <a:pPr marL="109728" indent="0">
              <a:buNone/>
            </a:pPr>
            <a:r>
              <a:rPr lang="en-US" dirty="0" smtClean="0">
                <a:solidFill>
                  <a:srgbClr val="C00000"/>
                </a:solidFill>
              </a:rPr>
              <a:t>Now rewrite the fraction with the primes and cancel any common factors.  Multiply what is left for </a:t>
            </a:r>
            <a:r>
              <a:rPr lang="en-US" dirty="0" smtClean="0">
                <a:solidFill>
                  <a:srgbClr val="C00000"/>
                </a:solidFill>
              </a:rPr>
              <a:t>your </a:t>
            </a:r>
            <a:r>
              <a:rPr lang="en-US" dirty="0" smtClean="0">
                <a:solidFill>
                  <a:srgbClr val="C00000"/>
                </a:solidFill>
              </a:rPr>
              <a:t>simplified fraction.</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3: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246948188"/>
              </p:ext>
            </p:extLst>
          </p:nvPr>
        </p:nvGraphicFramePr>
        <p:xfrm>
          <a:off x="4800600" y="2209800"/>
          <a:ext cx="520700" cy="896761"/>
        </p:xfrm>
        <a:graphic>
          <a:graphicData uri="http://schemas.openxmlformats.org/presentationml/2006/ole">
            <mc:AlternateContent xmlns:mc="http://schemas.openxmlformats.org/markup-compatibility/2006">
              <mc:Choice xmlns:v="urn:schemas-microsoft-com:vml" Requires="v">
                <p:oleObj spid="_x0000_s106540"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4800600" y="2209800"/>
                        <a:ext cx="520700" cy="89676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4924112"/>
              </p:ext>
            </p:extLst>
          </p:nvPr>
        </p:nvGraphicFramePr>
        <p:xfrm>
          <a:off x="1981200" y="4724400"/>
          <a:ext cx="4343979" cy="1012825"/>
        </p:xfrm>
        <a:graphic>
          <a:graphicData uri="http://schemas.openxmlformats.org/presentationml/2006/ole">
            <mc:AlternateContent xmlns:mc="http://schemas.openxmlformats.org/markup-compatibility/2006">
              <mc:Choice xmlns:v="urn:schemas-microsoft-com:vml" Requires="v">
                <p:oleObj spid="_x0000_s106541" name="Equation" r:id="rId5" imgW="2286000" imgH="533160" progId="Equation.DSMT4">
                  <p:embed/>
                </p:oleObj>
              </mc:Choice>
              <mc:Fallback>
                <p:oleObj name="Equation" r:id="rId5" imgW="2286000" imgH="533160" progId="Equation.DSMT4">
                  <p:embed/>
                  <p:pic>
                    <p:nvPicPr>
                      <p:cNvPr id="0" name=""/>
                      <p:cNvPicPr/>
                      <p:nvPr/>
                    </p:nvPicPr>
                    <p:blipFill>
                      <a:blip r:embed="rId6"/>
                      <a:stretch>
                        <a:fillRect/>
                      </a:stretch>
                    </p:blipFill>
                    <p:spPr>
                      <a:xfrm>
                        <a:off x="1981200" y="4724400"/>
                        <a:ext cx="4343979" cy="1012825"/>
                      </a:xfrm>
                      <a:prstGeom prst="rect">
                        <a:avLst/>
                      </a:prstGeom>
                    </p:spPr>
                  </p:pic>
                </p:oleObj>
              </mc:Fallback>
            </mc:AlternateContent>
          </a:graphicData>
        </a:graphic>
      </p:graphicFrame>
    </p:spTree>
    <p:extLst>
      <p:ext uri="{BB962C8B-B14F-4D97-AF65-F5344CB8AC3E}">
        <p14:creationId xmlns:p14="http://schemas.microsoft.com/office/powerpoint/2010/main" val="3709530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try another example</a:t>
            </a:r>
          </a:p>
          <a:p>
            <a:pPr marL="109728" indent="0">
              <a:buNone/>
            </a:pPr>
            <a:r>
              <a:rPr lang="en-US" dirty="0"/>
              <a:t>4</a:t>
            </a:r>
            <a:r>
              <a:rPr lang="en-US" dirty="0" smtClean="0"/>
              <a:t>.  Simplify</a:t>
            </a:r>
          </a:p>
          <a:p>
            <a:pPr marL="109728" indent="0">
              <a:buNone/>
            </a:pPr>
            <a:endParaRPr lang="en-US" dirty="0" smtClean="0"/>
          </a:p>
          <a:p>
            <a:pPr marL="109728" indent="0">
              <a:buNone/>
            </a:pPr>
            <a:r>
              <a:rPr lang="en-US" dirty="0" smtClean="0">
                <a:solidFill>
                  <a:srgbClr val="C00000"/>
                </a:solidFill>
              </a:rPr>
              <a:t>Rewrite 84 and 108 as a product of primes and cancel common factors.  </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Example 4:  Simplifying a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6618020"/>
              </p:ext>
            </p:extLst>
          </p:nvPr>
        </p:nvGraphicFramePr>
        <p:xfrm>
          <a:off x="2819400" y="1828800"/>
          <a:ext cx="546100" cy="769505"/>
        </p:xfrm>
        <a:graphic>
          <a:graphicData uri="http://schemas.openxmlformats.org/presentationml/2006/ole">
            <mc:AlternateContent xmlns:mc="http://schemas.openxmlformats.org/markup-compatibility/2006">
              <mc:Choice xmlns:v="urn:schemas-microsoft-com:vml" Requires="v">
                <p:oleObj spid="_x0000_s107565" name="Equation" r:id="rId3" imgW="279360" imgH="393480" progId="Equation.DSMT4">
                  <p:embed/>
                </p:oleObj>
              </mc:Choice>
              <mc:Fallback>
                <p:oleObj name="Equation" r:id="rId3" imgW="279360" imgH="393480" progId="Equation.DSMT4">
                  <p:embed/>
                  <p:pic>
                    <p:nvPicPr>
                      <p:cNvPr id="0" name=""/>
                      <p:cNvPicPr/>
                      <p:nvPr/>
                    </p:nvPicPr>
                    <p:blipFill>
                      <a:blip r:embed="rId4"/>
                      <a:stretch>
                        <a:fillRect/>
                      </a:stretch>
                    </p:blipFill>
                    <p:spPr>
                      <a:xfrm>
                        <a:off x="2819400" y="1828800"/>
                        <a:ext cx="546100" cy="76950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29878954"/>
              </p:ext>
            </p:extLst>
          </p:nvPr>
        </p:nvGraphicFramePr>
        <p:xfrm>
          <a:off x="1524000" y="3962400"/>
          <a:ext cx="3300413" cy="1042988"/>
        </p:xfrm>
        <a:graphic>
          <a:graphicData uri="http://schemas.openxmlformats.org/presentationml/2006/ole">
            <mc:AlternateContent xmlns:mc="http://schemas.openxmlformats.org/markup-compatibility/2006">
              <mc:Choice xmlns:v="urn:schemas-microsoft-com:vml" Requires="v">
                <p:oleObj spid="_x0000_s107566" name="Equation" r:id="rId5" imgW="1688760" imgH="533160" progId="Equation.DSMT4">
                  <p:embed/>
                </p:oleObj>
              </mc:Choice>
              <mc:Fallback>
                <p:oleObj name="Equation" r:id="rId5" imgW="1688760" imgH="533160" progId="Equation.DSMT4">
                  <p:embed/>
                  <p:pic>
                    <p:nvPicPr>
                      <p:cNvPr id="0" name="Object 3"/>
                      <p:cNvPicPr>
                        <a:picLocks noChangeAspect="1" noChangeArrowheads="1"/>
                      </p:cNvPicPr>
                      <p:nvPr/>
                    </p:nvPicPr>
                    <p:blipFill>
                      <a:blip r:embed="rId6"/>
                      <a:srcRect/>
                      <a:stretch>
                        <a:fillRect/>
                      </a:stretch>
                    </p:blipFill>
                    <p:spPr bwMode="auto">
                      <a:xfrm>
                        <a:off x="1524000" y="3962400"/>
                        <a:ext cx="330041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722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it is time for you to practice.  Simplify the following fractions into lowest terms.  Check your answers on the next slide when you are done.</a:t>
            </a:r>
          </a:p>
          <a:p>
            <a:pPr marL="109728" indent="0">
              <a:buNone/>
            </a:pPr>
            <a:r>
              <a:rPr lang="en-US" sz="2400" dirty="0"/>
              <a:t>5</a:t>
            </a:r>
            <a:r>
              <a:rPr lang="en-US" sz="2400" dirty="0" smtClean="0"/>
              <a:t>. </a:t>
            </a:r>
          </a:p>
          <a:p>
            <a:pPr marL="109728" indent="0">
              <a:buNone/>
            </a:pPr>
            <a:endParaRPr lang="en-US" sz="2400" dirty="0"/>
          </a:p>
          <a:p>
            <a:pPr marL="109728" indent="0">
              <a:buNone/>
            </a:pPr>
            <a:endParaRPr lang="en-US" sz="2400" dirty="0" smtClean="0"/>
          </a:p>
          <a:p>
            <a:pPr marL="109728" indent="0">
              <a:buNone/>
            </a:pPr>
            <a:r>
              <a:rPr lang="en-US" sz="2400" dirty="0" smtClean="0"/>
              <a:t>6.</a:t>
            </a:r>
          </a:p>
          <a:p>
            <a:pPr marL="109728" indent="0">
              <a:buNone/>
            </a:pPr>
            <a:endParaRPr lang="en-US" sz="2400" dirty="0"/>
          </a:p>
          <a:p>
            <a:pPr marL="109728" indent="0">
              <a:buNone/>
            </a:pPr>
            <a:endParaRPr lang="en-US" sz="2400" dirty="0" smtClean="0"/>
          </a:p>
          <a:p>
            <a:pPr marL="109728" indent="0">
              <a:buNone/>
            </a:pPr>
            <a:r>
              <a:rPr lang="en-US" sz="2400" dirty="0" smtClean="0"/>
              <a:t>7.     </a:t>
            </a:r>
            <a:endParaRPr lang="en-US" sz="2400" dirty="0"/>
          </a:p>
        </p:txBody>
      </p:sp>
      <p:sp>
        <p:nvSpPr>
          <p:cNvPr id="3" name="Title 2"/>
          <p:cNvSpPr>
            <a:spLocks noGrp="1"/>
          </p:cNvSpPr>
          <p:nvPr>
            <p:ph type="title"/>
          </p:nvPr>
        </p:nvSpPr>
        <p:spPr/>
        <p:txBody>
          <a:bodyPr/>
          <a:lstStyle/>
          <a:p>
            <a:r>
              <a:rPr lang="en-US" dirty="0" smtClean="0"/>
              <a:t>Practice Problems#5-7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10805332"/>
              </p:ext>
            </p:extLst>
          </p:nvPr>
        </p:nvGraphicFramePr>
        <p:xfrm>
          <a:off x="1371600" y="2667000"/>
          <a:ext cx="368300" cy="634294"/>
        </p:xfrm>
        <a:graphic>
          <a:graphicData uri="http://schemas.openxmlformats.org/presentationml/2006/ole">
            <mc:AlternateContent xmlns:mc="http://schemas.openxmlformats.org/markup-compatibility/2006">
              <mc:Choice xmlns:v="urn:schemas-microsoft-com:vml" Requires="v">
                <p:oleObj spid="_x0000_s108603" name="Equation" r:id="rId3" imgW="228600" imgH="393480" progId="Equation.DSMT4">
                  <p:embed/>
                </p:oleObj>
              </mc:Choice>
              <mc:Fallback>
                <p:oleObj name="Equation" r:id="rId3" imgW="228600" imgH="393480" progId="Equation.DSMT4">
                  <p:embed/>
                  <p:pic>
                    <p:nvPicPr>
                      <p:cNvPr id="0" name=""/>
                      <p:cNvPicPr/>
                      <p:nvPr/>
                    </p:nvPicPr>
                    <p:blipFill>
                      <a:blip r:embed="rId4"/>
                      <a:stretch>
                        <a:fillRect/>
                      </a:stretch>
                    </p:blipFill>
                    <p:spPr>
                      <a:xfrm>
                        <a:off x="1371600" y="2667000"/>
                        <a:ext cx="368300" cy="63429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97654239"/>
              </p:ext>
            </p:extLst>
          </p:nvPr>
        </p:nvGraphicFramePr>
        <p:xfrm>
          <a:off x="1371600" y="3733800"/>
          <a:ext cx="361950" cy="660026"/>
        </p:xfrm>
        <a:graphic>
          <a:graphicData uri="http://schemas.openxmlformats.org/presentationml/2006/ole">
            <mc:AlternateContent xmlns:mc="http://schemas.openxmlformats.org/markup-compatibility/2006">
              <mc:Choice xmlns:v="urn:schemas-microsoft-com:vml" Requires="v">
                <p:oleObj spid="_x0000_s108604" name="Equation" r:id="rId5" imgW="215640" imgH="393480" progId="Equation.DSMT4">
                  <p:embed/>
                </p:oleObj>
              </mc:Choice>
              <mc:Fallback>
                <p:oleObj name="Equation" r:id="rId5" imgW="215640" imgH="393480" progId="Equation.DSMT4">
                  <p:embed/>
                  <p:pic>
                    <p:nvPicPr>
                      <p:cNvPr id="0" name=""/>
                      <p:cNvPicPr/>
                      <p:nvPr/>
                    </p:nvPicPr>
                    <p:blipFill>
                      <a:blip r:embed="rId6"/>
                      <a:stretch>
                        <a:fillRect/>
                      </a:stretch>
                    </p:blipFill>
                    <p:spPr>
                      <a:xfrm>
                        <a:off x="1371600" y="3733800"/>
                        <a:ext cx="361950" cy="66002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15396126"/>
              </p:ext>
            </p:extLst>
          </p:nvPr>
        </p:nvGraphicFramePr>
        <p:xfrm>
          <a:off x="1447800" y="4953000"/>
          <a:ext cx="361950" cy="660026"/>
        </p:xfrm>
        <a:graphic>
          <a:graphicData uri="http://schemas.openxmlformats.org/presentationml/2006/ole">
            <mc:AlternateContent xmlns:mc="http://schemas.openxmlformats.org/markup-compatibility/2006">
              <mc:Choice xmlns:v="urn:schemas-microsoft-com:vml" Requires="v">
                <p:oleObj spid="_x0000_s108605" name="Equation" r:id="rId7" imgW="215640" imgH="393480" progId="Equation.DSMT4">
                  <p:embed/>
                </p:oleObj>
              </mc:Choice>
              <mc:Fallback>
                <p:oleObj name="Equation" r:id="rId7" imgW="215640" imgH="393480" progId="Equation.DSMT4">
                  <p:embed/>
                  <p:pic>
                    <p:nvPicPr>
                      <p:cNvPr id="0" name=""/>
                      <p:cNvPicPr/>
                      <p:nvPr/>
                    </p:nvPicPr>
                    <p:blipFill>
                      <a:blip r:embed="rId8"/>
                      <a:stretch>
                        <a:fillRect/>
                      </a:stretch>
                    </p:blipFill>
                    <p:spPr>
                      <a:xfrm>
                        <a:off x="1447800" y="4953000"/>
                        <a:ext cx="361950" cy="660026"/>
                      </a:xfrm>
                      <a:prstGeom prst="rect">
                        <a:avLst/>
                      </a:prstGeom>
                    </p:spPr>
                  </p:pic>
                </p:oleObj>
              </mc:Fallback>
            </mc:AlternateContent>
          </a:graphicData>
        </a:graphic>
      </p:graphicFrame>
    </p:spTree>
    <p:extLst>
      <p:ext uri="{BB962C8B-B14F-4D97-AF65-F5344CB8AC3E}">
        <p14:creationId xmlns:p14="http://schemas.microsoft.com/office/powerpoint/2010/main" val="257825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Now check your answers.  For any wrong answers, write a sentence explaining what you did wrong.</a:t>
            </a:r>
          </a:p>
          <a:p>
            <a:pPr marL="109728" indent="0">
              <a:buNone/>
            </a:pPr>
            <a:endParaRPr lang="en-US" sz="2400" dirty="0" smtClean="0"/>
          </a:p>
          <a:p>
            <a:pPr marL="109728" indent="0">
              <a:buNone/>
            </a:pPr>
            <a:r>
              <a:rPr lang="en-US" sz="2400" dirty="0"/>
              <a:t>5</a:t>
            </a:r>
            <a:r>
              <a:rPr lang="en-US" sz="2400" dirty="0" smtClean="0"/>
              <a:t>. </a:t>
            </a:r>
          </a:p>
          <a:p>
            <a:pPr marL="109728" indent="0">
              <a:buNone/>
            </a:pPr>
            <a:endParaRPr lang="en-US" sz="2400" dirty="0"/>
          </a:p>
          <a:p>
            <a:pPr marL="109728" indent="0">
              <a:buNone/>
            </a:pPr>
            <a:endParaRPr lang="en-US" sz="2400" dirty="0" smtClean="0"/>
          </a:p>
          <a:p>
            <a:pPr marL="109728" indent="0">
              <a:buNone/>
            </a:pPr>
            <a:r>
              <a:rPr lang="en-US" sz="2400" dirty="0" smtClean="0"/>
              <a:t>6.</a:t>
            </a:r>
          </a:p>
          <a:p>
            <a:pPr marL="109728" indent="0">
              <a:buNone/>
            </a:pPr>
            <a:endParaRPr lang="en-US" sz="2400" dirty="0"/>
          </a:p>
          <a:p>
            <a:pPr marL="109728" indent="0">
              <a:buNone/>
            </a:pPr>
            <a:endParaRPr lang="en-US" sz="2400" dirty="0" smtClean="0"/>
          </a:p>
          <a:p>
            <a:pPr marL="109728" indent="0">
              <a:buNone/>
            </a:pPr>
            <a:r>
              <a:rPr lang="en-US" sz="2400" dirty="0" smtClean="0"/>
              <a:t>7.     </a:t>
            </a:r>
            <a:endParaRPr lang="en-US" sz="2400" dirty="0"/>
          </a:p>
        </p:txBody>
      </p:sp>
      <p:sp>
        <p:nvSpPr>
          <p:cNvPr id="3" name="Title 2"/>
          <p:cNvSpPr>
            <a:spLocks noGrp="1"/>
          </p:cNvSpPr>
          <p:nvPr>
            <p:ph type="title"/>
          </p:nvPr>
        </p:nvSpPr>
        <p:spPr/>
        <p:txBody>
          <a:bodyPr>
            <a:normAutofit fontScale="90000"/>
          </a:bodyPr>
          <a:lstStyle/>
          <a:p>
            <a:r>
              <a:rPr lang="en-US" dirty="0" smtClean="0"/>
              <a:t>Practice Problems#5-7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42421"/>
              </p:ext>
            </p:extLst>
          </p:nvPr>
        </p:nvGraphicFramePr>
        <p:xfrm>
          <a:off x="1177925" y="2667000"/>
          <a:ext cx="757238" cy="635000"/>
        </p:xfrm>
        <a:graphic>
          <a:graphicData uri="http://schemas.openxmlformats.org/presentationml/2006/ole">
            <mc:AlternateContent xmlns:mc="http://schemas.openxmlformats.org/markup-compatibility/2006">
              <mc:Choice xmlns:v="urn:schemas-microsoft-com:vml" Requires="v">
                <p:oleObj spid="_x0000_s109624" name="Equation" r:id="rId3" imgW="469800" imgH="393480" progId="Equation.DSMT4">
                  <p:embed/>
                </p:oleObj>
              </mc:Choice>
              <mc:Fallback>
                <p:oleObj name="Equation" r:id="rId3" imgW="469800" imgH="393480" progId="Equation.DSMT4">
                  <p:embed/>
                  <p:pic>
                    <p:nvPicPr>
                      <p:cNvPr id="0" name=""/>
                      <p:cNvPicPr/>
                      <p:nvPr/>
                    </p:nvPicPr>
                    <p:blipFill>
                      <a:blip r:embed="rId4"/>
                      <a:stretch>
                        <a:fillRect/>
                      </a:stretch>
                    </p:blipFill>
                    <p:spPr>
                      <a:xfrm>
                        <a:off x="1177925" y="2667000"/>
                        <a:ext cx="757238" cy="635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09742570"/>
              </p:ext>
            </p:extLst>
          </p:nvPr>
        </p:nvGraphicFramePr>
        <p:xfrm>
          <a:off x="1158875" y="3733800"/>
          <a:ext cx="788988" cy="660400"/>
        </p:xfrm>
        <a:graphic>
          <a:graphicData uri="http://schemas.openxmlformats.org/presentationml/2006/ole">
            <mc:AlternateContent xmlns:mc="http://schemas.openxmlformats.org/markup-compatibility/2006">
              <mc:Choice xmlns:v="urn:schemas-microsoft-com:vml" Requires="v">
                <p:oleObj spid="_x0000_s109625" name="Equation" r:id="rId5" imgW="469800" imgH="393480" progId="Equation.DSMT4">
                  <p:embed/>
                </p:oleObj>
              </mc:Choice>
              <mc:Fallback>
                <p:oleObj name="Equation" r:id="rId5" imgW="469800" imgH="393480" progId="Equation.DSMT4">
                  <p:embed/>
                  <p:pic>
                    <p:nvPicPr>
                      <p:cNvPr id="0" name=""/>
                      <p:cNvPicPr/>
                      <p:nvPr/>
                    </p:nvPicPr>
                    <p:blipFill>
                      <a:blip r:embed="rId6"/>
                      <a:stretch>
                        <a:fillRect/>
                      </a:stretch>
                    </p:blipFill>
                    <p:spPr>
                      <a:xfrm>
                        <a:off x="1158875" y="3733800"/>
                        <a:ext cx="788988" cy="660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87903905"/>
              </p:ext>
            </p:extLst>
          </p:nvPr>
        </p:nvGraphicFramePr>
        <p:xfrm>
          <a:off x="1235075" y="4953000"/>
          <a:ext cx="787400" cy="660400"/>
        </p:xfrm>
        <a:graphic>
          <a:graphicData uri="http://schemas.openxmlformats.org/presentationml/2006/ole">
            <mc:AlternateContent xmlns:mc="http://schemas.openxmlformats.org/markup-compatibility/2006">
              <mc:Choice xmlns:v="urn:schemas-microsoft-com:vml" Requires="v">
                <p:oleObj spid="_x0000_s109626" name="Equation" r:id="rId7" imgW="469800" imgH="393480" progId="Equation.DSMT4">
                  <p:embed/>
                </p:oleObj>
              </mc:Choice>
              <mc:Fallback>
                <p:oleObj name="Equation" r:id="rId7" imgW="469800" imgH="393480" progId="Equation.DSMT4">
                  <p:embed/>
                  <p:pic>
                    <p:nvPicPr>
                      <p:cNvPr id="0" name=""/>
                      <p:cNvPicPr/>
                      <p:nvPr/>
                    </p:nvPicPr>
                    <p:blipFill>
                      <a:blip r:embed="rId8"/>
                      <a:stretch>
                        <a:fillRect/>
                      </a:stretch>
                    </p:blipFill>
                    <p:spPr>
                      <a:xfrm>
                        <a:off x="1235075" y="4953000"/>
                        <a:ext cx="787400" cy="660400"/>
                      </a:xfrm>
                      <a:prstGeom prst="rect">
                        <a:avLst/>
                      </a:prstGeom>
                    </p:spPr>
                  </p:pic>
                </p:oleObj>
              </mc:Fallback>
            </mc:AlternateContent>
          </a:graphicData>
        </a:graphic>
      </p:graphicFrame>
    </p:spTree>
    <p:extLst>
      <p:ext uri="{BB962C8B-B14F-4D97-AF65-F5344CB8AC3E}">
        <p14:creationId xmlns:p14="http://schemas.microsoft.com/office/powerpoint/2010/main" val="758447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multiplication problem:</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Think of multiplication as taking a fraction of a fraction.  In this case we want to take half of one-fifth.  </a:t>
            </a:r>
            <a:r>
              <a:rPr lang="en-US" dirty="0"/>
              <a:t>H</a:t>
            </a:r>
            <a:r>
              <a:rPr lang="en-US" dirty="0" smtClean="0"/>
              <a:t>ow can we do this?  Think of it like taking half of the shaded area.  If we break all the pieces in half, we may be able to see the answer.</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3:  So how do we multiply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4864588"/>
              </p:ext>
            </p:extLst>
          </p:nvPr>
        </p:nvGraphicFramePr>
        <p:xfrm>
          <a:off x="6953250" y="1981200"/>
          <a:ext cx="557213" cy="617538"/>
        </p:xfrm>
        <a:graphic>
          <a:graphicData uri="http://schemas.openxmlformats.org/presentationml/2006/ole">
            <mc:AlternateContent xmlns:mc="http://schemas.openxmlformats.org/markup-compatibility/2006">
              <mc:Choice xmlns:v="urn:schemas-microsoft-com:vml" Requires="v">
                <p:oleObj spid="_x0000_s58437" name="Equation" r:id="rId3" imgW="355320" imgH="393480" progId="Equation.DSMT4">
                  <p:embed/>
                </p:oleObj>
              </mc:Choice>
              <mc:Fallback>
                <p:oleObj name="Equation" r:id="rId3" imgW="355320" imgH="393480" progId="Equation.DSMT4">
                  <p:embed/>
                  <p:pic>
                    <p:nvPicPr>
                      <p:cNvPr id="0" name=""/>
                      <p:cNvPicPr/>
                      <p:nvPr/>
                    </p:nvPicPr>
                    <p:blipFill>
                      <a:blip r:embed="rId4"/>
                      <a:stretch>
                        <a:fillRect/>
                      </a:stretch>
                    </p:blipFill>
                    <p:spPr>
                      <a:xfrm>
                        <a:off x="6953250" y="1981200"/>
                        <a:ext cx="557213" cy="617538"/>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3632916"/>
              </p:ext>
            </p:extLst>
          </p:nvPr>
        </p:nvGraphicFramePr>
        <p:xfrm>
          <a:off x="1219200" y="28956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53892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So what is          ?</a:t>
            </a:r>
          </a:p>
          <a:p>
            <a:pPr marL="109728" indent="0">
              <a:buNone/>
            </a:pPr>
            <a:endParaRPr lang="en-US" dirty="0"/>
          </a:p>
          <a:p>
            <a:pPr marL="109728" indent="0">
              <a:buNone/>
            </a:pPr>
            <a:endParaRPr lang="en-US" dirty="0" smtClean="0"/>
          </a:p>
          <a:p>
            <a:pPr marL="109728" indent="0">
              <a:buNone/>
            </a:pPr>
            <a:endParaRPr lang="en-US" dirty="0"/>
          </a:p>
          <a:p>
            <a:pPr marL="109728" indent="0">
              <a:buNone/>
            </a:pPr>
            <a:r>
              <a:rPr lang="en-US" dirty="0" smtClean="0"/>
              <a:t>By separating all the fifths into two pieces we now have 10 equal pieces.  Half of the blue shaded area is just one of those 10 pieces.  So what is one half of one fifth?  </a:t>
            </a:r>
          </a:p>
          <a:p>
            <a:pPr marL="109728" indent="0">
              <a:buNone/>
            </a:pPr>
            <a:endParaRPr lang="en-US" dirty="0"/>
          </a:p>
          <a:p>
            <a:pPr marL="109728" indent="0">
              <a:buNone/>
            </a:pPr>
            <a:r>
              <a:rPr lang="en-US" dirty="0" smtClean="0"/>
              <a:t>If you said          , you are exactly right!</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3:  So how do we multiply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03913718"/>
              </p:ext>
            </p:extLst>
          </p:nvPr>
        </p:nvGraphicFramePr>
        <p:xfrm>
          <a:off x="2590800" y="1371600"/>
          <a:ext cx="685800" cy="760046"/>
        </p:xfrm>
        <a:graphic>
          <a:graphicData uri="http://schemas.openxmlformats.org/presentationml/2006/ole">
            <mc:AlternateContent xmlns:mc="http://schemas.openxmlformats.org/markup-compatibility/2006">
              <mc:Choice xmlns:v="urn:schemas-microsoft-com:vml" Requires="v">
                <p:oleObj spid="_x0000_s98352" name="Equation" r:id="rId3" imgW="355320" imgH="393480" progId="Equation.DSMT4">
                  <p:embed/>
                </p:oleObj>
              </mc:Choice>
              <mc:Fallback>
                <p:oleObj name="Equation" r:id="rId3" imgW="355320" imgH="393480" progId="Equation.DSMT4">
                  <p:embed/>
                  <p:pic>
                    <p:nvPicPr>
                      <p:cNvPr id="0" name=""/>
                      <p:cNvPicPr/>
                      <p:nvPr/>
                    </p:nvPicPr>
                    <p:blipFill>
                      <a:blip r:embed="rId4"/>
                      <a:stretch>
                        <a:fillRect/>
                      </a:stretch>
                    </p:blipFill>
                    <p:spPr>
                      <a:xfrm>
                        <a:off x="2590800" y="1371600"/>
                        <a:ext cx="685800" cy="760046"/>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74178468"/>
              </p:ext>
            </p:extLst>
          </p:nvPr>
        </p:nvGraphicFramePr>
        <p:xfrm>
          <a:off x="1066800" y="2667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en-US" dirty="0"/>
                    </a:p>
                  </a:txBody>
                  <a:tcPr>
                    <a:solidFill>
                      <a:schemeClr val="tx2"/>
                    </a:solidFil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18113087"/>
              </p:ext>
            </p:extLst>
          </p:nvPr>
        </p:nvGraphicFramePr>
        <p:xfrm>
          <a:off x="2819400" y="5257800"/>
          <a:ext cx="431800" cy="836613"/>
        </p:xfrm>
        <a:graphic>
          <a:graphicData uri="http://schemas.openxmlformats.org/presentationml/2006/ole">
            <mc:AlternateContent xmlns:mc="http://schemas.openxmlformats.org/markup-compatibility/2006">
              <mc:Choice xmlns:v="urn:schemas-microsoft-com:vml" Requires="v">
                <p:oleObj spid="_x0000_s98353" name="Equation" r:id="rId5" imgW="203040" imgH="393480" progId="Equation.DSMT4">
                  <p:embed/>
                </p:oleObj>
              </mc:Choice>
              <mc:Fallback>
                <p:oleObj name="Equation" r:id="rId5" imgW="203040" imgH="393480" progId="Equation.DSMT4">
                  <p:embed/>
                  <p:pic>
                    <p:nvPicPr>
                      <p:cNvPr id="0" name=""/>
                      <p:cNvPicPr/>
                      <p:nvPr/>
                    </p:nvPicPr>
                    <p:blipFill>
                      <a:blip r:embed="rId6"/>
                      <a:stretch>
                        <a:fillRect/>
                      </a:stretch>
                    </p:blipFill>
                    <p:spPr>
                      <a:xfrm>
                        <a:off x="2819400" y="5257800"/>
                        <a:ext cx="431800" cy="836613"/>
                      </a:xfrm>
                      <a:prstGeom prst="rect">
                        <a:avLst/>
                      </a:prstGeom>
                    </p:spPr>
                  </p:pic>
                </p:oleObj>
              </mc:Fallback>
            </mc:AlternateContent>
          </a:graphicData>
        </a:graphic>
      </p:graphicFrame>
    </p:spTree>
    <p:extLst>
      <p:ext uri="{BB962C8B-B14F-4D97-AF65-F5344CB8AC3E}">
        <p14:creationId xmlns:p14="http://schemas.microsoft.com/office/powerpoint/2010/main" val="33939508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The last example can show us a lot about the process of multiplying fractions.</a:t>
            </a:r>
          </a:p>
          <a:p>
            <a:pPr marL="109728" indent="0">
              <a:buNone/>
            </a:pPr>
            <a:r>
              <a:rPr lang="en-US" dirty="0" smtClean="0"/>
              <a:t>We know that              .  This shows us a couple things.</a:t>
            </a:r>
          </a:p>
          <a:p>
            <a:pPr marL="624078" indent="-514350">
              <a:buAutoNum type="arabicPeriod"/>
            </a:pPr>
            <a:r>
              <a:rPr lang="en-US" dirty="0" smtClean="0"/>
              <a:t>The first is that to multiply fractions you simply need to multiply the numerators and multiply the denominators. </a:t>
            </a:r>
          </a:p>
          <a:p>
            <a:pPr marL="624078" indent="-514350">
              <a:buAutoNum type="arabicPeriod"/>
            </a:pPr>
            <a:endParaRPr lang="en-US" dirty="0"/>
          </a:p>
          <a:p>
            <a:pPr marL="624078" indent="-514350">
              <a:buAutoNum type="arabicPeriod"/>
            </a:pPr>
            <a:r>
              <a:rPr lang="en-US" dirty="0" smtClean="0"/>
              <a:t>We also do </a:t>
            </a:r>
            <a:r>
              <a:rPr lang="en-US" u="sng" dirty="0" smtClean="0"/>
              <a:t>not</a:t>
            </a:r>
            <a:r>
              <a:rPr lang="en-US" dirty="0" smtClean="0"/>
              <a:t> need common denominators to multiply fractions. </a:t>
            </a:r>
          </a:p>
        </p:txBody>
      </p:sp>
      <p:sp>
        <p:nvSpPr>
          <p:cNvPr id="3" name="Title 2"/>
          <p:cNvSpPr>
            <a:spLocks noGrp="1"/>
          </p:cNvSpPr>
          <p:nvPr>
            <p:ph type="title"/>
          </p:nvPr>
        </p:nvSpPr>
        <p:spPr/>
        <p:txBody>
          <a:bodyPr>
            <a:normAutofit fontScale="90000"/>
          </a:bodyPr>
          <a:lstStyle/>
          <a:p>
            <a:r>
              <a:rPr lang="en-US" dirty="0"/>
              <a:t>Segment </a:t>
            </a:r>
            <a:r>
              <a:rPr lang="en-US" dirty="0" smtClean="0"/>
              <a:t>3:  </a:t>
            </a:r>
            <a:r>
              <a:rPr lang="en-US" dirty="0"/>
              <a:t>So how do we multiply Fractions?</a:t>
            </a:r>
          </a:p>
        </p:txBody>
      </p:sp>
      <p:graphicFrame>
        <p:nvGraphicFramePr>
          <p:cNvPr id="4" name="Object 3"/>
          <p:cNvGraphicFramePr>
            <a:graphicFrameLocks noChangeAspect="1"/>
          </p:cNvGraphicFramePr>
          <p:nvPr>
            <p:extLst>
              <p:ext uri="{D42A27DB-BD31-4B8C-83A1-F6EECF244321}">
                <p14:modId xmlns:p14="http://schemas.microsoft.com/office/powerpoint/2010/main" val="2999644337"/>
              </p:ext>
            </p:extLst>
          </p:nvPr>
        </p:nvGraphicFramePr>
        <p:xfrm>
          <a:off x="3124200" y="2286000"/>
          <a:ext cx="1172497" cy="685800"/>
        </p:xfrm>
        <a:graphic>
          <a:graphicData uri="http://schemas.openxmlformats.org/presentationml/2006/ole">
            <mc:AlternateContent xmlns:mc="http://schemas.openxmlformats.org/markup-compatibility/2006">
              <mc:Choice xmlns:v="urn:schemas-microsoft-com:vml" Requires="v">
                <p:oleObj spid="_x0000_s99396" name="Equation" r:id="rId3" imgW="672840" imgH="393480" progId="Equation.DSMT4">
                  <p:embed/>
                </p:oleObj>
              </mc:Choice>
              <mc:Fallback>
                <p:oleObj name="Equation" r:id="rId3" imgW="672840" imgH="393480" progId="Equation.DSMT4">
                  <p:embed/>
                  <p:pic>
                    <p:nvPicPr>
                      <p:cNvPr id="0" name=""/>
                      <p:cNvPicPr/>
                      <p:nvPr/>
                    </p:nvPicPr>
                    <p:blipFill>
                      <a:blip r:embed="rId4"/>
                      <a:stretch>
                        <a:fillRect/>
                      </a:stretch>
                    </p:blipFill>
                    <p:spPr>
                      <a:xfrm>
                        <a:off x="3124200" y="2286000"/>
                        <a:ext cx="1172497"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508715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99397"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362200"/>
                        <a:ext cx="914400" cy="19843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86218362"/>
              </p:ext>
            </p:extLst>
          </p:nvPr>
        </p:nvGraphicFramePr>
        <p:xfrm>
          <a:off x="5791200" y="4191000"/>
          <a:ext cx="1789060" cy="630237"/>
        </p:xfrm>
        <a:graphic>
          <a:graphicData uri="http://schemas.openxmlformats.org/presentationml/2006/ole">
            <mc:AlternateContent xmlns:mc="http://schemas.openxmlformats.org/markup-compatibility/2006">
              <mc:Choice xmlns:v="urn:schemas-microsoft-com:vml" Requires="v">
                <p:oleObj spid="_x0000_s99398" name="Equation" r:id="rId7" imgW="1117440" imgH="393480" progId="Equation.DSMT4">
                  <p:embed/>
                </p:oleObj>
              </mc:Choice>
              <mc:Fallback>
                <p:oleObj name="Equation" r:id="rId7" imgW="1117440" imgH="393480" progId="Equation.DSMT4">
                  <p:embed/>
                  <p:pic>
                    <p:nvPicPr>
                      <p:cNvPr id="0" name=""/>
                      <p:cNvPicPr/>
                      <p:nvPr/>
                    </p:nvPicPr>
                    <p:blipFill>
                      <a:blip r:embed="rId8"/>
                      <a:stretch>
                        <a:fillRect/>
                      </a:stretch>
                    </p:blipFill>
                    <p:spPr>
                      <a:xfrm>
                        <a:off x="5791200" y="4191000"/>
                        <a:ext cx="1789060" cy="630237"/>
                      </a:xfrm>
                      <a:prstGeom prst="rect">
                        <a:avLst/>
                      </a:prstGeom>
                    </p:spPr>
                  </p:pic>
                </p:oleObj>
              </mc:Fallback>
            </mc:AlternateContent>
          </a:graphicData>
        </a:graphic>
      </p:graphicFrame>
    </p:spTree>
    <p:extLst>
      <p:ext uri="{BB962C8B-B14F-4D97-AF65-F5344CB8AC3E}">
        <p14:creationId xmlns:p14="http://schemas.microsoft.com/office/powerpoint/2010/main" val="374694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is a formula for multiplying fractions.</a:t>
            </a:r>
          </a:p>
          <a:p>
            <a:endParaRPr lang="en-US" dirty="0"/>
          </a:p>
          <a:p>
            <a:endParaRPr lang="en-US" dirty="0" smtClean="0"/>
          </a:p>
          <a:p>
            <a:endParaRPr lang="en-US" dirty="0"/>
          </a:p>
          <a:p>
            <a:endParaRPr lang="en-US" dirty="0" smtClean="0"/>
          </a:p>
          <a:p>
            <a:pPr marL="109728" indent="0">
              <a:buNone/>
            </a:pPr>
            <a:r>
              <a:rPr lang="en-US" dirty="0" smtClean="0"/>
              <a:t>5.  For example: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t>Segment </a:t>
            </a:r>
            <a:r>
              <a:rPr lang="en-US" dirty="0" smtClean="0"/>
              <a:t>3:  </a:t>
            </a:r>
            <a:r>
              <a:rPr lang="en-US" dirty="0"/>
              <a:t>So how do we multiply Fractions</a:t>
            </a:r>
            <a:r>
              <a:rPr lang="en-US" dirty="0" smtClean="0"/>
              <a:t>?  Example 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04969223"/>
              </p:ext>
            </p:extLst>
          </p:nvPr>
        </p:nvGraphicFramePr>
        <p:xfrm>
          <a:off x="3276600" y="2590800"/>
          <a:ext cx="2185578" cy="1011238"/>
        </p:xfrm>
        <a:graphic>
          <a:graphicData uri="http://schemas.openxmlformats.org/presentationml/2006/ole">
            <mc:AlternateContent xmlns:mc="http://schemas.openxmlformats.org/markup-compatibility/2006">
              <mc:Choice xmlns:v="urn:schemas-microsoft-com:vml" Requires="v">
                <p:oleObj spid="_x0000_s100393" name="Equation" r:id="rId3" imgW="850680" imgH="393480" progId="Equation.DSMT4">
                  <p:embed/>
                </p:oleObj>
              </mc:Choice>
              <mc:Fallback>
                <p:oleObj name="Equation" r:id="rId3" imgW="850680" imgH="393480" progId="Equation.DSMT4">
                  <p:embed/>
                  <p:pic>
                    <p:nvPicPr>
                      <p:cNvPr id="0" name=""/>
                      <p:cNvPicPr/>
                      <p:nvPr/>
                    </p:nvPicPr>
                    <p:blipFill>
                      <a:blip r:embed="rId4"/>
                      <a:stretch>
                        <a:fillRect/>
                      </a:stretch>
                    </p:blipFill>
                    <p:spPr>
                      <a:xfrm>
                        <a:off x="3276600" y="2590800"/>
                        <a:ext cx="2185578" cy="10112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19812888"/>
              </p:ext>
            </p:extLst>
          </p:nvPr>
        </p:nvGraphicFramePr>
        <p:xfrm>
          <a:off x="2895600" y="4419600"/>
          <a:ext cx="2221679" cy="782637"/>
        </p:xfrm>
        <a:graphic>
          <a:graphicData uri="http://schemas.openxmlformats.org/presentationml/2006/ole">
            <mc:AlternateContent xmlns:mc="http://schemas.openxmlformats.org/markup-compatibility/2006">
              <mc:Choice xmlns:v="urn:schemas-microsoft-com:vml" Requires="v">
                <p:oleObj spid="_x0000_s100394" name="Equation" r:id="rId5" imgW="1117440" imgH="393480" progId="Equation.DSMT4">
                  <p:embed/>
                </p:oleObj>
              </mc:Choice>
              <mc:Fallback>
                <p:oleObj name="Equation" r:id="rId5" imgW="1117440" imgH="393480" progId="Equation.DSMT4">
                  <p:embed/>
                  <p:pic>
                    <p:nvPicPr>
                      <p:cNvPr id="0" name=""/>
                      <p:cNvPicPr/>
                      <p:nvPr/>
                    </p:nvPicPr>
                    <p:blipFill>
                      <a:blip r:embed="rId6"/>
                      <a:stretch>
                        <a:fillRect/>
                      </a:stretch>
                    </p:blipFill>
                    <p:spPr>
                      <a:xfrm>
                        <a:off x="2895600" y="4419600"/>
                        <a:ext cx="2221679" cy="782637"/>
                      </a:xfrm>
                      <a:prstGeom prst="rect">
                        <a:avLst/>
                      </a:prstGeom>
                    </p:spPr>
                  </p:pic>
                </p:oleObj>
              </mc:Fallback>
            </mc:AlternateContent>
          </a:graphicData>
        </a:graphic>
      </p:graphicFrame>
    </p:spTree>
    <p:extLst>
      <p:ext uri="{BB962C8B-B14F-4D97-AF65-F5344CB8AC3E}">
        <p14:creationId xmlns:p14="http://schemas.microsoft.com/office/powerpoint/2010/main" val="1746602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Unfortunately, multiplying fractions are not always this simple.  Remember, the key is that we will want to write our answer in simplest form.</a:t>
            </a:r>
          </a:p>
          <a:p>
            <a:r>
              <a:rPr lang="en-US" dirty="0" smtClean="0"/>
              <a:t>To do this, we can either multiply the fractions and then simplify, </a:t>
            </a:r>
            <a:r>
              <a:rPr lang="en-US" u="sng" dirty="0" smtClean="0"/>
              <a:t>or a better method is to simplify before you multiply</a:t>
            </a:r>
            <a:r>
              <a:rPr lang="en-US" dirty="0" smtClean="0"/>
              <a:t>.</a:t>
            </a:r>
            <a:endParaRPr lang="en-US" dirty="0"/>
          </a:p>
        </p:txBody>
      </p:sp>
      <p:sp>
        <p:nvSpPr>
          <p:cNvPr id="3" name="Title 2"/>
          <p:cNvSpPr>
            <a:spLocks noGrp="1"/>
          </p:cNvSpPr>
          <p:nvPr>
            <p:ph type="title"/>
          </p:nvPr>
        </p:nvSpPr>
        <p:spPr/>
        <p:txBody>
          <a:bodyPr/>
          <a:lstStyle/>
          <a:p>
            <a:r>
              <a:rPr lang="en-US" dirty="0" smtClean="0"/>
              <a:t>Multiply </a:t>
            </a:r>
            <a:r>
              <a:rPr lang="en-US" u="sng" dirty="0" smtClean="0"/>
              <a:t>AND</a:t>
            </a:r>
            <a:r>
              <a:rPr lang="en-US" dirty="0" smtClean="0"/>
              <a:t> Simplify</a:t>
            </a:r>
            <a:endParaRPr lang="en-US" dirty="0"/>
          </a:p>
        </p:txBody>
      </p:sp>
    </p:spTree>
    <p:extLst>
      <p:ext uri="{BB962C8B-B14F-4D97-AF65-F5344CB8AC3E}">
        <p14:creationId xmlns:p14="http://schemas.microsoft.com/office/powerpoint/2010/main" val="474385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t>6.  Look at the following example.</a:t>
            </a:r>
          </a:p>
          <a:p>
            <a:pPr marL="109728" indent="0">
              <a:buNone/>
            </a:pPr>
            <a:endParaRPr lang="en-US" sz="2000" dirty="0" smtClean="0"/>
          </a:p>
          <a:p>
            <a:pPr marL="109728" indent="0">
              <a:buNone/>
            </a:pPr>
            <a:endParaRPr lang="en-US" sz="2000" dirty="0" smtClean="0"/>
          </a:p>
          <a:p>
            <a:pPr marL="109728" indent="0">
              <a:buNone/>
            </a:pPr>
            <a:r>
              <a:rPr lang="en-US" sz="2000" dirty="0" smtClean="0">
                <a:solidFill>
                  <a:srgbClr val="C00000"/>
                </a:solidFill>
              </a:rPr>
              <a:t>If we were to multiply the numerators and denominators first we would get a large fraction        that is very difficult to simplify.</a:t>
            </a:r>
          </a:p>
          <a:p>
            <a:pPr marL="109728" indent="0">
              <a:buNone/>
            </a:pPr>
            <a:endParaRPr lang="en-US" sz="2000" dirty="0">
              <a:solidFill>
                <a:srgbClr val="C00000"/>
              </a:solidFill>
            </a:endParaRPr>
          </a:p>
          <a:p>
            <a:pPr marL="109728" indent="0">
              <a:buNone/>
            </a:pPr>
            <a:r>
              <a:rPr lang="en-US" sz="2000" dirty="0" smtClean="0">
                <a:solidFill>
                  <a:srgbClr val="C00000"/>
                </a:solidFill>
              </a:rPr>
              <a:t>But if we write out the factors and cancel common factors first, then multiply, the problem is much easier.  </a:t>
            </a:r>
            <a:endParaRPr lang="en-US" sz="2000"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6 – Multiplying and Simplifying </a:t>
            </a:r>
            <a:r>
              <a:rPr lang="en-US" dirty="0"/>
              <a:t>Fractions</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9882248"/>
              </p:ext>
            </p:extLst>
          </p:nvPr>
        </p:nvGraphicFramePr>
        <p:xfrm>
          <a:off x="5410200" y="1524000"/>
          <a:ext cx="984608" cy="782637"/>
        </p:xfrm>
        <a:graphic>
          <a:graphicData uri="http://schemas.openxmlformats.org/presentationml/2006/ole">
            <mc:AlternateContent xmlns:mc="http://schemas.openxmlformats.org/markup-compatibility/2006">
              <mc:Choice xmlns:v="urn:schemas-microsoft-com:vml" Requires="v">
                <p:oleObj spid="_x0000_s110645"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5410200" y="1524000"/>
                        <a:ext cx="984608" cy="7826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5916322"/>
              </p:ext>
            </p:extLst>
          </p:nvPr>
        </p:nvGraphicFramePr>
        <p:xfrm>
          <a:off x="4343400" y="2895600"/>
          <a:ext cx="482600" cy="623358"/>
        </p:xfrm>
        <a:graphic>
          <a:graphicData uri="http://schemas.openxmlformats.org/presentationml/2006/ole">
            <mc:AlternateContent xmlns:mc="http://schemas.openxmlformats.org/markup-compatibility/2006">
              <mc:Choice xmlns:v="urn:schemas-microsoft-com:vml" Requires="v">
                <p:oleObj spid="_x0000_s110646" name="Equation" r:id="rId5" imgW="304560" imgH="393480" progId="Equation.DSMT4">
                  <p:embed/>
                </p:oleObj>
              </mc:Choice>
              <mc:Fallback>
                <p:oleObj name="Equation" r:id="rId5" imgW="304560" imgH="393480" progId="Equation.DSMT4">
                  <p:embed/>
                  <p:pic>
                    <p:nvPicPr>
                      <p:cNvPr id="0" name=""/>
                      <p:cNvPicPr/>
                      <p:nvPr/>
                    </p:nvPicPr>
                    <p:blipFill>
                      <a:blip r:embed="rId6"/>
                      <a:stretch>
                        <a:fillRect/>
                      </a:stretch>
                    </p:blipFill>
                    <p:spPr>
                      <a:xfrm>
                        <a:off x="4343400" y="2895600"/>
                        <a:ext cx="482600" cy="62335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20575319"/>
              </p:ext>
            </p:extLst>
          </p:nvPr>
        </p:nvGraphicFramePr>
        <p:xfrm>
          <a:off x="2133600" y="4648200"/>
          <a:ext cx="4972050" cy="1060450"/>
        </p:xfrm>
        <a:graphic>
          <a:graphicData uri="http://schemas.openxmlformats.org/presentationml/2006/ole">
            <mc:AlternateContent xmlns:mc="http://schemas.openxmlformats.org/markup-compatibility/2006">
              <mc:Choice xmlns:v="urn:schemas-microsoft-com:vml" Requires="v">
                <p:oleObj spid="_x0000_s110647" name="Equation" r:id="rId7" imgW="2501640" imgH="533160" progId="Equation.DSMT4">
                  <p:embed/>
                </p:oleObj>
              </mc:Choice>
              <mc:Fallback>
                <p:oleObj name="Equation" r:id="rId7" imgW="2501640" imgH="533160" progId="Equation.DSMT4">
                  <p:embed/>
                  <p:pic>
                    <p:nvPicPr>
                      <p:cNvPr id="0" name="Object 3"/>
                      <p:cNvPicPr>
                        <a:picLocks noChangeAspect="1" noChangeArrowheads="1"/>
                      </p:cNvPicPr>
                      <p:nvPr/>
                    </p:nvPicPr>
                    <p:blipFill>
                      <a:blip r:embed="rId8"/>
                      <a:srcRect/>
                      <a:stretch>
                        <a:fillRect/>
                      </a:stretch>
                    </p:blipFill>
                    <p:spPr bwMode="auto">
                      <a:xfrm>
                        <a:off x="2133600" y="4648200"/>
                        <a:ext cx="49720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9844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Everyday objects are often divided into sections.  A cake is </a:t>
            </a:r>
            <a:r>
              <a:rPr lang="en-US" dirty="0" smtClean="0"/>
              <a:t>a good </a:t>
            </a:r>
            <a:r>
              <a:rPr lang="en-US" dirty="0"/>
              <a:t>example because it has to be cut into pieces to be served to guests.  </a:t>
            </a:r>
          </a:p>
          <a:p>
            <a:r>
              <a:rPr lang="en-US" dirty="0"/>
              <a:t>The simple definition of a fraction is that it represents part of a whole unit.  There are two important terms to know when studying fractions:  numerator and denominator.  In fractions the top number </a:t>
            </a:r>
            <a:r>
              <a:rPr lang="en-US" dirty="0" smtClean="0"/>
              <a:t>is </a:t>
            </a:r>
            <a:r>
              <a:rPr lang="en-US" dirty="0"/>
              <a:t>called the numerator; and the bottom number </a:t>
            </a:r>
            <a:r>
              <a:rPr lang="en-US" dirty="0" smtClean="0"/>
              <a:t>is </a:t>
            </a:r>
            <a:r>
              <a:rPr lang="en-US" dirty="0"/>
              <a:t>called the denominator.</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r>
              <a:rPr lang="en-US" dirty="0" smtClean="0">
                <a:effectLst/>
              </a:rPr>
              <a:t>.</a:t>
            </a:r>
            <a:endParaRPr lang="en-US" dirty="0"/>
          </a:p>
        </p:txBody>
      </p:sp>
    </p:spTree>
    <p:extLst>
      <p:ext uri="{BB962C8B-B14F-4D97-AF65-F5344CB8AC3E}">
        <p14:creationId xmlns:p14="http://schemas.microsoft.com/office/powerpoint/2010/main" val="2659461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Let’s look at another example.</a:t>
            </a:r>
          </a:p>
          <a:p>
            <a:pPr marL="109728" indent="0">
              <a:buNone/>
            </a:pPr>
            <a:r>
              <a:rPr lang="en-US" sz="2000" dirty="0" smtClean="0"/>
              <a:t>7.  Multiply and simplify the following.  Remember to simplify </a:t>
            </a:r>
            <a:r>
              <a:rPr lang="en-US" sz="2000" u="sng" dirty="0" smtClean="0"/>
              <a:t>before</a:t>
            </a:r>
            <a:r>
              <a:rPr lang="en-US" sz="2000" dirty="0" smtClean="0"/>
              <a:t> you multiply.</a:t>
            </a:r>
          </a:p>
          <a:p>
            <a:pPr marL="109728" indent="0">
              <a:buNone/>
            </a:pPr>
            <a:endParaRPr lang="en-US" sz="2000" dirty="0" smtClean="0"/>
          </a:p>
          <a:p>
            <a:pPr marL="109728" indent="0">
              <a:buNone/>
            </a:pPr>
            <a:endParaRPr lang="en-US" sz="2000" dirty="0"/>
          </a:p>
          <a:p>
            <a:pPr marL="109728" indent="0">
              <a:buNone/>
            </a:pPr>
            <a:r>
              <a:rPr lang="en-US" sz="2000" dirty="0" smtClean="0">
                <a:solidFill>
                  <a:srgbClr val="C00000"/>
                </a:solidFill>
              </a:rPr>
              <a:t>Again, we look to cancel common factors </a:t>
            </a:r>
            <a:r>
              <a:rPr lang="en-US" sz="2000" u="sng" dirty="0" smtClean="0">
                <a:solidFill>
                  <a:srgbClr val="C00000"/>
                </a:solidFill>
              </a:rPr>
              <a:t>before</a:t>
            </a:r>
            <a:r>
              <a:rPr lang="en-US" sz="2000" dirty="0" smtClean="0">
                <a:solidFill>
                  <a:srgbClr val="C00000"/>
                </a:solidFill>
              </a:rPr>
              <a:t> we multiply.  Note that common factors do not always have to be prime.  You can cancel any numbers in the numerator and denominator as long as they are the same. Notice also when all the numbers in the numerator cancel, you still have a one since                and   </a:t>
            </a:r>
          </a:p>
          <a:p>
            <a:pPr marL="109728" indent="0">
              <a:buNone/>
            </a:pPr>
            <a:r>
              <a:rPr lang="en-US" sz="2000" dirty="0" smtClean="0"/>
              <a:t>               .</a:t>
            </a:r>
            <a:endParaRPr lang="en-US" sz="2000" dirty="0"/>
          </a:p>
        </p:txBody>
      </p:sp>
      <p:sp>
        <p:nvSpPr>
          <p:cNvPr id="3" name="Title 2"/>
          <p:cNvSpPr>
            <a:spLocks noGrp="1"/>
          </p:cNvSpPr>
          <p:nvPr>
            <p:ph type="title"/>
          </p:nvPr>
        </p:nvSpPr>
        <p:spPr/>
        <p:txBody>
          <a:bodyPr>
            <a:normAutofit fontScale="90000"/>
          </a:bodyPr>
          <a:lstStyle/>
          <a:p>
            <a:r>
              <a:rPr lang="en-US" dirty="0"/>
              <a:t>Example </a:t>
            </a:r>
            <a:r>
              <a:rPr lang="en-US" dirty="0" smtClean="0"/>
              <a:t>7 </a:t>
            </a:r>
            <a:r>
              <a:rPr lang="en-US" dirty="0"/>
              <a:t>– Multiplying and Simplifying Fractions </a:t>
            </a:r>
          </a:p>
        </p:txBody>
      </p:sp>
      <p:graphicFrame>
        <p:nvGraphicFramePr>
          <p:cNvPr id="4" name="Object 3"/>
          <p:cNvGraphicFramePr>
            <a:graphicFrameLocks noChangeAspect="1"/>
          </p:cNvGraphicFramePr>
          <p:nvPr>
            <p:extLst>
              <p:ext uri="{D42A27DB-BD31-4B8C-83A1-F6EECF244321}">
                <p14:modId xmlns:p14="http://schemas.microsoft.com/office/powerpoint/2010/main" val="1381091633"/>
              </p:ext>
            </p:extLst>
          </p:nvPr>
        </p:nvGraphicFramePr>
        <p:xfrm>
          <a:off x="3505200" y="2286000"/>
          <a:ext cx="914400" cy="691376"/>
        </p:xfrm>
        <a:graphic>
          <a:graphicData uri="http://schemas.openxmlformats.org/presentationml/2006/ole">
            <mc:AlternateContent xmlns:mc="http://schemas.openxmlformats.org/markup-compatibility/2006">
              <mc:Choice xmlns:v="urn:schemas-microsoft-com:vml" Requires="v">
                <p:oleObj spid="_x0000_s111688" name="Equation" r:id="rId3" imgW="520560" imgH="393480" progId="Equation.DSMT4">
                  <p:embed/>
                </p:oleObj>
              </mc:Choice>
              <mc:Fallback>
                <p:oleObj name="Equation" r:id="rId3" imgW="520560" imgH="393480" progId="Equation.DSMT4">
                  <p:embed/>
                  <p:pic>
                    <p:nvPicPr>
                      <p:cNvPr id="0" name=""/>
                      <p:cNvPicPr/>
                      <p:nvPr/>
                    </p:nvPicPr>
                    <p:blipFill>
                      <a:blip r:embed="rId4"/>
                      <a:stretch>
                        <a:fillRect/>
                      </a:stretch>
                    </p:blipFill>
                    <p:spPr>
                      <a:xfrm>
                        <a:off x="3505200" y="2286000"/>
                        <a:ext cx="914400" cy="6913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90635781"/>
              </p:ext>
            </p:extLst>
          </p:nvPr>
        </p:nvGraphicFramePr>
        <p:xfrm>
          <a:off x="3581400" y="5029200"/>
          <a:ext cx="3189288" cy="938212"/>
        </p:xfrm>
        <a:graphic>
          <a:graphicData uri="http://schemas.openxmlformats.org/presentationml/2006/ole">
            <mc:AlternateContent xmlns:mc="http://schemas.openxmlformats.org/markup-compatibility/2006">
              <mc:Choice xmlns:v="urn:schemas-microsoft-com:vml" Requires="v">
                <p:oleObj spid="_x0000_s111689" name="Equation" r:id="rId5" imgW="1815840" imgH="533160" progId="Equation.DSMT4">
                  <p:embed/>
                </p:oleObj>
              </mc:Choice>
              <mc:Fallback>
                <p:oleObj name="Equation" r:id="rId5" imgW="1815840" imgH="533160" progId="Equation.DSMT4">
                  <p:embed/>
                  <p:pic>
                    <p:nvPicPr>
                      <p:cNvPr id="0" name="Object 3"/>
                      <p:cNvPicPr>
                        <a:picLocks noChangeAspect="1" noChangeArrowheads="1"/>
                      </p:cNvPicPr>
                      <p:nvPr/>
                    </p:nvPicPr>
                    <p:blipFill>
                      <a:blip r:embed="rId6"/>
                      <a:srcRect/>
                      <a:stretch>
                        <a:fillRect/>
                      </a:stretch>
                    </p:blipFill>
                    <p:spPr bwMode="auto">
                      <a:xfrm>
                        <a:off x="3581400" y="5029200"/>
                        <a:ext cx="3189288"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18275370"/>
              </p:ext>
            </p:extLst>
          </p:nvPr>
        </p:nvGraphicFramePr>
        <p:xfrm>
          <a:off x="6705600" y="4495800"/>
          <a:ext cx="990600" cy="338254"/>
        </p:xfrm>
        <a:graphic>
          <a:graphicData uri="http://schemas.openxmlformats.org/presentationml/2006/ole">
            <mc:AlternateContent xmlns:mc="http://schemas.openxmlformats.org/markup-compatibility/2006">
              <mc:Choice xmlns:v="urn:schemas-microsoft-com:vml" Requires="v">
                <p:oleObj spid="_x0000_s111690" name="Equation" r:id="rId7" imgW="520560" imgH="177480" progId="Equation.DSMT4">
                  <p:embed/>
                </p:oleObj>
              </mc:Choice>
              <mc:Fallback>
                <p:oleObj name="Equation" r:id="rId7" imgW="520560" imgH="177480" progId="Equation.DSMT4">
                  <p:embed/>
                  <p:pic>
                    <p:nvPicPr>
                      <p:cNvPr id="0" name=""/>
                      <p:cNvPicPr/>
                      <p:nvPr/>
                    </p:nvPicPr>
                    <p:blipFill>
                      <a:blip r:embed="rId8"/>
                      <a:stretch>
                        <a:fillRect/>
                      </a:stretch>
                    </p:blipFill>
                    <p:spPr>
                      <a:xfrm>
                        <a:off x="6705600" y="4495800"/>
                        <a:ext cx="990600" cy="33825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41777565"/>
              </p:ext>
            </p:extLst>
          </p:nvPr>
        </p:nvGraphicFramePr>
        <p:xfrm>
          <a:off x="685799" y="4800600"/>
          <a:ext cx="1110343" cy="304800"/>
        </p:xfrm>
        <a:graphic>
          <a:graphicData uri="http://schemas.openxmlformats.org/presentationml/2006/ole">
            <mc:AlternateContent xmlns:mc="http://schemas.openxmlformats.org/markup-compatibility/2006">
              <mc:Choice xmlns:v="urn:schemas-microsoft-com:vml" Requires="v">
                <p:oleObj spid="_x0000_s111691" name="Equation" r:id="rId9" imgW="647640" imgH="177480" progId="Equation.DSMT4">
                  <p:embed/>
                </p:oleObj>
              </mc:Choice>
              <mc:Fallback>
                <p:oleObj name="Equation" r:id="rId9" imgW="647640" imgH="177480" progId="Equation.DSMT4">
                  <p:embed/>
                  <p:pic>
                    <p:nvPicPr>
                      <p:cNvPr id="0" name=""/>
                      <p:cNvPicPr/>
                      <p:nvPr/>
                    </p:nvPicPr>
                    <p:blipFill>
                      <a:blip r:embed="rId10"/>
                      <a:stretch>
                        <a:fillRect/>
                      </a:stretch>
                    </p:blipFill>
                    <p:spPr>
                      <a:xfrm>
                        <a:off x="685799" y="4800600"/>
                        <a:ext cx="1110343" cy="304800"/>
                      </a:xfrm>
                      <a:prstGeom prst="rect">
                        <a:avLst/>
                      </a:prstGeom>
                    </p:spPr>
                  </p:pic>
                </p:oleObj>
              </mc:Fallback>
            </mc:AlternateContent>
          </a:graphicData>
        </a:graphic>
      </p:graphicFrame>
    </p:spTree>
    <p:extLst>
      <p:ext uri="{BB962C8B-B14F-4D97-AF65-F5344CB8AC3E}">
        <p14:creationId xmlns:p14="http://schemas.microsoft.com/office/powerpoint/2010/main" val="47693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it is time for you to practice again.  Multiply the following fractions and simplify your answers.  Remember to simplify before you multiply.  Then check your answers on the next slide.</a:t>
            </a:r>
          </a:p>
          <a:p>
            <a:pPr marL="109728" indent="0">
              <a:buNone/>
            </a:pPr>
            <a:r>
              <a:rPr lang="en-US" sz="2000" dirty="0" smtClean="0"/>
              <a:t>8.</a:t>
            </a:r>
          </a:p>
          <a:p>
            <a:pPr marL="109728" indent="0">
              <a:buNone/>
            </a:pPr>
            <a:endParaRPr lang="en-US" sz="2000" dirty="0"/>
          </a:p>
          <a:p>
            <a:pPr marL="109728" indent="0">
              <a:buNone/>
            </a:pPr>
            <a:endParaRPr lang="en-US" sz="2000" dirty="0" smtClean="0"/>
          </a:p>
          <a:p>
            <a:pPr marL="109728" indent="0">
              <a:buNone/>
            </a:pPr>
            <a:r>
              <a:rPr lang="en-US" sz="2000" dirty="0" smtClean="0"/>
              <a:t>9.</a:t>
            </a:r>
          </a:p>
          <a:p>
            <a:pPr marL="109728" indent="0">
              <a:buNone/>
            </a:pPr>
            <a:endParaRPr lang="en-US" sz="2000" dirty="0"/>
          </a:p>
          <a:p>
            <a:pPr marL="109728" indent="0">
              <a:buNone/>
            </a:pPr>
            <a:endParaRPr lang="en-US" sz="2000" dirty="0" smtClean="0"/>
          </a:p>
          <a:p>
            <a:pPr marL="109728" indent="0">
              <a:buNone/>
            </a:pPr>
            <a:r>
              <a:rPr lang="en-US" sz="2000" dirty="0" smtClean="0"/>
              <a:t>10.</a:t>
            </a:r>
          </a:p>
        </p:txBody>
      </p:sp>
      <p:sp>
        <p:nvSpPr>
          <p:cNvPr id="3" name="Title 2"/>
          <p:cNvSpPr>
            <a:spLocks noGrp="1"/>
          </p:cNvSpPr>
          <p:nvPr>
            <p:ph type="title"/>
          </p:nvPr>
        </p:nvSpPr>
        <p:spPr/>
        <p:txBody>
          <a:bodyPr/>
          <a:lstStyle/>
          <a:p>
            <a:r>
              <a:rPr lang="en-US" dirty="0" smtClean="0"/>
              <a:t>Practice Problems #8-10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27233770"/>
              </p:ext>
            </p:extLst>
          </p:nvPr>
        </p:nvGraphicFramePr>
        <p:xfrm>
          <a:off x="1524000" y="2743200"/>
          <a:ext cx="672588" cy="631825"/>
        </p:xfrm>
        <a:graphic>
          <a:graphicData uri="http://schemas.openxmlformats.org/presentationml/2006/ole">
            <mc:AlternateContent xmlns:mc="http://schemas.openxmlformats.org/markup-compatibility/2006">
              <mc:Choice xmlns:v="urn:schemas-microsoft-com:vml" Requires="v">
                <p:oleObj spid="_x0000_s112683" name="Equation" r:id="rId3" imgW="419040" imgH="393480" progId="Equation.DSMT4">
                  <p:embed/>
                </p:oleObj>
              </mc:Choice>
              <mc:Fallback>
                <p:oleObj name="Equation" r:id="rId3" imgW="419040" imgH="393480" progId="Equation.DSMT4">
                  <p:embed/>
                  <p:pic>
                    <p:nvPicPr>
                      <p:cNvPr id="0" name=""/>
                      <p:cNvPicPr/>
                      <p:nvPr/>
                    </p:nvPicPr>
                    <p:blipFill>
                      <a:blip r:embed="rId4"/>
                      <a:stretch>
                        <a:fillRect/>
                      </a:stretch>
                    </p:blipFill>
                    <p:spPr>
                      <a:xfrm>
                        <a:off x="1524000" y="2743200"/>
                        <a:ext cx="672588" cy="6318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015523"/>
              </p:ext>
            </p:extLst>
          </p:nvPr>
        </p:nvGraphicFramePr>
        <p:xfrm>
          <a:off x="1447800" y="3733800"/>
          <a:ext cx="867902" cy="708025"/>
        </p:xfrm>
        <a:graphic>
          <a:graphicData uri="http://schemas.openxmlformats.org/presentationml/2006/ole">
            <mc:AlternateContent xmlns:mc="http://schemas.openxmlformats.org/markup-compatibility/2006">
              <mc:Choice xmlns:v="urn:schemas-microsoft-com:vml" Requires="v">
                <p:oleObj spid="_x0000_s112684" name="Equation" r:id="rId5" imgW="482400" imgH="393480" progId="Equation.DSMT4">
                  <p:embed/>
                </p:oleObj>
              </mc:Choice>
              <mc:Fallback>
                <p:oleObj name="Equation" r:id="rId5" imgW="482400" imgH="393480" progId="Equation.DSMT4">
                  <p:embed/>
                  <p:pic>
                    <p:nvPicPr>
                      <p:cNvPr id="0" name=""/>
                      <p:cNvPicPr/>
                      <p:nvPr/>
                    </p:nvPicPr>
                    <p:blipFill>
                      <a:blip r:embed="rId6"/>
                      <a:stretch>
                        <a:fillRect/>
                      </a:stretch>
                    </p:blipFill>
                    <p:spPr>
                      <a:xfrm>
                        <a:off x="1447800" y="3733800"/>
                        <a:ext cx="867902" cy="7080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241874"/>
              </p:ext>
            </p:extLst>
          </p:nvPr>
        </p:nvGraphicFramePr>
        <p:xfrm>
          <a:off x="1524000" y="4800600"/>
          <a:ext cx="1376516" cy="762000"/>
        </p:xfrm>
        <a:graphic>
          <a:graphicData uri="http://schemas.openxmlformats.org/presentationml/2006/ole">
            <mc:AlternateContent xmlns:mc="http://schemas.openxmlformats.org/markup-compatibility/2006">
              <mc:Choice xmlns:v="urn:schemas-microsoft-com:vml" Requires="v">
                <p:oleObj spid="_x0000_s112685" name="Equation" r:id="rId7" imgW="711000" imgH="393480" progId="Equation.DSMT4">
                  <p:embed/>
                </p:oleObj>
              </mc:Choice>
              <mc:Fallback>
                <p:oleObj name="Equation" r:id="rId7" imgW="711000" imgH="393480" progId="Equation.DSMT4">
                  <p:embed/>
                  <p:pic>
                    <p:nvPicPr>
                      <p:cNvPr id="0" name=""/>
                      <p:cNvPicPr/>
                      <p:nvPr/>
                    </p:nvPicPr>
                    <p:blipFill>
                      <a:blip r:embed="rId8"/>
                      <a:stretch>
                        <a:fillRect/>
                      </a:stretch>
                    </p:blipFill>
                    <p:spPr>
                      <a:xfrm>
                        <a:off x="1524000" y="4800600"/>
                        <a:ext cx="1376516" cy="762000"/>
                      </a:xfrm>
                      <a:prstGeom prst="rect">
                        <a:avLst/>
                      </a:prstGeom>
                    </p:spPr>
                  </p:pic>
                </p:oleObj>
              </mc:Fallback>
            </mc:AlternateContent>
          </a:graphicData>
        </a:graphic>
      </p:graphicFrame>
    </p:spTree>
    <p:extLst>
      <p:ext uri="{BB962C8B-B14F-4D97-AF65-F5344CB8AC3E}">
        <p14:creationId xmlns:p14="http://schemas.microsoft.com/office/powerpoint/2010/main" val="305176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Now check your answers.  If you got any wrong, write a sentence explaining what you did wrong.</a:t>
            </a:r>
          </a:p>
          <a:p>
            <a:pPr marL="109728" indent="0">
              <a:buNone/>
            </a:pPr>
            <a:endParaRPr lang="en-US" sz="2000" dirty="0" smtClean="0"/>
          </a:p>
          <a:p>
            <a:pPr marL="109728" indent="0">
              <a:buNone/>
            </a:pPr>
            <a:r>
              <a:rPr lang="en-US" sz="2000" dirty="0" smtClean="0"/>
              <a:t>8.</a:t>
            </a:r>
          </a:p>
          <a:p>
            <a:pPr marL="109728" indent="0">
              <a:buNone/>
            </a:pPr>
            <a:endParaRPr lang="en-US" sz="2000" dirty="0"/>
          </a:p>
          <a:p>
            <a:pPr marL="109728" indent="0">
              <a:buNone/>
            </a:pPr>
            <a:endParaRPr lang="en-US" sz="2000" dirty="0" smtClean="0"/>
          </a:p>
          <a:p>
            <a:pPr marL="109728" indent="0">
              <a:buNone/>
            </a:pPr>
            <a:r>
              <a:rPr lang="en-US" sz="2000" dirty="0" smtClean="0"/>
              <a:t>9.</a:t>
            </a:r>
          </a:p>
          <a:p>
            <a:pPr marL="109728" indent="0">
              <a:buNone/>
            </a:pPr>
            <a:endParaRPr lang="en-US" sz="2000" dirty="0"/>
          </a:p>
          <a:p>
            <a:pPr marL="109728" indent="0">
              <a:buNone/>
            </a:pPr>
            <a:endParaRPr lang="en-US" sz="2000" dirty="0" smtClean="0"/>
          </a:p>
          <a:p>
            <a:pPr marL="109728" indent="0">
              <a:buNone/>
            </a:pPr>
            <a:r>
              <a:rPr lang="en-US" sz="2000" dirty="0" smtClean="0"/>
              <a:t>10.</a:t>
            </a:r>
          </a:p>
        </p:txBody>
      </p:sp>
      <p:sp>
        <p:nvSpPr>
          <p:cNvPr id="3" name="Title 2"/>
          <p:cNvSpPr>
            <a:spLocks noGrp="1"/>
          </p:cNvSpPr>
          <p:nvPr>
            <p:ph type="title"/>
          </p:nvPr>
        </p:nvSpPr>
        <p:spPr/>
        <p:txBody>
          <a:bodyPr>
            <a:normAutofit/>
          </a:bodyPr>
          <a:lstStyle/>
          <a:p>
            <a:r>
              <a:rPr lang="en-US" sz="3200" dirty="0" smtClean="0"/>
              <a:t>Practice Problems #8-10 (Answers)</a:t>
            </a:r>
            <a:endParaRPr lang="en-US" sz="3200" dirty="0"/>
          </a:p>
        </p:txBody>
      </p:sp>
      <p:graphicFrame>
        <p:nvGraphicFramePr>
          <p:cNvPr id="4" name="Object 3"/>
          <p:cNvGraphicFramePr>
            <a:graphicFrameLocks noChangeAspect="1"/>
          </p:cNvGraphicFramePr>
          <p:nvPr>
            <p:extLst>
              <p:ext uri="{D42A27DB-BD31-4B8C-83A1-F6EECF244321}">
                <p14:modId xmlns:p14="http://schemas.microsoft.com/office/powerpoint/2010/main" val="2191454365"/>
              </p:ext>
            </p:extLst>
          </p:nvPr>
        </p:nvGraphicFramePr>
        <p:xfrm>
          <a:off x="1219200" y="2286000"/>
          <a:ext cx="2406650" cy="855663"/>
        </p:xfrm>
        <a:graphic>
          <a:graphicData uri="http://schemas.openxmlformats.org/presentationml/2006/ole">
            <mc:AlternateContent xmlns:mc="http://schemas.openxmlformats.org/markup-compatibility/2006">
              <mc:Choice xmlns:v="urn:schemas-microsoft-com:vml" Requires="v">
                <p:oleObj spid="_x0000_s113702" name="Equation" r:id="rId3" imgW="1498320" imgH="533160" progId="Equation.DSMT4">
                  <p:embed/>
                </p:oleObj>
              </mc:Choice>
              <mc:Fallback>
                <p:oleObj name="Equation" r:id="rId3" imgW="1498320" imgH="533160" progId="Equation.DSMT4">
                  <p:embed/>
                  <p:pic>
                    <p:nvPicPr>
                      <p:cNvPr id="0" name=""/>
                      <p:cNvPicPr/>
                      <p:nvPr/>
                    </p:nvPicPr>
                    <p:blipFill>
                      <a:blip r:embed="rId4"/>
                      <a:stretch>
                        <a:fillRect/>
                      </a:stretch>
                    </p:blipFill>
                    <p:spPr>
                      <a:xfrm>
                        <a:off x="1219200" y="2286000"/>
                        <a:ext cx="2406650" cy="8556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84996064"/>
              </p:ext>
            </p:extLst>
          </p:nvPr>
        </p:nvGraphicFramePr>
        <p:xfrm>
          <a:off x="1219200" y="3429000"/>
          <a:ext cx="3336925" cy="958850"/>
        </p:xfrm>
        <a:graphic>
          <a:graphicData uri="http://schemas.openxmlformats.org/presentationml/2006/ole">
            <mc:AlternateContent xmlns:mc="http://schemas.openxmlformats.org/markup-compatibility/2006">
              <mc:Choice xmlns:v="urn:schemas-microsoft-com:vml" Requires="v">
                <p:oleObj spid="_x0000_s113703" name="Equation" r:id="rId5" imgW="1854000" imgH="533160" progId="Equation.DSMT4">
                  <p:embed/>
                </p:oleObj>
              </mc:Choice>
              <mc:Fallback>
                <p:oleObj name="Equation" r:id="rId5" imgW="1854000" imgH="533160" progId="Equation.DSMT4">
                  <p:embed/>
                  <p:pic>
                    <p:nvPicPr>
                      <p:cNvPr id="0" name=""/>
                      <p:cNvPicPr/>
                      <p:nvPr/>
                    </p:nvPicPr>
                    <p:blipFill>
                      <a:blip r:embed="rId6"/>
                      <a:stretch>
                        <a:fillRect/>
                      </a:stretch>
                    </p:blipFill>
                    <p:spPr>
                      <a:xfrm>
                        <a:off x="1219200" y="3429000"/>
                        <a:ext cx="3336925" cy="9588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6025742"/>
              </p:ext>
            </p:extLst>
          </p:nvPr>
        </p:nvGraphicFramePr>
        <p:xfrm>
          <a:off x="1371600" y="4495800"/>
          <a:ext cx="4767263" cy="1031875"/>
        </p:xfrm>
        <a:graphic>
          <a:graphicData uri="http://schemas.openxmlformats.org/presentationml/2006/ole">
            <mc:AlternateContent xmlns:mc="http://schemas.openxmlformats.org/markup-compatibility/2006">
              <mc:Choice xmlns:v="urn:schemas-microsoft-com:vml" Requires="v">
                <p:oleObj spid="_x0000_s113704" name="Equation" r:id="rId7" imgW="2463480" imgH="533160" progId="Equation.DSMT4">
                  <p:embed/>
                </p:oleObj>
              </mc:Choice>
              <mc:Fallback>
                <p:oleObj name="Equation" r:id="rId7" imgW="2463480" imgH="533160" progId="Equation.DSMT4">
                  <p:embed/>
                  <p:pic>
                    <p:nvPicPr>
                      <p:cNvPr id="0" name=""/>
                      <p:cNvPicPr/>
                      <p:nvPr/>
                    </p:nvPicPr>
                    <p:blipFill>
                      <a:blip r:embed="rId8"/>
                      <a:stretch>
                        <a:fillRect/>
                      </a:stretch>
                    </p:blipFill>
                    <p:spPr>
                      <a:xfrm>
                        <a:off x="1371600" y="4495800"/>
                        <a:ext cx="4767263" cy="1031875"/>
                      </a:xfrm>
                      <a:prstGeom prst="rect">
                        <a:avLst/>
                      </a:prstGeom>
                    </p:spPr>
                  </p:pic>
                </p:oleObj>
              </mc:Fallback>
            </mc:AlternateContent>
          </a:graphicData>
        </a:graphic>
      </p:graphicFrame>
    </p:spTree>
    <p:extLst>
      <p:ext uri="{BB962C8B-B14F-4D97-AF65-F5344CB8AC3E}">
        <p14:creationId xmlns:p14="http://schemas.microsoft.com/office/powerpoint/2010/main" val="250994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How do we divide fractions?  Look at the following example.</a:t>
            </a:r>
          </a:p>
          <a:p>
            <a:pPr marL="109728" indent="0">
              <a:buNone/>
            </a:pPr>
            <a:r>
              <a:rPr lang="en-US" sz="2000" dirty="0" smtClean="0"/>
              <a:t>8.             </a:t>
            </a:r>
          </a:p>
          <a:p>
            <a:pPr marL="109728" indent="0">
              <a:buNone/>
            </a:pPr>
            <a:r>
              <a:rPr lang="en-US" sz="2000" dirty="0">
                <a:solidFill>
                  <a:srgbClr val="C00000"/>
                </a:solidFill>
              </a:rPr>
              <a:t>	 </a:t>
            </a:r>
            <a:r>
              <a:rPr lang="en-US" sz="2000" dirty="0" smtClean="0">
                <a:solidFill>
                  <a:srgbClr val="C00000"/>
                </a:solidFill>
              </a:rPr>
              <a:t>     If we start with three quarters, how many eighths can</a:t>
            </a:r>
            <a:br>
              <a:rPr lang="en-US" sz="2000" dirty="0" smtClean="0">
                <a:solidFill>
                  <a:srgbClr val="C00000"/>
                </a:solidFill>
              </a:rPr>
            </a:br>
            <a:r>
              <a:rPr lang="en-US" sz="2000" dirty="0" smtClean="0">
                <a:solidFill>
                  <a:srgbClr val="C00000"/>
                </a:solidFill>
              </a:rPr>
              <a:t>we make from the ¾?   Looking at a fraction diagram may give us an idea.</a:t>
            </a:r>
          </a:p>
          <a:p>
            <a:pPr marL="109728" indent="0">
              <a:buNone/>
            </a:pPr>
            <a:endParaRPr lang="en-US" sz="2000" dirty="0">
              <a:solidFill>
                <a:srgbClr val="C00000"/>
              </a:solidFill>
            </a:endParaRPr>
          </a:p>
          <a:p>
            <a:pPr marL="109728" indent="0">
              <a:buNone/>
            </a:pPr>
            <a:r>
              <a:rPr lang="en-US" sz="2000" dirty="0" smtClean="0">
                <a:solidFill>
                  <a:srgbClr val="C00000"/>
                </a:solidFill>
              </a:rPr>
              <a:t>Divide the diagram into 8 equal pieces and count how many eighths make up the shaded region?</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If you said “6” , you are right.  In fact 6 is the answer.</a:t>
            </a:r>
          </a:p>
          <a:p>
            <a:pPr marL="109728" indent="0">
              <a:buNone/>
            </a:pPr>
            <a:endParaRPr lang="en-US" sz="2000"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Segment 4:  Dividing Fractions – Example#8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61756006"/>
              </p:ext>
            </p:extLst>
          </p:nvPr>
        </p:nvGraphicFramePr>
        <p:xfrm>
          <a:off x="1219200" y="1828800"/>
          <a:ext cx="590550" cy="631278"/>
        </p:xfrm>
        <a:graphic>
          <a:graphicData uri="http://schemas.openxmlformats.org/presentationml/2006/ole">
            <mc:AlternateContent xmlns:mc="http://schemas.openxmlformats.org/markup-compatibility/2006">
              <mc:Choice xmlns:v="urn:schemas-microsoft-com:vml" Requires="v">
                <p:oleObj spid="_x0000_s114701" name="Equation" r:id="rId3" imgW="368280" imgH="393480" progId="Equation.DSMT4">
                  <p:embed/>
                </p:oleObj>
              </mc:Choice>
              <mc:Fallback>
                <p:oleObj name="Equation" r:id="rId3" imgW="368280" imgH="393480" progId="Equation.DSMT4">
                  <p:embed/>
                  <p:pic>
                    <p:nvPicPr>
                      <p:cNvPr id="0" name=""/>
                      <p:cNvPicPr/>
                      <p:nvPr/>
                    </p:nvPicPr>
                    <p:blipFill>
                      <a:blip r:embed="rId4"/>
                      <a:stretch>
                        <a:fillRect/>
                      </a:stretch>
                    </p:blipFill>
                    <p:spPr>
                      <a:xfrm>
                        <a:off x="1219200" y="1828800"/>
                        <a:ext cx="590550" cy="631278"/>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2565206"/>
              </p:ext>
            </p:extLst>
          </p:nvPr>
        </p:nvGraphicFramePr>
        <p:xfrm>
          <a:off x="2209800" y="304800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7953675"/>
              </p:ext>
            </p:extLst>
          </p:nvPr>
        </p:nvGraphicFramePr>
        <p:xfrm>
          <a:off x="2133600" y="4343400"/>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57569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#8 again.  Notice if we were to take the reciprocal of the second fraction (divisor) and multiply, we can get the same answer.</a:t>
            </a:r>
          </a:p>
          <a:p>
            <a:endParaRPr lang="en-US" dirty="0"/>
          </a:p>
          <a:p>
            <a:endParaRPr lang="en-US" dirty="0" smtClean="0"/>
          </a:p>
          <a:p>
            <a:r>
              <a:rPr lang="en-US" dirty="0" smtClean="0"/>
              <a:t>This shows us how to divide fractions.  Simply flip the second fraction </a:t>
            </a:r>
            <a:r>
              <a:rPr lang="en-US" dirty="0" smtClean="0"/>
              <a:t>and </a:t>
            </a:r>
            <a:r>
              <a:rPr lang="en-US" dirty="0" smtClean="0"/>
              <a:t>multiply.  Don’t forget to simplify also. </a:t>
            </a:r>
            <a:endParaRPr lang="en-US" dirty="0"/>
          </a:p>
        </p:txBody>
      </p:sp>
      <p:sp>
        <p:nvSpPr>
          <p:cNvPr id="3" name="Title 2"/>
          <p:cNvSpPr>
            <a:spLocks noGrp="1"/>
          </p:cNvSpPr>
          <p:nvPr>
            <p:ph type="title"/>
          </p:nvPr>
        </p:nvSpPr>
        <p:spPr/>
        <p:txBody>
          <a:bodyPr>
            <a:normAutofit fontScale="90000"/>
          </a:bodyPr>
          <a:lstStyle/>
          <a:p>
            <a:r>
              <a:rPr lang="en-US" dirty="0"/>
              <a:t>Segment 4:  Dividing Fractions – </a:t>
            </a:r>
            <a:r>
              <a:rPr lang="en-US" dirty="0" smtClean="0"/>
              <a:t>Example#8 (Continued)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90414729"/>
              </p:ext>
            </p:extLst>
          </p:nvPr>
        </p:nvGraphicFramePr>
        <p:xfrm>
          <a:off x="2895600" y="2895600"/>
          <a:ext cx="3427297" cy="928687"/>
        </p:xfrm>
        <a:graphic>
          <a:graphicData uri="http://schemas.openxmlformats.org/presentationml/2006/ole">
            <mc:AlternateContent xmlns:mc="http://schemas.openxmlformats.org/markup-compatibility/2006">
              <mc:Choice xmlns:v="urn:schemas-microsoft-com:vml" Requires="v">
                <p:oleObj spid="_x0000_s115724" name="Equation" r:id="rId3" imgW="1968480" imgH="533160" progId="Equation.DSMT4">
                  <p:embed/>
                </p:oleObj>
              </mc:Choice>
              <mc:Fallback>
                <p:oleObj name="Equation" r:id="rId3" imgW="1968480" imgH="533160" progId="Equation.DSMT4">
                  <p:embed/>
                  <p:pic>
                    <p:nvPicPr>
                      <p:cNvPr id="0" name=""/>
                      <p:cNvPicPr/>
                      <p:nvPr/>
                    </p:nvPicPr>
                    <p:blipFill>
                      <a:blip r:embed="rId4"/>
                      <a:stretch>
                        <a:fillRect/>
                      </a:stretch>
                    </p:blipFill>
                    <p:spPr>
                      <a:xfrm>
                        <a:off x="2895600" y="2895600"/>
                        <a:ext cx="3427297" cy="928687"/>
                      </a:xfrm>
                      <a:prstGeom prst="rect">
                        <a:avLst/>
                      </a:prstGeom>
                    </p:spPr>
                  </p:pic>
                </p:oleObj>
              </mc:Fallback>
            </mc:AlternateContent>
          </a:graphicData>
        </a:graphic>
      </p:graphicFrame>
    </p:spTree>
    <p:extLst>
      <p:ext uri="{BB962C8B-B14F-4D97-AF65-F5344CB8AC3E}">
        <p14:creationId xmlns:p14="http://schemas.microsoft.com/office/powerpoint/2010/main" val="2969654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Lets look at another example.</a:t>
            </a:r>
          </a:p>
          <a:p>
            <a:pPr marL="109728" indent="0">
              <a:buNone/>
            </a:pPr>
            <a:r>
              <a:rPr lang="en-US" sz="2400" dirty="0" smtClean="0"/>
              <a:t>9.</a:t>
            </a:r>
          </a:p>
          <a:p>
            <a:pPr marL="109728" indent="0">
              <a:buNone/>
            </a:pPr>
            <a:endParaRPr lang="en-US" sz="2400" dirty="0"/>
          </a:p>
          <a:p>
            <a:pPr marL="109728" indent="0">
              <a:buNone/>
            </a:pPr>
            <a:r>
              <a:rPr lang="en-US" sz="2400" dirty="0" smtClean="0"/>
              <a:t> </a:t>
            </a:r>
            <a:r>
              <a:rPr lang="en-US" sz="2400" dirty="0" smtClean="0">
                <a:solidFill>
                  <a:srgbClr val="C00000"/>
                </a:solidFill>
              </a:rPr>
              <a:t>As we said in the last slide, to divide fractions take the reciprocal of the divisor and multiply.  In other words, flip the second fraction and multiply. After the problem has been re-written as a multiplication problem, then you can simplify.</a:t>
            </a:r>
            <a:endParaRPr lang="en-US" sz="2400" dirty="0"/>
          </a:p>
        </p:txBody>
      </p:sp>
      <p:sp>
        <p:nvSpPr>
          <p:cNvPr id="3" name="Title 2"/>
          <p:cNvSpPr>
            <a:spLocks noGrp="1"/>
          </p:cNvSpPr>
          <p:nvPr>
            <p:ph type="title"/>
          </p:nvPr>
        </p:nvSpPr>
        <p:spPr/>
        <p:txBody>
          <a:bodyPr/>
          <a:lstStyle/>
          <a:p>
            <a:r>
              <a:rPr lang="en-US" dirty="0" smtClean="0"/>
              <a:t>Example 9 : Dividing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59502256"/>
              </p:ext>
            </p:extLst>
          </p:nvPr>
        </p:nvGraphicFramePr>
        <p:xfrm>
          <a:off x="1295400" y="1981200"/>
          <a:ext cx="914400" cy="708660"/>
        </p:xfrm>
        <a:graphic>
          <a:graphicData uri="http://schemas.openxmlformats.org/presentationml/2006/ole">
            <mc:AlternateContent xmlns:mc="http://schemas.openxmlformats.org/markup-compatibility/2006">
              <mc:Choice xmlns:v="urn:schemas-microsoft-com:vml" Requires="v">
                <p:oleObj spid="_x0000_s116760"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1295400" y="1981200"/>
                        <a:ext cx="914400" cy="7086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79798887"/>
              </p:ext>
            </p:extLst>
          </p:nvPr>
        </p:nvGraphicFramePr>
        <p:xfrm>
          <a:off x="1828799" y="4800600"/>
          <a:ext cx="5041311" cy="1143000"/>
        </p:xfrm>
        <a:graphic>
          <a:graphicData uri="http://schemas.openxmlformats.org/presentationml/2006/ole">
            <mc:AlternateContent xmlns:mc="http://schemas.openxmlformats.org/markup-compatibility/2006">
              <mc:Choice xmlns:v="urn:schemas-microsoft-com:vml" Requires="v">
                <p:oleObj spid="_x0000_s116761" name="Equation" r:id="rId5" imgW="2349360" imgH="533160" progId="Equation.DSMT4">
                  <p:embed/>
                </p:oleObj>
              </mc:Choice>
              <mc:Fallback>
                <p:oleObj name="Equation" r:id="rId5" imgW="2349360" imgH="533160" progId="Equation.DSMT4">
                  <p:embed/>
                  <p:pic>
                    <p:nvPicPr>
                      <p:cNvPr id="0" name="Object 3"/>
                      <p:cNvPicPr>
                        <a:picLocks noChangeAspect="1" noChangeArrowheads="1"/>
                      </p:cNvPicPr>
                      <p:nvPr/>
                    </p:nvPicPr>
                    <p:blipFill>
                      <a:blip r:embed="rId6"/>
                      <a:srcRect/>
                      <a:stretch>
                        <a:fillRect/>
                      </a:stretch>
                    </p:blipFill>
                    <p:spPr bwMode="auto">
                      <a:xfrm>
                        <a:off x="1828799" y="4800600"/>
                        <a:ext cx="5041311" cy="1143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5246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Now it is time for you to practice again.  Try the following three division problems.  Remember to simplify your answers completely.  If your answer is improper, convert it back into a mixed number.</a:t>
            </a:r>
          </a:p>
          <a:p>
            <a:pPr marL="109728" indent="0">
              <a:buNone/>
            </a:pPr>
            <a:endParaRPr lang="en-US" sz="2400" dirty="0"/>
          </a:p>
          <a:p>
            <a:pPr marL="109728" indent="0">
              <a:buNone/>
            </a:pPr>
            <a:r>
              <a:rPr lang="en-US" sz="2400" dirty="0" smtClean="0"/>
              <a:t>11.</a:t>
            </a:r>
          </a:p>
          <a:p>
            <a:pPr marL="109728" indent="0">
              <a:buNone/>
            </a:pPr>
            <a:endParaRPr lang="en-US" sz="2400" dirty="0"/>
          </a:p>
          <a:p>
            <a:pPr marL="109728" indent="0">
              <a:buNone/>
            </a:pPr>
            <a:r>
              <a:rPr lang="en-US" sz="2400" dirty="0" smtClean="0"/>
              <a:t>12. </a:t>
            </a:r>
          </a:p>
          <a:p>
            <a:pPr marL="109728" indent="0">
              <a:buNone/>
            </a:pPr>
            <a:endParaRPr lang="en-US" sz="2400" dirty="0"/>
          </a:p>
          <a:p>
            <a:pPr marL="109728" indent="0">
              <a:buNone/>
            </a:pPr>
            <a:r>
              <a:rPr lang="en-US" sz="2400" dirty="0" smtClean="0"/>
              <a:t>13. </a:t>
            </a:r>
            <a:endParaRPr lang="en-US" sz="2400" dirty="0"/>
          </a:p>
        </p:txBody>
      </p:sp>
      <p:sp>
        <p:nvSpPr>
          <p:cNvPr id="3" name="Title 2"/>
          <p:cNvSpPr>
            <a:spLocks noGrp="1"/>
          </p:cNvSpPr>
          <p:nvPr>
            <p:ph type="title"/>
          </p:nvPr>
        </p:nvSpPr>
        <p:spPr/>
        <p:txBody>
          <a:bodyPr/>
          <a:lstStyle/>
          <a:p>
            <a:r>
              <a:rPr lang="en-US" dirty="0" smtClean="0"/>
              <a:t>Practice Problems #11-13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48256863"/>
              </p:ext>
            </p:extLst>
          </p:nvPr>
        </p:nvGraphicFramePr>
        <p:xfrm>
          <a:off x="1600200" y="3352800"/>
          <a:ext cx="813209" cy="630237"/>
        </p:xfrm>
        <a:graphic>
          <a:graphicData uri="http://schemas.openxmlformats.org/presentationml/2006/ole">
            <mc:AlternateContent xmlns:mc="http://schemas.openxmlformats.org/markup-compatibility/2006">
              <mc:Choice xmlns:v="urn:schemas-microsoft-com:vml" Requires="v">
                <p:oleObj spid="_x0000_s117789"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1600200" y="3352800"/>
                        <a:ext cx="813209" cy="6302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61669865"/>
              </p:ext>
            </p:extLst>
          </p:nvPr>
        </p:nvGraphicFramePr>
        <p:xfrm>
          <a:off x="1600200" y="4191000"/>
          <a:ext cx="787400" cy="678039"/>
        </p:xfrm>
        <a:graphic>
          <a:graphicData uri="http://schemas.openxmlformats.org/presentationml/2006/ole">
            <mc:AlternateContent xmlns:mc="http://schemas.openxmlformats.org/markup-compatibility/2006">
              <mc:Choice xmlns:v="urn:schemas-microsoft-com:vml" Requires="v">
                <p:oleObj spid="_x0000_s117790" name="Equation" r:id="rId5" imgW="457200" imgH="393480" progId="Equation.DSMT4">
                  <p:embed/>
                </p:oleObj>
              </mc:Choice>
              <mc:Fallback>
                <p:oleObj name="Equation" r:id="rId5" imgW="457200" imgH="393480" progId="Equation.DSMT4">
                  <p:embed/>
                  <p:pic>
                    <p:nvPicPr>
                      <p:cNvPr id="0" name=""/>
                      <p:cNvPicPr/>
                      <p:nvPr/>
                    </p:nvPicPr>
                    <p:blipFill>
                      <a:blip r:embed="rId6"/>
                      <a:stretch>
                        <a:fillRect/>
                      </a:stretch>
                    </p:blipFill>
                    <p:spPr>
                      <a:xfrm>
                        <a:off x="1600200" y="4191000"/>
                        <a:ext cx="787400" cy="67803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3015061"/>
              </p:ext>
            </p:extLst>
          </p:nvPr>
        </p:nvGraphicFramePr>
        <p:xfrm>
          <a:off x="1524000" y="5105400"/>
          <a:ext cx="853869" cy="630237"/>
        </p:xfrm>
        <a:graphic>
          <a:graphicData uri="http://schemas.openxmlformats.org/presentationml/2006/ole">
            <mc:AlternateContent xmlns:mc="http://schemas.openxmlformats.org/markup-compatibility/2006">
              <mc:Choice xmlns:v="urn:schemas-microsoft-com:vml" Requires="v">
                <p:oleObj spid="_x0000_s117791" name="Equation" r:id="rId7" imgW="533160" imgH="393480" progId="Equation.DSMT4">
                  <p:embed/>
                </p:oleObj>
              </mc:Choice>
              <mc:Fallback>
                <p:oleObj name="Equation" r:id="rId7" imgW="533160" imgH="393480" progId="Equation.DSMT4">
                  <p:embed/>
                  <p:pic>
                    <p:nvPicPr>
                      <p:cNvPr id="0" name=""/>
                      <p:cNvPicPr/>
                      <p:nvPr/>
                    </p:nvPicPr>
                    <p:blipFill>
                      <a:blip r:embed="rId8"/>
                      <a:stretch>
                        <a:fillRect/>
                      </a:stretch>
                    </p:blipFill>
                    <p:spPr>
                      <a:xfrm>
                        <a:off x="1524000" y="5105400"/>
                        <a:ext cx="853869" cy="630237"/>
                      </a:xfrm>
                      <a:prstGeom prst="rect">
                        <a:avLst/>
                      </a:prstGeom>
                    </p:spPr>
                  </p:pic>
                </p:oleObj>
              </mc:Fallback>
            </mc:AlternateContent>
          </a:graphicData>
        </a:graphic>
      </p:graphicFrame>
    </p:spTree>
    <p:extLst>
      <p:ext uri="{BB962C8B-B14F-4D97-AF65-F5344CB8AC3E}">
        <p14:creationId xmlns:p14="http://schemas.microsoft.com/office/powerpoint/2010/main" val="2200126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dirty="0" smtClean="0"/>
              <a:t>Now check your answers.  If you got a problem wrong, write a sentence explaining what you did wrong.</a:t>
            </a:r>
          </a:p>
          <a:p>
            <a:pPr marL="109728" indent="0">
              <a:buNone/>
            </a:pPr>
            <a:endParaRPr lang="en-US" sz="2400" dirty="0"/>
          </a:p>
          <a:p>
            <a:pPr marL="109728" indent="0">
              <a:buNone/>
            </a:pPr>
            <a:r>
              <a:rPr lang="en-US" sz="2400" dirty="0" smtClean="0"/>
              <a:t>11.</a:t>
            </a:r>
          </a:p>
          <a:p>
            <a:pPr marL="109728" indent="0">
              <a:buNone/>
            </a:pPr>
            <a:endParaRPr lang="en-US" sz="2400" dirty="0"/>
          </a:p>
          <a:p>
            <a:pPr marL="109728" indent="0">
              <a:buNone/>
            </a:pPr>
            <a:endParaRPr lang="en-US" sz="2400" dirty="0" smtClean="0"/>
          </a:p>
          <a:p>
            <a:pPr marL="109728" indent="0">
              <a:buNone/>
            </a:pPr>
            <a:r>
              <a:rPr lang="en-US" sz="2400" dirty="0" smtClean="0"/>
              <a:t>12. </a:t>
            </a:r>
          </a:p>
          <a:p>
            <a:pPr marL="109728" indent="0">
              <a:buNone/>
            </a:pPr>
            <a:endParaRPr lang="en-US" sz="2400" dirty="0"/>
          </a:p>
          <a:p>
            <a:pPr marL="109728" indent="0">
              <a:buNone/>
            </a:pPr>
            <a:endParaRPr lang="en-US" sz="2400" dirty="0" smtClean="0"/>
          </a:p>
          <a:p>
            <a:pPr marL="109728" indent="0">
              <a:buNone/>
            </a:pPr>
            <a:r>
              <a:rPr lang="en-US" sz="2400" dirty="0" smtClean="0"/>
              <a:t>13. </a:t>
            </a:r>
            <a:endParaRPr lang="en-US" sz="2400" dirty="0"/>
          </a:p>
        </p:txBody>
      </p:sp>
      <p:sp>
        <p:nvSpPr>
          <p:cNvPr id="3" name="Title 2"/>
          <p:cNvSpPr>
            <a:spLocks noGrp="1"/>
          </p:cNvSpPr>
          <p:nvPr>
            <p:ph type="title"/>
          </p:nvPr>
        </p:nvSpPr>
        <p:spPr/>
        <p:txBody>
          <a:bodyPr>
            <a:normAutofit fontScale="90000"/>
          </a:bodyPr>
          <a:lstStyle/>
          <a:p>
            <a:r>
              <a:rPr lang="en-US" dirty="0" smtClean="0"/>
              <a:t>Practice Problems #11-13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30904246"/>
              </p:ext>
            </p:extLst>
          </p:nvPr>
        </p:nvGraphicFramePr>
        <p:xfrm>
          <a:off x="1524000" y="2895600"/>
          <a:ext cx="3840162" cy="854075"/>
        </p:xfrm>
        <a:graphic>
          <a:graphicData uri="http://schemas.openxmlformats.org/presentationml/2006/ole">
            <mc:AlternateContent xmlns:mc="http://schemas.openxmlformats.org/markup-compatibility/2006">
              <mc:Choice xmlns:v="urn:schemas-microsoft-com:vml" Requires="v">
                <p:oleObj spid="_x0000_s118813" name="Equation" r:id="rId3" imgW="2400120" imgH="533160" progId="Equation.DSMT4">
                  <p:embed/>
                </p:oleObj>
              </mc:Choice>
              <mc:Fallback>
                <p:oleObj name="Equation" r:id="rId3" imgW="2400120" imgH="533160" progId="Equation.DSMT4">
                  <p:embed/>
                  <p:pic>
                    <p:nvPicPr>
                      <p:cNvPr id="0" name=""/>
                      <p:cNvPicPr/>
                      <p:nvPr/>
                    </p:nvPicPr>
                    <p:blipFill>
                      <a:blip r:embed="rId4"/>
                      <a:stretch>
                        <a:fillRect/>
                      </a:stretch>
                    </p:blipFill>
                    <p:spPr>
                      <a:xfrm>
                        <a:off x="1524000" y="2895600"/>
                        <a:ext cx="3840162" cy="8540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87624723"/>
              </p:ext>
            </p:extLst>
          </p:nvPr>
        </p:nvGraphicFramePr>
        <p:xfrm>
          <a:off x="1524000" y="4114800"/>
          <a:ext cx="3411538" cy="917575"/>
        </p:xfrm>
        <a:graphic>
          <a:graphicData uri="http://schemas.openxmlformats.org/presentationml/2006/ole">
            <mc:AlternateContent xmlns:mc="http://schemas.openxmlformats.org/markup-compatibility/2006">
              <mc:Choice xmlns:v="urn:schemas-microsoft-com:vml" Requires="v">
                <p:oleObj spid="_x0000_s118814" name="Equation" r:id="rId5" imgW="1981080" imgH="533160" progId="Equation.DSMT4">
                  <p:embed/>
                </p:oleObj>
              </mc:Choice>
              <mc:Fallback>
                <p:oleObj name="Equation" r:id="rId5" imgW="1981080" imgH="533160" progId="Equation.DSMT4">
                  <p:embed/>
                  <p:pic>
                    <p:nvPicPr>
                      <p:cNvPr id="0" name=""/>
                      <p:cNvPicPr/>
                      <p:nvPr/>
                    </p:nvPicPr>
                    <p:blipFill>
                      <a:blip r:embed="rId6"/>
                      <a:stretch>
                        <a:fillRect/>
                      </a:stretch>
                    </p:blipFill>
                    <p:spPr>
                      <a:xfrm>
                        <a:off x="1524000" y="4114800"/>
                        <a:ext cx="3411538" cy="9175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96999283"/>
              </p:ext>
            </p:extLst>
          </p:nvPr>
        </p:nvGraphicFramePr>
        <p:xfrm>
          <a:off x="1524000" y="5410200"/>
          <a:ext cx="3803650" cy="854075"/>
        </p:xfrm>
        <a:graphic>
          <a:graphicData uri="http://schemas.openxmlformats.org/presentationml/2006/ole">
            <mc:AlternateContent xmlns:mc="http://schemas.openxmlformats.org/markup-compatibility/2006">
              <mc:Choice xmlns:v="urn:schemas-microsoft-com:vml" Requires="v">
                <p:oleObj spid="_x0000_s118815" name="Equation" r:id="rId7" imgW="2374560" imgH="533160" progId="Equation.DSMT4">
                  <p:embed/>
                </p:oleObj>
              </mc:Choice>
              <mc:Fallback>
                <p:oleObj name="Equation" r:id="rId7" imgW="2374560" imgH="533160" progId="Equation.DSMT4">
                  <p:embed/>
                  <p:pic>
                    <p:nvPicPr>
                      <p:cNvPr id="0" name=""/>
                      <p:cNvPicPr/>
                      <p:nvPr/>
                    </p:nvPicPr>
                    <p:blipFill>
                      <a:blip r:embed="rId8"/>
                      <a:stretch>
                        <a:fillRect/>
                      </a:stretch>
                    </p:blipFill>
                    <p:spPr>
                      <a:xfrm>
                        <a:off x="1524000" y="5410200"/>
                        <a:ext cx="3803650" cy="854075"/>
                      </a:xfrm>
                      <a:prstGeom prst="rect">
                        <a:avLst/>
                      </a:prstGeom>
                    </p:spPr>
                  </p:pic>
                </p:oleObj>
              </mc:Fallback>
            </mc:AlternateContent>
          </a:graphicData>
        </a:graphic>
      </p:graphicFrame>
    </p:spTree>
    <p:extLst>
      <p:ext uri="{BB962C8B-B14F-4D97-AF65-F5344CB8AC3E}">
        <p14:creationId xmlns:p14="http://schemas.microsoft.com/office/powerpoint/2010/main" val="96509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Remember that a mixed number is the sum of a whole number and a fraction.  Because it is added, </a:t>
            </a:r>
            <a:r>
              <a:rPr lang="en-US" u="sng" dirty="0" smtClean="0"/>
              <a:t>we can not multiply or divide mixed numbers</a:t>
            </a:r>
            <a:r>
              <a:rPr lang="en-US" dirty="0" smtClean="0"/>
              <a:t>.  </a:t>
            </a:r>
            <a:r>
              <a:rPr lang="en-US" u="sng" dirty="0" smtClean="0"/>
              <a:t>We must first convert all mixed numbers into improper fractions</a:t>
            </a:r>
            <a:r>
              <a:rPr lang="en-US" dirty="0" smtClean="0"/>
              <a:t>.  Then we can multiply or divide.</a:t>
            </a:r>
          </a:p>
          <a:p>
            <a:r>
              <a:rPr lang="en-US" dirty="0" smtClean="0"/>
              <a:t>If you multiply or divide a fraction with a whole number, then convert the whole number into a fraction by putting it over one. For example:  </a:t>
            </a:r>
            <a:endParaRPr lang="en-US" dirty="0"/>
          </a:p>
        </p:txBody>
      </p:sp>
      <p:sp>
        <p:nvSpPr>
          <p:cNvPr id="3" name="Title 2"/>
          <p:cNvSpPr>
            <a:spLocks noGrp="1"/>
          </p:cNvSpPr>
          <p:nvPr>
            <p:ph type="title"/>
          </p:nvPr>
        </p:nvSpPr>
        <p:spPr/>
        <p:txBody>
          <a:bodyPr>
            <a:normAutofit/>
          </a:bodyPr>
          <a:lstStyle/>
          <a:p>
            <a:r>
              <a:rPr lang="en-US" sz="2800" dirty="0" smtClean="0"/>
              <a:t>Multiplying and Dividing Mixed Numbers, Fractions and Whole Numbers</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180286456"/>
              </p:ext>
            </p:extLst>
          </p:nvPr>
        </p:nvGraphicFramePr>
        <p:xfrm>
          <a:off x="3505200" y="5334000"/>
          <a:ext cx="596900" cy="616797"/>
        </p:xfrm>
        <a:graphic>
          <a:graphicData uri="http://schemas.openxmlformats.org/presentationml/2006/ole">
            <mc:AlternateContent xmlns:mc="http://schemas.openxmlformats.org/markup-compatibility/2006">
              <mc:Choice xmlns:v="urn:schemas-microsoft-com:vml" Requires="v">
                <p:oleObj spid="_x0000_s119818" name="Equation" r:id="rId3" imgW="380880" imgH="393480" progId="Equation.DSMT4">
                  <p:embed/>
                </p:oleObj>
              </mc:Choice>
              <mc:Fallback>
                <p:oleObj name="Equation" r:id="rId3" imgW="380880" imgH="393480" progId="Equation.DSMT4">
                  <p:embed/>
                  <p:pic>
                    <p:nvPicPr>
                      <p:cNvPr id="0" name=""/>
                      <p:cNvPicPr/>
                      <p:nvPr/>
                    </p:nvPicPr>
                    <p:blipFill>
                      <a:blip r:embed="rId4"/>
                      <a:stretch>
                        <a:fillRect/>
                      </a:stretch>
                    </p:blipFill>
                    <p:spPr>
                      <a:xfrm>
                        <a:off x="3505200" y="5334000"/>
                        <a:ext cx="596900" cy="616797"/>
                      </a:xfrm>
                      <a:prstGeom prst="rect">
                        <a:avLst/>
                      </a:prstGeom>
                    </p:spPr>
                  </p:pic>
                </p:oleObj>
              </mc:Fallback>
            </mc:AlternateContent>
          </a:graphicData>
        </a:graphic>
      </p:graphicFrame>
    </p:spTree>
    <p:extLst>
      <p:ext uri="{BB962C8B-B14F-4D97-AF65-F5344CB8AC3E}">
        <p14:creationId xmlns:p14="http://schemas.microsoft.com/office/powerpoint/2010/main" val="3853143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 example.</a:t>
            </a:r>
          </a:p>
          <a:p>
            <a:endParaRPr lang="en-US" dirty="0"/>
          </a:p>
          <a:p>
            <a:pPr marL="109728" indent="0">
              <a:buNone/>
            </a:pPr>
            <a:r>
              <a:rPr lang="en-US" dirty="0" smtClean="0">
                <a:solidFill>
                  <a:srgbClr val="C00000"/>
                </a:solidFill>
              </a:rPr>
              <a:t>Remember we first need to convert the mixed numbers back into improper fractions.</a:t>
            </a:r>
          </a:p>
          <a:p>
            <a:pPr marL="109728" indent="0">
              <a:buNone/>
            </a:pPr>
            <a:endParaRPr lang="en-US" dirty="0">
              <a:solidFill>
                <a:srgbClr val="C00000"/>
              </a:solidFill>
            </a:endParaRPr>
          </a:p>
          <a:p>
            <a:pPr marL="109728" indent="0">
              <a:buNone/>
            </a:pPr>
            <a:endParaRPr lang="en-US" dirty="0" smtClean="0">
              <a:solidFill>
                <a:srgbClr val="C00000"/>
              </a:solidFill>
            </a:endParaRPr>
          </a:p>
          <a:p>
            <a:pPr marL="109728" indent="0">
              <a:buNone/>
            </a:pPr>
            <a:r>
              <a:rPr lang="en-US" dirty="0" smtClean="0">
                <a:solidFill>
                  <a:srgbClr val="C00000"/>
                </a:solidFill>
              </a:rPr>
              <a:t>Now multiply the improper fractions and simplify.</a:t>
            </a:r>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smtClean="0"/>
              <a:t>Example 10- Multiplication with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22886934"/>
              </p:ext>
            </p:extLst>
          </p:nvPr>
        </p:nvGraphicFramePr>
        <p:xfrm>
          <a:off x="5410200" y="1524000"/>
          <a:ext cx="722671" cy="533400"/>
        </p:xfrm>
        <a:graphic>
          <a:graphicData uri="http://schemas.openxmlformats.org/presentationml/2006/ole">
            <mc:AlternateContent xmlns:mc="http://schemas.openxmlformats.org/markup-compatibility/2006">
              <mc:Choice xmlns:v="urn:schemas-microsoft-com:vml" Requires="v">
                <p:oleObj spid="_x0000_s120866" name="Equation" r:id="rId3" imgW="533160" imgH="393480" progId="Equation.DSMT4">
                  <p:embed/>
                </p:oleObj>
              </mc:Choice>
              <mc:Fallback>
                <p:oleObj name="Equation" r:id="rId3" imgW="533160" imgH="393480" progId="Equation.DSMT4">
                  <p:embed/>
                  <p:pic>
                    <p:nvPicPr>
                      <p:cNvPr id="0" name=""/>
                      <p:cNvPicPr/>
                      <p:nvPr/>
                    </p:nvPicPr>
                    <p:blipFill>
                      <a:blip r:embed="rId4"/>
                      <a:stretch>
                        <a:fillRect/>
                      </a:stretch>
                    </p:blipFill>
                    <p:spPr>
                      <a:xfrm>
                        <a:off x="5410200" y="1524000"/>
                        <a:ext cx="722671" cy="533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658533"/>
              </p:ext>
            </p:extLst>
          </p:nvPr>
        </p:nvGraphicFramePr>
        <p:xfrm>
          <a:off x="1066800" y="3352800"/>
          <a:ext cx="1850051" cy="630237"/>
        </p:xfrm>
        <a:graphic>
          <a:graphicData uri="http://schemas.openxmlformats.org/presentationml/2006/ole">
            <mc:AlternateContent xmlns:mc="http://schemas.openxmlformats.org/markup-compatibility/2006">
              <mc:Choice xmlns:v="urn:schemas-microsoft-com:vml" Requires="v">
                <p:oleObj spid="_x0000_s120867" name="Equation" r:id="rId5" imgW="1155600" imgH="393480" progId="Equation.DSMT4">
                  <p:embed/>
                </p:oleObj>
              </mc:Choice>
              <mc:Fallback>
                <p:oleObj name="Equation" r:id="rId5" imgW="1155600" imgH="393480" progId="Equation.DSMT4">
                  <p:embed/>
                  <p:pic>
                    <p:nvPicPr>
                      <p:cNvPr id="0" name=""/>
                      <p:cNvPicPr/>
                      <p:nvPr/>
                    </p:nvPicPr>
                    <p:blipFill>
                      <a:blip r:embed="rId6"/>
                      <a:stretch>
                        <a:fillRect/>
                      </a:stretch>
                    </p:blipFill>
                    <p:spPr>
                      <a:xfrm>
                        <a:off x="1066800" y="3352800"/>
                        <a:ext cx="185005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9759065"/>
              </p:ext>
            </p:extLst>
          </p:nvPr>
        </p:nvGraphicFramePr>
        <p:xfrm>
          <a:off x="4495800" y="3352800"/>
          <a:ext cx="1715727" cy="554037"/>
        </p:xfrm>
        <a:graphic>
          <a:graphicData uri="http://schemas.openxmlformats.org/presentationml/2006/ole">
            <mc:AlternateContent xmlns:mc="http://schemas.openxmlformats.org/markup-compatibility/2006">
              <mc:Choice xmlns:v="urn:schemas-microsoft-com:vml" Requires="v">
                <p:oleObj spid="_x0000_s120868" name="Equation" r:id="rId7" imgW="1218960" imgH="393480" progId="Equation.DSMT4">
                  <p:embed/>
                </p:oleObj>
              </mc:Choice>
              <mc:Fallback>
                <p:oleObj name="Equation" r:id="rId7" imgW="1218960" imgH="393480" progId="Equation.DSMT4">
                  <p:embed/>
                  <p:pic>
                    <p:nvPicPr>
                      <p:cNvPr id="0" name=""/>
                      <p:cNvPicPr/>
                      <p:nvPr/>
                    </p:nvPicPr>
                    <p:blipFill>
                      <a:blip r:embed="rId8"/>
                      <a:stretch>
                        <a:fillRect/>
                      </a:stretch>
                    </p:blipFill>
                    <p:spPr>
                      <a:xfrm>
                        <a:off x="4495800" y="3352800"/>
                        <a:ext cx="1715727" cy="55403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09441196"/>
              </p:ext>
            </p:extLst>
          </p:nvPr>
        </p:nvGraphicFramePr>
        <p:xfrm>
          <a:off x="1676400" y="5181600"/>
          <a:ext cx="4662438" cy="762000"/>
        </p:xfrm>
        <a:graphic>
          <a:graphicData uri="http://schemas.openxmlformats.org/presentationml/2006/ole">
            <mc:AlternateContent xmlns:mc="http://schemas.openxmlformats.org/markup-compatibility/2006">
              <mc:Choice xmlns:v="urn:schemas-microsoft-com:vml" Requires="v">
                <p:oleObj spid="_x0000_s120869" name="Equation" r:id="rId9" imgW="3263760" imgH="533160" progId="Equation.DSMT4">
                  <p:embed/>
                </p:oleObj>
              </mc:Choice>
              <mc:Fallback>
                <p:oleObj name="Equation" r:id="rId9" imgW="3263760" imgH="533160" progId="Equation.DSMT4">
                  <p:embed/>
                  <p:pic>
                    <p:nvPicPr>
                      <p:cNvPr id="0" name="Object 3"/>
                      <p:cNvPicPr>
                        <a:picLocks noChangeAspect="1" noChangeArrowheads="1"/>
                      </p:cNvPicPr>
                      <p:nvPr/>
                    </p:nvPicPr>
                    <p:blipFill>
                      <a:blip r:embed="rId10"/>
                      <a:srcRect/>
                      <a:stretch>
                        <a:fillRect/>
                      </a:stretch>
                    </p:blipFill>
                    <p:spPr bwMode="auto">
                      <a:xfrm>
                        <a:off x="1676400" y="5181600"/>
                        <a:ext cx="4662438" cy="762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560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Denominator (bottom number) tells us how many pieces one whole is being broken up into.</a:t>
            </a:r>
          </a:p>
          <a:p>
            <a:r>
              <a:rPr lang="en-US" dirty="0" smtClean="0"/>
              <a:t>The Numerator (top number) tells us how many of those pieces we are using.</a:t>
            </a:r>
            <a:endParaRPr lang="en-US" dirty="0"/>
          </a:p>
        </p:txBody>
      </p:sp>
      <p:sp>
        <p:nvSpPr>
          <p:cNvPr id="3" name="Title 2"/>
          <p:cNvSpPr>
            <a:spLocks noGrp="1"/>
          </p:cNvSpPr>
          <p:nvPr>
            <p:ph type="title"/>
          </p:nvPr>
        </p:nvSpPr>
        <p:spPr/>
        <p:txBody>
          <a:bodyPr>
            <a:normAutofit fontScale="90000"/>
          </a:bodyPr>
          <a:lstStyle/>
          <a:p>
            <a:r>
              <a:rPr lang="en-US" dirty="0">
                <a:effectLst/>
              </a:rPr>
              <a:t>Segment 1: Definition of a fraction.</a:t>
            </a:r>
            <a:endParaRPr lang="en-US" dirty="0"/>
          </a:p>
        </p:txBody>
      </p:sp>
    </p:spTree>
    <p:extLst>
      <p:ext uri="{BB962C8B-B14F-4D97-AF65-F5344CB8AC3E}">
        <p14:creationId xmlns:p14="http://schemas.microsoft.com/office/powerpoint/2010/main" val="23916309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a:t>
            </a:r>
          </a:p>
          <a:p>
            <a:endParaRPr lang="en-US" dirty="0"/>
          </a:p>
          <a:p>
            <a:pPr marL="109728" indent="0">
              <a:buNone/>
            </a:pPr>
            <a:r>
              <a:rPr lang="en-US" dirty="0" smtClean="0">
                <a:solidFill>
                  <a:srgbClr val="C00000"/>
                </a:solidFill>
              </a:rPr>
              <a:t>Convert all of your mixed numbers and whole numbers into improper fractions.</a:t>
            </a:r>
          </a:p>
          <a:p>
            <a:pPr marL="109728" indent="0">
              <a:buNone/>
            </a:pPr>
            <a:endParaRPr lang="en-US" dirty="0">
              <a:solidFill>
                <a:srgbClr val="C00000"/>
              </a:solidFill>
            </a:endParaRPr>
          </a:p>
          <a:p>
            <a:pPr marL="109728" indent="0">
              <a:buNone/>
            </a:pPr>
            <a:endParaRPr lang="en-US" dirty="0">
              <a:solidFill>
                <a:srgbClr val="C00000"/>
              </a:solidFill>
            </a:endParaRPr>
          </a:p>
          <a:p>
            <a:pPr marL="109728" indent="0">
              <a:buNone/>
            </a:pPr>
            <a:r>
              <a:rPr lang="en-US" dirty="0" smtClean="0">
                <a:solidFill>
                  <a:srgbClr val="C00000"/>
                </a:solidFill>
              </a:rPr>
              <a:t>Now divide.  Remember to flip the second fraction and multiply.</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Example 11: Division with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97675620"/>
              </p:ext>
            </p:extLst>
          </p:nvPr>
        </p:nvGraphicFramePr>
        <p:xfrm>
          <a:off x="6172200" y="1371600"/>
          <a:ext cx="698500" cy="636868"/>
        </p:xfrm>
        <a:graphic>
          <a:graphicData uri="http://schemas.openxmlformats.org/presentationml/2006/ole">
            <mc:AlternateContent xmlns:mc="http://schemas.openxmlformats.org/markup-compatibility/2006">
              <mc:Choice xmlns:v="urn:schemas-microsoft-com:vml" Requires="v">
                <p:oleObj spid="_x0000_s121891" name="Equation" r:id="rId3" imgW="431640" imgH="393480" progId="Equation.DSMT4">
                  <p:embed/>
                </p:oleObj>
              </mc:Choice>
              <mc:Fallback>
                <p:oleObj name="Equation" r:id="rId3" imgW="431640" imgH="393480" progId="Equation.DSMT4">
                  <p:embed/>
                  <p:pic>
                    <p:nvPicPr>
                      <p:cNvPr id="0" name=""/>
                      <p:cNvPicPr/>
                      <p:nvPr/>
                    </p:nvPicPr>
                    <p:blipFill>
                      <a:blip r:embed="rId4"/>
                      <a:stretch>
                        <a:fillRect/>
                      </a:stretch>
                    </p:blipFill>
                    <p:spPr>
                      <a:xfrm>
                        <a:off x="6172200" y="1371600"/>
                        <a:ext cx="698500" cy="63686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8440204"/>
              </p:ext>
            </p:extLst>
          </p:nvPr>
        </p:nvGraphicFramePr>
        <p:xfrm>
          <a:off x="1600200" y="3352800"/>
          <a:ext cx="894530" cy="630237"/>
        </p:xfrm>
        <a:graphic>
          <a:graphicData uri="http://schemas.openxmlformats.org/presentationml/2006/ole">
            <mc:AlternateContent xmlns:mc="http://schemas.openxmlformats.org/markup-compatibility/2006">
              <mc:Choice xmlns:v="urn:schemas-microsoft-com:vml" Requires="v">
                <p:oleObj spid="_x0000_s121892" name="Equation" r:id="rId5" imgW="558720" imgH="393480" progId="Equation.DSMT4">
                  <p:embed/>
                </p:oleObj>
              </mc:Choice>
              <mc:Fallback>
                <p:oleObj name="Equation" r:id="rId5" imgW="558720" imgH="393480" progId="Equation.DSMT4">
                  <p:embed/>
                  <p:pic>
                    <p:nvPicPr>
                      <p:cNvPr id="0" name=""/>
                      <p:cNvPicPr/>
                      <p:nvPr/>
                    </p:nvPicPr>
                    <p:blipFill>
                      <a:blip r:embed="rId6"/>
                      <a:stretch>
                        <a:fillRect/>
                      </a:stretch>
                    </p:blipFill>
                    <p:spPr>
                      <a:xfrm>
                        <a:off x="1600200" y="3352800"/>
                        <a:ext cx="894530"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25384114"/>
              </p:ext>
            </p:extLst>
          </p:nvPr>
        </p:nvGraphicFramePr>
        <p:xfrm>
          <a:off x="3352800" y="3352800"/>
          <a:ext cx="588963" cy="630238"/>
        </p:xfrm>
        <a:graphic>
          <a:graphicData uri="http://schemas.openxmlformats.org/presentationml/2006/ole">
            <mc:AlternateContent xmlns:mc="http://schemas.openxmlformats.org/markup-compatibility/2006">
              <mc:Choice xmlns:v="urn:schemas-microsoft-com:vml" Requires="v">
                <p:oleObj spid="_x0000_s121893" name="Equation" r:id="rId7" imgW="368280" imgH="393480" progId="Equation.DSMT4">
                  <p:embed/>
                </p:oleObj>
              </mc:Choice>
              <mc:Fallback>
                <p:oleObj name="Equation" r:id="rId7" imgW="368280" imgH="393480" progId="Equation.DSMT4">
                  <p:embed/>
                  <p:pic>
                    <p:nvPicPr>
                      <p:cNvPr id="0" name="Object 4"/>
                      <p:cNvPicPr>
                        <a:picLocks noChangeAspect="1" noChangeArrowheads="1"/>
                      </p:cNvPicPr>
                      <p:nvPr/>
                    </p:nvPicPr>
                    <p:blipFill>
                      <a:blip r:embed="rId8"/>
                      <a:srcRect/>
                      <a:stretch>
                        <a:fillRect/>
                      </a:stretch>
                    </p:blipFill>
                    <p:spPr bwMode="auto">
                      <a:xfrm>
                        <a:off x="3352800" y="3352800"/>
                        <a:ext cx="58896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59603988"/>
              </p:ext>
            </p:extLst>
          </p:nvPr>
        </p:nvGraphicFramePr>
        <p:xfrm>
          <a:off x="3048000" y="5181600"/>
          <a:ext cx="3676650" cy="862012"/>
        </p:xfrm>
        <a:graphic>
          <a:graphicData uri="http://schemas.openxmlformats.org/presentationml/2006/ole">
            <mc:AlternateContent xmlns:mc="http://schemas.openxmlformats.org/markup-compatibility/2006">
              <mc:Choice xmlns:v="urn:schemas-microsoft-com:vml" Requires="v">
                <p:oleObj spid="_x0000_s121894" name="Equation" r:id="rId9" imgW="2273040" imgH="533160" progId="Equation.DSMT4">
                  <p:embed/>
                </p:oleObj>
              </mc:Choice>
              <mc:Fallback>
                <p:oleObj name="Equation" r:id="rId9" imgW="2273040" imgH="533160" progId="Equation.DSMT4">
                  <p:embed/>
                  <p:pic>
                    <p:nvPicPr>
                      <p:cNvPr id="0" name="Object 3"/>
                      <p:cNvPicPr>
                        <a:picLocks noChangeAspect="1" noChangeArrowheads="1"/>
                      </p:cNvPicPr>
                      <p:nvPr/>
                    </p:nvPicPr>
                    <p:blipFill>
                      <a:blip r:embed="rId10"/>
                      <a:srcRect/>
                      <a:stretch>
                        <a:fillRect/>
                      </a:stretch>
                    </p:blipFill>
                    <p:spPr bwMode="auto">
                      <a:xfrm>
                        <a:off x="3048000" y="5181600"/>
                        <a:ext cx="36766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231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you try some.  After you are done, check your answers on the next slide.</a:t>
            </a:r>
          </a:p>
          <a:p>
            <a:pPr marL="109728" indent="0">
              <a:buNone/>
            </a:pPr>
            <a:r>
              <a:rPr lang="en-US" dirty="0" smtClean="0"/>
              <a:t>14.</a:t>
            </a:r>
          </a:p>
          <a:p>
            <a:pPr marL="109728" indent="0">
              <a:buNone/>
            </a:pPr>
            <a:endParaRPr lang="en-US" dirty="0" smtClean="0"/>
          </a:p>
          <a:p>
            <a:pPr marL="109728" indent="0">
              <a:buNone/>
            </a:pPr>
            <a:endParaRPr lang="en-US" dirty="0"/>
          </a:p>
          <a:p>
            <a:pPr marL="109728" indent="0">
              <a:buNone/>
            </a:pPr>
            <a:r>
              <a:rPr lang="en-US" dirty="0" smtClean="0"/>
              <a:t>15.</a:t>
            </a:r>
          </a:p>
          <a:p>
            <a:pPr marL="109728" indent="0">
              <a:buNone/>
            </a:pPr>
            <a:endParaRPr lang="en-US" dirty="0" smtClean="0"/>
          </a:p>
          <a:p>
            <a:pPr marL="109728" indent="0">
              <a:buNone/>
            </a:pPr>
            <a:endParaRPr lang="en-US" dirty="0"/>
          </a:p>
          <a:p>
            <a:pPr marL="109728" indent="0">
              <a:buNone/>
            </a:pPr>
            <a:r>
              <a:rPr lang="en-US" dirty="0" smtClean="0"/>
              <a:t>16.</a:t>
            </a:r>
            <a:endParaRPr lang="en-US" dirty="0"/>
          </a:p>
        </p:txBody>
      </p:sp>
      <p:sp>
        <p:nvSpPr>
          <p:cNvPr id="3" name="Title 2"/>
          <p:cNvSpPr>
            <a:spLocks noGrp="1"/>
          </p:cNvSpPr>
          <p:nvPr>
            <p:ph type="title"/>
          </p:nvPr>
        </p:nvSpPr>
        <p:spPr/>
        <p:txBody>
          <a:bodyPr/>
          <a:lstStyle/>
          <a:p>
            <a:r>
              <a:rPr lang="en-US" dirty="0" smtClean="0"/>
              <a:t>Practice Problems #14-16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9629489"/>
              </p:ext>
            </p:extLst>
          </p:nvPr>
        </p:nvGraphicFramePr>
        <p:xfrm>
          <a:off x="1752600" y="2362200"/>
          <a:ext cx="914400" cy="691376"/>
        </p:xfrm>
        <a:graphic>
          <a:graphicData uri="http://schemas.openxmlformats.org/presentationml/2006/ole">
            <mc:AlternateContent xmlns:mc="http://schemas.openxmlformats.org/markup-compatibility/2006">
              <mc:Choice xmlns:v="urn:schemas-microsoft-com:vml" Requires="v">
                <p:oleObj spid="_x0000_s122903" name="Equation" r:id="rId3" imgW="520560" imgH="393480" progId="Equation.DSMT4">
                  <p:embed/>
                </p:oleObj>
              </mc:Choice>
              <mc:Fallback>
                <p:oleObj name="Equation" r:id="rId3" imgW="520560" imgH="393480" progId="Equation.DSMT4">
                  <p:embed/>
                  <p:pic>
                    <p:nvPicPr>
                      <p:cNvPr id="0" name=""/>
                      <p:cNvPicPr/>
                      <p:nvPr/>
                    </p:nvPicPr>
                    <p:blipFill>
                      <a:blip r:embed="rId4"/>
                      <a:stretch>
                        <a:fillRect/>
                      </a:stretch>
                    </p:blipFill>
                    <p:spPr>
                      <a:xfrm>
                        <a:off x="1752600" y="2362200"/>
                        <a:ext cx="914400" cy="69137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10422591"/>
              </p:ext>
            </p:extLst>
          </p:nvPr>
        </p:nvGraphicFramePr>
        <p:xfrm>
          <a:off x="1676400" y="3581400"/>
          <a:ext cx="996181" cy="630237"/>
        </p:xfrm>
        <a:graphic>
          <a:graphicData uri="http://schemas.openxmlformats.org/presentationml/2006/ole">
            <mc:AlternateContent xmlns:mc="http://schemas.openxmlformats.org/markup-compatibility/2006">
              <mc:Choice xmlns:v="urn:schemas-microsoft-com:vml" Requires="v">
                <p:oleObj spid="_x0000_s122904" name="Equation" r:id="rId5" imgW="622080" imgH="393480" progId="Equation.DSMT4">
                  <p:embed/>
                </p:oleObj>
              </mc:Choice>
              <mc:Fallback>
                <p:oleObj name="Equation" r:id="rId5" imgW="622080" imgH="393480" progId="Equation.DSMT4">
                  <p:embed/>
                  <p:pic>
                    <p:nvPicPr>
                      <p:cNvPr id="0" name=""/>
                      <p:cNvPicPr/>
                      <p:nvPr/>
                    </p:nvPicPr>
                    <p:blipFill>
                      <a:blip r:embed="rId6"/>
                      <a:stretch>
                        <a:fillRect/>
                      </a:stretch>
                    </p:blipFill>
                    <p:spPr>
                      <a:xfrm>
                        <a:off x="1676400" y="3581400"/>
                        <a:ext cx="996181" cy="6302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0173454"/>
              </p:ext>
            </p:extLst>
          </p:nvPr>
        </p:nvGraphicFramePr>
        <p:xfrm>
          <a:off x="1676400" y="5029200"/>
          <a:ext cx="1327355" cy="685800"/>
        </p:xfrm>
        <a:graphic>
          <a:graphicData uri="http://schemas.openxmlformats.org/presentationml/2006/ole">
            <mc:AlternateContent xmlns:mc="http://schemas.openxmlformats.org/markup-compatibility/2006">
              <mc:Choice xmlns:v="urn:schemas-microsoft-com:vml" Requires="v">
                <p:oleObj spid="_x0000_s122905" name="Equation" r:id="rId7" imgW="761760" imgH="393480" progId="Equation.DSMT4">
                  <p:embed/>
                </p:oleObj>
              </mc:Choice>
              <mc:Fallback>
                <p:oleObj name="Equation" r:id="rId7" imgW="761760" imgH="393480" progId="Equation.DSMT4">
                  <p:embed/>
                  <p:pic>
                    <p:nvPicPr>
                      <p:cNvPr id="0" name=""/>
                      <p:cNvPicPr/>
                      <p:nvPr/>
                    </p:nvPicPr>
                    <p:blipFill>
                      <a:blip r:embed="rId8"/>
                      <a:stretch>
                        <a:fillRect/>
                      </a:stretch>
                    </p:blipFill>
                    <p:spPr>
                      <a:xfrm>
                        <a:off x="1676400" y="5029200"/>
                        <a:ext cx="1327355" cy="685800"/>
                      </a:xfrm>
                      <a:prstGeom prst="rect">
                        <a:avLst/>
                      </a:prstGeom>
                    </p:spPr>
                  </p:pic>
                </p:oleObj>
              </mc:Fallback>
            </mc:AlternateContent>
          </a:graphicData>
        </a:graphic>
      </p:graphicFrame>
    </p:spTree>
    <p:extLst>
      <p:ext uri="{BB962C8B-B14F-4D97-AF65-F5344CB8AC3E}">
        <p14:creationId xmlns:p14="http://schemas.microsoft.com/office/powerpoint/2010/main" val="41040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a:t>
            </a:r>
          </a:p>
          <a:p>
            <a:pPr marL="109728" indent="0">
              <a:buNone/>
            </a:pPr>
            <a:endParaRPr lang="en-US" dirty="0" smtClean="0"/>
          </a:p>
          <a:p>
            <a:pPr marL="109728" indent="0">
              <a:buNone/>
            </a:pPr>
            <a:r>
              <a:rPr lang="en-US" dirty="0" smtClean="0"/>
              <a:t>14.</a:t>
            </a:r>
          </a:p>
          <a:p>
            <a:pPr marL="109728" indent="0">
              <a:buNone/>
            </a:pPr>
            <a:endParaRPr lang="en-US" dirty="0" smtClean="0"/>
          </a:p>
          <a:p>
            <a:pPr marL="109728" indent="0">
              <a:buNone/>
            </a:pPr>
            <a:endParaRPr lang="en-US" dirty="0"/>
          </a:p>
          <a:p>
            <a:pPr marL="109728" indent="0">
              <a:buNone/>
            </a:pPr>
            <a:r>
              <a:rPr lang="en-US" dirty="0" smtClean="0"/>
              <a:t>15.</a:t>
            </a:r>
          </a:p>
          <a:p>
            <a:pPr marL="109728" indent="0">
              <a:buNone/>
            </a:pPr>
            <a:endParaRPr lang="en-US" dirty="0" smtClean="0"/>
          </a:p>
          <a:p>
            <a:pPr marL="109728" indent="0">
              <a:buNone/>
            </a:pPr>
            <a:endParaRPr lang="en-US" dirty="0"/>
          </a:p>
          <a:p>
            <a:pPr marL="109728" indent="0">
              <a:buNone/>
            </a:pPr>
            <a:r>
              <a:rPr lang="en-US" dirty="0" smtClean="0"/>
              <a:t>16.</a:t>
            </a:r>
            <a:endParaRPr lang="en-US" dirty="0"/>
          </a:p>
        </p:txBody>
      </p:sp>
      <p:sp>
        <p:nvSpPr>
          <p:cNvPr id="3" name="Title 2"/>
          <p:cNvSpPr>
            <a:spLocks noGrp="1"/>
          </p:cNvSpPr>
          <p:nvPr>
            <p:ph type="title"/>
          </p:nvPr>
        </p:nvSpPr>
        <p:spPr/>
        <p:txBody>
          <a:bodyPr>
            <a:normAutofit fontScale="90000"/>
          </a:bodyPr>
          <a:lstStyle/>
          <a:p>
            <a:r>
              <a:rPr lang="en-US" dirty="0" smtClean="0"/>
              <a:t>Practice Problems #14-16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32986702"/>
              </p:ext>
            </p:extLst>
          </p:nvPr>
        </p:nvGraphicFramePr>
        <p:xfrm>
          <a:off x="1600200" y="2133600"/>
          <a:ext cx="4751388" cy="938212"/>
        </p:xfrm>
        <a:graphic>
          <a:graphicData uri="http://schemas.openxmlformats.org/presentationml/2006/ole">
            <mc:AlternateContent xmlns:mc="http://schemas.openxmlformats.org/markup-compatibility/2006">
              <mc:Choice xmlns:v="urn:schemas-microsoft-com:vml" Requires="v">
                <p:oleObj spid="_x0000_s123924" name="Equation" r:id="rId3" imgW="2705040" imgH="533160" progId="Equation.DSMT4">
                  <p:embed/>
                </p:oleObj>
              </mc:Choice>
              <mc:Fallback>
                <p:oleObj name="Equation" r:id="rId3" imgW="2705040" imgH="533160" progId="Equation.DSMT4">
                  <p:embed/>
                  <p:pic>
                    <p:nvPicPr>
                      <p:cNvPr id="0" name=""/>
                      <p:cNvPicPr/>
                      <p:nvPr/>
                    </p:nvPicPr>
                    <p:blipFill>
                      <a:blip r:embed="rId4"/>
                      <a:stretch>
                        <a:fillRect/>
                      </a:stretch>
                    </p:blipFill>
                    <p:spPr>
                      <a:xfrm>
                        <a:off x="1600200" y="2133600"/>
                        <a:ext cx="4751388" cy="93821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07341593"/>
              </p:ext>
            </p:extLst>
          </p:nvPr>
        </p:nvGraphicFramePr>
        <p:xfrm>
          <a:off x="1447800" y="3581400"/>
          <a:ext cx="5635626" cy="852488"/>
        </p:xfrm>
        <a:graphic>
          <a:graphicData uri="http://schemas.openxmlformats.org/presentationml/2006/ole">
            <mc:AlternateContent xmlns:mc="http://schemas.openxmlformats.org/markup-compatibility/2006">
              <mc:Choice xmlns:v="urn:schemas-microsoft-com:vml" Requires="v">
                <p:oleObj spid="_x0000_s123925" name="Equation" r:id="rId5" imgW="3517560" imgH="533160" progId="Equation.DSMT4">
                  <p:embed/>
                </p:oleObj>
              </mc:Choice>
              <mc:Fallback>
                <p:oleObj name="Equation" r:id="rId5" imgW="3517560" imgH="533160" progId="Equation.DSMT4">
                  <p:embed/>
                  <p:pic>
                    <p:nvPicPr>
                      <p:cNvPr id="0" name=""/>
                      <p:cNvPicPr/>
                      <p:nvPr/>
                    </p:nvPicPr>
                    <p:blipFill>
                      <a:blip r:embed="rId6"/>
                      <a:stretch>
                        <a:fillRect/>
                      </a:stretch>
                    </p:blipFill>
                    <p:spPr>
                      <a:xfrm>
                        <a:off x="1447800" y="3581400"/>
                        <a:ext cx="5635626" cy="8524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0019281"/>
              </p:ext>
            </p:extLst>
          </p:nvPr>
        </p:nvGraphicFramePr>
        <p:xfrm>
          <a:off x="1447800" y="4953000"/>
          <a:ext cx="6370638" cy="928688"/>
        </p:xfrm>
        <a:graphic>
          <a:graphicData uri="http://schemas.openxmlformats.org/presentationml/2006/ole">
            <mc:AlternateContent xmlns:mc="http://schemas.openxmlformats.org/markup-compatibility/2006">
              <mc:Choice xmlns:v="urn:schemas-microsoft-com:vml" Requires="v">
                <p:oleObj spid="_x0000_s123926" name="Equation" r:id="rId7" imgW="3657600" imgH="533160" progId="Equation.DSMT4">
                  <p:embed/>
                </p:oleObj>
              </mc:Choice>
              <mc:Fallback>
                <p:oleObj name="Equation" r:id="rId7" imgW="3657600" imgH="533160" progId="Equation.DSMT4">
                  <p:embed/>
                  <p:pic>
                    <p:nvPicPr>
                      <p:cNvPr id="0" name=""/>
                      <p:cNvPicPr/>
                      <p:nvPr/>
                    </p:nvPicPr>
                    <p:blipFill>
                      <a:blip r:embed="rId8"/>
                      <a:stretch>
                        <a:fillRect/>
                      </a:stretch>
                    </p:blipFill>
                    <p:spPr>
                      <a:xfrm>
                        <a:off x="1447800" y="4953000"/>
                        <a:ext cx="6370638" cy="928688"/>
                      </a:xfrm>
                      <a:prstGeom prst="rect">
                        <a:avLst/>
                      </a:prstGeom>
                    </p:spPr>
                  </p:pic>
                </p:oleObj>
              </mc:Fallback>
            </mc:AlternateContent>
          </a:graphicData>
        </a:graphic>
      </p:graphicFrame>
    </p:spTree>
    <p:extLst>
      <p:ext uri="{BB962C8B-B14F-4D97-AF65-F5344CB8AC3E}">
        <p14:creationId xmlns:p14="http://schemas.microsoft.com/office/powerpoint/2010/main" val="2825485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Remember that only improper fractions where the numerator is larger than the denominator can be converted to mixed numbers.  Proper fractions can not be converted into mixed numbers.</a:t>
            </a:r>
          </a:p>
          <a:p>
            <a:pPr marL="109728" indent="0">
              <a:buNone/>
            </a:pPr>
            <a:endParaRPr lang="en-US" dirty="0"/>
          </a:p>
          <a:p>
            <a:pPr marL="109728" indent="0">
              <a:buNone/>
            </a:pPr>
            <a:r>
              <a:rPr lang="en-US" dirty="0" smtClean="0"/>
              <a:t>For example:             ,  but               .</a:t>
            </a:r>
          </a:p>
        </p:txBody>
      </p:sp>
      <p:sp>
        <p:nvSpPr>
          <p:cNvPr id="3" name="Title 2"/>
          <p:cNvSpPr>
            <a:spLocks noGrp="1"/>
          </p:cNvSpPr>
          <p:nvPr>
            <p:ph type="title"/>
          </p:nvPr>
        </p:nvSpPr>
        <p:spPr/>
        <p:txBody>
          <a:bodyPr/>
          <a:lstStyle/>
          <a:p>
            <a:r>
              <a:rPr lang="en-US" dirty="0" smtClean="0"/>
              <a:t>Note on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45205254"/>
              </p:ext>
            </p:extLst>
          </p:nvPr>
        </p:nvGraphicFramePr>
        <p:xfrm>
          <a:off x="3048000" y="3886200"/>
          <a:ext cx="979896" cy="706437"/>
        </p:xfrm>
        <a:graphic>
          <a:graphicData uri="http://schemas.openxmlformats.org/presentationml/2006/ole">
            <mc:AlternateContent xmlns:mc="http://schemas.openxmlformats.org/markup-compatibility/2006">
              <mc:Choice xmlns:v="urn:schemas-microsoft-com:vml" Requires="v">
                <p:oleObj spid="_x0000_s124944" name="Equation" r:id="rId3" imgW="545760" imgH="393480" progId="Equation.DSMT4">
                  <p:embed/>
                </p:oleObj>
              </mc:Choice>
              <mc:Fallback>
                <p:oleObj name="Equation" r:id="rId3" imgW="545760" imgH="393480" progId="Equation.DSMT4">
                  <p:embed/>
                  <p:pic>
                    <p:nvPicPr>
                      <p:cNvPr id="0" name=""/>
                      <p:cNvPicPr/>
                      <p:nvPr/>
                    </p:nvPicPr>
                    <p:blipFill>
                      <a:blip r:embed="rId4"/>
                      <a:stretch>
                        <a:fillRect/>
                      </a:stretch>
                    </p:blipFill>
                    <p:spPr>
                      <a:xfrm>
                        <a:off x="3048000" y="3886200"/>
                        <a:ext cx="979896" cy="70643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57269338"/>
              </p:ext>
            </p:extLst>
          </p:nvPr>
        </p:nvGraphicFramePr>
        <p:xfrm>
          <a:off x="5486400" y="3886200"/>
          <a:ext cx="979488" cy="706438"/>
        </p:xfrm>
        <a:graphic>
          <a:graphicData uri="http://schemas.openxmlformats.org/presentationml/2006/ole">
            <mc:AlternateContent xmlns:mc="http://schemas.openxmlformats.org/markup-compatibility/2006">
              <mc:Choice xmlns:v="urn:schemas-microsoft-com:vml" Requires="v">
                <p:oleObj spid="_x0000_s124945" name="Equation" r:id="rId5" imgW="545760" imgH="393480" progId="Equation.DSMT4">
                  <p:embed/>
                </p:oleObj>
              </mc:Choice>
              <mc:Fallback>
                <p:oleObj name="Equation" r:id="rId5" imgW="545760" imgH="393480" progId="Equation.DSMT4">
                  <p:embed/>
                  <p:pic>
                    <p:nvPicPr>
                      <p:cNvPr id="0" name="Object 3"/>
                      <p:cNvPicPr>
                        <a:picLocks noChangeAspect="1" noChangeArrowheads="1"/>
                      </p:cNvPicPr>
                      <p:nvPr/>
                    </p:nvPicPr>
                    <p:blipFill>
                      <a:blip r:embed="rId6"/>
                      <a:srcRect/>
                      <a:stretch>
                        <a:fillRect/>
                      </a:stretch>
                    </p:blipFill>
                    <p:spPr bwMode="auto">
                      <a:xfrm>
                        <a:off x="5486400" y="3886200"/>
                        <a:ext cx="9794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94993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Now it is time to see how much you have learned.  Take the following quiz.  Make sure to simplify all of your answers if possible and convert any improper fraction answers into mixed numbers.  Check your answers on the next slide and see how you did.  </a:t>
            </a:r>
            <a:r>
              <a:rPr lang="en-US" sz="3200" dirty="0"/>
              <a:t>G</a:t>
            </a:r>
            <a:r>
              <a:rPr lang="en-US" sz="3200" dirty="0" smtClean="0"/>
              <a:t>o over any mistakes with a tutor.</a:t>
            </a:r>
            <a:endParaRPr lang="en-US" sz="3200" dirty="0"/>
          </a:p>
        </p:txBody>
      </p:sp>
      <p:sp>
        <p:nvSpPr>
          <p:cNvPr id="3" name="Title 2"/>
          <p:cNvSpPr>
            <a:spLocks noGrp="1"/>
          </p:cNvSpPr>
          <p:nvPr>
            <p:ph type="title"/>
          </p:nvPr>
        </p:nvSpPr>
        <p:spPr/>
        <p:txBody>
          <a:bodyPr>
            <a:normAutofit fontScale="90000"/>
          </a:bodyPr>
          <a:lstStyle/>
          <a:p>
            <a:r>
              <a:rPr lang="en-US" dirty="0" smtClean="0"/>
              <a:t>Quiz:  Multiplying and Dividing Fractions and Mixed Numbers</a:t>
            </a:r>
            <a:endParaRPr lang="en-US" dirty="0"/>
          </a:p>
        </p:txBody>
      </p:sp>
    </p:spTree>
    <p:extLst>
      <p:ext uri="{BB962C8B-B14F-4D97-AF65-F5344CB8AC3E}">
        <p14:creationId xmlns:p14="http://schemas.microsoft.com/office/powerpoint/2010/main" val="30565713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Quiz:  Multiplying and Dividing Fractions and Mixed Numbers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186204"/>
              </p:ext>
            </p:extLst>
          </p:nvPr>
        </p:nvGraphicFramePr>
        <p:xfrm>
          <a:off x="1584325" y="1447800"/>
          <a:ext cx="800100" cy="706438"/>
        </p:xfrm>
        <a:graphic>
          <a:graphicData uri="http://schemas.openxmlformats.org/presentationml/2006/ole">
            <mc:AlternateContent xmlns:mc="http://schemas.openxmlformats.org/markup-compatibility/2006">
              <mc:Choice xmlns:v="urn:schemas-microsoft-com:vml" Requires="v">
                <p:oleObj spid="_x0000_s92322" name="Equation" r:id="rId3" imgW="444240" imgH="393480" progId="Equation.DSMT4">
                  <p:embed/>
                </p:oleObj>
              </mc:Choice>
              <mc:Fallback>
                <p:oleObj name="Equation" r:id="rId3" imgW="444240" imgH="393480" progId="Equation.DSMT4">
                  <p:embed/>
                  <p:pic>
                    <p:nvPicPr>
                      <p:cNvPr id="0" name=""/>
                      <p:cNvPicPr/>
                      <p:nvPr/>
                    </p:nvPicPr>
                    <p:blipFill>
                      <a:blip r:embed="rId4"/>
                      <a:stretch>
                        <a:fillRect/>
                      </a:stretch>
                    </p:blipFill>
                    <p:spPr>
                      <a:xfrm>
                        <a:off x="1584325" y="1447800"/>
                        <a:ext cx="80010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7866682"/>
              </p:ext>
            </p:extLst>
          </p:nvPr>
        </p:nvGraphicFramePr>
        <p:xfrm>
          <a:off x="4876800" y="1524000"/>
          <a:ext cx="1138238" cy="641350"/>
        </p:xfrm>
        <a:graphic>
          <a:graphicData uri="http://schemas.openxmlformats.org/presentationml/2006/ole">
            <mc:AlternateContent xmlns:mc="http://schemas.openxmlformats.org/markup-compatibility/2006">
              <mc:Choice xmlns:v="urn:schemas-microsoft-com:vml" Requires="v">
                <p:oleObj spid="_x0000_s92323" name="Equation" r:id="rId5" imgW="698400" imgH="393480" progId="Equation.DSMT4">
                  <p:embed/>
                </p:oleObj>
              </mc:Choice>
              <mc:Fallback>
                <p:oleObj name="Equation" r:id="rId5" imgW="698400" imgH="393480" progId="Equation.DSMT4">
                  <p:embed/>
                  <p:pic>
                    <p:nvPicPr>
                      <p:cNvPr id="0" name=""/>
                      <p:cNvPicPr/>
                      <p:nvPr/>
                    </p:nvPicPr>
                    <p:blipFill>
                      <a:blip r:embed="rId6"/>
                      <a:stretch>
                        <a:fillRect/>
                      </a:stretch>
                    </p:blipFill>
                    <p:spPr>
                      <a:xfrm>
                        <a:off x="4876800" y="1524000"/>
                        <a:ext cx="1138238"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8699522"/>
              </p:ext>
            </p:extLst>
          </p:nvPr>
        </p:nvGraphicFramePr>
        <p:xfrm>
          <a:off x="1457325" y="3352800"/>
          <a:ext cx="873125" cy="630238"/>
        </p:xfrm>
        <a:graphic>
          <a:graphicData uri="http://schemas.openxmlformats.org/presentationml/2006/ole">
            <mc:AlternateContent xmlns:mc="http://schemas.openxmlformats.org/markup-compatibility/2006">
              <mc:Choice xmlns:v="urn:schemas-microsoft-com:vml" Requires="v">
                <p:oleObj spid="_x0000_s92324" name="Equation" r:id="rId7" imgW="545760" imgH="393480" progId="Equation.DSMT4">
                  <p:embed/>
                </p:oleObj>
              </mc:Choice>
              <mc:Fallback>
                <p:oleObj name="Equation" r:id="rId7" imgW="545760" imgH="393480" progId="Equation.DSMT4">
                  <p:embed/>
                  <p:pic>
                    <p:nvPicPr>
                      <p:cNvPr id="0" name=""/>
                      <p:cNvPicPr/>
                      <p:nvPr/>
                    </p:nvPicPr>
                    <p:blipFill>
                      <a:blip r:embed="rId8"/>
                      <a:stretch>
                        <a:fillRect/>
                      </a:stretch>
                    </p:blipFill>
                    <p:spPr>
                      <a:xfrm>
                        <a:off x="1457325" y="3352800"/>
                        <a:ext cx="873125"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76194644"/>
              </p:ext>
            </p:extLst>
          </p:nvPr>
        </p:nvGraphicFramePr>
        <p:xfrm>
          <a:off x="4775200" y="3352800"/>
          <a:ext cx="1301750" cy="630238"/>
        </p:xfrm>
        <a:graphic>
          <a:graphicData uri="http://schemas.openxmlformats.org/presentationml/2006/ole">
            <mc:AlternateContent xmlns:mc="http://schemas.openxmlformats.org/markup-compatibility/2006">
              <mc:Choice xmlns:v="urn:schemas-microsoft-com:vml" Requires="v">
                <p:oleObj spid="_x0000_s92325" name="Equation" r:id="rId9" imgW="812520" imgH="393480" progId="Equation.DSMT4">
                  <p:embed/>
                </p:oleObj>
              </mc:Choice>
              <mc:Fallback>
                <p:oleObj name="Equation" r:id="rId9" imgW="812520" imgH="393480" progId="Equation.DSMT4">
                  <p:embed/>
                  <p:pic>
                    <p:nvPicPr>
                      <p:cNvPr id="0" name=""/>
                      <p:cNvPicPr/>
                      <p:nvPr/>
                    </p:nvPicPr>
                    <p:blipFill>
                      <a:blip r:embed="rId10"/>
                      <a:stretch>
                        <a:fillRect/>
                      </a:stretch>
                    </p:blipFill>
                    <p:spPr>
                      <a:xfrm>
                        <a:off x="4775200" y="3352800"/>
                        <a:ext cx="1301750" cy="630238"/>
                      </a:xfrm>
                      <a:prstGeom prst="rect">
                        <a:avLst/>
                      </a:prstGeom>
                    </p:spPr>
                  </p:pic>
                </p:oleObj>
              </mc:Fallback>
            </mc:AlternateContent>
          </a:graphicData>
        </a:graphic>
      </p:graphicFrame>
    </p:spTree>
    <p:extLst>
      <p:ext uri="{BB962C8B-B14F-4D97-AF65-F5344CB8AC3E}">
        <p14:creationId xmlns:p14="http://schemas.microsoft.com/office/powerpoint/2010/main" val="12750983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200" dirty="0" smtClean="0"/>
              <a:t>1.				2.</a:t>
            </a:r>
          </a:p>
          <a:p>
            <a:pPr marL="109728" indent="0">
              <a:buNone/>
            </a:pPr>
            <a:endParaRPr lang="en-US" sz="2200" dirty="0" smtClean="0"/>
          </a:p>
          <a:p>
            <a:pPr marL="109728" indent="0">
              <a:buNone/>
            </a:pPr>
            <a:endParaRPr lang="en-US" sz="2200" dirty="0"/>
          </a:p>
          <a:p>
            <a:pPr marL="109728" indent="0">
              <a:buNone/>
            </a:pPr>
            <a:endParaRPr lang="en-US" sz="2200" dirty="0" smtClean="0"/>
          </a:p>
          <a:p>
            <a:pPr marL="109728" indent="0">
              <a:buNone/>
            </a:pPr>
            <a:endParaRPr lang="en-US" sz="2200" dirty="0" smtClean="0"/>
          </a:p>
          <a:p>
            <a:pPr marL="109728" indent="0">
              <a:buNone/>
            </a:pPr>
            <a:r>
              <a:rPr lang="en-US" sz="2200" dirty="0" smtClean="0"/>
              <a:t>3.				4.</a:t>
            </a:r>
          </a:p>
          <a:p>
            <a:pPr marL="109728" indent="0">
              <a:buNone/>
            </a:pPr>
            <a:endParaRPr lang="en-US" sz="2200" dirty="0" smtClean="0"/>
          </a:p>
          <a:p>
            <a:pPr marL="109728" indent="0">
              <a:buNone/>
            </a:pPr>
            <a:endParaRPr lang="en-US" sz="2200" dirty="0"/>
          </a:p>
          <a:p>
            <a:pPr marL="109728" indent="0">
              <a:buNone/>
            </a:pPr>
            <a:endParaRPr lang="en-US" sz="2200" dirty="0" smtClean="0"/>
          </a:p>
        </p:txBody>
      </p:sp>
      <p:sp>
        <p:nvSpPr>
          <p:cNvPr id="3" name="Title 2"/>
          <p:cNvSpPr>
            <a:spLocks noGrp="1"/>
          </p:cNvSpPr>
          <p:nvPr>
            <p:ph type="title"/>
          </p:nvPr>
        </p:nvSpPr>
        <p:spPr/>
        <p:txBody>
          <a:bodyPr>
            <a:normAutofit/>
          </a:bodyPr>
          <a:lstStyle/>
          <a:p>
            <a:r>
              <a:rPr lang="en-US" sz="3200" dirty="0"/>
              <a:t>Quiz (Answers):  Multiplying and Dividing Fractions and Mixed Numbers</a:t>
            </a:r>
          </a:p>
        </p:txBody>
      </p:sp>
      <p:graphicFrame>
        <p:nvGraphicFramePr>
          <p:cNvPr id="4" name="Object 3"/>
          <p:cNvGraphicFramePr>
            <a:graphicFrameLocks noChangeAspect="1"/>
          </p:cNvGraphicFramePr>
          <p:nvPr>
            <p:extLst>
              <p:ext uri="{D42A27DB-BD31-4B8C-83A1-F6EECF244321}">
                <p14:modId xmlns:p14="http://schemas.microsoft.com/office/powerpoint/2010/main" val="2950010914"/>
              </p:ext>
            </p:extLst>
          </p:nvPr>
        </p:nvGraphicFramePr>
        <p:xfrm>
          <a:off x="1355725" y="1447800"/>
          <a:ext cx="1257300" cy="706438"/>
        </p:xfrm>
        <a:graphic>
          <a:graphicData uri="http://schemas.openxmlformats.org/presentationml/2006/ole">
            <mc:AlternateContent xmlns:mc="http://schemas.openxmlformats.org/markup-compatibility/2006">
              <mc:Choice xmlns:v="urn:schemas-microsoft-com:vml" Requires="v">
                <p:oleObj spid="_x0000_s125978" name="Equation" r:id="rId3" imgW="698400" imgH="393480" progId="Equation.DSMT4">
                  <p:embed/>
                </p:oleObj>
              </mc:Choice>
              <mc:Fallback>
                <p:oleObj name="Equation" r:id="rId3" imgW="698400" imgH="393480" progId="Equation.DSMT4">
                  <p:embed/>
                  <p:pic>
                    <p:nvPicPr>
                      <p:cNvPr id="0" name=""/>
                      <p:cNvPicPr/>
                      <p:nvPr/>
                    </p:nvPicPr>
                    <p:blipFill>
                      <a:blip r:embed="rId4"/>
                      <a:stretch>
                        <a:fillRect/>
                      </a:stretch>
                    </p:blipFill>
                    <p:spPr>
                      <a:xfrm>
                        <a:off x="1355725" y="1447800"/>
                        <a:ext cx="1257300" cy="70643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65524122"/>
              </p:ext>
            </p:extLst>
          </p:nvPr>
        </p:nvGraphicFramePr>
        <p:xfrm>
          <a:off x="4724400" y="1524000"/>
          <a:ext cx="1676400" cy="641350"/>
        </p:xfrm>
        <a:graphic>
          <a:graphicData uri="http://schemas.openxmlformats.org/presentationml/2006/ole">
            <mc:AlternateContent xmlns:mc="http://schemas.openxmlformats.org/markup-compatibility/2006">
              <mc:Choice xmlns:v="urn:schemas-microsoft-com:vml" Requires="v">
                <p:oleObj spid="_x0000_s125979" name="Equation" r:id="rId5" imgW="1028520" imgH="393480" progId="Equation.DSMT4">
                  <p:embed/>
                </p:oleObj>
              </mc:Choice>
              <mc:Fallback>
                <p:oleObj name="Equation" r:id="rId5" imgW="1028520" imgH="393480" progId="Equation.DSMT4">
                  <p:embed/>
                  <p:pic>
                    <p:nvPicPr>
                      <p:cNvPr id="0" name=""/>
                      <p:cNvPicPr/>
                      <p:nvPr/>
                    </p:nvPicPr>
                    <p:blipFill>
                      <a:blip r:embed="rId6"/>
                      <a:stretch>
                        <a:fillRect/>
                      </a:stretch>
                    </p:blipFill>
                    <p:spPr>
                      <a:xfrm>
                        <a:off x="4724400" y="1524000"/>
                        <a:ext cx="1676400" cy="6413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59570495"/>
              </p:ext>
            </p:extLst>
          </p:nvPr>
        </p:nvGraphicFramePr>
        <p:xfrm>
          <a:off x="1214438" y="3352800"/>
          <a:ext cx="1360487" cy="630238"/>
        </p:xfrm>
        <a:graphic>
          <a:graphicData uri="http://schemas.openxmlformats.org/presentationml/2006/ole">
            <mc:AlternateContent xmlns:mc="http://schemas.openxmlformats.org/markup-compatibility/2006">
              <mc:Choice xmlns:v="urn:schemas-microsoft-com:vml" Requires="v">
                <p:oleObj spid="_x0000_s125980" name="Equation" r:id="rId7" imgW="850680" imgH="393480" progId="Equation.DSMT4">
                  <p:embed/>
                </p:oleObj>
              </mc:Choice>
              <mc:Fallback>
                <p:oleObj name="Equation" r:id="rId7" imgW="850680" imgH="393480" progId="Equation.DSMT4">
                  <p:embed/>
                  <p:pic>
                    <p:nvPicPr>
                      <p:cNvPr id="0" name=""/>
                      <p:cNvPicPr/>
                      <p:nvPr/>
                    </p:nvPicPr>
                    <p:blipFill>
                      <a:blip r:embed="rId8"/>
                      <a:stretch>
                        <a:fillRect/>
                      </a:stretch>
                    </p:blipFill>
                    <p:spPr>
                      <a:xfrm>
                        <a:off x="1214438" y="3352800"/>
                        <a:ext cx="1360487" cy="6302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66619469"/>
              </p:ext>
            </p:extLst>
          </p:nvPr>
        </p:nvGraphicFramePr>
        <p:xfrm>
          <a:off x="4724400" y="3352800"/>
          <a:ext cx="1973262" cy="630238"/>
        </p:xfrm>
        <a:graphic>
          <a:graphicData uri="http://schemas.openxmlformats.org/presentationml/2006/ole">
            <mc:AlternateContent xmlns:mc="http://schemas.openxmlformats.org/markup-compatibility/2006">
              <mc:Choice xmlns:v="urn:schemas-microsoft-com:vml" Requires="v">
                <p:oleObj spid="_x0000_s125981" name="Equation" r:id="rId9" imgW="1231560" imgH="393480" progId="Equation.DSMT4">
                  <p:embed/>
                </p:oleObj>
              </mc:Choice>
              <mc:Fallback>
                <p:oleObj name="Equation" r:id="rId9" imgW="1231560" imgH="393480" progId="Equation.DSMT4">
                  <p:embed/>
                  <p:pic>
                    <p:nvPicPr>
                      <p:cNvPr id="0" name=""/>
                      <p:cNvPicPr/>
                      <p:nvPr/>
                    </p:nvPicPr>
                    <p:blipFill>
                      <a:blip r:embed="rId10"/>
                      <a:stretch>
                        <a:fillRect/>
                      </a:stretch>
                    </p:blipFill>
                    <p:spPr>
                      <a:xfrm>
                        <a:off x="4724400" y="3352800"/>
                        <a:ext cx="1973262" cy="630238"/>
                      </a:xfrm>
                      <a:prstGeom prst="rect">
                        <a:avLst/>
                      </a:prstGeom>
                    </p:spPr>
                  </p:pic>
                </p:oleObj>
              </mc:Fallback>
            </mc:AlternateContent>
          </a:graphicData>
        </a:graphic>
      </p:graphicFrame>
    </p:spTree>
    <p:extLst>
      <p:ext uri="{BB962C8B-B14F-4D97-AF65-F5344CB8AC3E}">
        <p14:creationId xmlns:p14="http://schemas.microsoft.com/office/powerpoint/2010/main" val="2393106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Answer the following questions.</a:t>
            </a:r>
          </a:p>
          <a:p>
            <a:pPr marL="109728" indent="0">
              <a:buNone/>
            </a:pPr>
            <a:r>
              <a:rPr lang="en-US" dirty="0" smtClean="0"/>
              <a:t>1.  What part of this GLA was most challenging for you?  Why do you think that is?</a:t>
            </a:r>
          </a:p>
          <a:p>
            <a:pPr marL="109728" indent="0">
              <a:buNone/>
            </a:pPr>
            <a:endParaRPr lang="en-US" dirty="0" smtClean="0"/>
          </a:p>
          <a:p>
            <a:pPr marL="109728" indent="0">
              <a:buNone/>
            </a:pPr>
            <a:endParaRPr lang="en-US" dirty="0"/>
          </a:p>
          <a:p>
            <a:pPr marL="109728" indent="0">
              <a:buNone/>
            </a:pPr>
            <a:r>
              <a:rPr lang="en-US" dirty="0" smtClean="0"/>
              <a:t>2.  What can you do to continue to improve on this topic?</a:t>
            </a: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101390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number 1 can be written as a fraction where the numerator and denominator are the same.</a:t>
            </a:r>
          </a:p>
          <a:p>
            <a:r>
              <a:rPr lang="en-US" dirty="0" smtClean="0"/>
              <a:t>For example all of these are equal to one.</a:t>
            </a:r>
            <a:endParaRPr lang="en-US" dirty="0"/>
          </a:p>
        </p:txBody>
      </p:sp>
      <p:sp>
        <p:nvSpPr>
          <p:cNvPr id="3" name="Title 2"/>
          <p:cNvSpPr>
            <a:spLocks noGrp="1"/>
          </p:cNvSpPr>
          <p:nvPr>
            <p:ph type="title"/>
          </p:nvPr>
        </p:nvSpPr>
        <p:spPr/>
        <p:txBody>
          <a:bodyPr>
            <a:normAutofit/>
          </a:bodyPr>
          <a:lstStyle/>
          <a:p>
            <a:r>
              <a:rPr lang="en-US" dirty="0">
                <a:effectLst/>
              </a:rPr>
              <a:t>Special property of </a:t>
            </a:r>
            <a:r>
              <a:rPr lang="en-US" dirty="0" smtClean="0">
                <a:effectLst/>
              </a:rPr>
              <a:t>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68936059"/>
              </p:ext>
            </p:extLst>
          </p:nvPr>
        </p:nvGraphicFramePr>
        <p:xfrm>
          <a:off x="3047999" y="3810000"/>
          <a:ext cx="2081981" cy="838200"/>
        </p:xfrm>
        <a:graphic>
          <a:graphicData uri="http://schemas.openxmlformats.org/presentationml/2006/ole">
            <mc:AlternateContent xmlns:mc="http://schemas.openxmlformats.org/markup-compatibility/2006">
              <mc:Choice xmlns:v="urn:schemas-microsoft-com:vml" Requires="v">
                <p:oleObj spid="_x0000_s55365"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3047999" y="3810000"/>
                        <a:ext cx="2081981" cy="838200"/>
                      </a:xfrm>
                      <a:prstGeom prst="rect">
                        <a:avLst/>
                      </a:prstGeom>
                    </p:spPr>
                  </p:pic>
                </p:oleObj>
              </mc:Fallback>
            </mc:AlternateContent>
          </a:graphicData>
        </a:graphic>
      </p:graphicFrame>
    </p:spTree>
    <p:extLst>
      <p:ext uri="{BB962C8B-B14F-4D97-AF65-F5344CB8AC3E}">
        <p14:creationId xmlns:p14="http://schemas.microsoft.com/office/powerpoint/2010/main" val="2374033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Look at the following fraction. </a:t>
            </a:r>
          </a:p>
          <a:p>
            <a:endParaRPr lang="en-US" dirty="0"/>
          </a:p>
          <a:p>
            <a:endParaRPr lang="en-US" dirty="0" smtClean="0"/>
          </a:p>
          <a:p>
            <a:pPr marL="109728" indent="0">
              <a:buNone/>
            </a:pPr>
            <a:r>
              <a:rPr lang="en-US" dirty="0" smtClean="0"/>
              <a:t>One rectangle is broken up into five equal parts, so the denominator is 5.  The number of parts that are shaded out of the five is the numerator.  Hence the numerator is two.</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1951341"/>
              </p:ext>
            </p:extLst>
          </p:nvPr>
        </p:nvGraphicFramePr>
        <p:xfrm>
          <a:off x="1143000" y="2286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56774161"/>
              </p:ext>
            </p:extLst>
          </p:nvPr>
        </p:nvGraphicFramePr>
        <p:xfrm>
          <a:off x="3962400" y="4572000"/>
          <a:ext cx="533400" cy="1377950"/>
        </p:xfrm>
        <a:graphic>
          <a:graphicData uri="http://schemas.openxmlformats.org/presentationml/2006/ole">
            <mc:AlternateContent xmlns:mc="http://schemas.openxmlformats.org/markup-compatibility/2006">
              <mc:Choice xmlns:v="urn:schemas-microsoft-com:vml" Requires="v">
                <p:oleObj spid="_x0000_s54340" name="Equation" r:id="rId3" imgW="152280" imgH="393480" progId="Equation.DSMT4">
                  <p:embed/>
                </p:oleObj>
              </mc:Choice>
              <mc:Fallback>
                <p:oleObj name="Equation" r:id="rId3" imgW="152280" imgH="393480" progId="Equation.DSMT4">
                  <p:embed/>
                  <p:pic>
                    <p:nvPicPr>
                      <p:cNvPr id="0" name=""/>
                      <p:cNvPicPr/>
                      <p:nvPr/>
                    </p:nvPicPr>
                    <p:blipFill>
                      <a:blip r:embed="rId4"/>
                      <a:stretch>
                        <a:fillRect/>
                      </a:stretch>
                    </p:blipFill>
                    <p:spPr>
                      <a:xfrm>
                        <a:off x="3962400" y="4572000"/>
                        <a:ext cx="533400" cy="1377950"/>
                      </a:xfrm>
                      <a:prstGeom prst="rect">
                        <a:avLst/>
                      </a:prstGeom>
                    </p:spPr>
                  </p:pic>
                </p:oleObj>
              </mc:Fallback>
            </mc:AlternateContent>
          </a:graphicData>
        </a:graphic>
      </p:graphicFrame>
    </p:spTree>
    <p:extLst>
      <p:ext uri="{BB962C8B-B14F-4D97-AF65-F5344CB8AC3E}">
        <p14:creationId xmlns:p14="http://schemas.microsoft.com/office/powerpoint/2010/main" val="272193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What about this fraction? </a:t>
            </a:r>
          </a:p>
          <a:p>
            <a:endParaRPr lang="en-US" dirty="0"/>
          </a:p>
          <a:p>
            <a:endParaRPr lang="en-US" dirty="0" smtClean="0"/>
          </a:p>
          <a:p>
            <a:pPr marL="109728" indent="0">
              <a:buNone/>
            </a:pPr>
            <a:endParaRPr lang="en-US" dirty="0" smtClean="0"/>
          </a:p>
          <a:p>
            <a:pPr marL="109728" indent="0">
              <a:buNone/>
            </a:pPr>
            <a:r>
              <a:rPr lang="en-US" dirty="0" smtClean="0"/>
              <a:t>If you said      you would be wrong.  Remember the </a:t>
            </a:r>
          </a:p>
          <a:p>
            <a:pPr marL="109728" indent="0">
              <a:buNone/>
            </a:pPr>
            <a:endParaRPr lang="en-US" dirty="0"/>
          </a:p>
          <a:p>
            <a:pPr marL="109728" indent="0">
              <a:buNone/>
            </a:pPr>
            <a:r>
              <a:rPr lang="en-US" dirty="0" smtClean="0"/>
              <a:t>denominator represents the number of parts in </a:t>
            </a:r>
            <a:r>
              <a:rPr lang="en-US" u="sng" dirty="0" smtClean="0"/>
              <a:t>one</a:t>
            </a:r>
            <a:r>
              <a:rPr lang="en-US" dirty="0" smtClean="0"/>
              <a:t> whole.  Each rectangle is broken into only five parts, not ten.  So the denominator must remain five. There are 8 parts shaded so that is the numerator.  This is the fraction </a:t>
            </a:r>
          </a:p>
          <a:p>
            <a:pPr marL="109728" indent="0">
              <a:buNone/>
            </a:pPr>
            <a:endParaRPr lang="en-US" dirty="0"/>
          </a:p>
        </p:txBody>
      </p:sp>
      <p:sp>
        <p:nvSpPr>
          <p:cNvPr id="3" name="Title 2"/>
          <p:cNvSpPr>
            <a:spLocks noGrp="1"/>
          </p:cNvSpPr>
          <p:nvPr>
            <p:ph type="title"/>
          </p:nvPr>
        </p:nvSpPr>
        <p:spPr/>
        <p:txBody>
          <a:bodyPr/>
          <a:lstStyle/>
          <a:p>
            <a:r>
              <a:rPr lang="en-US" dirty="0" smtClean="0"/>
              <a:t>Understanding Fractions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44999765"/>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30196"/>
              </p:ext>
            </p:extLst>
          </p:nvPr>
        </p:nvGraphicFramePr>
        <p:xfrm>
          <a:off x="2438400" y="2971800"/>
          <a:ext cx="381000" cy="738188"/>
        </p:xfrm>
        <a:graphic>
          <a:graphicData uri="http://schemas.openxmlformats.org/presentationml/2006/ole">
            <mc:AlternateContent xmlns:mc="http://schemas.openxmlformats.org/markup-compatibility/2006">
              <mc:Choice xmlns:v="urn:schemas-microsoft-com:vml" Requires="v">
                <p:oleObj spid="_x0000_s56456"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2438400" y="2971800"/>
                        <a:ext cx="381000" cy="738188"/>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9841638"/>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88370941"/>
              </p:ext>
            </p:extLst>
          </p:nvPr>
        </p:nvGraphicFramePr>
        <p:xfrm>
          <a:off x="5705475" y="5181600"/>
          <a:ext cx="298450" cy="838200"/>
        </p:xfrm>
        <a:graphic>
          <a:graphicData uri="http://schemas.openxmlformats.org/presentationml/2006/ole">
            <mc:AlternateContent xmlns:mc="http://schemas.openxmlformats.org/markup-compatibility/2006">
              <mc:Choice xmlns:v="urn:schemas-microsoft-com:vml" Requires="v">
                <p:oleObj spid="_x0000_s56457" name="Equation" r:id="rId5" imgW="139680" imgH="393480" progId="Equation.DSMT4">
                  <p:embed/>
                </p:oleObj>
              </mc:Choice>
              <mc:Fallback>
                <p:oleObj name="Equation" r:id="rId5" imgW="139680" imgH="393480" progId="Equation.DSMT4">
                  <p:embed/>
                  <p:pic>
                    <p:nvPicPr>
                      <p:cNvPr id="0" name="Object 6"/>
                      <p:cNvPicPr>
                        <a:picLocks noChangeAspect="1" noChangeArrowheads="1"/>
                      </p:cNvPicPr>
                      <p:nvPr/>
                    </p:nvPicPr>
                    <p:blipFill>
                      <a:blip r:embed="rId6"/>
                      <a:srcRect/>
                      <a:stretch>
                        <a:fillRect/>
                      </a:stretch>
                    </p:blipFill>
                    <p:spPr bwMode="auto">
                      <a:xfrm>
                        <a:off x="5705475" y="5181600"/>
                        <a:ext cx="298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3109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Look at the previous fraction again.</a:t>
            </a:r>
          </a:p>
          <a:p>
            <a:endParaRPr lang="en-US" dirty="0"/>
          </a:p>
          <a:p>
            <a:endParaRPr lang="en-US" dirty="0" smtClean="0"/>
          </a:p>
          <a:p>
            <a:pPr marL="109728" indent="0">
              <a:buNone/>
            </a:pPr>
            <a:r>
              <a:rPr lang="en-US" sz="2200" dirty="0" smtClean="0"/>
              <a:t>Notice that the numerator 8 is larger than the denominator.  When that happens it is called an </a:t>
            </a:r>
            <a:r>
              <a:rPr lang="en-US" sz="2200" u="sng" dirty="0" smtClean="0"/>
              <a:t>Improper Fraction</a:t>
            </a:r>
            <a:r>
              <a:rPr lang="en-US" sz="2200" dirty="0" smtClean="0"/>
              <a:t>. If you look at the drawing, do you notice that it is one rectangle plus     of a </a:t>
            </a:r>
            <a:r>
              <a:rPr lang="en-US" sz="2200" dirty="0" smtClean="0"/>
              <a:t>rectangle?  </a:t>
            </a:r>
            <a:r>
              <a:rPr lang="en-US" sz="2200" dirty="0" smtClean="0"/>
              <a:t>We can think of </a:t>
            </a:r>
            <a:br>
              <a:rPr lang="en-US" sz="2200" dirty="0" smtClean="0"/>
            </a:br>
            <a:r>
              <a:rPr lang="en-US" sz="2200" dirty="0" smtClean="0"/>
              <a:t/>
            </a:r>
            <a:br>
              <a:rPr lang="en-US" sz="2200" dirty="0" smtClean="0"/>
            </a:br>
            <a:r>
              <a:rPr lang="en-US" sz="2200" dirty="0" smtClean="0"/>
              <a:t>this as the </a:t>
            </a:r>
            <a:r>
              <a:rPr lang="en-US" sz="2200" u="sng" dirty="0" smtClean="0"/>
              <a:t>mixed number</a:t>
            </a:r>
            <a:r>
              <a:rPr lang="en-US" sz="2200" dirty="0" smtClean="0"/>
              <a:t>        or     .  Notice that </a:t>
            </a:r>
            <a:br>
              <a:rPr lang="en-US" sz="2200" dirty="0" smtClean="0"/>
            </a:br>
            <a:r>
              <a:rPr lang="en-US" sz="2200" dirty="0" smtClean="0"/>
              <a:t/>
            </a:r>
            <a:br>
              <a:rPr lang="en-US" sz="2200" dirty="0" smtClean="0"/>
            </a:br>
            <a:r>
              <a:rPr lang="en-US" sz="2200" dirty="0" smtClean="0"/>
              <a:t>improper fractions like     can also be written as mixed numbers.</a:t>
            </a:r>
            <a:endParaRPr lang="en-US" sz="2200" dirty="0"/>
          </a:p>
        </p:txBody>
      </p:sp>
      <p:sp>
        <p:nvSpPr>
          <p:cNvPr id="3" name="Title 2"/>
          <p:cNvSpPr>
            <a:spLocks noGrp="1"/>
          </p:cNvSpPr>
          <p:nvPr>
            <p:ph type="title"/>
          </p:nvPr>
        </p:nvSpPr>
        <p:spPr/>
        <p:txBody>
          <a:bodyPr>
            <a:normAutofit fontScale="90000"/>
          </a:bodyPr>
          <a:lstStyle/>
          <a:p>
            <a:r>
              <a:rPr lang="en-US" dirty="0" smtClean="0"/>
              <a:t>Understanding Fractions and Mixed Numbers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07937222"/>
              </p:ext>
            </p:extLst>
          </p:nvPr>
        </p:nvGraphicFramePr>
        <p:xfrm>
          <a:off x="1066800" y="19050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04100854"/>
              </p:ext>
            </p:extLst>
          </p:nvPr>
        </p:nvGraphicFramePr>
        <p:xfrm>
          <a:off x="3657600" y="3733800"/>
          <a:ext cx="228600" cy="644237"/>
        </p:xfrm>
        <a:graphic>
          <a:graphicData uri="http://schemas.openxmlformats.org/presentationml/2006/ole">
            <mc:AlternateContent xmlns:mc="http://schemas.openxmlformats.org/markup-compatibility/2006">
              <mc:Choice xmlns:v="urn:schemas-microsoft-com:vml" Requires="v">
                <p:oleObj spid="_x0000_s57687" name="Equation" r:id="rId3" imgW="139680" imgH="393480" progId="Equation.DSMT4">
                  <p:embed/>
                </p:oleObj>
              </mc:Choice>
              <mc:Fallback>
                <p:oleObj name="Equation" r:id="rId3" imgW="139680" imgH="393480" progId="Equation.DSMT4">
                  <p:embed/>
                  <p:pic>
                    <p:nvPicPr>
                      <p:cNvPr id="0" name=""/>
                      <p:cNvPicPr/>
                      <p:nvPr/>
                    </p:nvPicPr>
                    <p:blipFill>
                      <a:blip r:embed="rId4"/>
                      <a:stretch>
                        <a:fillRect/>
                      </a:stretch>
                    </p:blipFill>
                    <p:spPr>
                      <a:xfrm>
                        <a:off x="3657600" y="3733800"/>
                        <a:ext cx="228600" cy="644237"/>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30918680"/>
              </p:ext>
            </p:extLst>
          </p:nvPr>
        </p:nvGraphicFramePr>
        <p:xfrm>
          <a:off x="1066800" y="2438400"/>
          <a:ext cx="6096000" cy="370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5">
                      <a:fgClr>
                        <a:schemeClr val="bg1"/>
                      </a:fgClr>
                      <a:bgClr>
                        <a:schemeClr val="bg1"/>
                      </a:bgClr>
                    </a:pattFill>
                  </a:tcPr>
                </a:tc>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23116691"/>
              </p:ext>
            </p:extLst>
          </p:nvPr>
        </p:nvGraphicFramePr>
        <p:xfrm>
          <a:off x="3886200" y="4953000"/>
          <a:ext cx="244186" cy="685800"/>
        </p:xfrm>
        <a:graphic>
          <a:graphicData uri="http://schemas.openxmlformats.org/presentationml/2006/ole">
            <mc:AlternateContent xmlns:mc="http://schemas.openxmlformats.org/markup-compatibility/2006">
              <mc:Choice xmlns:v="urn:schemas-microsoft-com:vml" Requires="v">
                <p:oleObj spid="_x0000_s57688" name="Equation" r:id="rId5" imgW="139680" imgH="393480" progId="Equation.DSMT4">
                  <p:embed/>
                </p:oleObj>
              </mc:Choice>
              <mc:Fallback>
                <p:oleObj name="Equation" r:id="rId5" imgW="139680" imgH="393480" progId="Equation.DSMT4">
                  <p:embed/>
                  <p:pic>
                    <p:nvPicPr>
                      <p:cNvPr id="0" name=""/>
                      <p:cNvPicPr>
                        <a:picLocks noChangeAspect="1" noChangeArrowheads="1"/>
                      </p:cNvPicPr>
                      <p:nvPr/>
                    </p:nvPicPr>
                    <p:blipFill>
                      <a:blip r:embed="rId6"/>
                      <a:srcRect/>
                      <a:stretch>
                        <a:fillRect/>
                      </a:stretch>
                    </p:blipFill>
                    <p:spPr bwMode="auto">
                      <a:xfrm>
                        <a:off x="3886200" y="4953000"/>
                        <a:ext cx="244186"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23782151"/>
              </p:ext>
            </p:extLst>
          </p:nvPr>
        </p:nvGraphicFramePr>
        <p:xfrm>
          <a:off x="4191000" y="4343400"/>
          <a:ext cx="519112" cy="644525"/>
        </p:xfrm>
        <a:graphic>
          <a:graphicData uri="http://schemas.openxmlformats.org/presentationml/2006/ole">
            <mc:AlternateContent xmlns:mc="http://schemas.openxmlformats.org/markup-compatibility/2006">
              <mc:Choice xmlns:v="urn:schemas-microsoft-com:vml" Requires="v">
                <p:oleObj spid="_x0000_s57689" name="Equation" r:id="rId7" imgW="317160" imgH="393480" progId="Equation.DSMT4">
                  <p:embed/>
                </p:oleObj>
              </mc:Choice>
              <mc:Fallback>
                <p:oleObj name="Equation" r:id="rId7" imgW="317160" imgH="393480" progId="Equation.DSMT4">
                  <p:embed/>
                  <p:pic>
                    <p:nvPicPr>
                      <p:cNvPr id="0" name="Object 6"/>
                      <p:cNvPicPr>
                        <a:picLocks noChangeAspect="1" noChangeArrowheads="1"/>
                      </p:cNvPicPr>
                      <p:nvPr/>
                    </p:nvPicPr>
                    <p:blipFill>
                      <a:blip r:embed="rId8"/>
                      <a:srcRect/>
                      <a:stretch>
                        <a:fillRect/>
                      </a:stretch>
                    </p:blipFill>
                    <p:spPr bwMode="auto">
                      <a:xfrm>
                        <a:off x="4191000" y="4343400"/>
                        <a:ext cx="519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40377296"/>
              </p:ext>
            </p:extLst>
          </p:nvPr>
        </p:nvGraphicFramePr>
        <p:xfrm>
          <a:off x="5181600" y="4343400"/>
          <a:ext cx="331787" cy="644525"/>
        </p:xfrm>
        <a:graphic>
          <a:graphicData uri="http://schemas.openxmlformats.org/presentationml/2006/ole">
            <mc:AlternateContent xmlns:mc="http://schemas.openxmlformats.org/markup-compatibility/2006">
              <mc:Choice xmlns:v="urn:schemas-microsoft-com:vml" Requires="v">
                <p:oleObj spid="_x0000_s57690" name="Equation" r:id="rId9" imgW="203040" imgH="393480" progId="Equation.DSMT4">
                  <p:embed/>
                </p:oleObj>
              </mc:Choice>
              <mc:Fallback>
                <p:oleObj name="Equation" r:id="rId9" imgW="203040" imgH="393480" progId="Equation.DSMT4">
                  <p:embed/>
                  <p:pic>
                    <p:nvPicPr>
                      <p:cNvPr id="0" name="Object 4"/>
                      <p:cNvPicPr>
                        <a:picLocks noChangeAspect="1" noChangeArrowheads="1"/>
                      </p:cNvPicPr>
                      <p:nvPr/>
                    </p:nvPicPr>
                    <p:blipFill>
                      <a:blip r:embed="rId10"/>
                      <a:srcRect/>
                      <a:stretch>
                        <a:fillRect/>
                      </a:stretch>
                    </p:blipFill>
                    <p:spPr bwMode="auto">
                      <a:xfrm>
                        <a:off x="5181600" y="4343400"/>
                        <a:ext cx="3317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15709497"/>
              </p:ext>
            </p:extLst>
          </p:nvPr>
        </p:nvGraphicFramePr>
        <p:xfrm>
          <a:off x="5029200" y="5562600"/>
          <a:ext cx="968375" cy="836511"/>
        </p:xfrm>
        <a:graphic>
          <a:graphicData uri="http://schemas.openxmlformats.org/presentationml/2006/ole">
            <mc:AlternateContent xmlns:mc="http://schemas.openxmlformats.org/markup-compatibility/2006">
              <mc:Choice xmlns:v="urn:schemas-microsoft-com:vml" Requires="v">
                <p:oleObj spid="_x0000_s57691"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5029200" y="5562600"/>
                        <a:ext cx="968375" cy="8365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0613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review how to convert an improper fraction into a mixed number.</a:t>
            </a:r>
          </a:p>
          <a:p>
            <a:r>
              <a:rPr lang="en-US" dirty="0" smtClean="0"/>
              <a:t>Simply divide the denominator into the numerator.  The quotient is the whole part and the remainder is the numerator of your mixed number.</a:t>
            </a:r>
          </a:p>
          <a:p>
            <a:r>
              <a:rPr lang="en-US" dirty="0" smtClean="0"/>
              <a:t>For example      means          .  Using long division we get that 7 goes into 18 twice with 4 left over as the remainder.  Hence </a:t>
            </a:r>
            <a:endParaRPr lang="en-US" dirty="0"/>
          </a:p>
        </p:txBody>
      </p:sp>
      <p:sp>
        <p:nvSpPr>
          <p:cNvPr id="3" name="Title 2"/>
          <p:cNvSpPr>
            <a:spLocks noGrp="1"/>
          </p:cNvSpPr>
          <p:nvPr>
            <p:ph type="title"/>
          </p:nvPr>
        </p:nvSpPr>
        <p:spPr/>
        <p:txBody>
          <a:bodyPr>
            <a:normAutofit fontScale="90000"/>
          </a:bodyPr>
          <a:lstStyle/>
          <a:p>
            <a:r>
              <a:rPr lang="en-US" dirty="0"/>
              <a:t>Understanding Fractions and Mixed </a:t>
            </a:r>
            <a:r>
              <a:rPr lang="en-US" dirty="0" smtClean="0"/>
              <a:t>Numbers (Example 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129350"/>
              </p:ext>
            </p:extLst>
          </p:nvPr>
        </p:nvGraphicFramePr>
        <p:xfrm>
          <a:off x="3124200" y="3962400"/>
          <a:ext cx="355600" cy="688975"/>
        </p:xfrm>
        <a:graphic>
          <a:graphicData uri="http://schemas.openxmlformats.org/presentationml/2006/ole">
            <mc:AlternateContent xmlns:mc="http://schemas.openxmlformats.org/markup-compatibility/2006">
              <mc:Choice xmlns:v="urn:schemas-microsoft-com:vml" Requires="v">
                <p:oleObj spid="_x0000_s94314"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3124200" y="3962400"/>
                        <a:ext cx="355600" cy="6889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53284492"/>
              </p:ext>
            </p:extLst>
          </p:nvPr>
        </p:nvGraphicFramePr>
        <p:xfrm>
          <a:off x="4953000" y="4114800"/>
          <a:ext cx="822552" cy="371475"/>
        </p:xfrm>
        <a:graphic>
          <a:graphicData uri="http://schemas.openxmlformats.org/presentationml/2006/ole">
            <mc:AlternateContent xmlns:mc="http://schemas.openxmlformats.org/markup-compatibility/2006">
              <mc:Choice xmlns:v="urn:schemas-microsoft-com:vml" Requires="v">
                <p:oleObj spid="_x0000_s94315" name="Equation" r:id="rId5" imgW="393480" imgH="177480" progId="Equation.DSMT4">
                  <p:embed/>
                </p:oleObj>
              </mc:Choice>
              <mc:Fallback>
                <p:oleObj name="Equation" r:id="rId5" imgW="393480" imgH="177480" progId="Equation.DSMT4">
                  <p:embed/>
                  <p:pic>
                    <p:nvPicPr>
                      <p:cNvPr id="0" name=""/>
                      <p:cNvPicPr/>
                      <p:nvPr/>
                    </p:nvPicPr>
                    <p:blipFill>
                      <a:blip r:embed="rId6"/>
                      <a:stretch>
                        <a:fillRect/>
                      </a:stretch>
                    </p:blipFill>
                    <p:spPr>
                      <a:xfrm>
                        <a:off x="4953000" y="4114800"/>
                        <a:ext cx="822552" cy="3714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6024580"/>
              </p:ext>
            </p:extLst>
          </p:nvPr>
        </p:nvGraphicFramePr>
        <p:xfrm>
          <a:off x="3814763" y="5334000"/>
          <a:ext cx="955675" cy="688975"/>
        </p:xfrm>
        <a:graphic>
          <a:graphicData uri="http://schemas.openxmlformats.org/presentationml/2006/ole">
            <mc:AlternateContent xmlns:mc="http://schemas.openxmlformats.org/markup-compatibility/2006">
              <mc:Choice xmlns:v="urn:schemas-microsoft-com:vml" Requires="v">
                <p:oleObj spid="_x0000_s94316" name="Equation" r:id="rId7" imgW="545760" imgH="393480" progId="Equation.DSMT4">
                  <p:embed/>
                </p:oleObj>
              </mc:Choice>
              <mc:Fallback>
                <p:oleObj name="Equation" r:id="rId7" imgW="545760" imgH="393480" progId="Equation.DSMT4">
                  <p:embed/>
                  <p:pic>
                    <p:nvPicPr>
                      <p:cNvPr id="0" name="Object 3"/>
                      <p:cNvPicPr>
                        <a:picLocks noChangeAspect="1" noChangeArrowheads="1"/>
                      </p:cNvPicPr>
                      <p:nvPr/>
                    </p:nvPicPr>
                    <p:blipFill>
                      <a:blip r:embed="rId8"/>
                      <a:srcRect/>
                      <a:stretch>
                        <a:fillRect/>
                      </a:stretch>
                    </p:blipFill>
                    <p:spPr bwMode="auto">
                      <a:xfrm>
                        <a:off x="3814763" y="5334000"/>
                        <a:ext cx="9556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81690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8388</TotalTime>
  <Words>2204</Words>
  <Application>Microsoft Office PowerPoint</Application>
  <PresentationFormat>On-screen Show (4:3)</PresentationFormat>
  <Paragraphs>303</Paragraphs>
  <Slides>47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Concourse</vt:lpstr>
      <vt:lpstr>Equation</vt:lpstr>
      <vt:lpstr>Multiplying and Dividing Fractions</vt:lpstr>
      <vt:lpstr>GLA Objective:</vt:lpstr>
      <vt:lpstr>Segment 1: Definition of a fraction.</vt:lpstr>
      <vt:lpstr>Segment 1: Definition of a fraction.</vt:lpstr>
      <vt:lpstr>Special property of 1</vt:lpstr>
      <vt:lpstr>Understanding Fractions</vt:lpstr>
      <vt:lpstr>Understanding Fractions</vt:lpstr>
      <vt:lpstr>Understanding Fractions and Mixed Numbers</vt:lpstr>
      <vt:lpstr>Understanding Fractions and Mixed Numbers (Example 1)</vt:lpstr>
      <vt:lpstr>Understanding Fractions and Mixed Numbers (Example 2)</vt:lpstr>
      <vt:lpstr>Practice Problems #1-4</vt:lpstr>
      <vt:lpstr>Practice Problems #1-4 (Answers)</vt:lpstr>
      <vt:lpstr>Segment 2:  Simplifying Fractions</vt:lpstr>
      <vt:lpstr>Segment 2: Simplifying fractions</vt:lpstr>
      <vt:lpstr>Definition:  Lowest Terms</vt:lpstr>
      <vt:lpstr>So how do we simplify fractions?</vt:lpstr>
      <vt:lpstr>So how do we simplify fractions?</vt:lpstr>
      <vt:lpstr>Simplifying Fractions</vt:lpstr>
      <vt:lpstr>Example 3:  Simplifying a fraction</vt:lpstr>
      <vt:lpstr>Example 3:  Simplifying a fraction</vt:lpstr>
      <vt:lpstr>Example 4:  Simplifying a fraction</vt:lpstr>
      <vt:lpstr>Practice Problems#5-7</vt:lpstr>
      <vt:lpstr>Practice Problems#5-7 (Answers)</vt:lpstr>
      <vt:lpstr>Segment 3:  So how do we multiply Fractions?</vt:lpstr>
      <vt:lpstr>Segment 3:  So how do we multiply Fractions?</vt:lpstr>
      <vt:lpstr>Segment 3:  So how do we multiply Fractions?</vt:lpstr>
      <vt:lpstr>Segment 3:  So how do we multiply Fractions?  Example 5</vt:lpstr>
      <vt:lpstr>Multiply AND Simplify</vt:lpstr>
      <vt:lpstr>Example 6 – Multiplying and Simplifying Fractions </vt:lpstr>
      <vt:lpstr>Example 7 – Multiplying and Simplifying Fractions </vt:lpstr>
      <vt:lpstr>Practice Problems #8-10</vt:lpstr>
      <vt:lpstr>Practice Problems #8-10 (Answers)</vt:lpstr>
      <vt:lpstr>Segment 4:  Dividing Fractions – Example#8</vt:lpstr>
      <vt:lpstr>Segment 4:  Dividing Fractions – Example#8 (Continued)</vt:lpstr>
      <vt:lpstr>Example 9 : Dividing Fractions</vt:lpstr>
      <vt:lpstr>Practice Problems #11-13</vt:lpstr>
      <vt:lpstr>Practice Problems #11-13 (Answers)</vt:lpstr>
      <vt:lpstr>Multiplying and Dividing Mixed Numbers, Fractions and Whole Numbers</vt:lpstr>
      <vt:lpstr>Example 10- Multiplication with Mixed Numbers</vt:lpstr>
      <vt:lpstr>Example 11: Division with Mixed Numbers</vt:lpstr>
      <vt:lpstr>Practice Problems #14-16</vt:lpstr>
      <vt:lpstr>Practice Problems #14-16 (Answers)</vt:lpstr>
      <vt:lpstr>Note on Mixed Numbers</vt:lpstr>
      <vt:lpstr>Quiz:  Multiplying and Dividing Fractions and Mixed Numbers</vt:lpstr>
      <vt:lpstr>Quiz:  Multiplying and Dividing Fractions and Mixed Numbers</vt:lpstr>
      <vt:lpstr>Quiz (Answers):  Multiplying and Dividing Fractions and Mixed Numbers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Windows User</cp:lastModifiedBy>
  <cp:revision>152</cp:revision>
  <dcterms:created xsi:type="dcterms:W3CDTF">2013-04-13T19:36:55Z</dcterms:created>
  <dcterms:modified xsi:type="dcterms:W3CDTF">2013-08-18T00:10:04Z</dcterms:modified>
</cp:coreProperties>
</file>