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8" r:id="rId5"/>
    <p:sldId id="259" r:id="rId6"/>
    <p:sldId id="260" r:id="rId7"/>
    <p:sldId id="261" r:id="rId8"/>
    <p:sldId id="262" r:id="rId9"/>
    <p:sldId id="263" r:id="rId10"/>
    <p:sldId id="264" r:id="rId11"/>
    <p:sldId id="289" r:id="rId12"/>
    <p:sldId id="290" r:id="rId13"/>
    <p:sldId id="265" r:id="rId14"/>
    <p:sldId id="266" r:id="rId15"/>
    <p:sldId id="267" r:id="rId16"/>
    <p:sldId id="269" r:id="rId17"/>
    <p:sldId id="270" r:id="rId18"/>
    <p:sldId id="271" r:id="rId19"/>
    <p:sldId id="272" r:id="rId20"/>
    <p:sldId id="273" r:id="rId21"/>
    <p:sldId id="291" r:id="rId22"/>
    <p:sldId id="292" r:id="rId23"/>
    <p:sldId id="268" r:id="rId24"/>
    <p:sldId id="274" r:id="rId25"/>
    <p:sldId id="275" r:id="rId26"/>
    <p:sldId id="276" r:id="rId27"/>
    <p:sldId id="277" r:id="rId28"/>
    <p:sldId id="278" r:id="rId29"/>
    <p:sldId id="294" r:id="rId30"/>
    <p:sldId id="293" r:id="rId31"/>
    <p:sldId id="279" r:id="rId32"/>
    <p:sldId id="280" r:id="rId33"/>
    <p:sldId id="295" r:id="rId34"/>
    <p:sldId id="296" r:id="rId35"/>
    <p:sldId id="281" r:id="rId36"/>
    <p:sldId id="282" r:id="rId37"/>
    <p:sldId id="283" r:id="rId38"/>
    <p:sldId id="297" r:id="rId39"/>
    <p:sldId id="298" r:id="rId40"/>
    <p:sldId id="300" r:id="rId41"/>
    <p:sldId id="284" r:id="rId42"/>
    <p:sldId id="285" r:id="rId43"/>
    <p:sldId id="301" r:id="rId44"/>
    <p:sldId id="302" r:id="rId45"/>
    <p:sldId id="286" r:id="rId46"/>
    <p:sldId id="287"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A5786C6F-E36A-43A7-A3FC-6AFA039D2F47}" type="datetimeFigureOut">
              <a:rPr lang="en-US"/>
              <a:pPr>
                <a:defRPr/>
              </a:pPr>
              <a:t>7/31/2013</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86903248-ACF1-4F02-9A04-290EC7F8C946}" type="slidenum">
              <a:rPr lang="en-US"/>
              <a:pPr>
                <a:defRPr/>
              </a:pPr>
              <a:t>‹#›</a:t>
            </a:fld>
            <a:endParaRPr lang="en-US" dirty="0"/>
          </a:p>
        </p:txBody>
      </p:sp>
    </p:spTree>
    <p:extLst>
      <p:ext uri="{BB962C8B-B14F-4D97-AF65-F5344CB8AC3E}">
        <p14:creationId xmlns:p14="http://schemas.microsoft.com/office/powerpoint/2010/main" val="36463027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B608353-1121-4D1A-88BB-7519A461218A}" type="datetimeFigureOut">
              <a:rPr lang="en-US"/>
              <a:pPr>
                <a:defRPr/>
              </a:pPr>
              <a:t>7/31/2013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CE306B1-5740-4084-9B15-FB18E0903BE0}" type="slidenum">
              <a:rPr lang="en-US"/>
              <a:pPr>
                <a:defRPr/>
              </a:pPr>
              <a:t>‹#›</a:t>
            </a:fld>
            <a:endParaRPr lang="en-US" dirty="0"/>
          </a:p>
        </p:txBody>
      </p:sp>
    </p:spTree>
    <p:extLst>
      <p:ext uri="{BB962C8B-B14F-4D97-AF65-F5344CB8AC3E}">
        <p14:creationId xmlns:p14="http://schemas.microsoft.com/office/powerpoint/2010/main" val="76512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09146CE5-8AE5-4B8D-8FC2-8526AEA704FA}" type="datetimeFigureOut">
              <a:rPr lang="en-US"/>
              <a:pPr>
                <a:defRPr/>
              </a:pPr>
              <a:t>7/31/2013</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11386B80-98F8-43C0-A689-EC9367C547BC}" type="slidenum">
              <a:rPr lang="en-US"/>
              <a:pPr>
                <a:defRPr/>
              </a:pPr>
              <a:t>‹#›</a:t>
            </a:fld>
            <a:endParaRPr lang="en-US" dirty="0"/>
          </a:p>
        </p:txBody>
      </p:sp>
    </p:spTree>
    <p:extLst>
      <p:ext uri="{BB962C8B-B14F-4D97-AF65-F5344CB8AC3E}">
        <p14:creationId xmlns:p14="http://schemas.microsoft.com/office/powerpoint/2010/main" val="33762908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97C0F90-5333-4195-8007-054F96B79CED}" type="datetimeFigureOut">
              <a:rPr lang="en-US"/>
              <a:pPr>
                <a:defRPr/>
              </a:pPr>
              <a:t>7/31/2013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D2957A1-EE6C-4EC3-88EB-99884AD51447}" type="slidenum">
              <a:rPr lang="en-US"/>
              <a:pPr>
                <a:defRPr/>
              </a:pPr>
              <a:t>‹#›</a:t>
            </a:fld>
            <a:endParaRPr lang="en-US" dirty="0"/>
          </a:p>
        </p:txBody>
      </p:sp>
    </p:spTree>
    <p:extLst>
      <p:ext uri="{BB962C8B-B14F-4D97-AF65-F5344CB8AC3E}">
        <p14:creationId xmlns:p14="http://schemas.microsoft.com/office/powerpoint/2010/main" val="373126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CB1D81E-31F5-4B23-86A0-508E74B920E4}" type="datetimeFigureOut">
              <a:rPr lang="en-US"/>
              <a:pPr>
                <a:defRPr/>
              </a:pPr>
              <a:t>7/31/2013</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EF25A9AB-8F4A-499D-B055-7C1189380FCB}"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8099954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15CFB717-2FF9-40DD-A0C8-7D6C0B92CDE9}" type="datetimeFigureOut">
              <a:rPr lang="en-US"/>
              <a:pPr>
                <a:defRPr/>
              </a:pPr>
              <a:t>7/31/2013</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E656AAD8-BBD7-420B-A70F-83347A8C6FD6}"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02599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CFBC8089-8816-4CA2-81A6-5B9B1005AFFC}" type="datetimeFigureOut">
              <a:rPr lang="en-US"/>
              <a:pPr>
                <a:defRPr/>
              </a:pPr>
              <a:t>7/31/2013</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F807EF8F-2E74-4877-AA1F-7C5997887F0D}"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76815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13F64C9-967E-4021-AF8A-88222992C6BF}" type="datetimeFigureOut">
              <a:rPr lang="en-US"/>
              <a:pPr>
                <a:defRPr/>
              </a:pPr>
              <a:t>7/31/2013</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6826FF1-C87B-4483-81C5-B897AFBFD4C1}" type="slidenum">
              <a:rPr lang="en-US"/>
              <a:pPr>
                <a:defRPr/>
              </a:pPr>
              <a:t>‹#›</a:t>
            </a:fld>
            <a:endParaRPr lang="en-US" dirty="0"/>
          </a:p>
        </p:txBody>
      </p:sp>
    </p:spTree>
    <p:extLst>
      <p:ext uri="{BB962C8B-B14F-4D97-AF65-F5344CB8AC3E}">
        <p14:creationId xmlns:p14="http://schemas.microsoft.com/office/powerpoint/2010/main" val="338845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0DA81FFE-DA9F-4F46-AA3D-B9B8AC2DCD2C}" type="datetimeFigureOut">
              <a:rPr lang="en-US"/>
              <a:pPr>
                <a:defRPr/>
              </a:pPr>
              <a:t>7/31/2013</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75E1C19F-9D3A-4AA8-98E3-0D1326901E00}" type="slidenum">
              <a:rPr lang="en-US"/>
              <a:pPr>
                <a:defRPr/>
              </a:pPr>
              <a:t>‹#›</a:t>
            </a:fld>
            <a:endParaRPr lang="en-US" dirty="0"/>
          </a:p>
        </p:txBody>
      </p:sp>
    </p:spTree>
    <p:extLst>
      <p:ext uri="{BB962C8B-B14F-4D97-AF65-F5344CB8AC3E}">
        <p14:creationId xmlns:p14="http://schemas.microsoft.com/office/powerpoint/2010/main" val="165834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BA3EF0C-3CC8-44A3-9DE3-02516E8300CE}" type="datetimeFigureOut">
              <a:rPr lang="en-US"/>
              <a:pPr>
                <a:defRPr/>
              </a:pPr>
              <a:t>7/31/2013</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832AFA7-7E22-48F9-B42E-8AFB6A2B4F07}" type="slidenum">
              <a:rPr lang="en-US"/>
              <a:pPr>
                <a:defRPr/>
              </a:pPr>
              <a:t>‹#›</a:t>
            </a:fld>
            <a:endParaRPr lang="en-US" dirty="0"/>
          </a:p>
        </p:txBody>
      </p:sp>
    </p:spTree>
    <p:extLst>
      <p:ext uri="{BB962C8B-B14F-4D97-AF65-F5344CB8AC3E}">
        <p14:creationId xmlns:p14="http://schemas.microsoft.com/office/powerpoint/2010/main" val="44214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57EDF41B-C456-4B57-8914-9B4F76930775}" type="datetimeFigureOut">
              <a:rPr lang="en-US"/>
              <a:pPr>
                <a:defRPr/>
              </a:pPr>
              <a:t>7/31/2013</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0C0A60C4-084A-4C8F-AAAE-3402078D8A10}"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26510306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578"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79"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smtClean="0">
                <a:solidFill>
                  <a:schemeClr val="tx2"/>
                </a:solidFill>
              </a:defRPr>
            </a:lvl1pPr>
          </a:lstStyle>
          <a:p>
            <a:pPr>
              <a:defRPr/>
            </a:pPr>
            <a:fld id="{BB9284DD-8284-425D-845A-5F114FE4BC8F}" type="datetimeFigureOut">
              <a:rPr lang="en-US"/>
              <a:pPr>
                <a:defRPr/>
              </a:pPr>
              <a:t>7/31/2013</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smtClean="0">
                <a:solidFill>
                  <a:srgbClr val="FFFFFF"/>
                </a:solidFill>
              </a:defRPr>
            </a:lvl1pPr>
          </a:lstStyle>
          <a:p>
            <a:pPr>
              <a:defRPr/>
            </a:pPr>
            <a:fld id="{2D439A44-23CA-4A3A-895E-373ADC8F1C6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79" r:id="rId2"/>
    <p:sldLayoutId id="2147483684" r:id="rId3"/>
    <p:sldLayoutId id="2147483685" r:id="rId4"/>
    <p:sldLayoutId id="2147483686" r:id="rId5"/>
    <p:sldLayoutId id="2147483680" r:id="rId6"/>
    <p:sldLayoutId id="2147483687" r:id="rId7"/>
    <p:sldLayoutId id="2147483681" r:id="rId8"/>
    <p:sldLayoutId id="2147483688" r:id="rId9"/>
    <p:sldLayoutId id="2147483682" r:id="rId10"/>
    <p:sldLayoutId id="2147483689"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itchFamily="34" charset="0"/>
        </a:defRPr>
      </a:lvl2pPr>
      <a:lvl3pPr algn="l" rtl="0" fontAlgn="base">
        <a:spcBef>
          <a:spcPct val="0"/>
        </a:spcBef>
        <a:spcAft>
          <a:spcPct val="0"/>
        </a:spcAft>
        <a:defRPr sz="4400">
          <a:solidFill>
            <a:schemeClr val="tx2"/>
          </a:solidFill>
          <a:latin typeface="Tw Cen MT" pitchFamily="34" charset="0"/>
        </a:defRPr>
      </a:lvl3pPr>
      <a:lvl4pPr algn="l" rtl="0" fontAlgn="base">
        <a:spcBef>
          <a:spcPct val="0"/>
        </a:spcBef>
        <a:spcAft>
          <a:spcPct val="0"/>
        </a:spcAft>
        <a:defRPr sz="4400">
          <a:solidFill>
            <a:schemeClr val="tx2"/>
          </a:solidFill>
          <a:latin typeface="Tw Cen MT" pitchFamily="34" charset="0"/>
        </a:defRPr>
      </a:lvl4pPr>
      <a:lvl5pPr algn="l" rtl="0" fontAlgn="base">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0.bin"/><Relationship Id="rId1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1.wmf"/><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13.wmf"/><Relationship Id="rId1" Type="http://schemas.openxmlformats.org/officeDocument/2006/relationships/vmlDrawing" Target="../drawings/vmlDrawing5.v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 Id="rId1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7.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2.wmf"/><Relationship Id="rId5" Type="http://schemas.openxmlformats.org/officeDocument/2006/relationships/oleObject" Target="../embeddings/oleObject30.bin"/><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7.wmf"/><Relationship Id="rId5" Type="http://schemas.openxmlformats.org/officeDocument/2006/relationships/oleObject" Target="../embeddings/oleObject35.bin"/><Relationship Id="rId4" Type="http://schemas.openxmlformats.org/officeDocument/2006/relationships/image" Target="../media/image3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3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image" Target="../media/image3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image" Target="../media/image4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4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990600" y="990600"/>
            <a:ext cx="7391400" cy="1828800"/>
          </a:xfrm>
        </p:spPr>
        <p:txBody>
          <a:bodyPr>
            <a:normAutofit/>
          </a:bodyPr>
          <a:lstStyle/>
          <a:p>
            <a:pPr fontAlgn="auto">
              <a:spcAft>
                <a:spcPts val="0"/>
              </a:spcAft>
              <a:defRPr/>
            </a:pPr>
            <a:r>
              <a:rPr lang="en-US" sz="5400" dirty="0" smtClean="0">
                <a:solidFill>
                  <a:schemeClr val="tx1"/>
                </a:solidFill>
              </a:rPr>
              <a:t>SOLVING Geometry problems</a:t>
            </a:r>
          </a:p>
        </p:txBody>
      </p:sp>
      <p:sp>
        <p:nvSpPr>
          <p:cNvPr id="3" name="Subtitle 2"/>
          <p:cNvSpPr>
            <a:spLocks noGrp="1"/>
          </p:cNvSpPr>
          <p:nvPr>
            <p:ph type="subTitle" idx="1"/>
          </p:nvPr>
        </p:nvSpPr>
        <p:spPr>
          <a:xfrm>
            <a:off x="990600" y="3276600"/>
            <a:ext cx="7391400" cy="2286000"/>
          </a:xfrm>
        </p:spPr>
        <p:txBody>
          <a:bodyPr rtlCol="0">
            <a:normAutofit fontScale="77500" lnSpcReduction="20000"/>
          </a:bodyPr>
          <a:lstStyle/>
          <a:p>
            <a:pPr fontAlgn="auto">
              <a:spcAft>
                <a:spcPts val="0"/>
              </a:spcAft>
              <a:buFont typeface="Arial" pitchFamily="34" charset="0"/>
              <a:buNone/>
              <a:defRPr/>
            </a:pPr>
            <a:r>
              <a:rPr lang="en-US" sz="4800" dirty="0" smtClean="0"/>
              <a:t>Before you start, have some blank sheets of paper and a pencil handy, as you will need them to complete the exercises in the presentation.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Solution To Problem 1</a:t>
            </a:r>
          </a:p>
        </p:txBody>
      </p:sp>
      <p:sp>
        <p:nvSpPr>
          <p:cNvPr id="4101" name="Content Placeholder 2"/>
          <p:cNvSpPr>
            <a:spLocks noGrp="1"/>
          </p:cNvSpPr>
          <p:nvPr>
            <p:ph sz="quarter" idx="1"/>
          </p:nvPr>
        </p:nvSpPr>
        <p:spPr>
          <a:xfrm>
            <a:off x="609600" y="1589088"/>
            <a:ext cx="8229600" cy="1458912"/>
          </a:xfrm>
        </p:spPr>
        <p:txBody>
          <a:bodyPr/>
          <a:lstStyle/>
          <a:p>
            <a:pPr marL="0" indent="0">
              <a:spcBef>
                <a:spcPts val="0"/>
              </a:spcBef>
              <a:buFont typeface="Arial" charset="0"/>
              <a:buNone/>
            </a:pPr>
            <a:r>
              <a:rPr lang="en-US" sz="3600" b="1" dirty="0" smtClean="0">
                <a:solidFill>
                  <a:srgbClr val="C00000"/>
                </a:solidFill>
              </a:rPr>
              <a:t>Problem 1: </a:t>
            </a:r>
            <a:r>
              <a:rPr lang="en-US" sz="3600" dirty="0" smtClean="0"/>
              <a:t>Let the angle = x and let the complement = 90 – x  Translate and solve.</a:t>
            </a:r>
          </a:p>
          <a:p>
            <a:pPr>
              <a:buFont typeface="Arial" charset="0"/>
              <a:buNone/>
            </a:pPr>
            <a:endParaRPr lang="en-US" dirty="0" smtClean="0"/>
          </a:p>
        </p:txBody>
      </p:sp>
      <p:graphicFrame>
        <p:nvGraphicFramePr>
          <p:cNvPr id="4098" name="Object 2"/>
          <p:cNvGraphicFramePr>
            <a:graphicFrameLocks noChangeAspect="1"/>
          </p:cNvGraphicFramePr>
          <p:nvPr>
            <p:extLst>
              <p:ext uri="{D42A27DB-BD31-4B8C-83A1-F6EECF244321}">
                <p14:modId xmlns:p14="http://schemas.microsoft.com/office/powerpoint/2010/main" val="3070659341"/>
              </p:ext>
            </p:extLst>
          </p:nvPr>
        </p:nvGraphicFramePr>
        <p:xfrm>
          <a:off x="2438400" y="3124200"/>
          <a:ext cx="4191000" cy="3259666"/>
        </p:xfrm>
        <a:graphic>
          <a:graphicData uri="http://schemas.openxmlformats.org/presentationml/2006/ole">
            <mc:AlternateContent xmlns:mc="http://schemas.openxmlformats.org/markup-compatibility/2006">
              <mc:Choice xmlns:v="urn:schemas-microsoft-com:vml" Requires="v">
                <p:oleObj spid="_x0000_s4118" name="Equation" r:id="rId3" imgW="2019240" imgH="1574640" progId="Equation.DSMT4">
                  <p:embed/>
                </p:oleObj>
              </mc:Choice>
              <mc:Fallback>
                <p:oleObj name="Equation" r:id="rId3" imgW="2019240" imgH="1574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124200"/>
                        <a:ext cx="4191000" cy="3259666"/>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12775" y="228600"/>
            <a:ext cx="8153400" cy="990600"/>
          </a:xfrm>
        </p:spPr>
        <p:txBody>
          <a:bodyPr/>
          <a:lstStyle/>
          <a:p>
            <a:r>
              <a:rPr lang="en-US" dirty="0" smtClean="0"/>
              <a:t>It’s Your Turn Now </a:t>
            </a:r>
          </a:p>
        </p:txBody>
      </p:sp>
      <p:sp>
        <p:nvSpPr>
          <p:cNvPr id="36867" name="Content Placeholder 2"/>
          <p:cNvSpPr>
            <a:spLocks noGrp="1"/>
          </p:cNvSpPr>
          <p:nvPr>
            <p:ph sz="quarter" idx="1"/>
          </p:nvPr>
        </p:nvSpPr>
        <p:spPr>
          <a:xfrm>
            <a:off x="612775" y="1600200"/>
            <a:ext cx="8153400" cy="4800600"/>
          </a:xfrm>
        </p:spPr>
        <p:txBody>
          <a:bodyPr/>
          <a:lstStyle/>
          <a:p>
            <a:pPr marL="0" indent="0">
              <a:spcBef>
                <a:spcPts val="0"/>
              </a:spcBef>
              <a:spcAft>
                <a:spcPts val="1200"/>
              </a:spcAft>
              <a:buNone/>
            </a:pPr>
            <a:r>
              <a:rPr lang="en-US" sz="3600" dirty="0" smtClean="0"/>
              <a:t>On a separate sheet of paper, solve the following two problems.  Don’t move on to the next slide till you are done.  </a:t>
            </a:r>
            <a:r>
              <a:rPr lang="en-US" sz="3600" dirty="0" smtClean="0">
                <a:solidFill>
                  <a:srgbClr val="C00000"/>
                </a:solidFill>
              </a:rPr>
              <a:t>Ask a tutor for help if you get stuck</a:t>
            </a:r>
            <a:r>
              <a:rPr lang="en-US" sz="3600" dirty="0" smtClean="0"/>
              <a:t>.</a:t>
            </a:r>
          </a:p>
          <a:p>
            <a:pPr marL="0" indent="0">
              <a:buFont typeface="Arial" charset="0"/>
              <a:buNone/>
            </a:pPr>
            <a:r>
              <a:rPr lang="en-US" b="1" dirty="0" smtClean="0">
                <a:solidFill>
                  <a:srgbClr val="C00000"/>
                </a:solidFill>
              </a:rPr>
              <a:t>Problem 2:  </a:t>
            </a:r>
            <a:r>
              <a:rPr lang="en-US" dirty="0" smtClean="0"/>
              <a:t>Find an angle such that its supplement is equal to 40 degrees less than three times its complement.  Find the supplement and complement also.</a:t>
            </a:r>
          </a:p>
        </p:txBody>
      </p:sp>
    </p:spTree>
    <p:extLst>
      <p:ext uri="{BB962C8B-B14F-4D97-AF65-F5344CB8AC3E}">
        <p14:creationId xmlns:p14="http://schemas.microsoft.com/office/powerpoint/2010/main" val="1447810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Solution </a:t>
            </a:r>
            <a:r>
              <a:rPr lang="en-US" dirty="0"/>
              <a:t>T</a:t>
            </a:r>
            <a:r>
              <a:rPr lang="en-US" dirty="0" smtClean="0"/>
              <a:t>o Problem 2</a:t>
            </a:r>
          </a:p>
        </p:txBody>
      </p:sp>
      <p:sp>
        <p:nvSpPr>
          <p:cNvPr id="4102" name="Content Placeholder 3"/>
          <p:cNvSpPr>
            <a:spLocks noGrp="1"/>
          </p:cNvSpPr>
          <p:nvPr>
            <p:ph sz="quarter" idx="2"/>
          </p:nvPr>
        </p:nvSpPr>
        <p:spPr>
          <a:xfrm>
            <a:off x="457200" y="1589088"/>
            <a:ext cx="8274050" cy="1687512"/>
          </a:xfrm>
        </p:spPr>
        <p:txBody>
          <a:bodyPr/>
          <a:lstStyle/>
          <a:p>
            <a:pPr marL="0" indent="0">
              <a:spcBef>
                <a:spcPts val="0"/>
              </a:spcBef>
              <a:buFont typeface="Arial" charset="0"/>
              <a:buNone/>
            </a:pPr>
            <a:r>
              <a:rPr lang="en-US" sz="3600" b="1" dirty="0" smtClean="0">
                <a:solidFill>
                  <a:srgbClr val="C00000"/>
                </a:solidFill>
              </a:rPr>
              <a:t>Problem 2:  </a:t>
            </a:r>
            <a:r>
              <a:rPr lang="en-US" sz="3600" dirty="0" smtClean="0"/>
              <a:t>Let the angle = x , let the complement = 90 – x and let the supplement = 180 – x . Translate and solve.</a:t>
            </a:r>
          </a:p>
          <a:p>
            <a:pPr>
              <a:buFont typeface="Arial" charset="0"/>
              <a:buNone/>
            </a:pPr>
            <a:endParaRPr lang="en-US" dirty="0" smtClean="0"/>
          </a:p>
        </p:txBody>
      </p:sp>
      <p:graphicFrame>
        <p:nvGraphicFramePr>
          <p:cNvPr id="4099" name="Object 3"/>
          <p:cNvGraphicFramePr>
            <a:graphicFrameLocks noChangeAspect="1"/>
          </p:cNvGraphicFramePr>
          <p:nvPr>
            <p:extLst>
              <p:ext uri="{D42A27DB-BD31-4B8C-83A1-F6EECF244321}">
                <p14:modId xmlns:p14="http://schemas.microsoft.com/office/powerpoint/2010/main" val="1331456501"/>
              </p:ext>
            </p:extLst>
          </p:nvPr>
        </p:nvGraphicFramePr>
        <p:xfrm>
          <a:off x="2438400" y="3505200"/>
          <a:ext cx="4114800" cy="3143176"/>
        </p:xfrm>
        <a:graphic>
          <a:graphicData uri="http://schemas.openxmlformats.org/presentationml/2006/ole">
            <mc:AlternateContent xmlns:mc="http://schemas.openxmlformats.org/markup-compatibility/2006">
              <mc:Choice xmlns:v="urn:schemas-microsoft-com:vml" Requires="v">
                <p:oleObj spid="_x0000_s54285" name="Equation" r:id="rId3" imgW="1815840" imgH="1803240" progId="Equation.DSMT4">
                  <p:embed/>
                </p:oleObj>
              </mc:Choice>
              <mc:Fallback>
                <p:oleObj name="Equation" r:id="rId3" imgW="1815840" imgH="1803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505200"/>
                        <a:ext cx="4114800" cy="31431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28326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sz="3200" smtClean="0"/>
              <a:t>Here are some other types of angles involving two parallel lines and a transversal.</a:t>
            </a:r>
          </a:p>
        </p:txBody>
      </p:sp>
      <p:sp>
        <p:nvSpPr>
          <p:cNvPr id="5131" name="Content Placeholder 2"/>
          <p:cNvSpPr>
            <a:spLocks noGrp="1"/>
          </p:cNvSpPr>
          <p:nvPr>
            <p:ph sz="quarter" idx="1"/>
          </p:nvPr>
        </p:nvSpPr>
        <p:spPr>
          <a:xfrm>
            <a:off x="304800" y="1600200"/>
            <a:ext cx="8610600" cy="2819400"/>
          </a:xfrm>
        </p:spPr>
        <p:txBody>
          <a:bodyPr/>
          <a:lstStyle/>
          <a:p>
            <a:pPr marL="0" indent="0">
              <a:spcBef>
                <a:spcPts val="0"/>
              </a:spcBef>
              <a:buFont typeface="Arial" charset="0"/>
              <a:buNone/>
            </a:pPr>
            <a:r>
              <a:rPr lang="en-US" sz="1800" b="1" dirty="0" smtClean="0">
                <a:solidFill>
                  <a:srgbClr val="C00000"/>
                </a:solidFill>
              </a:rPr>
              <a:t>Alternate interior angles</a:t>
            </a:r>
            <a:r>
              <a:rPr lang="en-US" sz="1800" dirty="0" smtClean="0">
                <a:solidFill>
                  <a:srgbClr val="C00000"/>
                </a:solidFill>
              </a:rPr>
              <a:t> </a:t>
            </a:r>
            <a:r>
              <a:rPr lang="en-US" sz="1800" dirty="0" smtClean="0"/>
              <a:t>are two angles that are on the opposite sides of the transversal and between lines. Alternate interior angles are equal.  For example angles 4 and 5 are alternate interior.  Also angles 3 and 6.</a:t>
            </a:r>
          </a:p>
          <a:p>
            <a:pPr marL="0" indent="0">
              <a:spcBef>
                <a:spcPts val="0"/>
              </a:spcBef>
              <a:buFont typeface="Arial" charset="0"/>
              <a:buNone/>
            </a:pPr>
            <a:r>
              <a:rPr lang="en-US" sz="1800" b="1" dirty="0" smtClean="0">
                <a:solidFill>
                  <a:srgbClr val="C00000"/>
                </a:solidFill>
              </a:rPr>
              <a:t>Alternate exterior angles</a:t>
            </a:r>
            <a:r>
              <a:rPr lang="en-US" sz="1800" dirty="0" smtClean="0">
                <a:solidFill>
                  <a:srgbClr val="C00000"/>
                </a:solidFill>
              </a:rPr>
              <a:t> </a:t>
            </a:r>
            <a:r>
              <a:rPr lang="en-US" sz="1800" dirty="0" smtClean="0"/>
              <a:t>are two angles that are on the opposite sides of the transversal and outside of the parallel lines. Alternate exterior angles are also equal.  For example angles 1 and 8 are alternate exterior.  Also angles 2 and 7. </a:t>
            </a:r>
          </a:p>
          <a:p>
            <a:pPr marL="0" indent="0">
              <a:spcBef>
                <a:spcPts val="0"/>
              </a:spcBef>
              <a:buFont typeface="Arial" charset="0"/>
              <a:buNone/>
            </a:pPr>
            <a:r>
              <a:rPr lang="en-US" sz="1800" b="1" dirty="0" smtClean="0">
                <a:solidFill>
                  <a:srgbClr val="C00000"/>
                </a:solidFill>
              </a:rPr>
              <a:t>Corresponding angles</a:t>
            </a:r>
            <a:r>
              <a:rPr lang="en-US" sz="1800" dirty="0" smtClean="0">
                <a:solidFill>
                  <a:srgbClr val="C00000"/>
                </a:solidFill>
              </a:rPr>
              <a:t> </a:t>
            </a:r>
            <a:r>
              <a:rPr lang="en-US" sz="1800" dirty="0" smtClean="0"/>
              <a:t>are two angles that are on the same side of the transversal and are both acute (less than 90 degrees) or are both obtuse (greater than 90 degrees). For example, angles 1 and 5 are corresponding.  Also angles 2 and 6.  Corresponding angles are equal.</a:t>
            </a:r>
          </a:p>
          <a:p>
            <a:pPr>
              <a:buFont typeface="Arial" charset="0"/>
              <a:buNone/>
            </a:pPr>
            <a:endParaRPr lang="en-US" sz="1900" dirty="0" smtClean="0"/>
          </a:p>
          <a:p>
            <a:pPr>
              <a:buFont typeface="Arial" charset="0"/>
              <a:buNone/>
            </a:pPr>
            <a:endParaRPr lang="en-US" dirty="0" smtClean="0"/>
          </a:p>
        </p:txBody>
      </p:sp>
      <p:cxnSp>
        <p:nvCxnSpPr>
          <p:cNvPr id="5" name="Straight Arrow Connector 4"/>
          <p:cNvCxnSpPr/>
          <p:nvPr/>
        </p:nvCxnSpPr>
        <p:spPr>
          <a:xfrm>
            <a:off x="2057400" y="4724400"/>
            <a:ext cx="3810000" cy="158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57400" y="5562600"/>
            <a:ext cx="3886200" cy="158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781300" y="4610100"/>
            <a:ext cx="2057400" cy="15240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5122" name="Object 2"/>
          <p:cNvGraphicFramePr>
            <a:graphicFrameLocks noChangeAspect="1"/>
          </p:cNvGraphicFramePr>
          <p:nvPr/>
        </p:nvGraphicFramePr>
        <p:xfrm>
          <a:off x="4572000" y="4495800"/>
          <a:ext cx="88900" cy="165100"/>
        </p:xfrm>
        <a:graphic>
          <a:graphicData uri="http://schemas.openxmlformats.org/presentationml/2006/ole">
            <mc:AlternateContent xmlns:mc="http://schemas.openxmlformats.org/markup-compatibility/2006">
              <mc:Choice xmlns:v="urn:schemas-microsoft-com:vml" Requires="v">
                <p:oleObj spid="_x0000_s5223" name="Equation" r:id="rId3" imgW="88560" imgH="164880" progId="Equation.DSMT4">
                  <p:embed/>
                </p:oleObj>
              </mc:Choice>
              <mc:Fallback>
                <p:oleObj name="Equation" r:id="rId3" imgW="88560" imgH="1648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495800"/>
                        <a:ext cx="889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4114800" y="4495800"/>
          <a:ext cx="127000" cy="165100"/>
        </p:xfrm>
        <a:graphic>
          <a:graphicData uri="http://schemas.openxmlformats.org/presentationml/2006/ole">
            <mc:AlternateContent xmlns:mc="http://schemas.openxmlformats.org/markup-compatibility/2006">
              <mc:Choice xmlns:v="urn:schemas-microsoft-com:vml" Requires="v">
                <p:oleObj spid="_x0000_s5224" name="Equation" r:id="rId5" imgW="126720" imgH="164880" progId="Equation.DSMT4">
                  <p:embed/>
                </p:oleObj>
              </mc:Choice>
              <mc:Fallback>
                <p:oleObj name="Equation" r:id="rId5" imgW="126720" imgH="1648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495800"/>
                        <a:ext cx="1270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4343400" y="4800600"/>
          <a:ext cx="114300" cy="177800"/>
        </p:xfrm>
        <a:graphic>
          <a:graphicData uri="http://schemas.openxmlformats.org/presentationml/2006/ole">
            <mc:AlternateContent xmlns:mc="http://schemas.openxmlformats.org/markup-compatibility/2006">
              <mc:Choice xmlns:v="urn:schemas-microsoft-com:vml" Requires="v">
                <p:oleObj spid="_x0000_s5225" name="Equation" r:id="rId7" imgW="114120" imgH="177480" progId="Equation.DSMT4">
                  <p:embed/>
                </p:oleObj>
              </mc:Choice>
              <mc:Fallback>
                <p:oleObj name="Equation" r:id="rId7" imgW="114120" imgH="177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4800600"/>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5"/>
          <p:cNvGraphicFramePr>
            <a:graphicFrameLocks noChangeAspect="1"/>
          </p:cNvGraphicFramePr>
          <p:nvPr/>
        </p:nvGraphicFramePr>
        <p:xfrm>
          <a:off x="3886200" y="4800600"/>
          <a:ext cx="114300" cy="165100"/>
        </p:xfrm>
        <a:graphic>
          <a:graphicData uri="http://schemas.openxmlformats.org/presentationml/2006/ole">
            <mc:AlternateContent xmlns:mc="http://schemas.openxmlformats.org/markup-compatibility/2006">
              <mc:Choice xmlns:v="urn:schemas-microsoft-com:vml" Requires="v">
                <p:oleObj spid="_x0000_s5226" name="Equation" r:id="rId9" imgW="126720" imgH="164880" progId="Equation.DSMT4">
                  <p:embed/>
                </p:oleObj>
              </mc:Choice>
              <mc:Fallback>
                <p:oleObj name="Equation" r:id="rId9" imgW="126720" imgH="1648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4800600"/>
                        <a:ext cx="1143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6"/>
          <p:cNvGraphicFramePr>
            <a:graphicFrameLocks noChangeAspect="1"/>
          </p:cNvGraphicFramePr>
          <p:nvPr/>
        </p:nvGraphicFramePr>
        <p:xfrm>
          <a:off x="3886200" y="5334000"/>
          <a:ext cx="114300" cy="177800"/>
        </p:xfrm>
        <a:graphic>
          <a:graphicData uri="http://schemas.openxmlformats.org/presentationml/2006/ole">
            <mc:AlternateContent xmlns:mc="http://schemas.openxmlformats.org/markup-compatibility/2006">
              <mc:Choice xmlns:v="urn:schemas-microsoft-com:vml" Requires="v">
                <p:oleObj spid="_x0000_s5227" name="Equation" r:id="rId11" imgW="114120" imgH="177480" progId="Equation.DSMT4">
                  <p:embed/>
                </p:oleObj>
              </mc:Choice>
              <mc:Fallback>
                <p:oleObj name="Equation" r:id="rId11" imgW="114120" imgH="1774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5334000"/>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7"/>
          <p:cNvGraphicFramePr>
            <a:graphicFrameLocks noChangeAspect="1"/>
          </p:cNvGraphicFramePr>
          <p:nvPr/>
        </p:nvGraphicFramePr>
        <p:xfrm>
          <a:off x="3505200" y="5334000"/>
          <a:ext cx="127000" cy="177800"/>
        </p:xfrm>
        <a:graphic>
          <a:graphicData uri="http://schemas.openxmlformats.org/presentationml/2006/ole">
            <mc:AlternateContent xmlns:mc="http://schemas.openxmlformats.org/markup-compatibility/2006">
              <mc:Choice xmlns:v="urn:schemas-microsoft-com:vml" Requires="v">
                <p:oleObj spid="_x0000_s5228" name="Equation" r:id="rId13" imgW="126720" imgH="177480" progId="Equation.DSMT4">
                  <p:embed/>
                </p:oleObj>
              </mc:Choice>
              <mc:Fallback>
                <p:oleObj name="Equation" r:id="rId13" imgW="126720" imgH="17748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5334000"/>
                        <a:ext cx="1270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8"/>
          <p:cNvGraphicFramePr>
            <a:graphicFrameLocks noChangeAspect="1"/>
          </p:cNvGraphicFramePr>
          <p:nvPr/>
        </p:nvGraphicFramePr>
        <p:xfrm>
          <a:off x="3657600" y="5638800"/>
          <a:ext cx="127000" cy="193675"/>
        </p:xfrm>
        <a:graphic>
          <a:graphicData uri="http://schemas.openxmlformats.org/presentationml/2006/ole">
            <mc:AlternateContent xmlns:mc="http://schemas.openxmlformats.org/markup-compatibility/2006">
              <mc:Choice xmlns:v="urn:schemas-microsoft-com:vml" Requires="v">
                <p:oleObj spid="_x0000_s5229" name="Equation" r:id="rId15" imgW="126720" imgH="177480" progId="Equation.DSMT4">
                  <p:embed/>
                </p:oleObj>
              </mc:Choice>
              <mc:Fallback>
                <p:oleObj name="Equation" r:id="rId15" imgW="126720" imgH="17748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7600" y="5638800"/>
                        <a:ext cx="127000" cy="19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9"/>
          <p:cNvGraphicFramePr>
            <a:graphicFrameLocks noChangeAspect="1"/>
          </p:cNvGraphicFramePr>
          <p:nvPr/>
        </p:nvGraphicFramePr>
        <p:xfrm>
          <a:off x="3276600" y="5638800"/>
          <a:ext cx="114300" cy="177800"/>
        </p:xfrm>
        <a:graphic>
          <a:graphicData uri="http://schemas.openxmlformats.org/presentationml/2006/ole">
            <mc:AlternateContent xmlns:mc="http://schemas.openxmlformats.org/markup-compatibility/2006">
              <mc:Choice xmlns:v="urn:schemas-microsoft-com:vml" Requires="v">
                <p:oleObj spid="_x0000_s5230" name="Equation" r:id="rId17" imgW="114120" imgH="177480" progId="Equation.DSMT4">
                  <p:embed/>
                </p:oleObj>
              </mc:Choice>
              <mc:Fallback>
                <p:oleObj name="Equation" r:id="rId17" imgW="114120" imgH="17748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6600" y="5638800"/>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1"/>
          <p:cNvSpPr>
            <a:spLocks noGrp="1"/>
          </p:cNvSpPr>
          <p:nvPr>
            <p:ph type="title"/>
          </p:nvPr>
        </p:nvSpPr>
        <p:spPr>
          <a:xfrm>
            <a:off x="612775" y="228600"/>
            <a:ext cx="8153400" cy="990600"/>
          </a:xfrm>
        </p:spPr>
        <p:txBody>
          <a:bodyPr/>
          <a:lstStyle/>
          <a:p>
            <a:r>
              <a:rPr lang="en-US" dirty="0" smtClean="0"/>
              <a:t>Lets look at Example 3</a:t>
            </a:r>
          </a:p>
        </p:txBody>
      </p:sp>
      <p:sp>
        <p:nvSpPr>
          <p:cNvPr id="6149" name="Content Placeholder 2"/>
          <p:cNvSpPr>
            <a:spLocks noGrp="1"/>
          </p:cNvSpPr>
          <p:nvPr>
            <p:ph sz="quarter" idx="1"/>
          </p:nvPr>
        </p:nvSpPr>
        <p:spPr>
          <a:xfrm>
            <a:off x="612775" y="1600200"/>
            <a:ext cx="8153400" cy="4495800"/>
          </a:xfrm>
        </p:spPr>
        <p:txBody>
          <a:bodyPr/>
          <a:lstStyle/>
          <a:p>
            <a:pPr marL="0" indent="0">
              <a:buFont typeface="Arial" charset="0"/>
              <a:buNone/>
            </a:pPr>
            <a:r>
              <a:rPr lang="en-US" sz="3200" b="1" dirty="0" smtClean="0">
                <a:solidFill>
                  <a:srgbClr val="C00000"/>
                </a:solidFill>
              </a:rPr>
              <a:t>Example 3:  </a:t>
            </a:r>
            <a:r>
              <a:rPr lang="en-US" sz="3200" dirty="0" smtClean="0"/>
              <a:t>In the following diagram, find x.  Then find the measure of each angle.</a:t>
            </a:r>
          </a:p>
        </p:txBody>
      </p:sp>
      <p:cxnSp>
        <p:nvCxnSpPr>
          <p:cNvPr id="5" name="Straight Arrow Connector 4"/>
          <p:cNvCxnSpPr/>
          <p:nvPr/>
        </p:nvCxnSpPr>
        <p:spPr>
          <a:xfrm>
            <a:off x="2575559" y="3276600"/>
            <a:ext cx="4038600" cy="158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61160" y="5105400"/>
            <a:ext cx="4114800" cy="158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32659" y="2895600"/>
            <a:ext cx="3025141" cy="27432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146" name="Object 2"/>
          <p:cNvGraphicFramePr>
            <a:graphicFrameLocks noChangeAspect="1"/>
          </p:cNvGraphicFramePr>
          <p:nvPr>
            <p:extLst>
              <p:ext uri="{D42A27DB-BD31-4B8C-83A1-F6EECF244321}">
                <p14:modId xmlns:p14="http://schemas.microsoft.com/office/powerpoint/2010/main" val="4074475717"/>
              </p:ext>
            </p:extLst>
          </p:nvPr>
        </p:nvGraphicFramePr>
        <p:xfrm>
          <a:off x="3056436" y="3293428"/>
          <a:ext cx="1324248" cy="487881"/>
        </p:xfrm>
        <a:graphic>
          <a:graphicData uri="http://schemas.openxmlformats.org/presentationml/2006/ole">
            <mc:AlternateContent xmlns:mc="http://schemas.openxmlformats.org/markup-compatibility/2006">
              <mc:Choice xmlns:v="urn:schemas-microsoft-com:vml" Requires="v">
                <p:oleObj spid="_x0000_s6175" name="Equation" r:id="rId3" imgW="482400" imgH="177480" progId="Equation.DSMT4">
                  <p:embed/>
                </p:oleObj>
              </mc:Choice>
              <mc:Fallback>
                <p:oleObj name="Equation" r:id="rId3" imgW="482400" imgH="177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6436" y="3293428"/>
                        <a:ext cx="1324248" cy="487881"/>
                      </a:xfrm>
                      <a:prstGeom prst="rect">
                        <a:avLst/>
                      </a:prstGeom>
                      <a:noFill/>
                      <a:ln>
                        <a:noFill/>
                      </a:ln>
                      <a:effectLst/>
                    </p:spPr>
                  </p:pic>
                </p:oleObj>
              </mc:Fallback>
            </mc:AlternateContent>
          </a:graphicData>
        </a:graphic>
      </p:graphicFrame>
      <p:graphicFrame>
        <p:nvGraphicFramePr>
          <p:cNvPr id="6147" name="Object 3"/>
          <p:cNvGraphicFramePr>
            <a:graphicFrameLocks noChangeAspect="1"/>
          </p:cNvGraphicFramePr>
          <p:nvPr>
            <p:extLst>
              <p:ext uri="{D42A27DB-BD31-4B8C-83A1-F6EECF244321}">
                <p14:modId xmlns:p14="http://schemas.microsoft.com/office/powerpoint/2010/main" val="3195172177"/>
              </p:ext>
            </p:extLst>
          </p:nvPr>
        </p:nvGraphicFramePr>
        <p:xfrm>
          <a:off x="3493768" y="4495800"/>
          <a:ext cx="1101091" cy="467130"/>
        </p:xfrm>
        <a:graphic>
          <a:graphicData uri="http://schemas.openxmlformats.org/presentationml/2006/ole">
            <mc:AlternateContent xmlns:mc="http://schemas.openxmlformats.org/markup-compatibility/2006">
              <mc:Choice xmlns:v="urn:schemas-microsoft-com:vml" Requires="v">
                <p:oleObj spid="_x0000_s6176" name="Equation" r:id="rId5" imgW="419040" imgH="177480" progId="Equation.DSMT4">
                  <p:embed/>
                </p:oleObj>
              </mc:Choice>
              <mc:Fallback>
                <p:oleObj name="Equation" r:id="rId5" imgW="419040" imgH="177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3768" y="4495800"/>
                        <a:ext cx="1101091" cy="46713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a:xfrm>
            <a:off x="612775" y="228600"/>
            <a:ext cx="8153400" cy="990600"/>
          </a:xfrm>
        </p:spPr>
        <p:txBody>
          <a:bodyPr/>
          <a:lstStyle/>
          <a:p>
            <a:r>
              <a:rPr lang="en-US" dirty="0" smtClean="0"/>
              <a:t>Solving Example 3</a:t>
            </a:r>
          </a:p>
        </p:txBody>
      </p:sp>
      <p:sp>
        <p:nvSpPr>
          <p:cNvPr id="7172" name="Content Placeholder 2"/>
          <p:cNvSpPr>
            <a:spLocks noGrp="1"/>
          </p:cNvSpPr>
          <p:nvPr>
            <p:ph sz="quarter" idx="1"/>
          </p:nvPr>
        </p:nvSpPr>
        <p:spPr>
          <a:xfrm>
            <a:off x="612775" y="1600200"/>
            <a:ext cx="8153400" cy="4800600"/>
          </a:xfrm>
        </p:spPr>
        <p:txBody>
          <a:bodyPr/>
          <a:lstStyle/>
          <a:p>
            <a:pPr marL="0" indent="0">
              <a:buNone/>
            </a:pPr>
            <a:r>
              <a:rPr lang="en-US" sz="3200" dirty="0" smtClean="0"/>
              <a:t>Since the angles are alternate interior angles, they must be equal.  So let’s set the two expressions equal and solve for x.  Then we can find the two angles.  </a:t>
            </a:r>
          </a:p>
          <a:p>
            <a:pPr>
              <a:buFont typeface="Arial" charset="0"/>
              <a:buNone/>
            </a:pPr>
            <a:endParaRPr lang="en-US" dirty="0" smtClean="0"/>
          </a:p>
        </p:txBody>
      </p:sp>
      <p:graphicFrame>
        <p:nvGraphicFramePr>
          <p:cNvPr id="7170" name="Object 2"/>
          <p:cNvGraphicFramePr>
            <a:graphicFrameLocks noChangeAspect="1"/>
          </p:cNvGraphicFramePr>
          <p:nvPr>
            <p:extLst>
              <p:ext uri="{D42A27DB-BD31-4B8C-83A1-F6EECF244321}">
                <p14:modId xmlns:p14="http://schemas.microsoft.com/office/powerpoint/2010/main" val="3127308790"/>
              </p:ext>
            </p:extLst>
          </p:nvPr>
        </p:nvGraphicFramePr>
        <p:xfrm>
          <a:off x="1752600" y="3810000"/>
          <a:ext cx="5410200" cy="2557549"/>
        </p:xfrm>
        <a:graphic>
          <a:graphicData uri="http://schemas.openxmlformats.org/presentationml/2006/ole">
            <mc:AlternateContent xmlns:mc="http://schemas.openxmlformats.org/markup-compatibility/2006">
              <mc:Choice xmlns:v="urn:schemas-microsoft-com:vml" Requires="v">
                <p:oleObj spid="_x0000_s7184" name="Equation" r:id="rId3" imgW="2412720" imgH="1346040" progId="Equation.DSMT4">
                  <p:embed/>
                </p:oleObj>
              </mc:Choice>
              <mc:Fallback>
                <p:oleObj name="Equation" r:id="rId3" imgW="2412720" imgH="1346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10000"/>
                        <a:ext cx="5410200" cy="2557549"/>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itle 1"/>
          <p:cNvSpPr>
            <a:spLocks noGrp="1"/>
          </p:cNvSpPr>
          <p:nvPr>
            <p:ph type="title"/>
          </p:nvPr>
        </p:nvSpPr>
        <p:spPr>
          <a:xfrm>
            <a:off x="612775" y="228600"/>
            <a:ext cx="8153400" cy="990600"/>
          </a:xfrm>
        </p:spPr>
        <p:txBody>
          <a:bodyPr/>
          <a:lstStyle/>
          <a:p>
            <a:r>
              <a:rPr lang="en-US" smtClean="0"/>
              <a:t>Vertical Angles</a:t>
            </a:r>
          </a:p>
        </p:txBody>
      </p:sp>
      <p:sp>
        <p:nvSpPr>
          <p:cNvPr id="8199" name="Content Placeholder 2"/>
          <p:cNvSpPr>
            <a:spLocks noGrp="1"/>
          </p:cNvSpPr>
          <p:nvPr>
            <p:ph sz="quarter" idx="1"/>
          </p:nvPr>
        </p:nvSpPr>
        <p:spPr>
          <a:xfrm>
            <a:off x="612775" y="1600200"/>
            <a:ext cx="8153400" cy="4495800"/>
          </a:xfrm>
        </p:spPr>
        <p:txBody>
          <a:bodyPr/>
          <a:lstStyle/>
          <a:p>
            <a:pPr marL="0" indent="0">
              <a:buNone/>
            </a:pPr>
            <a:r>
              <a:rPr lang="en-US" sz="3200" dirty="0" smtClean="0"/>
              <a:t>When two lines cross, the angles on opposite sides are called vertical angles.  Vertical angles are also equal.  For example in the following diagram angle 1 = angle 3, and angle 2 = angle 4.</a:t>
            </a:r>
          </a:p>
          <a:p>
            <a:pPr>
              <a:buFont typeface="Arial" charset="0"/>
              <a:buNone/>
            </a:pPr>
            <a:endParaRPr lang="en-US" sz="2800" dirty="0" smtClean="0"/>
          </a:p>
        </p:txBody>
      </p:sp>
      <p:cxnSp>
        <p:nvCxnSpPr>
          <p:cNvPr id="5" name="Straight Arrow Connector 4"/>
          <p:cNvCxnSpPr/>
          <p:nvPr/>
        </p:nvCxnSpPr>
        <p:spPr>
          <a:xfrm>
            <a:off x="2438400" y="4693921"/>
            <a:ext cx="4419600" cy="10668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flipV="1">
            <a:off x="1905000" y="4503421"/>
            <a:ext cx="4343400" cy="14478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8194" name="Object 2"/>
          <p:cNvGraphicFramePr>
            <a:graphicFrameLocks noChangeAspect="1"/>
          </p:cNvGraphicFramePr>
          <p:nvPr>
            <p:extLst>
              <p:ext uri="{D42A27DB-BD31-4B8C-83A1-F6EECF244321}">
                <p14:modId xmlns:p14="http://schemas.microsoft.com/office/powerpoint/2010/main" val="3942347806"/>
              </p:ext>
            </p:extLst>
          </p:nvPr>
        </p:nvGraphicFramePr>
        <p:xfrm>
          <a:off x="2438400" y="5029200"/>
          <a:ext cx="322875" cy="483235"/>
        </p:xfrm>
        <a:graphic>
          <a:graphicData uri="http://schemas.openxmlformats.org/presentationml/2006/ole">
            <mc:AlternateContent xmlns:mc="http://schemas.openxmlformats.org/markup-compatibility/2006">
              <mc:Choice xmlns:v="urn:schemas-microsoft-com:vml" Requires="v">
                <p:oleObj spid="_x0000_s8246" name="Equation" r:id="rId3" imgW="88560" imgH="164880" progId="Equation.DSMT4">
                  <p:embed/>
                </p:oleObj>
              </mc:Choice>
              <mc:Fallback>
                <p:oleObj name="Equation" r:id="rId3" imgW="88560" imgH="1648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029200"/>
                        <a:ext cx="322875" cy="483235"/>
                      </a:xfrm>
                      <a:prstGeom prst="rect">
                        <a:avLst/>
                      </a:prstGeom>
                      <a:noFill/>
                      <a:ln>
                        <a:noFill/>
                      </a:ln>
                      <a:effectLst/>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906106577"/>
              </p:ext>
            </p:extLst>
          </p:nvPr>
        </p:nvGraphicFramePr>
        <p:xfrm>
          <a:off x="4267201" y="4148329"/>
          <a:ext cx="457199" cy="507492"/>
        </p:xfrm>
        <a:graphic>
          <a:graphicData uri="http://schemas.openxmlformats.org/presentationml/2006/ole">
            <mc:AlternateContent xmlns:mc="http://schemas.openxmlformats.org/markup-compatibility/2006">
              <mc:Choice xmlns:v="urn:schemas-microsoft-com:vml" Requires="v">
                <p:oleObj spid="_x0000_s8247" name="Equation" r:id="rId5" imgW="126720" imgH="164880" progId="Equation.DSMT4">
                  <p:embed/>
                </p:oleObj>
              </mc:Choice>
              <mc:Fallback>
                <p:oleObj name="Equation" r:id="rId5" imgW="126720" imgH="1648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1" y="4148329"/>
                        <a:ext cx="457199" cy="507492"/>
                      </a:xfrm>
                      <a:prstGeom prst="rect">
                        <a:avLst/>
                      </a:prstGeom>
                      <a:noFill/>
                      <a:ln>
                        <a:noFill/>
                      </a:ln>
                      <a:effectLst/>
                    </p:spPr>
                  </p:pic>
                </p:oleObj>
              </mc:Fallback>
            </mc:AlternateContent>
          </a:graphicData>
        </a:graphic>
      </p:graphicFrame>
      <p:graphicFrame>
        <p:nvGraphicFramePr>
          <p:cNvPr id="8196" name="Object 4"/>
          <p:cNvGraphicFramePr>
            <a:graphicFrameLocks noChangeAspect="1"/>
          </p:cNvGraphicFramePr>
          <p:nvPr>
            <p:extLst>
              <p:ext uri="{D42A27DB-BD31-4B8C-83A1-F6EECF244321}">
                <p14:modId xmlns:p14="http://schemas.microsoft.com/office/powerpoint/2010/main" val="513501979"/>
              </p:ext>
            </p:extLst>
          </p:nvPr>
        </p:nvGraphicFramePr>
        <p:xfrm>
          <a:off x="6248400" y="4937760"/>
          <a:ext cx="457200" cy="579121"/>
        </p:xfrm>
        <a:graphic>
          <a:graphicData uri="http://schemas.openxmlformats.org/presentationml/2006/ole">
            <mc:AlternateContent xmlns:mc="http://schemas.openxmlformats.org/markup-compatibility/2006">
              <mc:Choice xmlns:v="urn:schemas-microsoft-com:vml" Requires="v">
                <p:oleObj spid="_x0000_s8248" name="Equation" r:id="rId7" imgW="114120" imgH="177480" progId="Equation.DSMT4">
                  <p:embed/>
                </p:oleObj>
              </mc:Choice>
              <mc:Fallback>
                <p:oleObj name="Equation" r:id="rId7" imgW="114120" imgH="177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4937760"/>
                        <a:ext cx="457200" cy="579121"/>
                      </a:xfrm>
                      <a:prstGeom prst="rect">
                        <a:avLst/>
                      </a:prstGeom>
                      <a:noFill/>
                      <a:ln>
                        <a:noFill/>
                      </a:ln>
                      <a:effec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2892066652"/>
              </p:ext>
            </p:extLst>
          </p:nvPr>
        </p:nvGraphicFramePr>
        <p:xfrm>
          <a:off x="4267200" y="5570221"/>
          <a:ext cx="368300" cy="508000"/>
        </p:xfrm>
        <a:graphic>
          <a:graphicData uri="http://schemas.openxmlformats.org/presentationml/2006/ole">
            <mc:AlternateContent xmlns:mc="http://schemas.openxmlformats.org/markup-compatibility/2006">
              <mc:Choice xmlns:v="urn:schemas-microsoft-com:vml" Requires="v">
                <p:oleObj spid="_x0000_s8249" name="Equation" r:id="rId9" imgW="126720" imgH="164880" progId="Equation.DSMT4">
                  <p:embed/>
                </p:oleObj>
              </mc:Choice>
              <mc:Fallback>
                <p:oleObj name="Equation" r:id="rId9" imgW="126720" imgH="16488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5570221"/>
                        <a:ext cx="368300" cy="5080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itle 1"/>
          <p:cNvSpPr>
            <a:spLocks noGrp="1"/>
          </p:cNvSpPr>
          <p:nvPr>
            <p:ph type="title"/>
          </p:nvPr>
        </p:nvSpPr>
        <p:spPr>
          <a:xfrm>
            <a:off x="612775" y="228600"/>
            <a:ext cx="8153400" cy="990600"/>
          </a:xfrm>
        </p:spPr>
        <p:txBody>
          <a:bodyPr/>
          <a:lstStyle/>
          <a:p>
            <a:r>
              <a:rPr lang="en-US" smtClean="0"/>
              <a:t>Let’s look at Example 4</a:t>
            </a:r>
          </a:p>
        </p:txBody>
      </p:sp>
      <p:sp>
        <p:nvSpPr>
          <p:cNvPr id="9221" name="Content Placeholder 2"/>
          <p:cNvSpPr>
            <a:spLocks noGrp="1"/>
          </p:cNvSpPr>
          <p:nvPr>
            <p:ph sz="quarter" idx="1"/>
          </p:nvPr>
        </p:nvSpPr>
        <p:spPr>
          <a:xfrm>
            <a:off x="612775" y="1600200"/>
            <a:ext cx="8153400" cy="4495800"/>
          </a:xfrm>
        </p:spPr>
        <p:txBody>
          <a:bodyPr/>
          <a:lstStyle/>
          <a:p>
            <a:pPr marL="0" indent="0">
              <a:buNone/>
            </a:pPr>
            <a:r>
              <a:rPr lang="en-US" sz="3200" dirty="0" smtClean="0"/>
              <a:t>Here is an example using vertical angles.</a:t>
            </a:r>
          </a:p>
          <a:p>
            <a:pPr marL="0" indent="0">
              <a:buNone/>
            </a:pPr>
            <a:r>
              <a:rPr lang="en-US" sz="3200" dirty="0" smtClean="0"/>
              <a:t>In the following diagram, find x.  Then find the measure of both angles.</a:t>
            </a:r>
          </a:p>
          <a:p>
            <a:pPr>
              <a:buFont typeface="Arial" charset="0"/>
              <a:buNone/>
            </a:pPr>
            <a:endParaRPr lang="en-US" dirty="0" smtClean="0"/>
          </a:p>
        </p:txBody>
      </p:sp>
      <p:cxnSp>
        <p:nvCxnSpPr>
          <p:cNvPr id="5" name="Straight Arrow Connector 4"/>
          <p:cNvCxnSpPr/>
          <p:nvPr/>
        </p:nvCxnSpPr>
        <p:spPr>
          <a:xfrm>
            <a:off x="2286000" y="3962400"/>
            <a:ext cx="3657600" cy="16764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286000" y="3810000"/>
            <a:ext cx="3505200" cy="19050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9218" name="Object 2"/>
          <p:cNvGraphicFramePr>
            <a:graphicFrameLocks noChangeAspect="1"/>
          </p:cNvGraphicFramePr>
          <p:nvPr>
            <p:extLst>
              <p:ext uri="{D42A27DB-BD31-4B8C-83A1-F6EECF244321}">
                <p14:modId xmlns:p14="http://schemas.microsoft.com/office/powerpoint/2010/main" val="2979862341"/>
              </p:ext>
            </p:extLst>
          </p:nvPr>
        </p:nvGraphicFramePr>
        <p:xfrm>
          <a:off x="3563257" y="3759200"/>
          <a:ext cx="1103086" cy="406400"/>
        </p:xfrm>
        <a:graphic>
          <a:graphicData uri="http://schemas.openxmlformats.org/presentationml/2006/ole">
            <mc:AlternateContent xmlns:mc="http://schemas.openxmlformats.org/markup-compatibility/2006">
              <mc:Choice xmlns:v="urn:schemas-microsoft-com:vml" Requires="v">
                <p:oleObj spid="_x0000_s9246" name="Equation" r:id="rId3" imgW="482400" imgH="177480" progId="Equation.DSMT4">
                  <p:embed/>
                </p:oleObj>
              </mc:Choice>
              <mc:Fallback>
                <p:oleObj name="Equation" r:id="rId3" imgW="482400" imgH="177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257" y="3759200"/>
                        <a:ext cx="1103086" cy="406400"/>
                      </a:xfrm>
                      <a:prstGeom prst="rect">
                        <a:avLst/>
                      </a:prstGeom>
                      <a:noFill/>
                      <a:ln>
                        <a:noFill/>
                      </a:ln>
                      <a:effectLst/>
                    </p:spPr>
                  </p:pic>
                </p:oleObj>
              </mc:Fallback>
            </mc:AlternateContent>
          </a:graphicData>
        </a:graphic>
      </p:graphicFrame>
      <p:graphicFrame>
        <p:nvGraphicFramePr>
          <p:cNvPr id="9219" name="Object 3"/>
          <p:cNvGraphicFramePr>
            <a:graphicFrameLocks noChangeAspect="1"/>
          </p:cNvGraphicFramePr>
          <p:nvPr>
            <p:extLst>
              <p:ext uri="{D42A27DB-BD31-4B8C-83A1-F6EECF244321}">
                <p14:modId xmlns:p14="http://schemas.microsoft.com/office/powerpoint/2010/main" val="4263319813"/>
              </p:ext>
            </p:extLst>
          </p:nvPr>
        </p:nvGraphicFramePr>
        <p:xfrm>
          <a:off x="3575050" y="5317289"/>
          <a:ext cx="1079500" cy="397711"/>
        </p:xfrm>
        <a:graphic>
          <a:graphicData uri="http://schemas.openxmlformats.org/presentationml/2006/ole">
            <mc:AlternateContent xmlns:mc="http://schemas.openxmlformats.org/markup-compatibility/2006">
              <mc:Choice xmlns:v="urn:schemas-microsoft-com:vml" Requires="v">
                <p:oleObj spid="_x0000_s9247" name="Equation" r:id="rId5" imgW="482400" imgH="177480" progId="Equation.DSMT4">
                  <p:embed/>
                </p:oleObj>
              </mc:Choice>
              <mc:Fallback>
                <p:oleObj name="Equation" r:id="rId5" imgW="482400" imgH="177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0" y="5317289"/>
                        <a:ext cx="1079500" cy="397711"/>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612775" y="228600"/>
            <a:ext cx="8153400" cy="990600"/>
          </a:xfrm>
        </p:spPr>
        <p:txBody>
          <a:bodyPr/>
          <a:lstStyle/>
          <a:p>
            <a:r>
              <a:rPr lang="en-US" smtClean="0"/>
              <a:t>Solving Example 4</a:t>
            </a:r>
          </a:p>
        </p:txBody>
      </p:sp>
      <p:sp>
        <p:nvSpPr>
          <p:cNvPr id="10244" name="Content Placeholder 2"/>
          <p:cNvSpPr>
            <a:spLocks noGrp="1"/>
          </p:cNvSpPr>
          <p:nvPr>
            <p:ph sz="quarter" idx="1"/>
          </p:nvPr>
        </p:nvSpPr>
        <p:spPr>
          <a:xfrm>
            <a:off x="304800" y="1600200"/>
            <a:ext cx="8610599" cy="1752600"/>
          </a:xfrm>
        </p:spPr>
        <p:txBody>
          <a:bodyPr/>
          <a:lstStyle/>
          <a:p>
            <a:pPr marL="0" indent="0">
              <a:spcBef>
                <a:spcPts val="0"/>
              </a:spcBef>
              <a:buNone/>
            </a:pPr>
            <a:r>
              <a:rPr lang="en-US" sz="2800" dirty="0" smtClean="0"/>
              <a:t>Since the two angles in question are vertical angles, they are equal to each other.  So we will set the two expressions equal to each other and solve for x.  Then we can find the value of each angle.</a:t>
            </a:r>
          </a:p>
        </p:txBody>
      </p:sp>
      <p:graphicFrame>
        <p:nvGraphicFramePr>
          <p:cNvPr id="10242" name="Object 2"/>
          <p:cNvGraphicFramePr>
            <a:graphicFrameLocks noChangeAspect="1"/>
          </p:cNvGraphicFramePr>
          <p:nvPr>
            <p:extLst>
              <p:ext uri="{D42A27DB-BD31-4B8C-83A1-F6EECF244321}">
                <p14:modId xmlns:p14="http://schemas.microsoft.com/office/powerpoint/2010/main" val="2544018983"/>
              </p:ext>
            </p:extLst>
          </p:nvPr>
        </p:nvGraphicFramePr>
        <p:xfrm>
          <a:off x="1981200" y="3581400"/>
          <a:ext cx="4953000" cy="3128211"/>
        </p:xfrm>
        <a:graphic>
          <a:graphicData uri="http://schemas.openxmlformats.org/presentationml/2006/ole">
            <mc:AlternateContent xmlns:mc="http://schemas.openxmlformats.org/markup-compatibility/2006">
              <mc:Choice xmlns:v="urn:schemas-microsoft-com:vml" Requires="v">
                <p:oleObj spid="_x0000_s10256" name="Equation" r:id="rId3" imgW="2044440" imgH="1346040" progId="Equation.DSMT4">
                  <p:embed/>
                </p:oleObj>
              </mc:Choice>
              <mc:Fallback>
                <p:oleObj name="Equation" r:id="rId3" imgW="2044440" imgH="1346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581400"/>
                        <a:ext cx="4953000" cy="3128211"/>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itle 1"/>
          <p:cNvSpPr>
            <a:spLocks noGrp="1"/>
          </p:cNvSpPr>
          <p:nvPr>
            <p:ph type="title"/>
          </p:nvPr>
        </p:nvSpPr>
        <p:spPr>
          <a:xfrm>
            <a:off x="612775" y="228600"/>
            <a:ext cx="8153400" cy="990600"/>
          </a:xfrm>
        </p:spPr>
        <p:txBody>
          <a:bodyPr/>
          <a:lstStyle/>
          <a:p>
            <a:r>
              <a:rPr lang="en-US" dirty="0" smtClean="0"/>
              <a:t>It’s Your Turn Now</a:t>
            </a:r>
          </a:p>
        </p:txBody>
      </p:sp>
      <p:sp>
        <p:nvSpPr>
          <p:cNvPr id="11271" name="Content Placeholder 2"/>
          <p:cNvSpPr>
            <a:spLocks noGrp="1"/>
          </p:cNvSpPr>
          <p:nvPr>
            <p:ph sz="quarter" idx="1"/>
          </p:nvPr>
        </p:nvSpPr>
        <p:spPr>
          <a:xfrm>
            <a:off x="228600" y="1600200"/>
            <a:ext cx="8763000" cy="2286000"/>
          </a:xfrm>
        </p:spPr>
        <p:txBody>
          <a:bodyPr/>
          <a:lstStyle/>
          <a:p>
            <a:pPr marL="0" indent="0">
              <a:buNone/>
            </a:pPr>
            <a:r>
              <a:rPr lang="en-US" sz="2800" dirty="0" smtClean="0"/>
              <a:t>Solve the following two problems on a separate sheet of paper before moving on to the next slide.  </a:t>
            </a:r>
            <a:r>
              <a:rPr lang="en-US" sz="2800" dirty="0" smtClean="0">
                <a:solidFill>
                  <a:srgbClr val="C00000"/>
                </a:solidFill>
              </a:rPr>
              <a:t>Ask a tutor to help you if you get stuck.</a:t>
            </a:r>
          </a:p>
          <a:p>
            <a:pPr marL="0" indent="0">
              <a:buNone/>
            </a:pPr>
            <a:r>
              <a:rPr lang="en-US" sz="2800" b="1" dirty="0" smtClean="0">
                <a:solidFill>
                  <a:srgbClr val="C00000"/>
                </a:solidFill>
              </a:rPr>
              <a:t>Problem 3:  </a:t>
            </a:r>
            <a:r>
              <a:rPr lang="en-US" sz="2800" dirty="0" smtClean="0"/>
              <a:t>Solve for x in the following diagrams.  Then find the value of each of the angles.</a:t>
            </a:r>
          </a:p>
          <a:p>
            <a:pPr>
              <a:buFont typeface="Arial" charset="0"/>
              <a:buNone/>
            </a:pPr>
            <a:r>
              <a:rPr lang="en-US" sz="2000" dirty="0" smtClean="0"/>
              <a:t>					</a:t>
            </a:r>
          </a:p>
        </p:txBody>
      </p:sp>
      <p:cxnSp>
        <p:nvCxnSpPr>
          <p:cNvPr id="5" name="Straight Arrow Connector 4"/>
          <p:cNvCxnSpPr/>
          <p:nvPr/>
        </p:nvCxnSpPr>
        <p:spPr>
          <a:xfrm>
            <a:off x="3429000" y="4475322"/>
            <a:ext cx="4648200" cy="158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14600" y="5770722"/>
            <a:ext cx="4876800" cy="158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358640" y="4094322"/>
            <a:ext cx="1524000" cy="239426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11268" name="Object 4"/>
          <p:cNvGraphicFramePr>
            <a:graphicFrameLocks noChangeAspect="1"/>
          </p:cNvGraphicFramePr>
          <p:nvPr>
            <p:extLst>
              <p:ext uri="{D42A27DB-BD31-4B8C-83A1-F6EECF244321}">
                <p14:modId xmlns:p14="http://schemas.microsoft.com/office/powerpoint/2010/main" val="3131414122"/>
              </p:ext>
            </p:extLst>
          </p:nvPr>
        </p:nvGraphicFramePr>
        <p:xfrm>
          <a:off x="3866990" y="5291456"/>
          <a:ext cx="983299" cy="362268"/>
        </p:xfrm>
        <a:graphic>
          <a:graphicData uri="http://schemas.openxmlformats.org/presentationml/2006/ole">
            <mc:AlternateContent xmlns:mc="http://schemas.openxmlformats.org/markup-compatibility/2006">
              <mc:Choice xmlns:v="urn:schemas-microsoft-com:vml" Requires="v">
                <p:oleObj spid="_x0000_s11301" name="Equation" r:id="rId3" imgW="482400" imgH="177480" progId="Equation.DSMT4">
                  <p:embed/>
                </p:oleObj>
              </mc:Choice>
              <mc:Fallback>
                <p:oleObj name="Equation" r:id="rId3" imgW="48240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990" y="5291456"/>
                        <a:ext cx="983299" cy="362268"/>
                      </a:xfrm>
                      <a:prstGeom prst="rect">
                        <a:avLst/>
                      </a:prstGeom>
                      <a:noFill/>
                      <a:ln>
                        <a:noFill/>
                      </a:ln>
                      <a:effectLst/>
                    </p:spPr>
                  </p:pic>
                </p:oleObj>
              </mc:Fallback>
            </mc:AlternateContent>
          </a:graphicData>
        </a:graphic>
      </p:graphicFrame>
      <p:graphicFrame>
        <p:nvGraphicFramePr>
          <p:cNvPr id="11269" name="Object 5"/>
          <p:cNvGraphicFramePr>
            <a:graphicFrameLocks noChangeAspect="1"/>
          </p:cNvGraphicFramePr>
          <p:nvPr>
            <p:extLst>
              <p:ext uri="{D42A27DB-BD31-4B8C-83A1-F6EECF244321}">
                <p14:modId xmlns:p14="http://schemas.microsoft.com/office/powerpoint/2010/main" val="1181209422"/>
              </p:ext>
            </p:extLst>
          </p:nvPr>
        </p:nvGraphicFramePr>
        <p:xfrm>
          <a:off x="4351564" y="4058604"/>
          <a:ext cx="1202871" cy="330200"/>
        </p:xfrm>
        <a:graphic>
          <a:graphicData uri="http://schemas.openxmlformats.org/presentationml/2006/ole">
            <mc:AlternateContent xmlns:mc="http://schemas.openxmlformats.org/markup-compatibility/2006">
              <mc:Choice xmlns:v="urn:schemas-microsoft-com:vml" Requires="v">
                <p:oleObj spid="_x0000_s11302" name="Equation" r:id="rId5" imgW="647640" imgH="177480" progId="Equation.DSMT4">
                  <p:embed/>
                </p:oleObj>
              </mc:Choice>
              <mc:Fallback>
                <p:oleObj name="Equation" r:id="rId5" imgW="647640" imgH="177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1564" y="4058604"/>
                        <a:ext cx="1202871" cy="3302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r>
              <a:rPr lang="en-US" smtClean="0"/>
              <a:t>Solving Geometry Problems</a:t>
            </a:r>
          </a:p>
        </p:txBody>
      </p:sp>
      <p:sp>
        <p:nvSpPr>
          <p:cNvPr id="33795" name="Content Placeholder 2"/>
          <p:cNvSpPr>
            <a:spLocks noGrp="1"/>
          </p:cNvSpPr>
          <p:nvPr>
            <p:ph sz="quarter" idx="1"/>
          </p:nvPr>
        </p:nvSpPr>
        <p:spPr>
          <a:xfrm>
            <a:off x="612775" y="1600200"/>
            <a:ext cx="8153400" cy="4495800"/>
          </a:xfrm>
        </p:spPr>
        <p:txBody>
          <a:bodyPr/>
          <a:lstStyle/>
          <a:p>
            <a:pPr marL="0" indent="0">
              <a:buNone/>
            </a:pPr>
            <a:r>
              <a:rPr lang="en-US" dirty="0" smtClean="0"/>
              <a:t>The Goal of this tutorial is to learn how to use algebra to solve geometry problems involving angles, area and perimeter. </a:t>
            </a:r>
          </a:p>
          <a:p>
            <a:pPr marL="0" indent="0">
              <a:buNone/>
            </a:pPr>
            <a:endParaRPr lang="en-US" dirty="0" smtClean="0"/>
          </a:p>
          <a:p>
            <a:pPr marL="0" indent="0">
              <a:buNone/>
            </a:pPr>
            <a:r>
              <a:rPr lang="en-US" dirty="0" smtClean="0"/>
              <a:t>Before </a:t>
            </a:r>
            <a:r>
              <a:rPr lang="en-US" dirty="0" smtClean="0"/>
              <a:t>we can solve </a:t>
            </a:r>
            <a:r>
              <a:rPr lang="en-US" dirty="0" smtClean="0"/>
              <a:t>any actual problem</a:t>
            </a:r>
            <a:r>
              <a:rPr lang="en-US" dirty="0" smtClean="0"/>
              <a:t>, </a:t>
            </a:r>
            <a:r>
              <a:rPr lang="en-US" dirty="0" smtClean="0"/>
              <a:t>we need to understand how angles relate to each other in geometry.  We also need to review some of the basic formulas of perimeter and area.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p:nvPr>
        </p:nvSpPr>
        <p:spPr/>
        <p:txBody>
          <a:bodyPr/>
          <a:lstStyle/>
          <a:p>
            <a:r>
              <a:rPr lang="en-US" dirty="0" smtClean="0"/>
              <a:t>Solution to Problem 3</a:t>
            </a:r>
          </a:p>
        </p:txBody>
      </p:sp>
      <p:sp>
        <p:nvSpPr>
          <p:cNvPr id="12293" name="Content Placeholder 2"/>
          <p:cNvSpPr>
            <a:spLocks noGrp="1"/>
          </p:cNvSpPr>
          <p:nvPr>
            <p:ph sz="quarter" idx="1"/>
          </p:nvPr>
        </p:nvSpPr>
        <p:spPr>
          <a:xfrm>
            <a:off x="609600" y="1589088"/>
            <a:ext cx="8001000" cy="1687512"/>
          </a:xfrm>
        </p:spPr>
        <p:txBody>
          <a:bodyPr/>
          <a:lstStyle/>
          <a:p>
            <a:pPr marL="0" indent="0">
              <a:buNone/>
            </a:pPr>
            <a:r>
              <a:rPr lang="en-US" sz="2800" dirty="0" smtClean="0"/>
              <a:t>Notice the two angles are corresponding angles and therefore equal.  We can set the algebraic expressions equal to each other and solve for x.</a:t>
            </a:r>
          </a:p>
          <a:p>
            <a:pPr>
              <a:buFont typeface="Arial" charset="0"/>
              <a:buNone/>
            </a:pPr>
            <a:endParaRPr lang="en-US" sz="1800" dirty="0" smtClean="0"/>
          </a:p>
        </p:txBody>
      </p:sp>
      <p:graphicFrame>
        <p:nvGraphicFramePr>
          <p:cNvPr id="12290" name="Object 2"/>
          <p:cNvGraphicFramePr>
            <a:graphicFrameLocks noChangeAspect="1"/>
          </p:cNvGraphicFramePr>
          <p:nvPr>
            <p:extLst>
              <p:ext uri="{D42A27DB-BD31-4B8C-83A1-F6EECF244321}">
                <p14:modId xmlns:p14="http://schemas.microsoft.com/office/powerpoint/2010/main" val="1585264586"/>
              </p:ext>
            </p:extLst>
          </p:nvPr>
        </p:nvGraphicFramePr>
        <p:xfrm>
          <a:off x="2209800" y="3276600"/>
          <a:ext cx="5105400" cy="3239965"/>
        </p:xfrm>
        <a:graphic>
          <a:graphicData uri="http://schemas.openxmlformats.org/presentationml/2006/ole">
            <mc:AlternateContent xmlns:mc="http://schemas.openxmlformats.org/markup-compatibility/2006">
              <mc:Choice xmlns:v="urn:schemas-microsoft-com:vml" Requires="v">
                <p:oleObj spid="_x0000_s12308" name="Equation" r:id="rId3" imgW="2031840" imgH="1346040" progId="Equation.DSMT4">
                  <p:embed/>
                </p:oleObj>
              </mc:Choice>
              <mc:Fallback>
                <p:oleObj name="Equation" r:id="rId3" imgW="2031840" imgH="1346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276600"/>
                        <a:ext cx="5105400" cy="323996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itle 1"/>
          <p:cNvSpPr>
            <a:spLocks noGrp="1"/>
          </p:cNvSpPr>
          <p:nvPr>
            <p:ph type="title"/>
          </p:nvPr>
        </p:nvSpPr>
        <p:spPr>
          <a:xfrm>
            <a:off x="612775" y="228600"/>
            <a:ext cx="8153400" cy="990600"/>
          </a:xfrm>
        </p:spPr>
        <p:txBody>
          <a:bodyPr/>
          <a:lstStyle/>
          <a:p>
            <a:r>
              <a:rPr lang="en-US" dirty="0" smtClean="0"/>
              <a:t>It’s Your Turn Now</a:t>
            </a:r>
          </a:p>
        </p:txBody>
      </p:sp>
      <p:sp>
        <p:nvSpPr>
          <p:cNvPr id="11271" name="Content Placeholder 2"/>
          <p:cNvSpPr>
            <a:spLocks noGrp="1"/>
          </p:cNvSpPr>
          <p:nvPr>
            <p:ph sz="quarter" idx="1"/>
          </p:nvPr>
        </p:nvSpPr>
        <p:spPr>
          <a:xfrm>
            <a:off x="304800" y="1600200"/>
            <a:ext cx="8461375" cy="2286000"/>
          </a:xfrm>
        </p:spPr>
        <p:txBody>
          <a:bodyPr/>
          <a:lstStyle/>
          <a:p>
            <a:pPr marL="0" indent="0">
              <a:buNone/>
            </a:pPr>
            <a:r>
              <a:rPr lang="en-US" sz="2800" dirty="0" smtClean="0"/>
              <a:t>Solve the following two problems on a separate sheet of paper before moving on to the next slide.  </a:t>
            </a:r>
            <a:r>
              <a:rPr lang="en-US" sz="2800" dirty="0" smtClean="0">
                <a:solidFill>
                  <a:srgbClr val="C00000"/>
                </a:solidFill>
              </a:rPr>
              <a:t>Ask a tutor to help you if you get stuck.</a:t>
            </a:r>
          </a:p>
          <a:p>
            <a:pPr marL="0" indent="0">
              <a:buNone/>
            </a:pPr>
            <a:r>
              <a:rPr lang="en-US" sz="2800" b="1" dirty="0" smtClean="0">
                <a:solidFill>
                  <a:srgbClr val="C00000"/>
                </a:solidFill>
              </a:rPr>
              <a:t>Problem 4:  </a:t>
            </a:r>
            <a:r>
              <a:rPr lang="en-US" sz="2800" dirty="0" smtClean="0"/>
              <a:t>Solve for x in the following diagrams.  Then find the value of each of the angles.</a:t>
            </a:r>
          </a:p>
          <a:p>
            <a:pPr>
              <a:buFont typeface="Arial" charset="0"/>
              <a:buNone/>
            </a:pPr>
            <a:endParaRPr lang="en-US" sz="2000" dirty="0" smtClean="0"/>
          </a:p>
        </p:txBody>
      </p:sp>
      <p:cxnSp>
        <p:nvCxnSpPr>
          <p:cNvPr id="11" name="Straight Arrow Connector 10"/>
          <p:cNvCxnSpPr/>
          <p:nvPr/>
        </p:nvCxnSpPr>
        <p:spPr>
          <a:xfrm>
            <a:off x="2811778" y="4572000"/>
            <a:ext cx="3589022" cy="16764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676400" y="4114800"/>
            <a:ext cx="4495800" cy="21336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11266" name="Object 2"/>
          <p:cNvGraphicFramePr>
            <a:graphicFrameLocks noChangeAspect="1"/>
          </p:cNvGraphicFramePr>
          <p:nvPr>
            <p:extLst>
              <p:ext uri="{D42A27DB-BD31-4B8C-83A1-F6EECF244321}">
                <p14:modId xmlns:p14="http://schemas.microsoft.com/office/powerpoint/2010/main" val="3019722605"/>
              </p:ext>
            </p:extLst>
          </p:nvPr>
        </p:nvGraphicFramePr>
        <p:xfrm>
          <a:off x="1981200" y="4866846"/>
          <a:ext cx="1066800" cy="403654"/>
        </p:xfrm>
        <a:graphic>
          <a:graphicData uri="http://schemas.openxmlformats.org/presentationml/2006/ole">
            <mc:AlternateContent xmlns:mc="http://schemas.openxmlformats.org/markup-compatibility/2006">
              <mc:Choice xmlns:v="urn:schemas-microsoft-com:vml" Requires="v">
                <p:oleObj spid="_x0000_s57366" name="Equation" r:id="rId3" imgW="469800" imgH="177480" progId="Equation.DSMT4">
                  <p:embed/>
                </p:oleObj>
              </mc:Choice>
              <mc:Fallback>
                <p:oleObj name="Equation" r:id="rId3" imgW="46980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866846"/>
                        <a:ext cx="1066800" cy="403654"/>
                      </a:xfrm>
                      <a:prstGeom prst="rect">
                        <a:avLst/>
                      </a:prstGeom>
                      <a:noFill/>
                      <a:ln>
                        <a:noFill/>
                      </a:ln>
                      <a:effectLst/>
                    </p:spPr>
                  </p:pic>
                </p:oleObj>
              </mc:Fallback>
            </mc:AlternateContent>
          </a:graphicData>
        </a:graphic>
      </p:graphicFrame>
      <p:graphicFrame>
        <p:nvGraphicFramePr>
          <p:cNvPr id="11267" name="Object 3"/>
          <p:cNvGraphicFramePr>
            <a:graphicFrameLocks noChangeAspect="1"/>
          </p:cNvGraphicFramePr>
          <p:nvPr>
            <p:extLst>
              <p:ext uri="{D42A27DB-BD31-4B8C-83A1-F6EECF244321}">
                <p14:modId xmlns:p14="http://schemas.microsoft.com/office/powerpoint/2010/main" val="298775864"/>
              </p:ext>
            </p:extLst>
          </p:nvPr>
        </p:nvGraphicFramePr>
        <p:xfrm>
          <a:off x="5355772" y="4739640"/>
          <a:ext cx="1045028" cy="457200"/>
        </p:xfrm>
        <a:graphic>
          <a:graphicData uri="http://schemas.openxmlformats.org/presentationml/2006/ole">
            <mc:AlternateContent xmlns:mc="http://schemas.openxmlformats.org/markup-compatibility/2006">
              <mc:Choice xmlns:v="urn:schemas-microsoft-com:vml" Requires="v">
                <p:oleObj spid="_x0000_s57367" name="Equation" r:id="rId5" imgW="406080" imgH="177480" progId="Equation.DSMT4">
                  <p:embed/>
                </p:oleObj>
              </mc:Choice>
              <mc:Fallback>
                <p:oleObj name="Equation" r:id="rId5" imgW="40608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5772" y="4739640"/>
                        <a:ext cx="1045028" cy="457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86957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p:nvPr>
        </p:nvSpPr>
        <p:spPr/>
        <p:txBody>
          <a:bodyPr/>
          <a:lstStyle/>
          <a:p>
            <a:r>
              <a:rPr lang="en-US" dirty="0" smtClean="0"/>
              <a:t>Solution to Problem 4</a:t>
            </a:r>
          </a:p>
        </p:txBody>
      </p:sp>
      <p:sp>
        <p:nvSpPr>
          <p:cNvPr id="12294" name="Content Placeholder 3"/>
          <p:cNvSpPr>
            <a:spLocks noGrp="1"/>
          </p:cNvSpPr>
          <p:nvPr>
            <p:ph sz="quarter" idx="2"/>
          </p:nvPr>
        </p:nvSpPr>
        <p:spPr>
          <a:xfrm>
            <a:off x="381000" y="1589088"/>
            <a:ext cx="8350250" cy="1535112"/>
          </a:xfrm>
        </p:spPr>
        <p:txBody>
          <a:bodyPr/>
          <a:lstStyle/>
          <a:p>
            <a:pPr marL="0" indent="0">
              <a:buNone/>
            </a:pPr>
            <a:r>
              <a:rPr lang="en-US" sz="2800" dirty="0" smtClean="0"/>
              <a:t>Notice the two angles are vertical angles and therefore equal.  We can set the algebraic expressions equal to each other and solve for x.</a:t>
            </a:r>
          </a:p>
          <a:p>
            <a:pPr>
              <a:buFont typeface="Arial" charset="0"/>
              <a:buNone/>
            </a:pPr>
            <a:endParaRPr lang="en-US" sz="1800" dirty="0" smtClean="0"/>
          </a:p>
        </p:txBody>
      </p:sp>
      <p:graphicFrame>
        <p:nvGraphicFramePr>
          <p:cNvPr id="12291" name="Object 3"/>
          <p:cNvGraphicFramePr>
            <a:graphicFrameLocks noChangeAspect="1"/>
          </p:cNvGraphicFramePr>
          <p:nvPr>
            <p:extLst>
              <p:ext uri="{D42A27DB-BD31-4B8C-83A1-F6EECF244321}">
                <p14:modId xmlns:p14="http://schemas.microsoft.com/office/powerpoint/2010/main" val="2272045712"/>
              </p:ext>
            </p:extLst>
          </p:nvPr>
        </p:nvGraphicFramePr>
        <p:xfrm>
          <a:off x="2133600" y="3276600"/>
          <a:ext cx="4736690" cy="3124200"/>
        </p:xfrm>
        <a:graphic>
          <a:graphicData uri="http://schemas.openxmlformats.org/presentationml/2006/ole">
            <mc:AlternateContent xmlns:mc="http://schemas.openxmlformats.org/markup-compatibility/2006">
              <mc:Choice xmlns:v="urn:schemas-microsoft-com:vml" Requires="v">
                <p:oleObj spid="_x0000_s55309" name="Equation" r:id="rId3" imgW="1981080" imgH="1346040" progId="Equation.DSMT4">
                  <p:embed/>
                </p:oleObj>
              </mc:Choice>
              <mc:Fallback>
                <p:oleObj name="Equation" r:id="rId3" imgW="1981080" imgH="1346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276600"/>
                        <a:ext cx="4736690" cy="3124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45047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itle 1"/>
          <p:cNvSpPr>
            <a:spLocks noGrp="1"/>
          </p:cNvSpPr>
          <p:nvPr>
            <p:ph type="title"/>
          </p:nvPr>
        </p:nvSpPr>
        <p:spPr>
          <a:xfrm>
            <a:off x="612775" y="228600"/>
            <a:ext cx="8153400" cy="990600"/>
          </a:xfrm>
        </p:spPr>
        <p:txBody>
          <a:bodyPr/>
          <a:lstStyle/>
          <a:p>
            <a:r>
              <a:rPr lang="en-US" dirty="0" smtClean="0"/>
              <a:t>Sum of the Angles of a Triangle</a:t>
            </a:r>
          </a:p>
        </p:txBody>
      </p:sp>
      <p:sp>
        <p:nvSpPr>
          <p:cNvPr id="13318" name="Content Placeholder 2"/>
          <p:cNvSpPr>
            <a:spLocks noGrp="1"/>
          </p:cNvSpPr>
          <p:nvPr>
            <p:ph sz="quarter" idx="1"/>
          </p:nvPr>
        </p:nvSpPr>
        <p:spPr>
          <a:xfrm>
            <a:off x="304800" y="1600200"/>
            <a:ext cx="8461375" cy="2743200"/>
          </a:xfrm>
        </p:spPr>
        <p:txBody>
          <a:bodyPr/>
          <a:lstStyle/>
          <a:p>
            <a:pPr marL="0" indent="0">
              <a:spcBef>
                <a:spcPts val="0"/>
              </a:spcBef>
              <a:spcAft>
                <a:spcPts val="1200"/>
              </a:spcAft>
              <a:buNone/>
            </a:pPr>
            <a:r>
              <a:rPr lang="en-US" sz="2800" dirty="0" smtClean="0"/>
              <a:t>A very important theorem in geometry is </a:t>
            </a:r>
            <a:r>
              <a:rPr lang="en-US" sz="2800" b="1" dirty="0" smtClean="0">
                <a:solidFill>
                  <a:srgbClr val="C00000"/>
                </a:solidFill>
              </a:rPr>
              <a:t>that the sum of the three angles of any triangle is equal to 180 degrees.  </a:t>
            </a:r>
            <a:r>
              <a:rPr lang="en-US" sz="2800" dirty="0" smtClean="0"/>
              <a:t>For example, look at the following triangle. </a:t>
            </a:r>
          </a:p>
          <a:p>
            <a:pPr marL="0" indent="0">
              <a:buNone/>
            </a:pPr>
            <a:r>
              <a:rPr lang="en-US" sz="2800" dirty="0" smtClean="0"/>
              <a:t>Notice that the three angles 32 degrees, 59 degrees and 89 degrees add up to 180.</a:t>
            </a:r>
          </a:p>
        </p:txBody>
      </p:sp>
      <p:cxnSp>
        <p:nvCxnSpPr>
          <p:cNvPr id="5" name="Straight Connector 4"/>
          <p:cNvCxnSpPr/>
          <p:nvPr/>
        </p:nvCxnSpPr>
        <p:spPr>
          <a:xfrm>
            <a:off x="3124200" y="4495800"/>
            <a:ext cx="0" cy="16002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124200" y="5943600"/>
            <a:ext cx="3810000" cy="1524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124200" y="4495800"/>
            <a:ext cx="3810000" cy="14478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3314" name="Object 2"/>
          <p:cNvGraphicFramePr>
            <a:graphicFrameLocks noChangeAspect="1"/>
          </p:cNvGraphicFramePr>
          <p:nvPr>
            <p:extLst>
              <p:ext uri="{D42A27DB-BD31-4B8C-83A1-F6EECF244321}">
                <p14:modId xmlns:p14="http://schemas.microsoft.com/office/powerpoint/2010/main" val="1776602173"/>
              </p:ext>
            </p:extLst>
          </p:nvPr>
        </p:nvGraphicFramePr>
        <p:xfrm>
          <a:off x="5257800" y="5516880"/>
          <a:ext cx="609600" cy="426720"/>
        </p:xfrm>
        <a:graphic>
          <a:graphicData uri="http://schemas.openxmlformats.org/presentationml/2006/ole">
            <mc:AlternateContent xmlns:mc="http://schemas.openxmlformats.org/markup-compatibility/2006">
              <mc:Choice xmlns:v="urn:schemas-microsoft-com:vml" Requires="v">
                <p:oleObj spid="_x0000_s13355" name="Equation" r:id="rId3" imgW="253800" imgH="177480" progId="Equation.DSMT4">
                  <p:embed/>
                </p:oleObj>
              </mc:Choice>
              <mc:Fallback>
                <p:oleObj name="Equation" r:id="rId3" imgW="253800" imgH="177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5516880"/>
                        <a:ext cx="609600" cy="426720"/>
                      </a:xfrm>
                      <a:prstGeom prst="rect">
                        <a:avLst/>
                      </a:prstGeom>
                      <a:noFill/>
                      <a:ln>
                        <a:noFill/>
                      </a:ln>
                      <a:effectLst/>
                    </p:spPr>
                  </p:pic>
                </p:oleObj>
              </mc:Fallback>
            </mc:AlternateContent>
          </a:graphicData>
        </a:graphic>
      </p:graphicFrame>
      <p:graphicFrame>
        <p:nvGraphicFramePr>
          <p:cNvPr id="13315" name="Object 3"/>
          <p:cNvGraphicFramePr>
            <a:graphicFrameLocks noChangeAspect="1"/>
          </p:cNvGraphicFramePr>
          <p:nvPr>
            <p:extLst>
              <p:ext uri="{D42A27DB-BD31-4B8C-83A1-F6EECF244321}">
                <p14:modId xmlns:p14="http://schemas.microsoft.com/office/powerpoint/2010/main" val="2022205715"/>
              </p:ext>
            </p:extLst>
          </p:nvPr>
        </p:nvGraphicFramePr>
        <p:xfrm>
          <a:off x="3276600" y="4792980"/>
          <a:ext cx="609600" cy="426720"/>
        </p:xfrm>
        <a:graphic>
          <a:graphicData uri="http://schemas.openxmlformats.org/presentationml/2006/ole">
            <mc:AlternateContent xmlns:mc="http://schemas.openxmlformats.org/markup-compatibility/2006">
              <mc:Choice xmlns:v="urn:schemas-microsoft-com:vml" Requires="v">
                <p:oleObj spid="_x0000_s13356" name="Equation" r:id="rId5" imgW="253800" imgH="177480" progId="Equation.DSMT4">
                  <p:embed/>
                </p:oleObj>
              </mc:Choice>
              <mc:Fallback>
                <p:oleObj name="Equation" r:id="rId5" imgW="253800" imgH="177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792980"/>
                        <a:ext cx="609600" cy="426720"/>
                      </a:xfrm>
                      <a:prstGeom prst="rect">
                        <a:avLst/>
                      </a:prstGeom>
                      <a:noFill/>
                      <a:ln>
                        <a:noFill/>
                      </a:ln>
                      <a:effectLst/>
                    </p:spPr>
                  </p:pic>
                </p:oleObj>
              </mc:Fallback>
            </mc:AlternateContent>
          </a:graphicData>
        </a:graphic>
      </p:graphicFrame>
      <p:graphicFrame>
        <p:nvGraphicFramePr>
          <p:cNvPr id="13316" name="Object 4"/>
          <p:cNvGraphicFramePr>
            <a:graphicFrameLocks noChangeAspect="1"/>
          </p:cNvGraphicFramePr>
          <p:nvPr>
            <p:extLst>
              <p:ext uri="{D42A27DB-BD31-4B8C-83A1-F6EECF244321}">
                <p14:modId xmlns:p14="http://schemas.microsoft.com/office/powerpoint/2010/main" val="510644279"/>
              </p:ext>
            </p:extLst>
          </p:nvPr>
        </p:nvGraphicFramePr>
        <p:xfrm>
          <a:off x="3276600" y="5593080"/>
          <a:ext cx="609600" cy="426720"/>
        </p:xfrm>
        <a:graphic>
          <a:graphicData uri="http://schemas.openxmlformats.org/presentationml/2006/ole">
            <mc:AlternateContent xmlns:mc="http://schemas.openxmlformats.org/markup-compatibility/2006">
              <mc:Choice xmlns:v="urn:schemas-microsoft-com:vml" Requires="v">
                <p:oleObj spid="_x0000_s13357" name="Equation" r:id="rId7" imgW="253800" imgH="177480" progId="Equation.DSMT4">
                  <p:embed/>
                </p:oleObj>
              </mc:Choice>
              <mc:Fallback>
                <p:oleObj name="Equation" r:id="rId7" imgW="253800" imgH="177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5593080"/>
                        <a:ext cx="609600" cy="42672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12775" y="228600"/>
            <a:ext cx="8153400" cy="990600"/>
          </a:xfrm>
        </p:spPr>
        <p:txBody>
          <a:bodyPr/>
          <a:lstStyle/>
          <a:p>
            <a:r>
              <a:rPr lang="en-US" smtClean="0"/>
              <a:t>Let’s look at Example 5</a:t>
            </a:r>
          </a:p>
        </p:txBody>
      </p:sp>
      <p:sp>
        <p:nvSpPr>
          <p:cNvPr id="37891" name="Content Placeholder 2"/>
          <p:cNvSpPr>
            <a:spLocks noGrp="1"/>
          </p:cNvSpPr>
          <p:nvPr>
            <p:ph sz="quarter" idx="1"/>
          </p:nvPr>
        </p:nvSpPr>
        <p:spPr>
          <a:xfrm>
            <a:off x="612775" y="1600200"/>
            <a:ext cx="8153400" cy="4495800"/>
          </a:xfrm>
        </p:spPr>
        <p:txBody>
          <a:bodyPr/>
          <a:lstStyle/>
          <a:p>
            <a:pPr marL="0" indent="0">
              <a:buNone/>
            </a:pPr>
            <a:r>
              <a:rPr lang="en-US" sz="3200" dirty="0" smtClean="0"/>
              <a:t>The following problem involves the three angles of a triangle.  </a:t>
            </a:r>
          </a:p>
          <a:p>
            <a:pPr marL="0" indent="0">
              <a:buNone/>
            </a:pPr>
            <a:endParaRPr lang="en-US" sz="3200" dirty="0" smtClean="0"/>
          </a:p>
          <a:p>
            <a:pPr marL="0" indent="0">
              <a:buNone/>
            </a:pPr>
            <a:r>
              <a:rPr lang="en-US" sz="3200" dirty="0" smtClean="0"/>
              <a:t>The largest angle of a triangle is three times as large as the smallest angle.  The middle sized angle is 10 degrees more than the smallest angle.  Find all three angles.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a:xfrm>
            <a:off x="612775" y="228600"/>
            <a:ext cx="8153400" cy="990600"/>
          </a:xfrm>
        </p:spPr>
        <p:txBody>
          <a:bodyPr/>
          <a:lstStyle/>
          <a:p>
            <a:r>
              <a:rPr lang="en-US" smtClean="0"/>
              <a:t>Solving Example 5</a:t>
            </a:r>
          </a:p>
        </p:txBody>
      </p:sp>
      <p:sp>
        <p:nvSpPr>
          <p:cNvPr id="14340" name="Content Placeholder 2"/>
          <p:cNvSpPr>
            <a:spLocks noGrp="1"/>
          </p:cNvSpPr>
          <p:nvPr>
            <p:ph sz="quarter" idx="1"/>
          </p:nvPr>
        </p:nvSpPr>
        <p:spPr>
          <a:xfrm>
            <a:off x="304800" y="1600200"/>
            <a:ext cx="8461375" cy="2057400"/>
          </a:xfrm>
        </p:spPr>
        <p:txBody>
          <a:bodyPr/>
          <a:lstStyle/>
          <a:p>
            <a:pPr marL="0" indent="0">
              <a:buNone/>
            </a:pPr>
            <a:r>
              <a:rPr lang="en-US" sz="2000" dirty="0" smtClean="0"/>
              <a:t>As with any word problem, it is vital to find algebraic expressions for the three unknown angles.  Always let your variable be the unknown that you have the least amount of information about (smallest angle.)  Let smallest angle = x, the middle sized angle = x+10 and the largest angle = 3x.  Since the sum of any three angles of a triangle is 180 degrees, we add the three expression and set it equal to 180.  Now solve and find all three angles.</a:t>
            </a:r>
          </a:p>
        </p:txBody>
      </p:sp>
      <p:graphicFrame>
        <p:nvGraphicFramePr>
          <p:cNvPr id="14338" name="Object 2"/>
          <p:cNvGraphicFramePr>
            <a:graphicFrameLocks noChangeAspect="1"/>
          </p:cNvGraphicFramePr>
          <p:nvPr>
            <p:extLst>
              <p:ext uri="{D42A27DB-BD31-4B8C-83A1-F6EECF244321}">
                <p14:modId xmlns:p14="http://schemas.microsoft.com/office/powerpoint/2010/main" val="2125535162"/>
              </p:ext>
            </p:extLst>
          </p:nvPr>
        </p:nvGraphicFramePr>
        <p:xfrm>
          <a:off x="2743200" y="3733800"/>
          <a:ext cx="4495800" cy="2913944"/>
        </p:xfrm>
        <a:graphic>
          <a:graphicData uri="http://schemas.openxmlformats.org/presentationml/2006/ole">
            <mc:AlternateContent xmlns:mc="http://schemas.openxmlformats.org/markup-compatibility/2006">
              <mc:Choice xmlns:v="urn:schemas-microsoft-com:vml" Requires="v">
                <p:oleObj spid="_x0000_s14352" name="Equation" r:id="rId3" imgW="2222280" imgH="1612800" progId="Equation.DSMT4">
                  <p:embed/>
                </p:oleObj>
              </mc:Choice>
              <mc:Fallback>
                <p:oleObj name="Equation" r:id="rId3" imgW="2222280" imgH="1612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733800"/>
                        <a:ext cx="4495800" cy="291394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12775" y="228600"/>
            <a:ext cx="8153400" cy="990600"/>
          </a:xfrm>
        </p:spPr>
        <p:txBody>
          <a:bodyPr/>
          <a:lstStyle/>
          <a:p>
            <a:r>
              <a:rPr lang="en-US" dirty="0" smtClean="0"/>
              <a:t>It’s Your Turn Now</a:t>
            </a:r>
          </a:p>
        </p:txBody>
      </p:sp>
      <p:sp>
        <p:nvSpPr>
          <p:cNvPr id="38915" name="Content Placeholder 2"/>
          <p:cNvSpPr>
            <a:spLocks noGrp="1"/>
          </p:cNvSpPr>
          <p:nvPr>
            <p:ph sz="quarter" idx="1"/>
          </p:nvPr>
        </p:nvSpPr>
        <p:spPr>
          <a:xfrm>
            <a:off x="304800" y="1600200"/>
            <a:ext cx="8461375" cy="4495800"/>
          </a:xfrm>
        </p:spPr>
        <p:txBody>
          <a:bodyPr/>
          <a:lstStyle/>
          <a:p>
            <a:pPr marL="0" indent="0">
              <a:buNone/>
            </a:pPr>
            <a:r>
              <a:rPr lang="en-US" sz="3200" dirty="0" smtClean="0"/>
              <a:t>Solve the following problem on a separate sheet of paper before moving on to the next slide.  </a:t>
            </a:r>
            <a:r>
              <a:rPr lang="en-US" sz="3200" dirty="0" smtClean="0">
                <a:solidFill>
                  <a:srgbClr val="C00000"/>
                </a:solidFill>
              </a:rPr>
              <a:t>If you get stuck, ask a tutor to help you</a:t>
            </a:r>
            <a:r>
              <a:rPr lang="en-US" sz="3200" dirty="0" smtClean="0"/>
              <a:t>.</a:t>
            </a:r>
          </a:p>
          <a:p>
            <a:pPr marL="0" indent="0">
              <a:buNone/>
            </a:pPr>
            <a:endParaRPr lang="en-US" sz="3200" dirty="0" smtClean="0"/>
          </a:p>
          <a:p>
            <a:pPr marL="0" indent="0">
              <a:buNone/>
            </a:pPr>
            <a:r>
              <a:rPr lang="en-US" sz="3200" dirty="0" smtClean="0"/>
              <a:t>The largest angle of a triangle is 80 degrees more than the middle sized angle.  The smallest angle is 20 degrees less than the middle angle.  Find all three angles.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a:xfrm>
            <a:off x="612775" y="228600"/>
            <a:ext cx="8153400" cy="990600"/>
          </a:xfrm>
        </p:spPr>
        <p:txBody>
          <a:bodyPr/>
          <a:lstStyle/>
          <a:p>
            <a:r>
              <a:rPr lang="en-US" dirty="0" smtClean="0"/>
              <a:t>Solution to Problem 5</a:t>
            </a:r>
          </a:p>
        </p:txBody>
      </p:sp>
      <p:sp>
        <p:nvSpPr>
          <p:cNvPr id="15364" name="Content Placeholder 2"/>
          <p:cNvSpPr>
            <a:spLocks noGrp="1"/>
          </p:cNvSpPr>
          <p:nvPr>
            <p:ph sz="quarter" idx="1"/>
          </p:nvPr>
        </p:nvSpPr>
        <p:spPr>
          <a:xfrm>
            <a:off x="228600" y="1600200"/>
            <a:ext cx="8686800" cy="1676400"/>
          </a:xfrm>
        </p:spPr>
        <p:txBody>
          <a:bodyPr/>
          <a:lstStyle/>
          <a:p>
            <a:pPr marL="0" indent="0">
              <a:buNone/>
            </a:pPr>
            <a:r>
              <a:rPr lang="en-US" sz="2400" dirty="0" smtClean="0"/>
              <a:t>Since we don’t know anything about the middle angle, let the middle angle = x.  Then the largest angle = x+80 and the smallest angle = x-20.  Since these are the angles of a triangle, add them and set the sum equal to 180.  Now solve and find all three angles.</a:t>
            </a:r>
          </a:p>
        </p:txBody>
      </p:sp>
      <p:graphicFrame>
        <p:nvGraphicFramePr>
          <p:cNvPr id="15362" name="Object 2"/>
          <p:cNvGraphicFramePr>
            <a:graphicFrameLocks noChangeAspect="1"/>
          </p:cNvGraphicFramePr>
          <p:nvPr>
            <p:extLst>
              <p:ext uri="{D42A27DB-BD31-4B8C-83A1-F6EECF244321}">
                <p14:modId xmlns:p14="http://schemas.microsoft.com/office/powerpoint/2010/main" val="3194488765"/>
              </p:ext>
            </p:extLst>
          </p:nvPr>
        </p:nvGraphicFramePr>
        <p:xfrm>
          <a:off x="2209800" y="3276600"/>
          <a:ext cx="4518212" cy="3200400"/>
        </p:xfrm>
        <a:graphic>
          <a:graphicData uri="http://schemas.openxmlformats.org/presentationml/2006/ole">
            <mc:AlternateContent xmlns:mc="http://schemas.openxmlformats.org/markup-compatibility/2006">
              <mc:Choice xmlns:v="urn:schemas-microsoft-com:vml" Requires="v">
                <p:oleObj spid="_x0000_s15376" name="Equation" r:id="rId3" imgW="1968480" imgH="1612800" progId="Equation.DSMT4">
                  <p:embed/>
                </p:oleObj>
              </mc:Choice>
              <mc:Fallback>
                <p:oleObj name="Equation" r:id="rId3" imgW="1968480" imgH="1612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276600"/>
                        <a:ext cx="4518212" cy="32004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1"/>
          <p:cNvSpPr>
            <a:spLocks noGrp="1"/>
          </p:cNvSpPr>
          <p:nvPr>
            <p:ph type="title"/>
          </p:nvPr>
        </p:nvSpPr>
        <p:spPr>
          <a:xfrm>
            <a:off x="612775" y="228600"/>
            <a:ext cx="8153400" cy="990600"/>
          </a:xfrm>
        </p:spPr>
        <p:txBody>
          <a:bodyPr/>
          <a:lstStyle/>
          <a:p>
            <a:r>
              <a:rPr lang="en-US" smtClean="0"/>
              <a:t>Perimeter</a:t>
            </a:r>
          </a:p>
        </p:txBody>
      </p:sp>
      <p:sp>
        <p:nvSpPr>
          <p:cNvPr id="16390" name="Content Placeholder 2"/>
          <p:cNvSpPr>
            <a:spLocks noGrp="1"/>
          </p:cNvSpPr>
          <p:nvPr>
            <p:ph sz="quarter" idx="1"/>
          </p:nvPr>
        </p:nvSpPr>
        <p:spPr>
          <a:xfrm>
            <a:off x="228600" y="1600200"/>
            <a:ext cx="8686800" cy="2133600"/>
          </a:xfrm>
        </p:spPr>
        <p:txBody>
          <a:bodyPr/>
          <a:lstStyle/>
          <a:p>
            <a:pPr marL="0" indent="0">
              <a:buNone/>
            </a:pPr>
            <a:r>
              <a:rPr lang="en-US" sz="2800" dirty="0" smtClean="0"/>
              <a:t>In geometry, the </a:t>
            </a:r>
            <a:r>
              <a:rPr lang="en-US" sz="2800" b="1" dirty="0" smtClean="0">
                <a:solidFill>
                  <a:srgbClr val="C00000"/>
                </a:solidFill>
              </a:rPr>
              <a:t>Perimeter</a:t>
            </a:r>
            <a:r>
              <a:rPr lang="en-US" sz="2800" dirty="0" smtClean="0"/>
              <a:t> is the distance around the outside of a figure.  For example, the perimeter of a square or a rectangle, is found by simply adding up the four sides. Similarly, the perimeter of a triangle is the sum of the three sides. </a:t>
            </a:r>
            <a:endParaRPr lang="en-US" sz="1800" dirty="0" smtClean="0"/>
          </a:p>
        </p:txBody>
      </p:sp>
      <p:sp>
        <p:nvSpPr>
          <p:cNvPr id="2" name="Rectangle 1"/>
          <p:cNvSpPr/>
          <p:nvPr/>
        </p:nvSpPr>
        <p:spPr>
          <a:xfrm>
            <a:off x="533400" y="4191000"/>
            <a:ext cx="3352800" cy="2133600"/>
          </a:xfrm>
          <a:prstGeom prst="rect">
            <a:avLst/>
          </a:prstGeom>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flipH="1">
            <a:off x="4015740" y="4485025"/>
            <a:ext cx="14478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715000" y="4038600"/>
            <a:ext cx="2286000" cy="923330"/>
          </a:xfrm>
          <a:prstGeom prst="rect">
            <a:avLst/>
          </a:prstGeom>
          <a:noFill/>
        </p:spPr>
        <p:txBody>
          <a:bodyPr wrap="square" rtlCol="0">
            <a:spAutoFit/>
          </a:bodyPr>
          <a:lstStyle/>
          <a:p>
            <a:r>
              <a:rPr lang="en-US" dirty="0" smtClean="0"/>
              <a:t>The perimeter is the red line around the outside of a figure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1"/>
          <p:cNvSpPr>
            <a:spLocks noGrp="1"/>
          </p:cNvSpPr>
          <p:nvPr>
            <p:ph type="title"/>
          </p:nvPr>
        </p:nvSpPr>
        <p:spPr>
          <a:xfrm>
            <a:off x="612775" y="228600"/>
            <a:ext cx="8153400" cy="990600"/>
          </a:xfrm>
        </p:spPr>
        <p:txBody>
          <a:bodyPr/>
          <a:lstStyle/>
          <a:p>
            <a:r>
              <a:rPr lang="en-US" dirty="0" smtClean="0"/>
              <a:t>Perimeter Formulas</a:t>
            </a:r>
          </a:p>
        </p:txBody>
      </p:sp>
      <p:sp>
        <p:nvSpPr>
          <p:cNvPr id="16390" name="Content Placeholder 2"/>
          <p:cNvSpPr>
            <a:spLocks noGrp="1"/>
          </p:cNvSpPr>
          <p:nvPr>
            <p:ph sz="quarter" idx="1"/>
          </p:nvPr>
        </p:nvSpPr>
        <p:spPr>
          <a:xfrm>
            <a:off x="152400" y="1752600"/>
            <a:ext cx="8686800" cy="4267200"/>
          </a:xfrm>
        </p:spPr>
        <p:txBody>
          <a:bodyPr/>
          <a:lstStyle/>
          <a:p>
            <a:pPr marL="0" indent="0">
              <a:buNone/>
            </a:pPr>
            <a:r>
              <a:rPr lang="en-US" sz="3600" dirty="0" smtClean="0"/>
              <a:t>Here are the formulas for perimeter of a rectangle and square:</a:t>
            </a:r>
          </a:p>
          <a:p>
            <a:pPr marL="0" indent="0">
              <a:buNone/>
            </a:pPr>
            <a:endParaRPr lang="en-US" sz="3600" dirty="0" smtClean="0"/>
          </a:p>
          <a:p>
            <a:pPr marL="0" indent="0">
              <a:buNone/>
            </a:pPr>
            <a:r>
              <a:rPr lang="en-US" sz="3200" dirty="0" smtClean="0"/>
              <a:t>Rectangle perimeter </a:t>
            </a:r>
            <a:r>
              <a:rPr lang="en-US" sz="2400" dirty="0" smtClean="0"/>
              <a:t>= </a:t>
            </a:r>
            <a:r>
              <a:rPr lang="en-US" sz="3200" i="1" dirty="0" smtClean="0">
                <a:latin typeface="Bodoni MT" pitchFamily="18" charset="0"/>
              </a:rPr>
              <a:t>2l + 2w  </a:t>
            </a:r>
            <a:r>
              <a:rPr lang="en-US" sz="2000" i="1" dirty="0" smtClean="0">
                <a:latin typeface="Bodoni MT" pitchFamily="18" charset="0"/>
              </a:rPr>
              <a:t>(where l = length and w= width)</a:t>
            </a:r>
          </a:p>
          <a:p>
            <a:pPr marL="0" indent="0">
              <a:buNone/>
            </a:pPr>
            <a:r>
              <a:rPr lang="en-US" sz="3200" dirty="0" smtClean="0"/>
              <a:t>Square perimeter </a:t>
            </a:r>
            <a:r>
              <a:rPr lang="en-US" sz="2400" dirty="0" smtClean="0"/>
              <a:t>= </a:t>
            </a:r>
            <a:r>
              <a:rPr lang="en-US" sz="3200" i="1" dirty="0" smtClean="0">
                <a:latin typeface="Bodoni MT" pitchFamily="18" charset="0"/>
              </a:rPr>
              <a:t>4s  </a:t>
            </a:r>
            <a:r>
              <a:rPr lang="en-US" sz="2000" i="1" dirty="0" smtClean="0">
                <a:latin typeface="Bodoni MT" pitchFamily="18" charset="0"/>
              </a:rPr>
              <a:t>(where s = side of the square)</a:t>
            </a:r>
            <a:endParaRPr lang="en-US" sz="3600" i="1" dirty="0" smtClean="0">
              <a:latin typeface="Bodoni MT" pitchFamily="18" charset="0"/>
            </a:endParaRPr>
          </a:p>
          <a:p>
            <a:pPr>
              <a:buFont typeface="Arial" charset="0"/>
              <a:buNone/>
            </a:pPr>
            <a:endParaRPr lang="en-US" sz="2400" dirty="0" smtClean="0"/>
          </a:p>
          <a:p>
            <a:pPr>
              <a:buFont typeface="Arial" charset="0"/>
              <a:buNone/>
            </a:pPr>
            <a:endParaRPr lang="en-US" sz="1800" dirty="0" smtClean="0"/>
          </a:p>
        </p:txBody>
      </p:sp>
    </p:spTree>
    <p:extLst>
      <p:ext uri="{BB962C8B-B14F-4D97-AF65-F5344CB8AC3E}">
        <p14:creationId xmlns:p14="http://schemas.microsoft.com/office/powerpoint/2010/main" val="2668000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1240" y="1889760"/>
            <a:ext cx="2743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775" y="228600"/>
            <a:ext cx="8153400" cy="990600"/>
          </a:xfrm>
        </p:spPr>
        <p:txBody>
          <a:bodyPr rtlCol="0">
            <a:normAutofit/>
          </a:bodyPr>
          <a:lstStyle/>
          <a:p>
            <a:pPr algn="ctr" fontAlgn="auto">
              <a:spcAft>
                <a:spcPts val="0"/>
              </a:spcAft>
              <a:defRPr/>
            </a:pPr>
            <a:r>
              <a:rPr lang="en-US" dirty="0" smtClean="0"/>
              <a:t>Meet Two Types of Angles</a:t>
            </a:r>
          </a:p>
        </p:txBody>
      </p:sp>
      <p:sp>
        <p:nvSpPr>
          <p:cNvPr id="3" name="Content Placeholder 2"/>
          <p:cNvSpPr>
            <a:spLocks noGrp="1"/>
          </p:cNvSpPr>
          <p:nvPr>
            <p:ph sz="quarter" idx="1"/>
          </p:nvPr>
        </p:nvSpPr>
        <p:spPr>
          <a:xfrm>
            <a:off x="533400" y="1676400"/>
            <a:ext cx="5486400" cy="4724400"/>
          </a:xfrm>
        </p:spPr>
        <p:txBody>
          <a:bodyPr rtlCol="0">
            <a:noAutofit/>
          </a:bodyPr>
          <a:lstStyle/>
          <a:p>
            <a:pPr marL="0" indent="-320040" fontAlgn="auto">
              <a:spcBef>
                <a:spcPts val="0"/>
              </a:spcBef>
              <a:spcAft>
                <a:spcPts val="1200"/>
              </a:spcAft>
              <a:buFont typeface="Arial" pitchFamily="34" charset="0"/>
              <a:buNone/>
              <a:defRPr/>
            </a:pPr>
            <a:r>
              <a:rPr lang="en-US" sz="3200" b="1" dirty="0" smtClean="0">
                <a:solidFill>
                  <a:srgbClr val="C00000"/>
                </a:solidFill>
              </a:rPr>
              <a:t>Complementary angles</a:t>
            </a:r>
            <a:r>
              <a:rPr lang="en-US" sz="3200" dirty="0" smtClean="0">
                <a:solidFill>
                  <a:srgbClr val="C00000"/>
                </a:solidFill>
              </a:rPr>
              <a:t> </a:t>
            </a:r>
            <a:r>
              <a:rPr lang="en-US" sz="3200" dirty="0" smtClean="0"/>
              <a:t>are two angles whose measures have the sum 90</a:t>
            </a:r>
            <a:r>
              <a:rPr lang="en-US" sz="3200" baseline="30000" dirty="0" smtClean="0"/>
              <a:t>0</a:t>
            </a:r>
            <a:r>
              <a:rPr lang="en-US" sz="3200" dirty="0" smtClean="0"/>
              <a:t>.</a:t>
            </a:r>
          </a:p>
          <a:p>
            <a:pPr marL="0" indent="-320040" fontAlgn="auto">
              <a:spcBef>
                <a:spcPts val="0"/>
              </a:spcBef>
              <a:spcAft>
                <a:spcPts val="1200"/>
              </a:spcAft>
              <a:buFont typeface="Arial" pitchFamily="34" charset="0"/>
              <a:buNone/>
              <a:defRPr/>
            </a:pPr>
            <a:r>
              <a:rPr lang="en-US" sz="3200" dirty="0" smtClean="0"/>
              <a:t>For example, in the diagram, angle 1is 60 degrees wide and </a:t>
            </a:r>
            <a:r>
              <a:rPr lang="en-US" sz="3200" dirty="0" err="1" smtClean="0"/>
              <a:t>and</a:t>
            </a:r>
            <a:r>
              <a:rPr lang="en-US" sz="3200" dirty="0" smtClean="0"/>
              <a:t> angle 2 is 30 degrees wide.</a:t>
            </a:r>
          </a:p>
          <a:p>
            <a:pPr marL="0" indent="-320040" fontAlgn="auto">
              <a:spcBef>
                <a:spcPts val="0"/>
              </a:spcBef>
              <a:spcAft>
                <a:spcPts val="0"/>
              </a:spcAft>
              <a:buFont typeface="Arial" pitchFamily="34" charset="0"/>
              <a:buNone/>
              <a:defRPr/>
            </a:pPr>
            <a:r>
              <a:rPr lang="en-US" sz="3200" dirty="0" smtClean="0">
                <a:solidFill>
                  <a:srgbClr val="C00000"/>
                </a:solidFill>
              </a:rPr>
              <a:t>Notice they add up to 90 degrees.</a:t>
            </a:r>
          </a:p>
        </p:txBody>
      </p:sp>
      <p:cxnSp>
        <p:nvCxnSpPr>
          <p:cNvPr id="9" name="Straight Arrow Connector 8"/>
          <p:cNvCxnSpPr/>
          <p:nvPr/>
        </p:nvCxnSpPr>
        <p:spPr>
          <a:xfrm flipV="1">
            <a:off x="6553200" y="2209800"/>
            <a:ext cx="1588" cy="1676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553200" y="3848100"/>
            <a:ext cx="2133600" cy="1524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553200" y="3007667"/>
            <a:ext cx="1981200" cy="84043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62800" y="2586335"/>
            <a:ext cx="3810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smtClean="0"/>
              <a:t>1</a:t>
            </a:r>
            <a:endParaRPr lang="en-US" sz="2400" b="1" dirty="0"/>
          </a:p>
        </p:txBody>
      </p:sp>
      <p:sp>
        <p:nvSpPr>
          <p:cNvPr id="17" name="TextBox 16"/>
          <p:cNvSpPr txBox="1"/>
          <p:nvPr/>
        </p:nvSpPr>
        <p:spPr>
          <a:xfrm>
            <a:off x="8153400" y="3238499"/>
            <a:ext cx="3810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a:t>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1"/>
          <p:cNvSpPr>
            <a:spLocks noGrp="1"/>
          </p:cNvSpPr>
          <p:nvPr>
            <p:ph type="title"/>
          </p:nvPr>
        </p:nvSpPr>
        <p:spPr>
          <a:xfrm>
            <a:off x="612775" y="228600"/>
            <a:ext cx="8153400" cy="990600"/>
          </a:xfrm>
        </p:spPr>
        <p:txBody>
          <a:bodyPr/>
          <a:lstStyle/>
          <a:p>
            <a:r>
              <a:rPr lang="en-US" dirty="0" smtClean="0"/>
              <a:t>Circumference</a:t>
            </a:r>
          </a:p>
        </p:txBody>
      </p:sp>
      <p:sp>
        <p:nvSpPr>
          <p:cNvPr id="16390" name="Content Placeholder 2"/>
          <p:cNvSpPr>
            <a:spLocks noGrp="1"/>
          </p:cNvSpPr>
          <p:nvPr>
            <p:ph sz="quarter" idx="1"/>
          </p:nvPr>
        </p:nvSpPr>
        <p:spPr>
          <a:xfrm>
            <a:off x="612775" y="1600200"/>
            <a:ext cx="8153400" cy="1828800"/>
          </a:xfrm>
        </p:spPr>
        <p:txBody>
          <a:bodyPr/>
          <a:lstStyle/>
          <a:p>
            <a:pPr marL="0" indent="0">
              <a:buNone/>
            </a:pPr>
            <a:r>
              <a:rPr lang="en-US" sz="3200" dirty="0" smtClean="0"/>
              <a:t>The Perimeter of a circle has a special name: </a:t>
            </a:r>
            <a:r>
              <a:rPr lang="en-US" sz="3200" b="1" dirty="0" smtClean="0">
                <a:solidFill>
                  <a:srgbClr val="C00000"/>
                </a:solidFill>
              </a:rPr>
              <a:t>Circumference</a:t>
            </a:r>
            <a:r>
              <a:rPr lang="en-US" sz="3200" dirty="0" smtClean="0"/>
              <a:t>.  The Circumference of a circle is found using the following formula.</a:t>
            </a:r>
          </a:p>
        </p:txBody>
      </p:sp>
      <p:graphicFrame>
        <p:nvGraphicFramePr>
          <p:cNvPr id="16387" name="Object 3"/>
          <p:cNvGraphicFramePr>
            <a:graphicFrameLocks noChangeAspect="1"/>
          </p:cNvGraphicFramePr>
          <p:nvPr>
            <p:extLst>
              <p:ext uri="{D42A27DB-BD31-4B8C-83A1-F6EECF244321}">
                <p14:modId xmlns:p14="http://schemas.microsoft.com/office/powerpoint/2010/main" val="2407491067"/>
              </p:ext>
            </p:extLst>
          </p:nvPr>
        </p:nvGraphicFramePr>
        <p:xfrm>
          <a:off x="1143000" y="3505200"/>
          <a:ext cx="7370618" cy="1447800"/>
        </p:xfrm>
        <a:graphic>
          <a:graphicData uri="http://schemas.openxmlformats.org/presentationml/2006/ole">
            <mc:AlternateContent xmlns:mc="http://schemas.openxmlformats.org/markup-compatibility/2006">
              <mc:Choice xmlns:v="urn:schemas-microsoft-com:vml" Requires="v">
                <p:oleObj spid="_x0000_s58390" name="Equation" r:id="rId3" imgW="1968480" imgH="431640" progId="Equation.DSMT4">
                  <p:embed/>
                </p:oleObj>
              </mc:Choice>
              <mc:Fallback>
                <p:oleObj name="Equation" r:id="rId3" imgW="196848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505200"/>
                        <a:ext cx="7370618" cy="1447800"/>
                      </a:xfrm>
                      <a:prstGeom prst="rect">
                        <a:avLst/>
                      </a:prstGeom>
                      <a:noFill/>
                      <a:ln>
                        <a:noFill/>
                      </a:ln>
                      <a:effectLst/>
                    </p:spPr>
                  </p:pic>
                </p:oleObj>
              </mc:Fallback>
            </mc:AlternateContent>
          </a:graphicData>
        </a:graphic>
      </p:graphicFrame>
      <p:graphicFrame>
        <p:nvGraphicFramePr>
          <p:cNvPr id="16388" name="Object 6"/>
          <p:cNvGraphicFramePr>
            <a:graphicFrameLocks noChangeAspect="1"/>
          </p:cNvGraphicFramePr>
          <p:nvPr>
            <p:extLst>
              <p:ext uri="{D42A27DB-BD31-4B8C-83A1-F6EECF244321}">
                <p14:modId xmlns:p14="http://schemas.microsoft.com/office/powerpoint/2010/main" val="1420120114"/>
              </p:ext>
            </p:extLst>
          </p:nvPr>
        </p:nvGraphicFramePr>
        <p:xfrm>
          <a:off x="3276600" y="5223932"/>
          <a:ext cx="2819400" cy="1253067"/>
        </p:xfrm>
        <a:graphic>
          <a:graphicData uri="http://schemas.openxmlformats.org/presentationml/2006/ole">
            <mc:AlternateContent xmlns:mc="http://schemas.openxmlformats.org/markup-compatibility/2006">
              <mc:Choice xmlns:v="urn:schemas-microsoft-com:vml" Requires="v">
                <p:oleObj spid="_x0000_s58391" name="Equation" r:id="rId5" imgW="799920" imgH="431640" progId="Equation.DSMT4">
                  <p:embed/>
                </p:oleObj>
              </mc:Choice>
              <mc:Fallback>
                <p:oleObj name="Equation" r:id="rId5" imgW="79992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223932"/>
                        <a:ext cx="2819400" cy="125306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24624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dirty="0" smtClean="0"/>
              <a:t>Let’s Look at Example 6</a:t>
            </a:r>
          </a:p>
        </p:txBody>
      </p:sp>
      <p:sp>
        <p:nvSpPr>
          <p:cNvPr id="17412" name="Content Placeholder 2"/>
          <p:cNvSpPr>
            <a:spLocks noGrp="1"/>
          </p:cNvSpPr>
          <p:nvPr>
            <p:ph sz="quarter" idx="1"/>
          </p:nvPr>
        </p:nvSpPr>
        <p:spPr>
          <a:xfrm>
            <a:off x="609600" y="1589088"/>
            <a:ext cx="8077200" cy="4572000"/>
          </a:xfrm>
        </p:spPr>
        <p:txBody>
          <a:bodyPr/>
          <a:lstStyle/>
          <a:p>
            <a:pPr marL="0" indent="0">
              <a:spcBef>
                <a:spcPts val="0"/>
              </a:spcBef>
              <a:buFont typeface="Arial" charset="0"/>
              <a:buNone/>
            </a:pPr>
            <a:r>
              <a:rPr lang="en-US" sz="3600" b="1" dirty="0" smtClean="0">
                <a:solidFill>
                  <a:srgbClr val="C00000"/>
                </a:solidFill>
              </a:rPr>
              <a:t>Example 6: </a:t>
            </a:r>
            <a:r>
              <a:rPr lang="en-US" sz="3600" dirty="0" smtClean="0"/>
              <a:t>The length of a rectangle is 13 feet longer than three times the width.  If the perimeter is 58 feet, find the dimensions of the rectangle.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1"/>
          <p:cNvSpPr>
            <a:spLocks noGrp="1"/>
          </p:cNvSpPr>
          <p:nvPr>
            <p:ph type="title"/>
          </p:nvPr>
        </p:nvSpPr>
        <p:spPr/>
        <p:txBody>
          <a:bodyPr/>
          <a:lstStyle/>
          <a:p>
            <a:r>
              <a:rPr lang="en-US" dirty="0" smtClean="0"/>
              <a:t>Solution to Example 6</a:t>
            </a:r>
          </a:p>
        </p:txBody>
      </p:sp>
      <p:sp>
        <p:nvSpPr>
          <p:cNvPr id="18437" name="Content Placeholder 2"/>
          <p:cNvSpPr>
            <a:spLocks noGrp="1"/>
          </p:cNvSpPr>
          <p:nvPr>
            <p:ph sz="quarter" idx="1"/>
          </p:nvPr>
        </p:nvSpPr>
        <p:spPr>
          <a:xfrm>
            <a:off x="228600" y="1589088"/>
            <a:ext cx="8686800" cy="1992312"/>
          </a:xfrm>
        </p:spPr>
        <p:txBody>
          <a:bodyPr/>
          <a:lstStyle/>
          <a:p>
            <a:pPr marL="0" indent="0">
              <a:spcBef>
                <a:spcPts val="0"/>
              </a:spcBef>
              <a:buFont typeface="Arial" charset="0"/>
              <a:buNone/>
            </a:pPr>
            <a:r>
              <a:rPr lang="en-US" sz="2400" dirty="0" smtClean="0"/>
              <a:t>Since we have information about the length, let the variable </a:t>
            </a:r>
            <a:r>
              <a:rPr lang="en-US" sz="2400" i="1" dirty="0" smtClean="0"/>
              <a:t>w</a:t>
            </a:r>
            <a:r>
              <a:rPr lang="en-US" sz="2400" dirty="0" smtClean="0"/>
              <a:t> represent the width.  Therefore length = 3w+13.  Now add up all four sides and set it equal to the perimeter.  Now solve and find the dimensions (length and width.)  (You could of also used the formula 2w+2l=P to solve.)</a:t>
            </a:r>
          </a:p>
        </p:txBody>
      </p:sp>
      <p:graphicFrame>
        <p:nvGraphicFramePr>
          <p:cNvPr id="18434" name="Object 2"/>
          <p:cNvGraphicFramePr>
            <a:graphicFrameLocks noChangeAspect="1"/>
          </p:cNvGraphicFramePr>
          <p:nvPr>
            <p:extLst>
              <p:ext uri="{D42A27DB-BD31-4B8C-83A1-F6EECF244321}">
                <p14:modId xmlns:p14="http://schemas.microsoft.com/office/powerpoint/2010/main" val="590016402"/>
              </p:ext>
            </p:extLst>
          </p:nvPr>
        </p:nvGraphicFramePr>
        <p:xfrm>
          <a:off x="2286000" y="3581400"/>
          <a:ext cx="4724400" cy="3006436"/>
        </p:xfrm>
        <a:graphic>
          <a:graphicData uri="http://schemas.openxmlformats.org/presentationml/2006/ole">
            <mc:AlternateContent xmlns:mc="http://schemas.openxmlformats.org/markup-compatibility/2006">
              <mc:Choice xmlns:v="urn:schemas-microsoft-com:vml" Requires="v">
                <p:oleObj spid="_x0000_s18452" name="Equation" r:id="rId3" imgW="2044440" imgH="1346040" progId="Equation.DSMT4">
                  <p:embed/>
                </p:oleObj>
              </mc:Choice>
              <mc:Fallback>
                <p:oleObj name="Equation" r:id="rId3" imgW="2044440" imgH="1346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581400"/>
                        <a:ext cx="4724400" cy="3006436"/>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dirty="0" smtClean="0"/>
              <a:t>Let’s Look at Example 7</a:t>
            </a:r>
          </a:p>
        </p:txBody>
      </p:sp>
      <p:sp>
        <p:nvSpPr>
          <p:cNvPr id="17413" name="Content Placeholder 3"/>
          <p:cNvSpPr>
            <a:spLocks noGrp="1"/>
          </p:cNvSpPr>
          <p:nvPr>
            <p:ph sz="quarter" idx="2"/>
          </p:nvPr>
        </p:nvSpPr>
        <p:spPr>
          <a:xfrm>
            <a:off x="457200" y="1589088"/>
            <a:ext cx="8274050" cy="4572000"/>
          </a:xfrm>
        </p:spPr>
        <p:txBody>
          <a:bodyPr/>
          <a:lstStyle/>
          <a:p>
            <a:pPr marL="0" indent="0">
              <a:spcBef>
                <a:spcPts val="0"/>
              </a:spcBef>
              <a:buFont typeface="Arial" charset="0"/>
              <a:buNone/>
            </a:pPr>
            <a:r>
              <a:rPr lang="en-US" b="1" dirty="0" smtClean="0">
                <a:solidFill>
                  <a:srgbClr val="C00000"/>
                </a:solidFill>
              </a:rPr>
              <a:t>Example 7: </a:t>
            </a:r>
            <a:r>
              <a:rPr lang="en-US" dirty="0" smtClean="0"/>
              <a:t>Find the radius of a circle if the circumference is approximately 88 cm. Use the following approximation: </a:t>
            </a:r>
          </a:p>
        </p:txBody>
      </p:sp>
      <p:graphicFrame>
        <p:nvGraphicFramePr>
          <p:cNvPr id="17410" name="Object 2"/>
          <p:cNvGraphicFramePr>
            <a:graphicFrameLocks noChangeAspect="1"/>
          </p:cNvGraphicFramePr>
          <p:nvPr>
            <p:extLst>
              <p:ext uri="{D42A27DB-BD31-4B8C-83A1-F6EECF244321}">
                <p14:modId xmlns:p14="http://schemas.microsoft.com/office/powerpoint/2010/main" val="3447940870"/>
              </p:ext>
            </p:extLst>
          </p:nvPr>
        </p:nvGraphicFramePr>
        <p:xfrm>
          <a:off x="2895600" y="3602182"/>
          <a:ext cx="2514600" cy="2057400"/>
        </p:xfrm>
        <a:graphic>
          <a:graphicData uri="http://schemas.openxmlformats.org/presentationml/2006/ole">
            <mc:AlternateContent xmlns:mc="http://schemas.openxmlformats.org/markup-compatibility/2006">
              <mc:Choice xmlns:v="urn:schemas-microsoft-com:vml" Requires="v">
                <p:oleObj spid="_x0000_s59405" name="Equation" r:id="rId3" imgW="469800" imgH="393480" progId="Equation.DSMT4">
                  <p:embed/>
                </p:oleObj>
              </mc:Choice>
              <mc:Fallback>
                <p:oleObj name="Equation" r:id="rId3" imgW="4698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602182"/>
                        <a:ext cx="2514600" cy="2057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7598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1"/>
          <p:cNvSpPr>
            <a:spLocks noGrp="1"/>
          </p:cNvSpPr>
          <p:nvPr>
            <p:ph type="title"/>
          </p:nvPr>
        </p:nvSpPr>
        <p:spPr/>
        <p:txBody>
          <a:bodyPr/>
          <a:lstStyle/>
          <a:p>
            <a:r>
              <a:rPr lang="en-US" dirty="0" smtClean="0"/>
              <a:t>Solution to Example 7</a:t>
            </a:r>
          </a:p>
        </p:txBody>
      </p:sp>
      <p:sp>
        <p:nvSpPr>
          <p:cNvPr id="18438" name="Content Placeholder 3"/>
          <p:cNvSpPr>
            <a:spLocks noGrp="1"/>
          </p:cNvSpPr>
          <p:nvPr>
            <p:ph sz="quarter" idx="2"/>
          </p:nvPr>
        </p:nvSpPr>
        <p:spPr>
          <a:xfrm>
            <a:off x="304800" y="1589088"/>
            <a:ext cx="8426450" cy="1535112"/>
          </a:xfrm>
        </p:spPr>
        <p:txBody>
          <a:bodyPr/>
          <a:lstStyle/>
          <a:p>
            <a:pPr marL="0" indent="0">
              <a:spcBef>
                <a:spcPts val="0"/>
              </a:spcBef>
              <a:buFont typeface="Arial" charset="0"/>
              <a:buNone/>
            </a:pPr>
            <a:r>
              <a:rPr lang="en-US" sz="3200" dirty="0" smtClean="0"/>
              <a:t>Using the circumference formula we enter the values for C and pi.  Now solve for the radius r.</a:t>
            </a:r>
          </a:p>
          <a:p>
            <a:pPr>
              <a:buFont typeface="Arial" charset="0"/>
              <a:buNone/>
            </a:pPr>
            <a:endParaRPr lang="en-US" dirty="0" smtClean="0"/>
          </a:p>
        </p:txBody>
      </p:sp>
      <p:graphicFrame>
        <p:nvGraphicFramePr>
          <p:cNvPr id="18435" name="Object 3"/>
          <p:cNvGraphicFramePr>
            <a:graphicFrameLocks noChangeAspect="1"/>
          </p:cNvGraphicFramePr>
          <p:nvPr>
            <p:extLst>
              <p:ext uri="{D42A27DB-BD31-4B8C-83A1-F6EECF244321}">
                <p14:modId xmlns:p14="http://schemas.microsoft.com/office/powerpoint/2010/main" val="1900137258"/>
              </p:ext>
            </p:extLst>
          </p:nvPr>
        </p:nvGraphicFramePr>
        <p:xfrm>
          <a:off x="2362200" y="2819400"/>
          <a:ext cx="3962401" cy="3810000"/>
        </p:xfrm>
        <a:graphic>
          <a:graphicData uri="http://schemas.openxmlformats.org/presentationml/2006/ole">
            <mc:AlternateContent xmlns:mc="http://schemas.openxmlformats.org/markup-compatibility/2006">
              <mc:Choice xmlns:v="urn:schemas-microsoft-com:vml" Requires="v">
                <p:oleObj spid="_x0000_s60431" name="Equation" r:id="rId3" imgW="1257120" imgH="2387520" progId="Equation.DSMT4">
                  <p:embed/>
                </p:oleObj>
              </mc:Choice>
              <mc:Fallback>
                <p:oleObj name="Equation" r:id="rId3" imgW="1257120" imgH="23875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819400"/>
                        <a:ext cx="3962401" cy="3810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08538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228600"/>
            <a:ext cx="8153400" cy="990600"/>
          </a:xfrm>
        </p:spPr>
        <p:txBody>
          <a:bodyPr/>
          <a:lstStyle/>
          <a:p>
            <a:r>
              <a:rPr lang="en-US" dirty="0" smtClean="0"/>
              <a:t>It’s Your Turn Now</a:t>
            </a:r>
          </a:p>
        </p:txBody>
      </p:sp>
      <p:sp>
        <p:nvSpPr>
          <p:cNvPr id="39939" name="Content Placeholder 2"/>
          <p:cNvSpPr>
            <a:spLocks noGrp="1"/>
          </p:cNvSpPr>
          <p:nvPr>
            <p:ph sz="quarter" idx="1"/>
          </p:nvPr>
        </p:nvSpPr>
        <p:spPr>
          <a:xfrm>
            <a:off x="612775" y="1600200"/>
            <a:ext cx="8153400" cy="4495800"/>
          </a:xfrm>
        </p:spPr>
        <p:txBody>
          <a:bodyPr/>
          <a:lstStyle/>
          <a:p>
            <a:pPr marL="0" indent="0">
              <a:buNone/>
            </a:pPr>
            <a:r>
              <a:rPr lang="en-US" dirty="0" smtClean="0"/>
              <a:t>Now it is your turn to try one.  On a separate sheet of paper, solve the following problem.  Don’t move on to the next slide till you have solved it.  </a:t>
            </a:r>
            <a:r>
              <a:rPr lang="en-US" dirty="0" smtClean="0">
                <a:solidFill>
                  <a:srgbClr val="C00000"/>
                </a:solidFill>
              </a:rPr>
              <a:t>Ask a tutor for help if you get stuck</a:t>
            </a:r>
            <a:r>
              <a:rPr lang="en-US" dirty="0" smtClean="0"/>
              <a:t>.</a:t>
            </a:r>
          </a:p>
          <a:p>
            <a:pPr marL="0" indent="0">
              <a:buNone/>
            </a:pPr>
            <a:endParaRPr lang="en-US" dirty="0" smtClean="0"/>
          </a:p>
          <a:p>
            <a:pPr marL="0" indent="0">
              <a:spcBef>
                <a:spcPts val="0"/>
              </a:spcBef>
              <a:buFont typeface="Arial" charset="0"/>
              <a:buNone/>
            </a:pPr>
            <a:r>
              <a:rPr lang="en-US" b="1" dirty="0" smtClean="0">
                <a:solidFill>
                  <a:srgbClr val="C00000"/>
                </a:solidFill>
              </a:rPr>
              <a:t>Problem 6: </a:t>
            </a:r>
            <a:r>
              <a:rPr lang="en-US" dirty="0" smtClean="0"/>
              <a:t>The longest side of a triangle is twice as long as the shortest side.  The middle side is 1 meter less than twice the shortest side.  Find all three sides of the triangle if the perimeter is 64 meters.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612775" y="228600"/>
            <a:ext cx="8153400" cy="990600"/>
          </a:xfrm>
        </p:spPr>
        <p:txBody>
          <a:bodyPr/>
          <a:lstStyle/>
          <a:p>
            <a:r>
              <a:rPr lang="en-US" dirty="0" smtClean="0"/>
              <a:t>Solution to Problem 6</a:t>
            </a:r>
          </a:p>
        </p:txBody>
      </p:sp>
      <p:sp>
        <p:nvSpPr>
          <p:cNvPr id="19460" name="Content Placeholder 2"/>
          <p:cNvSpPr>
            <a:spLocks noGrp="1"/>
          </p:cNvSpPr>
          <p:nvPr>
            <p:ph sz="quarter" idx="1"/>
          </p:nvPr>
        </p:nvSpPr>
        <p:spPr>
          <a:xfrm>
            <a:off x="304800" y="1600200"/>
            <a:ext cx="8686800" cy="1752600"/>
          </a:xfrm>
        </p:spPr>
        <p:txBody>
          <a:bodyPr/>
          <a:lstStyle/>
          <a:p>
            <a:pPr marL="0" indent="0">
              <a:spcBef>
                <a:spcPts val="0"/>
              </a:spcBef>
              <a:buFont typeface="Arial" charset="0"/>
              <a:buNone/>
            </a:pPr>
            <a:r>
              <a:rPr lang="en-US" sz="2800" dirty="0" smtClean="0"/>
              <a:t>Since we have no information about the shortest side, let the shortest side = x.  Then the longest side = 2x and the middle side = 2x-1.  Now add the three sides and set it equal to the perimeter (64). Now solve and find all three sides.</a:t>
            </a:r>
          </a:p>
        </p:txBody>
      </p:sp>
      <p:graphicFrame>
        <p:nvGraphicFramePr>
          <p:cNvPr id="19458" name="Object 2"/>
          <p:cNvGraphicFramePr>
            <a:graphicFrameLocks noChangeAspect="1"/>
          </p:cNvGraphicFramePr>
          <p:nvPr>
            <p:extLst>
              <p:ext uri="{D42A27DB-BD31-4B8C-83A1-F6EECF244321}">
                <p14:modId xmlns:p14="http://schemas.microsoft.com/office/powerpoint/2010/main" val="1463879393"/>
              </p:ext>
            </p:extLst>
          </p:nvPr>
        </p:nvGraphicFramePr>
        <p:xfrm>
          <a:off x="2743200" y="3886200"/>
          <a:ext cx="4269377" cy="2819400"/>
        </p:xfrm>
        <a:graphic>
          <a:graphicData uri="http://schemas.openxmlformats.org/presentationml/2006/ole">
            <mc:AlternateContent xmlns:mc="http://schemas.openxmlformats.org/markup-compatibility/2006">
              <mc:Choice xmlns:v="urn:schemas-microsoft-com:vml" Requires="v">
                <p:oleObj spid="_x0000_s19472" name="Equation" r:id="rId3" imgW="1815840" imgH="1574640" progId="Equation.DSMT4">
                  <p:embed/>
                </p:oleObj>
              </mc:Choice>
              <mc:Fallback>
                <p:oleObj name="Equation" r:id="rId3" imgW="1815840" imgH="1574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886200"/>
                        <a:ext cx="4269377" cy="28194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612775" y="228600"/>
            <a:ext cx="8153400" cy="990600"/>
          </a:xfrm>
        </p:spPr>
        <p:txBody>
          <a:bodyPr/>
          <a:lstStyle/>
          <a:p>
            <a:r>
              <a:rPr lang="en-US" smtClean="0"/>
              <a:t>Area</a:t>
            </a:r>
          </a:p>
        </p:txBody>
      </p:sp>
      <p:sp>
        <p:nvSpPr>
          <p:cNvPr id="20484" name="Content Placeholder 2"/>
          <p:cNvSpPr>
            <a:spLocks noGrp="1"/>
          </p:cNvSpPr>
          <p:nvPr>
            <p:ph sz="quarter" idx="1"/>
          </p:nvPr>
        </p:nvSpPr>
        <p:spPr>
          <a:xfrm>
            <a:off x="228600" y="1600200"/>
            <a:ext cx="8537575" cy="1295400"/>
          </a:xfrm>
        </p:spPr>
        <p:txBody>
          <a:bodyPr/>
          <a:lstStyle/>
          <a:p>
            <a:pPr marL="0" indent="0">
              <a:spcBef>
                <a:spcPts val="0"/>
              </a:spcBef>
              <a:buFont typeface="Arial" charset="0"/>
              <a:buNone/>
            </a:pPr>
            <a:r>
              <a:rPr lang="en-US" sz="3200" dirty="0" smtClean="0"/>
              <a:t>The </a:t>
            </a:r>
            <a:r>
              <a:rPr lang="en-US" sz="3200" b="1" dirty="0" smtClean="0">
                <a:solidFill>
                  <a:srgbClr val="C00000"/>
                </a:solidFill>
              </a:rPr>
              <a:t>Area</a:t>
            </a:r>
            <a:r>
              <a:rPr lang="en-US" sz="3200" dirty="0" smtClean="0"/>
              <a:t> of a two dimensional figure is the amount of space inside the figure. </a:t>
            </a:r>
          </a:p>
        </p:txBody>
      </p:sp>
      <p:sp>
        <p:nvSpPr>
          <p:cNvPr id="5" name="Rectangle 4"/>
          <p:cNvSpPr/>
          <p:nvPr/>
        </p:nvSpPr>
        <p:spPr>
          <a:xfrm>
            <a:off x="533400" y="3592175"/>
            <a:ext cx="3352800" cy="2133600"/>
          </a:xfrm>
          <a:prstGeom prst="rect">
            <a:avLst/>
          </a:prstGeom>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4015740" y="3886200"/>
            <a:ext cx="14478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00" y="3439775"/>
            <a:ext cx="2971800" cy="1200329"/>
          </a:xfrm>
          <a:prstGeom prst="rect">
            <a:avLst/>
          </a:prstGeom>
          <a:noFill/>
        </p:spPr>
        <p:txBody>
          <a:bodyPr wrap="square" rtlCol="0">
            <a:spAutoFit/>
          </a:bodyPr>
          <a:lstStyle/>
          <a:p>
            <a:r>
              <a:rPr lang="en-US" dirty="0" smtClean="0"/>
              <a:t>The </a:t>
            </a:r>
            <a:r>
              <a:rPr lang="en-US" dirty="0" smtClean="0">
                <a:solidFill>
                  <a:srgbClr val="C00000"/>
                </a:solidFill>
              </a:rPr>
              <a:t>perimeter</a:t>
            </a:r>
            <a:r>
              <a:rPr lang="en-US" dirty="0" smtClean="0"/>
              <a:t> is the red line around the figure, while the  </a:t>
            </a:r>
            <a:r>
              <a:rPr lang="en-US" dirty="0" smtClean="0">
                <a:solidFill>
                  <a:srgbClr val="C00000"/>
                </a:solidFill>
              </a:rPr>
              <a:t>area</a:t>
            </a:r>
            <a:r>
              <a:rPr lang="en-US" dirty="0" smtClean="0"/>
              <a:t> is the blue space.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612775" y="228600"/>
            <a:ext cx="8153400" cy="990600"/>
          </a:xfrm>
        </p:spPr>
        <p:txBody>
          <a:bodyPr/>
          <a:lstStyle/>
          <a:p>
            <a:r>
              <a:rPr lang="en-US" dirty="0" smtClean="0"/>
              <a:t>Area Formulas</a:t>
            </a:r>
          </a:p>
        </p:txBody>
      </p:sp>
      <mc:AlternateContent xmlns:mc="http://schemas.openxmlformats.org/markup-compatibility/2006" xmlns:a14="http://schemas.microsoft.com/office/drawing/2010/main">
        <mc:Choice Requires="a14">
          <p:sp>
            <p:nvSpPr>
              <p:cNvPr id="20484" name="Content Placeholder 2"/>
              <p:cNvSpPr>
                <a:spLocks noGrp="1"/>
              </p:cNvSpPr>
              <p:nvPr>
                <p:ph sz="quarter" idx="1"/>
              </p:nvPr>
            </p:nvSpPr>
            <p:spPr>
              <a:xfrm>
                <a:off x="381000" y="1600200"/>
                <a:ext cx="8385175" cy="4800600"/>
              </a:xfrm>
            </p:spPr>
            <p:txBody>
              <a:bodyPr/>
              <a:lstStyle/>
              <a:p>
                <a:pPr marL="0" indent="0">
                  <a:spcBef>
                    <a:spcPts val="0"/>
                  </a:spcBef>
                  <a:buFont typeface="Arial" charset="0"/>
                  <a:buNone/>
                </a:pPr>
                <a:r>
                  <a:rPr lang="en-US" sz="3200" dirty="0" smtClean="0"/>
                  <a:t>Here are some formulas that are good to know. Remember,  the area is always given in square units.  (</a:t>
                </a:r>
                <a:r>
                  <a:rPr lang="en-US" sz="2800" dirty="0" smtClean="0"/>
                  <a:t>For example: square feet, square inches, etc.</a:t>
                </a:r>
                <a:r>
                  <a:rPr lang="en-US" sz="3200" dirty="0" smtClean="0"/>
                  <a:t> )</a:t>
                </a:r>
              </a:p>
              <a:p>
                <a:pPr marL="0" indent="0">
                  <a:spcBef>
                    <a:spcPts val="0"/>
                  </a:spcBef>
                  <a:buFont typeface="Arial" charset="0"/>
                  <a:buNone/>
                </a:pPr>
                <a:r>
                  <a:rPr lang="en-US" sz="3200" dirty="0" smtClean="0"/>
                  <a:t>Rectangle: </a:t>
                </a:r>
                <a:r>
                  <a:rPr lang="en-US" sz="3200" i="1" dirty="0" err="1" smtClean="0">
                    <a:latin typeface="Bodoni MT" pitchFamily="18" charset="0"/>
                  </a:rPr>
                  <a:t>lw</a:t>
                </a:r>
                <a:r>
                  <a:rPr lang="en-US" sz="3200" i="1" dirty="0" smtClean="0">
                    <a:latin typeface="Bodoni MT" pitchFamily="18" charset="0"/>
                  </a:rPr>
                  <a:t> </a:t>
                </a:r>
                <a:r>
                  <a:rPr lang="en-US" sz="2000" i="1" dirty="0" smtClean="0">
                    <a:latin typeface="Bodoni MT" pitchFamily="18" charset="0"/>
                  </a:rPr>
                  <a:t>(length x width)</a:t>
                </a:r>
              </a:p>
              <a:p>
                <a:pPr marL="0" indent="0">
                  <a:spcBef>
                    <a:spcPts val="0"/>
                  </a:spcBef>
                  <a:buNone/>
                </a:pPr>
                <a:r>
                  <a:rPr lang="en-US" sz="3200" dirty="0" smtClean="0"/>
                  <a:t>Square = </a:t>
                </a:r>
                <a:r>
                  <a:rPr lang="en-US" sz="3200" i="1" dirty="0" smtClean="0">
                    <a:latin typeface="Bodoni MT" pitchFamily="18" charset="0"/>
                  </a:rPr>
                  <a:t>a</a:t>
                </a:r>
                <a:r>
                  <a:rPr lang="en-US" sz="3600" i="1" baseline="30000" dirty="0" smtClean="0">
                    <a:latin typeface="Bodoni MT" pitchFamily="18" charset="0"/>
                  </a:rPr>
                  <a:t>2</a:t>
                </a:r>
                <a:r>
                  <a:rPr lang="en-US" sz="3200" i="1" dirty="0" smtClean="0">
                    <a:latin typeface="Bodoni MT" pitchFamily="18" charset="0"/>
                  </a:rPr>
                  <a:t> </a:t>
                </a:r>
                <a:r>
                  <a:rPr lang="en-US" sz="2000" i="1" dirty="0" smtClean="0">
                    <a:latin typeface="Bodoni MT" pitchFamily="18" charset="0"/>
                  </a:rPr>
                  <a:t>(side squared)</a:t>
                </a:r>
                <a:endParaRPr lang="en-US" sz="2000" dirty="0" smtClean="0">
                  <a:latin typeface="Bodoni MT" pitchFamily="18" charset="0"/>
                </a:endParaRPr>
              </a:p>
              <a:p>
                <a:pPr marL="0" indent="0">
                  <a:spcBef>
                    <a:spcPts val="0"/>
                  </a:spcBef>
                  <a:buNone/>
                </a:pPr>
                <a:r>
                  <a:rPr lang="en-US" sz="3200" dirty="0" smtClean="0"/>
                  <a:t>Triangle = </a:t>
                </a:r>
                <a:r>
                  <a:rPr lang="en-US" sz="3200" i="1" dirty="0" smtClean="0">
                    <a:latin typeface="Bodoni MT" pitchFamily="18" charset="0"/>
                  </a:rPr>
                  <a:t>½bh </a:t>
                </a:r>
                <a:r>
                  <a:rPr lang="en-US" sz="2000" i="1" dirty="0" smtClean="0">
                    <a:latin typeface="Bodoni MT" pitchFamily="18" charset="0"/>
                  </a:rPr>
                  <a:t>(one half the base x height)</a:t>
                </a:r>
                <a:endParaRPr lang="en-US" sz="2000" dirty="0" smtClean="0">
                  <a:latin typeface="Bodoni MT" pitchFamily="18" charset="0"/>
                </a:endParaRPr>
              </a:p>
              <a:p>
                <a:pPr marL="0" indent="0">
                  <a:spcBef>
                    <a:spcPts val="0"/>
                  </a:spcBef>
                  <a:buFont typeface="Arial" charset="0"/>
                  <a:buNone/>
                </a:pPr>
                <a:r>
                  <a:rPr lang="en-US" sz="3200" dirty="0" smtClean="0"/>
                  <a:t>Circle = </a:t>
                </a:r>
                <a14:m>
                  <m:oMath xmlns:m="http://schemas.openxmlformats.org/officeDocument/2006/math">
                    <m:r>
                      <a:rPr lang="el-GR" sz="3200" i="1" smtClean="0">
                        <a:latin typeface="Cambria Math"/>
                        <a:ea typeface="Cambria Math"/>
                      </a:rPr>
                      <m:t>𝜋</m:t>
                    </m:r>
                    <m:sSup>
                      <m:sSupPr>
                        <m:ctrlPr>
                          <a:rPr lang="en-US" sz="3200" i="1" smtClean="0">
                            <a:latin typeface="Cambria Math"/>
                            <a:ea typeface="Cambria Math"/>
                          </a:rPr>
                        </m:ctrlPr>
                      </m:sSupPr>
                      <m:e>
                        <m:r>
                          <a:rPr lang="en-US" sz="3200" i="1" smtClean="0">
                            <a:latin typeface="Cambria Math"/>
                            <a:ea typeface="Cambria Math"/>
                          </a:rPr>
                          <m:t>𝑟</m:t>
                        </m:r>
                      </m:e>
                      <m:sup>
                        <m:r>
                          <a:rPr lang="en-US" sz="3200" i="1" smtClean="0">
                            <a:latin typeface="Cambria Math"/>
                            <a:ea typeface="Cambria Math"/>
                          </a:rPr>
                          <m:t>2</m:t>
                        </m:r>
                      </m:sup>
                    </m:sSup>
                  </m:oMath>
                </a14:m>
                <a:r>
                  <a:rPr lang="en-US" sz="3200" i="1" dirty="0" smtClean="0">
                    <a:latin typeface="Bodoni MT" pitchFamily="18" charset="0"/>
                  </a:rPr>
                  <a:t> </a:t>
                </a:r>
                <a:r>
                  <a:rPr lang="en-US" sz="2000" i="1" dirty="0" smtClean="0">
                    <a:latin typeface="Bodoni MT" pitchFamily="18" charset="0"/>
                  </a:rPr>
                  <a:t>(pi x radius squared)</a:t>
                </a:r>
              </a:p>
              <a:p>
                <a:pPr marL="0" indent="0">
                  <a:spcBef>
                    <a:spcPts val="0"/>
                  </a:spcBef>
                  <a:buFont typeface="Arial" charset="0"/>
                  <a:buNone/>
                </a:pPr>
                <a:r>
                  <a:rPr lang="en-US" sz="3200" dirty="0" smtClean="0"/>
                  <a:t>Trapezoid =</a:t>
                </a:r>
                <a:r>
                  <a:rPr lang="en-US" sz="3200" dirty="0" smtClean="0">
                    <a:latin typeface="Bodoni MT" pitchFamily="18" charset="0"/>
                  </a:rPr>
                  <a:t> </a:t>
                </a:r>
                <a:r>
                  <a:rPr lang="en-US" sz="3200" i="1" dirty="0" smtClean="0">
                    <a:latin typeface="Bodoni MT" pitchFamily="18" charset="0"/>
                  </a:rPr>
                  <a:t>½h (b</a:t>
                </a:r>
                <a:r>
                  <a:rPr lang="en-US" sz="3200" i="1" baseline="-25000" dirty="0" smtClean="0">
                    <a:latin typeface="Bodoni MT" pitchFamily="18" charset="0"/>
                  </a:rPr>
                  <a:t>1</a:t>
                </a:r>
                <a:r>
                  <a:rPr lang="en-US" sz="3200" i="1" dirty="0" smtClean="0">
                    <a:latin typeface="Bodoni MT" pitchFamily="18" charset="0"/>
                  </a:rPr>
                  <a:t> + b</a:t>
                </a:r>
                <a:r>
                  <a:rPr lang="en-US" sz="3200" i="1" baseline="-25000" dirty="0" smtClean="0">
                    <a:latin typeface="Bodoni MT" pitchFamily="18" charset="0"/>
                  </a:rPr>
                  <a:t>2</a:t>
                </a:r>
                <a:r>
                  <a:rPr lang="en-US" sz="3200" i="1" dirty="0" smtClean="0">
                    <a:latin typeface="Bodoni MT" pitchFamily="18" charset="0"/>
                  </a:rPr>
                  <a:t>) </a:t>
                </a:r>
              </a:p>
              <a:p>
                <a:pPr marL="0" indent="0">
                  <a:spcBef>
                    <a:spcPts val="0"/>
                  </a:spcBef>
                  <a:buFont typeface="Arial" charset="0"/>
                  <a:buNone/>
                </a:pPr>
                <a:r>
                  <a:rPr lang="en-US" sz="2000" i="1" dirty="0" smtClean="0">
                    <a:latin typeface="Bodoni MT" pitchFamily="18" charset="0"/>
                  </a:rPr>
                  <a:t>(b</a:t>
                </a:r>
                <a:r>
                  <a:rPr lang="en-US" sz="2000" i="1" baseline="-25000" dirty="0" smtClean="0">
                    <a:latin typeface="Bodoni MT" pitchFamily="18" charset="0"/>
                  </a:rPr>
                  <a:t>1</a:t>
                </a:r>
                <a:r>
                  <a:rPr lang="en-US" sz="2000" i="1" dirty="0">
                    <a:latin typeface="Bodoni MT" pitchFamily="18" charset="0"/>
                  </a:rPr>
                  <a:t> </a:t>
                </a:r>
                <a:r>
                  <a:rPr lang="en-US" sz="2000" i="1" dirty="0" smtClean="0">
                    <a:latin typeface="Bodoni MT" pitchFamily="18" charset="0"/>
                  </a:rPr>
                  <a:t>and b</a:t>
                </a:r>
                <a:r>
                  <a:rPr lang="en-US" sz="2000" i="1" baseline="-25000" dirty="0" smtClean="0">
                    <a:latin typeface="Bodoni MT" pitchFamily="18" charset="0"/>
                  </a:rPr>
                  <a:t>2 </a:t>
                </a:r>
                <a:r>
                  <a:rPr lang="en-US" sz="2000" i="1" dirty="0" smtClean="0">
                    <a:latin typeface="Bodoni MT" pitchFamily="18" charset="0"/>
                  </a:rPr>
                  <a:t>are the two bases, while h is the height)</a:t>
                </a:r>
              </a:p>
            </p:txBody>
          </p:sp>
        </mc:Choice>
        <mc:Fallback xmlns="">
          <p:sp>
            <p:nvSpPr>
              <p:cNvPr id="20484" name="Content Placeholder 2"/>
              <p:cNvSpPr>
                <a:spLocks noGrp="1" noRot="1" noChangeAspect="1" noMove="1" noResize="1" noEditPoints="1" noAdjustHandles="1" noChangeArrowheads="1" noChangeShapeType="1" noTextEdit="1"/>
              </p:cNvSpPr>
              <p:nvPr>
                <p:ph sz="quarter" idx="1"/>
              </p:nvPr>
            </p:nvSpPr>
            <p:spPr>
              <a:xfrm>
                <a:off x="381000" y="1600200"/>
                <a:ext cx="8385175" cy="4800600"/>
              </a:xfrm>
              <a:blipFill rotWithShape="1">
                <a:blip r:embed="rId2"/>
                <a:stretch>
                  <a:fillRect l="-1891" t="-1525"/>
                </a:stretch>
              </a:blipFill>
            </p:spPr>
            <p:txBody>
              <a:bodyPr/>
              <a:lstStyle/>
              <a:p>
                <a:r>
                  <a:rPr lang="en-US">
                    <a:noFill/>
                  </a:rPr>
                  <a:t> </a:t>
                </a:r>
              </a:p>
            </p:txBody>
          </p:sp>
        </mc:Fallback>
      </mc:AlternateContent>
    </p:spTree>
    <p:extLst>
      <p:ext uri="{BB962C8B-B14F-4D97-AF65-F5344CB8AC3E}">
        <p14:creationId xmlns:p14="http://schemas.microsoft.com/office/powerpoint/2010/main" val="21168836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612775" y="228600"/>
            <a:ext cx="8153400" cy="990600"/>
          </a:xfrm>
        </p:spPr>
        <p:txBody>
          <a:bodyPr/>
          <a:lstStyle/>
          <a:p>
            <a:r>
              <a:rPr lang="en-US" dirty="0" smtClean="0"/>
              <a:t>Area Formulas</a:t>
            </a:r>
          </a:p>
        </p:txBody>
      </p:sp>
      <p:sp>
        <p:nvSpPr>
          <p:cNvPr id="20484" name="Content Placeholder 2"/>
          <p:cNvSpPr>
            <a:spLocks noGrp="1"/>
          </p:cNvSpPr>
          <p:nvPr>
            <p:ph sz="quarter" idx="1"/>
          </p:nvPr>
        </p:nvSpPr>
        <p:spPr>
          <a:xfrm>
            <a:off x="381000" y="1600200"/>
            <a:ext cx="8000999" cy="4800600"/>
          </a:xfrm>
        </p:spPr>
        <p:txBody>
          <a:bodyPr/>
          <a:lstStyle/>
          <a:p>
            <a:pPr marL="0" indent="0">
              <a:spcBef>
                <a:spcPts val="0"/>
              </a:spcBef>
              <a:buFont typeface="Arial" charset="0"/>
              <a:buNone/>
            </a:pPr>
            <a:r>
              <a:rPr lang="en-US" sz="3200" dirty="0" smtClean="0"/>
              <a:t>Rectangle: </a:t>
            </a:r>
            <a:r>
              <a:rPr lang="en-US" sz="3200" i="1" dirty="0" err="1" smtClean="0">
                <a:latin typeface="Bodoni MT" pitchFamily="18" charset="0"/>
              </a:rPr>
              <a:t>lw</a:t>
            </a:r>
            <a:r>
              <a:rPr lang="en-US" sz="3200" i="1" dirty="0" smtClean="0">
                <a:latin typeface="Bodoni MT" pitchFamily="18" charset="0"/>
              </a:rPr>
              <a:t> </a:t>
            </a:r>
            <a:r>
              <a:rPr lang="en-US" sz="2000" i="1" dirty="0" smtClean="0">
                <a:latin typeface="Bodoni MT" pitchFamily="18" charset="0"/>
              </a:rPr>
              <a:t>(length x width)</a:t>
            </a:r>
          </a:p>
          <a:p>
            <a:pPr marL="0" indent="0">
              <a:spcBef>
                <a:spcPts val="0"/>
              </a:spcBef>
              <a:buNone/>
            </a:pPr>
            <a:endParaRPr lang="en-US" sz="3200" dirty="0" smtClean="0"/>
          </a:p>
          <a:p>
            <a:pPr marL="0" indent="0">
              <a:spcBef>
                <a:spcPts val="0"/>
              </a:spcBef>
              <a:buNone/>
            </a:pPr>
            <a:endParaRPr lang="en-US" sz="3200" dirty="0" smtClean="0"/>
          </a:p>
          <a:p>
            <a:pPr marL="0" indent="0">
              <a:spcBef>
                <a:spcPts val="0"/>
              </a:spcBef>
              <a:buNone/>
            </a:pPr>
            <a:r>
              <a:rPr lang="en-US" sz="3200" dirty="0" smtClean="0"/>
              <a:t>Square = </a:t>
            </a:r>
            <a:r>
              <a:rPr lang="en-US" sz="3200" i="1" dirty="0" smtClean="0">
                <a:latin typeface="Bodoni MT" pitchFamily="18" charset="0"/>
              </a:rPr>
              <a:t>a</a:t>
            </a:r>
            <a:r>
              <a:rPr lang="en-US" sz="3600" i="1" baseline="30000" dirty="0" smtClean="0">
                <a:latin typeface="Bodoni MT" pitchFamily="18" charset="0"/>
              </a:rPr>
              <a:t>2</a:t>
            </a:r>
            <a:r>
              <a:rPr lang="en-US" sz="3200" i="1" dirty="0" smtClean="0">
                <a:latin typeface="Bodoni MT" pitchFamily="18" charset="0"/>
              </a:rPr>
              <a:t> </a:t>
            </a:r>
            <a:r>
              <a:rPr lang="en-US" sz="2000" i="1" dirty="0" smtClean="0">
                <a:latin typeface="Bodoni MT" pitchFamily="18" charset="0"/>
              </a:rPr>
              <a:t>(side squared)</a:t>
            </a:r>
          </a:p>
          <a:p>
            <a:pPr marL="0" indent="0">
              <a:spcBef>
                <a:spcPts val="0"/>
              </a:spcBef>
              <a:buNone/>
            </a:pPr>
            <a:endParaRPr lang="en-US" sz="2000" i="1" dirty="0" smtClean="0">
              <a:latin typeface="Bodoni MT" pitchFamily="18" charset="0"/>
            </a:endParaRPr>
          </a:p>
          <a:p>
            <a:pPr marL="0" indent="0">
              <a:spcBef>
                <a:spcPts val="0"/>
              </a:spcBef>
              <a:buNone/>
            </a:pPr>
            <a:endParaRPr lang="en-US" sz="2000" dirty="0" smtClean="0">
              <a:latin typeface="Bodoni MT" pitchFamily="18" charset="0"/>
            </a:endParaRPr>
          </a:p>
          <a:p>
            <a:pPr marL="0" indent="0">
              <a:spcBef>
                <a:spcPts val="0"/>
              </a:spcBef>
              <a:buNone/>
            </a:pPr>
            <a:endParaRPr lang="en-US" sz="2000" dirty="0">
              <a:latin typeface="Bodoni MT" pitchFamily="18" charset="0"/>
            </a:endParaRPr>
          </a:p>
          <a:p>
            <a:pPr marL="0" indent="0">
              <a:spcBef>
                <a:spcPts val="0"/>
              </a:spcBef>
              <a:buNone/>
            </a:pPr>
            <a:r>
              <a:rPr lang="en-US" sz="3200" dirty="0" smtClean="0"/>
              <a:t>Triangle = </a:t>
            </a:r>
            <a:r>
              <a:rPr lang="en-US" sz="3200" i="1" dirty="0" smtClean="0">
                <a:latin typeface="Bodoni MT" pitchFamily="18" charset="0"/>
              </a:rPr>
              <a:t>½bh </a:t>
            </a:r>
            <a:r>
              <a:rPr lang="en-US" sz="2000" i="1" dirty="0" smtClean="0">
                <a:latin typeface="Bodoni MT" pitchFamily="18" charset="0"/>
              </a:rPr>
              <a:t>(one half the base x height)</a:t>
            </a:r>
            <a:endParaRPr lang="en-US" sz="2000" dirty="0" smtClean="0">
              <a:latin typeface="Bodoni MT" pitchFamily="18" charset="0"/>
            </a:endParaRPr>
          </a:p>
          <a:p>
            <a:pPr marL="0" indent="0">
              <a:spcBef>
                <a:spcPts val="0"/>
              </a:spcBef>
              <a:buNone/>
            </a:pPr>
            <a:endParaRPr lang="en-US" sz="2000" dirty="0" smtClean="0">
              <a:latin typeface="Bodoni MT" pitchFamily="18" charset="0"/>
            </a:endParaRPr>
          </a:p>
        </p:txBody>
      </p:sp>
      <p:sp>
        <p:nvSpPr>
          <p:cNvPr id="2" name="Rectangle 1"/>
          <p:cNvSpPr/>
          <p:nvPr/>
        </p:nvSpPr>
        <p:spPr>
          <a:xfrm>
            <a:off x="5181600" y="214160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562600" y="1618386"/>
            <a:ext cx="457200" cy="523220"/>
          </a:xfrm>
          <a:prstGeom prst="rect">
            <a:avLst/>
          </a:prstGeom>
          <a:noFill/>
        </p:spPr>
        <p:txBody>
          <a:bodyPr wrap="square" rtlCol="0">
            <a:spAutoFit/>
          </a:bodyPr>
          <a:lstStyle/>
          <a:p>
            <a:r>
              <a:rPr lang="en-US" sz="2800" i="1" dirty="0" smtClean="0">
                <a:latin typeface="Bodoni MT" pitchFamily="18" charset="0"/>
              </a:rPr>
              <a:t>l</a:t>
            </a:r>
            <a:endParaRPr lang="en-US" sz="2800" i="1" dirty="0">
              <a:latin typeface="Bodoni MT" pitchFamily="18" charset="0"/>
            </a:endParaRPr>
          </a:p>
        </p:txBody>
      </p:sp>
      <p:sp>
        <p:nvSpPr>
          <p:cNvPr id="6" name="TextBox 5"/>
          <p:cNvSpPr txBox="1"/>
          <p:nvPr/>
        </p:nvSpPr>
        <p:spPr>
          <a:xfrm>
            <a:off x="6629400" y="2222896"/>
            <a:ext cx="457200" cy="523220"/>
          </a:xfrm>
          <a:prstGeom prst="rect">
            <a:avLst/>
          </a:prstGeom>
          <a:noFill/>
        </p:spPr>
        <p:txBody>
          <a:bodyPr wrap="square" rtlCol="0">
            <a:spAutoFit/>
          </a:bodyPr>
          <a:lstStyle/>
          <a:p>
            <a:r>
              <a:rPr lang="en-US" sz="2800" i="1" dirty="0" smtClean="0">
                <a:latin typeface="Bodoni MT" pitchFamily="18" charset="0"/>
              </a:rPr>
              <a:t>w</a:t>
            </a:r>
            <a:endParaRPr lang="en-US" sz="2800" i="1" dirty="0">
              <a:latin typeface="Bodoni MT" pitchFamily="18" charset="0"/>
            </a:endParaRPr>
          </a:p>
        </p:txBody>
      </p:sp>
      <p:sp>
        <p:nvSpPr>
          <p:cNvPr id="7" name="Rectangle 6"/>
          <p:cNvSpPr/>
          <p:nvPr/>
        </p:nvSpPr>
        <p:spPr>
          <a:xfrm>
            <a:off x="5181600" y="3632210"/>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3713500"/>
            <a:ext cx="457200" cy="523220"/>
          </a:xfrm>
          <a:prstGeom prst="rect">
            <a:avLst/>
          </a:prstGeom>
          <a:noFill/>
        </p:spPr>
        <p:txBody>
          <a:bodyPr wrap="square" rtlCol="0">
            <a:spAutoFit/>
          </a:bodyPr>
          <a:lstStyle/>
          <a:p>
            <a:r>
              <a:rPr lang="en-US" sz="2800" i="1" dirty="0">
                <a:latin typeface="Bodoni MT" pitchFamily="18" charset="0"/>
              </a:rPr>
              <a:t>a</a:t>
            </a:r>
          </a:p>
        </p:txBody>
      </p:sp>
      <p:sp>
        <p:nvSpPr>
          <p:cNvPr id="4" name="Right Triangle 3"/>
          <p:cNvSpPr/>
          <p:nvPr/>
        </p:nvSpPr>
        <p:spPr>
          <a:xfrm>
            <a:off x="5181600" y="5181600"/>
            <a:ext cx="2209800" cy="838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0" y="6019800"/>
            <a:ext cx="457200" cy="523220"/>
          </a:xfrm>
          <a:prstGeom prst="rect">
            <a:avLst/>
          </a:prstGeom>
          <a:noFill/>
        </p:spPr>
        <p:txBody>
          <a:bodyPr wrap="square" rtlCol="0">
            <a:spAutoFit/>
          </a:bodyPr>
          <a:lstStyle/>
          <a:p>
            <a:r>
              <a:rPr lang="en-US" sz="2800" i="1" dirty="0" smtClean="0">
                <a:latin typeface="Bodoni MT" pitchFamily="18" charset="0"/>
              </a:rPr>
              <a:t>b</a:t>
            </a:r>
            <a:endParaRPr lang="en-US" sz="2800" i="1" dirty="0">
              <a:latin typeface="Bodoni MT" pitchFamily="18" charset="0"/>
            </a:endParaRPr>
          </a:p>
        </p:txBody>
      </p:sp>
      <p:sp>
        <p:nvSpPr>
          <p:cNvPr id="12" name="TextBox 11"/>
          <p:cNvSpPr txBox="1"/>
          <p:nvPr/>
        </p:nvSpPr>
        <p:spPr>
          <a:xfrm>
            <a:off x="4663440" y="5339090"/>
            <a:ext cx="457200" cy="523220"/>
          </a:xfrm>
          <a:prstGeom prst="rect">
            <a:avLst/>
          </a:prstGeom>
          <a:noFill/>
        </p:spPr>
        <p:txBody>
          <a:bodyPr wrap="square" rtlCol="0">
            <a:spAutoFit/>
          </a:bodyPr>
          <a:lstStyle/>
          <a:p>
            <a:r>
              <a:rPr lang="en-US" sz="2800" i="1" dirty="0" smtClean="0">
                <a:latin typeface="Bodoni MT" pitchFamily="18" charset="0"/>
              </a:rPr>
              <a:t>h</a:t>
            </a:r>
            <a:endParaRPr lang="en-US" sz="2800" i="1" dirty="0">
              <a:latin typeface="Bodoni MT" pitchFamily="18" charset="0"/>
            </a:endParaRPr>
          </a:p>
        </p:txBody>
      </p:sp>
    </p:spTree>
    <p:extLst>
      <p:ext uri="{BB962C8B-B14F-4D97-AF65-F5344CB8AC3E}">
        <p14:creationId xmlns:p14="http://schemas.microsoft.com/office/powerpoint/2010/main" val="3908017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6280" y="4191000"/>
            <a:ext cx="7848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775" y="228600"/>
            <a:ext cx="8153400" cy="990600"/>
          </a:xfrm>
        </p:spPr>
        <p:txBody>
          <a:bodyPr rtlCol="0">
            <a:normAutofit/>
          </a:bodyPr>
          <a:lstStyle/>
          <a:p>
            <a:pPr algn="ctr" fontAlgn="auto">
              <a:spcAft>
                <a:spcPts val="0"/>
              </a:spcAft>
              <a:defRPr/>
            </a:pPr>
            <a:r>
              <a:rPr lang="en-US" dirty="0" smtClean="0"/>
              <a:t>Meet Two Types of Angles</a:t>
            </a:r>
          </a:p>
        </p:txBody>
      </p:sp>
      <p:sp>
        <p:nvSpPr>
          <p:cNvPr id="3" name="Content Placeholder 2"/>
          <p:cNvSpPr>
            <a:spLocks noGrp="1"/>
          </p:cNvSpPr>
          <p:nvPr>
            <p:ph sz="quarter" idx="1"/>
          </p:nvPr>
        </p:nvSpPr>
        <p:spPr>
          <a:xfrm>
            <a:off x="533400" y="1676401"/>
            <a:ext cx="8229600" cy="2590800"/>
          </a:xfrm>
        </p:spPr>
        <p:txBody>
          <a:bodyPr rtlCol="0">
            <a:normAutofit fontScale="62500" lnSpcReduction="20000"/>
          </a:bodyPr>
          <a:lstStyle/>
          <a:p>
            <a:pPr marL="320040" indent="-320040" fontAlgn="auto">
              <a:spcAft>
                <a:spcPts val="0"/>
              </a:spcAft>
              <a:buFont typeface="Arial" pitchFamily="34" charset="0"/>
              <a:buNone/>
              <a:defRPr/>
            </a:pPr>
            <a:endParaRPr lang="en-US" b="1" dirty="0" smtClean="0"/>
          </a:p>
          <a:p>
            <a:pPr marL="0" indent="0" fontAlgn="auto">
              <a:spcBef>
                <a:spcPts val="0"/>
              </a:spcBef>
              <a:spcAft>
                <a:spcPts val="1200"/>
              </a:spcAft>
              <a:buFont typeface="Arial" pitchFamily="34" charset="0"/>
              <a:buNone/>
              <a:defRPr/>
            </a:pPr>
            <a:r>
              <a:rPr lang="en-US" sz="5000" b="1" dirty="0" smtClean="0">
                <a:solidFill>
                  <a:srgbClr val="C00000"/>
                </a:solidFill>
              </a:rPr>
              <a:t>Supplementary angles</a:t>
            </a:r>
            <a:r>
              <a:rPr lang="en-US" sz="5000" dirty="0" smtClean="0">
                <a:solidFill>
                  <a:srgbClr val="C00000"/>
                </a:solidFill>
              </a:rPr>
              <a:t> </a:t>
            </a:r>
            <a:r>
              <a:rPr lang="en-US" sz="5000" dirty="0" smtClean="0"/>
              <a:t>are two angles whose measure has the sum 180</a:t>
            </a:r>
            <a:r>
              <a:rPr lang="en-US" sz="5000" baseline="30000" dirty="0" smtClean="0"/>
              <a:t>0</a:t>
            </a:r>
            <a:r>
              <a:rPr lang="en-US" sz="5000" dirty="0" smtClean="0"/>
              <a:t>.</a:t>
            </a:r>
          </a:p>
          <a:p>
            <a:pPr marL="0" indent="0" fontAlgn="auto">
              <a:spcBef>
                <a:spcPts val="0"/>
              </a:spcBef>
              <a:spcAft>
                <a:spcPts val="1200"/>
              </a:spcAft>
              <a:buFont typeface="Arial" pitchFamily="34" charset="0"/>
              <a:buNone/>
              <a:defRPr/>
            </a:pPr>
            <a:r>
              <a:rPr lang="en-US" sz="5000" dirty="0" smtClean="0"/>
              <a:t>For example, in the following diagram, angle 3 = 130 degrees and angle 4 = 50 degrees.  </a:t>
            </a:r>
          </a:p>
          <a:p>
            <a:pPr marL="0" indent="0" fontAlgn="auto">
              <a:spcBef>
                <a:spcPts val="0"/>
              </a:spcBef>
              <a:spcAft>
                <a:spcPts val="0"/>
              </a:spcAft>
              <a:buFont typeface="Arial" pitchFamily="34" charset="0"/>
              <a:buNone/>
              <a:defRPr/>
            </a:pPr>
            <a:r>
              <a:rPr lang="en-US" sz="5000" dirty="0" smtClean="0">
                <a:solidFill>
                  <a:srgbClr val="C00000"/>
                </a:solidFill>
              </a:rPr>
              <a:t>Notice they add up to 180 degrees.</a:t>
            </a:r>
            <a:endParaRPr lang="en-US" dirty="0" smtClean="0">
              <a:solidFill>
                <a:srgbClr val="C00000"/>
              </a:solidFill>
            </a:endParaRPr>
          </a:p>
        </p:txBody>
      </p:sp>
      <p:cxnSp>
        <p:nvCxnSpPr>
          <p:cNvPr id="19" name="Straight Arrow Connector 18"/>
          <p:cNvCxnSpPr/>
          <p:nvPr/>
        </p:nvCxnSpPr>
        <p:spPr>
          <a:xfrm>
            <a:off x="4251960" y="5640389"/>
            <a:ext cx="2133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2286000" y="5638800"/>
            <a:ext cx="19812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251960" y="4648200"/>
            <a:ext cx="1219200" cy="990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63340" y="4681835"/>
            <a:ext cx="3810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smtClean="0"/>
              <a:t>3</a:t>
            </a:r>
            <a:endParaRPr lang="en-US" sz="2400" b="1" dirty="0"/>
          </a:p>
        </p:txBody>
      </p:sp>
      <p:sp>
        <p:nvSpPr>
          <p:cNvPr id="16" name="TextBox 15"/>
          <p:cNvSpPr txBox="1"/>
          <p:nvPr/>
        </p:nvSpPr>
        <p:spPr>
          <a:xfrm>
            <a:off x="5471160" y="4986635"/>
            <a:ext cx="3810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smtClean="0"/>
              <a:t>4</a:t>
            </a:r>
            <a:endParaRPr lang="en-US" sz="2400" b="1" dirty="0"/>
          </a:p>
        </p:txBody>
      </p:sp>
    </p:spTree>
    <p:extLst>
      <p:ext uri="{BB962C8B-B14F-4D97-AF65-F5344CB8AC3E}">
        <p14:creationId xmlns:p14="http://schemas.microsoft.com/office/powerpoint/2010/main" val="22942698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6400800" y="1771172"/>
            <a:ext cx="1219200" cy="1200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3" name="Title 1"/>
          <p:cNvSpPr>
            <a:spLocks noGrp="1"/>
          </p:cNvSpPr>
          <p:nvPr>
            <p:ph type="title"/>
          </p:nvPr>
        </p:nvSpPr>
        <p:spPr>
          <a:xfrm>
            <a:off x="612775" y="228600"/>
            <a:ext cx="8153400" cy="990600"/>
          </a:xfrm>
        </p:spPr>
        <p:txBody>
          <a:bodyPr/>
          <a:lstStyle/>
          <a:p>
            <a:r>
              <a:rPr lang="en-US" dirty="0" smtClean="0"/>
              <a:t>Area Formulas</a:t>
            </a:r>
          </a:p>
        </p:txBody>
      </p:sp>
      <mc:AlternateContent xmlns:mc="http://schemas.openxmlformats.org/markup-compatibility/2006" xmlns:a14="http://schemas.microsoft.com/office/drawing/2010/main">
        <mc:Choice Requires="a14">
          <p:sp>
            <p:nvSpPr>
              <p:cNvPr id="20484" name="Content Placeholder 2"/>
              <p:cNvSpPr>
                <a:spLocks noGrp="1"/>
              </p:cNvSpPr>
              <p:nvPr>
                <p:ph sz="quarter" idx="1"/>
              </p:nvPr>
            </p:nvSpPr>
            <p:spPr>
              <a:xfrm>
                <a:off x="381000" y="1600200"/>
                <a:ext cx="8534400" cy="4800600"/>
              </a:xfrm>
            </p:spPr>
            <p:txBody>
              <a:bodyPr/>
              <a:lstStyle/>
              <a:p>
                <a:pPr marL="0" indent="0">
                  <a:spcBef>
                    <a:spcPts val="0"/>
                  </a:spcBef>
                  <a:buFont typeface="Arial" charset="0"/>
                  <a:buNone/>
                </a:pPr>
                <a:r>
                  <a:rPr lang="en-US" sz="2800" dirty="0" smtClean="0"/>
                  <a:t>Circle = </a:t>
                </a:r>
                <a14:m>
                  <m:oMath xmlns:m="http://schemas.openxmlformats.org/officeDocument/2006/math">
                    <m:r>
                      <a:rPr lang="el-GR" sz="2800" i="1" smtClean="0">
                        <a:latin typeface="Cambria Math"/>
                        <a:ea typeface="Cambria Math"/>
                      </a:rPr>
                      <m:t>𝜋</m:t>
                    </m:r>
                    <m:sSup>
                      <m:sSupPr>
                        <m:ctrlPr>
                          <a:rPr lang="en-US" sz="2800" i="1" smtClean="0">
                            <a:latin typeface="Cambria Math"/>
                            <a:ea typeface="Cambria Math"/>
                          </a:rPr>
                        </m:ctrlPr>
                      </m:sSupPr>
                      <m:e>
                        <m:r>
                          <a:rPr lang="en-US" sz="2800" i="1" smtClean="0">
                            <a:latin typeface="Cambria Math"/>
                            <a:ea typeface="Cambria Math"/>
                          </a:rPr>
                          <m:t>𝑟</m:t>
                        </m:r>
                      </m:e>
                      <m:sup>
                        <m:r>
                          <a:rPr lang="en-US" sz="2800" i="1" smtClean="0">
                            <a:latin typeface="Cambria Math"/>
                            <a:ea typeface="Cambria Math"/>
                          </a:rPr>
                          <m:t>2</m:t>
                        </m:r>
                      </m:sup>
                    </m:sSup>
                  </m:oMath>
                </a14:m>
                <a:r>
                  <a:rPr lang="en-US" sz="2800" i="1" dirty="0" smtClean="0">
                    <a:latin typeface="Bodoni MT" pitchFamily="18" charset="0"/>
                  </a:rPr>
                  <a:t> (pi x radius squared)</a:t>
                </a:r>
              </a:p>
              <a:p>
                <a:pPr marL="0" indent="0">
                  <a:spcBef>
                    <a:spcPts val="0"/>
                  </a:spcBef>
                  <a:buNone/>
                </a:pPr>
                <a:endParaRPr lang="en-US" sz="3200" dirty="0" smtClean="0"/>
              </a:p>
              <a:p>
                <a:pPr marL="0" indent="0">
                  <a:spcBef>
                    <a:spcPts val="0"/>
                  </a:spcBef>
                  <a:buNone/>
                </a:pPr>
                <a:endParaRPr lang="en-US" sz="3200" dirty="0" smtClean="0"/>
              </a:p>
              <a:p>
                <a:pPr marL="0" indent="0">
                  <a:spcBef>
                    <a:spcPts val="0"/>
                  </a:spcBef>
                  <a:buNone/>
                </a:pPr>
                <a:endParaRPr lang="en-US" sz="2000" i="1" dirty="0" smtClean="0">
                  <a:latin typeface="Bodoni MT" pitchFamily="18" charset="0"/>
                </a:endParaRPr>
              </a:p>
              <a:p>
                <a:pPr marL="0" indent="0">
                  <a:spcBef>
                    <a:spcPts val="0"/>
                  </a:spcBef>
                  <a:buFont typeface="Arial" charset="0"/>
                  <a:buNone/>
                </a:pPr>
                <a:r>
                  <a:rPr lang="en-US" sz="3200" dirty="0" smtClean="0"/>
                  <a:t>Trapezoid =</a:t>
                </a:r>
                <a:r>
                  <a:rPr lang="en-US" sz="3200" dirty="0" smtClean="0">
                    <a:latin typeface="Bodoni MT" pitchFamily="18" charset="0"/>
                  </a:rPr>
                  <a:t> </a:t>
                </a:r>
                <a:r>
                  <a:rPr lang="en-US" sz="3200" i="1" dirty="0" smtClean="0">
                    <a:latin typeface="Bodoni MT" pitchFamily="18" charset="0"/>
                  </a:rPr>
                  <a:t>½h (b</a:t>
                </a:r>
                <a:r>
                  <a:rPr lang="en-US" sz="3200" i="1" baseline="-25000" dirty="0" smtClean="0">
                    <a:latin typeface="Bodoni MT" pitchFamily="18" charset="0"/>
                  </a:rPr>
                  <a:t>1</a:t>
                </a:r>
                <a:r>
                  <a:rPr lang="en-US" sz="3200" i="1" dirty="0" smtClean="0">
                    <a:latin typeface="Bodoni MT" pitchFamily="18" charset="0"/>
                  </a:rPr>
                  <a:t> + b</a:t>
                </a:r>
                <a:r>
                  <a:rPr lang="en-US" sz="3200" i="1" baseline="-25000" dirty="0" smtClean="0">
                    <a:latin typeface="Bodoni MT" pitchFamily="18" charset="0"/>
                  </a:rPr>
                  <a:t>2</a:t>
                </a:r>
                <a:r>
                  <a:rPr lang="en-US" sz="3200" i="1" dirty="0" smtClean="0">
                    <a:latin typeface="Bodoni MT" pitchFamily="18" charset="0"/>
                  </a:rPr>
                  <a:t>) </a:t>
                </a:r>
              </a:p>
              <a:p>
                <a:pPr marL="0" indent="0">
                  <a:spcBef>
                    <a:spcPts val="0"/>
                  </a:spcBef>
                  <a:buFont typeface="Arial" charset="0"/>
                  <a:buNone/>
                </a:pPr>
                <a:r>
                  <a:rPr lang="en-US" sz="2400" i="1" dirty="0" smtClean="0">
                    <a:latin typeface="Bodoni MT" pitchFamily="18" charset="0"/>
                  </a:rPr>
                  <a:t>(b</a:t>
                </a:r>
                <a:r>
                  <a:rPr lang="en-US" sz="2400" i="1" baseline="-25000" dirty="0" smtClean="0">
                    <a:latin typeface="Bodoni MT" pitchFamily="18" charset="0"/>
                  </a:rPr>
                  <a:t>1</a:t>
                </a:r>
                <a:r>
                  <a:rPr lang="en-US" sz="2400" i="1" dirty="0" smtClean="0">
                    <a:latin typeface="Bodoni MT" pitchFamily="18" charset="0"/>
                  </a:rPr>
                  <a:t> and b</a:t>
                </a:r>
                <a:r>
                  <a:rPr lang="en-US" sz="2400" i="1" baseline="-25000" dirty="0" smtClean="0">
                    <a:latin typeface="Bodoni MT" pitchFamily="18" charset="0"/>
                  </a:rPr>
                  <a:t>2 </a:t>
                </a:r>
                <a:r>
                  <a:rPr lang="en-US" sz="2400" i="1" dirty="0" smtClean="0">
                    <a:latin typeface="Bodoni MT" pitchFamily="18" charset="0"/>
                  </a:rPr>
                  <a:t>are the two bases, while h is the height)</a:t>
                </a:r>
              </a:p>
              <a:p>
                <a:pPr marL="0" indent="0">
                  <a:spcBef>
                    <a:spcPts val="0"/>
                  </a:spcBef>
                  <a:buNone/>
                </a:pPr>
                <a:endParaRPr lang="en-US" sz="2000" dirty="0" smtClean="0">
                  <a:latin typeface="Bodoni MT" pitchFamily="18" charset="0"/>
                </a:endParaRPr>
              </a:p>
              <a:p>
                <a:pPr marL="0" indent="0">
                  <a:spcBef>
                    <a:spcPts val="0"/>
                  </a:spcBef>
                  <a:buNone/>
                </a:pPr>
                <a:endParaRPr lang="en-US" sz="2000" dirty="0" smtClean="0">
                  <a:latin typeface="Bodoni MT" pitchFamily="18" charset="0"/>
                </a:endParaRPr>
              </a:p>
              <a:p>
                <a:pPr marL="0" indent="0">
                  <a:spcBef>
                    <a:spcPts val="0"/>
                  </a:spcBef>
                  <a:buNone/>
                </a:pPr>
                <a:endParaRPr lang="en-US" sz="2000" dirty="0">
                  <a:latin typeface="Bodoni MT" pitchFamily="18" charset="0"/>
                </a:endParaRPr>
              </a:p>
              <a:p>
                <a:pPr marL="0" indent="0">
                  <a:spcBef>
                    <a:spcPts val="0"/>
                  </a:spcBef>
                  <a:buNone/>
                </a:pPr>
                <a:endParaRPr lang="en-US" sz="2000" dirty="0" smtClean="0">
                  <a:latin typeface="Bodoni MT" pitchFamily="18" charset="0"/>
                </a:endParaRPr>
              </a:p>
            </p:txBody>
          </p:sp>
        </mc:Choice>
        <mc:Fallback xmlns="">
          <p:sp>
            <p:nvSpPr>
              <p:cNvPr id="20484" name="Content Placeholder 2"/>
              <p:cNvSpPr>
                <a:spLocks noGrp="1" noRot="1" noChangeAspect="1" noMove="1" noResize="1" noEditPoints="1" noAdjustHandles="1" noChangeArrowheads="1" noChangeShapeType="1" noTextEdit="1"/>
              </p:cNvSpPr>
              <p:nvPr>
                <p:ph sz="quarter" idx="1"/>
              </p:nvPr>
            </p:nvSpPr>
            <p:spPr>
              <a:xfrm>
                <a:off x="381000" y="1600200"/>
                <a:ext cx="8534400" cy="4800600"/>
              </a:xfrm>
              <a:blipFill rotWithShape="1">
                <a:blip r:embed="rId2"/>
                <a:stretch>
                  <a:fillRect l="-1857" t="-1398"/>
                </a:stretch>
              </a:blipFill>
            </p:spPr>
            <p:txBody>
              <a:bodyPr/>
              <a:lstStyle/>
              <a:p>
                <a:r>
                  <a:rPr lang="en-US">
                    <a:noFill/>
                  </a:rPr>
                  <a:t> </a:t>
                </a:r>
              </a:p>
            </p:txBody>
          </p:sp>
        </mc:Fallback>
      </mc:AlternateContent>
      <p:sp>
        <p:nvSpPr>
          <p:cNvPr id="6" name="TextBox 5"/>
          <p:cNvSpPr txBox="1"/>
          <p:nvPr/>
        </p:nvSpPr>
        <p:spPr>
          <a:xfrm>
            <a:off x="7086600" y="1928662"/>
            <a:ext cx="457200" cy="523220"/>
          </a:xfrm>
          <a:prstGeom prst="rect">
            <a:avLst/>
          </a:prstGeom>
          <a:noFill/>
        </p:spPr>
        <p:txBody>
          <a:bodyPr wrap="square" rtlCol="0">
            <a:spAutoFit/>
          </a:bodyPr>
          <a:lstStyle/>
          <a:p>
            <a:r>
              <a:rPr lang="en-US" sz="2800" i="1" dirty="0" smtClean="0">
                <a:latin typeface="Bodoni MT" pitchFamily="18" charset="0"/>
              </a:rPr>
              <a:t>r</a:t>
            </a:r>
            <a:endParaRPr lang="en-US" sz="2800" i="1" dirty="0">
              <a:latin typeface="Bodoni MT" pitchFamily="18" charset="0"/>
            </a:endParaRPr>
          </a:p>
        </p:txBody>
      </p:sp>
      <p:cxnSp>
        <p:nvCxnSpPr>
          <p:cNvPr id="10" name="Straight Arrow Connector 9"/>
          <p:cNvCxnSpPr>
            <a:endCxn id="5" idx="6"/>
          </p:cNvCxnSpPr>
          <p:nvPr/>
        </p:nvCxnSpPr>
        <p:spPr>
          <a:xfrm>
            <a:off x="7010400" y="2371486"/>
            <a:ext cx="60960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rapezoid 12"/>
          <p:cNvSpPr/>
          <p:nvPr/>
        </p:nvSpPr>
        <p:spPr>
          <a:xfrm>
            <a:off x="5410200" y="4843790"/>
            <a:ext cx="2209800" cy="8382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332220" y="4257110"/>
            <a:ext cx="457200" cy="523220"/>
          </a:xfrm>
          <a:prstGeom prst="rect">
            <a:avLst/>
          </a:prstGeom>
          <a:noFill/>
        </p:spPr>
        <p:txBody>
          <a:bodyPr wrap="square" rtlCol="0">
            <a:spAutoFit/>
          </a:bodyPr>
          <a:lstStyle/>
          <a:p>
            <a:r>
              <a:rPr lang="en-US" sz="2800" i="1" dirty="0" smtClean="0">
                <a:latin typeface="Bodoni MT" pitchFamily="18" charset="0"/>
              </a:rPr>
              <a:t>b</a:t>
            </a:r>
            <a:r>
              <a:rPr lang="en-US" sz="2800" i="1" baseline="-25000" dirty="0" smtClean="0">
                <a:latin typeface="Bodoni MT" pitchFamily="18" charset="0"/>
              </a:rPr>
              <a:t>1</a:t>
            </a:r>
            <a:endParaRPr lang="en-US" sz="2800" i="1" dirty="0">
              <a:latin typeface="Bodoni MT" pitchFamily="18" charset="0"/>
            </a:endParaRPr>
          </a:p>
        </p:txBody>
      </p:sp>
      <p:sp>
        <p:nvSpPr>
          <p:cNvPr id="17" name="TextBox 16"/>
          <p:cNvSpPr txBox="1"/>
          <p:nvPr/>
        </p:nvSpPr>
        <p:spPr>
          <a:xfrm>
            <a:off x="6400800" y="5943600"/>
            <a:ext cx="457200" cy="523220"/>
          </a:xfrm>
          <a:prstGeom prst="rect">
            <a:avLst/>
          </a:prstGeom>
          <a:noFill/>
        </p:spPr>
        <p:txBody>
          <a:bodyPr wrap="square" rtlCol="0">
            <a:spAutoFit/>
          </a:bodyPr>
          <a:lstStyle/>
          <a:p>
            <a:r>
              <a:rPr lang="en-US" sz="2800" i="1" dirty="0" smtClean="0">
                <a:latin typeface="Bodoni MT" pitchFamily="18" charset="0"/>
              </a:rPr>
              <a:t>b</a:t>
            </a:r>
            <a:r>
              <a:rPr lang="en-US" sz="2800" i="1" baseline="-25000" dirty="0">
                <a:latin typeface="Bodoni MT" pitchFamily="18" charset="0"/>
              </a:rPr>
              <a:t>2</a:t>
            </a:r>
            <a:endParaRPr lang="en-US" sz="2800" i="1" dirty="0">
              <a:latin typeface="Bodoni MT" pitchFamily="18" charset="0"/>
            </a:endParaRPr>
          </a:p>
        </p:txBody>
      </p:sp>
      <p:sp>
        <p:nvSpPr>
          <p:cNvPr id="18" name="TextBox 17"/>
          <p:cNvSpPr txBox="1"/>
          <p:nvPr/>
        </p:nvSpPr>
        <p:spPr>
          <a:xfrm>
            <a:off x="7940040" y="5001280"/>
            <a:ext cx="457200" cy="523220"/>
          </a:xfrm>
          <a:prstGeom prst="rect">
            <a:avLst/>
          </a:prstGeom>
          <a:noFill/>
        </p:spPr>
        <p:txBody>
          <a:bodyPr wrap="square" rtlCol="0">
            <a:spAutoFit/>
          </a:bodyPr>
          <a:lstStyle/>
          <a:p>
            <a:r>
              <a:rPr lang="en-US" sz="2800" i="1" dirty="0">
                <a:latin typeface="Bodoni MT" pitchFamily="18" charset="0"/>
              </a:rPr>
              <a:t>h</a:t>
            </a:r>
          </a:p>
        </p:txBody>
      </p:sp>
      <p:cxnSp>
        <p:nvCxnSpPr>
          <p:cNvPr id="15" name="Straight Arrow Connector 14"/>
          <p:cNvCxnSpPr/>
          <p:nvPr/>
        </p:nvCxnSpPr>
        <p:spPr>
          <a:xfrm>
            <a:off x="7772400" y="4843790"/>
            <a:ext cx="0" cy="8382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2565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t>Let’s Look at Example 8</a:t>
            </a:r>
          </a:p>
        </p:txBody>
      </p:sp>
      <p:sp>
        <p:nvSpPr>
          <p:cNvPr id="40963" name="Content Placeholder 2"/>
          <p:cNvSpPr>
            <a:spLocks noGrp="1"/>
          </p:cNvSpPr>
          <p:nvPr>
            <p:ph sz="quarter" idx="1"/>
          </p:nvPr>
        </p:nvSpPr>
        <p:spPr>
          <a:xfrm>
            <a:off x="228600" y="1589088"/>
            <a:ext cx="8458200" cy="1763712"/>
          </a:xfrm>
        </p:spPr>
        <p:txBody>
          <a:bodyPr/>
          <a:lstStyle/>
          <a:p>
            <a:pPr marL="0" indent="0">
              <a:spcBef>
                <a:spcPts val="0"/>
              </a:spcBef>
              <a:buFont typeface="Arial" charset="0"/>
              <a:buNone/>
            </a:pPr>
            <a:r>
              <a:rPr lang="en-US" sz="3600" b="1" dirty="0" smtClean="0">
                <a:solidFill>
                  <a:srgbClr val="C00000"/>
                </a:solidFill>
              </a:rPr>
              <a:t>Example 8: </a:t>
            </a:r>
            <a:r>
              <a:rPr lang="en-US" sz="3600" dirty="0" smtClean="0"/>
              <a:t>Find the width of a rectangle if the length is 14.5 cm and the area is 87 square cm.</a:t>
            </a:r>
          </a:p>
        </p:txBody>
      </p:sp>
      <p:sp>
        <p:nvSpPr>
          <p:cNvPr id="3" name="Rectangle 2"/>
          <p:cNvSpPr/>
          <p:nvPr/>
        </p:nvSpPr>
        <p:spPr>
          <a:xfrm>
            <a:off x="2133600" y="3810000"/>
            <a:ext cx="4267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181350" y="5423653"/>
            <a:ext cx="2400300" cy="584775"/>
          </a:xfrm>
          <a:prstGeom prst="rect">
            <a:avLst/>
          </a:prstGeom>
          <a:noFill/>
        </p:spPr>
        <p:txBody>
          <a:bodyPr wrap="square" rtlCol="0">
            <a:spAutoFit/>
          </a:bodyPr>
          <a:lstStyle/>
          <a:p>
            <a:r>
              <a:rPr lang="en-US" sz="3200" i="1" dirty="0" smtClean="0">
                <a:latin typeface="Bodoni MT" pitchFamily="18" charset="0"/>
              </a:rPr>
              <a:t>l </a:t>
            </a:r>
            <a:r>
              <a:rPr lang="en-US" sz="2400" i="1" dirty="0" smtClean="0">
                <a:latin typeface="Bodoni MT" pitchFamily="18" charset="0"/>
              </a:rPr>
              <a:t>=</a:t>
            </a:r>
            <a:r>
              <a:rPr lang="en-US" sz="3200" i="1" dirty="0" smtClean="0">
                <a:latin typeface="Bodoni MT" pitchFamily="18" charset="0"/>
              </a:rPr>
              <a:t> 14.5 cm</a:t>
            </a:r>
            <a:endParaRPr lang="en-US" sz="3200" i="1" dirty="0">
              <a:latin typeface="Bodoni MT" pitchFamily="18" charset="0"/>
            </a:endParaRPr>
          </a:p>
        </p:txBody>
      </p:sp>
      <p:sp>
        <p:nvSpPr>
          <p:cNvPr id="8" name="TextBox 7"/>
          <p:cNvSpPr txBox="1"/>
          <p:nvPr/>
        </p:nvSpPr>
        <p:spPr>
          <a:xfrm>
            <a:off x="2971800" y="4322502"/>
            <a:ext cx="2819400" cy="584775"/>
          </a:xfrm>
          <a:prstGeom prst="rect">
            <a:avLst/>
          </a:prstGeom>
          <a:noFill/>
        </p:spPr>
        <p:txBody>
          <a:bodyPr wrap="square" rtlCol="0">
            <a:spAutoFit/>
          </a:bodyPr>
          <a:lstStyle/>
          <a:p>
            <a:r>
              <a:rPr lang="en-US" sz="3200" i="1" dirty="0">
                <a:latin typeface="Bodoni MT" pitchFamily="18" charset="0"/>
              </a:rPr>
              <a:t>a</a:t>
            </a:r>
            <a:r>
              <a:rPr lang="en-US" sz="3200" i="1" dirty="0" smtClean="0">
                <a:latin typeface="Bodoni MT" pitchFamily="18" charset="0"/>
              </a:rPr>
              <a:t>rea </a:t>
            </a:r>
            <a:r>
              <a:rPr lang="en-US" sz="2400" i="1" dirty="0" smtClean="0">
                <a:latin typeface="Bodoni MT" pitchFamily="18" charset="0"/>
              </a:rPr>
              <a:t>=</a:t>
            </a:r>
            <a:r>
              <a:rPr lang="en-US" sz="3200" i="1" dirty="0" smtClean="0">
                <a:latin typeface="Bodoni MT" pitchFamily="18" charset="0"/>
              </a:rPr>
              <a:t> 87 cm</a:t>
            </a:r>
            <a:r>
              <a:rPr lang="en-US" sz="3200" i="1" baseline="30000" dirty="0" smtClean="0">
                <a:latin typeface="Bodoni MT" pitchFamily="18" charset="0"/>
              </a:rPr>
              <a:t>2</a:t>
            </a:r>
            <a:endParaRPr lang="en-US" sz="3200" i="1" baseline="30000" dirty="0">
              <a:latin typeface="Bodoni MT" pitchFamily="18" charset="0"/>
            </a:endParaRPr>
          </a:p>
        </p:txBody>
      </p:sp>
      <p:sp>
        <p:nvSpPr>
          <p:cNvPr id="9" name="TextBox 8"/>
          <p:cNvSpPr txBox="1"/>
          <p:nvPr/>
        </p:nvSpPr>
        <p:spPr>
          <a:xfrm>
            <a:off x="6781800" y="4305475"/>
            <a:ext cx="1200150" cy="584775"/>
          </a:xfrm>
          <a:prstGeom prst="rect">
            <a:avLst/>
          </a:prstGeom>
          <a:noFill/>
        </p:spPr>
        <p:txBody>
          <a:bodyPr wrap="square" rtlCol="0">
            <a:spAutoFit/>
          </a:bodyPr>
          <a:lstStyle/>
          <a:p>
            <a:r>
              <a:rPr lang="en-US" sz="3200" b="1" i="1" dirty="0">
                <a:solidFill>
                  <a:srgbClr val="C00000"/>
                </a:solidFill>
                <a:latin typeface="Bodoni MT" pitchFamily="18" charset="0"/>
              </a:rPr>
              <a:t>w</a:t>
            </a:r>
            <a:r>
              <a:rPr lang="en-US" sz="3200" b="1" i="1" dirty="0" smtClean="0">
                <a:solidFill>
                  <a:srgbClr val="C00000"/>
                </a:solidFill>
                <a:latin typeface="Bodoni MT" pitchFamily="18" charset="0"/>
              </a:rPr>
              <a:t> </a:t>
            </a:r>
            <a:r>
              <a:rPr lang="en-US" sz="2400" b="1" i="1" dirty="0" smtClean="0">
                <a:solidFill>
                  <a:srgbClr val="C00000"/>
                </a:solidFill>
                <a:latin typeface="Bodoni MT" pitchFamily="18" charset="0"/>
              </a:rPr>
              <a:t>=</a:t>
            </a:r>
            <a:r>
              <a:rPr lang="en-US" sz="3200" b="1" i="1" dirty="0" smtClean="0">
                <a:solidFill>
                  <a:srgbClr val="C00000"/>
                </a:solidFill>
                <a:latin typeface="Bodoni MT" pitchFamily="18" charset="0"/>
              </a:rPr>
              <a:t> ?</a:t>
            </a:r>
            <a:endParaRPr lang="en-US" sz="3200" b="1" i="1" dirty="0">
              <a:solidFill>
                <a:srgbClr val="C00000"/>
              </a:solidFill>
              <a:latin typeface="Bodoni MT"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r>
              <a:rPr lang="en-US" dirty="0" smtClean="0"/>
              <a:t>Solution to Example 8</a:t>
            </a:r>
          </a:p>
        </p:txBody>
      </p:sp>
      <p:sp>
        <p:nvSpPr>
          <p:cNvPr id="21509" name="Content Placeholder 2"/>
          <p:cNvSpPr>
            <a:spLocks noGrp="1"/>
          </p:cNvSpPr>
          <p:nvPr>
            <p:ph sz="quarter" idx="1"/>
          </p:nvPr>
        </p:nvSpPr>
        <p:spPr>
          <a:xfrm>
            <a:off x="609600" y="1589088"/>
            <a:ext cx="7848600" cy="4430712"/>
          </a:xfrm>
        </p:spPr>
        <p:txBody>
          <a:bodyPr/>
          <a:lstStyle/>
          <a:p>
            <a:pPr marL="0" indent="0">
              <a:spcBef>
                <a:spcPts val="0"/>
              </a:spcBef>
              <a:buFont typeface="Arial" charset="0"/>
              <a:buNone/>
            </a:pPr>
            <a:r>
              <a:rPr lang="en-US" sz="3200" dirty="0" smtClean="0"/>
              <a:t>The area of a rectangle is length times width.  By plugging the area and length into the formula, we can then solve for the width.</a:t>
            </a:r>
          </a:p>
          <a:p>
            <a:pPr marL="0" indent="0">
              <a:spcBef>
                <a:spcPts val="0"/>
              </a:spcBef>
              <a:buFont typeface="Arial" charset="0"/>
              <a:buNone/>
            </a:pPr>
            <a:endParaRPr lang="en-US" sz="3200" dirty="0" smtClean="0"/>
          </a:p>
          <a:p>
            <a:pPr marL="0" indent="0" algn="ctr">
              <a:spcBef>
                <a:spcPts val="0"/>
              </a:spcBef>
              <a:buFont typeface="Arial" charset="0"/>
              <a:buNone/>
            </a:pPr>
            <a:r>
              <a:rPr lang="en-US" sz="3200" i="1" dirty="0" smtClean="0">
                <a:latin typeface="Bodoni MT" pitchFamily="18" charset="0"/>
              </a:rPr>
              <a:t>a </a:t>
            </a:r>
            <a:r>
              <a:rPr lang="en-US" sz="2400" i="1" dirty="0" smtClean="0">
                <a:latin typeface="Bodoni MT" pitchFamily="18" charset="0"/>
              </a:rPr>
              <a:t>=</a:t>
            </a:r>
            <a:r>
              <a:rPr lang="en-US" sz="3200" i="1" dirty="0" smtClean="0">
                <a:latin typeface="Bodoni MT" pitchFamily="18" charset="0"/>
              </a:rPr>
              <a:t> </a:t>
            </a:r>
            <a:r>
              <a:rPr lang="en-US" sz="3200" i="1" dirty="0" err="1" smtClean="0">
                <a:latin typeface="Bodoni MT" pitchFamily="18" charset="0"/>
              </a:rPr>
              <a:t>lw</a:t>
            </a:r>
            <a:endParaRPr lang="en-US" sz="3200" i="1" dirty="0" smtClean="0">
              <a:latin typeface="Bodoni MT" pitchFamily="18" charset="0"/>
            </a:endParaRPr>
          </a:p>
          <a:p>
            <a:pPr marL="0" indent="0" algn="ctr">
              <a:spcBef>
                <a:spcPts val="0"/>
              </a:spcBef>
              <a:buFont typeface="Arial" charset="0"/>
              <a:buNone/>
            </a:pPr>
            <a:r>
              <a:rPr lang="en-US" sz="3200" i="1" dirty="0" smtClean="0">
                <a:latin typeface="Bodoni MT" pitchFamily="18" charset="0"/>
              </a:rPr>
              <a:t>87 </a:t>
            </a:r>
            <a:r>
              <a:rPr lang="en-US" sz="2400" i="1" dirty="0" smtClean="0">
                <a:latin typeface="Bodoni MT" pitchFamily="18" charset="0"/>
              </a:rPr>
              <a:t>=</a:t>
            </a:r>
            <a:r>
              <a:rPr lang="en-US" sz="3200" i="1" dirty="0" smtClean="0">
                <a:latin typeface="Bodoni MT" pitchFamily="18" charset="0"/>
              </a:rPr>
              <a:t> 14.5w</a:t>
            </a:r>
          </a:p>
          <a:p>
            <a:pPr marL="0" indent="0" algn="ctr">
              <a:spcBef>
                <a:spcPts val="0"/>
              </a:spcBef>
              <a:buFont typeface="Arial" charset="0"/>
              <a:buNone/>
            </a:pPr>
            <a:r>
              <a:rPr lang="en-US" sz="3200" i="1" dirty="0" smtClean="0">
                <a:latin typeface="Bodoni MT" pitchFamily="18" charset="0"/>
              </a:rPr>
              <a:t>6 </a:t>
            </a:r>
            <a:r>
              <a:rPr lang="en-US" sz="2400" i="1" dirty="0" smtClean="0">
                <a:latin typeface="Bodoni MT" pitchFamily="18" charset="0"/>
              </a:rPr>
              <a:t>= </a:t>
            </a:r>
            <a:r>
              <a:rPr lang="en-US" sz="3200" i="1" dirty="0" smtClean="0">
                <a:latin typeface="Bodoni MT" pitchFamily="18" charset="0"/>
              </a:rPr>
              <a:t>w</a:t>
            </a:r>
          </a:p>
          <a:p>
            <a:pPr marL="0" indent="0" algn="ctr">
              <a:spcBef>
                <a:spcPts val="0"/>
              </a:spcBef>
              <a:buFont typeface="Arial" charset="0"/>
              <a:buNone/>
            </a:pPr>
            <a:r>
              <a:rPr lang="en-US" sz="3200" i="1" dirty="0" smtClean="0">
                <a:latin typeface="Bodoni MT" pitchFamily="18" charset="0"/>
              </a:rPr>
              <a:t>width</a:t>
            </a:r>
            <a:r>
              <a:rPr lang="en-US" sz="2400" i="1" dirty="0" smtClean="0">
                <a:latin typeface="Bodoni MT" pitchFamily="18" charset="0"/>
              </a:rPr>
              <a:t> = </a:t>
            </a:r>
            <a:r>
              <a:rPr lang="en-US" sz="3200" i="1" dirty="0" smtClean="0">
                <a:latin typeface="Bodoni MT" pitchFamily="18" charset="0"/>
              </a:rPr>
              <a:t>6cm</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t>Let’s Look at Example 9</a:t>
            </a:r>
          </a:p>
        </p:txBody>
      </p:sp>
      <p:sp>
        <p:nvSpPr>
          <p:cNvPr id="40964" name="Content Placeholder 3"/>
          <p:cNvSpPr>
            <a:spLocks noGrp="1"/>
          </p:cNvSpPr>
          <p:nvPr>
            <p:ph sz="quarter" idx="2"/>
          </p:nvPr>
        </p:nvSpPr>
        <p:spPr>
          <a:xfrm>
            <a:off x="457200" y="1589088"/>
            <a:ext cx="8274050" cy="4572000"/>
          </a:xfrm>
        </p:spPr>
        <p:txBody>
          <a:bodyPr/>
          <a:lstStyle/>
          <a:p>
            <a:pPr marL="0" indent="0">
              <a:spcBef>
                <a:spcPts val="0"/>
              </a:spcBef>
              <a:buFont typeface="Arial" charset="0"/>
              <a:buNone/>
            </a:pPr>
            <a:r>
              <a:rPr lang="en-US" sz="3200" b="1" dirty="0" smtClean="0">
                <a:solidFill>
                  <a:srgbClr val="C00000"/>
                </a:solidFill>
              </a:rPr>
              <a:t>Example 9: </a:t>
            </a:r>
            <a:r>
              <a:rPr lang="en-US" sz="3200" dirty="0" smtClean="0"/>
              <a:t>Find the area of a trapezoid if the height is 4 feet and the two parallel bases are 13 feet and 9 feet.</a:t>
            </a:r>
          </a:p>
        </p:txBody>
      </p:sp>
      <p:sp>
        <p:nvSpPr>
          <p:cNvPr id="7" name="Trapezoid 6"/>
          <p:cNvSpPr/>
          <p:nvPr/>
        </p:nvSpPr>
        <p:spPr>
          <a:xfrm>
            <a:off x="3116580" y="3939540"/>
            <a:ext cx="2209800" cy="8382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10000" y="3416320"/>
            <a:ext cx="914400" cy="523220"/>
          </a:xfrm>
          <a:prstGeom prst="rect">
            <a:avLst/>
          </a:prstGeom>
          <a:noFill/>
        </p:spPr>
        <p:txBody>
          <a:bodyPr wrap="square" rtlCol="0">
            <a:spAutoFit/>
          </a:bodyPr>
          <a:lstStyle/>
          <a:p>
            <a:r>
              <a:rPr lang="en-US" sz="2800" i="1" dirty="0">
                <a:latin typeface="Bodoni MT" pitchFamily="18" charset="0"/>
              </a:rPr>
              <a:t>b</a:t>
            </a:r>
            <a:r>
              <a:rPr lang="en-US" sz="2800" i="1" baseline="-25000" dirty="0" smtClean="0">
                <a:latin typeface="Bodoni MT" pitchFamily="18" charset="0"/>
              </a:rPr>
              <a:t>1</a:t>
            </a:r>
            <a:r>
              <a:rPr lang="en-US" sz="2000" i="1" dirty="0" smtClean="0">
                <a:latin typeface="Bodoni MT" pitchFamily="18" charset="0"/>
              </a:rPr>
              <a:t>=</a:t>
            </a:r>
            <a:r>
              <a:rPr lang="en-US" sz="2800" i="1" dirty="0" smtClean="0">
                <a:latin typeface="Bodoni MT" pitchFamily="18" charset="0"/>
              </a:rPr>
              <a:t> 9</a:t>
            </a:r>
            <a:endParaRPr lang="en-US" sz="2800" i="1" dirty="0">
              <a:latin typeface="Bodoni MT" pitchFamily="18" charset="0"/>
            </a:endParaRPr>
          </a:p>
        </p:txBody>
      </p:sp>
      <p:sp>
        <p:nvSpPr>
          <p:cNvPr id="9" name="TextBox 8"/>
          <p:cNvSpPr txBox="1"/>
          <p:nvPr/>
        </p:nvSpPr>
        <p:spPr>
          <a:xfrm>
            <a:off x="3749040" y="4790480"/>
            <a:ext cx="1371600" cy="523220"/>
          </a:xfrm>
          <a:prstGeom prst="rect">
            <a:avLst/>
          </a:prstGeom>
          <a:noFill/>
        </p:spPr>
        <p:txBody>
          <a:bodyPr wrap="square" rtlCol="0">
            <a:spAutoFit/>
          </a:bodyPr>
          <a:lstStyle/>
          <a:p>
            <a:r>
              <a:rPr lang="en-US" sz="2800" i="1" dirty="0">
                <a:latin typeface="Bodoni MT" pitchFamily="18" charset="0"/>
              </a:rPr>
              <a:t>b</a:t>
            </a:r>
            <a:r>
              <a:rPr lang="en-US" sz="2800" i="1" baseline="-25000" dirty="0" smtClean="0">
                <a:latin typeface="Bodoni MT" pitchFamily="18" charset="0"/>
              </a:rPr>
              <a:t>2 </a:t>
            </a:r>
            <a:r>
              <a:rPr lang="en-US" sz="2000" i="1" dirty="0" smtClean="0">
                <a:latin typeface="Bodoni MT" pitchFamily="18" charset="0"/>
              </a:rPr>
              <a:t>=</a:t>
            </a:r>
            <a:r>
              <a:rPr lang="en-US" sz="2800" i="1" dirty="0" smtClean="0">
                <a:latin typeface="Bodoni MT" pitchFamily="18" charset="0"/>
              </a:rPr>
              <a:t> 13</a:t>
            </a:r>
            <a:endParaRPr lang="en-US" sz="2800" i="1" dirty="0">
              <a:latin typeface="Bodoni MT" pitchFamily="18" charset="0"/>
            </a:endParaRPr>
          </a:p>
        </p:txBody>
      </p:sp>
      <p:sp>
        <p:nvSpPr>
          <p:cNvPr id="10" name="TextBox 9"/>
          <p:cNvSpPr txBox="1"/>
          <p:nvPr/>
        </p:nvSpPr>
        <p:spPr>
          <a:xfrm>
            <a:off x="5791200" y="4097030"/>
            <a:ext cx="1066800" cy="523220"/>
          </a:xfrm>
          <a:prstGeom prst="rect">
            <a:avLst/>
          </a:prstGeom>
          <a:noFill/>
        </p:spPr>
        <p:txBody>
          <a:bodyPr wrap="square" rtlCol="0">
            <a:spAutoFit/>
          </a:bodyPr>
          <a:lstStyle/>
          <a:p>
            <a:r>
              <a:rPr lang="en-US" sz="2800" i="1" dirty="0">
                <a:latin typeface="Bodoni MT" pitchFamily="18" charset="0"/>
              </a:rPr>
              <a:t>h</a:t>
            </a:r>
            <a:r>
              <a:rPr lang="en-US" sz="2800" i="1" dirty="0" smtClean="0">
                <a:latin typeface="Bodoni MT" pitchFamily="18" charset="0"/>
              </a:rPr>
              <a:t> </a:t>
            </a:r>
            <a:r>
              <a:rPr lang="en-US" sz="2000" i="1" dirty="0" smtClean="0">
                <a:latin typeface="Bodoni MT" pitchFamily="18" charset="0"/>
              </a:rPr>
              <a:t>=  </a:t>
            </a:r>
            <a:r>
              <a:rPr lang="en-US" sz="2800" i="1" dirty="0" smtClean="0">
                <a:latin typeface="Bodoni MT" pitchFamily="18" charset="0"/>
              </a:rPr>
              <a:t>4</a:t>
            </a:r>
            <a:endParaRPr lang="en-US" sz="2800" i="1" dirty="0">
              <a:latin typeface="Bodoni MT" pitchFamily="18" charset="0"/>
            </a:endParaRPr>
          </a:p>
        </p:txBody>
      </p:sp>
      <p:cxnSp>
        <p:nvCxnSpPr>
          <p:cNvPr id="11" name="Straight Arrow Connector 10"/>
          <p:cNvCxnSpPr/>
          <p:nvPr/>
        </p:nvCxnSpPr>
        <p:spPr>
          <a:xfrm>
            <a:off x="5562600" y="3939540"/>
            <a:ext cx="0" cy="8382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639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r>
              <a:rPr lang="en-US" dirty="0" smtClean="0"/>
              <a:t>Solution to Example 9</a:t>
            </a:r>
          </a:p>
        </p:txBody>
      </p:sp>
      <p:sp>
        <p:nvSpPr>
          <p:cNvPr id="21510" name="Content Placeholder 3"/>
          <p:cNvSpPr>
            <a:spLocks noGrp="1"/>
          </p:cNvSpPr>
          <p:nvPr>
            <p:ph sz="quarter" idx="2"/>
          </p:nvPr>
        </p:nvSpPr>
        <p:spPr>
          <a:xfrm>
            <a:off x="228600" y="1589088"/>
            <a:ext cx="8502650" cy="2297112"/>
          </a:xfrm>
        </p:spPr>
        <p:txBody>
          <a:bodyPr/>
          <a:lstStyle/>
          <a:p>
            <a:pPr marL="0" indent="0">
              <a:spcBef>
                <a:spcPts val="0"/>
              </a:spcBef>
              <a:buFont typeface="Arial" charset="0"/>
              <a:buNone/>
            </a:pPr>
            <a:r>
              <a:rPr lang="en-US" sz="3200" dirty="0" smtClean="0"/>
              <a:t>Using the formula for the area of a trapezoid, we plug in the height and the two bases.  Now simplify and we get our area.  Don’t forget to use square units for area.</a:t>
            </a:r>
          </a:p>
          <a:p>
            <a:pPr>
              <a:buFont typeface="Arial" charset="0"/>
              <a:buNone/>
            </a:pPr>
            <a:endParaRPr lang="en-US" sz="2000" dirty="0" smtClean="0"/>
          </a:p>
        </p:txBody>
      </p:sp>
      <p:graphicFrame>
        <p:nvGraphicFramePr>
          <p:cNvPr id="21507" name="Object 3"/>
          <p:cNvGraphicFramePr>
            <a:graphicFrameLocks noChangeAspect="1"/>
          </p:cNvGraphicFramePr>
          <p:nvPr>
            <p:extLst>
              <p:ext uri="{D42A27DB-BD31-4B8C-83A1-F6EECF244321}">
                <p14:modId xmlns:p14="http://schemas.microsoft.com/office/powerpoint/2010/main" val="2878690183"/>
              </p:ext>
            </p:extLst>
          </p:nvPr>
        </p:nvGraphicFramePr>
        <p:xfrm>
          <a:off x="4114800" y="3200400"/>
          <a:ext cx="2802194" cy="3474720"/>
        </p:xfrm>
        <a:graphic>
          <a:graphicData uri="http://schemas.openxmlformats.org/presentationml/2006/ole">
            <mc:AlternateContent xmlns:mc="http://schemas.openxmlformats.org/markup-compatibility/2006">
              <mc:Choice xmlns:v="urn:schemas-microsoft-com:vml" Requires="v">
                <p:oleObj spid="_x0000_s62476" name="Equation" r:id="rId3" imgW="1358640" imgH="1904760" progId="Equation.DSMT4">
                  <p:embed/>
                </p:oleObj>
              </mc:Choice>
              <mc:Fallback>
                <p:oleObj name="Equation" r:id="rId3" imgW="1358640" imgH="1904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200400"/>
                        <a:ext cx="2802194" cy="34747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22257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612775" y="228600"/>
            <a:ext cx="8153400" cy="990600"/>
          </a:xfrm>
        </p:spPr>
        <p:txBody>
          <a:bodyPr/>
          <a:lstStyle/>
          <a:p>
            <a:r>
              <a:rPr lang="en-US" dirty="0" smtClean="0"/>
              <a:t>It’s Your Turn Now</a:t>
            </a:r>
            <a:endParaRPr lang="en-US" dirty="0" smtClean="0"/>
          </a:p>
        </p:txBody>
      </p:sp>
      <p:sp>
        <p:nvSpPr>
          <p:cNvPr id="22532" name="Content Placeholder 2"/>
          <p:cNvSpPr>
            <a:spLocks noGrp="1"/>
          </p:cNvSpPr>
          <p:nvPr>
            <p:ph sz="quarter" idx="1"/>
          </p:nvPr>
        </p:nvSpPr>
        <p:spPr>
          <a:xfrm>
            <a:off x="612775" y="1600200"/>
            <a:ext cx="8153400" cy="4495800"/>
          </a:xfrm>
        </p:spPr>
        <p:txBody>
          <a:bodyPr/>
          <a:lstStyle/>
          <a:p>
            <a:pPr marL="0" indent="0">
              <a:spcBef>
                <a:spcPts val="0"/>
              </a:spcBef>
              <a:spcAft>
                <a:spcPts val="1200"/>
              </a:spcAft>
              <a:buFont typeface="Arial" charset="0"/>
              <a:buNone/>
            </a:pPr>
            <a:r>
              <a:rPr lang="en-US" dirty="0" smtClean="0"/>
              <a:t>On a separate sheet of paper, solve the following area problem.  Ask a tutor to help you if you get stuck. Don’t move on to the next slide until you are completely finished. </a:t>
            </a:r>
          </a:p>
          <a:p>
            <a:pPr marL="0" indent="0">
              <a:spcBef>
                <a:spcPts val="0"/>
              </a:spcBef>
              <a:buFont typeface="Arial" charset="0"/>
              <a:buNone/>
            </a:pPr>
            <a:r>
              <a:rPr lang="en-US" b="1" dirty="0" smtClean="0">
                <a:solidFill>
                  <a:srgbClr val="C00000"/>
                </a:solidFill>
              </a:rPr>
              <a:t>Problem 7: </a:t>
            </a:r>
            <a:r>
              <a:rPr lang="en-US" dirty="0" smtClean="0"/>
              <a:t>A </a:t>
            </a:r>
            <a:r>
              <a:rPr lang="en-US" dirty="0" smtClean="0"/>
              <a:t>circular field has a radius of 80 feet.  What is the area of the </a:t>
            </a:r>
            <a:r>
              <a:rPr lang="en-US" dirty="0" smtClean="0"/>
              <a:t>field?  </a:t>
            </a:r>
            <a:endParaRPr lang="en-US" dirty="0" smtClean="0"/>
          </a:p>
        </p:txBody>
      </p:sp>
      <p:graphicFrame>
        <p:nvGraphicFramePr>
          <p:cNvPr id="22530" name="Object 2"/>
          <p:cNvGraphicFramePr>
            <a:graphicFrameLocks noChangeAspect="1"/>
          </p:cNvGraphicFramePr>
          <p:nvPr>
            <p:extLst>
              <p:ext uri="{D42A27DB-BD31-4B8C-83A1-F6EECF244321}">
                <p14:modId xmlns:p14="http://schemas.microsoft.com/office/powerpoint/2010/main" val="581166439"/>
              </p:ext>
            </p:extLst>
          </p:nvPr>
        </p:nvGraphicFramePr>
        <p:xfrm>
          <a:off x="2895600" y="4800600"/>
          <a:ext cx="2971800" cy="866775"/>
        </p:xfrm>
        <a:graphic>
          <a:graphicData uri="http://schemas.openxmlformats.org/presentationml/2006/ole">
            <mc:AlternateContent xmlns:mc="http://schemas.openxmlformats.org/markup-compatibility/2006">
              <mc:Choice xmlns:v="urn:schemas-microsoft-com:vml" Requires="v">
                <p:oleObj spid="_x0000_s22543" name="Equation" r:id="rId3" imgW="965160" imgH="253800" progId="Equation.DSMT4">
                  <p:embed/>
                </p:oleObj>
              </mc:Choice>
              <mc:Fallback>
                <p:oleObj name="Equation" r:id="rId3" imgW="965160" imgH="253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800600"/>
                        <a:ext cx="2971800" cy="866775"/>
                      </a:xfrm>
                      <a:prstGeom prst="rect">
                        <a:avLst/>
                      </a:prstGeom>
                      <a:noFill/>
                      <a:ln>
                        <a:noFill/>
                      </a:ln>
                      <a:effectLs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612775" y="228600"/>
            <a:ext cx="8153400" cy="990600"/>
          </a:xfrm>
        </p:spPr>
        <p:txBody>
          <a:bodyPr/>
          <a:lstStyle/>
          <a:p>
            <a:r>
              <a:rPr lang="en-US" dirty="0" smtClean="0"/>
              <a:t>Solution to </a:t>
            </a:r>
            <a:r>
              <a:rPr lang="en-US" dirty="0" smtClean="0"/>
              <a:t>Problem 7</a:t>
            </a:r>
            <a:endParaRPr lang="en-US" dirty="0" smtClean="0"/>
          </a:p>
        </p:txBody>
      </p:sp>
      <p:sp>
        <p:nvSpPr>
          <p:cNvPr id="23556" name="Content Placeholder 2"/>
          <p:cNvSpPr>
            <a:spLocks noGrp="1"/>
          </p:cNvSpPr>
          <p:nvPr>
            <p:ph sz="quarter" idx="1"/>
          </p:nvPr>
        </p:nvSpPr>
        <p:spPr>
          <a:xfrm>
            <a:off x="612775" y="1600200"/>
            <a:ext cx="8153400" cy="2209800"/>
          </a:xfrm>
        </p:spPr>
        <p:txBody>
          <a:bodyPr/>
          <a:lstStyle/>
          <a:p>
            <a:pPr marL="0" indent="0">
              <a:buNone/>
            </a:pPr>
            <a:r>
              <a:rPr lang="en-US" dirty="0" smtClean="0"/>
              <a:t>Using the area formula for a circle, we can plug in 3.14 for pi and 80 for </a:t>
            </a:r>
            <a:r>
              <a:rPr lang="en-US" i="1" dirty="0" smtClean="0"/>
              <a:t>r</a:t>
            </a:r>
            <a:r>
              <a:rPr lang="en-US" dirty="0" smtClean="0"/>
              <a:t>.  Now use the order of operations to simplify and find the </a:t>
            </a:r>
            <a:r>
              <a:rPr lang="en-US" dirty="0" smtClean="0"/>
              <a:t>area</a:t>
            </a:r>
            <a:r>
              <a:rPr lang="en-US" dirty="0" smtClean="0"/>
              <a:t>.  Don’t forget to use square units. </a:t>
            </a:r>
          </a:p>
        </p:txBody>
      </p:sp>
      <p:graphicFrame>
        <p:nvGraphicFramePr>
          <p:cNvPr id="23554" name="Object 2"/>
          <p:cNvGraphicFramePr>
            <a:graphicFrameLocks noChangeAspect="1"/>
          </p:cNvGraphicFramePr>
          <p:nvPr>
            <p:extLst>
              <p:ext uri="{D42A27DB-BD31-4B8C-83A1-F6EECF244321}">
                <p14:modId xmlns:p14="http://schemas.microsoft.com/office/powerpoint/2010/main" val="2593385969"/>
              </p:ext>
            </p:extLst>
          </p:nvPr>
        </p:nvGraphicFramePr>
        <p:xfrm>
          <a:off x="2743200" y="3810000"/>
          <a:ext cx="3657600" cy="2625969"/>
        </p:xfrm>
        <a:graphic>
          <a:graphicData uri="http://schemas.openxmlformats.org/presentationml/2006/ole">
            <mc:AlternateContent xmlns:mc="http://schemas.openxmlformats.org/markup-compatibility/2006">
              <mc:Choice xmlns:v="urn:schemas-microsoft-com:vml" Requires="v">
                <p:oleObj spid="_x0000_s23567" name="Equation" r:id="rId3" imgW="1625400" imgH="1231560" progId="Equation.DSMT4">
                  <p:embed/>
                </p:oleObj>
              </mc:Choice>
              <mc:Fallback>
                <p:oleObj name="Equation" r:id="rId3" imgW="1625400" imgH="12315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810000"/>
                        <a:ext cx="3657600" cy="2625969"/>
                      </a:xfrm>
                      <a:prstGeom prst="rect">
                        <a:avLst/>
                      </a:prstGeom>
                      <a:noFill/>
                      <a:ln>
                        <a:noFill/>
                      </a:ln>
                      <a:effectLs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r>
              <a:rPr lang="en-US" smtClean="0"/>
              <a:t>Example 1</a:t>
            </a:r>
          </a:p>
        </p:txBody>
      </p:sp>
      <p:sp>
        <p:nvSpPr>
          <p:cNvPr id="34819" name="Content Placeholder 2"/>
          <p:cNvSpPr>
            <a:spLocks noGrp="1"/>
          </p:cNvSpPr>
          <p:nvPr>
            <p:ph sz="quarter" idx="1"/>
          </p:nvPr>
        </p:nvSpPr>
        <p:spPr>
          <a:xfrm>
            <a:off x="612775" y="1600200"/>
            <a:ext cx="8153400" cy="4495800"/>
          </a:xfrm>
        </p:spPr>
        <p:txBody>
          <a:bodyPr/>
          <a:lstStyle/>
          <a:p>
            <a:pPr marL="0" indent="0">
              <a:buNone/>
            </a:pPr>
            <a:r>
              <a:rPr lang="en-US" sz="3600" dirty="0" smtClean="0"/>
              <a:t>Let’s look at a couple geometry problems that involve complementary and supplementary angles.</a:t>
            </a:r>
          </a:p>
          <a:p>
            <a:pPr>
              <a:buFont typeface="Arial" charset="0"/>
              <a:buNone/>
            </a:pPr>
            <a:endParaRPr lang="en-US" sz="3600" dirty="0" smtClean="0"/>
          </a:p>
          <a:p>
            <a:pPr marL="0" indent="0">
              <a:buFont typeface="Arial" charset="0"/>
              <a:buNone/>
            </a:pPr>
            <a:r>
              <a:rPr lang="en-US" sz="3600" dirty="0" smtClean="0"/>
              <a:t>Example 1: Find the measure of two complementary angles such that one angle is three times as large as the other angle.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0" y="1600200"/>
            <a:ext cx="4495800" cy="472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1" name="Title 1"/>
          <p:cNvSpPr>
            <a:spLocks noGrp="1"/>
          </p:cNvSpPr>
          <p:nvPr>
            <p:ph type="title"/>
          </p:nvPr>
        </p:nvSpPr>
        <p:spPr/>
        <p:txBody>
          <a:bodyPr/>
          <a:lstStyle/>
          <a:p>
            <a:r>
              <a:rPr lang="en-US" smtClean="0"/>
              <a:t>Example 1 Solution</a:t>
            </a:r>
          </a:p>
        </p:txBody>
      </p:sp>
      <p:sp>
        <p:nvSpPr>
          <p:cNvPr id="2052" name="Content Placeholder 2"/>
          <p:cNvSpPr>
            <a:spLocks noGrp="1"/>
          </p:cNvSpPr>
          <p:nvPr>
            <p:ph sz="quarter" idx="1"/>
          </p:nvPr>
        </p:nvSpPr>
        <p:spPr>
          <a:xfrm>
            <a:off x="609600" y="1589088"/>
            <a:ext cx="3886200" cy="4572000"/>
          </a:xfrm>
        </p:spPr>
        <p:txBody>
          <a:bodyPr/>
          <a:lstStyle/>
          <a:p>
            <a:pPr marL="0" indent="0">
              <a:buNone/>
            </a:pPr>
            <a:r>
              <a:rPr lang="en-US" dirty="0" smtClean="0"/>
              <a:t>As with any word problem, the key is to find algebraic expressions for your unknowns.  Let x = 1</a:t>
            </a:r>
            <a:r>
              <a:rPr lang="en-US" baseline="30000" dirty="0" smtClean="0"/>
              <a:t>st</a:t>
            </a:r>
            <a:r>
              <a:rPr lang="en-US" dirty="0" smtClean="0"/>
              <a:t> angle and 3x = 2</a:t>
            </a:r>
            <a:r>
              <a:rPr lang="en-US" baseline="30000" dirty="0" smtClean="0"/>
              <a:t>nd</a:t>
            </a:r>
            <a:r>
              <a:rPr lang="en-US" dirty="0" smtClean="0"/>
              <a:t> angle.  Since they are complementary, they add up to 90 degrees. Now solve.</a:t>
            </a:r>
          </a:p>
        </p:txBody>
      </p:sp>
      <p:sp>
        <p:nvSpPr>
          <p:cNvPr id="2053" name="Content Placeholder 3"/>
          <p:cNvSpPr>
            <a:spLocks noGrp="1"/>
          </p:cNvSpPr>
          <p:nvPr>
            <p:ph sz="quarter" idx="2"/>
          </p:nvPr>
        </p:nvSpPr>
        <p:spPr>
          <a:xfrm>
            <a:off x="4495800" y="1589088"/>
            <a:ext cx="4235450" cy="3668712"/>
          </a:xfrm>
        </p:spPr>
        <p:txBody>
          <a:bodyPr/>
          <a:lstStyle/>
          <a:p>
            <a:pPr>
              <a:buFont typeface="Arial" charset="0"/>
              <a:buNone/>
            </a:pPr>
            <a:endParaRPr lang="en-US" dirty="0" smtClean="0"/>
          </a:p>
        </p:txBody>
      </p:sp>
      <p:graphicFrame>
        <p:nvGraphicFramePr>
          <p:cNvPr id="2050" name="Object 2"/>
          <p:cNvGraphicFramePr>
            <a:graphicFrameLocks noChangeAspect="1"/>
          </p:cNvGraphicFramePr>
          <p:nvPr>
            <p:extLst>
              <p:ext uri="{D42A27DB-BD31-4B8C-83A1-F6EECF244321}">
                <p14:modId xmlns:p14="http://schemas.microsoft.com/office/powerpoint/2010/main" val="4045297312"/>
              </p:ext>
            </p:extLst>
          </p:nvPr>
        </p:nvGraphicFramePr>
        <p:xfrm>
          <a:off x="4446693" y="2057400"/>
          <a:ext cx="4262967" cy="2895600"/>
        </p:xfrm>
        <a:graphic>
          <a:graphicData uri="http://schemas.openxmlformats.org/presentationml/2006/ole">
            <mc:AlternateContent xmlns:mc="http://schemas.openxmlformats.org/markup-compatibility/2006">
              <mc:Choice xmlns:v="urn:schemas-microsoft-com:vml" Requires="v">
                <p:oleObj spid="_x0000_s2065" name="Equation" r:id="rId3" imgW="1739880" imgH="1143000" progId="Equation.DSMT4">
                  <p:embed/>
                </p:oleObj>
              </mc:Choice>
              <mc:Fallback>
                <p:oleObj name="Equation" r:id="rId3" imgW="1739880" imgH="1143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693" y="2057400"/>
                        <a:ext cx="4262967" cy="28956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r>
              <a:rPr lang="en-US" smtClean="0"/>
              <a:t>Example 2</a:t>
            </a:r>
          </a:p>
        </p:txBody>
      </p:sp>
      <p:sp>
        <p:nvSpPr>
          <p:cNvPr id="35843" name="Content Placeholder 2"/>
          <p:cNvSpPr>
            <a:spLocks noGrp="1"/>
          </p:cNvSpPr>
          <p:nvPr>
            <p:ph sz="quarter" idx="1"/>
          </p:nvPr>
        </p:nvSpPr>
        <p:spPr>
          <a:xfrm>
            <a:off x="612775" y="1600200"/>
            <a:ext cx="8153400" cy="4495800"/>
          </a:xfrm>
        </p:spPr>
        <p:txBody>
          <a:bodyPr/>
          <a:lstStyle/>
          <a:p>
            <a:pPr marL="0" indent="0">
              <a:spcBef>
                <a:spcPts val="1200"/>
              </a:spcBef>
              <a:buNone/>
            </a:pPr>
            <a:r>
              <a:rPr lang="en-US" sz="3600" dirty="0" smtClean="0"/>
              <a:t>Let’s try another problem, this time involving supplementary angles.</a:t>
            </a:r>
          </a:p>
          <a:p>
            <a:pPr marL="0" indent="0">
              <a:spcBef>
                <a:spcPts val="1200"/>
              </a:spcBef>
              <a:buNone/>
            </a:pPr>
            <a:endParaRPr lang="en-US" sz="3600" dirty="0" smtClean="0"/>
          </a:p>
          <a:p>
            <a:pPr marL="0" indent="0">
              <a:buFont typeface="Arial" charset="0"/>
              <a:buNone/>
            </a:pPr>
            <a:r>
              <a:rPr lang="en-US" sz="3600" dirty="0" smtClean="0"/>
              <a:t>Example 2:  One angle is 50 degrees more than four times its supplement.  Find both angles.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1676400"/>
            <a:ext cx="4267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Title 1"/>
          <p:cNvSpPr>
            <a:spLocks noGrp="1"/>
          </p:cNvSpPr>
          <p:nvPr>
            <p:ph type="title"/>
          </p:nvPr>
        </p:nvSpPr>
        <p:spPr/>
        <p:txBody>
          <a:bodyPr/>
          <a:lstStyle/>
          <a:p>
            <a:r>
              <a:rPr lang="en-US" smtClean="0"/>
              <a:t>Example 2 Solution</a:t>
            </a:r>
          </a:p>
        </p:txBody>
      </p:sp>
      <p:sp>
        <p:nvSpPr>
          <p:cNvPr id="3" name="Content Placeholder 2"/>
          <p:cNvSpPr>
            <a:spLocks noGrp="1"/>
          </p:cNvSpPr>
          <p:nvPr>
            <p:ph sz="quarter" idx="1"/>
          </p:nvPr>
        </p:nvSpPr>
        <p:spPr>
          <a:xfrm>
            <a:off x="609600" y="1589088"/>
            <a:ext cx="3886200" cy="4572000"/>
          </a:xfrm>
        </p:spPr>
        <p:txBody>
          <a:bodyPr rtlCol="0">
            <a:normAutofit fontScale="92500" lnSpcReduction="10000"/>
          </a:bodyPr>
          <a:lstStyle/>
          <a:p>
            <a:pPr marL="0" indent="0" fontAlgn="auto">
              <a:spcAft>
                <a:spcPts val="0"/>
              </a:spcAft>
              <a:buNone/>
              <a:defRPr/>
            </a:pPr>
            <a:r>
              <a:rPr lang="en-US" dirty="0" smtClean="0"/>
              <a:t>Again, it is important to describe the unknowns with algebraic expressions.  Let x = angle.  Since the angle x and its supplement must add up to 180, let the supplement = 180 – x. Now we translate the words and solve.  “One angle” (x) “is” (=) “50 more than four times the supplement” 4(180-x)+50.</a:t>
            </a:r>
          </a:p>
        </p:txBody>
      </p:sp>
      <p:sp>
        <p:nvSpPr>
          <p:cNvPr id="4" name="Content Placeholder 3"/>
          <p:cNvSpPr>
            <a:spLocks noGrp="1"/>
          </p:cNvSpPr>
          <p:nvPr>
            <p:ph sz="quarter" idx="2"/>
          </p:nvPr>
        </p:nvSpPr>
        <p:spPr>
          <a:xfrm>
            <a:off x="4845050" y="1589088"/>
            <a:ext cx="3886200" cy="4572000"/>
          </a:xfrm>
        </p:spPr>
        <p:txBody>
          <a:bodyPr rtlCol="0">
            <a:normAutofit fontScale="92500" lnSpcReduction="10000"/>
          </a:bodyPr>
          <a:lstStyle/>
          <a:p>
            <a:pPr marL="320040" indent="-320040" fontAlgn="auto">
              <a:spcAft>
                <a:spcPts val="0"/>
              </a:spcAft>
              <a:buFont typeface="Arial" pitchFamily="34" charset="0"/>
              <a:buNone/>
              <a:defRPr/>
            </a:pPr>
            <a:endParaRPr lang="en-US" dirty="0" smtClean="0"/>
          </a:p>
        </p:txBody>
      </p:sp>
      <p:graphicFrame>
        <p:nvGraphicFramePr>
          <p:cNvPr id="3074" name="Object 2"/>
          <p:cNvGraphicFramePr>
            <a:graphicFrameLocks noChangeAspect="1"/>
          </p:cNvGraphicFramePr>
          <p:nvPr>
            <p:extLst>
              <p:ext uri="{D42A27DB-BD31-4B8C-83A1-F6EECF244321}">
                <p14:modId xmlns:p14="http://schemas.microsoft.com/office/powerpoint/2010/main" val="4193763622"/>
              </p:ext>
            </p:extLst>
          </p:nvPr>
        </p:nvGraphicFramePr>
        <p:xfrm>
          <a:off x="4686300" y="2209800"/>
          <a:ext cx="4038600" cy="3124200"/>
        </p:xfrm>
        <a:graphic>
          <a:graphicData uri="http://schemas.openxmlformats.org/presentationml/2006/ole">
            <mc:AlternateContent xmlns:mc="http://schemas.openxmlformats.org/markup-compatibility/2006">
              <mc:Choice xmlns:v="urn:schemas-microsoft-com:vml" Requires="v">
                <p:oleObj spid="_x0000_s3089" name="Equation" r:id="rId3" imgW="2133360" imgH="1612800" progId="Equation.DSMT4">
                  <p:embed/>
                </p:oleObj>
              </mc:Choice>
              <mc:Fallback>
                <p:oleObj name="Equation" r:id="rId3" imgW="2133360" imgH="1612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2209800"/>
                        <a:ext cx="40386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12775" y="228600"/>
            <a:ext cx="8153400" cy="990600"/>
          </a:xfrm>
        </p:spPr>
        <p:txBody>
          <a:bodyPr/>
          <a:lstStyle/>
          <a:p>
            <a:r>
              <a:rPr lang="en-US" dirty="0" smtClean="0"/>
              <a:t>It’s Your Turn Now </a:t>
            </a:r>
          </a:p>
        </p:txBody>
      </p:sp>
      <p:sp>
        <p:nvSpPr>
          <p:cNvPr id="36867" name="Content Placeholder 2"/>
          <p:cNvSpPr>
            <a:spLocks noGrp="1"/>
          </p:cNvSpPr>
          <p:nvPr>
            <p:ph sz="quarter" idx="1"/>
          </p:nvPr>
        </p:nvSpPr>
        <p:spPr>
          <a:xfrm>
            <a:off x="612775" y="1600200"/>
            <a:ext cx="8153400" cy="4800600"/>
          </a:xfrm>
        </p:spPr>
        <p:txBody>
          <a:bodyPr/>
          <a:lstStyle/>
          <a:p>
            <a:pPr marL="0" indent="0">
              <a:spcBef>
                <a:spcPts val="0"/>
              </a:spcBef>
              <a:spcAft>
                <a:spcPts val="1200"/>
              </a:spcAft>
              <a:buNone/>
            </a:pPr>
            <a:r>
              <a:rPr lang="en-US" sz="3600" dirty="0" smtClean="0"/>
              <a:t>On a separate sheet of paper, solve the following two problems.  Don’t move on to the next slide till you are done.  </a:t>
            </a:r>
            <a:r>
              <a:rPr lang="en-US" sz="3600" dirty="0" smtClean="0">
                <a:solidFill>
                  <a:srgbClr val="C00000"/>
                </a:solidFill>
              </a:rPr>
              <a:t>Ask a tutor for help if you get stuck</a:t>
            </a:r>
            <a:r>
              <a:rPr lang="en-US" sz="3600" dirty="0" smtClean="0"/>
              <a:t>.</a:t>
            </a:r>
          </a:p>
          <a:p>
            <a:pPr marL="0" indent="0">
              <a:spcBef>
                <a:spcPts val="0"/>
              </a:spcBef>
              <a:spcAft>
                <a:spcPts val="1200"/>
              </a:spcAft>
              <a:buNone/>
            </a:pPr>
            <a:endParaRPr lang="en-US" sz="3600" dirty="0" smtClean="0"/>
          </a:p>
          <a:p>
            <a:pPr marL="0" indent="0">
              <a:spcBef>
                <a:spcPts val="0"/>
              </a:spcBef>
              <a:spcAft>
                <a:spcPts val="1200"/>
              </a:spcAft>
              <a:buFont typeface="Arial" charset="0"/>
              <a:buNone/>
            </a:pPr>
            <a:r>
              <a:rPr lang="en-US" b="1" dirty="0" smtClean="0">
                <a:solidFill>
                  <a:srgbClr val="C00000"/>
                </a:solidFill>
              </a:rPr>
              <a:t>Problem 1:  </a:t>
            </a:r>
            <a:r>
              <a:rPr lang="en-US" dirty="0" smtClean="0"/>
              <a:t>One angle is 30 degrees more than twice its complement.  Find the angle and its complement.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435</TotalTime>
  <Words>2316</Words>
  <Application>Microsoft Office PowerPoint</Application>
  <PresentationFormat>On-screen Show (4:3)</PresentationFormat>
  <Paragraphs>169</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Median</vt:lpstr>
      <vt:lpstr>Equation</vt:lpstr>
      <vt:lpstr>SOLVING Geometry problems</vt:lpstr>
      <vt:lpstr>Solving Geometry Problems</vt:lpstr>
      <vt:lpstr>Meet Two Types of Angles</vt:lpstr>
      <vt:lpstr>Meet Two Types of Angles</vt:lpstr>
      <vt:lpstr>Example 1</vt:lpstr>
      <vt:lpstr>Example 1 Solution</vt:lpstr>
      <vt:lpstr>Example 2</vt:lpstr>
      <vt:lpstr>Example 2 Solution</vt:lpstr>
      <vt:lpstr>It’s Your Turn Now </vt:lpstr>
      <vt:lpstr>Solution To Problem 1</vt:lpstr>
      <vt:lpstr>It’s Your Turn Now </vt:lpstr>
      <vt:lpstr>Solution To Problem 2</vt:lpstr>
      <vt:lpstr>Here are some other types of angles involving two parallel lines and a transversal.</vt:lpstr>
      <vt:lpstr>Lets look at Example 3</vt:lpstr>
      <vt:lpstr>Solving Example 3</vt:lpstr>
      <vt:lpstr>Vertical Angles</vt:lpstr>
      <vt:lpstr>Let’s look at Example 4</vt:lpstr>
      <vt:lpstr>Solving Example 4</vt:lpstr>
      <vt:lpstr>It’s Your Turn Now</vt:lpstr>
      <vt:lpstr>Solution to Problem 3</vt:lpstr>
      <vt:lpstr>It’s Your Turn Now</vt:lpstr>
      <vt:lpstr>Solution to Problem 4</vt:lpstr>
      <vt:lpstr>Sum of the Angles of a Triangle</vt:lpstr>
      <vt:lpstr>Let’s look at Example 5</vt:lpstr>
      <vt:lpstr>Solving Example 5</vt:lpstr>
      <vt:lpstr>It’s Your Turn Now</vt:lpstr>
      <vt:lpstr>Solution to Problem 5</vt:lpstr>
      <vt:lpstr>Perimeter</vt:lpstr>
      <vt:lpstr>Perimeter Formulas</vt:lpstr>
      <vt:lpstr>Circumference</vt:lpstr>
      <vt:lpstr>Let’s Look at Example 6</vt:lpstr>
      <vt:lpstr>Solution to Example 6</vt:lpstr>
      <vt:lpstr>Let’s Look at Example 7</vt:lpstr>
      <vt:lpstr>Solution to Example 7</vt:lpstr>
      <vt:lpstr>It’s Your Turn Now</vt:lpstr>
      <vt:lpstr>Solution to Problem 6</vt:lpstr>
      <vt:lpstr>Area</vt:lpstr>
      <vt:lpstr>Area Formulas</vt:lpstr>
      <vt:lpstr>Area Formulas</vt:lpstr>
      <vt:lpstr>Area Formulas</vt:lpstr>
      <vt:lpstr>Let’s Look at Example 8</vt:lpstr>
      <vt:lpstr>Solution to Example 8</vt:lpstr>
      <vt:lpstr>Let’s Look at Example 9</vt:lpstr>
      <vt:lpstr>Solution to Example 9</vt:lpstr>
      <vt:lpstr>It’s Your Turn Now</vt:lpstr>
      <vt:lpstr>Solution to Problem 7</vt:lpstr>
    </vt:vector>
  </TitlesOfParts>
  <Company>Colleg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Learning Activity College of the Canyons</dc:title>
  <dc:creator>teachout_m</dc:creator>
  <cp:lastModifiedBy>Dell</cp:lastModifiedBy>
  <cp:revision>95</cp:revision>
  <dcterms:created xsi:type="dcterms:W3CDTF">2010-11-11T20:51:46Z</dcterms:created>
  <dcterms:modified xsi:type="dcterms:W3CDTF">2013-07-31T15:07:29Z</dcterms:modified>
</cp:coreProperties>
</file>