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4"/>
  </p:notesMasterIdLst>
  <p:sldIdLst>
    <p:sldId id="256" r:id="rId2"/>
    <p:sldId id="257" r:id="rId3"/>
    <p:sldId id="258" r:id="rId4"/>
    <p:sldId id="259" r:id="rId5"/>
    <p:sldId id="321" r:id="rId6"/>
    <p:sldId id="260" r:id="rId7"/>
    <p:sldId id="322" r:id="rId8"/>
    <p:sldId id="323" r:id="rId9"/>
    <p:sldId id="324" r:id="rId10"/>
    <p:sldId id="325" r:id="rId11"/>
    <p:sldId id="326" r:id="rId12"/>
    <p:sldId id="327" r:id="rId13"/>
    <p:sldId id="330" r:id="rId14"/>
    <p:sldId id="329"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2" r:id="rId36"/>
    <p:sldId id="351" r:id="rId37"/>
    <p:sldId id="353" r:id="rId38"/>
    <p:sldId id="354" r:id="rId39"/>
    <p:sldId id="358" r:id="rId40"/>
    <p:sldId id="359" r:id="rId41"/>
    <p:sldId id="355" r:id="rId42"/>
    <p:sldId id="356" r:id="rId43"/>
    <p:sldId id="357" r:id="rId44"/>
    <p:sldId id="360" r:id="rId45"/>
    <p:sldId id="361" r:id="rId46"/>
    <p:sldId id="362" r:id="rId47"/>
    <p:sldId id="363" r:id="rId48"/>
    <p:sldId id="364" r:id="rId49"/>
    <p:sldId id="365" r:id="rId50"/>
    <p:sldId id="366" r:id="rId51"/>
    <p:sldId id="367" r:id="rId52"/>
    <p:sldId id="320"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5" Type="http://schemas.openxmlformats.org/officeDocument/2006/relationships/image" Target="../media/image88.wmf"/><Relationship Id="rId4" Type="http://schemas.openxmlformats.org/officeDocument/2006/relationships/image" Target="../media/image8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861DD1-A8F2-4051-B1FD-27B8551EC4C6}" type="datetimeFigureOut">
              <a:rPr lang="en-US" smtClean="0"/>
              <a:t>8/17/2013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23782A-4418-406D-AAD1-BB2D708A1A9C}" type="slidenum">
              <a:rPr lang="en-US" smtClean="0"/>
              <a:t>‹#›</a:t>
            </a:fld>
            <a:endParaRPr lang="en-US"/>
          </a:p>
        </p:txBody>
      </p:sp>
    </p:spTree>
    <p:extLst>
      <p:ext uri="{BB962C8B-B14F-4D97-AF65-F5344CB8AC3E}">
        <p14:creationId xmlns:p14="http://schemas.microsoft.com/office/powerpoint/2010/main" val="25779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23782A-4418-406D-AAD1-BB2D708A1A9C}" type="slidenum">
              <a:rPr lang="en-US" smtClean="0"/>
              <a:t>1</a:t>
            </a:fld>
            <a:endParaRPr lang="en-US"/>
          </a:p>
        </p:txBody>
      </p:sp>
    </p:spTree>
    <p:extLst>
      <p:ext uri="{BB962C8B-B14F-4D97-AF65-F5344CB8AC3E}">
        <p14:creationId xmlns:p14="http://schemas.microsoft.com/office/powerpoint/2010/main" val="2539840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E0F106-E5D1-4C84-AC8B-70D38CCD7C5D}" type="datetimeFigureOut">
              <a:rPr lang="en-US" smtClean="0"/>
              <a:t>8/17/2013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DE49455-23FE-4098-9C5C-6E7D0AEEB8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E0F106-E5D1-4C84-AC8B-70D38CCD7C5D}" type="datetimeFigureOut">
              <a:rPr lang="en-US" smtClean="0"/>
              <a:t>8/17/2013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E0F106-E5D1-4C84-AC8B-70D38CCD7C5D}" type="datetimeFigureOut">
              <a:rPr lang="en-US" smtClean="0"/>
              <a:t>8/17/2013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E0F106-E5D1-4C84-AC8B-70D38CCD7C5D}" type="datetimeFigureOut">
              <a:rPr lang="en-US" smtClean="0"/>
              <a:t>8/17/2013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DE49455-23FE-4098-9C5C-6E7D0AEEB8E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E0F106-E5D1-4C84-AC8B-70D38CCD7C5D}" type="datetimeFigureOut">
              <a:rPr lang="en-US" smtClean="0"/>
              <a:t>8/17/2013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DE49455-23FE-4098-9C5C-6E7D0AEEB8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22.bin"/></Relationships>
</file>

<file path=ppt/slides/_rels/slide1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6.wmf"/></Relationships>
</file>

<file path=ppt/slides/_rels/slide1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8.wmf"/><Relationship Id="rId5" Type="http://schemas.openxmlformats.org/officeDocument/2006/relationships/oleObject" Target="../embeddings/oleObject31.bin"/><Relationship Id="rId4" Type="http://schemas.openxmlformats.org/officeDocument/2006/relationships/image" Target="../media/image2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4.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9.bin"/></Relationships>
</file>

<file path=ppt/slides/_rels/slide22.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9.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6.wmf"/><Relationship Id="rId5" Type="http://schemas.openxmlformats.org/officeDocument/2006/relationships/oleObject" Target="../embeddings/oleObject49.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5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0.wmf"/><Relationship Id="rId5" Type="http://schemas.openxmlformats.org/officeDocument/2006/relationships/oleObject" Target="../embeddings/oleObject53.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4.wmf"/><Relationship Id="rId5" Type="http://schemas.openxmlformats.org/officeDocument/2006/relationships/oleObject" Target="../embeddings/oleObject57.bin"/><Relationship Id="rId4" Type="http://schemas.openxmlformats.org/officeDocument/2006/relationships/image" Target="../media/image5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6.wmf"/><Relationship Id="rId5" Type="http://schemas.openxmlformats.org/officeDocument/2006/relationships/oleObject" Target="../embeddings/oleObject59.bin"/><Relationship Id="rId4" Type="http://schemas.openxmlformats.org/officeDocument/2006/relationships/image" Target="../media/image55.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57.wmf"/></Relationships>
</file>

<file path=ppt/slides/_rels/slide37.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2.wmf"/><Relationship Id="rId2" Type="http://schemas.openxmlformats.org/officeDocument/2006/relationships/slideLayout" Target="../slideLayouts/slideLayout2.xml"/><Relationship Id="rId16" Type="http://schemas.openxmlformats.org/officeDocument/2006/relationships/image" Target="../media/image64.wmf"/><Relationship Id="rId1" Type="http://schemas.openxmlformats.org/officeDocument/2006/relationships/vmlDrawing" Target="../drawings/vmlDrawing23.vml"/><Relationship Id="rId6" Type="http://schemas.openxmlformats.org/officeDocument/2006/relationships/image" Target="../media/image59.wmf"/><Relationship Id="rId11" Type="http://schemas.openxmlformats.org/officeDocument/2006/relationships/oleObject" Target="../embeddings/oleObject65.bin"/><Relationship Id="rId5" Type="http://schemas.openxmlformats.org/officeDocument/2006/relationships/oleObject" Target="../embeddings/oleObject62.bin"/><Relationship Id="rId15" Type="http://schemas.openxmlformats.org/officeDocument/2006/relationships/oleObject" Target="../embeddings/oleObject67.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64.bin"/><Relationship Id="rId14" Type="http://schemas.openxmlformats.org/officeDocument/2006/relationships/image" Target="../media/image63.wmf"/></Relationships>
</file>

<file path=ppt/slides/_rels/slide38.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6.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71.bin"/><Relationship Id="rId14" Type="http://schemas.openxmlformats.org/officeDocument/2006/relationships/image" Target="../media/image70.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71.wmf"/></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7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74.wmf"/><Relationship Id="rId5" Type="http://schemas.openxmlformats.org/officeDocument/2006/relationships/oleObject" Target="../embeddings/oleObject77.bin"/><Relationship Id="rId4" Type="http://schemas.openxmlformats.org/officeDocument/2006/relationships/image" Target="../media/image73.wmf"/></Relationships>
</file>

<file path=ppt/slides/_rels/slide44.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76.wmf"/><Relationship Id="rId5" Type="http://schemas.openxmlformats.org/officeDocument/2006/relationships/oleObject" Target="../embeddings/oleObject79.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81.bin"/></Relationships>
</file>

<file path=ppt/slides/_rels/slide45.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82.bin"/><Relationship Id="rId7" Type="http://schemas.openxmlformats.org/officeDocument/2006/relationships/oleObject" Target="../embeddings/oleObject84.bin"/><Relationship Id="rId12" Type="http://schemas.openxmlformats.org/officeDocument/2006/relationships/image" Target="../media/image83.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80.wmf"/><Relationship Id="rId11" Type="http://schemas.openxmlformats.org/officeDocument/2006/relationships/oleObject" Target="../embeddings/oleObject86.bin"/><Relationship Id="rId5" Type="http://schemas.openxmlformats.org/officeDocument/2006/relationships/oleObject" Target="../embeddings/oleObject83.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85.bin"/></Relationships>
</file>

<file path=ppt/slides/_rels/slide46.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87.bin"/><Relationship Id="rId7" Type="http://schemas.openxmlformats.org/officeDocument/2006/relationships/oleObject" Target="../embeddings/oleObject89.bin"/><Relationship Id="rId12" Type="http://schemas.openxmlformats.org/officeDocument/2006/relationships/image" Target="../media/image88.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85.wmf"/><Relationship Id="rId11" Type="http://schemas.openxmlformats.org/officeDocument/2006/relationships/oleObject" Target="../embeddings/oleObject91.bin"/><Relationship Id="rId5" Type="http://schemas.openxmlformats.org/officeDocument/2006/relationships/oleObject" Target="../embeddings/oleObject88.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90.bin"/></Relationships>
</file>

<file path=ppt/slides/_rels/slide47.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90.wmf"/><Relationship Id="rId5" Type="http://schemas.openxmlformats.org/officeDocument/2006/relationships/oleObject" Target="../embeddings/oleObject93.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95.bin"/></Relationships>
</file>

<file path=ppt/slides/_rels/slide48.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94.wmf"/><Relationship Id="rId5" Type="http://schemas.openxmlformats.org/officeDocument/2006/relationships/oleObject" Target="../embeddings/oleObject97.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99.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6.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05.bin"/><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image" Target="../media/image101.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98.wmf"/><Relationship Id="rId11" Type="http://schemas.openxmlformats.org/officeDocument/2006/relationships/oleObject" Target="../embeddings/oleObject104.bin"/><Relationship Id="rId5" Type="http://schemas.openxmlformats.org/officeDocument/2006/relationships/oleObject" Target="../embeddings/oleObject101.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03.bin"/><Relationship Id="rId14" Type="http://schemas.openxmlformats.org/officeDocument/2006/relationships/image" Target="../media/image102.wmf"/></Relationships>
</file>

<file path=ppt/slides/_rels/slide51.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11.bin"/><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01.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98.wmf"/><Relationship Id="rId11" Type="http://schemas.openxmlformats.org/officeDocument/2006/relationships/oleObject" Target="../embeddings/oleObject110.bin"/><Relationship Id="rId5" Type="http://schemas.openxmlformats.org/officeDocument/2006/relationships/oleObject" Target="../embeddings/oleObject107.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09.bin"/><Relationship Id="rId14" Type="http://schemas.openxmlformats.org/officeDocument/2006/relationships/image" Target="../media/image102.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11.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4.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7.bin"/><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a:bodyPr>
          <a:lstStyle/>
          <a:p>
            <a:pPr algn="ctr"/>
            <a:r>
              <a:rPr lang="en-US" sz="6000" dirty="0" smtClean="0"/>
              <a:t>Operations with Integers</a:t>
            </a:r>
            <a:endParaRPr lang="en-US" sz="6000" dirty="0"/>
          </a:p>
        </p:txBody>
      </p:sp>
      <p:sp>
        <p:nvSpPr>
          <p:cNvPr id="3" name="Subtitle 2"/>
          <p:cNvSpPr>
            <a:spLocks noGrp="1"/>
          </p:cNvSpPr>
          <p:nvPr>
            <p:ph type="subTitle" idx="1"/>
          </p:nvPr>
        </p:nvSpPr>
        <p:spPr/>
        <p:txBody>
          <a:bodyPr>
            <a:normAutofit/>
          </a:bodyPr>
          <a:lstStyle/>
          <a:p>
            <a:pPr algn="ctr"/>
            <a:r>
              <a:rPr lang="en-US" sz="4000" dirty="0" smtClean="0"/>
              <a:t>Guided Learning Activity</a:t>
            </a:r>
            <a:endParaRPr lang="en-US" sz="4000" dirty="0"/>
          </a:p>
        </p:txBody>
      </p:sp>
    </p:spTree>
    <p:extLst>
      <p:ext uri="{BB962C8B-B14F-4D97-AF65-F5344CB8AC3E}">
        <p14:creationId xmlns:p14="http://schemas.microsoft.com/office/powerpoint/2010/main" val="416811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it is time for you to practice. Try the following problems.</a:t>
            </a:r>
          </a:p>
          <a:p>
            <a:pPr marL="109728" indent="0">
              <a:buNone/>
            </a:pPr>
            <a:r>
              <a:rPr lang="en-US" dirty="0" smtClean="0"/>
              <a:t>1. Which of the following numbers are integers?  </a:t>
            </a:r>
          </a:p>
          <a:p>
            <a:pPr marL="109728" indent="0">
              <a:buNone/>
            </a:pPr>
            <a:endParaRPr lang="en-US" dirty="0" smtClean="0"/>
          </a:p>
          <a:p>
            <a:pPr marL="109728" indent="0">
              <a:buNone/>
            </a:pPr>
            <a:r>
              <a:rPr lang="en-US" dirty="0" smtClean="0"/>
              <a:t>Find the following absolute values:</a:t>
            </a:r>
          </a:p>
          <a:p>
            <a:pPr marL="109728" indent="0">
              <a:buNone/>
            </a:pPr>
            <a:r>
              <a:rPr lang="en-US" dirty="0" smtClean="0"/>
              <a:t>2.				3.  </a:t>
            </a:r>
            <a:br>
              <a:rPr lang="en-US" dirty="0" smtClean="0"/>
            </a:br>
            <a:endParaRPr lang="en-US" dirty="0" smtClean="0"/>
          </a:p>
          <a:p>
            <a:pPr marL="109728" indent="0">
              <a:buNone/>
            </a:pPr>
            <a:r>
              <a:rPr lang="en-US" dirty="0" smtClean="0"/>
              <a:t>4.				5.</a:t>
            </a:r>
          </a:p>
        </p:txBody>
      </p:sp>
      <p:sp>
        <p:nvSpPr>
          <p:cNvPr id="3" name="Title 2"/>
          <p:cNvSpPr>
            <a:spLocks noGrp="1"/>
          </p:cNvSpPr>
          <p:nvPr>
            <p:ph type="title"/>
          </p:nvPr>
        </p:nvSpPr>
        <p:spPr/>
        <p:txBody>
          <a:bodyPr/>
          <a:lstStyle/>
          <a:p>
            <a:r>
              <a:rPr lang="en-US" dirty="0" smtClean="0"/>
              <a:t>Practice Problems #1-5</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49003488"/>
              </p:ext>
            </p:extLst>
          </p:nvPr>
        </p:nvGraphicFramePr>
        <p:xfrm>
          <a:off x="2895600" y="2819400"/>
          <a:ext cx="3265532" cy="649287"/>
        </p:xfrm>
        <a:graphic>
          <a:graphicData uri="http://schemas.openxmlformats.org/presentationml/2006/ole">
            <mc:AlternateContent xmlns:mc="http://schemas.openxmlformats.org/markup-compatibility/2006">
              <mc:Choice xmlns:v="urn:schemas-microsoft-com:vml" Requires="v">
                <p:oleObj spid="_x0000_s49298" name="Equation" r:id="rId3" imgW="2171520" imgH="431640" progId="Equation.DSMT4">
                  <p:embed/>
                </p:oleObj>
              </mc:Choice>
              <mc:Fallback>
                <p:oleObj name="Equation" r:id="rId3" imgW="2171520" imgH="431640" progId="Equation.DSMT4">
                  <p:embed/>
                  <p:pic>
                    <p:nvPicPr>
                      <p:cNvPr id="0" name=""/>
                      <p:cNvPicPr/>
                      <p:nvPr/>
                    </p:nvPicPr>
                    <p:blipFill>
                      <a:blip r:embed="rId4"/>
                      <a:stretch>
                        <a:fillRect/>
                      </a:stretch>
                    </p:blipFill>
                    <p:spPr>
                      <a:xfrm>
                        <a:off x="2895600" y="2819400"/>
                        <a:ext cx="3265532" cy="64928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60896546"/>
              </p:ext>
            </p:extLst>
          </p:nvPr>
        </p:nvGraphicFramePr>
        <p:xfrm>
          <a:off x="1524000" y="4191000"/>
          <a:ext cx="444500" cy="493889"/>
        </p:xfrm>
        <a:graphic>
          <a:graphicData uri="http://schemas.openxmlformats.org/presentationml/2006/ole">
            <mc:AlternateContent xmlns:mc="http://schemas.openxmlformats.org/markup-compatibility/2006">
              <mc:Choice xmlns:v="urn:schemas-microsoft-com:vml" Requires="v">
                <p:oleObj spid="_x0000_s49299" name="Equation" r:id="rId5" imgW="228600" imgH="253800" progId="Equation.DSMT4">
                  <p:embed/>
                </p:oleObj>
              </mc:Choice>
              <mc:Fallback>
                <p:oleObj name="Equation" r:id="rId5" imgW="228600" imgH="253800" progId="Equation.DSMT4">
                  <p:embed/>
                  <p:pic>
                    <p:nvPicPr>
                      <p:cNvPr id="0" name=""/>
                      <p:cNvPicPr/>
                      <p:nvPr/>
                    </p:nvPicPr>
                    <p:blipFill>
                      <a:blip r:embed="rId6"/>
                      <a:stretch>
                        <a:fillRect/>
                      </a:stretch>
                    </p:blipFill>
                    <p:spPr>
                      <a:xfrm>
                        <a:off x="1524000" y="4191000"/>
                        <a:ext cx="444500" cy="493889"/>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94210122"/>
              </p:ext>
            </p:extLst>
          </p:nvPr>
        </p:nvGraphicFramePr>
        <p:xfrm>
          <a:off x="5005388" y="4267200"/>
          <a:ext cx="493712" cy="493713"/>
        </p:xfrm>
        <a:graphic>
          <a:graphicData uri="http://schemas.openxmlformats.org/presentationml/2006/ole">
            <mc:AlternateContent xmlns:mc="http://schemas.openxmlformats.org/markup-compatibility/2006">
              <mc:Choice xmlns:v="urn:schemas-microsoft-com:vml" Requires="v">
                <p:oleObj spid="_x0000_s49300" name="Equation" r:id="rId7" imgW="253800" imgH="253800" progId="Equation.DSMT4">
                  <p:embed/>
                </p:oleObj>
              </mc:Choice>
              <mc:Fallback>
                <p:oleObj name="Equation" r:id="rId7" imgW="253800" imgH="253800" progId="Equation.DSMT4">
                  <p:embed/>
                  <p:pic>
                    <p:nvPicPr>
                      <p:cNvPr id="0" name="Object 4"/>
                      <p:cNvPicPr>
                        <a:picLocks noChangeAspect="1" noChangeArrowheads="1"/>
                      </p:cNvPicPr>
                      <p:nvPr/>
                    </p:nvPicPr>
                    <p:blipFill>
                      <a:blip r:embed="rId8"/>
                      <a:srcRect/>
                      <a:stretch>
                        <a:fillRect/>
                      </a:stretch>
                    </p:blipFill>
                    <p:spPr bwMode="auto">
                      <a:xfrm>
                        <a:off x="5005388" y="4267200"/>
                        <a:ext cx="49371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6857907"/>
              </p:ext>
            </p:extLst>
          </p:nvPr>
        </p:nvGraphicFramePr>
        <p:xfrm>
          <a:off x="1662113" y="5105400"/>
          <a:ext cx="320675" cy="493713"/>
        </p:xfrm>
        <a:graphic>
          <a:graphicData uri="http://schemas.openxmlformats.org/presentationml/2006/ole">
            <mc:AlternateContent xmlns:mc="http://schemas.openxmlformats.org/markup-compatibility/2006">
              <mc:Choice xmlns:v="urn:schemas-microsoft-com:vml" Requires="v">
                <p:oleObj spid="_x0000_s49301" name="Equation" r:id="rId9" imgW="164880" imgH="253800" progId="Equation.DSMT4">
                  <p:embed/>
                </p:oleObj>
              </mc:Choice>
              <mc:Fallback>
                <p:oleObj name="Equation" r:id="rId9" imgW="164880" imgH="253800" progId="Equation.DSMT4">
                  <p:embed/>
                  <p:pic>
                    <p:nvPicPr>
                      <p:cNvPr id="0" name="Object 4"/>
                      <p:cNvPicPr>
                        <a:picLocks noChangeAspect="1" noChangeArrowheads="1"/>
                      </p:cNvPicPr>
                      <p:nvPr/>
                    </p:nvPicPr>
                    <p:blipFill>
                      <a:blip r:embed="rId10"/>
                      <a:srcRect/>
                      <a:stretch>
                        <a:fillRect/>
                      </a:stretch>
                    </p:blipFill>
                    <p:spPr bwMode="auto">
                      <a:xfrm>
                        <a:off x="1662113" y="5105400"/>
                        <a:ext cx="3206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159576940"/>
              </p:ext>
            </p:extLst>
          </p:nvPr>
        </p:nvGraphicFramePr>
        <p:xfrm>
          <a:off x="4930775" y="5181600"/>
          <a:ext cx="641350" cy="493713"/>
        </p:xfrm>
        <a:graphic>
          <a:graphicData uri="http://schemas.openxmlformats.org/presentationml/2006/ole">
            <mc:AlternateContent xmlns:mc="http://schemas.openxmlformats.org/markup-compatibility/2006">
              <mc:Choice xmlns:v="urn:schemas-microsoft-com:vml" Requires="v">
                <p:oleObj spid="_x0000_s49302" name="Equation" r:id="rId11" imgW="330120" imgH="253800" progId="Equation.DSMT4">
                  <p:embed/>
                </p:oleObj>
              </mc:Choice>
              <mc:Fallback>
                <p:oleObj name="Equation" r:id="rId11" imgW="330120" imgH="253800" progId="Equation.DSMT4">
                  <p:embed/>
                  <p:pic>
                    <p:nvPicPr>
                      <p:cNvPr id="0" name="Object 4"/>
                      <p:cNvPicPr>
                        <a:picLocks noChangeAspect="1" noChangeArrowheads="1"/>
                      </p:cNvPicPr>
                      <p:nvPr/>
                    </p:nvPicPr>
                    <p:blipFill>
                      <a:blip r:embed="rId12"/>
                      <a:srcRect/>
                      <a:stretch>
                        <a:fillRect/>
                      </a:stretch>
                    </p:blipFill>
                    <p:spPr bwMode="auto">
                      <a:xfrm>
                        <a:off x="4930775" y="5181600"/>
                        <a:ext cx="6413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7043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it is time for you to practice. Try the following problems.</a:t>
            </a:r>
          </a:p>
          <a:p>
            <a:pPr marL="109728" indent="0">
              <a:buNone/>
            </a:pPr>
            <a:r>
              <a:rPr lang="en-US" dirty="0" smtClean="0"/>
              <a:t>1. Which of the following numbers are integers?  					</a:t>
            </a:r>
            <a:r>
              <a:rPr lang="en-US" dirty="0" smtClean="0">
                <a:solidFill>
                  <a:srgbClr val="C00000"/>
                </a:solidFill>
              </a:rPr>
              <a:t>-11 , 0 , 6</a:t>
            </a:r>
            <a:endParaRPr lang="en-US" dirty="0" smtClean="0"/>
          </a:p>
          <a:p>
            <a:pPr marL="109728" indent="0">
              <a:buNone/>
            </a:pPr>
            <a:endParaRPr lang="en-US" dirty="0" smtClean="0"/>
          </a:p>
          <a:p>
            <a:pPr marL="109728" indent="0">
              <a:buNone/>
            </a:pPr>
            <a:r>
              <a:rPr lang="en-US" dirty="0" smtClean="0"/>
              <a:t>Find the following absolute values:</a:t>
            </a:r>
          </a:p>
          <a:p>
            <a:pPr marL="109728" indent="0">
              <a:buNone/>
            </a:pPr>
            <a:r>
              <a:rPr lang="en-US" dirty="0" smtClean="0"/>
              <a:t>2.				3.  </a:t>
            </a:r>
            <a:br>
              <a:rPr lang="en-US" dirty="0" smtClean="0"/>
            </a:br>
            <a:endParaRPr lang="en-US" dirty="0" smtClean="0"/>
          </a:p>
          <a:p>
            <a:pPr marL="109728" indent="0">
              <a:buNone/>
            </a:pPr>
            <a:r>
              <a:rPr lang="en-US" dirty="0" smtClean="0"/>
              <a:t>4.				5.</a:t>
            </a:r>
          </a:p>
        </p:txBody>
      </p:sp>
      <p:sp>
        <p:nvSpPr>
          <p:cNvPr id="3" name="Title 2"/>
          <p:cNvSpPr>
            <a:spLocks noGrp="1"/>
          </p:cNvSpPr>
          <p:nvPr>
            <p:ph type="title"/>
          </p:nvPr>
        </p:nvSpPr>
        <p:spPr/>
        <p:txBody>
          <a:bodyPr>
            <a:normAutofit fontScale="90000"/>
          </a:bodyPr>
          <a:lstStyle/>
          <a:p>
            <a:r>
              <a:rPr lang="en-US" dirty="0" smtClean="0"/>
              <a:t>Practice Problems #1-5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56804988"/>
              </p:ext>
            </p:extLst>
          </p:nvPr>
        </p:nvGraphicFramePr>
        <p:xfrm>
          <a:off x="2438400" y="2971800"/>
          <a:ext cx="3265532" cy="649287"/>
        </p:xfrm>
        <a:graphic>
          <a:graphicData uri="http://schemas.openxmlformats.org/presentationml/2006/ole">
            <mc:AlternateContent xmlns:mc="http://schemas.openxmlformats.org/markup-compatibility/2006">
              <mc:Choice xmlns:v="urn:schemas-microsoft-com:vml" Requires="v">
                <p:oleObj spid="_x0000_s50313" name="Equation" r:id="rId3" imgW="2171520" imgH="431640" progId="Equation.DSMT4">
                  <p:embed/>
                </p:oleObj>
              </mc:Choice>
              <mc:Fallback>
                <p:oleObj name="Equation" r:id="rId3" imgW="2171520" imgH="431640" progId="Equation.DSMT4">
                  <p:embed/>
                  <p:pic>
                    <p:nvPicPr>
                      <p:cNvPr id="0" name=""/>
                      <p:cNvPicPr/>
                      <p:nvPr/>
                    </p:nvPicPr>
                    <p:blipFill>
                      <a:blip r:embed="rId4"/>
                      <a:stretch>
                        <a:fillRect/>
                      </a:stretch>
                    </p:blipFill>
                    <p:spPr>
                      <a:xfrm>
                        <a:off x="2438400" y="2971800"/>
                        <a:ext cx="3265532" cy="64928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98241202"/>
              </p:ext>
            </p:extLst>
          </p:nvPr>
        </p:nvGraphicFramePr>
        <p:xfrm>
          <a:off x="1241425" y="4191000"/>
          <a:ext cx="1011238" cy="493713"/>
        </p:xfrm>
        <a:graphic>
          <a:graphicData uri="http://schemas.openxmlformats.org/presentationml/2006/ole">
            <mc:AlternateContent xmlns:mc="http://schemas.openxmlformats.org/markup-compatibility/2006">
              <mc:Choice xmlns:v="urn:schemas-microsoft-com:vml" Requires="v">
                <p:oleObj spid="_x0000_s50314" name="Equation" r:id="rId5" imgW="520560" imgH="253800" progId="Equation.DSMT4">
                  <p:embed/>
                </p:oleObj>
              </mc:Choice>
              <mc:Fallback>
                <p:oleObj name="Equation" r:id="rId5" imgW="520560" imgH="253800" progId="Equation.DSMT4">
                  <p:embed/>
                  <p:pic>
                    <p:nvPicPr>
                      <p:cNvPr id="0" name=""/>
                      <p:cNvPicPr/>
                      <p:nvPr/>
                    </p:nvPicPr>
                    <p:blipFill>
                      <a:blip r:embed="rId6"/>
                      <a:stretch>
                        <a:fillRect/>
                      </a:stretch>
                    </p:blipFill>
                    <p:spPr>
                      <a:xfrm>
                        <a:off x="1241425" y="4191000"/>
                        <a:ext cx="1011238" cy="49371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14880674"/>
              </p:ext>
            </p:extLst>
          </p:nvPr>
        </p:nvGraphicFramePr>
        <p:xfrm>
          <a:off x="4953000" y="4191000"/>
          <a:ext cx="938212" cy="493713"/>
        </p:xfrm>
        <a:graphic>
          <a:graphicData uri="http://schemas.openxmlformats.org/presentationml/2006/ole">
            <mc:AlternateContent xmlns:mc="http://schemas.openxmlformats.org/markup-compatibility/2006">
              <mc:Choice xmlns:v="urn:schemas-microsoft-com:vml" Requires="v">
                <p:oleObj spid="_x0000_s50315" name="Equation" r:id="rId7" imgW="482400" imgH="253800" progId="Equation.DSMT4">
                  <p:embed/>
                </p:oleObj>
              </mc:Choice>
              <mc:Fallback>
                <p:oleObj name="Equation" r:id="rId7" imgW="482400" imgH="253800" progId="Equation.DSMT4">
                  <p:embed/>
                  <p:pic>
                    <p:nvPicPr>
                      <p:cNvPr id="0" name=""/>
                      <p:cNvPicPr>
                        <a:picLocks noChangeAspect="1" noChangeArrowheads="1"/>
                      </p:cNvPicPr>
                      <p:nvPr/>
                    </p:nvPicPr>
                    <p:blipFill>
                      <a:blip r:embed="rId8"/>
                      <a:srcRect/>
                      <a:stretch>
                        <a:fillRect/>
                      </a:stretch>
                    </p:blipFill>
                    <p:spPr bwMode="auto">
                      <a:xfrm>
                        <a:off x="4953000" y="4191000"/>
                        <a:ext cx="93821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53862731"/>
              </p:ext>
            </p:extLst>
          </p:nvPr>
        </p:nvGraphicFramePr>
        <p:xfrm>
          <a:off x="1295400" y="5029200"/>
          <a:ext cx="763588" cy="493713"/>
        </p:xfrm>
        <a:graphic>
          <a:graphicData uri="http://schemas.openxmlformats.org/presentationml/2006/ole">
            <mc:AlternateContent xmlns:mc="http://schemas.openxmlformats.org/markup-compatibility/2006">
              <mc:Choice xmlns:v="urn:schemas-microsoft-com:vml" Requires="v">
                <p:oleObj spid="_x0000_s50316" name="Equation" r:id="rId9" imgW="393480" imgH="253800" progId="Equation.DSMT4">
                  <p:embed/>
                </p:oleObj>
              </mc:Choice>
              <mc:Fallback>
                <p:oleObj name="Equation" r:id="rId9" imgW="393480" imgH="253800" progId="Equation.DSMT4">
                  <p:embed/>
                  <p:pic>
                    <p:nvPicPr>
                      <p:cNvPr id="0" name=""/>
                      <p:cNvPicPr>
                        <a:picLocks noChangeAspect="1" noChangeArrowheads="1"/>
                      </p:cNvPicPr>
                      <p:nvPr/>
                    </p:nvPicPr>
                    <p:blipFill>
                      <a:blip r:embed="rId10"/>
                      <a:srcRect/>
                      <a:stretch>
                        <a:fillRect/>
                      </a:stretch>
                    </p:blipFill>
                    <p:spPr bwMode="auto">
                      <a:xfrm>
                        <a:off x="1295400" y="5029200"/>
                        <a:ext cx="76358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8061078"/>
              </p:ext>
            </p:extLst>
          </p:nvPr>
        </p:nvGraphicFramePr>
        <p:xfrm>
          <a:off x="4876800" y="5105400"/>
          <a:ext cx="1233488" cy="493713"/>
        </p:xfrm>
        <a:graphic>
          <a:graphicData uri="http://schemas.openxmlformats.org/presentationml/2006/ole">
            <mc:AlternateContent xmlns:mc="http://schemas.openxmlformats.org/markup-compatibility/2006">
              <mc:Choice xmlns:v="urn:schemas-microsoft-com:vml" Requires="v">
                <p:oleObj spid="_x0000_s50317" name="Equation" r:id="rId11" imgW="634680" imgH="253800" progId="Equation.DSMT4">
                  <p:embed/>
                </p:oleObj>
              </mc:Choice>
              <mc:Fallback>
                <p:oleObj name="Equation" r:id="rId11" imgW="634680" imgH="253800" progId="Equation.DSMT4">
                  <p:embed/>
                  <p:pic>
                    <p:nvPicPr>
                      <p:cNvPr id="0" name=""/>
                      <p:cNvPicPr>
                        <a:picLocks noChangeAspect="1" noChangeArrowheads="1"/>
                      </p:cNvPicPr>
                      <p:nvPr/>
                    </p:nvPicPr>
                    <p:blipFill>
                      <a:blip r:embed="rId12"/>
                      <a:srcRect/>
                      <a:stretch>
                        <a:fillRect/>
                      </a:stretch>
                    </p:blipFill>
                    <p:spPr bwMode="auto">
                      <a:xfrm>
                        <a:off x="4876800" y="5105400"/>
                        <a:ext cx="123348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82327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add integers with the same sign (both positive or both negative</a:t>
            </a:r>
            <a:r>
              <a:rPr lang="en-US" dirty="0" smtClean="0"/>
              <a:t>), add </a:t>
            </a:r>
            <a:r>
              <a:rPr lang="en-US" dirty="0"/>
              <a:t>the absolute value of the numbers together and keep the sign the same.</a:t>
            </a:r>
          </a:p>
          <a:p>
            <a:r>
              <a:rPr lang="en-US" dirty="0" smtClean="0"/>
              <a:t>(Note:  When </a:t>
            </a:r>
            <a:r>
              <a:rPr lang="en-US" dirty="0"/>
              <a:t>you add two integers with the same sign, think “add the </a:t>
            </a:r>
            <a:r>
              <a:rPr lang="en-US" dirty="0" smtClean="0"/>
              <a:t>numbers </a:t>
            </a:r>
            <a:r>
              <a:rPr lang="en-US" dirty="0"/>
              <a:t>and keep the sign”)</a:t>
            </a:r>
          </a:p>
          <a:p>
            <a:endParaRPr lang="en-US" dirty="0"/>
          </a:p>
        </p:txBody>
      </p:sp>
      <p:sp>
        <p:nvSpPr>
          <p:cNvPr id="3" name="Title 2"/>
          <p:cNvSpPr>
            <a:spLocks noGrp="1"/>
          </p:cNvSpPr>
          <p:nvPr>
            <p:ph type="title"/>
          </p:nvPr>
        </p:nvSpPr>
        <p:spPr/>
        <p:txBody>
          <a:bodyPr>
            <a:normAutofit/>
          </a:bodyPr>
          <a:lstStyle/>
          <a:p>
            <a:pPr algn="ctr"/>
            <a:r>
              <a:rPr lang="en-US" sz="3200" dirty="0">
                <a:effectLst/>
              </a:rPr>
              <a:t>Segment 3:	Adding integers with the same sign</a:t>
            </a:r>
            <a:r>
              <a:rPr lang="en-US" sz="3200" dirty="0" smtClean="0">
                <a:effectLst/>
              </a:rPr>
              <a:t>.</a:t>
            </a:r>
            <a:endParaRPr lang="en-US" sz="3200" dirty="0"/>
          </a:p>
        </p:txBody>
      </p:sp>
    </p:spTree>
    <p:extLst>
      <p:ext uri="{BB962C8B-B14F-4D97-AF65-F5344CB8AC3E}">
        <p14:creationId xmlns:p14="http://schemas.microsoft.com/office/powerpoint/2010/main" val="3040033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109728" indent="0">
              <a:buNone/>
            </a:pPr>
            <a:r>
              <a:rPr lang="en-US" b="1" dirty="0" smtClean="0"/>
              <a:t>Let’s look at an example.</a:t>
            </a:r>
          </a:p>
          <a:p>
            <a:pPr marL="109728" indent="0">
              <a:buNone/>
            </a:pPr>
            <a:endParaRPr lang="en-US" b="1" dirty="0"/>
          </a:p>
          <a:p>
            <a:pPr marL="109728" indent="0">
              <a:buNone/>
            </a:pPr>
            <a:r>
              <a:rPr lang="en-US" b="1" dirty="0" smtClean="0"/>
              <a:t>8.	                      </a:t>
            </a:r>
            <a:endParaRPr lang="en-US" dirty="0"/>
          </a:p>
          <a:p>
            <a:pPr marL="109728" indent="0">
              <a:buNone/>
            </a:pPr>
            <a:endParaRPr lang="en-US" b="1" dirty="0" smtClean="0"/>
          </a:p>
          <a:p>
            <a:pPr marL="109728" indent="0">
              <a:buNone/>
            </a:pPr>
            <a:r>
              <a:rPr lang="en-US" b="1" dirty="0" smtClean="0">
                <a:solidFill>
                  <a:srgbClr val="C00000"/>
                </a:solidFill>
              </a:rPr>
              <a:t>There are a couple of ways of looking at this.  We can often think of negative numbers as a loss of money.  For this example, we can think of it as losing $3 and then losing $5.  So if a person lost $3 and then lost $5, they would </a:t>
            </a:r>
            <a:r>
              <a:rPr lang="en-US" b="1" dirty="0" smtClean="0">
                <a:solidFill>
                  <a:srgbClr val="C00000"/>
                </a:solidFill>
              </a:rPr>
              <a:t>have </a:t>
            </a:r>
            <a:r>
              <a:rPr lang="en-US" b="1" dirty="0" smtClean="0">
                <a:solidFill>
                  <a:srgbClr val="C00000"/>
                </a:solidFill>
              </a:rPr>
              <a:t>lost </a:t>
            </a:r>
            <a:r>
              <a:rPr lang="en-US" b="1" dirty="0" smtClean="0">
                <a:solidFill>
                  <a:srgbClr val="C00000"/>
                </a:solidFill>
              </a:rPr>
              <a:t>a total of $8.  Hence the answer would be -8.</a:t>
            </a:r>
            <a:r>
              <a:rPr lang="en-US" b="1" dirty="0"/>
              <a:t/>
            </a:r>
            <a:br>
              <a:rPr lang="en-US" b="1" dirty="0"/>
            </a:br>
            <a:endParaRPr lang="en-US" dirty="0"/>
          </a:p>
        </p:txBody>
      </p:sp>
      <p:sp>
        <p:nvSpPr>
          <p:cNvPr id="3" name="Title 2"/>
          <p:cNvSpPr>
            <a:spLocks noGrp="1"/>
          </p:cNvSpPr>
          <p:nvPr>
            <p:ph type="title"/>
          </p:nvPr>
        </p:nvSpPr>
        <p:spPr/>
        <p:txBody>
          <a:bodyPr/>
          <a:lstStyle/>
          <a:p>
            <a:r>
              <a:rPr lang="en-US" dirty="0" smtClean="0"/>
              <a:t>Example #8</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0167131"/>
              </p:ext>
            </p:extLst>
          </p:nvPr>
        </p:nvGraphicFramePr>
        <p:xfrm>
          <a:off x="1720850" y="2362200"/>
          <a:ext cx="1379538" cy="484188"/>
        </p:xfrm>
        <a:graphic>
          <a:graphicData uri="http://schemas.openxmlformats.org/presentationml/2006/ole">
            <mc:AlternateContent xmlns:mc="http://schemas.openxmlformats.org/markup-compatibility/2006">
              <mc:Choice xmlns:v="urn:schemas-microsoft-com:vml" Requires="v">
                <p:oleObj spid="_x0000_s52255" name="Equation" r:id="rId3" imgW="723600" imgH="253800" progId="Equation.DSMT4">
                  <p:embed/>
                </p:oleObj>
              </mc:Choice>
              <mc:Fallback>
                <p:oleObj name="Equation" r:id="rId3" imgW="723600" imgH="253800" progId="Equation.DSMT4">
                  <p:embed/>
                  <p:pic>
                    <p:nvPicPr>
                      <p:cNvPr id="0" name=""/>
                      <p:cNvPicPr/>
                      <p:nvPr/>
                    </p:nvPicPr>
                    <p:blipFill>
                      <a:blip r:embed="rId4"/>
                      <a:stretch>
                        <a:fillRect/>
                      </a:stretch>
                    </p:blipFill>
                    <p:spPr>
                      <a:xfrm>
                        <a:off x="1720850" y="2362200"/>
                        <a:ext cx="1379538" cy="484188"/>
                      </a:xfrm>
                      <a:prstGeom prst="rect">
                        <a:avLst/>
                      </a:prstGeom>
                    </p:spPr>
                  </p:pic>
                </p:oleObj>
              </mc:Fallback>
            </mc:AlternateContent>
          </a:graphicData>
        </a:graphic>
      </p:graphicFrame>
    </p:spTree>
    <p:extLst>
      <p:ext uri="{BB962C8B-B14F-4D97-AF65-F5344CB8AC3E}">
        <p14:creationId xmlns:p14="http://schemas.microsoft.com/office/powerpoint/2010/main" val="584516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buNone/>
            </a:pPr>
            <a:r>
              <a:rPr lang="en-US" b="1" dirty="0" smtClean="0"/>
              <a:t>Let’s try some more examples.  We do not have to convert to money.  We can also use the rule for adding integers with the same sign.  “Add the absolute values and keep the sign”.                     </a:t>
            </a:r>
            <a:endParaRPr lang="en-US" dirty="0"/>
          </a:p>
          <a:p>
            <a:pPr marL="109728" indent="0">
              <a:buNone/>
            </a:pPr>
            <a:r>
              <a:rPr lang="en-US" b="1" dirty="0"/>
              <a:t/>
            </a:r>
            <a:br>
              <a:rPr lang="en-US" b="1" dirty="0"/>
            </a:br>
            <a:r>
              <a:rPr lang="en-US" b="1" dirty="0" smtClean="0"/>
              <a:t>9.                        </a:t>
            </a:r>
            <a:r>
              <a:rPr lang="en-US" b="1" dirty="0" smtClean="0">
                <a:solidFill>
                  <a:srgbClr val="C00000"/>
                </a:solidFill>
              </a:rPr>
              <a:t>Notice both numbers have the same sign (negative).  Absolute value of the numbers are 4 and 10.  So we simply add 4 + 10 = 14.  Since both numbers are negative we keep the sign and the answer is -14.</a:t>
            </a:r>
            <a:r>
              <a:rPr lang="en-US" b="1" dirty="0" smtClean="0"/>
              <a:t> </a:t>
            </a:r>
            <a:endParaRPr lang="en-US" dirty="0"/>
          </a:p>
          <a:p>
            <a:pPr marL="109728" indent="0">
              <a:buNone/>
            </a:pPr>
            <a:endParaRPr lang="en-US" b="1" u="sng" dirty="0"/>
          </a:p>
          <a:p>
            <a:pPr marL="109728" indent="0">
              <a:buNone/>
            </a:pPr>
            <a:r>
              <a:rPr lang="en-US" b="1" dirty="0" smtClean="0"/>
              <a:t>10.		      </a:t>
            </a:r>
            <a:r>
              <a:rPr lang="en-US" b="1" dirty="0" smtClean="0">
                <a:solidFill>
                  <a:srgbClr val="C00000"/>
                </a:solidFill>
              </a:rPr>
              <a:t>Similarly, since all the numbers are positive, simply add them together and get 8+9+3 = 20.  The answer will remain positive since the numbers were positive.</a:t>
            </a:r>
            <a:endParaRPr lang="en-US" b="1" dirty="0" smtClean="0"/>
          </a:p>
          <a:p>
            <a:pPr marL="109728" indent="0">
              <a:buNone/>
            </a:pPr>
            <a:endParaRPr lang="en-US" b="1" dirty="0"/>
          </a:p>
          <a:p>
            <a:pPr marL="109728" indent="0">
              <a:buNone/>
            </a:pPr>
            <a:r>
              <a:rPr lang="en-US" b="1" dirty="0" smtClean="0"/>
              <a:t>11.                             </a:t>
            </a:r>
            <a:r>
              <a:rPr lang="en-US" b="1" dirty="0" smtClean="0">
                <a:solidFill>
                  <a:srgbClr val="C00000"/>
                </a:solidFill>
              </a:rPr>
              <a:t>Add the absolute values 5+8+21 = 34.  Since all the numbers are negative we keep the sign and the answer is -34.</a:t>
            </a:r>
            <a:endParaRPr lang="en-US" dirty="0"/>
          </a:p>
        </p:txBody>
      </p:sp>
      <p:sp>
        <p:nvSpPr>
          <p:cNvPr id="3" name="Title 2"/>
          <p:cNvSpPr>
            <a:spLocks noGrp="1"/>
          </p:cNvSpPr>
          <p:nvPr>
            <p:ph type="title"/>
          </p:nvPr>
        </p:nvSpPr>
        <p:spPr/>
        <p:txBody>
          <a:bodyPr/>
          <a:lstStyle/>
          <a:p>
            <a:r>
              <a:rPr lang="en-US" dirty="0" smtClean="0"/>
              <a:t>Examples #9-11</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587131460"/>
              </p:ext>
            </p:extLst>
          </p:nvPr>
        </p:nvGraphicFramePr>
        <p:xfrm>
          <a:off x="1524000" y="3581400"/>
          <a:ext cx="990600" cy="337858"/>
        </p:xfrm>
        <a:graphic>
          <a:graphicData uri="http://schemas.openxmlformats.org/presentationml/2006/ole">
            <mc:AlternateContent xmlns:mc="http://schemas.openxmlformats.org/markup-compatibility/2006">
              <mc:Choice xmlns:v="urn:schemas-microsoft-com:vml" Requires="v">
                <p:oleObj spid="_x0000_s53329" name="Equation" r:id="rId3" imgW="520560" imgH="177480" progId="Equation.DSMT4">
                  <p:embed/>
                </p:oleObj>
              </mc:Choice>
              <mc:Fallback>
                <p:oleObj name="Equation" r:id="rId3" imgW="520560" imgH="177480" progId="Equation.DSMT4">
                  <p:embed/>
                  <p:pic>
                    <p:nvPicPr>
                      <p:cNvPr id="0" name=""/>
                      <p:cNvPicPr/>
                      <p:nvPr/>
                    </p:nvPicPr>
                    <p:blipFill>
                      <a:blip r:embed="rId4"/>
                      <a:stretch>
                        <a:fillRect/>
                      </a:stretch>
                    </p:blipFill>
                    <p:spPr>
                      <a:xfrm>
                        <a:off x="1524000" y="3581400"/>
                        <a:ext cx="990600" cy="33785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886801250"/>
              </p:ext>
            </p:extLst>
          </p:nvPr>
        </p:nvGraphicFramePr>
        <p:xfrm>
          <a:off x="1143000" y="4572000"/>
          <a:ext cx="1981200" cy="417095"/>
        </p:xfrm>
        <a:graphic>
          <a:graphicData uri="http://schemas.openxmlformats.org/presentationml/2006/ole">
            <mc:AlternateContent xmlns:mc="http://schemas.openxmlformats.org/markup-compatibility/2006">
              <mc:Choice xmlns:v="urn:schemas-microsoft-com:vml" Requires="v">
                <p:oleObj spid="_x0000_s53330" name="Equation" r:id="rId5" imgW="1206360" imgH="253800" progId="Equation.DSMT4">
                  <p:embed/>
                </p:oleObj>
              </mc:Choice>
              <mc:Fallback>
                <p:oleObj name="Equation" r:id="rId5" imgW="1206360" imgH="253800" progId="Equation.DSMT4">
                  <p:embed/>
                  <p:pic>
                    <p:nvPicPr>
                      <p:cNvPr id="0" name=""/>
                      <p:cNvPicPr/>
                      <p:nvPr/>
                    </p:nvPicPr>
                    <p:blipFill>
                      <a:blip r:embed="rId6"/>
                      <a:stretch>
                        <a:fillRect/>
                      </a:stretch>
                    </p:blipFill>
                    <p:spPr>
                      <a:xfrm>
                        <a:off x="1143000" y="4572000"/>
                        <a:ext cx="1981200" cy="41709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34098989"/>
              </p:ext>
            </p:extLst>
          </p:nvPr>
        </p:nvGraphicFramePr>
        <p:xfrm>
          <a:off x="1219200" y="2286000"/>
          <a:ext cx="1295400" cy="404813"/>
        </p:xfrm>
        <a:graphic>
          <a:graphicData uri="http://schemas.openxmlformats.org/presentationml/2006/ole">
            <mc:AlternateContent xmlns:mc="http://schemas.openxmlformats.org/markup-compatibility/2006">
              <mc:Choice xmlns:v="urn:schemas-microsoft-com:vml" Requires="v">
                <p:oleObj spid="_x0000_s53331" name="Equation" r:id="rId7" imgW="812520" imgH="253800" progId="Equation.DSMT4">
                  <p:embed/>
                </p:oleObj>
              </mc:Choice>
              <mc:Fallback>
                <p:oleObj name="Equation" r:id="rId7" imgW="812520" imgH="253800" progId="Equation.DSMT4">
                  <p:embed/>
                  <p:pic>
                    <p:nvPicPr>
                      <p:cNvPr id="0" name=""/>
                      <p:cNvPicPr>
                        <a:picLocks noChangeAspect="1" noChangeArrowheads="1"/>
                      </p:cNvPicPr>
                      <p:nvPr/>
                    </p:nvPicPr>
                    <p:blipFill>
                      <a:blip r:embed="rId8"/>
                      <a:srcRect/>
                      <a:stretch>
                        <a:fillRect/>
                      </a:stretch>
                    </p:blipFill>
                    <p:spPr bwMode="auto">
                      <a:xfrm>
                        <a:off x="1219200" y="2286000"/>
                        <a:ext cx="1295400" cy="40481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99069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add integers with the opposite signs (one positive and one negative</a:t>
            </a:r>
            <a:r>
              <a:rPr lang="en-US" dirty="0" smtClean="0"/>
              <a:t>), subtract </a:t>
            </a:r>
            <a:r>
              <a:rPr lang="en-US" dirty="0"/>
              <a:t>the absolute value of the numbers and keep the sign </a:t>
            </a:r>
            <a:r>
              <a:rPr lang="en-US" dirty="0" smtClean="0"/>
              <a:t>of </a:t>
            </a:r>
            <a:r>
              <a:rPr lang="en-US" dirty="0"/>
              <a:t>the number with the larger absolute value.</a:t>
            </a:r>
          </a:p>
          <a:p>
            <a:r>
              <a:rPr lang="en-US" dirty="0"/>
              <a:t>(When you add two integers with opposite signs, think </a:t>
            </a:r>
            <a:r>
              <a:rPr lang="en-US" dirty="0" smtClean="0"/>
              <a:t>“</a:t>
            </a:r>
            <a:r>
              <a:rPr lang="en-US" dirty="0"/>
              <a:t>subtract the numbers and keep the sign of the larger”)</a:t>
            </a:r>
          </a:p>
          <a:p>
            <a:endParaRPr lang="en-US" dirty="0"/>
          </a:p>
        </p:txBody>
      </p:sp>
      <p:sp>
        <p:nvSpPr>
          <p:cNvPr id="3" name="Title 2"/>
          <p:cNvSpPr>
            <a:spLocks noGrp="1"/>
          </p:cNvSpPr>
          <p:nvPr>
            <p:ph type="title"/>
          </p:nvPr>
        </p:nvSpPr>
        <p:spPr/>
        <p:txBody>
          <a:bodyPr>
            <a:noAutofit/>
          </a:bodyPr>
          <a:lstStyle/>
          <a:p>
            <a:r>
              <a:rPr lang="en-US" sz="3600" dirty="0">
                <a:effectLst/>
              </a:rPr>
              <a:t>Segment 4:	Adding integers with opposite signs</a:t>
            </a:r>
            <a:r>
              <a:rPr lang="en-US" sz="3600" dirty="0" smtClean="0">
                <a:effectLst/>
              </a:rPr>
              <a:t>.</a:t>
            </a:r>
            <a:endParaRPr lang="en-US" sz="3600" dirty="0"/>
          </a:p>
        </p:txBody>
      </p:sp>
    </p:spTree>
    <p:extLst>
      <p:ext uri="{BB962C8B-B14F-4D97-AF65-F5344CB8AC3E}">
        <p14:creationId xmlns:p14="http://schemas.microsoft.com/office/powerpoint/2010/main" val="9331086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the following example.</a:t>
            </a:r>
          </a:p>
          <a:p>
            <a:pPr marL="109728" indent="0">
              <a:buNone/>
            </a:pPr>
            <a:endParaRPr lang="en-US" dirty="0" smtClean="0"/>
          </a:p>
          <a:p>
            <a:pPr marL="109728" indent="0">
              <a:buNone/>
            </a:pPr>
            <a:r>
              <a:rPr lang="en-US" dirty="0" smtClean="0"/>
              <a:t>12.  </a:t>
            </a:r>
          </a:p>
          <a:p>
            <a:pPr marL="109728" indent="0">
              <a:buNone/>
            </a:pPr>
            <a:endParaRPr lang="en-US" dirty="0"/>
          </a:p>
          <a:p>
            <a:pPr marL="109728" indent="0">
              <a:buNone/>
            </a:pPr>
            <a:r>
              <a:rPr lang="en-US" dirty="0" smtClean="0">
                <a:solidFill>
                  <a:srgbClr val="C00000"/>
                </a:solidFill>
              </a:rPr>
              <a:t>Let’s think about money.  Again -9 can be thought of as a loss of $9 and +3 can be thought of as a gain of $3.  So if we lose $9 and then gain $3 we have a net loss of $6.  So the answer would be -6.</a:t>
            </a:r>
            <a:endParaRPr lang="en-US" dirty="0">
              <a:solidFill>
                <a:srgbClr val="C00000"/>
              </a:solidFill>
            </a:endParaRPr>
          </a:p>
        </p:txBody>
      </p:sp>
      <p:sp>
        <p:nvSpPr>
          <p:cNvPr id="3" name="Title 2"/>
          <p:cNvSpPr>
            <a:spLocks noGrp="1"/>
          </p:cNvSpPr>
          <p:nvPr>
            <p:ph type="title"/>
          </p:nvPr>
        </p:nvSpPr>
        <p:spPr/>
        <p:txBody>
          <a:bodyPr/>
          <a:lstStyle/>
          <a:p>
            <a:r>
              <a:rPr lang="en-US" dirty="0" smtClean="0"/>
              <a:t>Example #12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80861097"/>
              </p:ext>
            </p:extLst>
          </p:nvPr>
        </p:nvGraphicFramePr>
        <p:xfrm>
          <a:off x="1676400" y="2438400"/>
          <a:ext cx="992583" cy="484187"/>
        </p:xfrm>
        <a:graphic>
          <a:graphicData uri="http://schemas.openxmlformats.org/presentationml/2006/ole">
            <mc:AlternateContent xmlns:mc="http://schemas.openxmlformats.org/markup-compatibility/2006">
              <mc:Choice xmlns:v="urn:schemas-microsoft-com:vml" Requires="v">
                <p:oleObj spid="_x0000_s54298" name="Equation" r:id="rId3" imgW="520560" imgH="253800" progId="Equation.DSMT4">
                  <p:embed/>
                </p:oleObj>
              </mc:Choice>
              <mc:Fallback>
                <p:oleObj name="Equation" r:id="rId3" imgW="520560" imgH="253800" progId="Equation.DSMT4">
                  <p:embed/>
                  <p:pic>
                    <p:nvPicPr>
                      <p:cNvPr id="0" name=""/>
                      <p:cNvPicPr/>
                      <p:nvPr/>
                    </p:nvPicPr>
                    <p:blipFill>
                      <a:blip r:embed="rId4"/>
                      <a:stretch>
                        <a:fillRect/>
                      </a:stretch>
                    </p:blipFill>
                    <p:spPr>
                      <a:xfrm>
                        <a:off x="1676400" y="2438400"/>
                        <a:ext cx="992583" cy="484187"/>
                      </a:xfrm>
                      <a:prstGeom prst="rect">
                        <a:avLst/>
                      </a:prstGeom>
                    </p:spPr>
                  </p:pic>
                </p:oleObj>
              </mc:Fallback>
            </mc:AlternateContent>
          </a:graphicData>
        </a:graphic>
      </p:graphicFrame>
    </p:spTree>
    <p:extLst>
      <p:ext uri="{BB962C8B-B14F-4D97-AF65-F5344CB8AC3E}">
        <p14:creationId xmlns:p14="http://schemas.microsoft.com/office/powerpoint/2010/main" val="157348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solidFill>
                  <a:srgbClr val="C00000"/>
                </a:solidFill>
              </a:rPr>
              <a:t>We can also think of the number line when we add integers.  In the last problem think of -9 as moving to the left 9 places and +3 as moving to the right 3 places.  So if we start at zero and move 9 places to the left, then 3 places to the right we will end at -6.</a:t>
            </a:r>
            <a:endParaRPr lang="en-US" dirty="0">
              <a:solidFill>
                <a:srgbClr val="C00000"/>
              </a:solidFill>
            </a:endParaRPr>
          </a:p>
        </p:txBody>
      </p:sp>
      <p:sp>
        <p:nvSpPr>
          <p:cNvPr id="3" name="Title 2"/>
          <p:cNvSpPr>
            <a:spLocks noGrp="1"/>
          </p:cNvSpPr>
          <p:nvPr>
            <p:ph type="title"/>
          </p:nvPr>
        </p:nvSpPr>
        <p:spPr/>
        <p:txBody>
          <a:bodyPr/>
          <a:lstStyle/>
          <a:p>
            <a:r>
              <a:rPr lang="en-US" dirty="0" smtClean="0"/>
              <a:t>Example #12 Continued</a:t>
            </a:r>
            <a:endParaRPr lang="en-US" dirty="0"/>
          </a:p>
        </p:txBody>
      </p:sp>
    </p:spTree>
    <p:extLst>
      <p:ext uri="{BB962C8B-B14F-4D97-AF65-F5344CB8AC3E}">
        <p14:creationId xmlns:p14="http://schemas.microsoft.com/office/powerpoint/2010/main" val="3649751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 us use the rule for adding integers with opposite signs.  Remember “subtract the absolute values and keep the sign of the larger absolute value.”</a:t>
            </a:r>
          </a:p>
          <a:p>
            <a:pPr marL="109728" indent="0">
              <a:buNone/>
            </a:pPr>
            <a:r>
              <a:rPr lang="en-US" dirty="0" smtClean="0"/>
              <a:t>13.  </a:t>
            </a:r>
          </a:p>
          <a:p>
            <a:pPr marL="109728" indent="0">
              <a:buNone/>
            </a:pPr>
            <a:r>
              <a:rPr lang="en-US" dirty="0" smtClean="0">
                <a:solidFill>
                  <a:srgbClr val="C00000"/>
                </a:solidFill>
              </a:rPr>
              <a:t>The absolute value of the numbers are 17 and 11.  So we subtract 17-11=6.  Since 17 had the larger absolute value and was positive we leave our answer as positive (+6)</a:t>
            </a:r>
            <a:endParaRPr lang="en-US" dirty="0">
              <a:solidFill>
                <a:srgbClr val="C00000"/>
              </a:solidFill>
            </a:endParaRPr>
          </a:p>
        </p:txBody>
      </p:sp>
      <p:sp>
        <p:nvSpPr>
          <p:cNvPr id="3" name="Title 2"/>
          <p:cNvSpPr>
            <a:spLocks noGrp="1"/>
          </p:cNvSpPr>
          <p:nvPr>
            <p:ph type="title"/>
          </p:nvPr>
        </p:nvSpPr>
        <p:spPr/>
        <p:txBody>
          <a:bodyPr/>
          <a:lstStyle/>
          <a:p>
            <a:r>
              <a:rPr lang="en-US" dirty="0" smtClean="0"/>
              <a:t>Example #13</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979463536"/>
              </p:ext>
            </p:extLst>
          </p:nvPr>
        </p:nvGraphicFramePr>
        <p:xfrm>
          <a:off x="1447800" y="3124200"/>
          <a:ext cx="1386840" cy="533400"/>
        </p:xfrm>
        <a:graphic>
          <a:graphicData uri="http://schemas.openxmlformats.org/presentationml/2006/ole">
            <mc:AlternateContent xmlns:mc="http://schemas.openxmlformats.org/markup-compatibility/2006">
              <mc:Choice xmlns:v="urn:schemas-microsoft-com:vml" Requires="v">
                <p:oleObj spid="_x0000_s55321" name="Equation" r:id="rId3" imgW="660240" imgH="253800" progId="Equation.DSMT4">
                  <p:embed/>
                </p:oleObj>
              </mc:Choice>
              <mc:Fallback>
                <p:oleObj name="Equation" r:id="rId3" imgW="660240" imgH="253800" progId="Equation.DSMT4">
                  <p:embed/>
                  <p:pic>
                    <p:nvPicPr>
                      <p:cNvPr id="0" name=""/>
                      <p:cNvPicPr/>
                      <p:nvPr/>
                    </p:nvPicPr>
                    <p:blipFill>
                      <a:blip r:embed="rId4"/>
                      <a:stretch>
                        <a:fillRect/>
                      </a:stretch>
                    </p:blipFill>
                    <p:spPr>
                      <a:xfrm>
                        <a:off x="1447800" y="3124200"/>
                        <a:ext cx="1386840" cy="533400"/>
                      </a:xfrm>
                      <a:prstGeom prst="rect">
                        <a:avLst/>
                      </a:prstGeom>
                    </p:spPr>
                  </p:pic>
                </p:oleObj>
              </mc:Fallback>
            </mc:AlternateContent>
          </a:graphicData>
        </a:graphic>
      </p:graphicFrame>
    </p:spTree>
    <p:extLst>
      <p:ext uri="{BB962C8B-B14F-4D97-AF65-F5344CB8AC3E}">
        <p14:creationId xmlns:p14="http://schemas.microsoft.com/office/powerpoint/2010/main" val="77522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try another using the rule.</a:t>
            </a:r>
          </a:p>
          <a:p>
            <a:pPr marL="109728" indent="0">
              <a:buNone/>
            </a:pPr>
            <a:r>
              <a:rPr lang="en-US" dirty="0" smtClean="0"/>
              <a:t>14.   </a:t>
            </a:r>
          </a:p>
          <a:p>
            <a:pPr marL="109728" indent="0">
              <a:buNone/>
            </a:pPr>
            <a:r>
              <a:rPr lang="en-US" dirty="0" smtClean="0">
                <a:solidFill>
                  <a:srgbClr val="C00000"/>
                </a:solidFill>
              </a:rPr>
              <a:t>This is a two step problem.  Let’s add from left to right.  To add -5 and 13 we subtract the absolute values 13-5=8.  The larger number was 13 and was positive so we keep it as +8.  Now add +8 to -32.  Subtracting the absolute values gives 32-8 = 24.  Since 32 was negative our answer must also be negative (-24).</a:t>
            </a:r>
            <a:endParaRPr lang="en-US" dirty="0">
              <a:solidFill>
                <a:srgbClr val="C00000"/>
              </a:solidFill>
            </a:endParaRPr>
          </a:p>
        </p:txBody>
      </p:sp>
      <p:sp>
        <p:nvSpPr>
          <p:cNvPr id="3" name="Title 2"/>
          <p:cNvSpPr>
            <a:spLocks noGrp="1"/>
          </p:cNvSpPr>
          <p:nvPr>
            <p:ph type="title"/>
          </p:nvPr>
        </p:nvSpPr>
        <p:spPr/>
        <p:txBody>
          <a:bodyPr/>
          <a:lstStyle/>
          <a:p>
            <a:r>
              <a:rPr lang="en-US" dirty="0" smtClean="0"/>
              <a:t>Example#14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86823195"/>
              </p:ext>
            </p:extLst>
          </p:nvPr>
        </p:nvGraphicFramePr>
        <p:xfrm>
          <a:off x="1447800" y="1981200"/>
          <a:ext cx="2275679" cy="484187"/>
        </p:xfrm>
        <a:graphic>
          <a:graphicData uri="http://schemas.openxmlformats.org/presentationml/2006/ole">
            <mc:AlternateContent xmlns:mc="http://schemas.openxmlformats.org/markup-compatibility/2006">
              <mc:Choice xmlns:v="urn:schemas-microsoft-com:vml" Requires="v">
                <p:oleObj spid="_x0000_s56346" name="Equation" r:id="rId3" imgW="1193760" imgH="253800" progId="Equation.DSMT4">
                  <p:embed/>
                </p:oleObj>
              </mc:Choice>
              <mc:Fallback>
                <p:oleObj name="Equation" r:id="rId3" imgW="1193760" imgH="253800" progId="Equation.DSMT4">
                  <p:embed/>
                  <p:pic>
                    <p:nvPicPr>
                      <p:cNvPr id="0" name=""/>
                      <p:cNvPicPr/>
                      <p:nvPr/>
                    </p:nvPicPr>
                    <p:blipFill>
                      <a:blip r:embed="rId4"/>
                      <a:stretch>
                        <a:fillRect/>
                      </a:stretch>
                    </p:blipFill>
                    <p:spPr>
                      <a:xfrm>
                        <a:off x="1447800" y="1981200"/>
                        <a:ext cx="2275679" cy="484187"/>
                      </a:xfrm>
                      <a:prstGeom prst="rect">
                        <a:avLst/>
                      </a:prstGeom>
                    </p:spPr>
                  </p:pic>
                </p:oleObj>
              </mc:Fallback>
            </mc:AlternateContent>
          </a:graphicData>
        </a:graphic>
      </p:graphicFrame>
    </p:spTree>
    <p:extLst>
      <p:ext uri="{BB962C8B-B14F-4D97-AF65-F5344CB8AC3E}">
        <p14:creationId xmlns:p14="http://schemas.microsoft.com/office/powerpoint/2010/main" val="100673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b="1" u="sng" dirty="0" smtClean="0"/>
              <a:t>Review how to add, subtract, multiply and divide Integers, as well as absolute value, opposites and order of operations.</a:t>
            </a:r>
          </a:p>
          <a:p>
            <a:pPr marL="109728" indent="0">
              <a:buNone/>
            </a:pPr>
            <a:endParaRPr lang="en-US" sz="3600" dirty="0"/>
          </a:p>
          <a:p>
            <a:pPr marL="109728" indent="0">
              <a:buNone/>
            </a:pPr>
            <a:endParaRPr lang="en-US" sz="3600" dirty="0"/>
          </a:p>
        </p:txBody>
      </p:sp>
      <p:sp>
        <p:nvSpPr>
          <p:cNvPr id="3" name="Title 2"/>
          <p:cNvSpPr>
            <a:spLocks noGrp="1"/>
          </p:cNvSpPr>
          <p:nvPr>
            <p:ph type="title"/>
          </p:nvPr>
        </p:nvSpPr>
        <p:spPr/>
        <p:txBody>
          <a:bodyPr/>
          <a:lstStyle/>
          <a:p>
            <a:r>
              <a:rPr lang="en-US" dirty="0" smtClean="0"/>
              <a:t>GLA Objective:</a:t>
            </a:r>
            <a:endParaRPr lang="en-US" dirty="0"/>
          </a:p>
        </p:txBody>
      </p:sp>
    </p:spTree>
    <p:extLst>
      <p:ext uri="{BB962C8B-B14F-4D97-AF65-F5344CB8AC3E}">
        <p14:creationId xmlns:p14="http://schemas.microsoft.com/office/powerpoint/2010/main" val="1693465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Remember not to confuse the addition rules for integers.  If the numbers have the </a:t>
            </a:r>
            <a:r>
              <a:rPr lang="en-US" u="sng" dirty="0" smtClean="0"/>
              <a:t>same sign</a:t>
            </a:r>
            <a:r>
              <a:rPr lang="en-US" dirty="0" smtClean="0"/>
              <a:t>, you will need to </a:t>
            </a:r>
            <a:r>
              <a:rPr lang="en-US" u="sng" dirty="0" smtClean="0"/>
              <a:t>add the absolute values and keep the sign</a:t>
            </a:r>
            <a:r>
              <a:rPr lang="en-US" dirty="0" smtClean="0"/>
              <a:t>.  If the numbers have </a:t>
            </a:r>
            <a:r>
              <a:rPr lang="en-US" u="sng" dirty="0" smtClean="0"/>
              <a:t>opposite signs</a:t>
            </a:r>
            <a:r>
              <a:rPr lang="en-US" dirty="0" smtClean="0"/>
              <a:t>, you will need to </a:t>
            </a:r>
            <a:r>
              <a:rPr lang="en-US" u="sng" dirty="0" smtClean="0"/>
              <a:t>subtract the absolute values and keep the sign of the larger</a:t>
            </a:r>
            <a:r>
              <a:rPr lang="en-US" dirty="0" smtClean="0"/>
              <a:t>.</a:t>
            </a:r>
          </a:p>
          <a:p>
            <a:pPr marL="109728" indent="0">
              <a:buNone/>
            </a:pPr>
            <a:endParaRPr lang="en-US" dirty="0"/>
          </a:p>
          <a:p>
            <a:pPr marL="109728" indent="0">
              <a:buNone/>
            </a:pPr>
            <a:r>
              <a:rPr lang="en-US" dirty="0" smtClean="0"/>
              <a:t>It is also good to double check your answer by thinking of gains and losses.  </a:t>
            </a:r>
            <a:endParaRPr lang="en-US" dirty="0"/>
          </a:p>
        </p:txBody>
      </p:sp>
      <p:sp>
        <p:nvSpPr>
          <p:cNvPr id="3" name="Title 2"/>
          <p:cNvSpPr>
            <a:spLocks noGrp="1"/>
          </p:cNvSpPr>
          <p:nvPr>
            <p:ph type="title"/>
          </p:nvPr>
        </p:nvSpPr>
        <p:spPr/>
        <p:txBody>
          <a:bodyPr/>
          <a:lstStyle/>
          <a:p>
            <a:r>
              <a:rPr lang="en-US" dirty="0" smtClean="0"/>
              <a:t>Don’t confuse the Rules!!</a:t>
            </a:r>
            <a:endParaRPr lang="en-US" dirty="0"/>
          </a:p>
        </p:txBody>
      </p:sp>
    </p:spTree>
    <p:extLst>
      <p:ext uri="{BB962C8B-B14F-4D97-AF65-F5344CB8AC3E}">
        <p14:creationId xmlns:p14="http://schemas.microsoft.com/office/powerpoint/2010/main" val="1629473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t>Now it is time for you to practice again.  Try to add the following integers on a separate sheet of paper.  Then check your answers on the next slide.  If you got it wrong, write a sentence explaining what you did wrong.</a:t>
            </a:r>
          </a:p>
          <a:p>
            <a:pPr marL="109728" indent="0">
              <a:buNone/>
            </a:pPr>
            <a:r>
              <a:rPr lang="en-US" dirty="0" smtClean="0"/>
              <a:t>6.				7.  </a:t>
            </a:r>
          </a:p>
          <a:p>
            <a:pPr marL="109728" indent="0">
              <a:buNone/>
            </a:pPr>
            <a:endParaRPr lang="en-US" dirty="0" smtClean="0"/>
          </a:p>
          <a:p>
            <a:pPr marL="109728" indent="0">
              <a:buNone/>
            </a:pPr>
            <a:r>
              <a:rPr lang="en-US" dirty="0" smtClean="0"/>
              <a:t>8.				9.      </a:t>
            </a:r>
          </a:p>
          <a:p>
            <a:pPr marL="109728" indent="0">
              <a:buNone/>
            </a:pPr>
            <a:endParaRPr lang="en-US" dirty="0" smtClean="0"/>
          </a:p>
          <a:p>
            <a:pPr marL="109728" indent="0">
              <a:buNone/>
            </a:pPr>
            <a:r>
              <a:rPr lang="en-US" dirty="0" smtClean="0"/>
              <a:t>10.   </a:t>
            </a:r>
          </a:p>
        </p:txBody>
      </p:sp>
      <p:sp>
        <p:nvSpPr>
          <p:cNvPr id="3" name="Title 2"/>
          <p:cNvSpPr>
            <a:spLocks noGrp="1"/>
          </p:cNvSpPr>
          <p:nvPr>
            <p:ph type="title"/>
          </p:nvPr>
        </p:nvSpPr>
        <p:spPr/>
        <p:txBody>
          <a:bodyPr/>
          <a:lstStyle/>
          <a:p>
            <a:r>
              <a:rPr lang="en-US" dirty="0" smtClean="0"/>
              <a:t>Practice Problems#6-10</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736481137"/>
              </p:ext>
            </p:extLst>
          </p:nvPr>
        </p:nvGraphicFramePr>
        <p:xfrm>
          <a:off x="1600200" y="3581400"/>
          <a:ext cx="958769" cy="407987"/>
        </p:xfrm>
        <a:graphic>
          <a:graphicData uri="http://schemas.openxmlformats.org/presentationml/2006/ole">
            <mc:AlternateContent xmlns:mc="http://schemas.openxmlformats.org/markup-compatibility/2006">
              <mc:Choice xmlns:v="urn:schemas-microsoft-com:vml" Requires="v">
                <p:oleObj spid="_x0000_s57471" name="Equation" r:id="rId3" imgW="596880" imgH="253800" progId="Equation.DSMT4">
                  <p:embed/>
                </p:oleObj>
              </mc:Choice>
              <mc:Fallback>
                <p:oleObj name="Equation" r:id="rId3" imgW="596880" imgH="253800" progId="Equation.DSMT4">
                  <p:embed/>
                  <p:pic>
                    <p:nvPicPr>
                      <p:cNvPr id="0" name=""/>
                      <p:cNvPicPr/>
                      <p:nvPr/>
                    </p:nvPicPr>
                    <p:blipFill>
                      <a:blip r:embed="rId4"/>
                      <a:stretch>
                        <a:fillRect/>
                      </a:stretch>
                    </p:blipFill>
                    <p:spPr>
                      <a:xfrm>
                        <a:off x="1600200" y="3581400"/>
                        <a:ext cx="958769" cy="40798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85977840"/>
              </p:ext>
            </p:extLst>
          </p:nvPr>
        </p:nvGraphicFramePr>
        <p:xfrm>
          <a:off x="5181600" y="3581400"/>
          <a:ext cx="1305558" cy="407987"/>
        </p:xfrm>
        <a:graphic>
          <a:graphicData uri="http://schemas.openxmlformats.org/presentationml/2006/ole">
            <mc:AlternateContent xmlns:mc="http://schemas.openxmlformats.org/markup-compatibility/2006">
              <mc:Choice xmlns:v="urn:schemas-microsoft-com:vml" Requires="v">
                <p:oleObj spid="_x0000_s57472" name="Equation" r:id="rId5" imgW="812520" imgH="253800" progId="Equation.DSMT4">
                  <p:embed/>
                </p:oleObj>
              </mc:Choice>
              <mc:Fallback>
                <p:oleObj name="Equation" r:id="rId5" imgW="812520" imgH="253800" progId="Equation.DSMT4">
                  <p:embed/>
                  <p:pic>
                    <p:nvPicPr>
                      <p:cNvPr id="0" name=""/>
                      <p:cNvPicPr/>
                      <p:nvPr/>
                    </p:nvPicPr>
                    <p:blipFill>
                      <a:blip r:embed="rId6"/>
                      <a:stretch>
                        <a:fillRect/>
                      </a:stretch>
                    </p:blipFill>
                    <p:spPr>
                      <a:xfrm>
                        <a:off x="5181600" y="3581400"/>
                        <a:ext cx="1305558" cy="40798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268056469"/>
              </p:ext>
            </p:extLst>
          </p:nvPr>
        </p:nvGraphicFramePr>
        <p:xfrm>
          <a:off x="1447800" y="4495800"/>
          <a:ext cx="1529951" cy="407987"/>
        </p:xfrm>
        <a:graphic>
          <a:graphicData uri="http://schemas.openxmlformats.org/presentationml/2006/ole">
            <mc:AlternateContent xmlns:mc="http://schemas.openxmlformats.org/markup-compatibility/2006">
              <mc:Choice xmlns:v="urn:schemas-microsoft-com:vml" Requires="v">
                <p:oleObj spid="_x0000_s57473" name="Equation" r:id="rId7" imgW="952200" imgH="253800" progId="Equation.DSMT4">
                  <p:embed/>
                </p:oleObj>
              </mc:Choice>
              <mc:Fallback>
                <p:oleObj name="Equation" r:id="rId7" imgW="952200" imgH="253800" progId="Equation.DSMT4">
                  <p:embed/>
                  <p:pic>
                    <p:nvPicPr>
                      <p:cNvPr id="0" name=""/>
                      <p:cNvPicPr/>
                      <p:nvPr/>
                    </p:nvPicPr>
                    <p:blipFill>
                      <a:blip r:embed="rId8"/>
                      <a:stretch>
                        <a:fillRect/>
                      </a:stretch>
                    </p:blipFill>
                    <p:spPr>
                      <a:xfrm>
                        <a:off x="1447800" y="4495800"/>
                        <a:ext cx="1529951" cy="40798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20631566"/>
              </p:ext>
            </p:extLst>
          </p:nvPr>
        </p:nvGraphicFramePr>
        <p:xfrm>
          <a:off x="5181600" y="4419600"/>
          <a:ext cx="1283096" cy="484187"/>
        </p:xfrm>
        <a:graphic>
          <a:graphicData uri="http://schemas.openxmlformats.org/presentationml/2006/ole">
            <mc:AlternateContent xmlns:mc="http://schemas.openxmlformats.org/markup-compatibility/2006">
              <mc:Choice xmlns:v="urn:schemas-microsoft-com:vml" Requires="v">
                <p:oleObj spid="_x0000_s57474" name="Equation" r:id="rId9" imgW="672840" imgH="253800" progId="Equation.DSMT4">
                  <p:embed/>
                </p:oleObj>
              </mc:Choice>
              <mc:Fallback>
                <p:oleObj name="Equation" r:id="rId9" imgW="672840" imgH="253800" progId="Equation.DSMT4">
                  <p:embed/>
                  <p:pic>
                    <p:nvPicPr>
                      <p:cNvPr id="0" name=""/>
                      <p:cNvPicPr/>
                      <p:nvPr/>
                    </p:nvPicPr>
                    <p:blipFill>
                      <a:blip r:embed="rId10"/>
                      <a:stretch>
                        <a:fillRect/>
                      </a:stretch>
                    </p:blipFill>
                    <p:spPr>
                      <a:xfrm>
                        <a:off x="5181600" y="4419600"/>
                        <a:ext cx="1283096" cy="48418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865963947"/>
              </p:ext>
            </p:extLst>
          </p:nvPr>
        </p:nvGraphicFramePr>
        <p:xfrm>
          <a:off x="1676400" y="5410200"/>
          <a:ext cx="1835942" cy="407987"/>
        </p:xfrm>
        <a:graphic>
          <a:graphicData uri="http://schemas.openxmlformats.org/presentationml/2006/ole">
            <mc:AlternateContent xmlns:mc="http://schemas.openxmlformats.org/markup-compatibility/2006">
              <mc:Choice xmlns:v="urn:schemas-microsoft-com:vml" Requires="v">
                <p:oleObj spid="_x0000_s57475" name="Equation" r:id="rId11" imgW="1143000" imgH="253800" progId="Equation.DSMT4">
                  <p:embed/>
                </p:oleObj>
              </mc:Choice>
              <mc:Fallback>
                <p:oleObj name="Equation" r:id="rId11" imgW="1143000" imgH="253800" progId="Equation.DSMT4">
                  <p:embed/>
                  <p:pic>
                    <p:nvPicPr>
                      <p:cNvPr id="0" name=""/>
                      <p:cNvPicPr/>
                      <p:nvPr/>
                    </p:nvPicPr>
                    <p:blipFill>
                      <a:blip r:embed="rId12"/>
                      <a:stretch>
                        <a:fillRect/>
                      </a:stretch>
                    </p:blipFill>
                    <p:spPr>
                      <a:xfrm>
                        <a:off x="1676400" y="5410200"/>
                        <a:ext cx="1835942" cy="407987"/>
                      </a:xfrm>
                      <a:prstGeom prst="rect">
                        <a:avLst/>
                      </a:prstGeom>
                    </p:spPr>
                  </p:pic>
                </p:oleObj>
              </mc:Fallback>
            </mc:AlternateContent>
          </a:graphicData>
        </a:graphic>
      </p:graphicFrame>
    </p:spTree>
    <p:extLst>
      <p:ext uri="{BB962C8B-B14F-4D97-AF65-F5344CB8AC3E}">
        <p14:creationId xmlns:p14="http://schemas.microsoft.com/office/powerpoint/2010/main" val="4195354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C</a:t>
            </a:r>
            <a:r>
              <a:rPr lang="en-US" dirty="0" smtClean="0"/>
              <a:t>heck your answers.  If you got it wrong, write a sentence explaining what you did wrong.</a:t>
            </a:r>
          </a:p>
          <a:p>
            <a:pPr marL="109728" indent="0">
              <a:buNone/>
            </a:pPr>
            <a:r>
              <a:rPr lang="en-US" dirty="0" smtClean="0"/>
              <a:t>6.				7.  </a:t>
            </a:r>
          </a:p>
          <a:p>
            <a:pPr marL="109728" indent="0">
              <a:buNone/>
            </a:pPr>
            <a:endParaRPr lang="en-US" dirty="0" smtClean="0"/>
          </a:p>
          <a:p>
            <a:pPr marL="109728" indent="0">
              <a:buNone/>
            </a:pPr>
            <a:endParaRPr lang="en-US" dirty="0" smtClean="0"/>
          </a:p>
          <a:p>
            <a:pPr marL="109728" indent="0">
              <a:buNone/>
            </a:pPr>
            <a:r>
              <a:rPr lang="en-US" dirty="0" smtClean="0"/>
              <a:t>8.				9.      </a:t>
            </a:r>
          </a:p>
          <a:p>
            <a:pPr marL="109728" indent="0">
              <a:buNone/>
            </a:pPr>
            <a:endParaRPr lang="en-US" dirty="0" smtClean="0"/>
          </a:p>
          <a:p>
            <a:pPr marL="109728" indent="0">
              <a:buNone/>
            </a:pPr>
            <a:endParaRPr lang="en-US" dirty="0" smtClean="0"/>
          </a:p>
          <a:p>
            <a:pPr marL="109728" indent="0">
              <a:buNone/>
            </a:pPr>
            <a:r>
              <a:rPr lang="en-US" dirty="0" smtClean="0"/>
              <a:t>10.   </a:t>
            </a:r>
          </a:p>
        </p:txBody>
      </p:sp>
      <p:sp>
        <p:nvSpPr>
          <p:cNvPr id="3" name="Title 2"/>
          <p:cNvSpPr>
            <a:spLocks noGrp="1"/>
          </p:cNvSpPr>
          <p:nvPr>
            <p:ph type="title"/>
          </p:nvPr>
        </p:nvSpPr>
        <p:spPr/>
        <p:txBody>
          <a:bodyPr>
            <a:normAutofit fontScale="90000"/>
          </a:bodyPr>
          <a:lstStyle/>
          <a:p>
            <a:r>
              <a:rPr lang="en-US" dirty="0" smtClean="0"/>
              <a:t>Practice Problems#6-10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50608854"/>
              </p:ext>
            </p:extLst>
          </p:nvPr>
        </p:nvGraphicFramePr>
        <p:xfrm>
          <a:off x="1189038" y="2438400"/>
          <a:ext cx="1325562" cy="407988"/>
        </p:xfrm>
        <a:graphic>
          <a:graphicData uri="http://schemas.openxmlformats.org/presentationml/2006/ole">
            <mc:AlternateContent xmlns:mc="http://schemas.openxmlformats.org/markup-compatibility/2006">
              <mc:Choice xmlns:v="urn:schemas-microsoft-com:vml" Requires="v">
                <p:oleObj spid="_x0000_s58485" name="Equation" r:id="rId3" imgW="825480" imgH="253800" progId="Equation.DSMT4">
                  <p:embed/>
                </p:oleObj>
              </mc:Choice>
              <mc:Fallback>
                <p:oleObj name="Equation" r:id="rId3" imgW="825480" imgH="253800" progId="Equation.DSMT4">
                  <p:embed/>
                  <p:pic>
                    <p:nvPicPr>
                      <p:cNvPr id="0" name=""/>
                      <p:cNvPicPr/>
                      <p:nvPr/>
                    </p:nvPicPr>
                    <p:blipFill>
                      <a:blip r:embed="rId4"/>
                      <a:stretch>
                        <a:fillRect/>
                      </a:stretch>
                    </p:blipFill>
                    <p:spPr>
                      <a:xfrm>
                        <a:off x="1189038" y="2438400"/>
                        <a:ext cx="1325562" cy="40798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41201618"/>
              </p:ext>
            </p:extLst>
          </p:nvPr>
        </p:nvGraphicFramePr>
        <p:xfrm>
          <a:off x="4810125" y="2362200"/>
          <a:ext cx="1897063" cy="407988"/>
        </p:xfrm>
        <a:graphic>
          <a:graphicData uri="http://schemas.openxmlformats.org/presentationml/2006/ole">
            <mc:AlternateContent xmlns:mc="http://schemas.openxmlformats.org/markup-compatibility/2006">
              <mc:Choice xmlns:v="urn:schemas-microsoft-com:vml" Requires="v">
                <p:oleObj spid="_x0000_s58486" name="Equation" r:id="rId5" imgW="1180800" imgH="253800" progId="Equation.DSMT4">
                  <p:embed/>
                </p:oleObj>
              </mc:Choice>
              <mc:Fallback>
                <p:oleObj name="Equation" r:id="rId5" imgW="1180800" imgH="253800" progId="Equation.DSMT4">
                  <p:embed/>
                  <p:pic>
                    <p:nvPicPr>
                      <p:cNvPr id="0" name=""/>
                      <p:cNvPicPr/>
                      <p:nvPr/>
                    </p:nvPicPr>
                    <p:blipFill>
                      <a:blip r:embed="rId6"/>
                      <a:stretch>
                        <a:fillRect/>
                      </a:stretch>
                    </p:blipFill>
                    <p:spPr>
                      <a:xfrm>
                        <a:off x="4810125" y="2362200"/>
                        <a:ext cx="1897063" cy="40798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19489602"/>
              </p:ext>
            </p:extLst>
          </p:nvPr>
        </p:nvGraphicFramePr>
        <p:xfrm>
          <a:off x="1371600" y="3810000"/>
          <a:ext cx="2286000" cy="407988"/>
        </p:xfrm>
        <a:graphic>
          <a:graphicData uri="http://schemas.openxmlformats.org/presentationml/2006/ole">
            <mc:AlternateContent xmlns:mc="http://schemas.openxmlformats.org/markup-compatibility/2006">
              <mc:Choice xmlns:v="urn:schemas-microsoft-com:vml" Requires="v">
                <p:oleObj spid="_x0000_s58487" name="Equation" r:id="rId7" imgW="1422360" imgH="253800" progId="Equation.DSMT4">
                  <p:embed/>
                </p:oleObj>
              </mc:Choice>
              <mc:Fallback>
                <p:oleObj name="Equation" r:id="rId7" imgW="1422360" imgH="253800" progId="Equation.DSMT4">
                  <p:embed/>
                  <p:pic>
                    <p:nvPicPr>
                      <p:cNvPr id="0" name=""/>
                      <p:cNvPicPr/>
                      <p:nvPr/>
                    </p:nvPicPr>
                    <p:blipFill>
                      <a:blip r:embed="rId8"/>
                      <a:stretch>
                        <a:fillRect/>
                      </a:stretch>
                    </p:blipFill>
                    <p:spPr>
                      <a:xfrm>
                        <a:off x="1371600" y="3810000"/>
                        <a:ext cx="2286000" cy="40798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386084521"/>
              </p:ext>
            </p:extLst>
          </p:nvPr>
        </p:nvGraphicFramePr>
        <p:xfrm>
          <a:off x="4876800" y="3733800"/>
          <a:ext cx="2033588" cy="484188"/>
        </p:xfrm>
        <a:graphic>
          <a:graphicData uri="http://schemas.openxmlformats.org/presentationml/2006/ole">
            <mc:AlternateContent xmlns:mc="http://schemas.openxmlformats.org/markup-compatibility/2006">
              <mc:Choice xmlns:v="urn:schemas-microsoft-com:vml" Requires="v">
                <p:oleObj spid="_x0000_s58488" name="Equation" r:id="rId9" imgW="1066680" imgH="253800" progId="Equation.DSMT4">
                  <p:embed/>
                </p:oleObj>
              </mc:Choice>
              <mc:Fallback>
                <p:oleObj name="Equation" r:id="rId9" imgW="1066680" imgH="253800" progId="Equation.DSMT4">
                  <p:embed/>
                  <p:pic>
                    <p:nvPicPr>
                      <p:cNvPr id="0" name=""/>
                      <p:cNvPicPr/>
                      <p:nvPr/>
                    </p:nvPicPr>
                    <p:blipFill>
                      <a:blip r:embed="rId10"/>
                      <a:stretch>
                        <a:fillRect/>
                      </a:stretch>
                    </p:blipFill>
                    <p:spPr>
                      <a:xfrm>
                        <a:off x="4876800" y="3733800"/>
                        <a:ext cx="2033588" cy="48418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28982514"/>
              </p:ext>
            </p:extLst>
          </p:nvPr>
        </p:nvGraphicFramePr>
        <p:xfrm>
          <a:off x="1676400" y="5181600"/>
          <a:ext cx="3225302" cy="533400"/>
        </p:xfrm>
        <a:graphic>
          <a:graphicData uri="http://schemas.openxmlformats.org/presentationml/2006/ole">
            <mc:AlternateContent xmlns:mc="http://schemas.openxmlformats.org/markup-compatibility/2006">
              <mc:Choice xmlns:v="urn:schemas-microsoft-com:vml" Requires="v">
                <p:oleObj spid="_x0000_s58489" name="Equation" r:id="rId11" imgW="1536480" imgH="253800" progId="Equation.DSMT4">
                  <p:embed/>
                </p:oleObj>
              </mc:Choice>
              <mc:Fallback>
                <p:oleObj name="Equation" r:id="rId11" imgW="1536480" imgH="253800" progId="Equation.DSMT4">
                  <p:embed/>
                  <p:pic>
                    <p:nvPicPr>
                      <p:cNvPr id="0" name=""/>
                      <p:cNvPicPr/>
                      <p:nvPr/>
                    </p:nvPicPr>
                    <p:blipFill>
                      <a:blip r:embed="rId12"/>
                      <a:stretch>
                        <a:fillRect/>
                      </a:stretch>
                    </p:blipFill>
                    <p:spPr>
                      <a:xfrm>
                        <a:off x="1676400" y="5181600"/>
                        <a:ext cx="3225302" cy="533400"/>
                      </a:xfrm>
                      <a:prstGeom prst="rect">
                        <a:avLst/>
                      </a:prstGeom>
                    </p:spPr>
                  </p:pic>
                </p:oleObj>
              </mc:Fallback>
            </mc:AlternateContent>
          </a:graphicData>
        </a:graphic>
      </p:graphicFrame>
    </p:spTree>
    <p:extLst>
      <p:ext uri="{BB962C8B-B14F-4D97-AF65-F5344CB8AC3E}">
        <p14:creationId xmlns:p14="http://schemas.microsoft.com/office/powerpoint/2010/main" val="202638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Two numbers are considered </a:t>
            </a:r>
            <a:r>
              <a:rPr lang="en-US" b="1" i="1" dirty="0"/>
              <a:t>opposites</a:t>
            </a:r>
            <a:r>
              <a:rPr lang="en-US" dirty="0"/>
              <a:t> </a:t>
            </a:r>
            <a:r>
              <a:rPr lang="en-US" dirty="0" smtClean="0"/>
              <a:t> if </a:t>
            </a:r>
            <a:r>
              <a:rPr lang="en-US" dirty="0"/>
              <a:t>they have the same absolute value</a:t>
            </a:r>
          </a:p>
          <a:p>
            <a:pPr marL="109728" indent="0">
              <a:buNone/>
            </a:pPr>
            <a:r>
              <a:rPr lang="en-US" dirty="0"/>
              <a:t> </a:t>
            </a:r>
            <a:r>
              <a:rPr lang="en-US" dirty="0" smtClean="0"/>
              <a:t> (</a:t>
            </a:r>
            <a:r>
              <a:rPr lang="en-US" dirty="0"/>
              <a:t>same distance from zero) but lie on opposite </a:t>
            </a:r>
            <a:r>
              <a:rPr lang="en-US" dirty="0" smtClean="0"/>
              <a:t> </a:t>
            </a:r>
            <a:br>
              <a:rPr lang="en-US" dirty="0" smtClean="0"/>
            </a:br>
            <a:r>
              <a:rPr lang="en-US" dirty="0" smtClean="0"/>
              <a:t>  sides </a:t>
            </a:r>
            <a:r>
              <a:rPr lang="en-US" dirty="0"/>
              <a:t>of zero on the number line</a:t>
            </a:r>
            <a:r>
              <a:rPr lang="en-US" dirty="0" smtClean="0"/>
              <a:t>.</a:t>
            </a:r>
          </a:p>
          <a:p>
            <a:pPr marL="109728" indent="0">
              <a:buNone/>
            </a:pPr>
            <a:endParaRPr lang="en-US" dirty="0"/>
          </a:p>
          <a:p>
            <a:r>
              <a:rPr lang="en-US" dirty="0"/>
              <a:t> (For example -8 and +8 are considered opposites of each other</a:t>
            </a:r>
            <a:r>
              <a:rPr lang="en-US" dirty="0" smtClean="0"/>
              <a:t>.)  </a:t>
            </a:r>
            <a:endParaRPr lang="en-US" dirty="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a:effectLst/>
              </a:rPr>
              <a:t>Segment 5:	Definition of an </a:t>
            </a:r>
            <a:r>
              <a:rPr lang="en-US" dirty="0" smtClean="0">
                <a:effectLst/>
              </a:rPr>
              <a:t>      Opposite</a:t>
            </a:r>
            <a:endParaRPr lang="en-US" dirty="0"/>
          </a:p>
        </p:txBody>
      </p:sp>
    </p:spTree>
    <p:extLst>
      <p:ext uri="{BB962C8B-B14F-4D97-AF65-F5344CB8AC3E}">
        <p14:creationId xmlns:p14="http://schemas.microsoft.com/office/powerpoint/2010/main" val="3155750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Look at the following examples of opposites.</a:t>
            </a:r>
          </a:p>
          <a:p>
            <a:pPr marL="109728" indent="0">
              <a:buNone/>
            </a:pPr>
            <a:r>
              <a:rPr lang="en-US" dirty="0" smtClean="0"/>
              <a:t>15. </a:t>
            </a:r>
            <a:r>
              <a:rPr lang="en-US" b="1" dirty="0"/>
              <a:t>What is the opposite </a:t>
            </a:r>
            <a:r>
              <a:rPr lang="en-US" b="1" dirty="0" smtClean="0"/>
              <a:t>of 16</a:t>
            </a:r>
            <a:r>
              <a:rPr lang="en-US" b="1" dirty="0"/>
              <a:t>? </a:t>
            </a:r>
            <a:r>
              <a:rPr lang="en-US" b="1" dirty="0" smtClean="0"/>
              <a:t>  </a:t>
            </a:r>
            <a:r>
              <a:rPr lang="en-US" b="1" dirty="0" smtClean="0">
                <a:solidFill>
                  <a:srgbClr val="C00000"/>
                </a:solidFill>
              </a:rPr>
              <a:t>For opposites, you simply have to change the sign.  The opposite of +16 is -16.</a:t>
            </a:r>
          </a:p>
          <a:p>
            <a:pPr marL="109728" indent="0">
              <a:buNone/>
            </a:pPr>
            <a:endParaRPr lang="en-US" b="1" dirty="0">
              <a:solidFill>
                <a:srgbClr val="C00000"/>
              </a:solidFill>
            </a:endParaRPr>
          </a:p>
          <a:p>
            <a:pPr marL="109728" indent="0">
              <a:buNone/>
            </a:pPr>
            <a:r>
              <a:rPr lang="en-US" b="1" dirty="0" smtClean="0"/>
              <a:t>16. </a:t>
            </a:r>
            <a:r>
              <a:rPr lang="en-US" b="1" dirty="0"/>
              <a:t>What is the opposite of </a:t>
            </a:r>
            <a:r>
              <a:rPr lang="en-US" b="1" dirty="0" smtClean="0"/>
              <a:t>-7?   </a:t>
            </a:r>
            <a:r>
              <a:rPr lang="en-US" b="1" dirty="0" smtClean="0">
                <a:solidFill>
                  <a:srgbClr val="C00000"/>
                </a:solidFill>
              </a:rPr>
              <a:t>Similarly, the opposite of -7 is +7 or just 7.</a:t>
            </a:r>
            <a:endParaRPr lang="en-US" dirty="0"/>
          </a:p>
        </p:txBody>
      </p:sp>
      <p:sp>
        <p:nvSpPr>
          <p:cNvPr id="3" name="Title 2"/>
          <p:cNvSpPr>
            <a:spLocks noGrp="1"/>
          </p:cNvSpPr>
          <p:nvPr>
            <p:ph type="title"/>
          </p:nvPr>
        </p:nvSpPr>
        <p:spPr/>
        <p:txBody>
          <a:bodyPr/>
          <a:lstStyle/>
          <a:p>
            <a:r>
              <a:rPr lang="en-US" dirty="0" smtClean="0"/>
              <a:t>Examples #15-16</a:t>
            </a:r>
            <a:endParaRPr lang="en-US" dirty="0"/>
          </a:p>
        </p:txBody>
      </p:sp>
    </p:spTree>
    <p:extLst>
      <p:ext uri="{BB962C8B-B14F-4D97-AF65-F5344CB8AC3E}">
        <p14:creationId xmlns:p14="http://schemas.microsoft.com/office/powerpoint/2010/main" val="492098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subtract an integer from another, add the opposite value of </a:t>
            </a:r>
            <a:r>
              <a:rPr lang="en-US" dirty="0" smtClean="0"/>
              <a:t>the </a:t>
            </a:r>
            <a:r>
              <a:rPr lang="en-US" dirty="0"/>
              <a:t>integer you are subtracting.  You can use the following </a:t>
            </a:r>
            <a:r>
              <a:rPr lang="en-US" dirty="0" smtClean="0"/>
              <a:t>formulas:  a – b = a + (-b)</a:t>
            </a:r>
          </a:p>
          <a:p>
            <a:pPr marL="109728" indent="0">
              <a:buNone/>
            </a:pPr>
            <a:r>
              <a:rPr lang="en-US" dirty="0"/>
              <a:t>	</a:t>
            </a:r>
            <a:r>
              <a:rPr lang="en-US" dirty="0" smtClean="0"/>
              <a:t>	   a – (-b) = a + b</a:t>
            </a:r>
            <a:endParaRPr lang="en-US" dirty="0"/>
          </a:p>
          <a:p>
            <a:r>
              <a:rPr lang="en-US" dirty="0"/>
              <a:t>(For example, subtracting 12 is the same as adding  </a:t>
            </a:r>
            <a:r>
              <a:rPr lang="en-US" dirty="0" smtClean="0"/>
              <a:t>-12 and subtracting -5 is </a:t>
            </a:r>
            <a:r>
              <a:rPr lang="en-US" dirty="0"/>
              <a:t>the same as adding </a:t>
            </a:r>
            <a:r>
              <a:rPr lang="en-US" dirty="0" smtClean="0"/>
              <a:t>+5</a:t>
            </a:r>
            <a:r>
              <a:rPr lang="en-US" dirty="0"/>
              <a:t>. </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a:effectLst/>
              </a:rPr>
              <a:t>Segment 6:	Subtracting integers by adding the opposite</a:t>
            </a:r>
            <a:r>
              <a:rPr lang="en-US" dirty="0" smtClean="0">
                <a:effectLst/>
              </a:rPr>
              <a:t>.</a:t>
            </a:r>
            <a:endParaRPr lang="en-US" dirty="0"/>
          </a:p>
        </p:txBody>
      </p:sp>
    </p:spTree>
    <p:extLst>
      <p:ext uri="{BB962C8B-B14F-4D97-AF65-F5344CB8AC3E}">
        <p14:creationId xmlns:p14="http://schemas.microsoft.com/office/powerpoint/2010/main" val="3113074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dirty="0" smtClean="0"/>
              <a:t>Look at the following example.</a:t>
            </a:r>
          </a:p>
          <a:p>
            <a:pPr marL="109728" indent="0">
              <a:buNone/>
            </a:pPr>
            <a:r>
              <a:rPr lang="en-US" dirty="0" smtClean="0"/>
              <a:t>17.</a:t>
            </a:r>
          </a:p>
          <a:p>
            <a:pPr marL="109728" indent="0">
              <a:buNone/>
            </a:pPr>
            <a:r>
              <a:rPr lang="en-US" dirty="0" smtClean="0">
                <a:solidFill>
                  <a:srgbClr val="C00000"/>
                </a:solidFill>
              </a:rPr>
              <a:t>Subtracting 3 is like losing $3.  That is the same as adding -3.  So first rewrite the problem as adding -3.  (Think like inserting a + sign in front of the -3.)</a:t>
            </a:r>
          </a:p>
          <a:p>
            <a:pPr marL="109728" indent="0">
              <a:buNone/>
            </a:pPr>
            <a:r>
              <a:rPr lang="en-US" dirty="0" smtClean="0">
                <a:solidFill>
                  <a:srgbClr val="C00000"/>
                </a:solidFill>
              </a:rPr>
              <a:t>(-7)+(-3)</a:t>
            </a:r>
          </a:p>
          <a:p>
            <a:pPr marL="109728" indent="0">
              <a:buNone/>
            </a:pPr>
            <a:r>
              <a:rPr lang="en-US" dirty="0" smtClean="0">
                <a:solidFill>
                  <a:srgbClr val="C00000"/>
                </a:solidFill>
              </a:rPr>
              <a:t>Now use the addition rule (same sign) to finish the problem.  Add the absolute values 7+3 = 10.  Since the original numbers are both negative our answer is -10.</a:t>
            </a:r>
            <a:r>
              <a:rPr lang="en-US" dirty="0" smtClean="0"/>
              <a:t>  </a:t>
            </a:r>
            <a:endParaRPr lang="en-US" dirty="0"/>
          </a:p>
        </p:txBody>
      </p:sp>
      <p:sp>
        <p:nvSpPr>
          <p:cNvPr id="3" name="Title 2"/>
          <p:cNvSpPr>
            <a:spLocks noGrp="1"/>
          </p:cNvSpPr>
          <p:nvPr>
            <p:ph type="title"/>
          </p:nvPr>
        </p:nvSpPr>
        <p:spPr/>
        <p:txBody>
          <a:bodyPr/>
          <a:lstStyle/>
          <a:p>
            <a:r>
              <a:rPr lang="en-US" dirty="0" smtClean="0"/>
              <a:t>Example #17</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29684648"/>
              </p:ext>
            </p:extLst>
          </p:nvPr>
        </p:nvGraphicFramePr>
        <p:xfrm>
          <a:off x="1371600" y="1828800"/>
          <a:ext cx="1093470" cy="533400"/>
        </p:xfrm>
        <a:graphic>
          <a:graphicData uri="http://schemas.openxmlformats.org/presentationml/2006/ole">
            <mc:AlternateContent xmlns:mc="http://schemas.openxmlformats.org/markup-compatibility/2006">
              <mc:Choice xmlns:v="urn:schemas-microsoft-com:vml" Requires="v">
                <p:oleObj spid="_x0000_s59416" name="Equation" r:id="rId3" imgW="520560" imgH="253800" progId="Equation.DSMT4">
                  <p:embed/>
                </p:oleObj>
              </mc:Choice>
              <mc:Fallback>
                <p:oleObj name="Equation" r:id="rId3" imgW="520560" imgH="253800" progId="Equation.DSMT4">
                  <p:embed/>
                  <p:pic>
                    <p:nvPicPr>
                      <p:cNvPr id="0" name=""/>
                      <p:cNvPicPr/>
                      <p:nvPr/>
                    </p:nvPicPr>
                    <p:blipFill>
                      <a:blip r:embed="rId4"/>
                      <a:stretch>
                        <a:fillRect/>
                      </a:stretch>
                    </p:blipFill>
                    <p:spPr>
                      <a:xfrm>
                        <a:off x="1371600" y="1828800"/>
                        <a:ext cx="1093470" cy="533400"/>
                      </a:xfrm>
                      <a:prstGeom prst="rect">
                        <a:avLst/>
                      </a:prstGeom>
                    </p:spPr>
                  </p:pic>
                </p:oleObj>
              </mc:Fallback>
            </mc:AlternateContent>
          </a:graphicData>
        </a:graphic>
      </p:graphicFrame>
    </p:spTree>
    <p:extLst>
      <p:ext uri="{BB962C8B-B14F-4D97-AF65-F5344CB8AC3E}">
        <p14:creationId xmlns:p14="http://schemas.microsoft.com/office/powerpoint/2010/main" val="276120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another example.</a:t>
            </a:r>
          </a:p>
          <a:p>
            <a:pPr marL="109728" indent="0">
              <a:buNone/>
            </a:pPr>
            <a:r>
              <a:rPr lang="en-US" dirty="0" smtClean="0"/>
              <a:t>18.  </a:t>
            </a:r>
          </a:p>
          <a:p>
            <a:pPr marL="109728" indent="0">
              <a:buNone/>
            </a:pPr>
            <a:r>
              <a:rPr lang="en-US" dirty="0" smtClean="0">
                <a:solidFill>
                  <a:srgbClr val="C00000"/>
                </a:solidFill>
              </a:rPr>
              <a:t>Subtracting -14 is the same as adding the opposite of -14.  So we add +14.  Hence we can rewrite the problem as follows:</a:t>
            </a:r>
          </a:p>
          <a:p>
            <a:pPr marL="109728" indent="0">
              <a:buNone/>
            </a:pPr>
            <a:r>
              <a:rPr lang="en-US" dirty="0" smtClean="0">
                <a:solidFill>
                  <a:srgbClr val="C00000"/>
                </a:solidFill>
              </a:rPr>
              <a:t>(-21)+(+14)</a:t>
            </a:r>
          </a:p>
          <a:p>
            <a:pPr marL="109728" indent="0">
              <a:buNone/>
            </a:pPr>
            <a:r>
              <a:rPr lang="en-US" dirty="0" smtClean="0">
                <a:solidFill>
                  <a:srgbClr val="C00000"/>
                </a:solidFill>
              </a:rPr>
              <a:t>Using our addition rule for opposite signs we </a:t>
            </a:r>
            <a:r>
              <a:rPr lang="en-US" dirty="0" smtClean="0">
                <a:solidFill>
                  <a:srgbClr val="C00000"/>
                </a:solidFill>
              </a:rPr>
              <a:t>subtract </a:t>
            </a:r>
            <a:r>
              <a:rPr lang="en-US" dirty="0" smtClean="0">
                <a:solidFill>
                  <a:srgbClr val="C00000"/>
                </a:solidFill>
              </a:rPr>
              <a:t>the absolute values 21-14=7 and keep the sign of the larger.  So we get -7 as our answer. </a:t>
            </a:r>
            <a:endParaRPr lang="en-US" dirty="0">
              <a:solidFill>
                <a:srgbClr val="C00000"/>
              </a:solidFill>
            </a:endParaRPr>
          </a:p>
        </p:txBody>
      </p:sp>
      <p:sp>
        <p:nvSpPr>
          <p:cNvPr id="3" name="Title 2"/>
          <p:cNvSpPr>
            <a:spLocks noGrp="1"/>
          </p:cNvSpPr>
          <p:nvPr>
            <p:ph type="title"/>
          </p:nvPr>
        </p:nvSpPr>
        <p:spPr/>
        <p:txBody>
          <a:bodyPr/>
          <a:lstStyle/>
          <a:p>
            <a:r>
              <a:rPr lang="en-US" dirty="0" smtClean="0"/>
              <a:t>Example #18</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538968527"/>
              </p:ext>
            </p:extLst>
          </p:nvPr>
        </p:nvGraphicFramePr>
        <p:xfrm>
          <a:off x="1524000" y="1981200"/>
          <a:ext cx="1407555" cy="407987"/>
        </p:xfrm>
        <a:graphic>
          <a:graphicData uri="http://schemas.openxmlformats.org/presentationml/2006/ole">
            <mc:AlternateContent xmlns:mc="http://schemas.openxmlformats.org/markup-compatibility/2006">
              <mc:Choice xmlns:v="urn:schemas-microsoft-com:vml" Requires="v">
                <p:oleObj spid="_x0000_s60441" name="Equation" r:id="rId3" imgW="876240" imgH="253800" progId="Equation.DSMT4">
                  <p:embed/>
                </p:oleObj>
              </mc:Choice>
              <mc:Fallback>
                <p:oleObj name="Equation" r:id="rId3" imgW="876240" imgH="253800" progId="Equation.DSMT4">
                  <p:embed/>
                  <p:pic>
                    <p:nvPicPr>
                      <p:cNvPr id="0" name=""/>
                      <p:cNvPicPr/>
                      <p:nvPr/>
                    </p:nvPicPr>
                    <p:blipFill>
                      <a:blip r:embed="rId4"/>
                      <a:stretch>
                        <a:fillRect/>
                      </a:stretch>
                    </p:blipFill>
                    <p:spPr>
                      <a:xfrm>
                        <a:off x="1524000" y="1981200"/>
                        <a:ext cx="1407555" cy="407987"/>
                      </a:xfrm>
                      <a:prstGeom prst="rect">
                        <a:avLst/>
                      </a:prstGeom>
                    </p:spPr>
                  </p:pic>
                </p:oleObj>
              </mc:Fallback>
            </mc:AlternateContent>
          </a:graphicData>
        </a:graphic>
      </p:graphicFrame>
    </p:spTree>
    <p:extLst>
      <p:ext uri="{BB962C8B-B14F-4D97-AF65-F5344CB8AC3E}">
        <p14:creationId xmlns:p14="http://schemas.microsoft.com/office/powerpoint/2010/main" val="2449888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Note that in the last example, the two negative signs next to each other cancel out and become just an addition.  This is true, but notice that the number you start with (-21) did not change to a positive.  The only number that changes  to the opposite is the number being subtracted. (second number)</a:t>
            </a:r>
            <a:endParaRPr lang="en-US" dirty="0"/>
          </a:p>
        </p:txBody>
      </p:sp>
      <p:sp>
        <p:nvSpPr>
          <p:cNvPr id="3" name="Title 2"/>
          <p:cNvSpPr>
            <a:spLocks noGrp="1"/>
          </p:cNvSpPr>
          <p:nvPr>
            <p:ph type="title"/>
          </p:nvPr>
        </p:nvSpPr>
        <p:spPr/>
        <p:txBody>
          <a:bodyPr/>
          <a:lstStyle/>
          <a:p>
            <a:r>
              <a:rPr lang="en-US" dirty="0" smtClean="0"/>
              <a:t>Example#18 Continued</a:t>
            </a:r>
            <a:endParaRPr lang="en-US" dirty="0"/>
          </a:p>
        </p:txBody>
      </p:sp>
    </p:spTree>
    <p:extLst>
      <p:ext uri="{BB962C8B-B14F-4D97-AF65-F5344CB8AC3E}">
        <p14:creationId xmlns:p14="http://schemas.microsoft.com/office/powerpoint/2010/main" val="2474323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US" dirty="0"/>
              <a:t>Now it is time for you to practice.  Try to </a:t>
            </a:r>
            <a:r>
              <a:rPr lang="en-US" dirty="0" smtClean="0"/>
              <a:t>subtract </a:t>
            </a:r>
            <a:r>
              <a:rPr lang="en-US" dirty="0"/>
              <a:t>the following integers on a separate sheet of paper.  Then check your answers on the next slide.  If you got it wrong, write a sentence </a:t>
            </a:r>
            <a:br>
              <a:rPr lang="en-US" dirty="0"/>
            </a:br>
            <a:r>
              <a:rPr lang="en-US" dirty="0"/>
              <a:t>explaining what you did wrong.</a:t>
            </a:r>
          </a:p>
          <a:p>
            <a:pPr marL="109728" indent="0">
              <a:buNone/>
            </a:pPr>
            <a:endParaRPr lang="en-US" dirty="0" smtClean="0"/>
          </a:p>
          <a:p>
            <a:pPr marL="109728" indent="0">
              <a:buNone/>
            </a:pPr>
            <a:r>
              <a:rPr lang="en-US" dirty="0" smtClean="0"/>
              <a:t>11.</a:t>
            </a:r>
            <a:r>
              <a:rPr lang="en-US" dirty="0"/>
              <a:t>				</a:t>
            </a:r>
            <a:r>
              <a:rPr lang="en-US" dirty="0" smtClean="0"/>
              <a:t>12.  </a:t>
            </a:r>
            <a:endParaRPr lang="en-US" dirty="0"/>
          </a:p>
          <a:p>
            <a:pPr marL="109728" indent="0">
              <a:buNone/>
            </a:pPr>
            <a:endParaRPr lang="en-US" dirty="0"/>
          </a:p>
          <a:p>
            <a:pPr marL="109728" indent="0">
              <a:buNone/>
            </a:pPr>
            <a:endParaRPr lang="en-US" dirty="0" smtClean="0"/>
          </a:p>
          <a:p>
            <a:pPr marL="109728" indent="0">
              <a:buNone/>
            </a:pPr>
            <a:r>
              <a:rPr lang="en-US" dirty="0" smtClean="0"/>
              <a:t>13.</a:t>
            </a:r>
            <a:r>
              <a:rPr lang="en-US" dirty="0"/>
              <a:t>				</a:t>
            </a:r>
            <a:r>
              <a:rPr lang="en-US" dirty="0" smtClean="0"/>
              <a:t>14.      </a:t>
            </a:r>
            <a:endParaRPr lang="en-US" dirty="0"/>
          </a:p>
          <a:p>
            <a:pPr marL="109728" indent="0">
              <a:buNone/>
            </a:pPr>
            <a:endParaRPr lang="en-US" dirty="0"/>
          </a:p>
          <a:p>
            <a:pPr marL="109728" indent="0">
              <a:buNone/>
            </a:pPr>
            <a:r>
              <a:rPr lang="en-US" dirty="0" smtClean="0"/>
              <a:t>   </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Practice Problems #11-14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744831237"/>
              </p:ext>
            </p:extLst>
          </p:nvPr>
        </p:nvGraphicFramePr>
        <p:xfrm>
          <a:off x="1600200" y="3276600"/>
          <a:ext cx="1137839" cy="484187"/>
        </p:xfrm>
        <a:graphic>
          <a:graphicData uri="http://schemas.openxmlformats.org/presentationml/2006/ole">
            <mc:AlternateContent xmlns:mc="http://schemas.openxmlformats.org/markup-compatibility/2006">
              <mc:Choice xmlns:v="urn:schemas-microsoft-com:vml" Requires="v">
                <p:oleObj spid="_x0000_s61530" name="Equation" r:id="rId3" imgW="596880" imgH="253800" progId="Equation.DSMT4">
                  <p:embed/>
                </p:oleObj>
              </mc:Choice>
              <mc:Fallback>
                <p:oleObj name="Equation" r:id="rId3" imgW="596880" imgH="253800" progId="Equation.DSMT4">
                  <p:embed/>
                  <p:pic>
                    <p:nvPicPr>
                      <p:cNvPr id="0" name=""/>
                      <p:cNvPicPr/>
                      <p:nvPr/>
                    </p:nvPicPr>
                    <p:blipFill>
                      <a:blip r:embed="rId4"/>
                      <a:stretch>
                        <a:fillRect/>
                      </a:stretch>
                    </p:blipFill>
                    <p:spPr>
                      <a:xfrm>
                        <a:off x="1600200" y="3276600"/>
                        <a:ext cx="1137839" cy="48418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04706509"/>
              </p:ext>
            </p:extLst>
          </p:nvPr>
        </p:nvGraphicFramePr>
        <p:xfrm>
          <a:off x="5181600" y="3276600"/>
          <a:ext cx="1162049" cy="484187"/>
        </p:xfrm>
        <a:graphic>
          <a:graphicData uri="http://schemas.openxmlformats.org/presentationml/2006/ole">
            <mc:AlternateContent xmlns:mc="http://schemas.openxmlformats.org/markup-compatibility/2006">
              <mc:Choice xmlns:v="urn:schemas-microsoft-com:vml" Requires="v">
                <p:oleObj spid="_x0000_s61531" name="Equation" r:id="rId5" imgW="609480" imgH="253800" progId="Equation.DSMT4">
                  <p:embed/>
                </p:oleObj>
              </mc:Choice>
              <mc:Fallback>
                <p:oleObj name="Equation" r:id="rId5" imgW="609480" imgH="253800" progId="Equation.DSMT4">
                  <p:embed/>
                  <p:pic>
                    <p:nvPicPr>
                      <p:cNvPr id="0" name=""/>
                      <p:cNvPicPr/>
                      <p:nvPr/>
                    </p:nvPicPr>
                    <p:blipFill>
                      <a:blip r:embed="rId6"/>
                      <a:stretch>
                        <a:fillRect/>
                      </a:stretch>
                    </p:blipFill>
                    <p:spPr>
                      <a:xfrm>
                        <a:off x="5181600" y="3276600"/>
                        <a:ext cx="1162049" cy="48418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53151021"/>
              </p:ext>
            </p:extLst>
          </p:nvPr>
        </p:nvGraphicFramePr>
        <p:xfrm>
          <a:off x="1676400" y="4419600"/>
          <a:ext cx="990600" cy="385233"/>
        </p:xfrm>
        <a:graphic>
          <a:graphicData uri="http://schemas.openxmlformats.org/presentationml/2006/ole">
            <mc:AlternateContent xmlns:mc="http://schemas.openxmlformats.org/markup-compatibility/2006">
              <mc:Choice xmlns:v="urn:schemas-microsoft-com:vml" Requires="v">
                <p:oleObj spid="_x0000_s61532" name="Equation" r:id="rId7" imgW="457200" imgH="177480" progId="Equation.DSMT4">
                  <p:embed/>
                </p:oleObj>
              </mc:Choice>
              <mc:Fallback>
                <p:oleObj name="Equation" r:id="rId7" imgW="457200" imgH="177480" progId="Equation.DSMT4">
                  <p:embed/>
                  <p:pic>
                    <p:nvPicPr>
                      <p:cNvPr id="0" name=""/>
                      <p:cNvPicPr/>
                      <p:nvPr/>
                    </p:nvPicPr>
                    <p:blipFill>
                      <a:blip r:embed="rId8"/>
                      <a:stretch>
                        <a:fillRect/>
                      </a:stretch>
                    </p:blipFill>
                    <p:spPr>
                      <a:xfrm>
                        <a:off x="1676400" y="4419600"/>
                        <a:ext cx="990600" cy="38523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7350288"/>
              </p:ext>
            </p:extLst>
          </p:nvPr>
        </p:nvGraphicFramePr>
        <p:xfrm>
          <a:off x="5181600" y="4343400"/>
          <a:ext cx="1733945" cy="407987"/>
        </p:xfrm>
        <a:graphic>
          <a:graphicData uri="http://schemas.openxmlformats.org/presentationml/2006/ole">
            <mc:AlternateContent xmlns:mc="http://schemas.openxmlformats.org/markup-compatibility/2006">
              <mc:Choice xmlns:v="urn:schemas-microsoft-com:vml" Requires="v">
                <p:oleObj spid="_x0000_s61533" name="Equation" r:id="rId9" imgW="1079280" imgH="253800" progId="Equation.DSMT4">
                  <p:embed/>
                </p:oleObj>
              </mc:Choice>
              <mc:Fallback>
                <p:oleObj name="Equation" r:id="rId9" imgW="1079280" imgH="253800" progId="Equation.DSMT4">
                  <p:embed/>
                  <p:pic>
                    <p:nvPicPr>
                      <p:cNvPr id="0" name=""/>
                      <p:cNvPicPr/>
                      <p:nvPr/>
                    </p:nvPicPr>
                    <p:blipFill>
                      <a:blip r:embed="rId10"/>
                      <a:stretch>
                        <a:fillRect/>
                      </a:stretch>
                    </p:blipFill>
                    <p:spPr>
                      <a:xfrm>
                        <a:off x="5181600" y="4343400"/>
                        <a:ext cx="1733945" cy="407987"/>
                      </a:xfrm>
                      <a:prstGeom prst="rect">
                        <a:avLst/>
                      </a:prstGeom>
                    </p:spPr>
                  </p:pic>
                </p:oleObj>
              </mc:Fallback>
            </mc:AlternateContent>
          </a:graphicData>
        </a:graphic>
      </p:graphicFrame>
    </p:spTree>
    <p:extLst>
      <p:ext uri="{BB962C8B-B14F-4D97-AF65-F5344CB8AC3E}">
        <p14:creationId xmlns:p14="http://schemas.microsoft.com/office/powerpoint/2010/main" val="1196693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set of integers is made up of the following numbers: </a:t>
            </a:r>
            <a:endParaRPr lang="en-US" dirty="0" smtClean="0"/>
          </a:p>
          <a:p>
            <a:pPr marL="109728" indent="0">
              <a:buNone/>
            </a:pPr>
            <a:endParaRPr lang="en-US" dirty="0"/>
          </a:p>
          <a:p>
            <a:pPr marL="109728" indent="0" algn="ctr">
              <a:buNone/>
            </a:pPr>
            <a:r>
              <a:rPr lang="en-US" dirty="0" smtClean="0"/>
              <a:t>. . .-4 , -3 , -2 , -1 , 0 , 1 , 2 , 3 , 4 . . .</a:t>
            </a:r>
          </a:p>
          <a:p>
            <a:pPr marL="109728" indent="0">
              <a:buNone/>
            </a:pPr>
            <a:endParaRPr lang="en-US" dirty="0"/>
          </a:p>
          <a:p>
            <a:r>
              <a:rPr lang="en-US" dirty="0"/>
              <a:t>Notice the set of integers includes the natural numbers 1,2,3,4,… , zero, and the negative  numbers  -1, -2, -3, …</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u="sng" dirty="0">
                <a:effectLst/>
              </a:rPr>
              <a:t>Segment 1</a:t>
            </a:r>
            <a:r>
              <a:rPr lang="en-US" dirty="0">
                <a:effectLst/>
              </a:rPr>
              <a:t>: 	</a:t>
            </a:r>
            <a:r>
              <a:rPr lang="en-US" u="sng" dirty="0">
                <a:effectLst/>
              </a:rPr>
              <a:t>Definition of an Integer</a:t>
            </a:r>
            <a:endParaRPr lang="en-US" dirty="0"/>
          </a:p>
        </p:txBody>
      </p:sp>
    </p:spTree>
    <p:extLst>
      <p:ext uri="{BB962C8B-B14F-4D97-AF65-F5344CB8AC3E}">
        <p14:creationId xmlns:p14="http://schemas.microsoft.com/office/powerpoint/2010/main" val="693468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a:t>C</a:t>
            </a:r>
            <a:r>
              <a:rPr lang="en-US" dirty="0" smtClean="0"/>
              <a:t>heck </a:t>
            </a:r>
            <a:r>
              <a:rPr lang="en-US" dirty="0"/>
              <a:t>your </a:t>
            </a:r>
            <a:r>
              <a:rPr lang="en-US" dirty="0" smtClean="0"/>
              <a:t>answers.  </a:t>
            </a:r>
            <a:r>
              <a:rPr lang="en-US" dirty="0"/>
              <a:t>If you got it wrong, write a sentence </a:t>
            </a:r>
            <a:r>
              <a:rPr lang="en-US" dirty="0" smtClean="0"/>
              <a:t>explaining </a:t>
            </a:r>
            <a:r>
              <a:rPr lang="en-US" dirty="0"/>
              <a:t>what you did wrong.</a:t>
            </a:r>
          </a:p>
          <a:p>
            <a:pPr marL="109728" indent="0">
              <a:buNone/>
            </a:pPr>
            <a:r>
              <a:rPr lang="en-US" dirty="0" smtClean="0"/>
              <a:t>11.</a:t>
            </a:r>
            <a:r>
              <a:rPr lang="en-US" dirty="0"/>
              <a:t>				 </a:t>
            </a:r>
            <a:r>
              <a:rPr lang="en-US" dirty="0" smtClean="0"/>
              <a:t>  12.  </a:t>
            </a:r>
            <a:endParaRPr lang="en-US" dirty="0"/>
          </a:p>
          <a:p>
            <a:pPr marL="109728" indent="0">
              <a:buNone/>
            </a:pPr>
            <a:endParaRPr lang="en-US" dirty="0"/>
          </a:p>
          <a:p>
            <a:pPr marL="109728" indent="0">
              <a:buNone/>
            </a:pPr>
            <a:endParaRPr lang="en-US" dirty="0" smtClean="0"/>
          </a:p>
          <a:p>
            <a:pPr marL="109728" indent="0">
              <a:buNone/>
            </a:pPr>
            <a:r>
              <a:rPr lang="en-US" dirty="0" smtClean="0"/>
              <a:t>13.</a:t>
            </a:r>
            <a:r>
              <a:rPr lang="en-US" dirty="0"/>
              <a:t>				 </a:t>
            </a:r>
            <a:r>
              <a:rPr lang="en-US" dirty="0" smtClean="0"/>
              <a:t>  14.      </a:t>
            </a:r>
            <a:endParaRPr lang="en-US" dirty="0"/>
          </a:p>
          <a:p>
            <a:pPr marL="109728" indent="0">
              <a:buNone/>
            </a:pPr>
            <a:endParaRPr lang="en-US" dirty="0"/>
          </a:p>
          <a:p>
            <a:pPr marL="109728" indent="0">
              <a:buNone/>
            </a:pPr>
            <a:r>
              <a:rPr lang="en-US" dirty="0" smtClean="0"/>
              <a:t>   </a:t>
            </a:r>
            <a:endParaRPr lang="en-US" dirty="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Practice Problems #11-14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02045407"/>
              </p:ext>
            </p:extLst>
          </p:nvPr>
        </p:nvGraphicFramePr>
        <p:xfrm>
          <a:off x="762000" y="2971800"/>
          <a:ext cx="3027362" cy="484188"/>
        </p:xfrm>
        <a:graphic>
          <a:graphicData uri="http://schemas.openxmlformats.org/presentationml/2006/ole">
            <mc:AlternateContent xmlns:mc="http://schemas.openxmlformats.org/markup-compatibility/2006">
              <mc:Choice xmlns:v="urn:schemas-microsoft-com:vml" Requires="v">
                <p:oleObj spid="_x0000_s62558" name="Equation" r:id="rId3" imgW="1587240" imgH="253800" progId="Equation.DSMT4">
                  <p:embed/>
                </p:oleObj>
              </mc:Choice>
              <mc:Fallback>
                <p:oleObj name="Equation" r:id="rId3" imgW="1587240" imgH="253800" progId="Equation.DSMT4">
                  <p:embed/>
                  <p:pic>
                    <p:nvPicPr>
                      <p:cNvPr id="0" name=""/>
                      <p:cNvPicPr/>
                      <p:nvPr/>
                    </p:nvPicPr>
                    <p:blipFill>
                      <a:blip r:embed="rId4"/>
                      <a:stretch>
                        <a:fillRect/>
                      </a:stretch>
                    </p:blipFill>
                    <p:spPr>
                      <a:xfrm>
                        <a:off x="762000" y="2971800"/>
                        <a:ext cx="3027362" cy="48418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41331386"/>
              </p:ext>
            </p:extLst>
          </p:nvPr>
        </p:nvGraphicFramePr>
        <p:xfrm>
          <a:off x="4800600" y="2895600"/>
          <a:ext cx="3606800" cy="484188"/>
        </p:xfrm>
        <a:graphic>
          <a:graphicData uri="http://schemas.openxmlformats.org/presentationml/2006/ole">
            <mc:AlternateContent xmlns:mc="http://schemas.openxmlformats.org/markup-compatibility/2006">
              <mc:Choice xmlns:v="urn:schemas-microsoft-com:vml" Requires="v">
                <p:oleObj spid="_x0000_s62559" name="Equation" r:id="rId5" imgW="1892160" imgH="253800" progId="Equation.DSMT4">
                  <p:embed/>
                </p:oleObj>
              </mc:Choice>
              <mc:Fallback>
                <p:oleObj name="Equation" r:id="rId5" imgW="1892160" imgH="253800" progId="Equation.DSMT4">
                  <p:embed/>
                  <p:pic>
                    <p:nvPicPr>
                      <p:cNvPr id="0" name=""/>
                      <p:cNvPicPr/>
                      <p:nvPr/>
                    </p:nvPicPr>
                    <p:blipFill>
                      <a:blip r:embed="rId6"/>
                      <a:stretch>
                        <a:fillRect/>
                      </a:stretch>
                    </p:blipFill>
                    <p:spPr>
                      <a:xfrm>
                        <a:off x="4800600" y="2895600"/>
                        <a:ext cx="3606800" cy="48418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43144496"/>
              </p:ext>
            </p:extLst>
          </p:nvPr>
        </p:nvGraphicFramePr>
        <p:xfrm>
          <a:off x="762000" y="4572001"/>
          <a:ext cx="3276600" cy="417076"/>
        </p:xfrm>
        <a:graphic>
          <a:graphicData uri="http://schemas.openxmlformats.org/presentationml/2006/ole">
            <mc:AlternateContent xmlns:mc="http://schemas.openxmlformats.org/markup-compatibility/2006">
              <mc:Choice xmlns:v="urn:schemas-microsoft-com:vml" Requires="v">
                <p:oleObj spid="_x0000_s62560" name="Equation" r:id="rId7" imgW="1600200" imgH="203040" progId="Equation.DSMT4">
                  <p:embed/>
                </p:oleObj>
              </mc:Choice>
              <mc:Fallback>
                <p:oleObj name="Equation" r:id="rId7" imgW="1600200" imgH="203040" progId="Equation.DSMT4">
                  <p:embed/>
                  <p:pic>
                    <p:nvPicPr>
                      <p:cNvPr id="0" name=""/>
                      <p:cNvPicPr/>
                      <p:nvPr/>
                    </p:nvPicPr>
                    <p:blipFill>
                      <a:blip r:embed="rId8"/>
                      <a:stretch>
                        <a:fillRect/>
                      </a:stretch>
                    </p:blipFill>
                    <p:spPr>
                      <a:xfrm>
                        <a:off x="762000" y="4572001"/>
                        <a:ext cx="3276600" cy="41707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74516269"/>
              </p:ext>
            </p:extLst>
          </p:nvPr>
        </p:nvGraphicFramePr>
        <p:xfrm>
          <a:off x="4494213" y="4572000"/>
          <a:ext cx="4506912" cy="407988"/>
        </p:xfrm>
        <a:graphic>
          <a:graphicData uri="http://schemas.openxmlformats.org/presentationml/2006/ole">
            <mc:AlternateContent xmlns:mc="http://schemas.openxmlformats.org/markup-compatibility/2006">
              <mc:Choice xmlns:v="urn:schemas-microsoft-com:vml" Requires="v">
                <p:oleObj spid="_x0000_s62561" name="Equation" r:id="rId9" imgW="2806560" imgH="253800" progId="Equation.DSMT4">
                  <p:embed/>
                </p:oleObj>
              </mc:Choice>
              <mc:Fallback>
                <p:oleObj name="Equation" r:id="rId9" imgW="2806560" imgH="253800" progId="Equation.DSMT4">
                  <p:embed/>
                  <p:pic>
                    <p:nvPicPr>
                      <p:cNvPr id="0" name=""/>
                      <p:cNvPicPr/>
                      <p:nvPr/>
                    </p:nvPicPr>
                    <p:blipFill>
                      <a:blip r:embed="rId10"/>
                      <a:stretch>
                        <a:fillRect/>
                      </a:stretch>
                    </p:blipFill>
                    <p:spPr>
                      <a:xfrm>
                        <a:off x="4494213" y="4572000"/>
                        <a:ext cx="4506912" cy="407988"/>
                      </a:xfrm>
                      <a:prstGeom prst="rect">
                        <a:avLst/>
                      </a:prstGeom>
                    </p:spPr>
                  </p:pic>
                </p:oleObj>
              </mc:Fallback>
            </mc:AlternateContent>
          </a:graphicData>
        </a:graphic>
      </p:graphicFrame>
    </p:spTree>
    <p:extLst>
      <p:ext uri="{BB962C8B-B14F-4D97-AF65-F5344CB8AC3E}">
        <p14:creationId xmlns:p14="http://schemas.microsoft.com/office/powerpoint/2010/main" val="2009527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multiply or divide integers with the same sign (both positive or both negative</a:t>
            </a:r>
            <a:r>
              <a:rPr lang="en-US" dirty="0" smtClean="0"/>
              <a:t>), multiply </a:t>
            </a:r>
            <a:r>
              <a:rPr lang="en-US" dirty="0"/>
              <a:t>or divide the absolute value of the numbers.  </a:t>
            </a:r>
            <a:r>
              <a:rPr lang="en-US" b="1" dirty="0"/>
              <a:t>The answer will be positive.</a:t>
            </a:r>
            <a:endParaRPr lang="en-US" dirty="0"/>
          </a:p>
          <a:p>
            <a:r>
              <a:rPr lang="en-US" dirty="0"/>
              <a:t>(Note:  When multiplying negative integers, you will often see </a:t>
            </a:r>
            <a:r>
              <a:rPr lang="en-US" dirty="0" smtClean="0"/>
              <a:t>two </a:t>
            </a:r>
            <a:r>
              <a:rPr lang="en-US" dirty="0"/>
              <a:t>parenthesis next to each other.)</a:t>
            </a:r>
          </a:p>
          <a:p>
            <a:pPr marL="109728" indent="0">
              <a:buNone/>
            </a:pPr>
            <a:endParaRPr lang="en-US" dirty="0"/>
          </a:p>
        </p:txBody>
      </p:sp>
      <p:sp>
        <p:nvSpPr>
          <p:cNvPr id="3" name="Title 2"/>
          <p:cNvSpPr>
            <a:spLocks noGrp="1"/>
          </p:cNvSpPr>
          <p:nvPr>
            <p:ph type="title"/>
          </p:nvPr>
        </p:nvSpPr>
        <p:spPr/>
        <p:txBody>
          <a:bodyPr>
            <a:normAutofit/>
          </a:bodyPr>
          <a:lstStyle/>
          <a:p>
            <a:r>
              <a:rPr lang="en-US" sz="3400" dirty="0">
                <a:effectLst/>
              </a:rPr>
              <a:t>Segment 7:	Multiplying and Dividing </a:t>
            </a:r>
            <a:r>
              <a:rPr lang="en-US" sz="3400" dirty="0" smtClean="0">
                <a:effectLst/>
              </a:rPr>
              <a:t>Integers </a:t>
            </a:r>
            <a:r>
              <a:rPr lang="en-US" sz="3400" dirty="0">
                <a:effectLst/>
              </a:rPr>
              <a:t>with the same sign</a:t>
            </a:r>
            <a:r>
              <a:rPr lang="en-US" sz="3400" dirty="0" smtClean="0">
                <a:effectLst/>
              </a:rPr>
              <a:t>.</a:t>
            </a:r>
            <a:endParaRPr lang="en-US" sz="3400" dirty="0"/>
          </a:p>
        </p:txBody>
      </p:sp>
    </p:spTree>
    <p:extLst>
      <p:ext uri="{BB962C8B-B14F-4D97-AF65-F5344CB8AC3E}">
        <p14:creationId xmlns:p14="http://schemas.microsoft.com/office/powerpoint/2010/main" val="998439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t>Look at the following examples</a:t>
            </a:r>
          </a:p>
          <a:p>
            <a:pPr marL="109728" indent="0">
              <a:buNone/>
            </a:pPr>
            <a:r>
              <a:rPr lang="en-US" dirty="0" smtClean="0"/>
              <a:t>19.   Multiply:  (-7)(-6)</a:t>
            </a:r>
          </a:p>
          <a:p>
            <a:pPr marL="109728" indent="0">
              <a:buNone/>
            </a:pPr>
            <a:r>
              <a:rPr lang="en-US" dirty="0" smtClean="0">
                <a:solidFill>
                  <a:srgbClr val="C00000"/>
                </a:solidFill>
              </a:rPr>
              <a:t>Notice the parenthesis are next to each other.  This indicates multiplication. Start by multiplying the absolute values. </a:t>
            </a:r>
            <a:r>
              <a:rPr lang="en-US" dirty="0">
                <a:solidFill>
                  <a:srgbClr val="C00000"/>
                </a:solidFill>
              </a:rPr>
              <a:t>Since the integers have the same sign, t</a:t>
            </a:r>
            <a:r>
              <a:rPr lang="en-US" dirty="0" smtClean="0">
                <a:solidFill>
                  <a:srgbClr val="C00000"/>
                </a:solidFill>
              </a:rPr>
              <a:t>he answer will be positive.</a:t>
            </a:r>
          </a:p>
          <a:p>
            <a:pPr marL="109728" indent="0">
              <a:buNone/>
            </a:pPr>
            <a:r>
              <a:rPr lang="en-US" dirty="0" smtClean="0"/>
              <a:t>20.  Divide:   </a:t>
            </a:r>
          </a:p>
          <a:p>
            <a:pPr marL="109728" indent="0">
              <a:buNone/>
            </a:pPr>
            <a:r>
              <a:rPr lang="en-US" dirty="0" smtClean="0">
                <a:solidFill>
                  <a:srgbClr val="C00000"/>
                </a:solidFill>
              </a:rPr>
              <a:t>Similarly divide                  Since both numbers are negative, the answer will be positive. (+27)</a:t>
            </a:r>
            <a:endParaRPr lang="en-US" dirty="0">
              <a:solidFill>
                <a:srgbClr val="C00000"/>
              </a:solidFill>
            </a:endParaRPr>
          </a:p>
        </p:txBody>
      </p:sp>
      <p:sp>
        <p:nvSpPr>
          <p:cNvPr id="3" name="Title 2"/>
          <p:cNvSpPr>
            <a:spLocks noGrp="1"/>
          </p:cNvSpPr>
          <p:nvPr>
            <p:ph type="title"/>
          </p:nvPr>
        </p:nvSpPr>
        <p:spPr/>
        <p:txBody>
          <a:bodyPr/>
          <a:lstStyle/>
          <a:p>
            <a:r>
              <a:rPr lang="en-US" dirty="0" smtClean="0"/>
              <a:t>Examples #19-20</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3968240"/>
              </p:ext>
            </p:extLst>
          </p:nvPr>
        </p:nvGraphicFramePr>
        <p:xfrm>
          <a:off x="2895600" y="4495800"/>
          <a:ext cx="1577340" cy="457200"/>
        </p:xfrm>
        <a:graphic>
          <a:graphicData uri="http://schemas.openxmlformats.org/presentationml/2006/ole">
            <mc:AlternateContent xmlns:mc="http://schemas.openxmlformats.org/markup-compatibility/2006">
              <mc:Choice xmlns:v="urn:schemas-microsoft-com:vml" Requires="v">
                <p:oleObj spid="_x0000_s63528" name="Equation" r:id="rId3" imgW="876240" imgH="253800" progId="Equation.DSMT4">
                  <p:embed/>
                </p:oleObj>
              </mc:Choice>
              <mc:Fallback>
                <p:oleObj name="Equation" r:id="rId3" imgW="876240" imgH="253800" progId="Equation.DSMT4">
                  <p:embed/>
                  <p:pic>
                    <p:nvPicPr>
                      <p:cNvPr id="0" name=""/>
                      <p:cNvPicPr/>
                      <p:nvPr/>
                    </p:nvPicPr>
                    <p:blipFill>
                      <a:blip r:embed="rId4"/>
                      <a:stretch>
                        <a:fillRect/>
                      </a:stretch>
                    </p:blipFill>
                    <p:spPr>
                      <a:xfrm>
                        <a:off x="2895600" y="4495800"/>
                        <a:ext cx="1577340" cy="4572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964854779"/>
              </p:ext>
            </p:extLst>
          </p:nvPr>
        </p:nvGraphicFramePr>
        <p:xfrm>
          <a:off x="3276600" y="5029200"/>
          <a:ext cx="1592036" cy="371475"/>
        </p:xfrm>
        <a:graphic>
          <a:graphicData uri="http://schemas.openxmlformats.org/presentationml/2006/ole">
            <mc:AlternateContent xmlns:mc="http://schemas.openxmlformats.org/markup-compatibility/2006">
              <mc:Choice xmlns:v="urn:schemas-microsoft-com:vml" Requires="v">
                <p:oleObj spid="_x0000_s63529" name="Equation" r:id="rId5" imgW="761760" imgH="177480" progId="Equation.DSMT4">
                  <p:embed/>
                </p:oleObj>
              </mc:Choice>
              <mc:Fallback>
                <p:oleObj name="Equation" r:id="rId5" imgW="761760" imgH="177480" progId="Equation.DSMT4">
                  <p:embed/>
                  <p:pic>
                    <p:nvPicPr>
                      <p:cNvPr id="0" name=""/>
                      <p:cNvPicPr/>
                      <p:nvPr/>
                    </p:nvPicPr>
                    <p:blipFill>
                      <a:blip r:embed="rId6"/>
                      <a:stretch>
                        <a:fillRect/>
                      </a:stretch>
                    </p:blipFill>
                    <p:spPr>
                      <a:xfrm>
                        <a:off x="3276600" y="5029200"/>
                        <a:ext cx="1592036" cy="371475"/>
                      </a:xfrm>
                      <a:prstGeom prst="rect">
                        <a:avLst/>
                      </a:prstGeom>
                    </p:spPr>
                  </p:pic>
                </p:oleObj>
              </mc:Fallback>
            </mc:AlternateContent>
          </a:graphicData>
        </a:graphic>
      </p:graphicFrame>
    </p:spTree>
    <p:extLst>
      <p:ext uri="{BB962C8B-B14F-4D97-AF65-F5344CB8AC3E}">
        <p14:creationId xmlns:p14="http://schemas.microsoft.com/office/powerpoint/2010/main" val="1072880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Notice that the rule applies to two positive numbers as </a:t>
            </a:r>
            <a:r>
              <a:rPr lang="en-US" dirty="0" smtClean="0"/>
              <a:t>well:   7x8 </a:t>
            </a:r>
            <a:r>
              <a:rPr lang="en-US" dirty="0"/>
              <a:t>= +56 since both 7 and 8 have the same sign.</a:t>
            </a:r>
          </a:p>
          <a:p>
            <a:r>
              <a:rPr lang="en-US" dirty="0" smtClean="0"/>
              <a:t>It is also important not to confuse multiplication with addition.  </a:t>
            </a:r>
          </a:p>
          <a:p>
            <a:pPr marL="109728" indent="0">
              <a:buNone/>
            </a:pPr>
            <a:r>
              <a:rPr lang="en-US" dirty="0" smtClean="0"/>
              <a:t>(-7)(-6)=+42 , but (-7)+(-6) = -13</a:t>
            </a:r>
          </a:p>
          <a:p>
            <a:pPr marL="109728" indent="0">
              <a:buNone/>
            </a:pPr>
            <a:r>
              <a:rPr lang="en-US" u="sng" dirty="0" smtClean="0"/>
              <a:t>When we add two negative numbers the answer remains negative</a:t>
            </a:r>
            <a:r>
              <a:rPr lang="en-US" dirty="0" smtClean="0"/>
              <a:t>.  </a:t>
            </a:r>
          </a:p>
        </p:txBody>
      </p:sp>
      <p:sp>
        <p:nvSpPr>
          <p:cNvPr id="3" name="Title 2"/>
          <p:cNvSpPr>
            <a:spLocks noGrp="1"/>
          </p:cNvSpPr>
          <p:nvPr>
            <p:ph type="title"/>
          </p:nvPr>
        </p:nvSpPr>
        <p:spPr/>
        <p:txBody>
          <a:bodyPr/>
          <a:lstStyle/>
          <a:p>
            <a:r>
              <a:rPr lang="en-US" dirty="0" smtClean="0"/>
              <a:t>Examples#19-20 Continued</a:t>
            </a:r>
            <a:endParaRPr lang="en-US" dirty="0"/>
          </a:p>
        </p:txBody>
      </p:sp>
    </p:spTree>
    <p:extLst>
      <p:ext uri="{BB962C8B-B14F-4D97-AF65-F5344CB8AC3E}">
        <p14:creationId xmlns:p14="http://schemas.microsoft.com/office/powerpoint/2010/main" val="1324728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multiply or divide integers with opposite signs (one positive and one negative</a:t>
            </a:r>
            <a:r>
              <a:rPr lang="en-US" dirty="0" smtClean="0"/>
              <a:t>),multiply </a:t>
            </a:r>
            <a:r>
              <a:rPr lang="en-US" dirty="0"/>
              <a:t>or divide the absolute value of the numbers.  </a:t>
            </a:r>
            <a:r>
              <a:rPr lang="en-US" b="1" dirty="0"/>
              <a:t>The answer will be negative.</a:t>
            </a:r>
            <a:endParaRPr lang="en-US" dirty="0"/>
          </a:p>
          <a:p>
            <a:r>
              <a:rPr lang="en-US" dirty="0"/>
              <a:t>(Note:  Y</a:t>
            </a:r>
            <a:r>
              <a:rPr lang="en-US" dirty="0" smtClean="0"/>
              <a:t>ou </a:t>
            </a:r>
            <a:r>
              <a:rPr lang="en-US" dirty="0"/>
              <a:t>will often see </a:t>
            </a:r>
            <a:r>
              <a:rPr lang="en-US" dirty="0" smtClean="0"/>
              <a:t>a number next to a parenthesis with no sign in between.)</a:t>
            </a:r>
            <a:endParaRPr lang="en-US" dirty="0"/>
          </a:p>
          <a:p>
            <a:endParaRPr lang="en-US" dirty="0"/>
          </a:p>
        </p:txBody>
      </p:sp>
      <p:sp>
        <p:nvSpPr>
          <p:cNvPr id="3" name="Title 2"/>
          <p:cNvSpPr>
            <a:spLocks noGrp="1"/>
          </p:cNvSpPr>
          <p:nvPr>
            <p:ph type="title"/>
          </p:nvPr>
        </p:nvSpPr>
        <p:spPr/>
        <p:txBody>
          <a:bodyPr>
            <a:normAutofit/>
          </a:bodyPr>
          <a:lstStyle/>
          <a:p>
            <a:r>
              <a:rPr lang="en-US" sz="3400" dirty="0">
                <a:effectLst/>
              </a:rPr>
              <a:t>Segment 8:	Multiplying and Dividing integers with opposite signs</a:t>
            </a:r>
            <a:r>
              <a:rPr lang="en-US" sz="3400" dirty="0" smtClean="0">
                <a:effectLst/>
              </a:rPr>
              <a:t>.</a:t>
            </a:r>
            <a:endParaRPr lang="en-US" sz="3400" dirty="0"/>
          </a:p>
        </p:txBody>
      </p:sp>
    </p:spTree>
    <p:extLst>
      <p:ext uri="{BB962C8B-B14F-4D97-AF65-F5344CB8AC3E}">
        <p14:creationId xmlns:p14="http://schemas.microsoft.com/office/powerpoint/2010/main" val="4187360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dirty="0" smtClean="0"/>
              <a:t>Look at the following examples</a:t>
            </a:r>
          </a:p>
          <a:p>
            <a:pPr marL="109728" indent="0">
              <a:buNone/>
            </a:pPr>
            <a:r>
              <a:rPr lang="en-US" dirty="0" smtClean="0"/>
              <a:t>19.   Multiply:  -5(16)</a:t>
            </a:r>
          </a:p>
          <a:p>
            <a:pPr marL="109728" indent="0">
              <a:buNone/>
            </a:pPr>
            <a:r>
              <a:rPr lang="en-US" dirty="0" smtClean="0">
                <a:solidFill>
                  <a:srgbClr val="C00000"/>
                </a:solidFill>
              </a:rPr>
              <a:t>Notice the -5 is next to the parenthesis. This indicates multiplication. Start by multiplying the absolute values ( 5x16=80 ).  Since </a:t>
            </a:r>
            <a:r>
              <a:rPr lang="en-US" dirty="0">
                <a:solidFill>
                  <a:srgbClr val="C00000"/>
                </a:solidFill>
              </a:rPr>
              <a:t>the integers have </a:t>
            </a:r>
            <a:r>
              <a:rPr lang="en-US" dirty="0" smtClean="0">
                <a:solidFill>
                  <a:srgbClr val="C00000"/>
                </a:solidFill>
              </a:rPr>
              <a:t>opposite signs, </a:t>
            </a:r>
            <a:r>
              <a:rPr lang="en-US" dirty="0">
                <a:solidFill>
                  <a:srgbClr val="C00000"/>
                </a:solidFill>
              </a:rPr>
              <a:t>t</a:t>
            </a:r>
            <a:r>
              <a:rPr lang="en-US" dirty="0" smtClean="0">
                <a:solidFill>
                  <a:srgbClr val="C00000"/>
                </a:solidFill>
              </a:rPr>
              <a:t>he answer will be negative. (-80)</a:t>
            </a:r>
          </a:p>
          <a:p>
            <a:pPr marL="109728" indent="0">
              <a:buNone/>
            </a:pPr>
            <a:r>
              <a:rPr lang="en-US" dirty="0" smtClean="0"/>
              <a:t>20.  Divide:   </a:t>
            </a:r>
          </a:p>
          <a:p>
            <a:pPr marL="109728" indent="0">
              <a:buNone/>
            </a:pPr>
            <a:r>
              <a:rPr lang="en-US" dirty="0" smtClean="0">
                <a:solidFill>
                  <a:srgbClr val="C00000"/>
                </a:solidFill>
              </a:rPr>
              <a:t>Similarly divide the absolute values:                 Since the numbers have opposite signs, the answer will be negative. (-9)</a:t>
            </a:r>
            <a:endParaRPr lang="en-US" dirty="0">
              <a:solidFill>
                <a:srgbClr val="C00000"/>
              </a:solidFill>
            </a:endParaRPr>
          </a:p>
        </p:txBody>
      </p:sp>
      <p:sp>
        <p:nvSpPr>
          <p:cNvPr id="3" name="Title 2"/>
          <p:cNvSpPr>
            <a:spLocks noGrp="1"/>
          </p:cNvSpPr>
          <p:nvPr>
            <p:ph type="title"/>
          </p:nvPr>
        </p:nvSpPr>
        <p:spPr/>
        <p:txBody>
          <a:bodyPr/>
          <a:lstStyle/>
          <a:p>
            <a:r>
              <a:rPr lang="en-US" dirty="0" smtClean="0"/>
              <a:t>Examples #21-22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285996936"/>
              </p:ext>
            </p:extLst>
          </p:nvPr>
        </p:nvGraphicFramePr>
        <p:xfrm>
          <a:off x="2781300" y="4191000"/>
          <a:ext cx="1417638" cy="457200"/>
        </p:xfrm>
        <a:graphic>
          <a:graphicData uri="http://schemas.openxmlformats.org/presentationml/2006/ole">
            <mc:AlternateContent xmlns:mc="http://schemas.openxmlformats.org/markup-compatibility/2006">
              <mc:Choice xmlns:v="urn:schemas-microsoft-com:vml" Requires="v">
                <p:oleObj spid="_x0000_s64554" name="Equation" r:id="rId3" imgW="787320" imgH="253800" progId="Equation.DSMT4">
                  <p:embed/>
                </p:oleObj>
              </mc:Choice>
              <mc:Fallback>
                <p:oleObj name="Equation" r:id="rId3" imgW="787320" imgH="253800" progId="Equation.DSMT4">
                  <p:embed/>
                  <p:pic>
                    <p:nvPicPr>
                      <p:cNvPr id="0" name=""/>
                      <p:cNvPicPr/>
                      <p:nvPr/>
                    </p:nvPicPr>
                    <p:blipFill>
                      <a:blip r:embed="rId4"/>
                      <a:stretch>
                        <a:fillRect/>
                      </a:stretch>
                    </p:blipFill>
                    <p:spPr>
                      <a:xfrm>
                        <a:off x="2781300" y="4191000"/>
                        <a:ext cx="1417638" cy="4572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55253623"/>
              </p:ext>
            </p:extLst>
          </p:nvPr>
        </p:nvGraphicFramePr>
        <p:xfrm>
          <a:off x="6858000" y="4648200"/>
          <a:ext cx="1406525" cy="371475"/>
        </p:xfrm>
        <a:graphic>
          <a:graphicData uri="http://schemas.openxmlformats.org/presentationml/2006/ole">
            <mc:AlternateContent xmlns:mc="http://schemas.openxmlformats.org/markup-compatibility/2006">
              <mc:Choice xmlns:v="urn:schemas-microsoft-com:vml" Requires="v">
                <p:oleObj spid="_x0000_s64555" name="Equation" r:id="rId5" imgW="672840" imgH="177480" progId="Equation.DSMT4">
                  <p:embed/>
                </p:oleObj>
              </mc:Choice>
              <mc:Fallback>
                <p:oleObj name="Equation" r:id="rId5" imgW="672840" imgH="177480" progId="Equation.DSMT4">
                  <p:embed/>
                  <p:pic>
                    <p:nvPicPr>
                      <p:cNvPr id="0" name=""/>
                      <p:cNvPicPr/>
                      <p:nvPr/>
                    </p:nvPicPr>
                    <p:blipFill>
                      <a:blip r:embed="rId6"/>
                      <a:stretch>
                        <a:fillRect/>
                      </a:stretch>
                    </p:blipFill>
                    <p:spPr>
                      <a:xfrm>
                        <a:off x="6858000" y="4648200"/>
                        <a:ext cx="1406525" cy="371475"/>
                      </a:xfrm>
                      <a:prstGeom prst="rect">
                        <a:avLst/>
                      </a:prstGeom>
                    </p:spPr>
                  </p:pic>
                </p:oleObj>
              </mc:Fallback>
            </mc:AlternateContent>
          </a:graphicData>
        </a:graphic>
      </p:graphicFrame>
    </p:spTree>
    <p:extLst>
      <p:ext uri="{BB962C8B-B14F-4D97-AF65-F5344CB8AC3E}">
        <p14:creationId xmlns:p14="http://schemas.microsoft.com/office/powerpoint/2010/main" val="199745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Again, it is important not to confuse multiplication and division rules with addition.  Look again at examples#21 and #22.  </a:t>
            </a:r>
          </a:p>
          <a:p>
            <a:r>
              <a:rPr lang="en-US" dirty="0" smtClean="0"/>
              <a:t>-5(16) = -80 (opposite signs always negative)</a:t>
            </a:r>
          </a:p>
          <a:p>
            <a:pPr marL="109728" indent="0">
              <a:buNone/>
            </a:pPr>
            <a:r>
              <a:rPr lang="en-US" dirty="0" smtClean="0"/>
              <a:t>But -5+16=+11 (not always negative)</a:t>
            </a:r>
          </a:p>
          <a:p>
            <a:r>
              <a:rPr lang="en-US" dirty="0" smtClean="0"/>
              <a:t>Similarly 			(opposite signs always negative) , but 99+(-11) = +88 (not always negative)</a:t>
            </a:r>
          </a:p>
          <a:p>
            <a:pPr marL="109728" indent="0">
              <a:buNone/>
            </a:pPr>
            <a:r>
              <a:rPr lang="en-US" u="sng" dirty="0" smtClean="0"/>
              <a:t>When we add two numbers with opposite signs sometimes the answer is negative and sometimes it is positive.</a:t>
            </a:r>
            <a:endParaRPr lang="en-US" u="sng" dirty="0"/>
          </a:p>
        </p:txBody>
      </p:sp>
      <p:sp>
        <p:nvSpPr>
          <p:cNvPr id="3" name="Title 2"/>
          <p:cNvSpPr>
            <a:spLocks noGrp="1"/>
          </p:cNvSpPr>
          <p:nvPr>
            <p:ph type="title"/>
          </p:nvPr>
        </p:nvSpPr>
        <p:spPr/>
        <p:txBody>
          <a:bodyPr/>
          <a:lstStyle/>
          <a:p>
            <a:r>
              <a:rPr lang="en-US" dirty="0" smtClean="0"/>
              <a:t>Examples #21-22 (continued)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976930729"/>
              </p:ext>
            </p:extLst>
          </p:nvPr>
        </p:nvGraphicFramePr>
        <p:xfrm>
          <a:off x="2362200" y="3505200"/>
          <a:ext cx="1733945" cy="407987"/>
        </p:xfrm>
        <a:graphic>
          <a:graphicData uri="http://schemas.openxmlformats.org/presentationml/2006/ole">
            <mc:AlternateContent xmlns:mc="http://schemas.openxmlformats.org/markup-compatibility/2006">
              <mc:Choice xmlns:v="urn:schemas-microsoft-com:vml" Requires="v">
                <p:oleObj spid="_x0000_s65558" name="Equation" r:id="rId3" imgW="1079280" imgH="253800" progId="Equation.DSMT4">
                  <p:embed/>
                </p:oleObj>
              </mc:Choice>
              <mc:Fallback>
                <p:oleObj name="Equation" r:id="rId3" imgW="1079280" imgH="253800" progId="Equation.DSMT4">
                  <p:embed/>
                  <p:pic>
                    <p:nvPicPr>
                      <p:cNvPr id="0" name=""/>
                      <p:cNvPicPr/>
                      <p:nvPr/>
                    </p:nvPicPr>
                    <p:blipFill>
                      <a:blip r:embed="rId4"/>
                      <a:stretch>
                        <a:fillRect/>
                      </a:stretch>
                    </p:blipFill>
                    <p:spPr>
                      <a:xfrm>
                        <a:off x="2362200" y="3505200"/>
                        <a:ext cx="1733945" cy="407987"/>
                      </a:xfrm>
                      <a:prstGeom prst="rect">
                        <a:avLst/>
                      </a:prstGeom>
                    </p:spPr>
                  </p:pic>
                </p:oleObj>
              </mc:Fallback>
            </mc:AlternateContent>
          </a:graphicData>
        </a:graphic>
      </p:graphicFrame>
    </p:spTree>
    <p:extLst>
      <p:ext uri="{BB962C8B-B14F-4D97-AF65-F5344CB8AC3E}">
        <p14:creationId xmlns:p14="http://schemas.microsoft.com/office/powerpoint/2010/main" val="2769248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Now it is time to practice again.  Try the following multiplication and division problems.</a:t>
            </a:r>
          </a:p>
          <a:p>
            <a:pPr marL="109728" indent="0">
              <a:buNone/>
            </a:pPr>
            <a:r>
              <a:rPr lang="en-US" dirty="0" smtClean="0"/>
              <a:t>15.				16.  </a:t>
            </a:r>
          </a:p>
          <a:p>
            <a:pPr marL="109728" indent="0">
              <a:buNone/>
            </a:pPr>
            <a:endParaRPr lang="en-US" dirty="0" smtClean="0"/>
          </a:p>
          <a:p>
            <a:pPr marL="109728" indent="0">
              <a:buNone/>
            </a:pPr>
            <a:r>
              <a:rPr lang="en-US" dirty="0" smtClean="0"/>
              <a:t>17.				18.   </a:t>
            </a:r>
          </a:p>
          <a:p>
            <a:pPr marL="109728" indent="0">
              <a:buNone/>
            </a:pPr>
            <a:endParaRPr lang="en-US" dirty="0" smtClean="0"/>
          </a:p>
          <a:p>
            <a:pPr marL="109728" indent="0">
              <a:buNone/>
            </a:pPr>
            <a:r>
              <a:rPr lang="en-US" dirty="0" smtClean="0"/>
              <a:t>19.	 			20.   </a:t>
            </a:r>
            <a:endParaRPr lang="en-US" dirty="0"/>
          </a:p>
        </p:txBody>
      </p:sp>
      <p:sp>
        <p:nvSpPr>
          <p:cNvPr id="3" name="Title 2"/>
          <p:cNvSpPr>
            <a:spLocks noGrp="1"/>
          </p:cNvSpPr>
          <p:nvPr>
            <p:ph type="title"/>
          </p:nvPr>
        </p:nvSpPr>
        <p:spPr/>
        <p:txBody>
          <a:bodyPr/>
          <a:lstStyle/>
          <a:p>
            <a:r>
              <a:rPr lang="en-US" dirty="0" smtClean="0"/>
              <a:t>Practice Problems #15-20</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38899788"/>
              </p:ext>
            </p:extLst>
          </p:nvPr>
        </p:nvGraphicFramePr>
        <p:xfrm>
          <a:off x="1447800" y="2362200"/>
          <a:ext cx="1186258" cy="484187"/>
        </p:xfrm>
        <a:graphic>
          <a:graphicData uri="http://schemas.openxmlformats.org/presentationml/2006/ole">
            <mc:AlternateContent xmlns:mc="http://schemas.openxmlformats.org/markup-compatibility/2006">
              <mc:Choice xmlns:v="urn:schemas-microsoft-com:vml" Requires="v">
                <p:oleObj spid="_x0000_s66697" name="Equation" r:id="rId3" imgW="622080" imgH="253800" progId="Equation.DSMT4">
                  <p:embed/>
                </p:oleObj>
              </mc:Choice>
              <mc:Fallback>
                <p:oleObj name="Equation" r:id="rId3" imgW="622080" imgH="253800" progId="Equation.DSMT4">
                  <p:embed/>
                  <p:pic>
                    <p:nvPicPr>
                      <p:cNvPr id="0" name=""/>
                      <p:cNvPicPr/>
                      <p:nvPr/>
                    </p:nvPicPr>
                    <p:blipFill>
                      <a:blip r:embed="rId4"/>
                      <a:stretch>
                        <a:fillRect/>
                      </a:stretch>
                    </p:blipFill>
                    <p:spPr>
                      <a:xfrm>
                        <a:off x="1447800" y="2362200"/>
                        <a:ext cx="1186258" cy="48418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60758595"/>
              </p:ext>
            </p:extLst>
          </p:nvPr>
        </p:nvGraphicFramePr>
        <p:xfrm>
          <a:off x="5029200" y="2438399"/>
          <a:ext cx="914400" cy="395591"/>
        </p:xfrm>
        <a:graphic>
          <a:graphicData uri="http://schemas.openxmlformats.org/presentationml/2006/ole">
            <mc:AlternateContent xmlns:mc="http://schemas.openxmlformats.org/markup-compatibility/2006">
              <mc:Choice xmlns:v="urn:schemas-microsoft-com:vml" Requires="v">
                <p:oleObj spid="_x0000_s66698" name="Equation" r:id="rId5" imgW="469800" imgH="203040" progId="Equation.DSMT4">
                  <p:embed/>
                </p:oleObj>
              </mc:Choice>
              <mc:Fallback>
                <p:oleObj name="Equation" r:id="rId5" imgW="469800" imgH="203040" progId="Equation.DSMT4">
                  <p:embed/>
                  <p:pic>
                    <p:nvPicPr>
                      <p:cNvPr id="0" name="Object 3"/>
                      <p:cNvPicPr>
                        <a:picLocks noChangeAspect="1" noChangeArrowheads="1"/>
                      </p:cNvPicPr>
                      <p:nvPr/>
                    </p:nvPicPr>
                    <p:blipFill>
                      <a:blip r:embed="rId6"/>
                      <a:srcRect/>
                      <a:stretch>
                        <a:fillRect/>
                      </a:stretch>
                    </p:blipFill>
                    <p:spPr bwMode="auto">
                      <a:xfrm>
                        <a:off x="5029200" y="2438399"/>
                        <a:ext cx="914400" cy="395591"/>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60729807"/>
              </p:ext>
            </p:extLst>
          </p:nvPr>
        </p:nvGraphicFramePr>
        <p:xfrm>
          <a:off x="1523999" y="3276600"/>
          <a:ext cx="1493521" cy="533400"/>
        </p:xfrm>
        <a:graphic>
          <a:graphicData uri="http://schemas.openxmlformats.org/presentationml/2006/ole">
            <mc:AlternateContent xmlns:mc="http://schemas.openxmlformats.org/markup-compatibility/2006">
              <mc:Choice xmlns:v="urn:schemas-microsoft-com:vml" Requires="v">
                <p:oleObj spid="_x0000_s66699" name="Equation" r:id="rId7" imgW="609480" imgH="253800" progId="Equation.DSMT4">
                  <p:embed/>
                </p:oleObj>
              </mc:Choice>
              <mc:Fallback>
                <p:oleObj name="Equation" r:id="rId7" imgW="609480" imgH="253800" progId="Equation.DSMT4">
                  <p:embed/>
                  <p:pic>
                    <p:nvPicPr>
                      <p:cNvPr id="0" name=""/>
                      <p:cNvPicPr/>
                      <p:nvPr/>
                    </p:nvPicPr>
                    <p:blipFill>
                      <a:blip r:embed="rId8"/>
                      <a:stretch>
                        <a:fillRect/>
                      </a:stretch>
                    </p:blipFill>
                    <p:spPr>
                      <a:xfrm>
                        <a:off x="1523999" y="3276600"/>
                        <a:ext cx="1493521" cy="5334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47054967"/>
              </p:ext>
            </p:extLst>
          </p:nvPr>
        </p:nvGraphicFramePr>
        <p:xfrm>
          <a:off x="4953000" y="3200400"/>
          <a:ext cx="1694655" cy="484187"/>
        </p:xfrm>
        <a:graphic>
          <a:graphicData uri="http://schemas.openxmlformats.org/presentationml/2006/ole">
            <mc:AlternateContent xmlns:mc="http://schemas.openxmlformats.org/markup-compatibility/2006">
              <mc:Choice xmlns:v="urn:schemas-microsoft-com:vml" Requires="v">
                <p:oleObj spid="_x0000_s66700" name="Equation" r:id="rId9" imgW="888840" imgH="253800" progId="Equation.DSMT4">
                  <p:embed/>
                </p:oleObj>
              </mc:Choice>
              <mc:Fallback>
                <p:oleObj name="Equation" r:id="rId9" imgW="888840" imgH="253800" progId="Equation.DSMT4">
                  <p:embed/>
                  <p:pic>
                    <p:nvPicPr>
                      <p:cNvPr id="0" name=""/>
                      <p:cNvPicPr/>
                      <p:nvPr/>
                    </p:nvPicPr>
                    <p:blipFill>
                      <a:blip r:embed="rId10"/>
                      <a:stretch>
                        <a:fillRect/>
                      </a:stretch>
                    </p:blipFill>
                    <p:spPr>
                      <a:xfrm>
                        <a:off x="4953000" y="3200400"/>
                        <a:ext cx="1694655" cy="48418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135059322"/>
              </p:ext>
            </p:extLst>
          </p:nvPr>
        </p:nvGraphicFramePr>
        <p:xfrm>
          <a:off x="4394200" y="2362200"/>
          <a:ext cx="2106772" cy="457200"/>
        </p:xfrm>
        <a:graphic>
          <a:graphicData uri="http://schemas.openxmlformats.org/presentationml/2006/ole">
            <mc:AlternateContent xmlns:mc="http://schemas.openxmlformats.org/markup-compatibility/2006">
              <mc:Choice xmlns:v="urn:schemas-microsoft-com:vml" Requires="v">
                <p:oleObj spid="_x0000_s66701" name="Equation" r:id="rId11" imgW="914400" imgH="198720" progId="Equation.DSMT4">
                  <p:embed/>
                </p:oleObj>
              </mc:Choice>
              <mc:Fallback>
                <p:oleObj name="Equation" r:id="rId11" imgW="914400" imgH="198720" progId="Equation.DSMT4">
                  <p:embed/>
                  <p:pic>
                    <p:nvPicPr>
                      <p:cNvPr id="0" name=""/>
                      <p:cNvPicPr/>
                      <p:nvPr/>
                    </p:nvPicPr>
                    <p:blipFill>
                      <a:blip r:embed="rId12"/>
                      <a:stretch>
                        <a:fillRect/>
                      </a:stretch>
                    </p:blipFill>
                    <p:spPr>
                      <a:xfrm>
                        <a:off x="4394200" y="2362200"/>
                        <a:ext cx="2106772" cy="4572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32149116"/>
              </p:ext>
            </p:extLst>
          </p:nvPr>
        </p:nvGraphicFramePr>
        <p:xfrm>
          <a:off x="1600200" y="4267200"/>
          <a:ext cx="1805940" cy="457200"/>
        </p:xfrm>
        <a:graphic>
          <a:graphicData uri="http://schemas.openxmlformats.org/presentationml/2006/ole">
            <mc:AlternateContent xmlns:mc="http://schemas.openxmlformats.org/markup-compatibility/2006">
              <mc:Choice xmlns:v="urn:schemas-microsoft-com:vml" Requires="v">
                <p:oleObj spid="_x0000_s66702" name="Equation" r:id="rId13" imgW="1002960" imgH="253800" progId="Equation.DSMT4">
                  <p:embed/>
                </p:oleObj>
              </mc:Choice>
              <mc:Fallback>
                <p:oleObj name="Equation" r:id="rId13" imgW="1002960" imgH="253800" progId="Equation.DSMT4">
                  <p:embed/>
                  <p:pic>
                    <p:nvPicPr>
                      <p:cNvPr id="0" name=""/>
                      <p:cNvPicPr/>
                      <p:nvPr/>
                    </p:nvPicPr>
                    <p:blipFill>
                      <a:blip r:embed="rId14"/>
                      <a:stretch>
                        <a:fillRect/>
                      </a:stretch>
                    </p:blipFill>
                    <p:spPr>
                      <a:xfrm>
                        <a:off x="1600200" y="4267200"/>
                        <a:ext cx="1805940" cy="4572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799977670"/>
              </p:ext>
            </p:extLst>
          </p:nvPr>
        </p:nvGraphicFramePr>
        <p:xfrm>
          <a:off x="5029200" y="4191000"/>
          <a:ext cx="2033585" cy="484187"/>
        </p:xfrm>
        <a:graphic>
          <a:graphicData uri="http://schemas.openxmlformats.org/presentationml/2006/ole">
            <mc:AlternateContent xmlns:mc="http://schemas.openxmlformats.org/markup-compatibility/2006">
              <mc:Choice xmlns:v="urn:schemas-microsoft-com:vml" Requires="v">
                <p:oleObj spid="_x0000_s66703" name="Equation" r:id="rId15" imgW="1066680" imgH="253800" progId="Equation.DSMT4">
                  <p:embed/>
                </p:oleObj>
              </mc:Choice>
              <mc:Fallback>
                <p:oleObj name="Equation" r:id="rId15" imgW="1066680" imgH="253800" progId="Equation.DSMT4">
                  <p:embed/>
                  <p:pic>
                    <p:nvPicPr>
                      <p:cNvPr id="0" name=""/>
                      <p:cNvPicPr/>
                      <p:nvPr/>
                    </p:nvPicPr>
                    <p:blipFill>
                      <a:blip r:embed="rId16"/>
                      <a:stretch>
                        <a:fillRect/>
                      </a:stretch>
                    </p:blipFill>
                    <p:spPr>
                      <a:xfrm>
                        <a:off x="5029200" y="4191000"/>
                        <a:ext cx="2033585" cy="484187"/>
                      </a:xfrm>
                      <a:prstGeom prst="rect">
                        <a:avLst/>
                      </a:prstGeom>
                    </p:spPr>
                  </p:pic>
                </p:oleObj>
              </mc:Fallback>
            </mc:AlternateContent>
          </a:graphicData>
        </a:graphic>
      </p:graphicFrame>
    </p:spTree>
    <p:extLst>
      <p:ext uri="{BB962C8B-B14F-4D97-AF65-F5344CB8AC3E}">
        <p14:creationId xmlns:p14="http://schemas.microsoft.com/office/powerpoint/2010/main" val="530267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Now check your answers.  If you got a problem wrong, write a sentence explaining what you did wrong.</a:t>
            </a:r>
          </a:p>
          <a:p>
            <a:pPr marL="109728" indent="0">
              <a:buNone/>
            </a:pPr>
            <a:r>
              <a:rPr lang="en-US" dirty="0" smtClean="0"/>
              <a:t>15.				    16.  </a:t>
            </a:r>
          </a:p>
          <a:p>
            <a:pPr marL="109728" indent="0">
              <a:buNone/>
            </a:pPr>
            <a:endParaRPr lang="en-US" dirty="0" smtClean="0"/>
          </a:p>
          <a:p>
            <a:pPr marL="109728" indent="0">
              <a:buNone/>
            </a:pPr>
            <a:r>
              <a:rPr lang="en-US" dirty="0" smtClean="0"/>
              <a:t>17.				    18.   </a:t>
            </a:r>
          </a:p>
          <a:p>
            <a:pPr marL="109728" indent="0">
              <a:buNone/>
            </a:pPr>
            <a:endParaRPr lang="en-US" dirty="0" smtClean="0"/>
          </a:p>
          <a:p>
            <a:pPr marL="109728" indent="0">
              <a:buNone/>
            </a:pPr>
            <a:r>
              <a:rPr lang="en-US" dirty="0" smtClean="0"/>
              <a:t>19.	 			    20.   </a:t>
            </a:r>
            <a:endParaRPr lang="en-US" dirty="0"/>
          </a:p>
        </p:txBody>
      </p:sp>
      <p:sp>
        <p:nvSpPr>
          <p:cNvPr id="3" name="Title 2"/>
          <p:cNvSpPr>
            <a:spLocks noGrp="1"/>
          </p:cNvSpPr>
          <p:nvPr>
            <p:ph type="title"/>
          </p:nvPr>
        </p:nvSpPr>
        <p:spPr/>
        <p:txBody>
          <a:bodyPr>
            <a:normAutofit fontScale="90000"/>
          </a:bodyPr>
          <a:lstStyle/>
          <a:p>
            <a:r>
              <a:rPr lang="en-US" dirty="0" smtClean="0"/>
              <a:t>Practice Problems #15-20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39848125"/>
              </p:ext>
            </p:extLst>
          </p:nvPr>
        </p:nvGraphicFramePr>
        <p:xfrm>
          <a:off x="1295400" y="2819400"/>
          <a:ext cx="1911350" cy="484188"/>
        </p:xfrm>
        <a:graphic>
          <a:graphicData uri="http://schemas.openxmlformats.org/presentationml/2006/ole">
            <mc:AlternateContent xmlns:mc="http://schemas.openxmlformats.org/markup-compatibility/2006">
              <mc:Choice xmlns:v="urn:schemas-microsoft-com:vml" Requires="v">
                <p:oleObj spid="_x0000_s67695" name="Equation" r:id="rId3" imgW="1002960" imgH="253800" progId="Equation.DSMT4">
                  <p:embed/>
                </p:oleObj>
              </mc:Choice>
              <mc:Fallback>
                <p:oleObj name="Equation" r:id="rId3" imgW="1002960" imgH="253800" progId="Equation.DSMT4">
                  <p:embed/>
                  <p:pic>
                    <p:nvPicPr>
                      <p:cNvPr id="0" name=""/>
                      <p:cNvPicPr/>
                      <p:nvPr/>
                    </p:nvPicPr>
                    <p:blipFill>
                      <a:blip r:embed="rId4"/>
                      <a:stretch>
                        <a:fillRect/>
                      </a:stretch>
                    </p:blipFill>
                    <p:spPr>
                      <a:xfrm>
                        <a:off x="1295400" y="2819400"/>
                        <a:ext cx="1911350" cy="48418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894085017"/>
              </p:ext>
            </p:extLst>
          </p:nvPr>
        </p:nvGraphicFramePr>
        <p:xfrm>
          <a:off x="5334000" y="2743200"/>
          <a:ext cx="1804988" cy="395288"/>
        </p:xfrm>
        <a:graphic>
          <a:graphicData uri="http://schemas.openxmlformats.org/presentationml/2006/ole">
            <mc:AlternateContent xmlns:mc="http://schemas.openxmlformats.org/markup-compatibility/2006">
              <mc:Choice xmlns:v="urn:schemas-microsoft-com:vml" Requires="v">
                <p:oleObj spid="_x0000_s67696" name="Equation" r:id="rId5" imgW="927000" imgH="203040" progId="Equation.DSMT4">
                  <p:embed/>
                </p:oleObj>
              </mc:Choice>
              <mc:Fallback>
                <p:oleObj name="Equation" r:id="rId5" imgW="927000" imgH="203040" progId="Equation.DSMT4">
                  <p:embed/>
                  <p:pic>
                    <p:nvPicPr>
                      <p:cNvPr id="0" name=""/>
                      <p:cNvPicPr>
                        <a:picLocks noChangeAspect="1" noChangeArrowheads="1"/>
                      </p:cNvPicPr>
                      <p:nvPr/>
                    </p:nvPicPr>
                    <p:blipFill>
                      <a:blip r:embed="rId6"/>
                      <a:srcRect/>
                      <a:stretch>
                        <a:fillRect/>
                      </a:stretch>
                    </p:blipFill>
                    <p:spPr bwMode="auto">
                      <a:xfrm>
                        <a:off x="5334000" y="2743200"/>
                        <a:ext cx="1804988" cy="395288"/>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05216906"/>
              </p:ext>
            </p:extLst>
          </p:nvPr>
        </p:nvGraphicFramePr>
        <p:xfrm>
          <a:off x="1295400" y="3733800"/>
          <a:ext cx="2427288" cy="533400"/>
        </p:xfrm>
        <a:graphic>
          <a:graphicData uri="http://schemas.openxmlformats.org/presentationml/2006/ole">
            <mc:AlternateContent xmlns:mc="http://schemas.openxmlformats.org/markup-compatibility/2006">
              <mc:Choice xmlns:v="urn:schemas-microsoft-com:vml" Requires="v">
                <p:oleObj spid="_x0000_s67697" name="Equation" r:id="rId7" imgW="990360" imgH="253800" progId="Equation.DSMT4">
                  <p:embed/>
                </p:oleObj>
              </mc:Choice>
              <mc:Fallback>
                <p:oleObj name="Equation" r:id="rId7" imgW="990360" imgH="253800" progId="Equation.DSMT4">
                  <p:embed/>
                  <p:pic>
                    <p:nvPicPr>
                      <p:cNvPr id="0" name=""/>
                      <p:cNvPicPr/>
                      <p:nvPr/>
                    </p:nvPicPr>
                    <p:blipFill>
                      <a:blip r:embed="rId8"/>
                      <a:stretch>
                        <a:fillRect/>
                      </a:stretch>
                    </p:blipFill>
                    <p:spPr>
                      <a:xfrm>
                        <a:off x="1295400" y="3733800"/>
                        <a:ext cx="2427288" cy="5334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47469262"/>
              </p:ext>
            </p:extLst>
          </p:nvPr>
        </p:nvGraphicFramePr>
        <p:xfrm>
          <a:off x="5410200" y="3657600"/>
          <a:ext cx="2419350" cy="484188"/>
        </p:xfrm>
        <a:graphic>
          <a:graphicData uri="http://schemas.openxmlformats.org/presentationml/2006/ole">
            <mc:AlternateContent xmlns:mc="http://schemas.openxmlformats.org/markup-compatibility/2006">
              <mc:Choice xmlns:v="urn:schemas-microsoft-com:vml" Requires="v">
                <p:oleObj spid="_x0000_s67698" name="Equation" r:id="rId9" imgW="1269720" imgH="253800" progId="Equation.DSMT4">
                  <p:embed/>
                </p:oleObj>
              </mc:Choice>
              <mc:Fallback>
                <p:oleObj name="Equation" r:id="rId9" imgW="1269720" imgH="253800" progId="Equation.DSMT4">
                  <p:embed/>
                  <p:pic>
                    <p:nvPicPr>
                      <p:cNvPr id="0" name=""/>
                      <p:cNvPicPr/>
                      <p:nvPr/>
                    </p:nvPicPr>
                    <p:blipFill>
                      <a:blip r:embed="rId10"/>
                      <a:stretch>
                        <a:fillRect/>
                      </a:stretch>
                    </p:blipFill>
                    <p:spPr>
                      <a:xfrm>
                        <a:off x="5410200" y="3657600"/>
                        <a:ext cx="2419350" cy="48418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270828309"/>
              </p:ext>
            </p:extLst>
          </p:nvPr>
        </p:nvGraphicFramePr>
        <p:xfrm>
          <a:off x="1447800" y="4648200"/>
          <a:ext cx="2628900" cy="457200"/>
        </p:xfrm>
        <a:graphic>
          <a:graphicData uri="http://schemas.openxmlformats.org/presentationml/2006/ole">
            <mc:AlternateContent xmlns:mc="http://schemas.openxmlformats.org/markup-compatibility/2006">
              <mc:Choice xmlns:v="urn:schemas-microsoft-com:vml" Requires="v">
                <p:oleObj spid="_x0000_s67699" name="Equation" r:id="rId11" imgW="1460160" imgH="253800" progId="Equation.DSMT4">
                  <p:embed/>
                </p:oleObj>
              </mc:Choice>
              <mc:Fallback>
                <p:oleObj name="Equation" r:id="rId11" imgW="1460160" imgH="253800" progId="Equation.DSMT4">
                  <p:embed/>
                  <p:pic>
                    <p:nvPicPr>
                      <p:cNvPr id="0" name=""/>
                      <p:cNvPicPr/>
                      <p:nvPr/>
                    </p:nvPicPr>
                    <p:blipFill>
                      <a:blip r:embed="rId12"/>
                      <a:stretch>
                        <a:fillRect/>
                      </a:stretch>
                    </p:blipFill>
                    <p:spPr>
                      <a:xfrm>
                        <a:off x="1447800" y="4648200"/>
                        <a:ext cx="2628900" cy="4572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48226623"/>
              </p:ext>
            </p:extLst>
          </p:nvPr>
        </p:nvGraphicFramePr>
        <p:xfrm>
          <a:off x="5334000" y="4572000"/>
          <a:ext cx="2784475" cy="484188"/>
        </p:xfrm>
        <a:graphic>
          <a:graphicData uri="http://schemas.openxmlformats.org/presentationml/2006/ole">
            <mc:AlternateContent xmlns:mc="http://schemas.openxmlformats.org/markup-compatibility/2006">
              <mc:Choice xmlns:v="urn:schemas-microsoft-com:vml" Requires="v">
                <p:oleObj spid="_x0000_s67700" name="Equation" r:id="rId13" imgW="1460160" imgH="253800" progId="Equation.DSMT4">
                  <p:embed/>
                </p:oleObj>
              </mc:Choice>
              <mc:Fallback>
                <p:oleObj name="Equation" r:id="rId13" imgW="1460160" imgH="253800" progId="Equation.DSMT4">
                  <p:embed/>
                  <p:pic>
                    <p:nvPicPr>
                      <p:cNvPr id="0" name=""/>
                      <p:cNvPicPr/>
                      <p:nvPr/>
                    </p:nvPicPr>
                    <p:blipFill>
                      <a:blip r:embed="rId14"/>
                      <a:stretch>
                        <a:fillRect/>
                      </a:stretch>
                    </p:blipFill>
                    <p:spPr>
                      <a:xfrm>
                        <a:off x="5334000" y="4572000"/>
                        <a:ext cx="2784475" cy="484188"/>
                      </a:xfrm>
                      <a:prstGeom prst="rect">
                        <a:avLst/>
                      </a:prstGeom>
                    </p:spPr>
                  </p:pic>
                </p:oleObj>
              </mc:Fallback>
            </mc:AlternateContent>
          </a:graphicData>
        </a:graphic>
      </p:graphicFrame>
    </p:spTree>
    <p:extLst>
      <p:ext uri="{BB962C8B-B14F-4D97-AF65-F5344CB8AC3E}">
        <p14:creationId xmlns:p14="http://schemas.microsoft.com/office/powerpoint/2010/main" val="68978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Exponents can be particularly tricky when dealing with negative numbers.  Pay close attention to whether the negative number is in a parenthesis or not.</a:t>
            </a:r>
          </a:p>
          <a:p>
            <a:pPr marL="109728" indent="0">
              <a:buNone/>
            </a:pPr>
            <a:r>
              <a:rPr lang="en-US" dirty="0" smtClean="0"/>
              <a:t>23.   Simplify </a:t>
            </a:r>
          </a:p>
          <a:p>
            <a:pPr marL="109728" indent="0">
              <a:buNone/>
            </a:pPr>
            <a:r>
              <a:rPr lang="en-US" dirty="0" smtClean="0">
                <a:solidFill>
                  <a:srgbClr val="C00000"/>
                </a:solidFill>
              </a:rPr>
              <a:t>Since parenthesis come before exponents in the order of operations you will square the -5.  Hence (-5)(-5) = +25</a:t>
            </a:r>
            <a:endParaRPr lang="en-US" dirty="0">
              <a:solidFill>
                <a:srgbClr val="C00000"/>
              </a:solidFill>
            </a:endParaRPr>
          </a:p>
        </p:txBody>
      </p:sp>
      <p:sp>
        <p:nvSpPr>
          <p:cNvPr id="3" name="Title 2"/>
          <p:cNvSpPr>
            <a:spLocks noGrp="1"/>
          </p:cNvSpPr>
          <p:nvPr>
            <p:ph type="title"/>
          </p:nvPr>
        </p:nvSpPr>
        <p:spPr/>
        <p:txBody>
          <a:bodyPr/>
          <a:lstStyle/>
          <a:p>
            <a:r>
              <a:rPr lang="en-US" dirty="0" smtClean="0"/>
              <a:t>Exponent Examples#23</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73229033"/>
              </p:ext>
            </p:extLst>
          </p:nvPr>
        </p:nvGraphicFramePr>
        <p:xfrm>
          <a:off x="3200400" y="3200400"/>
          <a:ext cx="654987" cy="496887"/>
        </p:xfrm>
        <a:graphic>
          <a:graphicData uri="http://schemas.openxmlformats.org/presentationml/2006/ole">
            <mc:AlternateContent xmlns:mc="http://schemas.openxmlformats.org/markup-compatibility/2006">
              <mc:Choice xmlns:v="urn:schemas-microsoft-com:vml" Requires="v">
                <p:oleObj spid="_x0000_s68627" name="Equation" r:id="rId3" imgW="368280" imgH="279360" progId="Equation.DSMT4">
                  <p:embed/>
                </p:oleObj>
              </mc:Choice>
              <mc:Fallback>
                <p:oleObj name="Equation" r:id="rId3" imgW="368280" imgH="279360" progId="Equation.DSMT4">
                  <p:embed/>
                  <p:pic>
                    <p:nvPicPr>
                      <p:cNvPr id="0" name=""/>
                      <p:cNvPicPr/>
                      <p:nvPr/>
                    </p:nvPicPr>
                    <p:blipFill>
                      <a:blip r:embed="rId4"/>
                      <a:stretch>
                        <a:fillRect/>
                      </a:stretch>
                    </p:blipFill>
                    <p:spPr>
                      <a:xfrm>
                        <a:off x="3200400" y="3200400"/>
                        <a:ext cx="654987" cy="496887"/>
                      </a:xfrm>
                      <a:prstGeom prst="rect">
                        <a:avLst/>
                      </a:prstGeom>
                    </p:spPr>
                  </p:pic>
                </p:oleObj>
              </mc:Fallback>
            </mc:AlternateContent>
          </a:graphicData>
        </a:graphic>
      </p:graphicFrame>
    </p:spTree>
    <p:extLst>
      <p:ext uri="{BB962C8B-B14F-4D97-AF65-F5344CB8AC3E}">
        <p14:creationId xmlns:p14="http://schemas.microsoft.com/office/powerpoint/2010/main" val="256631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Which of the following numbers are Integers?</a:t>
            </a:r>
          </a:p>
          <a:p>
            <a:pPr marL="109728" indent="0">
              <a:buNone/>
            </a:pPr>
            <a:r>
              <a:rPr lang="en-US" dirty="0" smtClean="0"/>
              <a:t>1.  				2.  </a:t>
            </a:r>
          </a:p>
          <a:p>
            <a:pPr marL="109728" indent="0">
              <a:buNone/>
            </a:pPr>
            <a:endParaRPr lang="en-US" dirty="0"/>
          </a:p>
          <a:p>
            <a:pPr marL="109728" indent="0">
              <a:buNone/>
            </a:pPr>
            <a:endParaRPr lang="en-US" dirty="0" smtClean="0"/>
          </a:p>
          <a:p>
            <a:pPr marL="109728" indent="0">
              <a:buNone/>
            </a:pPr>
            <a:endParaRPr lang="en-US" dirty="0" smtClean="0"/>
          </a:p>
          <a:p>
            <a:pPr marL="109728" indent="0">
              <a:buNone/>
            </a:pPr>
            <a:endParaRPr lang="en-US" dirty="0"/>
          </a:p>
          <a:p>
            <a:pPr marL="109728" indent="0">
              <a:buNone/>
            </a:pPr>
            <a:r>
              <a:rPr lang="en-US" dirty="0" smtClean="0"/>
              <a:t>3.  				4.  </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Examples #1-4.  Identifying Integers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09437267"/>
              </p:ext>
            </p:extLst>
          </p:nvPr>
        </p:nvGraphicFramePr>
        <p:xfrm>
          <a:off x="1752600" y="2057400"/>
          <a:ext cx="692150" cy="1071563"/>
        </p:xfrm>
        <a:graphic>
          <a:graphicData uri="http://schemas.openxmlformats.org/presentationml/2006/ole">
            <mc:AlternateContent xmlns:mc="http://schemas.openxmlformats.org/markup-compatibility/2006">
              <mc:Choice xmlns:v="urn:schemas-microsoft-com:vml" Requires="v">
                <p:oleObj spid="_x0000_s2275" name="Equation" r:id="rId3" imgW="253800" imgH="393480" progId="Equation.DSMT4">
                  <p:embed/>
                </p:oleObj>
              </mc:Choice>
              <mc:Fallback>
                <p:oleObj name="Equation" r:id="rId3" imgW="253800" imgH="393480" progId="Equation.DSMT4">
                  <p:embed/>
                  <p:pic>
                    <p:nvPicPr>
                      <p:cNvPr id="0" name=""/>
                      <p:cNvPicPr/>
                      <p:nvPr/>
                    </p:nvPicPr>
                    <p:blipFill>
                      <a:blip r:embed="rId4"/>
                      <a:stretch>
                        <a:fillRect/>
                      </a:stretch>
                    </p:blipFill>
                    <p:spPr>
                      <a:xfrm>
                        <a:off x="1752600" y="2057400"/>
                        <a:ext cx="692150" cy="107156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33989286"/>
              </p:ext>
            </p:extLst>
          </p:nvPr>
        </p:nvGraphicFramePr>
        <p:xfrm>
          <a:off x="5486400" y="2133600"/>
          <a:ext cx="346075" cy="484187"/>
        </p:xfrm>
        <a:graphic>
          <a:graphicData uri="http://schemas.openxmlformats.org/presentationml/2006/ole">
            <mc:AlternateContent xmlns:mc="http://schemas.openxmlformats.org/markup-compatibility/2006">
              <mc:Choice xmlns:v="urn:schemas-microsoft-com:vml" Requires="v">
                <p:oleObj spid="_x0000_s2276" name="Equation" r:id="rId5" imgW="126720" imgH="177480" progId="Equation.DSMT4">
                  <p:embed/>
                </p:oleObj>
              </mc:Choice>
              <mc:Fallback>
                <p:oleObj name="Equation" r:id="rId5" imgW="126720" imgH="177480" progId="Equation.DSMT4">
                  <p:embed/>
                  <p:pic>
                    <p:nvPicPr>
                      <p:cNvPr id="0" name="Object 3"/>
                      <p:cNvPicPr>
                        <a:picLocks noChangeAspect="1" noChangeArrowheads="1"/>
                      </p:cNvPicPr>
                      <p:nvPr/>
                    </p:nvPicPr>
                    <p:blipFill>
                      <a:blip r:embed="rId6"/>
                      <a:srcRect/>
                      <a:stretch>
                        <a:fillRect/>
                      </a:stretch>
                    </p:blipFill>
                    <p:spPr bwMode="auto">
                      <a:xfrm>
                        <a:off x="5486400" y="2133600"/>
                        <a:ext cx="3460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18272440"/>
              </p:ext>
            </p:extLst>
          </p:nvPr>
        </p:nvGraphicFramePr>
        <p:xfrm>
          <a:off x="1814513" y="4291013"/>
          <a:ext cx="968375" cy="484187"/>
        </p:xfrm>
        <a:graphic>
          <a:graphicData uri="http://schemas.openxmlformats.org/presentationml/2006/ole">
            <mc:AlternateContent xmlns:mc="http://schemas.openxmlformats.org/markup-compatibility/2006">
              <mc:Choice xmlns:v="urn:schemas-microsoft-com:vml" Requires="v">
                <p:oleObj spid="_x0000_s2277" name="Equation" r:id="rId7" imgW="355320" imgH="177480" progId="Equation.DSMT4">
                  <p:embed/>
                </p:oleObj>
              </mc:Choice>
              <mc:Fallback>
                <p:oleObj name="Equation" r:id="rId7" imgW="355320" imgH="177480" progId="Equation.DSMT4">
                  <p:embed/>
                  <p:pic>
                    <p:nvPicPr>
                      <p:cNvPr id="0" name="Object 3"/>
                      <p:cNvPicPr>
                        <a:picLocks noChangeAspect="1" noChangeArrowheads="1"/>
                      </p:cNvPicPr>
                      <p:nvPr/>
                    </p:nvPicPr>
                    <p:blipFill>
                      <a:blip r:embed="rId8"/>
                      <a:srcRect/>
                      <a:stretch>
                        <a:fillRect/>
                      </a:stretch>
                    </p:blipFill>
                    <p:spPr bwMode="auto">
                      <a:xfrm>
                        <a:off x="1814513" y="4291013"/>
                        <a:ext cx="9683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49626102"/>
              </p:ext>
            </p:extLst>
          </p:nvPr>
        </p:nvGraphicFramePr>
        <p:xfrm>
          <a:off x="5334000" y="4267200"/>
          <a:ext cx="1036638" cy="482600"/>
        </p:xfrm>
        <a:graphic>
          <a:graphicData uri="http://schemas.openxmlformats.org/presentationml/2006/ole">
            <mc:AlternateContent xmlns:mc="http://schemas.openxmlformats.org/markup-compatibility/2006">
              <mc:Choice xmlns:v="urn:schemas-microsoft-com:vml" Requires="v">
                <p:oleObj spid="_x0000_s2278" name="Equation" r:id="rId9" imgW="380880" imgH="177480" progId="Equation.DSMT4">
                  <p:embed/>
                </p:oleObj>
              </mc:Choice>
              <mc:Fallback>
                <p:oleObj name="Equation" r:id="rId9" imgW="380880" imgH="177480" progId="Equation.DSMT4">
                  <p:embed/>
                  <p:pic>
                    <p:nvPicPr>
                      <p:cNvPr id="0" name="Object 5"/>
                      <p:cNvPicPr>
                        <a:picLocks noChangeAspect="1" noChangeArrowheads="1"/>
                      </p:cNvPicPr>
                      <p:nvPr/>
                    </p:nvPicPr>
                    <p:blipFill>
                      <a:blip r:embed="rId10"/>
                      <a:srcRect/>
                      <a:stretch>
                        <a:fillRect/>
                      </a:stretch>
                    </p:blipFill>
                    <p:spPr bwMode="auto">
                      <a:xfrm>
                        <a:off x="5334000" y="4267200"/>
                        <a:ext cx="10366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843764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Exponents can be particularly tricky when dealing with negative numbers.  Pay close attention to whether the negative number is in a parenthesis or not.</a:t>
            </a:r>
          </a:p>
          <a:p>
            <a:pPr marL="109728" indent="0">
              <a:buNone/>
            </a:pPr>
            <a:r>
              <a:rPr lang="en-US" dirty="0" smtClean="0"/>
              <a:t>23.   Simplify </a:t>
            </a:r>
          </a:p>
          <a:p>
            <a:pPr marL="109728" indent="0">
              <a:buNone/>
            </a:pPr>
            <a:r>
              <a:rPr lang="en-US" dirty="0" smtClean="0">
                <a:solidFill>
                  <a:srgbClr val="C00000"/>
                </a:solidFill>
              </a:rPr>
              <a:t>Since there is no parenthesis, exponents come before subtraction in the order of operations. We need to raise the 2 to the 4</a:t>
            </a:r>
            <a:r>
              <a:rPr lang="en-US" baseline="30000" dirty="0" smtClean="0">
                <a:solidFill>
                  <a:srgbClr val="C00000"/>
                </a:solidFill>
              </a:rPr>
              <a:t>th</a:t>
            </a:r>
            <a:r>
              <a:rPr lang="en-US" dirty="0" smtClean="0">
                <a:solidFill>
                  <a:srgbClr val="C00000"/>
                </a:solidFill>
              </a:rPr>
              <a:t> power, then subtract.  Hence – 2x2x2x2 = - 16 = -16</a:t>
            </a:r>
            <a:endParaRPr lang="en-US" dirty="0">
              <a:solidFill>
                <a:srgbClr val="C00000"/>
              </a:solidFill>
            </a:endParaRPr>
          </a:p>
        </p:txBody>
      </p:sp>
      <p:sp>
        <p:nvSpPr>
          <p:cNvPr id="3" name="Title 2"/>
          <p:cNvSpPr>
            <a:spLocks noGrp="1"/>
          </p:cNvSpPr>
          <p:nvPr>
            <p:ph type="title"/>
          </p:nvPr>
        </p:nvSpPr>
        <p:spPr/>
        <p:txBody>
          <a:bodyPr/>
          <a:lstStyle/>
          <a:p>
            <a:r>
              <a:rPr lang="en-US" dirty="0" smtClean="0"/>
              <a:t>Exponent Examples#24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067115186"/>
              </p:ext>
            </p:extLst>
          </p:nvPr>
        </p:nvGraphicFramePr>
        <p:xfrm>
          <a:off x="3302000" y="3279775"/>
          <a:ext cx="452438" cy="338138"/>
        </p:xfrm>
        <a:graphic>
          <a:graphicData uri="http://schemas.openxmlformats.org/presentationml/2006/ole">
            <mc:AlternateContent xmlns:mc="http://schemas.openxmlformats.org/markup-compatibility/2006">
              <mc:Choice xmlns:v="urn:schemas-microsoft-com:vml" Requires="v">
                <p:oleObj spid="_x0000_s69652" name="Equation" r:id="rId3" imgW="253800" imgH="190440" progId="Equation.DSMT4">
                  <p:embed/>
                </p:oleObj>
              </mc:Choice>
              <mc:Fallback>
                <p:oleObj name="Equation" r:id="rId3" imgW="253800" imgH="190440" progId="Equation.DSMT4">
                  <p:embed/>
                  <p:pic>
                    <p:nvPicPr>
                      <p:cNvPr id="0" name=""/>
                      <p:cNvPicPr/>
                      <p:nvPr/>
                    </p:nvPicPr>
                    <p:blipFill>
                      <a:blip r:embed="rId4"/>
                      <a:stretch>
                        <a:fillRect/>
                      </a:stretch>
                    </p:blipFill>
                    <p:spPr>
                      <a:xfrm>
                        <a:off x="3302000" y="3279775"/>
                        <a:ext cx="452438" cy="338138"/>
                      </a:xfrm>
                      <a:prstGeom prst="rect">
                        <a:avLst/>
                      </a:prstGeom>
                    </p:spPr>
                  </p:pic>
                </p:oleObj>
              </mc:Fallback>
            </mc:AlternateContent>
          </a:graphicData>
        </a:graphic>
      </p:graphicFrame>
    </p:spTree>
    <p:extLst>
      <p:ext uri="{BB962C8B-B14F-4D97-AF65-F5344CB8AC3E}">
        <p14:creationId xmlns:p14="http://schemas.microsoft.com/office/powerpoint/2010/main" val="2407996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simplifying a problem with multiple operations, be sure to follow the following order.</a:t>
            </a:r>
          </a:p>
          <a:p>
            <a:pPr marL="109728" indent="0">
              <a:buNone/>
            </a:pPr>
            <a:r>
              <a:rPr lang="en-US" b="1" u="sng" dirty="0"/>
              <a:t>Order of </a:t>
            </a:r>
            <a:r>
              <a:rPr lang="en-US" b="1" u="sng" dirty="0" smtClean="0"/>
              <a:t>Operations</a:t>
            </a:r>
            <a:endParaRPr lang="en-US" u="sng" dirty="0"/>
          </a:p>
          <a:p>
            <a:pPr marL="109728" indent="0">
              <a:buNone/>
            </a:pPr>
            <a:r>
              <a:rPr lang="en-US" b="1" dirty="0" smtClean="0"/>
              <a:t>1.  </a:t>
            </a:r>
            <a:r>
              <a:rPr lang="en-US" b="1" dirty="0" smtClean="0"/>
              <a:t>Parenthesis (Innermost </a:t>
            </a:r>
            <a:r>
              <a:rPr lang="en-US" b="1" smtClean="0"/>
              <a:t>to Outermost)</a:t>
            </a:r>
            <a:endParaRPr lang="en-US" dirty="0"/>
          </a:p>
          <a:p>
            <a:pPr marL="109728" lvl="0" indent="0">
              <a:buNone/>
            </a:pPr>
            <a:r>
              <a:rPr lang="en-US" b="1" dirty="0" smtClean="0"/>
              <a:t>2.  Exponents</a:t>
            </a:r>
            <a:endParaRPr lang="en-US" dirty="0"/>
          </a:p>
          <a:p>
            <a:pPr marL="109728" lvl="0" indent="0">
              <a:buNone/>
            </a:pPr>
            <a:r>
              <a:rPr lang="en-US" b="1" dirty="0" smtClean="0"/>
              <a:t>3.  Multiplication </a:t>
            </a:r>
            <a:r>
              <a:rPr lang="en-US" b="1" dirty="0"/>
              <a:t>and Division in order from left to right</a:t>
            </a:r>
            <a:endParaRPr lang="en-US" dirty="0"/>
          </a:p>
          <a:p>
            <a:pPr marL="109728" lvl="0" indent="0">
              <a:buNone/>
            </a:pPr>
            <a:r>
              <a:rPr lang="en-US" b="1" dirty="0" smtClean="0"/>
              <a:t>4.  Addition </a:t>
            </a:r>
            <a:r>
              <a:rPr lang="en-US" b="1" dirty="0"/>
              <a:t>and Subtraction in order from left to right</a:t>
            </a:r>
            <a:endParaRPr lang="en-US" dirty="0"/>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a:effectLst/>
              </a:rPr>
              <a:t>Segment 9:	Order of operations problems with integers</a:t>
            </a:r>
            <a:endParaRPr lang="en-US" dirty="0"/>
          </a:p>
        </p:txBody>
      </p:sp>
    </p:spTree>
    <p:extLst>
      <p:ext uri="{BB962C8B-B14F-4D97-AF65-F5344CB8AC3E}">
        <p14:creationId xmlns:p14="http://schemas.microsoft.com/office/powerpoint/2010/main" val="2158808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Note:  It is advisable to re-write all subtractions as “adding the opposite” before beginning the order of operation problem.  Then follow the order of operations to simplify the problem.</a:t>
            </a:r>
            <a:endParaRPr lang="en-US" dirty="0"/>
          </a:p>
        </p:txBody>
      </p:sp>
      <p:sp>
        <p:nvSpPr>
          <p:cNvPr id="3" name="Title 2"/>
          <p:cNvSpPr>
            <a:spLocks noGrp="1"/>
          </p:cNvSpPr>
          <p:nvPr>
            <p:ph type="title"/>
          </p:nvPr>
        </p:nvSpPr>
        <p:spPr/>
        <p:txBody>
          <a:bodyPr>
            <a:normAutofit fontScale="90000"/>
          </a:bodyPr>
          <a:lstStyle/>
          <a:p>
            <a:r>
              <a:rPr lang="en-US" dirty="0">
                <a:effectLst/>
              </a:rPr>
              <a:t>Segment 9:	Order of operations problems with integers</a:t>
            </a:r>
            <a:endParaRPr lang="en-US" dirty="0"/>
          </a:p>
        </p:txBody>
      </p:sp>
    </p:spTree>
    <p:extLst>
      <p:ext uri="{BB962C8B-B14F-4D97-AF65-F5344CB8AC3E}">
        <p14:creationId xmlns:p14="http://schemas.microsoft.com/office/powerpoint/2010/main" val="15014644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Look at the following example.</a:t>
            </a:r>
          </a:p>
          <a:p>
            <a:pPr marL="109728" indent="0">
              <a:buNone/>
            </a:pPr>
            <a:r>
              <a:rPr lang="en-US" dirty="0" smtClean="0"/>
              <a:t>25.  Simplify:</a:t>
            </a:r>
          </a:p>
          <a:p>
            <a:pPr marL="109728" indent="0">
              <a:buNone/>
            </a:pPr>
            <a:r>
              <a:rPr lang="en-US" dirty="0" smtClean="0">
                <a:solidFill>
                  <a:srgbClr val="C00000"/>
                </a:solidFill>
              </a:rPr>
              <a:t>Start by rewriting all the subtractions into adding the opposite.  Notice -3 can be written as +(-3) and -24 can be written as +(-24).</a:t>
            </a:r>
          </a:p>
          <a:p>
            <a:pPr marL="109728" indent="0">
              <a:buNone/>
            </a:pPr>
            <a:r>
              <a:rPr lang="en-US" dirty="0">
                <a:solidFill>
                  <a:srgbClr val="C00000"/>
                </a:solidFill>
              </a:rPr>
              <a:t>	</a:t>
            </a:r>
            <a:r>
              <a:rPr lang="en-US" dirty="0" smtClean="0">
                <a:solidFill>
                  <a:srgbClr val="C00000"/>
                </a:solidFill>
              </a:rPr>
              <a:t>			 Now we can solve using the order of operations.  All parenthesis are single numbers and there are no exponents.  So we should do multiplications and divisions in order from left to right.</a:t>
            </a:r>
          </a:p>
          <a:p>
            <a:pPr marL="109728" indent="0">
              <a:buNone/>
            </a:pPr>
            <a:endParaRPr lang="en-US" dirty="0" smtClean="0">
              <a:solidFill>
                <a:srgbClr val="C00000"/>
              </a:solidFill>
            </a:endParaRPr>
          </a:p>
          <a:p>
            <a:pPr marL="109728" indent="0">
              <a:buNone/>
            </a:pPr>
            <a:endParaRPr lang="en-US" dirty="0"/>
          </a:p>
        </p:txBody>
      </p:sp>
      <p:sp>
        <p:nvSpPr>
          <p:cNvPr id="3" name="Title 2"/>
          <p:cNvSpPr>
            <a:spLocks noGrp="1"/>
          </p:cNvSpPr>
          <p:nvPr>
            <p:ph type="title"/>
          </p:nvPr>
        </p:nvSpPr>
        <p:spPr/>
        <p:txBody>
          <a:bodyPr/>
          <a:lstStyle/>
          <a:p>
            <a:r>
              <a:rPr lang="en-US" dirty="0" smtClean="0"/>
              <a:t>Example #25</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85399458"/>
              </p:ext>
            </p:extLst>
          </p:nvPr>
        </p:nvGraphicFramePr>
        <p:xfrm>
          <a:off x="3363913" y="1981200"/>
          <a:ext cx="2745864" cy="533400"/>
        </p:xfrm>
        <a:graphic>
          <a:graphicData uri="http://schemas.openxmlformats.org/presentationml/2006/ole">
            <mc:AlternateContent xmlns:mc="http://schemas.openxmlformats.org/markup-compatibility/2006">
              <mc:Choice xmlns:v="urn:schemas-microsoft-com:vml" Requires="v">
                <p:oleObj spid="_x0000_s70695" name="Equation" r:id="rId3" imgW="1307880" imgH="253800" progId="Equation.DSMT4">
                  <p:embed/>
                </p:oleObj>
              </mc:Choice>
              <mc:Fallback>
                <p:oleObj name="Equation" r:id="rId3" imgW="1307880" imgH="253800" progId="Equation.DSMT4">
                  <p:embed/>
                  <p:pic>
                    <p:nvPicPr>
                      <p:cNvPr id="0" name=""/>
                      <p:cNvPicPr/>
                      <p:nvPr/>
                    </p:nvPicPr>
                    <p:blipFill>
                      <a:blip r:embed="rId4"/>
                      <a:stretch>
                        <a:fillRect/>
                      </a:stretch>
                    </p:blipFill>
                    <p:spPr>
                      <a:xfrm>
                        <a:off x="3363913" y="1981200"/>
                        <a:ext cx="2745864" cy="5334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69177471"/>
              </p:ext>
            </p:extLst>
          </p:nvPr>
        </p:nvGraphicFramePr>
        <p:xfrm>
          <a:off x="609600" y="3657600"/>
          <a:ext cx="3600450" cy="533400"/>
        </p:xfrm>
        <a:graphic>
          <a:graphicData uri="http://schemas.openxmlformats.org/presentationml/2006/ole">
            <mc:AlternateContent xmlns:mc="http://schemas.openxmlformats.org/markup-compatibility/2006">
              <mc:Choice xmlns:v="urn:schemas-microsoft-com:vml" Requires="v">
                <p:oleObj spid="_x0000_s70696" name="Equation" r:id="rId5" imgW="1714320" imgH="253800" progId="Equation.DSMT4">
                  <p:embed/>
                </p:oleObj>
              </mc:Choice>
              <mc:Fallback>
                <p:oleObj name="Equation" r:id="rId5" imgW="1714320" imgH="253800" progId="Equation.DSMT4">
                  <p:embed/>
                  <p:pic>
                    <p:nvPicPr>
                      <p:cNvPr id="0" name="Object 3"/>
                      <p:cNvPicPr>
                        <a:picLocks noChangeAspect="1" noChangeArrowheads="1"/>
                      </p:cNvPicPr>
                      <p:nvPr/>
                    </p:nvPicPr>
                    <p:blipFill>
                      <a:blip r:embed="rId6"/>
                      <a:srcRect/>
                      <a:stretch>
                        <a:fillRect/>
                      </a:stretch>
                    </p:blipFill>
                    <p:spPr bwMode="auto">
                      <a:xfrm>
                        <a:off x="609600" y="3657600"/>
                        <a:ext cx="36004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72748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Look at the following example.</a:t>
            </a:r>
          </a:p>
          <a:p>
            <a:pPr marL="109728" indent="0">
              <a:buNone/>
            </a:pPr>
            <a:r>
              <a:rPr lang="en-US" dirty="0" smtClean="0"/>
              <a:t>25.  </a:t>
            </a:r>
          </a:p>
          <a:p>
            <a:pPr marL="109728" indent="0">
              <a:buNone/>
            </a:pPr>
            <a:r>
              <a:rPr lang="en-US" dirty="0" smtClean="0">
                <a:solidFill>
                  <a:srgbClr val="C00000"/>
                </a:solidFill>
              </a:rPr>
              <a:t>Multiply -3 x -7=+21.  Then divide </a:t>
            </a:r>
            <a:br>
              <a:rPr lang="en-US" dirty="0" smtClean="0">
                <a:solidFill>
                  <a:srgbClr val="C00000"/>
                </a:solidFill>
              </a:rPr>
            </a:br>
            <a:r>
              <a:rPr lang="en-US" dirty="0" smtClean="0">
                <a:solidFill>
                  <a:srgbClr val="C00000"/>
                </a:solidFill>
              </a:rPr>
              <a:t>-24 and 6 = -4. </a:t>
            </a:r>
          </a:p>
          <a:p>
            <a:pPr marL="109728" indent="0">
              <a:buNone/>
            </a:pPr>
            <a:endParaRPr lang="en-US" dirty="0">
              <a:solidFill>
                <a:srgbClr val="C00000"/>
              </a:solidFill>
            </a:endParaRPr>
          </a:p>
          <a:p>
            <a:pPr marL="109728" indent="0">
              <a:buNone/>
            </a:pPr>
            <a:endParaRPr lang="en-US" dirty="0" smtClean="0">
              <a:solidFill>
                <a:srgbClr val="C00000"/>
              </a:solidFill>
            </a:endParaRPr>
          </a:p>
          <a:p>
            <a:pPr marL="109728" indent="0">
              <a:buNone/>
            </a:pPr>
            <a:r>
              <a:rPr lang="en-US" dirty="0" smtClean="0">
                <a:solidFill>
                  <a:srgbClr val="C00000"/>
                </a:solidFill>
              </a:rPr>
              <a:t>Now add from left to right. </a:t>
            </a:r>
          </a:p>
          <a:p>
            <a:pPr marL="109728" indent="0">
              <a:buNone/>
            </a:pPr>
            <a:endParaRPr lang="en-US" dirty="0" smtClean="0">
              <a:solidFill>
                <a:srgbClr val="C00000"/>
              </a:solidFill>
            </a:endParaRPr>
          </a:p>
          <a:p>
            <a:pPr marL="109728" indent="0">
              <a:buNone/>
            </a:pPr>
            <a:endParaRPr lang="en-US" dirty="0" smtClean="0">
              <a:solidFill>
                <a:srgbClr val="C00000"/>
              </a:solidFill>
            </a:endParaRPr>
          </a:p>
          <a:p>
            <a:pPr marL="109728" indent="0">
              <a:buNone/>
            </a:pPr>
            <a:endParaRPr lang="en-US" dirty="0" smtClean="0">
              <a:solidFill>
                <a:srgbClr val="C00000"/>
              </a:solidFill>
            </a:endParaRPr>
          </a:p>
          <a:p>
            <a:pPr marL="109728" indent="0">
              <a:buNone/>
            </a:pPr>
            <a:endParaRPr lang="en-US" dirty="0"/>
          </a:p>
        </p:txBody>
      </p:sp>
      <p:sp>
        <p:nvSpPr>
          <p:cNvPr id="3" name="Title 2"/>
          <p:cNvSpPr>
            <a:spLocks noGrp="1"/>
          </p:cNvSpPr>
          <p:nvPr>
            <p:ph type="title"/>
          </p:nvPr>
        </p:nvSpPr>
        <p:spPr/>
        <p:txBody>
          <a:bodyPr/>
          <a:lstStyle/>
          <a:p>
            <a:r>
              <a:rPr lang="en-US" dirty="0" smtClean="0"/>
              <a:t>Example #25</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115209991"/>
              </p:ext>
            </p:extLst>
          </p:nvPr>
        </p:nvGraphicFramePr>
        <p:xfrm>
          <a:off x="1371600" y="1905000"/>
          <a:ext cx="3600450" cy="533400"/>
        </p:xfrm>
        <a:graphic>
          <a:graphicData uri="http://schemas.openxmlformats.org/presentationml/2006/ole">
            <mc:AlternateContent xmlns:mc="http://schemas.openxmlformats.org/markup-compatibility/2006">
              <mc:Choice xmlns:v="urn:schemas-microsoft-com:vml" Requires="v">
                <p:oleObj spid="_x0000_s71752" name="Equation" r:id="rId3" imgW="1714320" imgH="253800" progId="Equation.DSMT4">
                  <p:embed/>
                </p:oleObj>
              </mc:Choice>
              <mc:Fallback>
                <p:oleObj name="Equation" r:id="rId3" imgW="1714320" imgH="253800" progId="Equation.DSMT4">
                  <p:embed/>
                  <p:pic>
                    <p:nvPicPr>
                      <p:cNvPr id="0" name=""/>
                      <p:cNvPicPr>
                        <a:picLocks noChangeAspect="1" noChangeArrowheads="1"/>
                      </p:cNvPicPr>
                      <p:nvPr/>
                    </p:nvPicPr>
                    <p:blipFill>
                      <a:blip r:embed="rId4"/>
                      <a:srcRect/>
                      <a:stretch>
                        <a:fillRect/>
                      </a:stretch>
                    </p:blipFill>
                    <p:spPr bwMode="auto">
                      <a:xfrm>
                        <a:off x="1371600" y="1905000"/>
                        <a:ext cx="36004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57624870"/>
              </p:ext>
            </p:extLst>
          </p:nvPr>
        </p:nvGraphicFramePr>
        <p:xfrm>
          <a:off x="1905000" y="3276600"/>
          <a:ext cx="2106613" cy="533400"/>
        </p:xfrm>
        <a:graphic>
          <a:graphicData uri="http://schemas.openxmlformats.org/presentationml/2006/ole">
            <mc:AlternateContent xmlns:mc="http://schemas.openxmlformats.org/markup-compatibility/2006">
              <mc:Choice xmlns:v="urn:schemas-microsoft-com:vml" Requires="v">
                <p:oleObj spid="_x0000_s71753" name="Equation" r:id="rId5" imgW="1002960" imgH="253800" progId="Equation.DSMT4">
                  <p:embed/>
                </p:oleObj>
              </mc:Choice>
              <mc:Fallback>
                <p:oleObj name="Equation" r:id="rId5" imgW="1002960" imgH="253800" progId="Equation.DSMT4">
                  <p:embed/>
                  <p:pic>
                    <p:nvPicPr>
                      <p:cNvPr id="0" name="Object 4"/>
                      <p:cNvPicPr>
                        <a:picLocks noChangeAspect="1" noChangeArrowheads="1"/>
                      </p:cNvPicPr>
                      <p:nvPr/>
                    </p:nvPicPr>
                    <p:blipFill>
                      <a:blip r:embed="rId6"/>
                      <a:srcRect/>
                      <a:stretch>
                        <a:fillRect/>
                      </a:stretch>
                    </p:blipFill>
                    <p:spPr bwMode="auto">
                      <a:xfrm>
                        <a:off x="1905000" y="3276600"/>
                        <a:ext cx="21066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305546443"/>
              </p:ext>
            </p:extLst>
          </p:nvPr>
        </p:nvGraphicFramePr>
        <p:xfrm>
          <a:off x="2744788" y="5260975"/>
          <a:ext cx="427037" cy="373063"/>
        </p:xfrm>
        <a:graphic>
          <a:graphicData uri="http://schemas.openxmlformats.org/presentationml/2006/ole">
            <mc:AlternateContent xmlns:mc="http://schemas.openxmlformats.org/markup-compatibility/2006">
              <mc:Choice xmlns:v="urn:schemas-microsoft-com:vml" Requires="v">
                <p:oleObj spid="_x0000_s71754" name="Equation" r:id="rId7" imgW="203040" imgH="177480" progId="Equation.DSMT4">
                  <p:embed/>
                </p:oleObj>
              </mc:Choice>
              <mc:Fallback>
                <p:oleObj name="Equation" r:id="rId7" imgW="203040" imgH="177480" progId="Equation.DSMT4">
                  <p:embed/>
                  <p:pic>
                    <p:nvPicPr>
                      <p:cNvPr id="0" name="Object 5"/>
                      <p:cNvPicPr>
                        <a:picLocks noChangeAspect="1" noChangeArrowheads="1"/>
                      </p:cNvPicPr>
                      <p:nvPr/>
                    </p:nvPicPr>
                    <p:blipFill>
                      <a:blip r:embed="rId8"/>
                      <a:srcRect/>
                      <a:stretch>
                        <a:fillRect/>
                      </a:stretch>
                    </p:blipFill>
                    <p:spPr bwMode="auto">
                      <a:xfrm>
                        <a:off x="2744788" y="5260975"/>
                        <a:ext cx="427037"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051332573"/>
              </p:ext>
            </p:extLst>
          </p:nvPr>
        </p:nvGraphicFramePr>
        <p:xfrm>
          <a:off x="2268538" y="4648200"/>
          <a:ext cx="1225550" cy="533400"/>
        </p:xfrm>
        <a:graphic>
          <a:graphicData uri="http://schemas.openxmlformats.org/presentationml/2006/ole">
            <mc:AlternateContent xmlns:mc="http://schemas.openxmlformats.org/markup-compatibility/2006">
              <mc:Choice xmlns:v="urn:schemas-microsoft-com:vml" Requires="v">
                <p:oleObj spid="_x0000_s71755" name="Equation" r:id="rId9" imgW="583920" imgH="253800" progId="Equation.DSMT4">
                  <p:embed/>
                </p:oleObj>
              </mc:Choice>
              <mc:Fallback>
                <p:oleObj name="Equation" r:id="rId9" imgW="583920" imgH="253800" progId="Equation.DSMT4">
                  <p:embed/>
                  <p:pic>
                    <p:nvPicPr>
                      <p:cNvPr id="0" name="Object 5"/>
                      <p:cNvPicPr>
                        <a:picLocks noChangeAspect="1" noChangeArrowheads="1"/>
                      </p:cNvPicPr>
                      <p:nvPr/>
                    </p:nvPicPr>
                    <p:blipFill>
                      <a:blip r:embed="rId10"/>
                      <a:srcRect/>
                      <a:stretch>
                        <a:fillRect/>
                      </a:stretch>
                    </p:blipFill>
                    <p:spPr bwMode="auto">
                      <a:xfrm>
                        <a:off x="2268538" y="4648200"/>
                        <a:ext cx="12255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73383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another example.</a:t>
            </a:r>
          </a:p>
          <a:p>
            <a:pPr marL="109728" indent="0">
              <a:buNone/>
            </a:pPr>
            <a:r>
              <a:rPr lang="en-US" dirty="0" smtClean="0"/>
              <a:t>26.  </a:t>
            </a:r>
          </a:p>
          <a:p>
            <a:pPr marL="109728" indent="0">
              <a:buNone/>
            </a:pPr>
            <a:r>
              <a:rPr lang="en-US" dirty="0" smtClean="0">
                <a:solidFill>
                  <a:srgbClr val="C00000"/>
                </a:solidFill>
              </a:rPr>
              <a:t>Start with parenthesis.  In the parenthesis, we have division, subtraction and exponents.  We must do the exponents first.  Be careful. </a:t>
            </a:r>
          </a:p>
          <a:p>
            <a:pPr marL="109728" indent="0">
              <a:buNone/>
            </a:pPr>
            <a:r>
              <a:rPr lang="en-US" dirty="0" smtClean="0">
                <a:solidFill>
                  <a:srgbClr val="C00000"/>
                </a:solidFill>
              </a:rPr>
              <a:t>does not mean cube -2.  Cube 2 then subtract.</a:t>
            </a:r>
          </a:p>
          <a:p>
            <a:pPr marL="109728" indent="0">
              <a:buNone/>
            </a:pPr>
            <a:r>
              <a:rPr lang="en-US" dirty="0">
                <a:solidFill>
                  <a:srgbClr val="C00000"/>
                </a:solidFill>
              </a:rPr>
              <a:t> </a:t>
            </a:r>
            <a:r>
              <a:rPr lang="en-US" dirty="0" smtClean="0">
                <a:solidFill>
                  <a:srgbClr val="C00000"/>
                </a:solidFill>
              </a:rPr>
              <a:t>     does mean square -6 because of the parenthesis.  </a:t>
            </a:r>
          </a:p>
          <a:p>
            <a:pPr marL="109728" indent="0">
              <a:buNone/>
            </a:pPr>
            <a:r>
              <a:rPr lang="en-US" dirty="0" smtClean="0">
                <a:solidFill>
                  <a:srgbClr val="C00000"/>
                </a:solidFill>
              </a:rPr>
              <a:t> </a:t>
            </a:r>
            <a:r>
              <a:rPr lang="en-US" dirty="0" smtClean="0"/>
              <a:t> </a:t>
            </a:r>
            <a:endParaRPr lang="en-US" dirty="0"/>
          </a:p>
        </p:txBody>
      </p:sp>
      <p:sp>
        <p:nvSpPr>
          <p:cNvPr id="3" name="Title 2"/>
          <p:cNvSpPr>
            <a:spLocks noGrp="1"/>
          </p:cNvSpPr>
          <p:nvPr>
            <p:ph type="title"/>
          </p:nvPr>
        </p:nvSpPr>
        <p:spPr/>
        <p:txBody>
          <a:bodyPr/>
          <a:lstStyle/>
          <a:p>
            <a:r>
              <a:rPr lang="en-US" dirty="0" smtClean="0"/>
              <a:t>Example#26</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50238768"/>
              </p:ext>
            </p:extLst>
          </p:nvPr>
        </p:nvGraphicFramePr>
        <p:xfrm>
          <a:off x="1600200" y="1905000"/>
          <a:ext cx="2180492" cy="609600"/>
        </p:xfrm>
        <a:graphic>
          <a:graphicData uri="http://schemas.openxmlformats.org/presentationml/2006/ole">
            <mc:AlternateContent xmlns:mc="http://schemas.openxmlformats.org/markup-compatibility/2006">
              <mc:Choice xmlns:v="urn:schemas-microsoft-com:vml" Requires="v">
                <p:oleObj spid="_x0000_s72789" name="Equation" r:id="rId3" imgW="1180800" imgH="330120" progId="Equation.DSMT4">
                  <p:embed/>
                </p:oleObj>
              </mc:Choice>
              <mc:Fallback>
                <p:oleObj name="Equation" r:id="rId3" imgW="1180800" imgH="330120" progId="Equation.DSMT4">
                  <p:embed/>
                  <p:pic>
                    <p:nvPicPr>
                      <p:cNvPr id="0" name=""/>
                      <p:cNvPicPr/>
                      <p:nvPr/>
                    </p:nvPicPr>
                    <p:blipFill>
                      <a:blip r:embed="rId4"/>
                      <a:stretch>
                        <a:fillRect/>
                      </a:stretch>
                    </p:blipFill>
                    <p:spPr>
                      <a:xfrm>
                        <a:off x="1600200" y="1905000"/>
                        <a:ext cx="2180492" cy="6096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982834809"/>
              </p:ext>
            </p:extLst>
          </p:nvPr>
        </p:nvGraphicFramePr>
        <p:xfrm>
          <a:off x="7543800" y="3276600"/>
          <a:ext cx="503767" cy="377825"/>
        </p:xfrm>
        <a:graphic>
          <a:graphicData uri="http://schemas.openxmlformats.org/presentationml/2006/ole">
            <mc:AlternateContent xmlns:mc="http://schemas.openxmlformats.org/markup-compatibility/2006">
              <mc:Choice xmlns:v="urn:schemas-microsoft-com:vml" Requires="v">
                <p:oleObj spid="_x0000_s72790" name="Equation" r:id="rId5" imgW="253800" imgH="190440" progId="Equation.DSMT4">
                  <p:embed/>
                </p:oleObj>
              </mc:Choice>
              <mc:Fallback>
                <p:oleObj name="Equation" r:id="rId5" imgW="253800" imgH="190440" progId="Equation.DSMT4">
                  <p:embed/>
                  <p:pic>
                    <p:nvPicPr>
                      <p:cNvPr id="0" name=""/>
                      <p:cNvPicPr/>
                      <p:nvPr/>
                    </p:nvPicPr>
                    <p:blipFill>
                      <a:blip r:embed="rId6"/>
                      <a:stretch>
                        <a:fillRect/>
                      </a:stretch>
                    </p:blipFill>
                    <p:spPr>
                      <a:xfrm>
                        <a:off x="7543800" y="3276600"/>
                        <a:ext cx="503767" cy="3778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50594945"/>
              </p:ext>
            </p:extLst>
          </p:nvPr>
        </p:nvGraphicFramePr>
        <p:xfrm>
          <a:off x="685800" y="4114800"/>
          <a:ext cx="602672" cy="457200"/>
        </p:xfrm>
        <a:graphic>
          <a:graphicData uri="http://schemas.openxmlformats.org/presentationml/2006/ole">
            <mc:AlternateContent xmlns:mc="http://schemas.openxmlformats.org/markup-compatibility/2006">
              <mc:Choice xmlns:v="urn:schemas-microsoft-com:vml" Requires="v">
                <p:oleObj spid="_x0000_s72791" name="Equation" r:id="rId7" imgW="368280" imgH="279360" progId="Equation.DSMT4">
                  <p:embed/>
                </p:oleObj>
              </mc:Choice>
              <mc:Fallback>
                <p:oleObj name="Equation" r:id="rId7" imgW="368280" imgH="279360" progId="Equation.DSMT4">
                  <p:embed/>
                  <p:pic>
                    <p:nvPicPr>
                      <p:cNvPr id="0" name=""/>
                      <p:cNvPicPr/>
                      <p:nvPr/>
                    </p:nvPicPr>
                    <p:blipFill>
                      <a:blip r:embed="rId8"/>
                      <a:stretch>
                        <a:fillRect/>
                      </a:stretch>
                    </p:blipFill>
                    <p:spPr>
                      <a:xfrm>
                        <a:off x="685800" y="4114800"/>
                        <a:ext cx="602672" cy="4572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404394107"/>
              </p:ext>
            </p:extLst>
          </p:nvPr>
        </p:nvGraphicFramePr>
        <p:xfrm>
          <a:off x="914400" y="5105400"/>
          <a:ext cx="2541588" cy="403225"/>
        </p:xfrm>
        <a:graphic>
          <a:graphicData uri="http://schemas.openxmlformats.org/presentationml/2006/ole">
            <mc:AlternateContent xmlns:mc="http://schemas.openxmlformats.org/markup-compatibility/2006">
              <mc:Choice xmlns:v="urn:schemas-microsoft-com:vml" Requires="v">
                <p:oleObj spid="_x0000_s72792" name="Equation" r:id="rId9" imgW="1282680" imgH="203040" progId="Equation.DSMT4">
                  <p:embed/>
                </p:oleObj>
              </mc:Choice>
              <mc:Fallback>
                <p:oleObj name="Equation" r:id="rId9" imgW="1282680" imgH="203040" progId="Equation.DSMT4">
                  <p:embed/>
                  <p:pic>
                    <p:nvPicPr>
                      <p:cNvPr id="0" name="Object 4"/>
                      <p:cNvPicPr>
                        <a:picLocks noChangeAspect="1" noChangeArrowheads="1"/>
                      </p:cNvPicPr>
                      <p:nvPr/>
                    </p:nvPicPr>
                    <p:blipFill>
                      <a:blip r:embed="rId10"/>
                      <a:srcRect/>
                      <a:stretch>
                        <a:fillRect/>
                      </a:stretch>
                    </p:blipFill>
                    <p:spPr bwMode="auto">
                      <a:xfrm>
                        <a:off x="914400" y="5105400"/>
                        <a:ext cx="254158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02658935"/>
              </p:ext>
            </p:extLst>
          </p:nvPr>
        </p:nvGraphicFramePr>
        <p:xfrm>
          <a:off x="4103688" y="5029200"/>
          <a:ext cx="2455862" cy="457200"/>
        </p:xfrm>
        <a:graphic>
          <a:graphicData uri="http://schemas.openxmlformats.org/presentationml/2006/ole">
            <mc:AlternateContent xmlns:mc="http://schemas.openxmlformats.org/markup-compatibility/2006">
              <mc:Choice xmlns:v="urn:schemas-microsoft-com:vml" Requires="v">
                <p:oleObj spid="_x0000_s72793" name="Equation" r:id="rId11" imgW="1498320" imgH="279360" progId="Equation.DSMT4">
                  <p:embed/>
                </p:oleObj>
              </mc:Choice>
              <mc:Fallback>
                <p:oleObj name="Equation" r:id="rId11" imgW="1498320" imgH="279360" progId="Equation.DSMT4">
                  <p:embed/>
                  <p:pic>
                    <p:nvPicPr>
                      <p:cNvPr id="0" name="Object 5"/>
                      <p:cNvPicPr>
                        <a:picLocks noChangeAspect="1" noChangeArrowheads="1"/>
                      </p:cNvPicPr>
                      <p:nvPr/>
                    </p:nvPicPr>
                    <p:blipFill>
                      <a:blip r:embed="rId12"/>
                      <a:srcRect/>
                      <a:stretch>
                        <a:fillRect/>
                      </a:stretch>
                    </p:blipFill>
                    <p:spPr bwMode="auto">
                      <a:xfrm>
                        <a:off x="4103688" y="5029200"/>
                        <a:ext cx="2455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09273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solidFill>
                  <a:srgbClr val="C00000"/>
                </a:solidFill>
              </a:rPr>
              <a:t>So our problem 			becomes</a:t>
            </a:r>
          </a:p>
          <a:p>
            <a:pPr marL="109728" indent="0">
              <a:buNone/>
            </a:pPr>
            <a:r>
              <a:rPr lang="en-US" dirty="0" smtClean="0">
                <a:solidFill>
                  <a:srgbClr val="C00000"/>
                </a:solidFill>
              </a:rPr>
              <a:t>		    .  Continuing in the parenthesis we should do division before subtraction.  </a:t>
            </a:r>
          </a:p>
          <a:p>
            <a:pPr marL="109728" indent="0">
              <a:buNone/>
            </a:pPr>
            <a:r>
              <a:rPr lang="en-US" dirty="0">
                <a:solidFill>
                  <a:srgbClr val="C00000"/>
                </a:solidFill>
              </a:rPr>
              <a:t>	</a:t>
            </a:r>
            <a:r>
              <a:rPr lang="en-US" dirty="0" smtClean="0">
                <a:solidFill>
                  <a:srgbClr val="C00000"/>
                </a:solidFill>
              </a:rPr>
              <a:t>	  .  Now finish the subtraction by rewriting as adding the opposite and then adding.  				    Subtracting again finishes the problem.</a:t>
            </a:r>
          </a:p>
          <a:p>
            <a:pPr marL="109728" indent="0">
              <a:buNone/>
            </a:pPr>
            <a:endParaRPr lang="en-US" dirty="0" smtClean="0">
              <a:solidFill>
                <a:srgbClr val="C00000"/>
              </a:solidFill>
            </a:endParaRPr>
          </a:p>
          <a:p>
            <a:pPr marL="109728" indent="0">
              <a:buNone/>
            </a:pPr>
            <a:r>
              <a:rPr lang="en-US" dirty="0" smtClean="0">
                <a:solidFill>
                  <a:srgbClr val="C00000"/>
                </a:solidFill>
              </a:rPr>
              <a:t>Note:  You can also just subtract 12-8=4 and 5-4=1 since the first number was larger.</a:t>
            </a:r>
            <a:endParaRPr lang="en-US" dirty="0">
              <a:solidFill>
                <a:srgbClr val="C00000"/>
              </a:solidFill>
            </a:endParaRPr>
          </a:p>
        </p:txBody>
      </p:sp>
      <p:sp>
        <p:nvSpPr>
          <p:cNvPr id="3" name="Title 2"/>
          <p:cNvSpPr>
            <a:spLocks noGrp="1"/>
          </p:cNvSpPr>
          <p:nvPr>
            <p:ph type="title"/>
          </p:nvPr>
        </p:nvSpPr>
        <p:spPr/>
        <p:txBody>
          <a:bodyPr/>
          <a:lstStyle/>
          <a:p>
            <a:r>
              <a:rPr lang="en-US" dirty="0" smtClean="0"/>
              <a:t>Example #26 Continued</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11739369"/>
              </p:ext>
            </p:extLst>
          </p:nvPr>
        </p:nvGraphicFramePr>
        <p:xfrm>
          <a:off x="3505200" y="1371600"/>
          <a:ext cx="2181225" cy="609600"/>
        </p:xfrm>
        <a:graphic>
          <a:graphicData uri="http://schemas.openxmlformats.org/presentationml/2006/ole">
            <mc:AlternateContent xmlns:mc="http://schemas.openxmlformats.org/markup-compatibility/2006">
              <mc:Choice xmlns:v="urn:schemas-microsoft-com:vml" Requires="v">
                <p:oleObj spid="_x0000_s73810" name="Equation" r:id="rId3" imgW="1180800" imgH="330120" progId="Equation.DSMT4">
                  <p:embed/>
                </p:oleObj>
              </mc:Choice>
              <mc:Fallback>
                <p:oleObj name="Equation" r:id="rId3" imgW="1180800" imgH="3301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371600"/>
                        <a:ext cx="21812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14924459"/>
              </p:ext>
            </p:extLst>
          </p:nvPr>
        </p:nvGraphicFramePr>
        <p:xfrm>
          <a:off x="762000" y="1905000"/>
          <a:ext cx="1923854" cy="533400"/>
        </p:xfrm>
        <a:graphic>
          <a:graphicData uri="http://schemas.openxmlformats.org/presentationml/2006/ole">
            <mc:AlternateContent xmlns:mc="http://schemas.openxmlformats.org/markup-compatibility/2006">
              <mc:Choice xmlns:v="urn:schemas-microsoft-com:vml" Requires="v">
                <p:oleObj spid="_x0000_s73811" name="Equation" r:id="rId5" imgW="914400" imgH="253800" progId="Equation.DSMT4">
                  <p:embed/>
                </p:oleObj>
              </mc:Choice>
              <mc:Fallback>
                <p:oleObj name="Equation" r:id="rId5" imgW="914400" imgH="253800" progId="Equation.DSMT4">
                  <p:embed/>
                  <p:pic>
                    <p:nvPicPr>
                      <p:cNvPr id="0" name="Object 3"/>
                      <p:cNvPicPr>
                        <a:picLocks noChangeAspect="1" noChangeArrowheads="1"/>
                      </p:cNvPicPr>
                      <p:nvPr/>
                    </p:nvPicPr>
                    <p:blipFill>
                      <a:blip r:embed="rId6"/>
                      <a:srcRect/>
                      <a:stretch>
                        <a:fillRect/>
                      </a:stretch>
                    </p:blipFill>
                    <p:spPr bwMode="auto">
                      <a:xfrm>
                        <a:off x="762000" y="1905000"/>
                        <a:ext cx="1923854" cy="5334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13721143"/>
              </p:ext>
            </p:extLst>
          </p:nvPr>
        </p:nvGraphicFramePr>
        <p:xfrm>
          <a:off x="838200" y="2819400"/>
          <a:ext cx="1497013" cy="533400"/>
        </p:xfrm>
        <a:graphic>
          <a:graphicData uri="http://schemas.openxmlformats.org/presentationml/2006/ole">
            <mc:AlternateContent xmlns:mc="http://schemas.openxmlformats.org/markup-compatibility/2006">
              <mc:Choice xmlns:v="urn:schemas-microsoft-com:vml" Requires="v">
                <p:oleObj spid="_x0000_s73812" name="Equation" r:id="rId7" imgW="711000" imgH="253800" progId="Equation.DSMT4">
                  <p:embed/>
                </p:oleObj>
              </mc:Choice>
              <mc:Fallback>
                <p:oleObj name="Equation" r:id="rId7" imgW="711000" imgH="253800" progId="Equation.DSMT4">
                  <p:embed/>
                  <p:pic>
                    <p:nvPicPr>
                      <p:cNvPr id="0" name="Object 4"/>
                      <p:cNvPicPr>
                        <a:picLocks noChangeAspect="1" noChangeArrowheads="1"/>
                      </p:cNvPicPr>
                      <p:nvPr/>
                    </p:nvPicPr>
                    <p:blipFill>
                      <a:blip r:embed="rId8"/>
                      <a:srcRect/>
                      <a:stretch>
                        <a:fillRect/>
                      </a:stretch>
                    </p:blipFill>
                    <p:spPr bwMode="auto">
                      <a:xfrm>
                        <a:off x="838200" y="2819400"/>
                        <a:ext cx="14970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59701391"/>
              </p:ext>
            </p:extLst>
          </p:nvPr>
        </p:nvGraphicFramePr>
        <p:xfrm>
          <a:off x="2286000" y="3657600"/>
          <a:ext cx="3098800" cy="533400"/>
        </p:xfrm>
        <a:graphic>
          <a:graphicData uri="http://schemas.openxmlformats.org/presentationml/2006/ole">
            <mc:AlternateContent xmlns:mc="http://schemas.openxmlformats.org/markup-compatibility/2006">
              <mc:Choice xmlns:v="urn:schemas-microsoft-com:vml" Requires="v">
                <p:oleObj spid="_x0000_s73813" name="Equation" r:id="rId9" imgW="1473120" imgH="253800" progId="Equation.DSMT4">
                  <p:embed/>
                </p:oleObj>
              </mc:Choice>
              <mc:Fallback>
                <p:oleObj name="Equation" r:id="rId9" imgW="1473120" imgH="253800" progId="Equation.DSMT4">
                  <p:embed/>
                  <p:pic>
                    <p:nvPicPr>
                      <p:cNvPr id="0" name="Object 4"/>
                      <p:cNvPicPr>
                        <a:picLocks noChangeAspect="1" noChangeArrowheads="1"/>
                      </p:cNvPicPr>
                      <p:nvPr/>
                    </p:nvPicPr>
                    <p:blipFill>
                      <a:blip r:embed="rId10"/>
                      <a:srcRect/>
                      <a:stretch>
                        <a:fillRect/>
                      </a:stretch>
                    </p:blipFill>
                    <p:spPr bwMode="auto">
                      <a:xfrm>
                        <a:off x="2286000" y="3657600"/>
                        <a:ext cx="309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698358621"/>
              </p:ext>
            </p:extLst>
          </p:nvPr>
        </p:nvGraphicFramePr>
        <p:xfrm>
          <a:off x="4495800" y="4191000"/>
          <a:ext cx="2491740" cy="457200"/>
        </p:xfrm>
        <a:graphic>
          <a:graphicData uri="http://schemas.openxmlformats.org/presentationml/2006/ole">
            <mc:AlternateContent xmlns:mc="http://schemas.openxmlformats.org/markup-compatibility/2006">
              <mc:Choice xmlns:v="urn:schemas-microsoft-com:vml" Requires="v">
                <p:oleObj spid="_x0000_s73814" name="Equation" r:id="rId11" imgW="1384200" imgH="253800" progId="Equation.DSMT4">
                  <p:embed/>
                </p:oleObj>
              </mc:Choice>
              <mc:Fallback>
                <p:oleObj name="Equation" r:id="rId11" imgW="1384200" imgH="253800" progId="Equation.DSMT4">
                  <p:embed/>
                  <p:pic>
                    <p:nvPicPr>
                      <p:cNvPr id="0" name=""/>
                      <p:cNvPicPr/>
                      <p:nvPr/>
                    </p:nvPicPr>
                    <p:blipFill>
                      <a:blip r:embed="rId12"/>
                      <a:stretch>
                        <a:fillRect/>
                      </a:stretch>
                    </p:blipFill>
                    <p:spPr>
                      <a:xfrm>
                        <a:off x="4495800" y="4191000"/>
                        <a:ext cx="2491740" cy="457200"/>
                      </a:xfrm>
                      <a:prstGeom prst="rect">
                        <a:avLst/>
                      </a:prstGeom>
                    </p:spPr>
                  </p:pic>
                </p:oleObj>
              </mc:Fallback>
            </mc:AlternateContent>
          </a:graphicData>
        </a:graphic>
      </p:graphicFrame>
    </p:spTree>
    <p:extLst>
      <p:ext uri="{BB962C8B-B14F-4D97-AF65-F5344CB8AC3E}">
        <p14:creationId xmlns:p14="http://schemas.microsoft.com/office/powerpoint/2010/main" val="7220264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Try the following problems.  Check your answers on the next slide.</a:t>
            </a:r>
          </a:p>
          <a:p>
            <a:pPr marL="109728" indent="0">
              <a:buNone/>
            </a:pPr>
            <a:r>
              <a:rPr lang="en-US" dirty="0" smtClean="0"/>
              <a:t>21.  Simplify 			22.  Simplify</a:t>
            </a:r>
          </a:p>
          <a:p>
            <a:pPr marL="109728" indent="0">
              <a:buNone/>
            </a:pPr>
            <a:endParaRPr lang="en-US" dirty="0" smtClean="0"/>
          </a:p>
          <a:p>
            <a:pPr marL="109728" indent="0">
              <a:buNone/>
            </a:pPr>
            <a:r>
              <a:rPr lang="en-US" dirty="0" smtClean="0"/>
              <a:t>23.  					</a:t>
            </a:r>
          </a:p>
          <a:p>
            <a:pPr marL="109728" indent="0">
              <a:buNone/>
            </a:pPr>
            <a:endParaRPr lang="en-US" dirty="0"/>
          </a:p>
          <a:p>
            <a:pPr marL="109728" indent="0">
              <a:buNone/>
            </a:pPr>
            <a:r>
              <a:rPr lang="en-US" dirty="0" smtClean="0"/>
              <a:t>24.   </a:t>
            </a:r>
          </a:p>
          <a:p>
            <a:pPr marL="109728" indent="0">
              <a:buNone/>
            </a:pPr>
            <a:r>
              <a:rPr lang="en-US" dirty="0" smtClean="0"/>
              <a:t> </a:t>
            </a:r>
            <a:endParaRPr lang="en-US" dirty="0"/>
          </a:p>
        </p:txBody>
      </p:sp>
      <p:sp>
        <p:nvSpPr>
          <p:cNvPr id="3" name="Title 2"/>
          <p:cNvSpPr>
            <a:spLocks noGrp="1"/>
          </p:cNvSpPr>
          <p:nvPr>
            <p:ph type="title"/>
          </p:nvPr>
        </p:nvSpPr>
        <p:spPr/>
        <p:txBody>
          <a:bodyPr/>
          <a:lstStyle/>
          <a:p>
            <a:r>
              <a:rPr lang="en-US" dirty="0" smtClean="0"/>
              <a:t>Practice Problems #21-24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58730921"/>
              </p:ext>
            </p:extLst>
          </p:nvPr>
        </p:nvGraphicFramePr>
        <p:xfrm>
          <a:off x="2971800" y="2362200"/>
          <a:ext cx="654987" cy="496887"/>
        </p:xfrm>
        <a:graphic>
          <a:graphicData uri="http://schemas.openxmlformats.org/presentationml/2006/ole">
            <mc:AlternateContent xmlns:mc="http://schemas.openxmlformats.org/markup-compatibility/2006">
              <mc:Choice xmlns:v="urn:schemas-microsoft-com:vml" Requires="v">
                <p:oleObj spid="_x0000_s74806" name="Equation" r:id="rId3" imgW="368280" imgH="279360" progId="Equation.DSMT4">
                  <p:embed/>
                </p:oleObj>
              </mc:Choice>
              <mc:Fallback>
                <p:oleObj name="Equation" r:id="rId3" imgW="368280" imgH="279360" progId="Equation.DSMT4">
                  <p:embed/>
                  <p:pic>
                    <p:nvPicPr>
                      <p:cNvPr id="0" name=""/>
                      <p:cNvPicPr/>
                      <p:nvPr/>
                    </p:nvPicPr>
                    <p:blipFill>
                      <a:blip r:embed="rId4"/>
                      <a:stretch>
                        <a:fillRect/>
                      </a:stretch>
                    </p:blipFill>
                    <p:spPr>
                      <a:xfrm>
                        <a:off x="2971800" y="2362200"/>
                        <a:ext cx="654987" cy="49688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856654766"/>
              </p:ext>
            </p:extLst>
          </p:nvPr>
        </p:nvGraphicFramePr>
        <p:xfrm>
          <a:off x="7391400" y="2286000"/>
          <a:ext cx="609600" cy="487680"/>
        </p:xfrm>
        <a:graphic>
          <a:graphicData uri="http://schemas.openxmlformats.org/presentationml/2006/ole">
            <mc:AlternateContent xmlns:mc="http://schemas.openxmlformats.org/markup-compatibility/2006">
              <mc:Choice xmlns:v="urn:schemas-microsoft-com:vml" Requires="v">
                <p:oleObj spid="_x0000_s74807" name="Equation" r:id="rId5" imgW="253800" imgH="203040" progId="Equation.DSMT4">
                  <p:embed/>
                </p:oleObj>
              </mc:Choice>
              <mc:Fallback>
                <p:oleObj name="Equation" r:id="rId5" imgW="253800" imgH="203040" progId="Equation.DSMT4">
                  <p:embed/>
                  <p:pic>
                    <p:nvPicPr>
                      <p:cNvPr id="0" name=""/>
                      <p:cNvPicPr/>
                      <p:nvPr/>
                    </p:nvPicPr>
                    <p:blipFill>
                      <a:blip r:embed="rId6"/>
                      <a:stretch>
                        <a:fillRect/>
                      </a:stretch>
                    </p:blipFill>
                    <p:spPr>
                      <a:xfrm>
                        <a:off x="7391400" y="2286000"/>
                        <a:ext cx="609600" cy="48768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089259119"/>
              </p:ext>
            </p:extLst>
          </p:nvPr>
        </p:nvGraphicFramePr>
        <p:xfrm>
          <a:off x="1447800" y="3276600"/>
          <a:ext cx="2667000" cy="533400"/>
        </p:xfrm>
        <a:graphic>
          <a:graphicData uri="http://schemas.openxmlformats.org/presentationml/2006/ole">
            <mc:AlternateContent xmlns:mc="http://schemas.openxmlformats.org/markup-compatibility/2006">
              <mc:Choice xmlns:v="urn:schemas-microsoft-com:vml" Requires="v">
                <p:oleObj spid="_x0000_s74808" name="Equation" r:id="rId7" imgW="1269720" imgH="253800" progId="Equation.DSMT4">
                  <p:embed/>
                </p:oleObj>
              </mc:Choice>
              <mc:Fallback>
                <p:oleObj name="Equation" r:id="rId7" imgW="1269720" imgH="253800" progId="Equation.DSMT4">
                  <p:embed/>
                  <p:pic>
                    <p:nvPicPr>
                      <p:cNvPr id="0" name=""/>
                      <p:cNvPicPr/>
                      <p:nvPr/>
                    </p:nvPicPr>
                    <p:blipFill>
                      <a:blip r:embed="rId8"/>
                      <a:stretch>
                        <a:fillRect/>
                      </a:stretch>
                    </p:blipFill>
                    <p:spPr>
                      <a:xfrm>
                        <a:off x="1447800" y="3276600"/>
                        <a:ext cx="2667000" cy="5334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14628292"/>
              </p:ext>
            </p:extLst>
          </p:nvPr>
        </p:nvGraphicFramePr>
        <p:xfrm>
          <a:off x="1524000" y="4191000"/>
          <a:ext cx="3821109" cy="598487"/>
        </p:xfrm>
        <a:graphic>
          <a:graphicData uri="http://schemas.openxmlformats.org/presentationml/2006/ole">
            <mc:AlternateContent xmlns:mc="http://schemas.openxmlformats.org/markup-compatibility/2006">
              <mc:Choice xmlns:v="urn:schemas-microsoft-com:vml" Requires="v">
                <p:oleObj spid="_x0000_s74809" name="Equation" r:id="rId9" imgW="2108160" imgH="330120" progId="Equation.DSMT4">
                  <p:embed/>
                </p:oleObj>
              </mc:Choice>
              <mc:Fallback>
                <p:oleObj name="Equation" r:id="rId9" imgW="2108160" imgH="330120" progId="Equation.DSMT4">
                  <p:embed/>
                  <p:pic>
                    <p:nvPicPr>
                      <p:cNvPr id="0" name=""/>
                      <p:cNvPicPr/>
                      <p:nvPr/>
                    </p:nvPicPr>
                    <p:blipFill>
                      <a:blip r:embed="rId10"/>
                      <a:stretch>
                        <a:fillRect/>
                      </a:stretch>
                    </p:blipFill>
                    <p:spPr>
                      <a:xfrm>
                        <a:off x="1524000" y="4191000"/>
                        <a:ext cx="3821109" cy="598487"/>
                      </a:xfrm>
                      <a:prstGeom prst="rect">
                        <a:avLst/>
                      </a:prstGeom>
                    </p:spPr>
                  </p:pic>
                </p:oleObj>
              </mc:Fallback>
            </mc:AlternateContent>
          </a:graphicData>
        </a:graphic>
      </p:graphicFrame>
    </p:spTree>
    <p:extLst>
      <p:ext uri="{BB962C8B-B14F-4D97-AF65-F5344CB8AC3E}">
        <p14:creationId xmlns:p14="http://schemas.microsoft.com/office/powerpoint/2010/main" val="31366920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Check your answers.</a:t>
            </a:r>
          </a:p>
          <a:p>
            <a:pPr marL="109728" indent="0">
              <a:buNone/>
            </a:pPr>
            <a:r>
              <a:rPr lang="en-US" dirty="0" smtClean="0"/>
              <a:t>21.  Simplify 		    22.  Simplify</a:t>
            </a:r>
          </a:p>
          <a:p>
            <a:pPr marL="109728" indent="0">
              <a:buNone/>
            </a:pPr>
            <a:endParaRPr lang="en-US" dirty="0" smtClean="0"/>
          </a:p>
          <a:p>
            <a:pPr marL="109728" indent="0">
              <a:buNone/>
            </a:pPr>
            <a:r>
              <a:rPr lang="en-US" dirty="0" smtClean="0"/>
              <a:t>23.  				</a:t>
            </a:r>
            <a:r>
              <a:rPr lang="en-US" dirty="0"/>
              <a:t> </a:t>
            </a:r>
            <a:r>
              <a:rPr lang="en-US" dirty="0" smtClean="0"/>
              <a:t>   24.   </a:t>
            </a:r>
          </a:p>
          <a:p>
            <a:pPr marL="109728" indent="0">
              <a:buNone/>
            </a:pPr>
            <a:r>
              <a:rPr lang="en-US" dirty="0" smtClean="0"/>
              <a:t> </a:t>
            </a:r>
            <a:endParaRPr lang="en-US" dirty="0"/>
          </a:p>
        </p:txBody>
      </p:sp>
      <p:sp>
        <p:nvSpPr>
          <p:cNvPr id="3" name="Title 2"/>
          <p:cNvSpPr>
            <a:spLocks noGrp="1"/>
          </p:cNvSpPr>
          <p:nvPr>
            <p:ph type="title"/>
          </p:nvPr>
        </p:nvSpPr>
        <p:spPr/>
        <p:txBody>
          <a:bodyPr>
            <a:normAutofit fontScale="90000"/>
          </a:bodyPr>
          <a:lstStyle/>
          <a:p>
            <a:r>
              <a:rPr lang="en-US" dirty="0" smtClean="0"/>
              <a:t>Practice Problems #21-24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897066737"/>
              </p:ext>
            </p:extLst>
          </p:nvPr>
        </p:nvGraphicFramePr>
        <p:xfrm>
          <a:off x="2895600" y="1981200"/>
          <a:ext cx="1371600" cy="502119"/>
        </p:xfrm>
        <a:graphic>
          <a:graphicData uri="http://schemas.openxmlformats.org/presentationml/2006/ole">
            <mc:AlternateContent xmlns:mc="http://schemas.openxmlformats.org/markup-compatibility/2006">
              <mc:Choice xmlns:v="urn:schemas-microsoft-com:vml" Requires="v">
                <p:oleObj spid="_x0000_s75826" name="Equation" r:id="rId3" imgW="761760" imgH="279360" progId="Equation.DSMT4">
                  <p:embed/>
                </p:oleObj>
              </mc:Choice>
              <mc:Fallback>
                <p:oleObj name="Equation" r:id="rId3" imgW="761760" imgH="279360" progId="Equation.DSMT4">
                  <p:embed/>
                  <p:pic>
                    <p:nvPicPr>
                      <p:cNvPr id="0" name=""/>
                      <p:cNvPicPr/>
                      <p:nvPr/>
                    </p:nvPicPr>
                    <p:blipFill>
                      <a:blip r:embed="rId4"/>
                      <a:stretch>
                        <a:fillRect/>
                      </a:stretch>
                    </p:blipFill>
                    <p:spPr>
                      <a:xfrm>
                        <a:off x="2895600" y="1981200"/>
                        <a:ext cx="1371600" cy="502119"/>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2747155"/>
              </p:ext>
            </p:extLst>
          </p:nvPr>
        </p:nvGraphicFramePr>
        <p:xfrm>
          <a:off x="7010401" y="1981200"/>
          <a:ext cx="1371600" cy="421925"/>
        </p:xfrm>
        <a:graphic>
          <a:graphicData uri="http://schemas.openxmlformats.org/presentationml/2006/ole">
            <mc:AlternateContent xmlns:mc="http://schemas.openxmlformats.org/markup-compatibility/2006">
              <mc:Choice xmlns:v="urn:schemas-microsoft-com:vml" Requires="v">
                <p:oleObj spid="_x0000_s75827" name="Equation" r:id="rId5" imgW="660240" imgH="203040" progId="Equation.DSMT4">
                  <p:embed/>
                </p:oleObj>
              </mc:Choice>
              <mc:Fallback>
                <p:oleObj name="Equation" r:id="rId5" imgW="660240" imgH="203040" progId="Equation.DSMT4">
                  <p:embed/>
                  <p:pic>
                    <p:nvPicPr>
                      <p:cNvPr id="0" name=""/>
                      <p:cNvPicPr/>
                      <p:nvPr/>
                    </p:nvPicPr>
                    <p:blipFill>
                      <a:blip r:embed="rId6"/>
                      <a:stretch>
                        <a:fillRect/>
                      </a:stretch>
                    </p:blipFill>
                    <p:spPr>
                      <a:xfrm>
                        <a:off x="7010401" y="1981200"/>
                        <a:ext cx="1371600" cy="4219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337508446"/>
              </p:ext>
            </p:extLst>
          </p:nvPr>
        </p:nvGraphicFramePr>
        <p:xfrm>
          <a:off x="1371600" y="2895600"/>
          <a:ext cx="2667000" cy="1866900"/>
        </p:xfrm>
        <a:graphic>
          <a:graphicData uri="http://schemas.openxmlformats.org/presentationml/2006/ole">
            <mc:AlternateContent xmlns:mc="http://schemas.openxmlformats.org/markup-compatibility/2006">
              <mc:Choice xmlns:v="urn:schemas-microsoft-com:vml" Requires="v">
                <p:oleObj spid="_x0000_s75828" name="Equation" r:id="rId7" imgW="1269720" imgH="888840" progId="Equation.DSMT4">
                  <p:embed/>
                </p:oleObj>
              </mc:Choice>
              <mc:Fallback>
                <p:oleObj name="Equation" r:id="rId7" imgW="1269720" imgH="888840" progId="Equation.DSMT4">
                  <p:embed/>
                  <p:pic>
                    <p:nvPicPr>
                      <p:cNvPr id="0" name=""/>
                      <p:cNvPicPr/>
                      <p:nvPr/>
                    </p:nvPicPr>
                    <p:blipFill>
                      <a:blip r:embed="rId8"/>
                      <a:stretch>
                        <a:fillRect/>
                      </a:stretch>
                    </p:blipFill>
                    <p:spPr>
                      <a:xfrm>
                        <a:off x="1371600" y="2895600"/>
                        <a:ext cx="2667000" cy="18669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9853887"/>
              </p:ext>
            </p:extLst>
          </p:nvPr>
        </p:nvGraphicFramePr>
        <p:xfrm>
          <a:off x="5486400" y="2971800"/>
          <a:ext cx="3053982" cy="2667000"/>
        </p:xfrm>
        <a:graphic>
          <a:graphicData uri="http://schemas.openxmlformats.org/presentationml/2006/ole">
            <mc:AlternateContent xmlns:mc="http://schemas.openxmlformats.org/markup-compatibility/2006">
              <mc:Choice xmlns:v="urn:schemas-microsoft-com:vml" Requires="v">
                <p:oleObj spid="_x0000_s75829" name="Equation" r:id="rId9" imgW="2108160" imgH="1841400" progId="Equation.DSMT4">
                  <p:embed/>
                </p:oleObj>
              </mc:Choice>
              <mc:Fallback>
                <p:oleObj name="Equation" r:id="rId9" imgW="2108160" imgH="1841400" progId="Equation.DSMT4">
                  <p:embed/>
                  <p:pic>
                    <p:nvPicPr>
                      <p:cNvPr id="0" name=""/>
                      <p:cNvPicPr/>
                      <p:nvPr/>
                    </p:nvPicPr>
                    <p:blipFill>
                      <a:blip r:embed="rId10"/>
                      <a:stretch>
                        <a:fillRect/>
                      </a:stretch>
                    </p:blipFill>
                    <p:spPr>
                      <a:xfrm>
                        <a:off x="5486400" y="2971800"/>
                        <a:ext cx="3053982" cy="2667000"/>
                      </a:xfrm>
                      <a:prstGeom prst="rect">
                        <a:avLst/>
                      </a:prstGeom>
                    </p:spPr>
                  </p:pic>
                </p:oleObj>
              </mc:Fallback>
            </mc:AlternateContent>
          </a:graphicData>
        </a:graphic>
      </p:graphicFrame>
    </p:spTree>
    <p:extLst>
      <p:ext uri="{BB962C8B-B14F-4D97-AF65-F5344CB8AC3E}">
        <p14:creationId xmlns:p14="http://schemas.microsoft.com/office/powerpoint/2010/main" val="25106160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Let’s check to see how much you have learned.  Take the </a:t>
            </a:r>
            <a:r>
              <a:rPr lang="en-US" dirty="0" smtClean="0"/>
              <a:t>following quiz</a:t>
            </a:r>
            <a:r>
              <a:rPr lang="en-US" dirty="0"/>
              <a:t>.  Then check your answers.  </a:t>
            </a:r>
            <a:r>
              <a:rPr lang="en-US" dirty="0" smtClean="0"/>
              <a:t>Be sure to ask a tutor to help you if needed.</a:t>
            </a:r>
            <a:endParaRPr lang="en-US" dirty="0"/>
          </a:p>
          <a:p>
            <a:r>
              <a:rPr lang="en-US" dirty="0"/>
              <a:t>When you are done, fill out the </a:t>
            </a:r>
            <a:r>
              <a:rPr lang="en-US" dirty="0" smtClean="0"/>
              <a:t>self </a:t>
            </a:r>
            <a:r>
              <a:rPr lang="en-US" dirty="0"/>
              <a:t>reflection.</a:t>
            </a:r>
          </a:p>
          <a:p>
            <a:pPr marL="109728" indent="0">
              <a:buNone/>
            </a:pPr>
            <a:endParaRPr lang="en-US" dirty="0"/>
          </a:p>
        </p:txBody>
      </p:sp>
      <p:sp>
        <p:nvSpPr>
          <p:cNvPr id="3" name="Title 2"/>
          <p:cNvSpPr>
            <a:spLocks noGrp="1"/>
          </p:cNvSpPr>
          <p:nvPr>
            <p:ph type="title"/>
          </p:nvPr>
        </p:nvSpPr>
        <p:spPr/>
        <p:txBody>
          <a:bodyPr/>
          <a:lstStyle/>
          <a:p>
            <a:r>
              <a:rPr lang="en-US" dirty="0" smtClean="0"/>
              <a:t>Integers Quiz!!</a:t>
            </a:r>
            <a:endParaRPr lang="en-US" dirty="0"/>
          </a:p>
        </p:txBody>
      </p:sp>
    </p:spTree>
    <p:extLst>
      <p:ext uri="{BB962C8B-B14F-4D97-AF65-F5344CB8AC3E}">
        <p14:creationId xmlns:p14="http://schemas.microsoft.com/office/powerpoint/2010/main" val="325215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Which of the following numbers are Integers?</a:t>
            </a:r>
          </a:p>
          <a:p>
            <a:pPr marL="109728" indent="0">
              <a:buNone/>
            </a:pPr>
            <a:r>
              <a:rPr lang="en-US" dirty="0" smtClean="0"/>
              <a:t>1.  				2.  </a:t>
            </a:r>
          </a:p>
          <a:p>
            <a:pPr marL="109728" indent="0">
              <a:buNone/>
            </a:pPr>
            <a:endParaRPr lang="en-US" dirty="0"/>
          </a:p>
          <a:p>
            <a:pPr marL="109728" indent="0">
              <a:buNone/>
            </a:pPr>
            <a:endParaRPr lang="en-US" dirty="0" smtClean="0"/>
          </a:p>
          <a:p>
            <a:pPr marL="109728" indent="0">
              <a:buNone/>
            </a:pPr>
            <a:r>
              <a:rPr lang="en-US" dirty="0" smtClean="0">
                <a:solidFill>
                  <a:srgbClr val="C00000"/>
                </a:solidFill>
              </a:rPr>
              <a:t>No. Fractions are	   Yes. Zero is an Integer</a:t>
            </a:r>
            <a:br>
              <a:rPr lang="en-US" dirty="0" smtClean="0">
                <a:solidFill>
                  <a:srgbClr val="C00000"/>
                </a:solidFill>
              </a:rPr>
            </a:br>
            <a:r>
              <a:rPr lang="en-US" dirty="0" smtClean="0">
                <a:solidFill>
                  <a:srgbClr val="C00000"/>
                </a:solidFill>
              </a:rPr>
              <a:t>not Integers.</a:t>
            </a:r>
          </a:p>
          <a:p>
            <a:pPr marL="109728" indent="0">
              <a:buNone/>
            </a:pPr>
            <a:r>
              <a:rPr lang="en-US" dirty="0" smtClean="0"/>
              <a:t>3.  				4.  </a:t>
            </a:r>
          </a:p>
          <a:p>
            <a:pPr marL="109728" indent="0">
              <a:buNone/>
            </a:pPr>
            <a:r>
              <a:rPr lang="en-US" dirty="0" smtClean="0">
                <a:solidFill>
                  <a:srgbClr val="C00000"/>
                </a:solidFill>
              </a:rPr>
              <a:t>Yes. Integers are + 	   No.  Decimals are not </a:t>
            </a:r>
            <a:br>
              <a:rPr lang="en-US" dirty="0" smtClean="0">
                <a:solidFill>
                  <a:srgbClr val="C00000"/>
                </a:solidFill>
              </a:rPr>
            </a:br>
            <a:r>
              <a:rPr lang="en-US" dirty="0" smtClean="0">
                <a:solidFill>
                  <a:srgbClr val="C00000"/>
                </a:solidFill>
              </a:rPr>
              <a:t>or – whole numbers.	   Integers.</a:t>
            </a:r>
            <a:endParaRPr lang="en-US" dirty="0">
              <a:solidFill>
                <a:srgbClr val="C00000"/>
              </a:solidFill>
            </a:endParaRPr>
          </a:p>
        </p:txBody>
      </p:sp>
      <p:sp>
        <p:nvSpPr>
          <p:cNvPr id="3" name="Title 2"/>
          <p:cNvSpPr>
            <a:spLocks noGrp="1"/>
          </p:cNvSpPr>
          <p:nvPr>
            <p:ph type="title"/>
          </p:nvPr>
        </p:nvSpPr>
        <p:spPr/>
        <p:txBody>
          <a:bodyPr>
            <a:normAutofit fontScale="90000"/>
          </a:bodyPr>
          <a:lstStyle/>
          <a:p>
            <a:r>
              <a:rPr lang="en-US" dirty="0"/>
              <a:t>Examples #1-4.  Identifying Integers</a:t>
            </a:r>
          </a:p>
        </p:txBody>
      </p:sp>
      <p:graphicFrame>
        <p:nvGraphicFramePr>
          <p:cNvPr id="4" name="Object 3"/>
          <p:cNvGraphicFramePr>
            <a:graphicFrameLocks noChangeAspect="1"/>
          </p:cNvGraphicFramePr>
          <p:nvPr>
            <p:extLst>
              <p:ext uri="{D42A27DB-BD31-4B8C-83A1-F6EECF244321}">
                <p14:modId xmlns:p14="http://schemas.microsoft.com/office/powerpoint/2010/main" val="1000487839"/>
              </p:ext>
            </p:extLst>
          </p:nvPr>
        </p:nvGraphicFramePr>
        <p:xfrm>
          <a:off x="1752600" y="2057400"/>
          <a:ext cx="692150" cy="1071563"/>
        </p:xfrm>
        <a:graphic>
          <a:graphicData uri="http://schemas.openxmlformats.org/presentationml/2006/ole">
            <mc:AlternateContent xmlns:mc="http://schemas.openxmlformats.org/markup-compatibility/2006">
              <mc:Choice xmlns:v="urn:schemas-microsoft-com:vml" Requires="v">
                <p:oleObj spid="_x0000_s45181" name="Equation" r:id="rId3" imgW="253800" imgH="393480" progId="Equation.DSMT4">
                  <p:embed/>
                </p:oleObj>
              </mc:Choice>
              <mc:Fallback>
                <p:oleObj name="Equation" r:id="rId3" imgW="253800" imgH="393480" progId="Equation.DSMT4">
                  <p:embed/>
                  <p:pic>
                    <p:nvPicPr>
                      <p:cNvPr id="0" name=""/>
                      <p:cNvPicPr/>
                      <p:nvPr/>
                    </p:nvPicPr>
                    <p:blipFill>
                      <a:blip r:embed="rId4"/>
                      <a:stretch>
                        <a:fillRect/>
                      </a:stretch>
                    </p:blipFill>
                    <p:spPr>
                      <a:xfrm>
                        <a:off x="1752600" y="2057400"/>
                        <a:ext cx="692150" cy="107156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85738567"/>
              </p:ext>
            </p:extLst>
          </p:nvPr>
        </p:nvGraphicFramePr>
        <p:xfrm>
          <a:off x="5486400" y="2133600"/>
          <a:ext cx="346075" cy="484187"/>
        </p:xfrm>
        <a:graphic>
          <a:graphicData uri="http://schemas.openxmlformats.org/presentationml/2006/ole">
            <mc:AlternateContent xmlns:mc="http://schemas.openxmlformats.org/markup-compatibility/2006">
              <mc:Choice xmlns:v="urn:schemas-microsoft-com:vml" Requires="v">
                <p:oleObj spid="_x0000_s45182" name="Equation" r:id="rId5" imgW="126720" imgH="177480" progId="Equation.DSMT4">
                  <p:embed/>
                </p:oleObj>
              </mc:Choice>
              <mc:Fallback>
                <p:oleObj name="Equation" r:id="rId5" imgW="126720" imgH="177480" progId="Equation.DSMT4">
                  <p:embed/>
                  <p:pic>
                    <p:nvPicPr>
                      <p:cNvPr id="0" name=""/>
                      <p:cNvPicPr>
                        <a:picLocks noChangeAspect="1" noChangeArrowheads="1"/>
                      </p:cNvPicPr>
                      <p:nvPr/>
                    </p:nvPicPr>
                    <p:blipFill>
                      <a:blip r:embed="rId6"/>
                      <a:srcRect/>
                      <a:stretch>
                        <a:fillRect/>
                      </a:stretch>
                    </p:blipFill>
                    <p:spPr bwMode="auto">
                      <a:xfrm>
                        <a:off x="5486400" y="2133600"/>
                        <a:ext cx="3460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290713185"/>
              </p:ext>
            </p:extLst>
          </p:nvPr>
        </p:nvGraphicFramePr>
        <p:xfrm>
          <a:off x="1814513" y="4291013"/>
          <a:ext cx="968375" cy="484187"/>
        </p:xfrm>
        <a:graphic>
          <a:graphicData uri="http://schemas.openxmlformats.org/presentationml/2006/ole">
            <mc:AlternateContent xmlns:mc="http://schemas.openxmlformats.org/markup-compatibility/2006">
              <mc:Choice xmlns:v="urn:schemas-microsoft-com:vml" Requires="v">
                <p:oleObj spid="_x0000_s45183" name="Equation" r:id="rId7" imgW="355320" imgH="177480" progId="Equation.DSMT4">
                  <p:embed/>
                </p:oleObj>
              </mc:Choice>
              <mc:Fallback>
                <p:oleObj name="Equation" r:id="rId7" imgW="355320" imgH="177480" progId="Equation.DSMT4">
                  <p:embed/>
                  <p:pic>
                    <p:nvPicPr>
                      <p:cNvPr id="0" name=""/>
                      <p:cNvPicPr>
                        <a:picLocks noChangeAspect="1" noChangeArrowheads="1"/>
                      </p:cNvPicPr>
                      <p:nvPr/>
                    </p:nvPicPr>
                    <p:blipFill>
                      <a:blip r:embed="rId8"/>
                      <a:srcRect/>
                      <a:stretch>
                        <a:fillRect/>
                      </a:stretch>
                    </p:blipFill>
                    <p:spPr bwMode="auto">
                      <a:xfrm>
                        <a:off x="1814513" y="4291013"/>
                        <a:ext cx="9683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376463716"/>
              </p:ext>
            </p:extLst>
          </p:nvPr>
        </p:nvGraphicFramePr>
        <p:xfrm>
          <a:off x="5334000" y="4267200"/>
          <a:ext cx="1036638" cy="482600"/>
        </p:xfrm>
        <a:graphic>
          <a:graphicData uri="http://schemas.openxmlformats.org/presentationml/2006/ole">
            <mc:AlternateContent xmlns:mc="http://schemas.openxmlformats.org/markup-compatibility/2006">
              <mc:Choice xmlns:v="urn:schemas-microsoft-com:vml" Requires="v">
                <p:oleObj spid="_x0000_s45184" name="Equation" r:id="rId9" imgW="380880" imgH="177480" progId="Equation.DSMT4">
                  <p:embed/>
                </p:oleObj>
              </mc:Choice>
              <mc:Fallback>
                <p:oleObj name="Equation" r:id="rId9" imgW="380880" imgH="177480" progId="Equation.DSMT4">
                  <p:embed/>
                  <p:pic>
                    <p:nvPicPr>
                      <p:cNvPr id="0" name=""/>
                      <p:cNvPicPr>
                        <a:picLocks noChangeAspect="1" noChangeArrowheads="1"/>
                      </p:cNvPicPr>
                      <p:nvPr/>
                    </p:nvPicPr>
                    <p:blipFill>
                      <a:blip r:embed="rId10"/>
                      <a:srcRect/>
                      <a:stretch>
                        <a:fillRect/>
                      </a:stretch>
                    </p:blipFill>
                    <p:spPr bwMode="auto">
                      <a:xfrm>
                        <a:off x="5334000" y="4267200"/>
                        <a:ext cx="10366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717481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Simplify the following Integer problems.</a:t>
            </a:r>
          </a:p>
          <a:p>
            <a:pPr marL="109728" indent="0">
              <a:buNone/>
            </a:pPr>
            <a:r>
              <a:rPr lang="en-US" dirty="0" smtClean="0"/>
              <a:t>1.  				2. </a:t>
            </a:r>
          </a:p>
          <a:p>
            <a:pPr marL="109728" indent="0">
              <a:buNone/>
            </a:pPr>
            <a:endParaRPr lang="en-US" dirty="0" smtClean="0"/>
          </a:p>
          <a:p>
            <a:pPr marL="109728" indent="0">
              <a:buNone/>
            </a:pPr>
            <a:r>
              <a:rPr lang="en-US" dirty="0" smtClean="0"/>
              <a:t>3.  				4. </a:t>
            </a:r>
          </a:p>
          <a:p>
            <a:pPr marL="109728" indent="0">
              <a:buNone/>
            </a:pPr>
            <a:endParaRPr lang="en-US" dirty="0" smtClean="0"/>
          </a:p>
          <a:p>
            <a:pPr marL="109728" indent="0">
              <a:buNone/>
            </a:pPr>
            <a:r>
              <a:rPr lang="en-US" dirty="0" smtClean="0"/>
              <a:t>5. 				6.         </a:t>
            </a:r>
            <a:endParaRPr lang="en-US" dirty="0"/>
          </a:p>
        </p:txBody>
      </p:sp>
      <p:sp>
        <p:nvSpPr>
          <p:cNvPr id="3" name="Title 2"/>
          <p:cNvSpPr>
            <a:spLocks noGrp="1"/>
          </p:cNvSpPr>
          <p:nvPr>
            <p:ph type="title"/>
          </p:nvPr>
        </p:nvSpPr>
        <p:spPr/>
        <p:txBody>
          <a:bodyPr/>
          <a:lstStyle/>
          <a:p>
            <a:r>
              <a:rPr lang="en-US" dirty="0" smtClean="0"/>
              <a:t>Integers Quiz</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31423485"/>
              </p:ext>
            </p:extLst>
          </p:nvPr>
        </p:nvGraphicFramePr>
        <p:xfrm>
          <a:off x="1371600" y="1981200"/>
          <a:ext cx="1706880" cy="355600"/>
        </p:xfrm>
        <a:graphic>
          <a:graphicData uri="http://schemas.openxmlformats.org/presentationml/2006/ole">
            <mc:AlternateContent xmlns:mc="http://schemas.openxmlformats.org/markup-compatibility/2006">
              <mc:Choice xmlns:v="urn:schemas-microsoft-com:vml" Requires="v">
                <p:oleObj spid="_x0000_s76862" name="Equation" r:id="rId3" imgW="1218960" imgH="253800" progId="Equation.DSMT4">
                  <p:embed/>
                </p:oleObj>
              </mc:Choice>
              <mc:Fallback>
                <p:oleObj name="Equation" r:id="rId3" imgW="1218960" imgH="253800" progId="Equation.DSMT4">
                  <p:embed/>
                  <p:pic>
                    <p:nvPicPr>
                      <p:cNvPr id="0" name=""/>
                      <p:cNvPicPr/>
                      <p:nvPr/>
                    </p:nvPicPr>
                    <p:blipFill>
                      <a:blip r:embed="rId4"/>
                      <a:stretch>
                        <a:fillRect/>
                      </a:stretch>
                    </p:blipFill>
                    <p:spPr>
                      <a:xfrm>
                        <a:off x="1371600" y="1981200"/>
                        <a:ext cx="1706880" cy="3556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95466424"/>
              </p:ext>
            </p:extLst>
          </p:nvPr>
        </p:nvGraphicFramePr>
        <p:xfrm>
          <a:off x="4800600" y="1981200"/>
          <a:ext cx="1986280" cy="431800"/>
        </p:xfrm>
        <a:graphic>
          <a:graphicData uri="http://schemas.openxmlformats.org/presentationml/2006/ole">
            <mc:AlternateContent xmlns:mc="http://schemas.openxmlformats.org/markup-compatibility/2006">
              <mc:Choice xmlns:v="urn:schemas-microsoft-com:vml" Requires="v">
                <p:oleObj spid="_x0000_s76863" name="Equation" r:id="rId5" imgW="1168200" imgH="253800" progId="Equation.DSMT4">
                  <p:embed/>
                </p:oleObj>
              </mc:Choice>
              <mc:Fallback>
                <p:oleObj name="Equation" r:id="rId5" imgW="1168200" imgH="253800" progId="Equation.DSMT4">
                  <p:embed/>
                  <p:pic>
                    <p:nvPicPr>
                      <p:cNvPr id="0" name=""/>
                      <p:cNvPicPr/>
                      <p:nvPr/>
                    </p:nvPicPr>
                    <p:blipFill>
                      <a:blip r:embed="rId6"/>
                      <a:stretch>
                        <a:fillRect/>
                      </a:stretch>
                    </p:blipFill>
                    <p:spPr>
                      <a:xfrm>
                        <a:off x="4800600" y="1981200"/>
                        <a:ext cx="1986280" cy="431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15362531"/>
              </p:ext>
            </p:extLst>
          </p:nvPr>
        </p:nvGraphicFramePr>
        <p:xfrm>
          <a:off x="1371600" y="2895600"/>
          <a:ext cx="1684020" cy="431800"/>
        </p:xfrm>
        <a:graphic>
          <a:graphicData uri="http://schemas.openxmlformats.org/presentationml/2006/ole">
            <mc:AlternateContent xmlns:mc="http://schemas.openxmlformats.org/markup-compatibility/2006">
              <mc:Choice xmlns:v="urn:schemas-microsoft-com:vml" Requires="v">
                <p:oleObj spid="_x0000_s76864" name="Equation" r:id="rId7" imgW="990360" imgH="253800" progId="Equation.DSMT4">
                  <p:embed/>
                </p:oleObj>
              </mc:Choice>
              <mc:Fallback>
                <p:oleObj name="Equation" r:id="rId7" imgW="990360" imgH="253800" progId="Equation.DSMT4">
                  <p:embed/>
                  <p:pic>
                    <p:nvPicPr>
                      <p:cNvPr id="0" name=""/>
                      <p:cNvPicPr/>
                      <p:nvPr/>
                    </p:nvPicPr>
                    <p:blipFill>
                      <a:blip r:embed="rId8"/>
                      <a:stretch>
                        <a:fillRect/>
                      </a:stretch>
                    </p:blipFill>
                    <p:spPr>
                      <a:xfrm>
                        <a:off x="1371600" y="2895600"/>
                        <a:ext cx="1684020" cy="431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84606784"/>
              </p:ext>
            </p:extLst>
          </p:nvPr>
        </p:nvGraphicFramePr>
        <p:xfrm>
          <a:off x="4800600" y="2895600"/>
          <a:ext cx="1671320" cy="355600"/>
        </p:xfrm>
        <a:graphic>
          <a:graphicData uri="http://schemas.openxmlformats.org/presentationml/2006/ole">
            <mc:AlternateContent xmlns:mc="http://schemas.openxmlformats.org/markup-compatibility/2006">
              <mc:Choice xmlns:v="urn:schemas-microsoft-com:vml" Requires="v">
                <p:oleObj spid="_x0000_s76865" name="Equation" r:id="rId9" imgW="1193760" imgH="253800" progId="Equation.DSMT4">
                  <p:embed/>
                </p:oleObj>
              </mc:Choice>
              <mc:Fallback>
                <p:oleObj name="Equation" r:id="rId9" imgW="1193760" imgH="253800" progId="Equation.DSMT4">
                  <p:embed/>
                  <p:pic>
                    <p:nvPicPr>
                      <p:cNvPr id="0" name=""/>
                      <p:cNvPicPr/>
                      <p:nvPr/>
                    </p:nvPicPr>
                    <p:blipFill>
                      <a:blip r:embed="rId10"/>
                      <a:stretch>
                        <a:fillRect/>
                      </a:stretch>
                    </p:blipFill>
                    <p:spPr>
                      <a:xfrm>
                        <a:off x="4800600" y="2895600"/>
                        <a:ext cx="1671320" cy="3556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789914636"/>
              </p:ext>
            </p:extLst>
          </p:nvPr>
        </p:nvGraphicFramePr>
        <p:xfrm>
          <a:off x="1371600" y="3886200"/>
          <a:ext cx="1968500" cy="418830"/>
        </p:xfrm>
        <a:graphic>
          <a:graphicData uri="http://schemas.openxmlformats.org/presentationml/2006/ole">
            <mc:AlternateContent xmlns:mc="http://schemas.openxmlformats.org/markup-compatibility/2006">
              <mc:Choice xmlns:v="urn:schemas-microsoft-com:vml" Requires="v">
                <p:oleObj spid="_x0000_s76866" name="Equation" r:id="rId11" imgW="1193760" imgH="253800" progId="Equation.DSMT4">
                  <p:embed/>
                </p:oleObj>
              </mc:Choice>
              <mc:Fallback>
                <p:oleObj name="Equation" r:id="rId11" imgW="1193760" imgH="253800" progId="Equation.DSMT4">
                  <p:embed/>
                  <p:pic>
                    <p:nvPicPr>
                      <p:cNvPr id="0" name=""/>
                      <p:cNvPicPr/>
                      <p:nvPr/>
                    </p:nvPicPr>
                    <p:blipFill>
                      <a:blip r:embed="rId12"/>
                      <a:stretch>
                        <a:fillRect/>
                      </a:stretch>
                    </p:blipFill>
                    <p:spPr>
                      <a:xfrm>
                        <a:off x="1371600" y="3886200"/>
                        <a:ext cx="1968500" cy="41883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606863562"/>
              </p:ext>
            </p:extLst>
          </p:nvPr>
        </p:nvGraphicFramePr>
        <p:xfrm>
          <a:off x="4800600" y="3810000"/>
          <a:ext cx="2150696" cy="469900"/>
        </p:xfrm>
        <a:graphic>
          <a:graphicData uri="http://schemas.openxmlformats.org/presentationml/2006/ole">
            <mc:AlternateContent xmlns:mc="http://schemas.openxmlformats.org/markup-compatibility/2006">
              <mc:Choice xmlns:v="urn:schemas-microsoft-com:vml" Requires="v">
                <p:oleObj spid="_x0000_s76867" name="Equation" r:id="rId13" imgW="1511280" imgH="330120" progId="Equation.DSMT4">
                  <p:embed/>
                </p:oleObj>
              </mc:Choice>
              <mc:Fallback>
                <p:oleObj name="Equation" r:id="rId13" imgW="1511280" imgH="330120" progId="Equation.DSMT4">
                  <p:embed/>
                  <p:pic>
                    <p:nvPicPr>
                      <p:cNvPr id="0" name=""/>
                      <p:cNvPicPr/>
                      <p:nvPr/>
                    </p:nvPicPr>
                    <p:blipFill>
                      <a:blip r:embed="rId14"/>
                      <a:stretch>
                        <a:fillRect/>
                      </a:stretch>
                    </p:blipFill>
                    <p:spPr>
                      <a:xfrm>
                        <a:off x="4800600" y="3810000"/>
                        <a:ext cx="2150696" cy="469900"/>
                      </a:xfrm>
                      <a:prstGeom prst="rect">
                        <a:avLst/>
                      </a:prstGeom>
                    </p:spPr>
                  </p:pic>
                </p:oleObj>
              </mc:Fallback>
            </mc:AlternateContent>
          </a:graphicData>
        </a:graphic>
      </p:graphicFrame>
    </p:spTree>
    <p:extLst>
      <p:ext uri="{BB962C8B-B14F-4D97-AF65-F5344CB8AC3E}">
        <p14:creationId xmlns:p14="http://schemas.microsoft.com/office/powerpoint/2010/main" val="1895994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Simplify the following Integer problems.</a:t>
            </a:r>
          </a:p>
          <a:p>
            <a:pPr marL="109728" indent="0">
              <a:buNone/>
            </a:pPr>
            <a:r>
              <a:rPr lang="en-US" dirty="0" smtClean="0"/>
              <a:t>1.  				2. </a:t>
            </a:r>
          </a:p>
          <a:p>
            <a:pPr marL="109728" indent="0">
              <a:buNone/>
            </a:pPr>
            <a:r>
              <a:rPr lang="en-US" dirty="0" smtClean="0">
                <a:solidFill>
                  <a:srgbClr val="C00000"/>
                </a:solidFill>
              </a:rPr>
              <a:t>	-31				  -9</a:t>
            </a:r>
          </a:p>
          <a:p>
            <a:pPr marL="109728" indent="0">
              <a:buNone/>
            </a:pPr>
            <a:r>
              <a:rPr lang="en-US" dirty="0" smtClean="0"/>
              <a:t>3.  				4. </a:t>
            </a:r>
          </a:p>
          <a:p>
            <a:pPr marL="109728" indent="0">
              <a:buNone/>
            </a:pPr>
            <a:r>
              <a:rPr lang="en-US" dirty="0" smtClean="0"/>
              <a:t>	</a:t>
            </a:r>
            <a:r>
              <a:rPr lang="en-US" dirty="0" smtClean="0">
                <a:solidFill>
                  <a:srgbClr val="C00000"/>
                </a:solidFill>
              </a:rPr>
              <a:t>-24				  -27</a:t>
            </a:r>
            <a:endParaRPr lang="en-US" dirty="0" smtClean="0"/>
          </a:p>
          <a:p>
            <a:pPr marL="109728" indent="0">
              <a:buNone/>
            </a:pPr>
            <a:r>
              <a:rPr lang="en-US" dirty="0" smtClean="0"/>
              <a:t>5. 				6.  </a:t>
            </a:r>
          </a:p>
          <a:p>
            <a:pPr marL="109728" indent="0">
              <a:buNone/>
            </a:pPr>
            <a:r>
              <a:rPr lang="en-US" dirty="0" smtClean="0"/>
              <a:t>	</a:t>
            </a:r>
            <a:r>
              <a:rPr lang="en-US" dirty="0" smtClean="0">
                <a:solidFill>
                  <a:srgbClr val="C00000"/>
                </a:solidFill>
              </a:rPr>
              <a:t>-12       			  -42</a:t>
            </a:r>
            <a:endParaRPr lang="en-US" dirty="0">
              <a:solidFill>
                <a:srgbClr val="C00000"/>
              </a:solidFill>
            </a:endParaRPr>
          </a:p>
        </p:txBody>
      </p:sp>
      <p:sp>
        <p:nvSpPr>
          <p:cNvPr id="3" name="Title 2"/>
          <p:cNvSpPr>
            <a:spLocks noGrp="1"/>
          </p:cNvSpPr>
          <p:nvPr>
            <p:ph type="title"/>
          </p:nvPr>
        </p:nvSpPr>
        <p:spPr/>
        <p:txBody>
          <a:bodyPr/>
          <a:lstStyle/>
          <a:p>
            <a:r>
              <a:rPr lang="en-US" dirty="0" smtClean="0"/>
              <a:t>Integers Quiz (Answers)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39864913"/>
              </p:ext>
            </p:extLst>
          </p:nvPr>
        </p:nvGraphicFramePr>
        <p:xfrm>
          <a:off x="1371600" y="1981200"/>
          <a:ext cx="1706880" cy="355600"/>
        </p:xfrm>
        <a:graphic>
          <a:graphicData uri="http://schemas.openxmlformats.org/presentationml/2006/ole">
            <mc:AlternateContent xmlns:mc="http://schemas.openxmlformats.org/markup-compatibility/2006">
              <mc:Choice xmlns:v="urn:schemas-microsoft-com:vml" Requires="v">
                <p:oleObj spid="_x0000_s77886" name="Equation" r:id="rId3" imgW="1218960" imgH="253800" progId="Equation.DSMT4">
                  <p:embed/>
                </p:oleObj>
              </mc:Choice>
              <mc:Fallback>
                <p:oleObj name="Equation" r:id="rId3" imgW="1218960" imgH="253800" progId="Equation.DSMT4">
                  <p:embed/>
                  <p:pic>
                    <p:nvPicPr>
                      <p:cNvPr id="0" name=""/>
                      <p:cNvPicPr/>
                      <p:nvPr/>
                    </p:nvPicPr>
                    <p:blipFill>
                      <a:blip r:embed="rId4"/>
                      <a:stretch>
                        <a:fillRect/>
                      </a:stretch>
                    </p:blipFill>
                    <p:spPr>
                      <a:xfrm>
                        <a:off x="1371600" y="1981200"/>
                        <a:ext cx="1706880" cy="3556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04181565"/>
              </p:ext>
            </p:extLst>
          </p:nvPr>
        </p:nvGraphicFramePr>
        <p:xfrm>
          <a:off x="4800600" y="1981200"/>
          <a:ext cx="1986280" cy="431800"/>
        </p:xfrm>
        <a:graphic>
          <a:graphicData uri="http://schemas.openxmlformats.org/presentationml/2006/ole">
            <mc:AlternateContent xmlns:mc="http://schemas.openxmlformats.org/markup-compatibility/2006">
              <mc:Choice xmlns:v="urn:schemas-microsoft-com:vml" Requires="v">
                <p:oleObj spid="_x0000_s77887" name="Equation" r:id="rId5" imgW="1168200" imgH="253800" progId="Equation.DSMT4">
                  <p:embed/>
                </p:oleObj>
              </mc:Choice>
              <mc:Fallback>
                <p:oleObj name="Equation" r:id="rId5" imgW="1168200" imgH="253800" progId="Equation.DSMT4">
                  <p:embed/>
                  <p:pic>
                    <p:nvPicPr>
                      <p:cNvPr id="0" name=""/>
                      <p:cNvPicPr/>
                      <p:nvPr/>
                    </p:nvPicPr>
                    <p:blipFill>
                      <a:blip r:embed="rId6"/>
                      <a:stretch>
                        <a:fillRect/>
                      </a:stretch>
                    </p:blipFill>
                    <p:spPr>
                      <a:xfrm>
                        <a:off x="4800600" y="1981200"/>
                        <a:ext cx="1986280" cy="431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279840460"/>
              </p:ext>
            </p:extLst>
          </p:nvPr>
        </p:nvGraphicFramePr>
        <p:xfrm>
          <a:off x="1371600" y="2895600"/>
          <a:ext cx="1684020" cy="431800"/>
        </p:xfrm>
        <a:graphic>
          <a:graphicData uri="http://schemas.openxmlformats.org/presentationml/2006/ole">
            <mc:AlternateContent xmlns:mc="http://schemas.openxmlformats.org/markup-compatibility/2006">
              <mc:Choice xmlns:v="urn:schemas-microsoft-com:vml" Requires="v">
                <p:oleObj spid="_x0000_s77888" name="Equation" r:id="rId7" imgW="990360" imgH="253800" progId="Equation.DSMT4">
                  <p:embed/>
                </p:oleObj>
              </mc:Choice>
              <mc:Fallback>
                <p:oleObj name="Equation" r:id="rId7" imgW="990360" imgH="253800" progId="Equation.DSMT4">
                  <p:embed/>
                  <p:pic>
                    <p:nvPicPr>
                      <p:cNvPr id="0" name=""/>
                      <p:cNvPicPr/>
                      <p:nvPr/>
                    </p:nvPicPr>
                    <p:blipFill>
                      <a:blip r:embed="rId8"/>
                      <a:stretch>
                        <a:fillRect/>
                      </a:stretch>
                    </p:blipFill>
                    <p:spPr>
                      <a:xfrm>
                        <a:off x="1371600" y="2895600"/>
                        <a:ext cx="1684020" cy="431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32115895"/>
              </p:ext>
            </p:extLst>
          </p:nvPr>
        </p:nvGraphicFramePr>
        <p:xfrm>
          <a:off x="4800600" y="2895600"/>
          <a:ext cx="1671320" cy="355600"/>
        </p:xfrm>
        <a:graphic>
          <a:graphicData uri="http://schemas.openxmlformats.org/presentationml/2006/ole">
            <mc:AlternateContent xmlns:mc="http://schemas.openxmlformats.org/markup-compatibility/2006">
              <mc:Choice xmlns:v="urn:schemas-microsoft-com:vml" Requires="v">
                <p:oleObj spid="_x0000_s77889" name="Equation" r:id="rId9" imgW="1193760" imgH="253800" progId="Equation.DSMT4">
                  <p:embed/>
                </p:oleObj>
              </mc:Choice>
              <mc:Fallback>
                <p:oleObj name="Equation" r:id="rId9" imgW="1193760" imgH="253800" progId="Equation.DSMT4">
                  <p:embed/>
                  <p:pic>
                    <p:nvPicPr>
                      <p:cNvPr id="0" name=""/>
                      <p:cNvPicPr/>
                      <p:nvPr/>
                    </p:nvPicPr>
                    <p:blipFill>
                      <a:blip r:embed="rId10"/>
                      <a:stretch>
                        <a:fillRect/>
                      </a:stretch>
                    </p:blipFill>
                    <p:spPr>
                      <a:xfrm>
                        <a:off x="4800600" y="2895600"/>
                        <a:ext cx="1671320" cy="3556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61942271"/>
              </p:ext>
            </p:extLst>
          </p:nvPr>
        </p:nvGraphicFramePr>
        <p:xfrm>
          <a:off x="1371600" y="3886200"/>
          <a:ext cx="1968500" cy="418830"/>
        </p:xfrm>
        <a:graphic>
          <a:graphicData uri="http://schemas.openxmlformats.org/presentationml/2006/ole">
            <mc:AlternateContent xmlns:mc="http://schemas.openxmlformats.org/markup-compatibility/2006">
              <mc:Choice xmlns:v="urn:schemas-microsoft-com:vml" Requires="v">
                <p:oleObj spid="_x0000_s77890" name="Equation" r:id="rId11" imgW="1193760" imgH="253800" progId="Equation.DSMT4">
                  <p:embed/>
                </p:oleObj>
              </mc:Choice>
              <mc:Fallback>
                <p:oleObj name="Equation" r:id="rId11" imgW="1193760" imgH="253800" progId="Equation.DSMT4">
                  <p:embed/>
                  <p:pic>
                    <p:nvPicPr>
                      <p:cNvPr id="0" name=""/>
                      <p:cNvPicPr/>
                      <p:nvPr/>
                    </p:nvPicPr>
                    <p:blipFill>
                      <a:blip r:embed="rId12"/>
                      <a:stretch>
                        <a:fillRect/>
                      </a:stretch>
                    </p:blipFill>
                    <p:spPr>
                      <a:xfrm>
                        <a:off x="1371600" y="3886200"/>
                        <a:ext cx="1968500" cy="41883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78813715"/>
              </p:ext>
            </p:extLst>
          </p:nvPr>
        </p:nvGraphicFramePr>
        <p:xfrm>
          <a:off x="4800600" y="3810000"/>
          <a:ext cx="2150696" cy="469900"/>
        </p:xfrm>
        <a:graphic>
          <a:graphicData uri="http://schemas.openxmlformats.org/presentationml/2006/ole">
            <mc:AlternateContent xmlns:mc="http://schemas.openxmlformats.org/markup-compatibility/2006">
              <mc:Choice xmlns:v="urn:schemas-microsoft-com:vml" Requires="v">
                <p:oleObj spid="_x0000_s77891" name="Equation" r:id="rId13" imgW="1511280" imgH="330120" progId="Equation.DSMT4">
                  <p:embed/>
                </p:oleObj>
              </mc:Choice>
              <mc:Fallback>
                <p:oleObj name="Equation" r:id="rId13" imgW="1511280" imgH="330120" progId="Equation.DSMT4">
                  <p:embed/>
                  <p:pic>
                    <p:nvPicPr>
                      <p:cNvPr id="0" name=""/>
                      <p:cNvPicPr/>
                      <p:nvPr/>
                    </p:nvPicPr>
                    <p:blipFill>
                      <a:blip r:embed="rId14"/>
                      <a:stretch>
                        <a:fillRect/>
                      </a:stretch>
                    </p:blipFill>
                    <p:spPr>
                      <a:xfrm>
                        <a:off x="4800600" y="3810000"/>
                        <a:ext cx="2150696" cy="469900"/>
                      </a:xfrm>
                      <a:prstGeom prst="rect">
                        <a:avLst/>
                      </a:prstGeom>
                    </p:spPr>
                  </p:pic>
                </p:oleObj>
              </mc:Fallback>
            </mc:AlternateContent>
          </a:graphicData>
        </a:graphic>
      </p:graphicFrame>
    </p:spTree>
    <p:extLst>
      <p:ext uri="{BB962C8B-B14F-4D97-AF65-F5344CB8AC3E}">
        <p14:creationId xmlns:p14="http://schemas.microsoft.com/office/powerpoint/2010/main" val="34598948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t>1.  Which </a:t>
            </a:r>
            <a:r>
              <a:rPr lang="en-US" dirty="0"/>
              <a:t>segment of the </a:t>
            </a:r>
            <a:r>
              <a:rPr lang="en-US" dirty="0" smtClean="0"/>
              <a:t>integers GLA was </a:t>
            </a:r>
            <a:r>
              <a:rPr lang="en-US" dirty="0"/>
              <a:t>most challenging for you</a:t>
            </a:r>
            <a:r>
              <a:rPr lang="en-US" dirty="0" smtClean="0"/>
              <a:t>?  Why?</a:t>
            </a:r>
            <a:endParaRPr lang="en-US" dirty="0"/>
          </a:p>
          <a:p>
            <a:pPr marL="109728" indent="0">
              <a:buNone/>
            </a:pPr>
            <a:endParaRPr lang="en-US" dirty="0"/>
          </a:p>
          <a:p>
            <a:pPr marL="109728" indent="0">
              <a:buNone/>
            </a:pPr>
            <a:endParaRPr lang="en-US" dirty="0"/>
          </a:p>
          <a:p>
            <a:pPr marL="109728" indent="0">
              <a:buNone/>
            </a:pPr>
            <a:r>
              <a:rPr lang="en-US" dirty="0" smtClean="0"/>
              <a:t>2.  What </a:t>
            </a:r>
            <a:r>
              <a:rPr lang="en-US" dirty="0"/>
              <a:t>steps are you going to take </a:t>
            </a:r>
            <a:r>
              <a:rPr lang="en-US" dirty="0" smtClean="0"/>
              <a:t>in order to </a:t>
            </a:r>
            <a:r>
              <a:rPr lang="en-US" dirty="0"/>
              <a:t>learn </a:t>
            </a:r>
            <a:r>
              <a:rPr lang="en-US" dirty="0" smtClean="0"/>
              <a:t>Integers better?  Why do you think it is important to know Integers?</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Self Reflection questions</a:t>
            </a:r>
            <a:endParaRPr lang="en-US" dirty="0"/>
          </a:p>
        </p:txBody>
      </p:sp>
    </p:spTree>
    <p:extLst>
      <p:ext uri="{BB962C8B-B14F-4D97-AF65-F5344CB8AC3E}">
        <p14:creationId xmlns:p14="http://schemas.microsoft.com/office/powerpoint/2010/main" val="1427157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The absolute value of a real number is the distance from zero</a:t>
            </a:r>
            <a:r>
              <a:rPr lang="en-US" sz="2800" dirty="0" smtClean="0"/>
              <a:t>.</a:t>
            </a:r>
          </a:p>
          <a:p>
            <a:r>
              <a:rPr lang="en-US" sz="2800" dirty="0" smtClean="0"/>
              <a:t>Look at the following number line. The absolute value of -3 is asking how far -3 is from zero.  Notice it is 3 places.  So the absolute value of -3 is +3.</a:t>
            </a:r>
          </a:p>
          <a:p>
            <a:endParaRPr lang="en-US" sz="2800" dirty="0"/>
          </a:p>
          <a:p>
            <a:endParaRPr lang="en-US" sz="2000" dirty="0"/>
          </a:p>
        </p:txBody>
      </p:sp>
      <p:sp>
        <p:nvSpPr>
          <p:cNvPr id="3" name="Title 2"/>
          <p:cNvSpPr>
            <a:spLocks noGrp="1"/>
          </p:cNvSpPr>
          <p:nvPr>
            <p:ph type="title"/>
          </p:nvPr>
        </p:nvSpPr>
        <p:spPr/>
        <p:txBody>
          <a:bodyPr>
            <a:normAutofit fontScale="90000"/>
          </a:bodyPr>
          <a:lstStyle/>
          <a:p>
            <a:r>
              <a:rPr lang="en-US" u="sng" dirty="0">
                <a:effectLst/>
              </a:rPr>
              <a:t>Segment 2:</a:t>
            </a:r>
            <a:r>
              <a:rPr lang="en-US" dirty="0">
                <a:effectLst/>
              </a:rPr>
              <a:t>	</a:t>
            </a:r>
            <a:r>
              <a:rPr lang="en-US" u="sng" dirty="0">
                <a:effectLst/>
              </a:rPr>
              <a:t>Definition of absolute value</a:t>
            </a:r>
            <a:endParaRPr lang="en-US" dirty="0">
              <a:effectLst/>
            </a:endParaRPr>
          </a:p>
        </p:txBody>
      </p:sp>
      <p:cxnSp>
        <p:nvCxnSpPr>
          <p:cNvPr id="17" name="Straight Arrow Connector 16"/>
          <p:cNvCxnSpPr/>
          <p:nvPr/>
        </p:nvCxnSpPr>
        <p:spPr>
          <a:xfrm>
            <a:off x="2209800" y="5029200"/>
            <a:ext cx="44196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419600" y="48768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029200" y="4890655"/>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715000" y="48768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400800" y="48768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65418" y="48768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200400" y="4890655"/>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0800" y="4876800"/>
            <a:ext cx="0" cy="3048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6" name="Object 25"/>
          <p:cNvGraphicFramePr>
            <a:graphicFrameLocks noChangeAspect="1"/>
          </p:cNvGraphicFramePr>
          <p:nvPr>
            <p:extLst>
              <p:ext uri="{D42A27DB-BD31-4B8C-83A1-F6EECF244321}">
                <p14:modId xmlns:p14="http://schemas.microsoft.com/office/powerpoint/2010/main" val="1342302816"/>
              </p:ext>
            </p:extLst>
          </p:nvPr>
        </p:nvGraphicFramePr>
        <p:xfrm>
          <a:off x="2263775" y="5486400"/>
          <a:ext cx="4268788" cy="304800"/>
        </p:xfrm>
        <a:graphic>
          <a:graphicData uri="http://schemas.openxmlformats.org/presentationml/2006/ole">
            <mc:AlternateContent xmlns:mc="http://schemas.openxmlformats.org/markup-compatibility/2006">
              <mc:Choice xmlns:v="urn:schemas-microsoft-com:vml" Requires="v">
                <p:oleObj spid="_x0000_s3240" name="Equation" r:id="rId3" imgW="1828800" imgH="177480" progId="Equation.DSMT4">
                  <p:embed/>
                </p:oleObj>
              </mc:Choice>
              <mc:Fallback>
                <p:oleObj name="Equation" r:id="rId3" imgW="1828800" imgH="177480" progId="Equation.DSMT4">
                  <p:embed/>
                  <p:pic>
                    <p:nvPicPr>
                      <p:cNvPr id="0" name=""/>
                      <p:cNvPicPr/>
                      <p:nvPr/>
                    </p:nvPicPr>
                    <p:blipFill>
                      <a:blip r:embed="rId4"/>
                      <a:stretch>
                        <a:fillRect/>
                      </a:stretch>
                    </p:blipFill>
                    <p:spPr>
                      <a:xfrm>
                        <a:off x="2263775" y="5486400"/>
                        <a:ext cx="4268788" cy="304800"/>
                      </a:xfrm>
                      <a:prstGeom prst="rect">
                        <a:avLst/>
                      </a:prstGeom>
                    </p:spPr>
                  </p:pic>
                </p:oleObj>
              </mc:Fallback>
            </mc:AlternateContent>
          </a:graphicData>
        </a:graphic>
      </p:graphicFrame>
    </p:spTree>
    <p:extLst>
      <p:ext uri="{BB962C8B-B14F-4D97-AF65-F5344CB8AC3E}">
        <p14:creationId xmlns:p14="http://schemas.microsoft.com/office/powerpoint/2010/main" val="201925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The </a:t>
            </a:r>
            <a:r>
              <a:rPr lang="en-US" sz="2800" dirty="0"/>
              <a:t>absolute value of a number </a:t>
            </a:r>
            <a:r>
              <a:rPr lang="en-US" sz="2800" i="1" dirty="0"/>
              <a:t>x</a:t>
            </a:r>
            <a:r>
              <a:rPr lang="en-US" sz="2800" dirty="0"/>
              <a:t> is denoted </a:t>
            </a:r>
            <a:r>
              <a:rPr lang="en-US" sz="2800" dirty="0" smtClean="0"/>
              <a:t>as          .  </a:t>
            </a:r>
          </a:p>
          <a:p>
            <a:endParaRPr lang="en-US" sz="2800" dirty="0"/>
          </a:p>
          <a:p>
            <a:r>
              <a:rPr lang="en-US" sz="2800" dirty="0" smtClean="0"/>
              <a:t>In the last example, the absolute value of </a:t>
            </a:r>
            <a:br>
              <a:rPr lang="en-US" sz="2800" dirty="0" smtClean="0"/>
            </a:br>
            <a:r>
              <a:rPr lang="en-US" sz="2800" dirty="0" smtClean="0"/>
              <a:t>-3 is denoted as</a:t>
            </a:r>
          </a:p>
          <a:p>
            <a:pPr marL="109728" indent="0">
              <a:buNone/>
            </a:pPr>
            <a:r>
              <a:rPr lang="en-US" sz="2800" b="1" dirty="0" smtClean="0"/>
              <a:t> </a:t>
            </a:r>
            <a:endParaRPr lang="en-US" sz="2800" dirty="0"/>
          </a:p>
          <a:p>
            <a:r>
              <a:rPr lang="en-US" sz="2800" dirty="0"/>
              <a:t>(Notice that the absolute value of a number is always </a:t>
            </a:r>
            <a:r>
              <a:rPr lang="en-US" sz="2800" dirty="0" smtClean="0"/>
              <a:t>positive since </a:t>
            </a:r>
            <a:r>
              <a:rPr lang="en-US" sz="2800" dirty="0"/>
              <a:t>distance cannot be negative</a:t>
            </a:r>
            <a:r>
              <a:rPr lang="en-US" sz="2800" dirty="0" smtClean="0"/>
              <a:t>.)  </a:t>
            </a:r>
            <a:endParaRPr lang="en-US" sz="2800" dirty="0"/>
          </a:p>
          <a:p>
            <a:endParaRPr lang="en-US" sz="2000" dirty="0"/>
          </a:p>
        </p:txBody>
      </p:sp>
      <p:sp>
        <p:nvSpPr>
          <p:cNvPr id="3" name="Title 2"/>
          <p:cNvSpPr>
            <a:spLocks noGrp="1"/>
          </p:cNvSpPr>
          <p:nvPr>
            <p:ph type="title"/>
          </p:nvPr>
        </p:nvSpPr>
        <p:spPr/>
        <p:txBody>
          <a:bodyPr>
            <a:normAutofit fontScale="90000"/>
          </a:bodyPr>
          <a:lstStyle/>
          <a:p>
            <a:r>
              <a:rPr lang="en-US" u="sng" dirty="0">
                <a:effectLst/>
              </a:rPr>
              <a:t>Segment 2:</a:t>
            </a:r>
            <a:r>
              <a:rPr lang="en-US" dirty="0">
                <a:effectLst/>
              </a:rPr>
              <a:t>	</a:t>
            </a:r>
            <a:r>
              <a:rPr lang="en-US" u="sng" dirty="0">
                <a:effectLst/>
              </a:rPr>
              <a:t>Definition of absolute value</a:t>
            </a:r>
            <a:endParaRPr lang="en-US" dirty="0">
              <a:effectLst/>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4029209909"/>
              </p:ext>
            </p:extLst>
          </p:nvPr>
        </p:nvGraphicFramePr>
        <p:xfrm>
          <a:off x="3200400" y="1905000"/>
          <a:ext cx="419100" cy="598714"/>
        </p:xfrm>
        <a:graphic>
          <a:graphicData uri="http://schemas.openxmlformats.org/presentationml/2006/ole">
            <mc:AlternateContent xmlns:mc="http://schemas.openxmlformats.org/markup-compatibility/2006">
              <mc:Choice xmlns:v="urn:schemas-microsoft-com:vml" Requires="v">
                <p:oleObj spid="_x0000_s46177" name="Equation" r:id="rId3" imgW="177480" imgH="253800" progId="Equation.DSMT4">
                  <p:embed/>
                </p:oleObj>
              </mc:Choice>
              <mc:Fallback>
                <p:oleObj name="Equation" r:id="rId3" imgW="177480" imgH="253800" progId="Equation.DSMT4">
                  <p:embed/>
                  <p:pic>
                    <p:nvPicPr>
                      <p:cNvPr id="0" name=""/>
                      <p:cNvPicPr/>
                      <p:nvPr/>
                    </p:nvPicPr>
                    <p:blipFill>
                      <a:blip r:embed="rId4"/>
                      <a:stretch>
                        <a:fillRect/>
                      </a:stretch>
                    </p:blipFill>
                    <p:spPr>
                      <a:xfrm>
                        <a:off x="3200400" y="1905000"/>
                        <a:ext cx="419100" cy="598714"/>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678816182"/>
              </p:ext>
            </p:extLst>
          </p:nvPr>
        </p:nvGraphicFramePr>
        <p:xfrm>
          <a:off x="4191000" y="3505200"/>
          <a:ext cx="598488" cy="598488"/>
        </p:xfrm>
        <a:graphic>
          <a:graphicData uri="http://schemas.openxmlformats.org/presentationml/2006/ole">
            <mc:AlternateContent xmlns:mc="http://schemas.openxmlformats.org/markup-compatibility/2006">
              <mc:Choice xmlns:v="urn:schemas-microsoft-com:vml" Requires="v">
                <p:oleObj spid="_x0000_s46178" name="Equation" r:id="rId5" imgW="253800" imgH="253800" progId="Equation.DSMT4">
                  <p:embed/>
                </p:oleObj>
              </mc:Choice>
              <mc:Fallback>
                <p:oleObj name="Equation" r:id="rId5" imgW="253800" imgH="253800" progId="Equation.DSMT4">
                  <p:embed/>
                  <p:pic>
                    <p:nvPicPr>
                      <p:cNvPr id="0" name="Object 12"/>
                      <p:cNvPicPr>
                        <a:picLocks noChangeAspect="1" noChangeArrowheads="1"/>
                      </p:cNvPicPr>
                      <p:nvPr/>
                    </p:nvPicPr>
                    <p:blipFill>
                      <a:blip r:embed="rId6"/>
                      <a:srcRect/>
                      <a:stretch>
                        <a:fillRect/>
                      </a:stretch>
                    </p:blipFill>
                    <p:spPr bwMode="auto">
                      <a:xfrm>
                        <a:off x="4191000" y="3505200"/>
                        <a:ext cx="598488"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78137240"/>
              </p:ext>
            </p:extLst>
          </p:nvPr>
        </p:nvGraphicFramePr>
        <p:xfrm>
          <a:off x="3962400" y="5334000"/>
          <a:ext cx="1317625" cy="598488"/>
        </p:xfrm>
        <a:graphic>
          <a:graphicData uri="http://schemas.openxmlformats.org/presentationml/2006/ole">
            <mc:AlternateContent xmlns:mc="http://schemas.openxmlformats.org/markup-compatibility/2006">
              <mc:Choice xmlns:v="urn:schemas-microsoft-com:vml" Requires="v">
                <p:oleObj spid="_x0000_s46179" name="Equation" r:id="rId7" imgW="558720" imgH="253800" progId="Equation.DSMT4">
                  <p:embed/>
                </p:oleObj>
              </mc:Choice>
              <mc:Fallback>
                <p:oleObj name="Equation" r:id="rId7" imgW="558720" imgH="253800" progId="Equation.DSMT4">
                  <p:embed/>
                  <p:pic>
                    <p:nvPicPr>
                      <p:cNvPr id="0" name="Object 12"/>
                      <p:cNvPicPr>
                        <a:picLocks noChangeAspect="1" noChangeArrowheads="1"/>
                      </p:cNvPicPr>
                      <p:nvPr/>
                    </p:nvPicPr>
                    <p:blipFill>
                      <a:blip r:embed="rId8"/>
                      <a:srcRect/>
                      <a:stretch>
                        <a:fillRect/>
                      </a:stretch>
                    </p:blipFill>
                    <p:spPr bwMode="auto">
                      <a:xfrm>
                        <a:off x="3962400" y="5334000"/>
                        <a:ext cx="1317625"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95247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Suppose we want to find the absolute value of the following Integers.</a:t>
            </a:r>
          </a:p>
          <a:p>
            <a:pPr marL="109728" indent="0">
              <a:buNone/>
            </a:pPr>
            <a:r>
              <a:rPr lang="en-US" dirty="0"/>
              <a:t>5</a:t>
            </a:r>
            <a:r>
              <a:rPr lang="en-US" dirty="0" smtClean="0"/>
              <a:t>.  </a:t>
            </a:r>
          </a:p>
          <a:p>
            <a:pPr marL="109728" indent="0">
              <a:buNone/>
            </a:pPr>
            <a:endParaRPr lang="en-US" dirty="0" smtClean="0"/>
          </a:p>
          <a:p>
            <a:pPr marL="109728" indent="0">
              <a:buNone/>
            </a:pPr>
            <a:endParaRPr lang="en-US" dirty="0"/>
          </a:p>
          <a:p>
            <a:pPr marL="109728" indent="0">
              <a:buNone/>
            </a:pPr>
            <a:r>
              <a:rPr lang="en-US" dirty="0"/>
              <a:t>6</a:t>
            </a:r>
            <a:r>
              <a:rPr lang="en-US" dirty="0" smtClean="0"/>
              <a:t>.   </a:t>
            </a:r>
          </a:p>
          <a:p>
            <a:pPr marL="109728" indent="0">
              <a:buNone/>
            </a:pPr>
            <a:endParaRPr lang="en-US" dirty="0" smtClean="0"/>
          </a:p>
          <a:p>
            <a:pPr marL="109728" indent="0">
              <a:buNone/>
            </a:pPr>
            <a:endParaRPr lang="en-US" dirty="0"/>
          </a:p>
          <a:p>
            <a:pPr marL="109728" indent="0">
              <a:buNone/>
            </a:pPr>
            <a:r>
              <a:rPr lang="en-US" dirty="0"/>
              <a:t>7</a:t>
            </a:r>
            <a:r>
              <a:rPr lang="en-US" dirty="0" smtClean="0"/>
              <a:t>.	  </a:t>
            </a:r>
            <a:endParaRPr lang="en-US" dirty="0"/>
          </a:p>
        </p:txBody>
      </p:sp>
      <p:sp>
        <p:nvSpPr>
          <p:cNvPr id="3" name="Title 2"/>
          <p:cNvSpPr>
            <a:spLocks noGrp="1"/>
          </p:cNvSpPr>
          <p:nvPr>
            <p:ph type="title"/>
          </p:nvPr>
        </p:nvSpPr>
        <p:spPr/>
        <p:txBody>
          <a:bodyPr/>
          <a:lstStyle/>
          <a:p>
            <a:r>
              <a:rPr lang="en-US" dirty="0" smtClean="0"/>
              <a:t>Examples #5-7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53334582"/>
              </p:ext>
            </p:extLst>
          </p:nvPr>
        </p:nvGraphicFramePr>
        <p:xfrm>
          <a:off x="1600200" y="2438400"/>
          <a:ext cx="629443" cy="484187"/>
        </p:xfrm>
        <a:graphic>
          <a:graphicData uri="http://schemas.openxmlformats.org/presentationml/2006/ole">
            <mc:AlternateContent xmlns:mc="http://schemas.openxmlformats.org/markup-compatibility/2006">
              <mc:Choice xmlns:v="urn:schemas-microsoft-com:vml" Requires="v">
                <p:oleObj spid="_x0000_s47199" name="Equation" r:id="rId3" imgW="330120" imgH="253800" progId="Equation.DSMT4">
                  <p:embed/>
                </p:oleObj>
              </mc:Choice>
              <mc:Fallback>
                <p:oleObj name="Equation" r:id="rId3" imgW="330120" imgH="253800" progId="Equation.DSMT4">
                  <p:embed/>
                  <p:pic>
                    <p:nvPicPr>
                      <p:cNvPr id="0" name=""/>
                      <p:cNvPicPr/>
                      <p:nvPr/>
                    </p:nvPicPr>
                    <p:blipFill>
                      <a:blip r:embed="rId4"/>
                      <a:stretch>
                        <a:fillRect/>
                      </a:stretch>
                    </p:blipFill>
                    <p:spPr>
                      <a:xfrm>
                        <a:off x="1600200" y="2438400"/>
                        <a:ext cx="629443" cy="48418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807296180"/>
              </p:ext>
            </p:extLst>
          </p:nvPr>
        </p:nvGraphicFramePr>
        <p:xfrm>
          <a:off x="1600200" y="3810000"/>
          <a:ext cx="484187" cy="484188"/>
        </p:xfrm>
        <a:graphic>
          <a:graphicData uri="http://schemas.openxmlformats.org/presentationml/2006/ole">
            <mc:AlternateContent xmlns:mc="http://schemas.openxmlformats.org/markup-compatibility/2006">
              <mc:Choice xmlns:v="urn:schemas-microsoft-com:vml" Requires="v">
                <p:oleObj spid="_x0000_s47200" name="Equation" r:id="rId5" imgW="253800" imgH="253800" progId="Equation.DSMT4">
                  <p:embed/>
                </p:oleObj>
              </mc:Choice>
              <mc:Fallback>
                <p:oleObj name="Equation" r:id="rId5" imgW="253800" imgH="253800" progId="Equation.DSMT4">
                  <p:embed/>
                  <p:pic>
                    <p:nvPicPr>
                      <p:cNvPr id="0" name="Object 3"/>
                      <p:cNvPicPr>
                        <a:picLocks noChangeAspect="1" noChangeArrowheads="1"/>
                      </p:cNvPicPr>
                      <p:nvPr/>
                    </p:nvPicPr>
                    <p:blipFill>
                      <a:blip r:embed="rId6"/>
                      <a:srcRect/>
                      <a:stretch>
                        <a:fillRect/>
                      </a:stretch>
                    </p:blipFill>
                    <p:spPr bwMode="auto">
                      <a:xfrm>
                        <a:off x="1600200" y="3810000"/>
                        <a:ext cx="484187"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0540924"/>
              </p:ext>
            </p:extLst>
          </p:nvPr>
        </p:nvGraphicFramePr>
        <p:xfrm>
          <a:off x="1752600" y="5105400"/>
          <a:ext cx="314325" cy="484188"/>
        </p:xfrm>
        <a:graphic>
          <a:graphicData uri="http://schemas.openxmlformats.org/presentationml/2006/ole">
            <mc:AlternateContent xmlns:mc="http://schemas.openxmlformats.org/markup-compatibility/2006">
              <mc:Choice xmlns:v="urn:schemas-microsoft-com:vml" Requires="v">
                <p:oleObj spid="_x0000_s47201" name="Equation" r:id="rId7" imgW="164880" imgH="253800" progId="Equation.DSMT4">
                  <p:embed/>
                </p:oleObj>
              </mc:Choice>
              <mc:Fallback>
                <p:oleObj name="Equation" r:id="rId7" imgW="164880" imgH="253800" progId="Equation.DSMT4">
                  <p:embed/>
                  <p:pic>
                    <p:nvPicPr>
                      <p:cNvPr id="0" name="Object 3"/>
                      <p:cNvPicPr>
                        <a:picLocks noChangeAspect="1" noChangeArrowheads="1"/>
                      </p:cNvPicPr>
                      <p:nvPr/>
                    </p:nvPicPr>
                    <p:blipFill>
                      <a:blip r:embed="rId8"/>
                      <a:srcRect/>
                      <a:stretch>
                        <a:fillRect/>
                      </a:stretch>
                    </p:blipFill>
                    <p:spPr bwMode="auto">
                      <a:xfrm>
                        <a:off x="1752600" y="5105400"/>
                        <a:ext cx="31432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06981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Suppose we want to find the absolute value of the following Integers.</a:t>
            </a:r>
          </a:p>
          <a:p>
            <a:pPr marL="109728" indent="0">
              <a:buNone/>
            </a:pPr>
            <a:r>
              <a:rPr lang="en-US" dirty="0"/>
              <a:t>5</a:t>
            </a:r>
            <a:r>
              <a:rPr lang="en-US" dirty="0" smtClean="0"/>
              <a:t>.  			</a:t>
            </a:r>
            <a:r>
              <a:rPr lang="en-US" dirty="0" smtClean="0">
                <a:solidFill>
                  <a:srgbClr val="C00000"/>
                </a:solidFill>
              </a:rPr>
              <a:t>-14 is fourteen places from 			zero</a:t>
            </a:r>
            <a:endParaRPr lang="en-US" dirty="0" smtClean="0"/>
          </a:p>
          <a:p>
            <a:pPr marL="109728" indent="0">
              <a:buNone/>
            </a:pPr>
            <a:endParaRPr lang="en-US" dirty="0" smtClean="0"/>
          </a:p>
          <a:p>
            <a:pPr marL="109728" indent="0">
              <a:buNone/>
            </a:pPr>
            <a:r>
              <a:rPr lang="en-US" dirty="0"/>
              <a:t>6</a:t>
            </a:r>
            <a:r>
              <a:rPr lang="en-US" dirty="0" smtClean="0"/>
              <a:t>.   			</a:t>
            </a:r>
            <a:r>
              <a:rPr lang="en-US" dirty="0" smtClean="0">
                <a:solidFill>
                  <a:srgbClr val="C00000"/>
                </a:solidFill>
              </a:rPr>
              <a:t>+27 is twenty seven places</a:t>
            </a:r>
            <a:br>
              <a:rPr lang="en-US" dirty="0" smtClean="0">
                <a:solidFill>
                  <a:srgbClr val="C00000"/>
                </a:solidFill>
              </a:rPr>
            </a:br>
            <a:r>
              <a:rPr lang="en-US" dirty="0" smtClean="0">
                <a:solidFill>
                  <a:srgbClr val="C00000"/>
                </a:solidFill>
              </a:rPr>
              <a:t>			from zero </a:t>
            </a:r>
            <a:endParaRPr lang="en-US" dirty="0" smtClean="0"/>
          </a:p>
          <a:p>
            <a:pPr marL="109728" indent="0">
              <a:buNone/>
            </a:pPr>
            <a:endParaRPr lang="en-US" dirty="0" smtClean="0"/>
          </a:p>
          <a:p>
            <a:pPr marL="109728" indent="0">
              <a:buNone/>
            </a:pPr>
            <a:r>
              <a:rPr lang="en-US" dirty="0"/>
              <a:t>7</a:t>
            </a:r>
            <a:r>
              <a:rPr lang="en-US" dirty="0" smtClean="0"/>
              <a:t>.			</a:t>
            </a:r>
            <a:r>
              <a:rPr lang="en-US" dirty="0" smtClean="0">
                <a:solidFill>
                  <a:srgbClr val="C00000"/>
                </a:solidFill>
              </a:rPr>
              <a:t>0 is zero places from zero</a:t>
            </a:r>
            <a:r>
              <a:rPr lang="en-US" dirty="0" smtClean="0"/>
              <a:t>	  </a:t>
            </a:r>
            <a:endParaRPr lang="en-US" dirty="0"/>
          </a:p>
        </p:txBody>
      </p:sp>
      <p:sp>
        <p:nvSpPr>
          <p:cNvPr id="3" name="Title 2"/>
          <p:cNvSpPr>
            <a:spLocks noGrp="1"/>
          </p:cNvSpPr>
          <p:nvPr>
            <p:ph type="title"/>
          </p:nvPr>
        </p:nvSpPr>
        <p:spPr/>
        <p:txBody>
          <a:bodyPr/>
          <a:lstStyle/>
          <a:p>
            <a:r>
              <a:rPr lang="en-US" dirty="0" smtClean="0"/>
              <a:t>Examples #5-7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939428038"/>
              </p:ext>
            </p:extLst>
          </p:nvPr>
        </p:nvGraphicFramePr>
        <p:xfrm>
          <a:off x="1322388" y="2438400"/>
          <a:ext cx="1184275" cy="484188"/>
        </p:xfrm>
        <a:graphic>
          <a:graphicData uri="http://schemas.openxmlformats.org/presentationml/2006/ole">
            <mc:AlternateContent xmlns:mc="http://schemas.openxmlformats.org/markup-compatibility/2006">
              <mc:Choice xmlns:v="urn:schemas-microsoft-com:vml" Requires="v">
                <p:oleObj spid="_x0000_s48220" name="Equation" r:id="rId3" imgW="622080" imgH="253800" progId="Equation.DSMT4">
                  <p:embed/>
                </p:oleObj>
              </mc:Choice>
              <mc:Fallback>
                <p:oleObj name="Equation" r:id="rId3" imgW="622080" imgH="253800" progId="Equation.DSMT4">
                  <p:embed/>
                  <p:pic>
                    <p:nvPicPr>
                      <p:cNvPr id="0" name=""/>
                      <p:cNvPicPr/>
                      <p:nvPr/>
                    </p:nvPicPr>
                    <p:blipFill>
                      <a:blip r:embed="rId4"/>
                      <a:stretch>
                        <a:fillRect/>
                      </a:stretch>
                    </p:blipFill>
                    <p:spPr>
                      <a:xfrm>
                        <a:off x="1322388" y="2438400"/>
                        <a:ext cx="1184275" cy="48418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85742721"/>
              </p:ext>
            </p:extLst>
          </p:nvPr>
        </p:nvGraphicFramePr>
        <p:xfrm>
          <a:off x="1143000" y="3810000"/>
          <a:ext cx="1801812" cy="484188"/>
        </p:xfrm>
        <a:graphic>
          <a:graphicData uri="http://schemas.openxmlformats.org/presentationml/2006/ole">
            <mc:AlternateContent xmlns:mc="http://schemas.openxmlformats.org/markup-compatibility/2006">
              <mc:Choice xmlns:v="urn:schemas-microsoft-com:vml" Requires="v">
                <p:oleObj spid="_x0000_s48221" name="Equation" r:id="rId5" imgW="672840" imgH="253800" progId="Equation.DSMT4">
                  <p:embed/>
                </p:oleObj>
              </mc:Choice>
              <mc:Fallback>
                <p:oleObj name="Equation" r:id="rId5" imgW="672840" imgH="253800" progId="Equation.DSMT4">
                  <p:embed/>
                  <p:pic>
                    <p:nvPicPr>
                      <p:cNvPr id="0" name=""/>
                      <p:cNvPicPr>
                        <a:picLocks noChangeAspect="1" noChangeArrowheads="1"/>
                      </p:cNvPicPr>
                      <p:nvPr/>
                    </p:nvPicPr>
                    <p:blipFill>
                      <a:blip r:embed="rId6"/>
                      <a:srcRect/>
                      <a:stretch>
                        <a:fillRect/>
                      </a:stretch>
                    </p:blipFill>
                    <p:spPr bwMode="auto">
                      <a:xfrm>
                        <a:off x="1143000" y="3810000"/>
                        <a:ext cx="1801812" cy="484188"/>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02222709"/>
              </p:ext>
            </p:extLst>
          </p:nvPr>
        </p:nvGraphicFramePr>
        <p:xfrm>
          <a:off x="1447800" y="5029200"/>
          <a:ext cx="966787" cy="484188"/>
        </p:xfrm>
        <a:graphic>
          <a:graphicData uri="http://schemas.openxmlformats.org/presentationml/2006/ole">
            <mc:AlternateContent xmlns:mc="http://schemas.openxmlformats.org/markup-compatibility/2006">
              <mc:Choice xmlns:v="urn:schemas-microsoft-com:vml" Requires="v">
                <p:oleObj spid="_x0000_s48222" name="Equation" r:id="rId7" imgW="507960" imgH="253800" progId="Equation.DSMT4">
                  <p:embed/>
                </p:oleObj>
              </mc:Choice>
              <mc:Fallback>
                <p:oleObj name="Equation" r:id="rId7" imgW="507960" imgH="253800" progId="Equation.DSMT4">
                  <p:embed/>
                  <p:pic>
                    <p:nvPicPr>
                      <p:cNvPr id="0" name=""/>
                      <p:cNvPicPr>
                        <a:picLocks noChangeAspect="1" noChangeArrowheads="1"/>
                      </p:cNvPicPr>
                      <p:nvPr/>
                    </p:nvPicPr>
                    <p:blipFill>
                      <a:blip r:embed="rId8"/>
                      <a:srcRect/>
                      <a:stretch>
                        <a:fillRect/>
                      </a:stretch>
                    </p:blipFill>
                    <p:spPr bwMode="auto">
                      <a:xfrm>
                        <a:off x="1447800" y="5029200"/>
                        <a:ext cx="966787"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175705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675</TotalTime>
  <Words>2294</Words>
  <Application>Microsoft Office PowerPoint</Application>
  <PresentationFormat>On-screen Show (4:3)</PresentationFormat>
  <Paragraphs>290</Paragraphs>
  <Slides>52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Concourse</vt:lpstr>
      <vt:lpstr>Equation</vt:lpstr>
      <vt:lpstr>Operations with Integers</vt:lpstr>
      <vt:lpstr>GLA Objective:</vt:lpstr>
      <vt:lpstr>Segment 1:  Definition of an Integer</vt:lpstr>
      <vt:lpstr>Examples #1-4.  Identifying Integers</vt:lpstr>
      <vt:lpstr>Examples #1-4.  Identifying Integers</vt:lpstr>
      <vt:lpstr>Segment 2: Definition of absolute value</vt:lpstr>
      <vt:lpstr>Segment 2: Definition of absolute value</vt:lpstr>
      <vt:lpstr>Examples #5-7 </vt:lpstr>
      <vt:lpstr>Examples #5-7 </vt:lpstr>
      <vt:lpstr>Practice Problems #1-5</vt:lpstr>
      <vt:lpstr>Practice Problems #1-5 (Answers)</vt:lpstr>
      <vt:lpstr>Segment 3: Adding integers with the same sign.</vt:lpstr>
      <vt:lpstr>Example #8</vt:lpstr>
      <vt:lpstr>Examples #9-11</vt:lpstr>
      <vt:lpstr>Segment 4: Adding integers with opposite signs.</vt:lpstr>
      <vt:lpstr>Example #12</vt:lpstr>
      <vt:lpstr>Example #12 Continued</vt:lpstr>
      <vt:lpstr>Example #13</vt:lpstr>
      <vt:lpstr>Example#14</vt:lpstr>
      <vt:lpstr>Don’t confuse the Rules!!</vt:lpstr>
      <vt:lpstr>Practice Problems#6-10</vt:lpstr>
      <vt:lpstr>Practice Problems#6-10 (Answers)</vt:lpstr>
      <vt:lpstr>Segment 5: Definition of an       Opposite</vt:lpstr>
      <vt:lpstr>Examples #15-16</vt:lpstr>
      <vt:lpstr>Segment 6: Subtracting integers by adding the opposite.</vt:lpstr>
      <vt:lpstr>Example #17</vt:lpstr>
      <vt:lpstr>Example #18</vt:lpstr>
      <vt:lpstr>Example#18 Continued</vt:lpstr>
      <vt:lpstr>Practice Problems #11-14</vt:lpstr>
      <vt:lpstr>Practice Problems #11-14 (Answers)</vt:lpstr>
      <vt:lpstr>Segment 7: Multiplying and Dividing Integers with the same sign.</vt:lpstr>
      <vt:lpstr>Examples #19-20</vt:lpstr>
      <vt:lpstr>Examples#19-20 Continued</vt:lpstr>
      <vt:lpstr>Segment 8: Multiplying and Dividing integers with opposite signs.</vt:lpstr>
      <vt:lpstr>Examples #21-22</vt:lpstr>
      <vt:lpstr>Examples #21-22 (continued)</vt:lpstr>
      <vt:lpstr>Practice Problems #15-20</vt:lpstr>
      <vt:lpstr>Practice Problems #15-20 (Answers)</vt:lpstr>
      <vt:lpstr>Exponent Examples#23</vt:lpstr>
      <vt:lpstr>Exponent Examples#24</vt:lpstr>
      <vt:lpstr>Segment 9: Order of operations problems with integers</vt:lpstr>
      <vt:lpstr>Segment 9: Order of operations problems with integers</vt:lpstr>
      <vt:lpstr>Example #25</vt:lpstr>
      <vt:lpstr>Example #25</vt:lpstr>
      <vt:lpstr>Example#26</vt:lpstr>
      <vt:lpstr>Example #26 Continued</vt:lpstr>
      <vt:lpstr>Practice Problems #21-24</vt:lpstr>
      <vt:lpstr>Practice Problems #21-24 (Answers)</vt:lpstr>
      <vt:lpstr>Integers Quiz!!</vt:lpstr>
      <vt:lpstr>Integers Quiz</vt:lpstr>
      <vt:lpstr>Integers Quiz (Answers)</vt:lpstr>
      <vt:lpstr>Self Reflection questions</vt:lpstr>
    </vt:vector>
  </TitlesOfParts>
  <Company>College of the Canyons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Conversions with Dimensional Analysis</dc:title>
  <dc:creator>Windows User</dc:creator>
  <cp:lastModifiedBy>Windows User</cp:lastModifiedBy>
  <cp:revision>80</cp:revision>
  <dcterms:created xsi:type="dcterms:W3CDTF">2013-04-13T19:36:55Z</dcterms:created>
  <dcterms:modified xsi:type="dcterms:W3CDTF">2013-08-18T00:13:50Z</dcterms:modified>
</cp:coreProperties>
</file>