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682340-1084-4948-B21E-42A286D2EA5C}"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323DCB-92C0-4D59-838D-2944FE29C8C7}" type="slidenum">
              <a:rPr lang="en-US" smtClean="0"/>
              <a:t>‹#›</a:t>
            </a:fld>
            <a:endParaRPr lang="en-US"/>
          </a:p>
        </p:txBody>
      </p:sp>
    </p:spTree>
    <p:extLst>
      <p:ext uri="{BB962C8B-B14F-4D97-AF65-F5344CB8AC3E}">
        <p14:creationId xmlns:p14="http://schemas.microsoft.com/office/powerpoint/2010/main" val="235175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http://www2.open.ac.uk/students/skillsforstudy/active-reading.php</a:t>
            </a:r>
            <a:endParaRPr lang="en-US" dirty="0"/>
          </a:p>
        </p:txBody>
      </p:sp>
      <p:sp>
        <p:nvSpPr>
          <p:cNvPr id="4" name="Slide Number Placeholder 3"/>
          <p:cNvSpPr>
            <a:spLocks noGrp="1"/>
          </p:cNvSpPr>
          <p:nvPr>
            <p:ph type="sldNum" sz="quarter" idx="10"/>
          </p:nvPr>
        </p:nvSpPr>
        <p:spPr/>
        <p:txBody>
          <a:bodyPr/>
          <a:lstStyle/>
          <a:p>
            <a:fld id="{1D323DCB-92C0-4D59-838D-2944FE29C8C7}" type="slidenum">
              <a:rPr lang="en-US" smtClean="0"/>
              <a:t>3</a:t>
            </a:fld>
            <a:endParaRPr lang="en-US"/>
          </a:p>
        </p:txBody>
      </p:sp>
    </p:spTree>
    <p:extLst>
      <p:ext uri="{BB962C8B-B14F-4D97-AF65-F5344CB8AC3E}">
        <p14:creationId xmlns:p14="http://schemas.microsoft.com/office/powerpoint/2010/main" val="65886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Sociology</a:t>
            </a:r>
            <a:r>
              <a:rPr lang="en-US" baseline="0" dirty="0" smtClean="0"/>
              <a:t> chapter on deviance:  http://freebooks.uvu.edu/SOC1010/index.php/08.html </a:t>
            </a:r>
            <a:endParaRPr lang="en-US" dirty="0"/>
          </a:p>
        </p:txBody>
      </p:sp>
      <p:sp>
        <p:nvSpPr>
          <p:cNvPr id="4" name="Slide Number Placeholder 3"/>
          <p:cNvSpPr>
            <a:spLocks noGrp="1"/>
          </p:cNvSpPr>
          <p:nvPr>
            <p:ph type="sldNum" sz="quarter" idx="10"/>
          </p:nvPr>
        </p:nvSpPr>
        <p:spPr/>
        <p:txBody>
          <a:bodyPr/>
          <a:lstStyle/>
          <a:p>
            <a:fld id="{1D323DCB-92C0-4D59-838D-2944FE29C8C7}" type="slidenum">
              <a:rPr lang="en-US" smtClean="0"/>
              <a:t>13</a:t>
            </a:fld>
            <a:endParaRPr lang="en-US"/>
          </a:p>
        </p:txBody>
      </p:sp>
    </p:spTree>
    <p:extLst>
      <p:ext uri="{BB962C8B-B14F-4D97-AF65-F5344CB8AC3E}">
        <p14:creationId xmlns:p14="http://schemas.microsoft.com/office/powerpoint/2010/main" val="39275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Q3ZkKNuPp_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cdc.gov/family/colleg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04534"/>
            <a:ext cx="8359603" cy="1646302"/>
          </a:xfrm>
        </p:spPr>
        <p:txBody>
          <a:bodyPr/>
          <a:lstStyle/>
          <a:p>
            <a:r>
              <a:rPr lang="en-US" smtClean="0"/>
              <a:t>Reading </a:t>
            </a:r>
            <a:r>
              <a:rPr lang="en-US" smtClean="0"/>
              <a:t>Strategies GLA, </a:t>
            </a:r>
            <a:r>
              <a:rPr lang="en-US" dirty="0" smtClean="0"/>
              <a:t>Part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384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Silent Strategies Audible</a:t>
            </a:r>
            <a:endParaRPr lang="en-US" dirty="0"/>
          </a:p>
        </p:txBody>
      </p:sp>
      <p:sp>
        <p:nvSpPr>
          <p:cNvPr id="3" name="Content Placeholder 2"/>
          <p:cNvSpPr>
            <a:spLocks noGrp="1"/>
          </p:cNvSpPr>
          <p:nvPr>
            <p:ph idx="1"/>
          </p:nvPr>
        </p:nvSpPr>
        <p:spPr/>
        <p:txBody>
          <a:bodyPr/>
          <a:lstStyle/>
          <a:p>
            <a:pPr marL="0" indent="0">
              <a:buNone/>
            </a:pPr>
            <a:r>
              <a:rPr lang="en-US" dirty="0" smtClean="0"/>
              <a:t>By completing a Think Aloud, we make our normally-silent strategies </a:t>
            </a:r>
            <a:r>
              <a:rPr lang="en-US" b="1" dirty="0" smtClean="0"/>
              <a:t>audible.  </a:t>
            </a:r>
            <a:r>
              <a:rPr lang="en-US" dirty="0" smtClean="0"/>
              <a:t>We can hear how other readers approach a text, and share our own strategies with other readers.</a:t>
            </a:r>
          </a:p>
          <a:p>
            <a:pPr marL="0" indent="0">
              <a:buNone/>
            </a:pPr>
            <a:endParaRPr lang="en-US" dirty="0"/>
          </a:p>
        </p:txBody>
      </p:sp>
    </p:spTree>
    <p:extLst>
      <p:ext uri="{BB962C8B-B14F-4D97-AF65-F5344CB8AC3E}">
        <p14:creationId xmlns:p14="http://schemas.microsoft.com/office/powerpoint/2010/main" val="803416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Strategies</a:t>
            </a:r>
            <a:endParaRPr lang="en-US" dirty="0"/>
          </a:p>
        </p:txBody>
      </p:sp>
      <p:sp>
        <p:nvSpPr>
          <p:cNvPr id="3" name="Content Placeholder 2"/>
          <p:cNvSpPr>
            <a:spLocks noGrp="1"/>
          </p:cNvSpPr>
          <p:nvPr>
            <p:ph idx="1"/>
          </p:nvPr>
        </p:nvSpPr>
        <p:spPr>
          <a:xfrm>
            <a:off x="677334" y="1457325"/>
            <a:ext cx="8596668" cy="4957763"/>
          </a:xfrm>
        </p:spPr>
        <p:txBody>
          <a:bodyPr>
            <a:normAutofit fontScale="92500"/>
          </a:bodyPr>
          <a:lstStyle/>
          <a:p>
            <a:pPr marL="0" indent="0">
              <a:buNone/>
            </a:pPr>
            <a:r>
              <a:rPr lang="en-US" dirty="0" smtClean="0"/>
              <a:t>In a moment, you will see a short video that provides an example of a Think Aloud.  Before watching the video, though, you should know some common strategies that experienced readers use:</a:t>
            </a:r>
          </a:p>
          <a:p>
            <a:pPr lvl="0"/>
            <a:r>
              <a:rPr lang="en-US" dirty="0"/>
              <a:t>Preview the text to note title, headings, subheadings, and illustrations.</a:t>
            </a:r>
          </a:p>
          <a:p>
            <a:pPr lvl="0"/>
            <a:r>
              <a:rPr lang="en-US" dirty="0"/>
              <a:t>Make connections to the text with prior knowledge and experience.</a:t>
            </a:r>
          </a:p>
          <a:p>
            <a:pPr lvl="0"/>
            <a:r>
              <a:rPr lang="en-US" dirty="0"/>
              <a:t>Create a list, image, or picture of the text, either mentally or on paper.</a:t>
            </a:r>
          </a:p>
          <a:p>
            <a:pPr lvl="0"/>
            <a:r>
              <a:rPr lang="en-US" dirty="0"/>
              <a:t>Confront unfamiliar vocabulary </a:t>
            </a:r>
            <a:r>
              <a:rPr lang="en-US" dirty="0" smtClean="0"/>
              <a:t>using </a:t>
            </a:r>
            <a:r>
              <a:rPr lang="en-US" dirty="0"/>
              <a:t>context clues and root words.</a:t>
            </a:r>
          </a:p>
          <a:p>
            <a:pPr lvl="0"/>
            <a:r>
              <a:rPr lang="en-US" dirty="0" smtClean="0"/>
              <a:t>Come back to the text </a:t>
            </a:r>
            <a:r>
              <a:rPr lang="en-US" dirty="0"/>
              <a:t>when drifting.</a:t>
            </a:r>
          </a:p>
          <a:p>
            <a:pPr lvl="0"/>
            <a:r>
              <a:rPr lang="en-US" dirty="0"/>
              <a:t>Tolerate ambiguity. (Be willing to read on even if text isn’t perfectly clear yet.)</a:t>
            </a:r>
          </a:p>
          <a:p>
            <a:pPr lvl="0"/>
            <a:r>
              <a:rPr lang="en-US" dirty="0"/>
              <a:t>Reread sections to clear up confusion. (Know when to reread or when to move on.)</a:t>
            </a:r>
          </a:p>
          <a:p>
            <a:pPr lvl="0"/>
            <a:r>
              <a:rPr lang="en-US" dirty="0"/>
              <a:t>Predict what is to come in the text.</a:t>
            </a:r>
          </a:p>
          <a:p>
            <a:pPr lvl="0"/>
            <a:r>
              <a:rPr lang="en-US" dirty="0"/>
              <a:t>Question the author.</a:t>
            </a:r>
          </a:p>
          <a:p>
            <a:pPr lvl="0"/>
            <a:r>
              <a:rPr lang="en-US" dirty="0"/>
              <a:t>Summarize or paraphrase material in own words</a:t>
            </a:r>
            <a:r>
              <a:rPr lang="en-US" dirty="0" smtClean="0"/>
              <a:t>.</a:t>
            </a:r>
            <a:endParaRPr lang="en-US" dirty="0"/>
          </a:p>
        </p:txBody>
      </p:sp>
    </p:spTree>
    <p:extLst>
      <p:ext uri="{BB962C8B-B14F-4D97-AF65-F5344CB8AC3E}">
        <p14:creationId xmlns:p14="http://schemas.microsoft.com/office/powerpoint/2010/main" val="64814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Helpful Phrases</a:t>
            </a:r>
            <a:endParaRPr lang="en-US" dirty="0"/>
          </a:p>
        </p:txBody>
      </p:sp>
      <p:sp>
        <p:nvSpPr>
          <p:cNvPr id="3" name="Content Placeholder 2"/>
          <p:cNvSpPr>
            <a:spLocks noGrp="1"/>
          </p:cNvSpPr>
          <p:nvPr>
            <p:ph idx="1"/>
          </p:nvPr>
        </p:nvSpPr>
        <p:spPr>
          <a:xfrm>
            <a:off x="677334" y="2160589"/>
            <a:ext cx="8596668" cy="4197349"/>
          </a:xfrm>
        </p:spPr>
        <p:txBody>
          <a:bodyPr>
            <a:normAutofit fontScale="92500" lnSpcReduction="20000"/>
          </a:bodyPr>
          <a:lstStyle/>
          <a:p>
            <a:pPr marL="0" indent="0">
              <a:buNone/>
            </a:pPr>
            <a:r>
              <a:rPr lang="en-US" dirty="0" smtClean="0"/>
              <a:t>In addition to using the </a:t>
            </a:r>
            <a:r>
              <a:rPr lang="en-US" b="1" dirty="0" smtClean="0"/>
              <a:t>common strategies</a:t>
            </a:r>
            <a:r>
              <a:rPr lang="en-US" dirty="0" smtClean="0"/>
              <a:t> on the previous slide, experienced readers also use some helpful phrases to understand a text.  These phrases are:</a:t>
            </a:r>
          </a:p>
          <a:p>
            <a:pPr lvl="0"/>
            <a:r>
              <a:rPr lang="en-US" dirty="0"/>
              <a:t>I predict that…</a:t>
            </a:r>
          </a:p>
          <a:p>
            <a:pPr lvl="0"/>
            <a:r>
              <a:rPr lang="en-US" dirty="0"/>
              <a:t>I can picture…</a:t>
            </a:r>
          </a:p>
          <a:p>
            <a:pPr lvl="0"/>
            <a:r>
              <a:rPr lang="en-US" dirty="0"/>
              <a:t>A question I have is…</a:t>
            </a:r>
          </a:p>
          <a:p>
            <a:pPr lvl="0"/>
            <a:r>
              <a:rPr lang="en-US" dirty="0"/>
              <a:t>This is like…</a:t>
            </a:r>
          </a:p>
          <a:p>
            <a:pPr lvl="0"/>
            <a:r>
              <a:rPr lang="en-US" dirty="0"/>
              <a:t>This reminds me of…</a:t>
            </a:r>
          </a:p>
          <a:p>
            <a:pPr lvl="0"/>
            <a:r>
              <a:rPr lang="en-US" dirty="0"/>
              <a:t>I am confused about…</a:t>
            </a:r>
          </a:p>
          <a:p>
            <a:pPr lvl="0"/>
            <a:r>
              <a:rPr lang="en-US" dirty="0"/>
              <a:t>I will reread this…</a:t>
            </a:r>
          </a:p>
          <a:p>
            <a:pPr lvl="0"/>
            <a:r>
              <a:rPr lang="en-US" dirty="0"/>
              <a:t>The big idea here is…</a:t>
            </a:r>
          </a:p>
          <a:p>
            <a:pPr lvl="0"/>
            <a:r>
              <a:rPr lang="en-US" dirty="0"/>
              <a:t>I think/believe/wonder…</a:t>
            </a:r>
          </a:p>
          <a:p>
            <a:pPr lvl="0"/>
            <a:r>
              <a:rPr lang="en-US" dirty="0"/>
              <a:t>The author wants me to…</a:t>
            </a:r>
          </a:p>
          <a:p>
            <a:pPr lvl="0"/>
            <a:r>
              <a:rPr lang="en-US" dirty="0"/>
              <a:t>The author’s biases are…</a:t>
            </a:r>
          </a:p>
          <a:p>
            <a:pPr marL="0" indent="0">
              <a:buNone/>
            </a:pPr>
            <a:endParaRPr lang="en-US" dirty="0"/>
          </a:p>
        </p:txBody>
      </p:sp>
    </p:spTree>
    <p:extLst>
      <p:ext uri="{BB962C8B-B14F-4D97-AF65-F5344CB8AC3E}">
        <p14:creationId xmlns:p14="http://schemas.microsoft.com/office/powerpoint/2010/main" val="1263263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Think Aloud</a:t>
            </a:r>
            <a:endParaRPr lang="en-US" dirty="0"/>
          </a:p>
        </p:txBody>
      </p:sp>
      <p:sp>
        <p:nvSpPr>
          <p:cNvPr id="3" name="Content Placeholder 2"/>
          <p:cNvSpPr>
            <a:spLocks noGrp="1"/>
          </p:cNvSpPr>
          <p:nvPr>
            <p:ph idx="1"/>
          </p:nvPr>
        </p:nvSpPr>
        <p:spPr/>
        <p:txBody>
          <a:bodyPr/>
          <a:lstStyle/>
          <a:p>
            <a:r>
              <a:rPr lang="en-US" dirty="0" smtClean="0"/>
              <a:t>Click </a:t>
            </a:r>
            <a:r>
              <a:rPr lang="en-US" b="1" dirty="0" smtClean="0">
                <a:solidFill>
                  <a:srgbClr val="FF0000"/>
                </a:solidFill>
                <a:hlinkClick r:id="rId3"/>
              </a:rPr>
              <a:t>here</a:t>
            </a:r>
            <a:r>
              <a:rPr lang="en-US" dirty="0" smtClean="0"/>
              <a:t> to watch a short video that shows a Think Aloud.</a:t>
            </a:r>
          </a:p>
          <a:p>
            <a:r>
              <a:rPr lang="en-US" dirty="0" smtClean="0"/>
              <a:t>As you watch the video, make note of the strategies and phrases that the reader is using.  Write your answers in your handout.</a:t>
            </a:r>
          </a:p>
          <a:p>
            <a:r>
              <a:rPr lang="en-US" dirty="0" smtClean="0"/>
              <a:t>Use the list of strategies and phrases in your handout to help you.</a:t>
            </a:r>
            <a:endParaRPr lang="en-US" dirty="0"/>
          </a:p>
        </p:txBody>
      </p:sp>
    </p:spTree>
    <p:extLst>
      <p:ext uri="{BB962C8B-B14F-4D97-AF65-F5344CB8AC3E}">
        <p14:creationId xmlns:p14="http://schemas.microsoft.com/office/powerpoint/2010/main" val="1465132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Strategy 2:  Talk to the Text </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5430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Talking to the Text?</a:t>
            </a:r>
            <a:endParaRPr lang="en-US" dirty="0"/>
          </a:p>
        </p:txBody>
      </p:sp>
      <p:sp>
        <p:nvSpPr>
          <p:cNvPr id="5" name="Content Placeholder 4"/>
          <p:cNvSpPr>
            <a:spLocks noGrp="1"/>
          </p:cNvSpPr>
          <p:nvPr>
            <p:ph idx="1"/>
          </p:nvPr>
        </p:nvSpPr>
        <p:spPr/>
        <p:txBody>
          <a:bodyPr/>
          <a:lstStyle/>
          <a:p>
            <a:pPr marL="0" indent="0">
              <a:buNone/>
            </a:pPr>
            <a:r>
              <a:rPr lang="en-US" dirty="0" smtClean="0"/>
              <a:t>Talking to the Text is very similar to a Think Aloud.  Instead of speaking out loud, you will practice your common reading strategies </a:t>
            </a:r>
            <a:r>
              <a:rPr lang="en-US" b="1" dirty="0" smtClean="0"/>
              <a:t>in writing </a:t>
            </a:r>
            <a:r>
              <a:rPr lang="en-US" dirty="0" smtClean="0"/>
              <a:t>on a text.  </a:t>
            </a:r>
          </a:p>
          <a:p>
            <a:pPr marL="0" indent="0">
              <a:buNone/>
            </a:pPr>
            <a:r>
              <a:rPr lang="en-US" dirty="0" smtClean="0"/>
              <a:t>This exercise is called Talking to the Text because you have an unspoken conversation with the reading.</a:t>
            </a:r>
            <a:endParaRPr lang="en-US" dirty="0"/>
          </a:p>
        </p:txBody>
      </p:sp>
    </p:spTree>
    <p:extLst>
      <p:ext uri="{BB962C8B-B14F-4D97-AF65-F5344CB8AC3E}">
        <p14:creationId xmlns:p14="http://schemas.microsoft.com/office/powerpoint/2010/main" val="146387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talk to the text?</a:t>
            </a:r>
            <a:endParaRPr lang="en-US" dirty="0"/>
          </a:p>
        </p:txBody>
      </p:sp>
      <p:sp>
        <p:nvSpPr>
          <p:cNvPr id="3" name="Content Placeholder 2"/>
          <p:cNvSpPr>
            <a:spLocks noGrp="1"/>
          </p:cNvSpPr>
          <p:nvPr>
            <p:ph idx="1"/>
          </p:nvPr>
        </p:nvSpPr>
        <p:spPr/>
        <p:txBody>
          <a:bodyPr/>
          <a:lstStyle/>
          <a:p>
            <a:pPr marL="0" indent="0">
              <a:buNone/>
            </a:pPr>
            <a:r>
              <a:rPr lang="en-US" dirty="0" smtClean="0"/>
              <a:t>There are several steps you can take to talk to the text effectively.</a:t>
            </a:r>
          </a:p>
          <a:p>
            <a:pPr>
              <a:buFont typeface="+mj-lt"/>
              <a:buAutoNum type="arabicPeriod"/>
            </a:pPr>
            <a:r>
              <a:rPr lang="en-US" dirty="0" smtClean="0"/>
              <a:t>Use the common reading strategies and helpful phrases that we practiced in the Think Aloud.</a:t>
            </a:r>
          </a:p>
          <a:p>
            <a:pPr>
              <a:buFont typeface="+mj-lt"/>
              <a:buAutoNum type="arabicPeriod"/>
            </a:pPr>
            <a:r>
              <a:rPr lang="en-US" dirty="0" smtClean="0"/>
              <a:t>Make connections between the reading and information you already know.</a:t>
            </a:r>
          </a:p>
          <a:p>
            <a:pPr>
              <a:buFont typeface="+mj-lt"/>
              <a:buAutoNum type="arabicPeriod"/>
            </a:pPr>
            <a:r>
              <a:rPr lang="en-US" dirty="0" smtClean="0"/>
              <a:t>Make predictions about where the reading may be going.</a:t>
            </a:r>
          </a:p>
          <a:p>
            <a:pPr>
              <a:buFont typeface="+mj-lt"/>
              <a:buAutoNum type="arabicPeriod"/>
            </a:pPr>
            <a:r>
              <a:rPr lang="en-US" dirty="0" smtClean="0"/>
              <a:t>Make note of unfamiliar vocabulary and any other questions you may have.</a:t>
            </a:r>
          </a:p>
          <a:p>
            <a:pPr>
              <a:buFont typeface="+mj-lt"/>
              <a:buAutoNum type="arabicPeriod"/>
            </a:pPr>
            <a:r>
              <a:rPr lang="en-US" dirty="0" smtClean="0"/>
              <a:t>Annotate your text thoroughly (consider attending the Annotation Workshop for more information).</a:t>
            </a:r>
            <a:endParaRPr lang="en-US" dirty="0"/>
          </a:p>
        </p:txBody>
      </p:sp>
    </p:spTree>
    <p:extLst>
      <p:ext uri="{BB962C8B-B14F-4D97-AF65-F5344CB8AC3E}">
        <p14:creationId xmlns:p14="http://schemas.microsoft.com/office/powerpoint/2010/main" val="3763276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Talk to the Text </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rotWithShape="1">
          <a:blip r:embed="rId2"/>
          <a:srcRect l="20388" t="18815" r="9553" b="16797"/>
          <a:stretch/>
        </p:blipFill>
        <p:spPr>
          <a:xfrm>
            <a:off x="542925" y="1270000"/>
            <a:ext cx="10510239" cy="5430838"/>
          </a:xfrm>
          <a:prstGeom prst="rect">
            <a:avLst/>
          </a:prstGeom>
        </p:spPr>
      </p:pic>
    </p:spTree>
    <p:extLst>
      <p:ext uri="{BB962C8B-B14F-4D97-AF65-F5344CB8AC3E}">
        <p14:creationId xmlns:p14="http://schemas.microsoft.com/office/powerpoint/2010/main" val="1123620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Talk to the Text</a:t>
            </a:r>
            <a:endParaRPr lang="en-US" dirty="0"/>
          </a:p>
        </p:txBody>
      </p:sp>
      <p:sp>
        <p:nvSpPr>
          <p:cNvPr id="3" name="Content Placeholder 2"/>
          <p:cNvSpPr>
            <a:spLocks noGrp="1"/>
          </p:cNvSpPr>
          <p:nvPr>
            <p:ph idx="1"/>
          </p:nvPr>
        </p:nvSpPr>
        <p:spPr/>
        <p:txBody>
          <a:bodyPr/>
          <a:lstStyle/>
          <a:p>
            <a:r>
              <a:rPr lang="en-US" dirty="0" smtClean="0"/>
              <a:t>Complete a Talk to the Text on your own</a:t>
            </a:r>
          </a:p>
          <a:p>
            <a:r>
              <a:rPr lang="en-US" dirty="0" smtClean="0"/>
              <a:t>In your handout, find </a:t>
            </a:r>
            <a:r>
              <a:rPr lang="en-US" dirty="0" smtClean="0"/>
              <a:t>Reading A (page 3).</a:t>
            </a:r>
            <a:endParaRPr lang="en-US" dirty="0" smtClean="0"/>
          </a:p>
          <a:p>
            <a:r>
              <a:rPr lang="en-US" dirty="0" smtClean="0"/>
              <a:t>Read the passage, making frequent notes.  Be sure to consider:</a:t>
            </a:r>
          </a:p>
          <a:p>
            <a:pPr lvl="1"/>
            <a:r>
              <a:rPr lang="en-US" dirty="0"/>
              <a:t>C</a:t>
            </a:r>
            <a:r>
              <a:rPr lang="en-US" dirty="0" smtClean="0"/>
              <a:t>ommon reading strategies and helpful phrases</a:t>
            </a:r>
          </a:p>
          <a:p>
            <a:pPr lvl="1"/>
            <a:r>
              <a:rPr lang="en-US" dirty="0" smtClean="0"/>
              <a:t>Connections to information you already know</a:t>
            </a:r>
          </a:p>
          <a:p>
            <a:pPr lvl="1"/>
            <a:r>
              <a:rPr lang="en-US" dirty="0" smtClean="0"/>
              <a:t>Predictions of where the text is going</a:t>
            </a:r>
          </a:p>
          <a:p>
            <a:pPr lvl="1"/>
            <a:r>
              <a:rPr lang="en-US" dirty="0" smtClean="0"/>
              <a:t>Unfamiliar vocabulary/questions</a:t>
            </a:r>
          </a:p>
          <a:p>
            <a:pPr lvl="1"/>
            <a:endParaRPr lang="en-US" dirty="0" smtClean="0"/>
          </a:p>
          <a:p>
            <a:pPr lvl="1"/>
            <a:endParaRPr lang="en-US" dirty="0"/>
          </a:p>
        </p:txBody>
      </p:sp>
    </p:spTree>
    <p:extLst>
      <p:ext uri="{BB962C8B-B14F-4D97-AF65-F5344CB8AC3E}">
        <p14:creationId xmlns:p14="http://schemas.microsoft.com/office/powerpoint/2010/main" val="29161278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smtClean="0"/>
              <a:t>Strategy 3: </a:t>
            </a:r>
            <a:r>
              <a:rPr lang="en-US" dirty="0"/>
              <a:t>SQ3R:  Survey, Question, Read, Recite, </a:t>
            </a:r>
            <a:r>
              <a:rPr lang="en-US" dirty="0" smtClean="0"/>
              <a:t>Review</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19144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0" indent="0">
              <a:buNone/>
            </a:pPr>
            <a:r>
              <a:rPr lang="en-US" dirty="0" smtClean="0"/>
              <a:t>This workshop will provide you with active reading strategies that will help you stay engaged and comprehend readings better.  </a:t>
            </a:r>
          </a:p>
          <a:p>
            <a:pPr marL="0" indent="0">
              <a:buNone/>
            </a:pPr>
            <a:endParaRPr lang="en-US" dirty="0"/>
          </a:p>
          <a:p>
            <a:pPr marL="0" indent="0">
              <a:buNone/>
            </a:pPr>
            <a:r>
              <a:rPr lang="en-US" dirty="0" smtClean="0"/>
              <a:t>We will cover the following strategies:</a:t>
            </a:r>
          </a:p>
          <a:p>
            <a:pPr lvl="0"/>
            <a:r>
              <a:rPr lang="en-US" dirty="0" smtClean="0"/>
              <a:t>Think Aloud</a:t>
            </a:r>
          </a:p>
          <a:p>
            <a:pPr lvl="0"/>
            <a:r>
              <a:rPr lang="en-US" dirty="0" smtClean="0"/>
              <a:t>Talk to the Text</a:t>
            </a:r>
          </a:p>
          <a:p>
            <a:pPr lvl="0"/>
            <a:r>
              <a:rPr lang="en-US" dirty="0" smtClean="0"/>
              <a:t>SQ3R:  Survey, Question, Read, Recite, Review</a:t>
            </a:r>
          </a:p>
          <a:p>
            <a:r>
              <a:rPr lang="en-US" dirty="0" smtClean="0"/>
              <a:t>Look-away method</a:t>
            </a:r>
            <a:endParaRPr lang="en-US" dirty="0"/>
          </a:p>
        </p:txBody>
      </p:sp>
    </p:spTree>
    <p:extLst>
      <p:ext uri="{BB962C8B-B14F-4D97-AF65-F5344CB8AC3E}">
        <p14:creationId xmlns:p14="http://schemas.microsoft.com/office/powerpoint/2010/main" val="5857070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SQ3R?</a:t>
            </a:r>
            <a:endParaRPr lang="en-US" dirty="0"/>
          </a:p>
        </p:txBody>
      </p:sp>
      <p:sp>
        <p:nvSpPr>
          <p:cNvPr id="5" name="Content Placeholder 4"/>
          <p:cNvSpPr>
            <a:spLocks noGrp="1"/>
          </p:cNvSpPr>
          <p:nvPr>
            <p:ph idx="1"/>
          </p:nvPr>
        </p:nvSpPr>
        <p:spPr/>
        <p:txBody>
          <a:bodyPr/>
          <a:lstStyle/>
          <a:p>
            <a:pPr marL="0" indent="0">
              <a:buNone/>
            </a:pPr>
            <a:r>
              <a:rPr lang="en-US" dirty="0" smtClean="0"/>
              <a:t>SQ3R is an acronym to help you remember the following reading strategy:</a:t>
            </a:r>
          </a:p>
          <a:p>
            <a:pPr marL="0" indent="0">
              <a:buNone/>
            </a:pPr>
            <a:r>
              <a:rPr lang="en-US" dirty="0" smtClean="0"/>
              <a:t>Survey</a:t>
            </a:r>
          </a:p>
          <a:p>
            <a:pPr marL="0" indent="0">
              <a:buNone/>
            </a:pPr>
            <a:r>
              <a:rPr lang="en-US" dirty="0" smtClean="0"/>
              <a:t>Question</a:t>
            </a:r>
          </a:p>
          <a:p>
            <a:pPr marL="0" indent="0">
              <a:buNone/>
            </a:pPr>
            <a:r>
              <a:rPr lang="en-US" dirty="0" smtClean="0"/>
              <a:t>Read</a:t>
            </a:r>
          </a:p>
          <a:p>
            <a:pPr marL="0" indent="0">
              <a:buNone/>
            </a:pPr>
            <a:r>
              <a:rPr lang="en-US" dirty="0" smtClean="0"/>
              <a:t>Recite</a:t>
            </a:r>
          </a:p>
          <a:p>
            <a:pPr marL="0" indent="0">
              <a:buNone/>
            </a:pPr>
            <a:r>
              <a:rPr lang="en-US" dirty="0" smtClean="0"/>
              <a:t>Review</a:t>
            </a:r>
          </a:p>
          <a:p>
            <a:pPr marL="0" indent="0">
              <a:buNone/>
            </a:pPr>
            <a:endParaRPr lang="en-US" dirty="0"/>
          </a:p>
          <a:p>
            <a:pPr marL="0" indent="0">
              <a:buNone/>
            </a:pPr>
            <a:r>
              <a:rPr lang="en-US" dirty="0" smtClean="0"/>
              <a:t>We’ll look at each step separately.</a:t>
            </a:r>
            <a:endParaRPr lang="en-US" dirty="0"/>
          </a:p>
        </p:txBody>
      </p:sp>
    </p:spTree>
    <p:extLst>
      <p:ext uri="{BB962C8B-B14F-4D97-AF65-F5344CB8AC3E}">
        <p14:creationId xmlns:p14="http://schemas.microsoft.com/office/powerpoint/2010/main" val="2882597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a:t>
            </a:r>
            <a:endParaRPr lang="en-US" dirty="0"/>
          </a:p>
        </p:txBody>
      </p:sp>
      <p:sp>
        <p:nvSpPr>
          <p:cNvPr id="3" name="Content Placeholder 2"/>
          <p:cNvSpPr>
            <a:spLocks noGrp="1"/>
          </p:cNvSpPr>
          <p:nvPr>
            <p:ph idx="1"/>
          </p:nvPr>
        </p:nvSpPr>
        <p:spPr>
          <a:xfrm>
            <a:off x="677334" y="1612232"/>
            <a:ext cx="8596668" cy="4788567"/>
          </a:xfrm>
        </p:spPr>
        <p:txBody>
          <a:bodyPr>
            <a:normAutofit/>
          </a:bodyPr>
          <a:lstStyle/>
          <a:p>
            <a:pPr marL="0" indent="0">
              <a:buNone/>
            </a:pPr>
            <a:r>
              <a:rPr lang="en-US" dirty="0" smtClean="0"/>
              <a:t>Before you begin reading, survey the text.  This means you should flip through the text, making note of:</a:t>
            </a:r>
          </a:p>
          <a:p>
            <a:r>
              <a:rPr lang="en-US" dirty="0" smtClean="0"/>
              <a:t>The title, headings, and subheadings</a:t>
            </a:r>
          </a:p>
          <a:p>
            <a:r>
              <a:rPr lang="en-US" dirty="0" smtClean="0"/>
              <a:t>Captions under pictures, charts, graphs, or maps</a:t>
            </a:r>
          </a:p>
          <a:p>
            <a:r>
              <a:rPr lang="en-US" dirty="0" smtClean="0"/>
              <a:t>Review questions in the text or study guides made by the teacher</a:t>
            </a:r>
          </a:p>
          <a:p>
            <a:r>
              <a:rPr lang="en-US" dirty="0" smtClean="0"/>
              <a:t>Introduction and Conclusion paragraphs</a:t>
            </a:r>
          </a:p>
          <a:p>
            <a:r>
              <a:rPr lang="en-US" dirty="0" smtClean="0"/>
              <a:t>Chapter summary</a:t>
            </a:r>
          </a:p>
          <a:p>
            <a:endParaRPr lang="en-US" dirty="0"/>
          </a:p>
          <a:p>
            <a:pPr marL="0" indent="0">
              <a:buNone/>
            </a:pPr>
            <a:r>
              <a:rPr lang="en-US" dirty="0" smtClean="0"/>
              <a:t>This will help you make strong predictions about the reading.  It will also help you stay focused and engaged.</a:t>
            </a:r>
          </a:p>
          <a:p>
            <a:pPr marL="0" indent="0">
              <a:buNone/>
            </a:pPr>
            <a:r>
              <a:rPr lang="en-US" dirty="0" smtClean="0"/>
              <a:t>For more information on surveying a text, consider taking the Pre-Reading workshop.</a:t>
            </a:r>
          </a:p>
        </p:txBody>
      </p:sp>
    </p:spTree>
    <p:extLst>
      <p:ext uri="{BB962C8B-B14F-4D97-AF65-F5344CB8AC3E}">
        <p14:creationId xmlns:p14="http://schemas.microsoft.com/office/powerpoint/2010/main" val="1911416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pPr marL="0" indent="0">
              <a:buNone/>
            </a:pPr>
            <a:r>
              <a:rPr lang="en-US" dirty="0" smtClean="0"/>
              <a:t>As you survey the text, ask questions.</a:t>
            </a:r>
          </a:p>
          <a:p>
            <a:r>
              <a:rPr lang="en-US" dirty="0" smtClean="0"/>
              <a:t>Ask yourself, “what do I already know about this topic?’</a:t>
            </a:r>
          </a:p>
          <a:p>
            <a:r>
              <a:rPr lang="en-US" dirty="0" smtClean="0"/>
              <a:t>Ask yourself, “what did my instructor say about this reading when it was assigned?”</a:t>
            </a:r>
          </a:p>
          <a:p>
            <a:r>
              <a:rPr lang="en-US" dirty="0" smtClean="0"/>
              <a:t>Turn the title, headings, and subheadings into questions</a:t>
            </a:r>
          </a:p>
          <a:p>
            <a:r>
              <a:rPr lang="en-US" dirty="0" smtClean="0"/>
              <a:t>Read any review questions that appear in the text</a:t>
            </a:r>
            <a:endParaRPr lang="en-US" dirty="0"/>
          </a:p>
        </p:txBody>
      </p:sp>
    </p:spTree>
    <p:extLst>
      <p:ext uri="{BB962C8B-B14F-4D97-AF65-F5344CB8AC3E}">
        <p14:creationId xmlns:p14="http://schemas.microsoft.com/office/powerpoint/2010/main" val="560877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a:t>
            </a:r>
            <a:endParaRPr lang="en-US" dirty="0"/>
          </a:p>
        </p:txBody>
      </p:sp>
      <p:sp>
        <p:nvSpPr>
          <p:cNvPr id="3" name="Content Placeholder 2"/>
          <p:cNvSpPr>
            <a:spLocks noGrp="1"/>
          </p:cNvSpPr>
          <p:nvPr>
            <p:ph idx="1"/>
          </p:nvPr>
        </p:nvSpPr>
        <p:spPr/>
        <p:txBody>
          <a:bodyPr/>
          <a:lstStyle/>
          <a:p>
            <a:pPr marL="0" indent="0">
              <a:buNone/>
            </a:pPr>
            <a:r>
              <a:rPr lang="en-US" dirty="0" smtClean="0"/>
              <a:t>After surveying and questioning, begin reading the text.  While reading, you should:</a:t>
            </a:r>
          </a:p>
          <a:p>
            <a:r>
              <a:rPr lang="en-US" dirty="0" smtClean="0"/>
              <a:t>Look for the answers to the questions you created</a:t>
            </a:r>
          </a:p>
          <a:p>
            <a:r>
              <a:rPr lang="en-US" dirty="0" smtClean="0"/>
              <a:t>Answer the review questions in the text</a:t>
            </a:r>
          </a:p>
          <a:p>
            <a:r>
              <a:rPr lang="en-US" dirty="0" smtClean="0"/>
              <a:t>Reread captions under pictures, graphs, etc.</a:t>
            </a:r>
          </a:p>
          <a:p>
            <a:r>
              <a:rPr lang="en-US" dirty="0" smtClean="0"/>
              <a:t>Note any words or phrases in </a:t>
            </a:r>
            <a:r>
              <a:rPr lang="en-US" b="1" dirty="0" smtClean="0"/>
              <a:t>bold</a:t>
            </a:r>
            <a:r>
              <a:rPr lang="en-US" dirty="0"/>
              <a:t> </a:t>
            </a:r>
            <a:r>
              <a:rPr lang="en-US" dirty="0" smtClean="0"/>
              <a:t>or </a:t>
            </a:r>
            <a:r>
              <a:rPr lang="en-US" i="1" dirty="0" smtClean="0"/>
              <a:t>italics</a:t>
            </a:r>
            <a:endParaRPr lang="en-US" dirty="0" smtClean="0"/>
          </a:p>
          <a:p>
            <a:r>
              <a:rPr lang="en-US" dirty="0" smtClean="0"/>
              <a:t>Study any graphic aids</a:t>
            </a:r>
          </a:p>
          <a:p>
            <a:r>
              <a:rPr lang="en-US" dirty="0" smtClean="0"/>
              <a:t>Slow down for difficult passages</a:t>
            </a:r>
          </a:p>
          <a:p>
            <a:r>
              <a:rPr lang="en-US" dirty="0" smtClean="0"/>
              <a:t>Reread passages that aren’t clear</a:t>
            </a:r>
          </a:p>
        </p:txBody>
      </p:sp>
    </p:spTree>
    <p:extLst>
      <p:ext uri="{BB962C8B-B14F-4D97-AF65-F5344CB8AC3E}">
        <p14:creationId xmlns:p14="http://schemas.microsoft.com/office/powerpoint/2010/main" val="39808960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Recite</a:t>
            </a:r>
            <a:endParaRPr lang="en-US" dirty="0"/>
          </a:p>
        </p:txBody>
      </p:sp>
      <p:sp>
        <p:nvSpPr>
          <p:cNvPr id="3" name="Content Placeholder 2"/>
          <p:cNvSpPr>
            <a:spLocks noGrp="1"/>
          </p:cNvSpPr>
          <p:nvPr>
            <p:ph idx="1"/>
          </p:nvPr>
        </p:nvSpPr>
        <p:spPr/>
        <p:txBody>
          <a:bodyPr/>
          <a:lstStyle/>
          <a:p>
            <a:pPr marL="0" indent="0">
              <a:buNone/>
            </a:pPr>
            <a:r>
              <a:rPr lang="en-US" dirty="0" smtClean="0"/>
              <a:t>After each section, stop and recite what you’ve learned. You should:</a:t>
            </a:r>
          </a:p>
          <a:p>
            <a:r>
              <a:rPr lang="en-US" dirty="0" smtClean="0"/>
              <a:t>Summarize the text out loud</a:t>
            </a:r>
          </a:p>
          <a:p>
            <a:r>
              <a:rPr lang="en-US" dirty="0" smtClean="0"/>
              <a:t>Write notes about the reading in your own words</a:t>
            </a:r>
          </a:p>
          <a:p>
            <a:r>
              <a:rPr lang="en-US" dirty="0" smtClean="0"/>
              <a:t>Underline or highlight important points</a:t>
            </a:r>
          </a:p>
          <a:p>
            <a:endParaRPr lang="en-US" dirty="0"/>
          </a:p>
          <a:p>
            <a:pPr marL="0" indent="0">
              <a:buNone/>
            </a:pPr>
            <a:r>
              <a:rPr lang="en-US" dirty="0"/>
              <a:t>Reciting requires you to engage in multiple activities (reading, speaking, hearing and writing), which will help you remember the information better.</a:t>
            </a:r>
          </a:p>
        </p:txBody>
      </p:sp>
    </p:spTree>
    <p:extLst>
      <p:ext uri="{BB962C8B-B14F-4D97-AF65-F5344CB8AC3E}">
        <p14:creationId xmlns:p14="http://schemas.microsoft.com/office/powerpoint/2010/main" val="3517355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marL="0" indent="0">
              <a:buNone/>
            </a:pPr>
            <a:r>
              <a:rPr lang="en-US" dirty="0" smtClean="0"/>
              <a:t>Review should take place frequently after you have completed a reading to ensure that you remember the information.  When you review, you should:</a:t>
            </a:r>
          </a:p>
          <a:p>
            <a:r>
              <a:rPr lang="en-US" dirty="0" smtClean="0"/>
              <a:t>Ask and answer questions about the important points that you identified</a:t>
            </a:r>
          </a:p>
          <a:p>
            <a:r>
              <a:rPr lang="en-US" dirty="0" smtClean="0"/>
              <a:t>Reread the notes you wrote about the text</a:t>
            </a:r>
          </a:p>
          <a:p>
            <a:r>
              <a:rPr lang="en-US" dirty="0" smtClean="0"/>
              <a:t>Make flash cards to help memorize difficult concepts</a:t>
            </a:r>
          </a:p>
          <a:p>
            <a:r>
              <a:rPr lang="en-US" dirty="0" smtClean="0"/>
              <a:t>Create your own study guide for the chapter</a:t>
            </a:r>
          </a:p>
          <a:p>
            <a:r>
              <a:rPr lang="en-US" dirty="0" smtClean="0"/>
              <a:t>Review the study guide to prepare for an exam</a:t>
            </a:r>
            <a:endParaRPr lang="en-US" dirty="0"/>
          </a:p>
        </p:txBody>
      </p:sp>
    </p:spTree>
    <p:extLst>
      <p:ext uri="{BB962C8B-B14F-4D97-AF65-F5344CB8AC3E}">
        <p14:creationId xmlns:p14="http://schemas.microsoft.com/office/powerpoint/2010/main" val="4148449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SQ3R</a:t>
            </a:r>
            <a:endParaRPr lang="en-US" dirty="0"/>
          </a:p>
        </p:txBody>
      </p:sp>
      <p:sp>
        <p:nvSpPr>
          <p:cNvPr id="3" name="Content Placeholder 2"/>
          <p:cNvSpPr>
            <a:spLocks noGrp="1"/>
          </p:cNvSpPr>
          <p:nvPr>
            <p:ph idx="1"/>
          </p:nvPr>
        </p:nvSpPr>
        <p:spPr/>
        <p:txBody>
          <a:bodyPr/>
          <a:lstStyle/>
          <a:p>
            <a:pPr marL="0" indent="0">
              <a:buNone/>
            </a:pPr>
            <a:r>
              <a:rPr lang="en-US" dirty="0" smtClean="0"/>
              <a:t>Let’s do a sample SQ3R using CDC’s “</a:t>
            </a:r>
            <a:r>
              <a:rPr lang="en-US" dirty="0" smtClean="0">
                <a:hlinkClick r:id="rId2"/>
              </a:rPr>
              <a:t>College Health and Safety</a:t>
            </a:r>
            <a:r>
              <a:rPr lang="en-US" dirty="0" smtClean="0"/>
              <a:t>” Website.  </a:t>
            </a:r>
            <a:r>
              <a:rPr lang="en-US" dirty="0" smtClean="0"/>
              <a:t>Page 4 of your </a:t>
            </a:r>
            <a:r>
              <a:rPr lang="en-US" dirty="0" smtClean="0"/>
              <a:t>handout will show you how to Survey, Question, Read, Recite, and Review when studying this website.</a:t>
            </a:r>
            <a:endParaRPr lang="en-US" dirty="0"/>
          </a:p>
        </p:txBody>
      </p:sp>
    </p:spTree>
    <p:extLst>
      <p:ext uri="{BB962C8B-B14F-4D97-AF65-F5344CB8AC3E}">
        <p14:creationId xmlns:p14="http://schemas.microsoft.com/office/powerpoint/2010/main" val="3423250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Strategy 4:  The Look-Away Method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645250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Look-Away Method</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smtClean="0"/>
              <a:t>The Look-Away Method asks you to test yourself as you complete a reading.  Periodically, look away from the reading to ask yourself questions about the material.  You should:</a:t>
            </a:r>
          </a:p>
          <a:p>
            <a:pPr marL="0" indent="0">
              <a:buNone/>
            </a:pPr>
            <a:endParaRPr lang="en-US" dirty="0"/>
          </a:p>
          <a:p>
            <a:r>
              <a:rPr lang="en-US" dirty="0" smtClean="0"/>
              <a:t>Briefly summarize the material</a:t>
            </a:r>
          </a:p>
          <a:p>
            <a:r>
              <a:rPr lang="en-US" dirty="0" smtClean="0"/>
              <a:t>Ask and answer sample test questions about the material</a:t>
            </a:r>
          </a:p>
          <a:p>
            <a:r>
              <a:rPr lang="en-US" dirty="0" smtClean="0"/>
              <a:t>Respond to the material:  Do you agree or disagree?  Why?</a:t>
            </a:r>
          </a:p>
          <a:p>
            <a:r>
              <a:rPr lang="en-US" dirty="0" smtClean="0"/>
              <a:t>Make connections to the material:  How does it relate to what you already know?  To your assignment?  Your major?  Your career?</a:t>
            </a:r>
          </a:p>
          <a:p>
            <a:endParaRPr lang="en-US" dirty="0"/>
          </a:p>
          <a:p>
            <a:pPr marL="0" indent="0">
              <a:buNone/>
            </a:pPr>
            <a:r>
              <a:rPr lang="en-US" dirty="0" smtClean="0"/>
              <a:t>As you complete the above steps, write notes for yourself in the margins or in your notebook.  This will help you remember the material better.</a:t>
            </a:r>
            <a:endParaRPr lang="en-US" dirty="0"/>
          </a:p>
        </p:txBody>
      </p:sp>
    </p:spTree>
    <p:extLst>
      <p:ext uri="{BB962C8B-B14F-4D97-AF65-F5344CB8AC3E}">
        <p14:creationId xmlns:p14="http://schemas.microsoft.com/office/powerpoint/2010/main" val="4227111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Look-Away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i="1" dirty="0" smtClean="0"/>
              <a:t>Instructions:  </a:t>
            </a:r>
            <a:r>
              <a:rPr lang="en-US" dirty="0" smtClean="0"/>
              <a:t>Read the below passage from an art history textbook.</a:t>
            </a:r>
          </a:p>
          <a:p>
            <a:pPr marL="0" indent="0">
              <a:buNone/>
            </a:pPr>
            <a:r>
              <a:rPr lang="en-US" b="1" dirty="0" smtClean="0"/>
              <a:t>Cambodia:  Angkor </a:t>
            </a:r>
            <a:r>
              <a:rPr lang="en-US" b="1" dirty="0" err="1" smtClean="0"/>
              <a:t>Wat</a:t>
            </a:r>
            <a:r>
              <a:rPr lang="en-US" b="1" dirty="0" smtClean="0"/>
              <a:t> and Angkor Thom</a:t>
            </a:r>
          </a:p>
          <a:p>
            <a:pPr marL="0" indent="0">
              <a:buNone/>
            </a:pPr>
            <a:r>
              <a:rPr lang="en-US" dirty="0" smtClean="0"/>
              <a:t>“Angkor </a:t>
            </a:r>
            <a:r>
              <a:rPr lang="en-US" dirty="0" err="1" smtClean="0"/>
              <a:t>Wat</a:t>
            </a:r>
            <a:r>
              <a:rPr lang="en-US" dirty="0" smtClean="0"/>
              <a:t> (a </a:t>
            </a:r>
            <a:r>
              <a:rPr lang="en-US" i="1" dirty="0" err="1" smtClean="0"/>
              <a:t>wat</a:t>
            </a:r>
            <a:r>
              <a:rPr lang="en-US" dirty="0" smtClean="0"/>
              <a:t> is a Buddhist monastery) was originally a Hindu temple built between 1113 and 1150.  Dedicated to Vishnu by its builder, King </a:t>
            </a:r>
            <a:r>
              <a:rPr lang="en-US" dirty="0" err="1" smtClean="0"/>
              <a:t>Suryavarman</a:t>
            </a:r>
            <a:r>
              <a:rPr lang="en-US" dirty="0" smtClean="0"/>
              <a:t> II, it is a physical representation of Hindu cosmology.  The five central towers represent the peaks of Mount </a:t>
            </a:r>
            <a:r>
              <a:rPr lang="en-US" dirty="0" err="1" smtClean="0"/>
              <a:t>Meru</a:t>
            </a:r>
            <a:r>
              <a:rPr lang="en-US" dirty="0" smtClean="0"/>
              <a:t>, the Olympus of the Hindu gods and the center of the universe.  The outer wall symbolizes the mountains at the edge of the world; the moat represents the oceans beyond” (488).</a:t>
            </a:r>
          </a:p>
          <a:p>
            <a:pPr marL="0" indent="0">
              <a:buNone/>
            </a:pPr>
            <a:endParaRPr lang="en-US" dirty="0"/>
          </a:p>
          <a:p>
            <a:pPr marL="0" indent="0">
              <a:buNone/>
            </a:pPr>
            <a:r>
              <a:rPr lang="en-US" dirty="0" smtClean="0"/>
              <a:t>Source:</a:t>
            </a:r>
          </a:p>
          <a:p>
            <a:pPr marL="0" indent="-457200">
              <a:buNone/>
            </a:pPr>
            <a:r>
              <a:rPr lang="en-US" dirty="0" err="1" smtClean="0"/>
              <a:t>Tansey</a:t>
            </a:r>
            <a:r>
              <a:rPr lang="en-US" dirty="0" smtClean="0"/>
              <a:t>, Richard and Fred </a:t>
            </a:r>
            <a:r>
              <a:rPr lang="en-US" dirty="0" err="1" smtClean="0"/>
              <a:t>Kleiner</a:t>
            </a:r>
            <a:r>
              <a:rPr lang="en-US" dirty="0" smtClean="0"/>
              <a:t>.  </a:t>
            </a:r>
            <a:r>
              <a:rPr lang="en-US" i="1" dirty="0" smtClean="0"/>
              <a:t>Gardner’s Art Through the Ages</a:t>
            </a:r>
            <a:r>
              <a:rPr lang="en-US" dirty="0" smtClean="0"/>
              <a:t>.  10</a:t>
            </a:r>
            <a:r>
              <a:rPr lang="en-US" baseline="30000" dirty="0" smtClean="0"/>
              <a:t>th</a:t>
            </a:r>
            <a:r>
              <a:rPr lang="en-US" dirty="0" smtClean="0"/>
              <a:t> Ed.  Fort </a:t>
            </a:r>
          </a:p>
          <a:p>
            <a:pPr marL="0" indent="-457200">
              <a:buNone/>
            </a:pPr>
            <a:r>
              <a:rPr lang="en-US" dirty="0"/>
              <a:t>	</a:t>
            </a:r>
            <a:r>
              <a:rPr lang="en-US" dirty="0" smtClean="0"/>
              <a:t>Worth, Harcourt Brace College Publishers, 1996.</a:t>
            </a:r>
            <a:endParaRPr lang="en-US" dirty="0"/>
          </a:p>
        </p:txBody>
      </p:sp>
      <p:sp>
        <p:nvSpPr>
          <p:cNvPr id="4" name="Rectangle 3"/>
          <p:cNvSpPr/>
          <p:nvPr/>
        </p:nvSpPr>
        <p:spPr>
          <a:xfrm>
            <a:off x="677334" y="1930401"/>
            <a:ext cx="8596668" cy="4327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When you are done reading the passage, do a sample Look-Away using at least one of the below strategies.  Write your answer in the </a:t>
            </a:r>
            <a:r>
              <a:rPr lang="en-US" sz="2400" dirty="0" smtClean="0"/>
              <a:t>handout (page 5).</a:t>
            </a:r>
            <a:endParaRPr lang="en-US" sz="2400" dirty="0" smtClean="0"/>
          </a:p>
          <a:p>
            <a:endParaRPr lang="en-US" sz="2400" dirty="0"/>
          </a:p>
          <a:p>
            <a:r>
              <a:rPr lang="en-US" sz="2400" dirty="0" smtClean="0"/>
              <a:t>Look-Away Strategies:</a:t>
            </a:r>
          </a:p>
          <a:p>
            <a:pPr marL="285750" indent="-285750">
              <a:buFont typeface="Arial" panose="020B0604020202020204" pitchFamily="34" charset="0"/>
              <a:buChar char="•"/>
            </a:pPr>
            <a:r>
              <a:rPr lang="en-US" sz="2400" dirty="0"/>
              <a:t>Briefly summarize the material</a:t>
            </a:r>
          </a:p>
          <a:p>
            <a:pPr marL="285750" indent="-285750">
              <a:buFont typeface="Arial" panose="020B0604020202020204" pitchFamily="34" charset="0"/>
              <a:buChar char="•"/>
            </a:pPr>
            <a:r>
              <a:rPr lang="en-US" sz="2400" dirty="0"/>
              <a:t>Ask and answer sample test questions about the material</a:t>
            </a:r>
          </a:p>
          <a:p>
            <a:pPr marL="285750" indent="-285750">
              <a:buFont typeface="Arial" panose="020B0604020202020204" pitchFamily="34" charset="0"/>
              <a:buChar char="•"/>
            </a:pPr>
            <a:r>
              <a:rPr lang="en-US" sz="2400" dirty="0"/>
              <a:t>Respond to the material:  Do you agree or disagree?  Why?</a:t>
            </a:r>
          </a:p>
          <a:p>
            <a:pPr marL="285750" indent="-285750">
              <a:buFont typeface="Arial" panose="020B0604020202020204" pitchFamily="34" charset="0"/>
              <a:buChar char="•"/>
            </a:pPr>
            <a:r>
              <a:rPr lang="en-US" sz="2400" dirty="0"/>
              <a:t>Make connections to the material:  How does it relate to what you already know?  To your assignment?  Your major?  Your career</a:t>
            </a:r>
            <a:r>
              <a:rPr lang="en-US" sz="2400" dirty="0" smtClean="0"/>
              <a:t>?</a:t>
            </a:r>
            <a:endParaRPr lang="en-US" sz="2400" dirty="0"/>
          </a:p>
        </p:txBody>
      </p:sp>
    </p:spTree>
    <p:extLst>
      <p:ext uri="{BB962C8B-B14F-4D97-AF65-F5344CB8AC3E}">
        <p14:creationId xmlns:p14="http://schemas.microsoft.com/office/powerpoint/2010/main" val="180570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active reading?</a:t>
            </a:r>
            <a:endParaRPr lang="en-US" dirty="0"/>
          </a:p>
        </p:txBody>
      </p:sp>
      <p:sp>
        <p:nvSpPr>
          <p:cNvPr id="3" name="Content Placeholder 2"/>
          <p:cNvSpPr>
            <a:spLocks noGrp="1"/>
          </p:cNvSpPr>
          <p:nvPr>
            <p:ph idx="1"/>
          </p:nvPr>
        </p:nvSpPr>
        <p:spPr/>
        <p:txBody>
          <a:bodyPr/>
          <a:lstStyle/>
          <a:p>
            <a:pPr marL="0" indent="0">
              <a:buNone/>
            </a:pPr>
            <a:r>
              <a:rPr lang="en-US" dirty="0" smtClean="0"/>
              <a:t>Active reading occurs when we read with </a:t>
            </a:r>
            <a:r>
              <a:rPr lang="en-US" b="1" dirty="0" smtClean="0"/>
              <a:t>purpose</a:t>
            </a:r>
            <a:r>
              <a:rPr lang="en-US" dirty="0" smtClean="0"/>
              <a:t>.  In other words, our goal is to learn the material (not just finish the pages) and connect that material to our needs.  </a:t>
            </a:r>
          </a:p>
          <a:p>
            <a:pPr marL="0" indent="0">
              <a:buNone/>
            </a:pPr>
            <a:endParaRPr lang="en-US" dirty="0" smtClean="0"/>
          </a:p>
          <a:p>
            <a:pPr marL="0" indent="0">
              <a:buNone/>
            </a:pPr>
            <a:r>
              <a:rPr lang="en-US" dirty="0" smtClean="0"/>
              <a:t>We know that we’re reading actively when we are:</a:t>
            </a:r>
            <a:endParaRPr lang="en-US" dirty="0"/>
          </a:p>
          <a:p>
            <a:r>
              <a:rPr lang="en-US" dirty="0" smtClean="0"/>
              <a:t>Interacting with the reading (previewing the material, taking notes, predicting, etc.)</a:t>
            </a:r>
          </a:p>
          <a:p>
            <a:r>
              <a:rPr lang="en-US" dirty="0" smtClean="0"/>
              <a:t>Critically thinking about the author’s ideas</a:t>
            </a:r>
          </a:p>
          <a:p>
            <a:r>
              <a:rPr lang="en-US" dirty="0" smtClean="0"/>
              <a:t>Considering our own ideas as we read</a:t>
            </a:r>
            <a:endParaRPr lang="en-US" dirty="0"/>
          </a:p>
        </p:txBody>
      </p:sp>
    </p:spTree>
    <p:extLst>
      <p:ext uri="{BB962C8B-B14F-4D97-AF65-F5344CB8AC3E}">
        <p14:creationId xmlns:p14="http://schemas.microsoft.com/office/powerpoint/2010/main" val="36795005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marL="0" indent="0">
              <a:buNone/>
            </a:pPr>
            <a:r>
              <a:rPr lang="en-US" dirty="0" smtClean="0"/>
              <a:t>This workshop covered several reading strategies that should help you read more effectively.  These strategies are:</a:t>
            </a:r>
          </a:p>
          <a:p>
            <a:pPr lvl="0"/>
            <a:r>
              <a:rPr lang="en-US" dirty="0"/>
              <a:t>Think Aloud</a:t>
            </a:r>
          </a:p>
          <a:p>
            <a:pPr lvl="0"/>
            <a:r>
              <a:rPr lang="en-US" dirty="0"/>
              <a:t>Talk to the Text</a:t>
            </a:r>
          </a:p>
          <a:p>
            <a:pPr lvl="0"/>
            <a:r>
              <a:rPr lang="en-US" dirty="0"/>
              <a:t>SQ3R:  Survey, Question, Read, Recite, Review</a:t>
            </a:r>
          </a:p>
          <a:p>
            <a:r>
              <a:rPr lang="en-US" dirty="0"/>
              <a:t>Look-away method</a:t>
            </a:r>
          </a:p>
          <a:p>
            <a:pPr marL="0" indent="0">
              <a:buNone/>
            </a:pPr>
            <a:endParaRPr lang="en-US" dirty="0" smtClean="0"/>
          </a:p>
          <a:p>
            <a:pPr marL="0" indent="0">
              <a:buNone/>
            </a:pPr>
            <a:r>
              <a:rPr lang="en-US" dirty="0" smtClean="0"/>
              <a:t>As you move forward, consider the strategies that work best for you and employ them as you read.  You do not have to use all four strategies at once; instead, select the methods that work best for you.</a:t>
            </a:r>
            <a:endParaRPr lang="en-US" dirty="0"/>
          </a:p>
        </p:txBody>
      </p:sp>
    </p:spTree>
    <p:extLst>
      <p:ext uri="{BB962C8B-B14F-4D97-AF65-F5344CB8AC3E}">
        <p14:creationId xmlns:p14="http://schemas.microsoft.com/office/powerpoint/2010/main" val="2978715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liked this lesson and would like more information, consider attending:</a:t>
            </a:r>
          </a:p>
        </p:txBody>
      </p:sp>
      <p:sp>
        <p:nvSpPr>
          <p:cNvPr id="3" name="Content Placeholder 2"/>
          <p:cNvSpPr>
            <a:spLocks noGrp="1"/>
          </p:cNvSpPr>
          <p:nvPr>
            <p:ph idx="1"/>
          </p:nvPr>
        </p:nvSpPr>
        <p:spPr/>
        <p:txBody>
          <a:bodyPr/>
          <a:lstStyle/>
          <a:p>
            <a:r>
              <a:rPr lang="en-US" dirty="0" smtClean="0"/>
              <a:t>Pre-Reading</a:t>
            </a:r>
          </a:p>
          <a:p>
            <a:r>
              <a:rPr lang="en-US" dirty="0" smtClean="0"/>
              <a:t>Annotation</a:t>
            </a:r>
          </a:p>
          <a:p>
            <a:r>
              <a:rPr lang="en-US" dirty="0" smtClean="0"/>
              <a:t>Online Research</a:t>
            </a:r>
          </a:p>
          <a:p>
            <a:pPr marL="0" indent="0">
              <a:buNone/>
            </a:pPr>
            <a:endParaRPr lang="en-US" dirty="0"/>
          </a:p>
          <a:p>
            <a:pPr marL="114300" indent="0">
              <a:buNone/>
            </a:pPr>
            <a:endParaRPr lang="en-US" b="1" dirty="0" smtClean="0"/>
          </a:p>
          <a:p>
            <a:pPr marL="114300" indent="0">
              <a:buNone/>
            </a:pPr>
            <a:endParaRPr lang="en-US" b="1" dirty="0"/>
          </a:p>
          <a:p>
            <a:pPr marL="114300" indent="0">
              <a:buNone/>
            </a:pPr>
            <a:r>
              <a:rPr lang="en-US" b="1" dirty="0" smtClean="0"/>
              <a:t>Why </a:t>
            </a:r>
            <a:r>
              <a:rPr lang="en-US" b="1" dirty="0"/>
              <a:t>should you come back?</a:t>
            </a:r>
          </a:p>
          <a:p>
            <a:pPr marL="114300" indent="0">
              <a:buNone/>
            </a:pPr>
            <a:r>
              <a:rPr lang="en-US" dirty="0"/>
              <a:t>Students completing Supplemental Learning Activities had a 10% higher success rate across the disciplines, a 21% higher success rate in Math, and a 49% higher success rate in English courses. </a:t>
            </a:r>
          </a:p>
          <a:p>
            <a:pPr marL="0" indent="0">
              <a:buNone/>
            </a:pPr>
            <a:endParaRPr lang="en-US" dirty="0"/>
          </a:p>
        </p:txBody>
      </p:sp>
      <p:pic>
        <p:nvPicPr>
          <p:cNvPr id="4" name="Picture 2" descr="http://www.skctechprep.org/images/computer-stud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557" y="2160589"/>
            <a:ext cx="3163392" cy="210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31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should students read actively?</a:t>
            </a:r>
            <a:endParaRPr lang="en-US" dirty="0"/>
          </a:p>
        </p:txBody>
      </p:sp>
      <p:sp>
        <p:nvSpPr>
          <p:cNvPr id="3" name="Content Placeholder 2"/>
          <p:cNvSpPr>
            <a:spLocks noGrp="1"/>
          </p:cNvSpPr>
          <p:nvPr>
            <p:ph idx="1"/>
          </p:nvPr>
        </p:nvSpPr>
        <p:spPr/>
        <p:txBody>
          <a:bodyPr/>
          <a:lstStyle/>
          <a:p>
            <a:pPr marL="0" indent="0">
              <a:buNone/>
            </a:pPr>
            <a:r>
              <a:rPr lang="en-US" dirty="0" smtClean="0"/>
              <a:t>When students read actively, they…</a:t>
            </a:r>
          </a:p>
          <a:p>
            <a:r>
              <a:rPr lang="en-US" dirty="0" smtClean="0"/>
              <a:t>Are better prepared for college-level work</a:t>
            </a:r>
          </a:p>
          <a:p>
            <a:r>
              <a:rPr lang="en-US" dirty="0" smtClean="0"/>
              <a:t>Retain information longer</a:t>
            </a:r>
          </a:p>
          <a:p>
            <a:r>
              <a:rPr lang="en-US" dirty="0" smtClean="0"/>
              <a:t>Find it easier to use/review the information</a:t>
            </a:r>
          </a:p>
          <a:p>
            <a:r>
              <a:rPr lang="en-US" dirty="0" smtClean="0"/>
              <a:t>Use their time well and avoid the reading coma</a:t>
            </a:r>
            <a:endParaRPr lang="en-US" dirty="0"/>
          </a:p>
        </p:txBody>
      </p:sp>
    </p:spTree>
    <p:extLst>
      <p:ext uri="{BB962C8B-B14F-4D97-AF65-F5344CB8AC3E}">
        <p14:creationId xmlns:p14="http://schemas.microsoft.com/office/powerpoint/2010/main" val="25515799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students prepare themselves to read?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can’t read actively if we aren’t prepared to read.</a:t>
            </a:r>
          </a:p>
          <a:p>
            <a:pPr marL="0" indent="0">
              <a:buNone/>
            </a:pPr>
            <a:endParaRPr lang="en-US" dirty="0"/>
          </a:p>
          <a:p>
            <a:pPr marL="0" indent="0">
              <a:buNone/>
            </a:pPr>
            <a:r>
              <a:rPr lang="en-US" dirty="0" smtClean="0"/>
              <a:t>To prepare, students should…</a:t>
            </a:r>
          </a:p>
          <a:p>
            <a:r>
              <a:rPr lang="en-US" dirty="0" smtClean="0"/>
              <a:t>Find a place they can concentrate</a:t>
            </a:r>
          </a:p>
          <a:p>
            <a:r>
              <a:rPr lang="en-US" dirty="0" smtClean="0"/>
              <a:t>Attend to physical needs (sleep, eat, etc.)</a:t>
            </a:r>
          </a:p>
          <a:p>
            <a:r>
              <a:rPr lang="en-US" dirty="0" smtClean="0"/>
              <a:t>Know why they’re reading</a:t>
            </a:r>
          </a:p>
          <a:p>
            <a:pPr lvl="1"/>
            <a:r>
              <a:rPr lang="en-US" dirty="0" smtClean="0"/>
              <a:t>What is the instructor’s purpose for assigning the text?</a:t>
            </a:r>
          </a:p>
          <a:p>
            <a:pPr lvl="1"/>
            <a:r>
              <a:rPr lang="en-US" dirty="0" smtClean="0"/>
              <a:t>What is your purpose for reading the text?</a:t>
            </a:r>
          </a:p>
          <a:p>
            <a:r>
              <a:rPr lang="en-US" dirty="0" smtClean="0"/>
              <a:t>Have note-taking materials</a:t>
            </a:r>
          </a:p>
          <a:p>
            <a:pPr marL="0" indent="0">
              <a:buNone/>
            </a:pPr>
            <a:r>
              <a:rPr lang="en-US" i="1" dirty="0" smtClean="0"/>
              <a:t>* See Pre-reading and Annotation workshops for more details.</a:t>
            </a:r>
            <a:endParaRPr lang="en-US" i="1" dirty="0"/>
          </a:p>
        </p:txBody>
      </p:sp>
    </p:spTree>
    <p:extLst>
      <p:ext uri="{BB962C8B-B14F-4D97-AF65-F5344CB8AC3E}">
        <p14:creationId xmlns:p14="http://schemas.microsoft.com/office/powerpoint/2010/main" val="3120847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Reading Strategies</a:t>
            </a:r>
            <a:endParaRPr lang="en-US" dirty="0"/>
          </a:p>
        </p:txBody>
      </p:sp>
      <p:sp>
        <p:nvSpPr>
          <p:cNvPr id="3" name="Content Placeholder 2"/>
          <p:cNvSpPr>
            <a:spLocks noGrp="1"/>
          </p:cNvSpPr>
          <p:nvPr>
            <p:ph idx="1"/>
          </p:nvPr>
        </p:nvSpPr>
        <p:spPr/>
        <p:txBody>
          <a:bodyPr/>
          <a:lstStyle/>
          <a:p>
            <a:pPr marL="0" indent="0">
              <a:buNone/>
            </a:pPr>
            <a:r>
              <a:rPr lang="en-US" dirty="0" smtClean="0"/>
              <a:t>Once you are prepared to read, there are many different strategies you can employ.  You will learn about some of those strategies in this workshop.</a:t>
            </a:r>
            <a:endParaRPr lang="en-US" dirty="0"/>
          </a:p>
        </p:txBody>
      </p:sp>
    </p:spTree>
    <p:extLst>
      <p:ext uri="{BB962C8B-B14F-4D97-AF65-F5344CB8AC3E}">
        <p14:creationId xmlns:p14="http://schemas.microsoft.com/office/powerpoint/2010/main" val="2182189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Strategy 1:  Think Aloud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03913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the Think Aloud?</a:t>
            </a:r>
            <a:endParaRPr lang="en-US" dirty="0"/>
          </a:p>
        </p:txBody>
      </p:sp>
      <p:sp>
        <p:nvSpPr>
          <p:cNvPr id="5" name="Content Placeholder 4"/>
          <p:cNvSpPr>
            <a:spLocks noGrp="1"/>
          </p:cNvSpPr>
          <p:nvPr>
            <p:ph idx="1"/>
          </p:nvPr>
        </p:nvSpPr>
        <p:spPr/>
        <p:txBody>
          <a:bodyPr/>
          <a:lstStyle/>
          <a:p>
            <a:pPr marL="0" indent="0">
              <a:buNone/>
            </a:pPr>
            <a:r>
              <a:rPr lang="en-US" dirty="0" smtClean="0"/>
              <a:t>The Think Aloud strategy allows students to hear other readers’ strategies and practice some of their own strategies out loud.</a:t>
            </a:r>
          </a:p>
          <a:p>
            <a:pPr marL="0" indent="0">
              <a:buNone/>
            </a:pPr>
            <a:r>
              <a:rPr lang="en-US" dirty="0" smtClean="0"/>
              <a:t>To complete a Think Aloud, read a passage out loud.  As you read, explain </a:t>
            </a:r>
            <a:r>
              <a:rPr lang="en-US" b="1" dirty="0" smtClean="0"/>
              <a:t>how</a:t>
            </a:r>
            <a:r>
              <a:rPr lang="en-US" dirty="0" smtClean="0"/>
              <a:t> you are figuring out what the passage means.  </a:t>
            </a:r>
            <a:endParaRPr lang="en-US" dirty="0"/>
          </a:p>
        </p:txBody>
      </p:sp>
    </p:spTree>
    <p:extLst>
      <p:ext uri="{BB962C8B-B14F-4D97-AF65-F5344CB8AC3E}">
        <p14:creationId xmlns:p14="http://schemas.microsoft.com/office/powerpoint/2010/main" val="20439057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a Think Aloud?</a:t>
            </a:r>
            <a:endParaRPr lang="en-US" dirty="0"/>
          </a:p>
        </p:txBody>
      </p:sp>
      <p:sp>
        <p:nvSpPr>
          <p:cNvPr id="3" name="Content Placeholder 2"/>
          <p:cNvSpPr>
            <a:spLocks noGrp="1"/>
          </p:cNvSpPr>
          <p:nvPr>
            <p:ph idx="1"/>
          </p:nvPr>
        </p:nvSpPr>
        <p:spPr/>
        <p:txBody>
          <a:bodyPr/>
          <a:lstStyle/>
          <a:p>
            <a:pPr marL="0" indent="0">
              <a:buNone/>
            </a:pPr>
            <a:r>
              <a:rPr lang="en-US" dirty="0" smtClean="0"/>
              <a:t>Often, when we want to learn something new, we watch someone who already knows how to complete the activity.  For example, if we want to learn how to change the oil in a car, we watch someone who knows how to change the oil.</a:t>
            </a:r>
          </a:p>
          <a:p>
            <a:pPr marL="0" indent="0">
              <a:buNone/>
            </a:pPr>
            <a:endParaRPr lang="en-US" dirty="0"/>
          </a:p>
          <a:p>
            <a:pPr marL="0" indent="0">
              <a:buNone/>
            </a:pPr>
            <a:r>
              <a:rPr lang="en-US" dirty="0" smtClean="0"/>
              <a:t>However, if we watch an experienced reader read, this is all we see:</a:t>
            </a:r>
          </a:p>
          <a:p>
            <a:pPr marL="0" indent="0">
              <a:buNone/>
            </a:pPr>
            <a:endParaRPr lang="en-US" dirty="0"/>
          </a:p>
        </p:txBody>
      </p:sp>
      <p:pic>
        <p:nvPicPr>
          <p:cNvPr id="1028" name="Picture 4" descr="http://www.towntalk.co.uk/subdomains/lib/image.php/41724_PreschoolStorytime.jpg?domain=.co.uk&amp;image=http://www.beckenham.towntalk.co.uk/images_folder/eventsimg/41724_PreschoolStory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3324225"/>
            <a:ext cx="2143125"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34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452</TotalTime>
  <Words>1850</Words>
  <Application>Microsoft Office PowerPoint</Application>
  <PresentationFormat>Widescreen</PresentationFormat>
  <Paragraphs>191</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 3</vt:lpstr>
      <vt:lpstr>Facet</vt:lpstr>
      <vt:lpstr>Reading Strategies GLA, Part 1</vt:lpstr>
      <vt:lpstr>Agenda</vt:lpstr>
      <vt:lpstr>What is active reading?</vt:lpstr>
      <vt:lpstr>Why should students read actively?</vt:lpstr>
      <vt:lpstr>How should students prepare themselves to read?</vt:lpstr>
      <vt:lpstr>Active Reading Strategies</vt:lpstr>
      <vt:lpstr>Strategy 1:  Think Aloud</vt:lpstr>
      <vt:lpstr>What is the Think Aloud?</vt:lpstr>
      <vt:lpstr>Why do a Think Aloud?</vt:lpstr>
      <vt:lpstr>Silent Strategies Audible</vt:lpstr>
      <vt:lpstr>Common Strategies</vt:lpstr>
      <vt:lpstr>Helpful Phrases</vt:lpstr>
      <vt:lpstr>Sample Think Aloud</vt:lpstr>
      <vt:lpstr>Strategy 2:  Talk to the Text </vt:lpstr>
      <vt:lpstr>What is Talking to the Text?</vt:lpstr>
      <vt:lpstr>How do I talk to the text?</vt:lpstr>
      <vt:lpstr>Sample Talk to the Text </vt:lpstr>
      <vt:lpstr>Practice Talk to the Text</vt:lpstr>
      <vt:lpstr>Strategy 3: SQ3R:  Survey, Question, Read, Recite, Review</vt:lpstr>
      <vt:lpstr>What is SQ3R?</vt:lpstr>
      <vt:lpstr>Survey</vt:lpstr>
      <vt:lpstr>Question </vt:lpstr>
      <vt:lpstr>Read</vt:lpstr>
      <vt:lpstr>Recite</vt:lpstr>
      <vt:lpstr>Review</vt:lpstr>
      <vt:lpstr>Sample SQ3R</vt:lpstr>
      <vt:lpstr>Strategy 4:  The Look-Away Method</vt:lpstr>
      <vt:lpstr>The Look-Away Method</vt:lpstr>
      <vt:lpstr>Sample Look-Away</vt:lpstr>
      <vt:lpstr>Conclusion</vt:lpstr>
      <vt:lpstr>If you liked this lesson and would like more information, consider attending: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Strategies</dc:title>
  <dc:creator>ErinD</dc:creator>
  <cp:lastModifiedBy>ErinD</cp:lastModifiedBy>
  <cp:revision>47</cp:revision>
  <dcterms:created xsi:type="dcterms:W3CDTF">2014-09-09T20:05:06Z</dcterms:created>
  <dcterms:modified xsi:type="dcterms:W3CDTF">2014-10-14T18:36:35Z</dcterms:modified>
</cp:coreProperties>
</file>