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3" r:id="rId3"/>
    <p:sldId id="314" r:id="rId4"/>
    <p:sldId id="315" r:id="rId5"/>
    <p:sldId id="316" r:id="rId6"/>
    <p:sldId id="317" r:id="rId7"/>
    <p:sldId id="320" r:id="rId8"/>
    <p:sldId id="321" r:id="rId9"/>
    <p:sldId id="319" r:id="rId10"/>
    <p:sldId id="324" r:id="rId11"/>
    <p:sldId id="326" r:id="rId12"/>
    <p:sldId id="327" r:id="rId13"/>
    <p:sldId id="325" r:id="rId14"/>
    <p:sldId id="322" r:id="rId15"/>
    <p:sldId id="323" r:id="rId16"/>
    <p:sldId id="318" r:id="rId17"/>
    <p:sldId id="328" r:id="rId18"/>
    <p:sldId id="329" r:id="rId19"/>
    <p:sldId id="331" r:id="rId20"/>
    <p:sldId id="335" r:id="rId21"/>
    <p:sldId id="334" r:id="rId22"/>
    <p:sldId id="332" r:id="rId23"/>
    <p:sldId id="330" r:id="rId24"/>
    <p:sldId id="333" r:id="rId25"/>
    <p:sldId id="3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9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26506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FA1F3-41A5-45B2-BFE7-5C8375BF4027}"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21900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3270976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4262461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3127373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85370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3010563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932906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94873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20884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8/14/2014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32575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FFA1F3-41A5-45B2-BFE7-5C8375BF4027}"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71140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FFA1F3-41A5-45B2-BFE7-5C8375BF4027}" type="datetimeFigureOut">
              <a:rPr lang="en-US" smtClean="0"/>
              <a:pPr/>
              <a:t>8/14/2014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47212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FFA1F3-41A5-45B2-BFE7-5C8375BF4027}" type="datetimeFigureOut">
              <a:rPr lang="en-US" smtClean="0"/>
              <a:pPr/>
              <a:t>8/14/2014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5642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FA1F3-41A5-45B2-BFE7-5C8375BF4027}" type="datetimeFigureOut">
              <a:rPr lang="en-US" smtClean="0"/>
              <a:pPr/>
              <a:t>8/14/2014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64922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FA1F3-41A5-45B2-BFE7-5C8375BF4027}"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96255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FA1F3-41A5-45B2-BFE7-5C8375BF4027}" type="datetimeFigureOut">
              <a:rPr lang="en-US" smtClean="0"/>
              <a:pPr/>
              <a:t>8/14/2014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43156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FA1F3-41A5-45B2-BFE7-5C8375BF4027}" type="datetimeFigureOut">
              <a:rPr lang="en-US" smtClean="0"/>
              <a:pPr/>
              <a:t>8/14/2014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19A70B-6BB3-4632-993D-AFC63E270F00}" type="slidenum">
              <a:rPr lang="en-US" smtClean="0"/>
              <a:pPr/>
              <a:t>‹#›</a:t>
            </a:fld>
            <a:endParaRPr lang="en-US"/>
          </a:p>
        </p:txBody>
      </p:sp>
    </p:spTree>
    <p:extLst>
      <p:ext uri="{BB962C8B-B14F-4D97-AF65-F5344CB8AC3E}">
        <p14:creationId xmlns:p14="http://schemas.microsoft.com/office/powerpoint/2010/main" val="955870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873375" y="1379538"/>
            <a:ext cx="9318625" cy="2616200"/>
          </a:xfrm>
        </p:spPr>
        <p:txBody>
          <a:bodyPr>
            <a:normAutofit/>
          </a:bodyPr>
          <a:lstStyle/>
          <a:p>
            <a:r>
              <a:rPr lang="en-US" sz="5400" dirty="0"/>
              <a:t>Cultural </a:t>
            </a:r>
            <a:r>
              <a:rPr lang="en-US" sz="5400" dirty="0" smtClean="0"/>
              <a:t>Expectations 3:</a:t>
            </a:r>
            <a:br>
              <a:rPr lang="en-US" sz="5400" dirty="0" smtClean="0"/>
            </a:br>
            <a:r>
              <a:rPr lang="en-US" sz="5400" dirty="0"/>
              <a:t>  </a:t>
            </a:r>
            <a:r>
              <a:rPr lang="en-US" sz="5400" dirty="0" smtClean="0"/>
              <a:t>Examinations and Grades</a:t>
            </a:r>
            <a:endParaRPr lang="en-US" sz="5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573" y="4509655"/>
            <a:ext cx="3657600" cy="1828800"/>
          </a:xfrm>
          <a:prstGeom prst="rect">
            <a:avLst/>
          </a:prstGeom>
        </p:spPr>
      </p:pic>
    </p:spTree>
    <p:extLst>
      <p:ext uri="{BB962C8B-B14F-4D97-AF65-F5344CB8AC3E}">
        <p14:creationId xmlns:p14="http://schemas.microsoft.com/office/powerpoint/2010/main" val="1689345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 Preparedness Skills</a:t>
            </a:r>
            <a:endParaRPr lang="en-US" dirty="0"/>
          </a:p>
        </p:txBody>
      </p:sp>
      <p:sp>
        <p:nvSpPr>
          <p:cNvPr id="3" name="Content Placeholder 2"/>
          <p:cNvSpPr>
            <a:spLocks noGrp="1"/>
          </p:cNvSpPr>
          <p:nvPr>
            <p:ph idx="1"/>
          </p:nvPr>
        </p:nvSpPr>
        <p:spPr>
          <a:xfrm>
            <a:off x="1484310" y="2082801"/>
            <a:ext cx="10018713" cy="3708400"/>
          </a:xfrm>
        </p:spPr>
        <p:txBody>
          <a:bodyPr/>
          <a:lstStyle/>
          <a:p>
            <a:r>
              <a:rPr lang="en-US" dirty="0"/>
              <a:t>Topic Knowledge:  </a:t>
            </a:r>
            <a:r>
              <a:rPr lang="en-US" b="1" dirty="0"/>
              <a:t>There is no substitute for knowing your subject well.  </a:t>
            </a:r>
            <a:r>
              <a:rPr lang="en-US" dirty="0"/>
              <a:t>Over the course of the semester, do your reading assignments, take notes, review frequently, and ask questions when you are confused.</a:t>
            </a:r>
          </a:p>
          <a:p>
            <a:r>
              <a:rPr lang="en-US" dirty="0" smtClean="0"/>
              <a:t>Time Management:  Budget your time carefully, especially if you are preparing for multiple tests.  Avoid “all-nighters” (studying all night before an exam) because you will be exhausted during the test and less likely to remember the material.</a:t>
            </a:r>
          </a:p>
          <a:p>
            <a:r>
              <a:rPr lang="en-US" dirty="0" smtClean="0"/>
              <a:t>Seek Help:  See your instructor or tutors at TLC to help you prepare for exams.</a:t>
            </a:r>
          </a:p>
        </p:txBody>
      </p:sp>
    </p:spTree>
    <p:extLst>
      <p:ext uri="{BB962C8B-B14F-4D97-AF65-F5344CB8AC3E}">
        <p14:creationId xmlns:p14="http://schemas.microsoft.com/office/powerpoint/2010/main" val="170199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Knowledge</a:t>
            </a:r>
            <a:endParaRPr lang="en-US" dirty="0"/>
          </a:p>
        </p:txBody>
      </p:sp>
      <p:sp>
        <p:nvSpPr>
          <p:cNvPr id="3" name="Content Placeholder 2"/>
          <p:cNvSpPr>
            <a:spLocks noGrp="1"/>
          </p:cNvSpPr>
          <p:nvPr>
            <p:ph idx="1"/>
          </p:nvPr>
        </p:nvSpPr>
        <p:spPr/>
        <p:txBody>
          <a:bodyPr/>
          <a:lstStyle/>
          <a:p>
            <a:pPr marL="0" indent="0">
              <a:buNone/>
            </a:pPr>
            <a:r>
              <a:rPr lang="en-US" dirty="0" smtClean="0"/>
              <a:t>As you study for your exam, make sure you know the topic well.</a:t>
            </a:r>
          </a:p>
          <a:p>
            <a:r>
              <a:rPr lang="en-US" dirty="0" smtClean="0"/>
              <a:t>Review any required readings (like the textbook)</a:t>
            </a:r>
          </a:p>
          <a:p>
            <a:r>
              <a:rPr lang="en-US" dirty="0" smtClean="0"/>
              <a:t>Review class notes and other supplemental materials (like handouts, journals, or previous exams or assignments)</a:t>
            </a:r>
          </a:p>
          <a:p>
            <a:r>
              <a:rPr lang="en-US" dirty="0" smtClean="0"/>
              <a:t>Discuss the material with your instructor, a TLC tutor, or some responsible classmates</a:t>
            </a:r>
            <a:endParaRPr lang="en-US" dirty="0"/>
          </a:p>
        </p:txBody>
      </p:sp>
    </p:spTree>
    <p:extLst>
      <p:ext uri="{BB962C8B-B14F-4D97-AF65-F5344CB8AC3E}">
        <p14:creationId xmlns:p14="http://schemas.microsoft.com/office/powerpoint/2010/main" val="156093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Class Notes</a:t>
            </a:r>
            <a:endParaRPr lang="en-US" dirty="0"/>
          </a:p>
        </p:txBody>
      </p:sp>
      <p:sp>
        <p:nvSpPr>
          <p:cNvPr id="3" name="Content Placeholder 2"/>
          <p:cNvSpPr>
            <a:spLocks noGrp="1"/>
          </p:cNvSpPr>
          <p:nvPr>
            <p:ph idx="1"/>
          </p:nvPr>
        </p:nvSpPr>
        <p:spPr/>
        <p:txBody>
          <a:bodyPr/>
          <a:lstStyle/>
          <a:p>
            <a:r>
              <a:rPr lang="en-US" dirty="0" smtClean="0"/>
              <a:t>Note-taking is an important skill that you should practice over the course of the semester.  TLC offers a note-taking GLA that can help you improve your note-taking skills.</a:t>
            </a:r>
          </a:p>
          <a:p>
            <a:r>
              <a:rPr lang="en-US" dirty="0" smtClean="0"/>
              <a:t>Be sure to review class notes frequently (at least once a week).  You should also review your notes before any quizzes or exams.</a:t>
            </a:r>
          </a:p>
          <a:p>
            <a:r>
              <a:rPr lang="en-US" dirty="0" smtClean="0"/>
              <a:t>Keep all of your notes, assignments, quizzes, and exams until the end of the semester.  You can use them to study for a final.</a:t>
            </a:r>
          </a:p>
        </p:txBody>
      </p:sp>
    </p:spTree>
    <p:extLst>
      <p:ext uri="{BB962C8B-B14F-4D97-AF65-F5344CB8AC3E}">
        <p14:creationId xmlns:p14="http://schemas.microsoft.com/office/powerpoint/2010/main" val="189558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a:t>
            </a:r>
            <a:endParaRPr lang="en-US" dirty="0"/>
          </a:p>
        </p:txBody>
      </p:sp>
      <p:sp>
        <p:nvSpPr>
          <p:cNvPr id="3" name="Content Placeholder 2"/>
          <p:cNvSpPr>
            <a:spLocks noGrp="1"/>
          </p:cNvSpPr>
          <p:nvPr>
            <p:ph idx="1"/>
          </p:nvPr>
        </p:nvSpPr>
        <p:spPr>
          <a:xfrm>
            <a:off x="1484310" y="2006601"/>
            <a:ext cx="10018713" cy="3784600"/>
          </a:xfrm>
        </p:spPr>
        <p:txBody>
          <a:bodyPr>
            <a:normAutofit/>
          </a:bodyPr>
          <a:lstStyle/>
          <a:p>
            <a:pPr marL="0" indent="0">
              <a:buNone/>
            </a:pPr>
            <a:r>
              <a:rPr lang="en-US" dirty="0" smtClean="0"/>
              <a:t>As you </a:t>
            </a:r>
            <a:r>
              <a:rPr lang="en-US" b="1" dirty="0" smtClean="0"/>
              <a:t>prepare</a:t>
            </a:r>
            <a:r>
              <a:rPr lang="en-US" dirty="0" smtClean="0"/>
              <a:t> for an exam, save enough time to…</a:t>
            </a:r>
          </a:p>
          <a:p>
            <a:r>
              <a:rPr lang="en-US" b="1" dirty="0" smtClean="0"/>
              <a:t>Read and review </a:t>
            </a:r>
            <a:r>
              <a:rPr lang="en-US" dirty="0" smtClean="0"/>
              <a:t>the materials the test will cover.</a:t>
            </a:r>
          </a:p>
          <a:p>
            <a:r>
              <a:rPr lang="en-US" dirty="0" smtClean="0"/>
              <a:t>Attend a time management or test preparation </a:t>
            </a:r>
            <a:r>
              <a:rPr lang="en-US" b="1" dirty="0" smtClean="0"/>
              <a:t>workshop</a:t>
            </a:r>
            <a:r>
              <a:rPr lang="en-US" dirty="0" smtClean="0"/>
              <a:t>.</a:t>
            </a:r>
          </a:p>
          <a:p>
            <a:r>
              <a:rPr lang="en-US" b="1" dirty="0" smtClean="0"/>
              <a:t>Work with a TLC tutor </a:t>
            </a:r>
            <a:r>
              <a:rPr lang="en-US" dirty="0" smtClean="0"/>
              <a:t>to review class material or your study plan.</a:t>
            </a:r>
          </a:p>
          <a:p>
            <a:r>
              <a:rPr lang="en-US" b="1" dirty="0" smtClean="0"/>
              <a:t>Take practice tests</a:t>
            </a:r>
            <a:r>
              <a:rPr lang="en-US" dirty="0" smtClean="0"/>
              <a:t>.  The professor may make practice test questions available to you; if not, you can write your own test questions.</a:t>
            </a:r>
          </a:p>
          <a:p>
            <a:pPr marL="0" indent="0">
              <a:buNone/>
            </a:pPr>
            <a:r>
              <a:rPr lang="en-US" b="1" dirty="0" smtClean="0"/>
              <a:t>During</a:t>
            </a:r>
            <a:r>
              <a:rPr lang="en-US" dirty="0" smtClean="0"/>
              <a:t> the exam, </a:t>
            </a:r>
            <a:r>
              <a:rPr lang="en-US" b="1" dirty="0" smtClean="0"/>
              <a:t>develop a plan</a:t>
            </a:r>
            <a:r>
              <a:rPr lang="en-US" dirty="0" smtClean="0"/>
              <a:t>.  Decide how you will distribute test time so you have enough time to complete each section.</a:t>
            </a:r>
            <a:endParaRPr lang="en-US" dirty="0"/>
          </a:p>
        </p:txBody>
      </p:sp>
    </p:spTree>
    <p:extLst>
      <p:ext uri="{BB962C8B-B14F-4D97-AF65-F5344CB8AC3E}">
        <p14:creationId xmlns:p14="http://schemas.microsoft.com/office/powerpoint/2010/main" val="334930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an Exam, Find Out…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the exam will cover</a:t>
            </a:r>
          </a:p>
          <a:p>
            <a:r>
              <a:rPr lang="en-US" dirty="0" smtClean="0"/>
              <a:t>How much the exam is worth</a:t>
            </a:r>
          </a:p>
          <a:p>
            <a:r>
              <a:rPr lang="en-US" dirty="0" smtClean="0"/>
              <a:t>How the professor will grade the exam</a:t>
            </a:r>
          </a:p>
          <a:p>
            <a:r>
              <a:rPr lang="en-US" dirty="0" smtClean="0"/>
              <a:t>What types of questions it will include</a:t>
            </a:r>
          </a:p>
          <a:p>
            <a:r>
              <a:rPr lang="en-US" dirty="0" smtClean="0"/>
              <a:t>How many questions it will include</a:t>
            </a:r>
          </a:p>
          <a:p>
            <a:r>
              <a:rPr lang="en-US" dirty="0" smtClean="0"/>
              <a:t>What resources you can use (if any)</a:t>
            </a:r>
          </a:p>
          <a:p>
            <a:r>
              <a:rPr lang="en-US" dirty="0" smtClean="0"/>
              <a:t>What supplies you will need (</a:t>
            </a:r>
            <a:r>
              <a:rPr lang="en-US" dirty="0" err="1" smtClean="0"/>
              <a:t>Scantron</a:t>
            </a:r>
            <a:r>
              <a:rPr lang="en-US" dirty="0" smtClean="0"/>
              <a:t>, Blue Book, pen, pencil, etc.)</a:t>
            </a:r>
            <a:endParaRPr lang="en-US" dirty="0"/>
          </a:p>
        </p:txBody>
      </p:sp>
    </p:spTree>
    <p:extLst>
      <p:ext uri="{BB962C8B-B14F-4D97-AF65-F5344CB8AC3E}">
        <p14:creationId xmlns:p14="http://schemas.microsoft.com/office/powerpoint/2010/main" val="407513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Rubrics</a:t>
            </a:r>
            <a:endParaRPr lang="en-US" dirty="0"/>
          </a:p>
        </p:txBody>
      </p:sp>
      <p:sp>
        <p:nvSpPr>
          <p:cNvPr id="3" name="Content Placeholder 2"/>
          <p:cNvSpPr>
            <a:spLocks noGrp="1"/>
          </p:cNvSpPr>
          <p:nvPr>
            <p:ph idx="1"/>
          </p:nvPr>
        </p:nvSpPr>
        <p:spPr>
          <a:xfrm>
            <a:off x="1509710" y="1396999"/>
            <a:ext cx="10018713" cy="3124201"/>
          </a:xfrm>
        </p:spPr>
        <p:txBody>
          <a:bodyPr/>
          <a:lstStyle/>
          <a:p>
            <a:pPr marL="0" indent="0">
              <a:buNone/>
            </a:pPr>
            <a:r>
              <a:rPr lang="en-US" dirty="0" smtClean="0"/>
              <a:t>A rubric is a list of criteria that a professor uses to evaluate your work.  In other words, it tells you how a professor will grade you and what you have to do to earn the grade you want.</a:t>
            </a:r>
          </a:p>
          <a:p>
            <a:pPr marL="0" indent="0">
              <a:buNone/>
            </a:pPr>
            <a:r>
              <a:rPr lang="en-US" dirty="0" smtClean="0"/>
              <a:t>Here’s a sample rubric for an in-class essay:</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56180848"/>
              </p:ext>
            </p:extLst>
          </p:nvPr>
        </p:nvGraphicFramePr>
        <p:xfrm>
          <a:off x="1955800" y="3589866"/>
          <a:ext cx="9474200" cy="2661920"/>
        </p:xfrm>
        <a:graphic>
          <a:graphicData uri="http://schemas.openxmlformats.org/drawingml/2006/table">
            <a:tbl>
              <a:tblPr firstRow="1" bandRow="1">
                <a:tableStyleId>{5C22544A-7EE6-4342-B048-85BDC9FD1C3A}</a:tableStyleId>
              </a:tblPr>
              <a:tblGrid>
                <a:gridCol w="2108200"/>
                <a:gridCol w="7366000"/>
              </a:tblGrid>
              <a:tr h="370840">
                <a:tc>
                  <a:txBody>
                    <a:bodyPr/>
                    <a:lstStyle/>
                    <a:p>
                      <a:r>
                        <a:rPr lang="en-US" dirty="0" smtClean="0"/>
                        <a:t>Grade:</a:t>
                      </a:r>
                      <a:endParaRPr lang="en-US" dirty="0"/>
                    </a:p>
                  </a:txBody>
                  <a:tcPr/>
                </a:tc>
                <a:tc>
                  <a:txBody>
                    <a:bodyPr/>
                    <a:lstStyle/>
                    <a:p>
                      <a:r>
                        <a:rPr lang="en-US" dirty="0" smtClean="0"/>
                        <a:t>Criteria</a:t>
                      </a:r>
                      <a:endParaRPr lang="en-US" dirty="0"/>
                    </a:p>
                  </a:txBody>
                  <a:tcPr/>
                </a:tc>
              </a:tr>
              <a:tr h="370840">
                <a:tc>
                  <a:txBody>
                    <a:bodyPr/>
                    <a:lstStyle/>
                    <a:p>
                      <a:r>
                        <a:rPr lang="en-US" dirty="0" smtClean="0"/>
                        <a:t>A (Excellent)</a:t>
                      </a:r>
                      <a:endParaRPr lang="en-US" dirty="0"/>
                    </a:p>
                  </a:txBody>
                  <a:tcPr/>
                </a:tc>
                <a:tc>
                  <a:txBody>
                    <a:bodyPr/>
                    <a:lstStyle/>
                    <a:p>
                      <a:r>
                        <a:rPr lang="en-US" dirty="0" smtClean="0"/>
                        <a:t>The essay is strong in content, organization, grammar, and vocabulary.</a:t>
                      </a:r>
                      <a:endParaRPr lang="en-US" dirty="0"/>
                    </a:p>
                  </a:txBody>
                  <a:tcPr/>
                </a:tc>
              </a:tr>
              <a:tr h="370840">
                <a:tc>
                  <a:txBody>
                    <a:bodyPr/>
                    <a:lstStyle/>
                    <a:p>
                      <a:r>
                        <a:rPr lang="en-US" dirty="0" smtClean="0"/>
                        <a:t>B (Good)</a:t>
                      </a:r>
                      <a:endParaRPr lang="en-US" dirty="0"/>
                    </a:p>
                  </a:txBody>
                  <a:tcPr/>
                </a:tc>
                <a:tc>
                  <a:txBody>
                    <a:bodyPr/>
                    <a:lstStyle/>
                    <a:p>
                      <a:r>
                        <a:rPr lang="en-US" dirty="0" smtClean="0"/>
                        <a:t>The essay</a:t>
                      </a:r>
                      <a:r>
                        <a:rPr lang="en-US" baseline="0" dirty="0" smtClean="0"/>
                        <a:t> has some flaws in content, organization, grammar, and vocabulary but is still clear and on topic.</a:t>
                      </a:r>
                      <a:endParaRPr lang="en-US" dirty="0"/>
                    </a:p>
                  </a:txBody>
                  <a:tcPr/>
                </a:tc>
              </a:tr>
              <a:tr h="370840">
                <a:tc>
                  <a:txBody>
                    <a:bodyPr/>
                    <a:lstStyle/>
                    <a:p>
                      <a:r>
                        <a:rPr lang="en-US" dirty="0" smtClean="0"/>
                        <a:t>C (Average)</a:t>
                      </a:r>
                      <a:endParaRPr lang="en-US" dirty="0"/>
                    </a:p>
                  </a:txBody>
                  <a:tcPr/>
                </a:tc>
                <a:tc>
                  <a:txBody>
                    <a:bodyPr/>
                    <a:lstStyle/>
                    <a:p>
                      <a:r>
                        <a:rPr lang="en-US" dirty="0" smtClean="0"/>
                        <a:t>The essay has lapses and misses key points in content,</a:t>
                      </a:r>
                      <a:r>
                        <a:rPr lang="en-US" baseline="0" dirty="0" smtClean="0"/>
                        <a:t> organization, grammar, and vocabulary.</a:t>
                      </a:r>
                      <a:endParaRPr lang="en-US" dirty="0"/>
                    </a:p>
                  </a:txBody>
                  <a:tcPr/>
                </a:tc>
              </a:tr>
              <a:tr h="370840">
                <a:tc>
                  <a:txBody>
                    <a:bodyPr/>
                    <a:lstStyle/>
                    <a:p>
                      <a:r>
                        <a:rPr lang="en-US" dirty="0" smtClean="0"/>
                        <a:t>D (Below Average)</a:t>
                      </a:r>
                      <a:endParaRPr lang="en-US" dirty="0"/>
                    </a:p>
                  </a:txBody>
                  <a:tcPr/>
                </a:tc>
                <a:tc>
                  <a:txBody>
                    <a:bodyPr/>
                    <a:lstStyle/>
                    <a:p>
                      <a:r>
                        <a:rPr lang="en-US" dirty="0" smtClean="0"/>
                        <a:t>The essay is poor in content, organization, grammar, and vocabulary.</a:t>
                      </a:r>
                      <a:r>
                        <a:rPr lang="en-US" baseline="0" dirty="0" smtClean="0"/>
                        <a:t>  It is not a passing grade.</a:t>
                      </a:r>
                      <a:endParaRPr lang="en-US" dirty="0"/>
                    </a:p>
                  </a:txBody>
                  <a:tcPr/>
                </a:tc>
              </a:tr>
            </a:tbl>
          </a:graphicData>
        </a:graphic>
      </p:graphicFrame>
    </p:spTree>
    <p:extLst>
      <p:ext uri="{BB962C8B-B14F-4D97-AF65-F5344CB8AC3E}">
        <p14:creationId xmlns:p14="http://schemas.microsoft.com/office/powerpoint/2010/main" val="388178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Proctoring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Sometimes, you may not take a test in your classroom.  This could occur because you’re in an online class, have an accommodations letter from Disability Services, or have a personal situation that prevents you from taking the exam at the scheduled time.</a:t>
            </a:r>
          </a:p>
          <a:p>
            <a:pPr marL="0" indent="0">
              <a:buNone/>
            </a:pPr>
            <a:r>
              <a:rPr lang="en-US" dirty="0" smtClean="0"/>
              <a:t>See your professor to discuss arrangements for proctoring an exam.  This means that you will take the exam in TLC under the supervision of one of their employees.  Discuss proctoring with your professor as soon as possible (at least two weeks in advance) so she or he can make arrangements on your behalf.</a:t>
            </a:r>
          </a:p>
          <a:p>
            <a:pPr marL="0" indent="0">
              <a:buNone/>
            </a:pPr>
            <a:r>
              <a:rPr lang="en-US" dirty="0" smtClean="0"/>
              <a:t>More information about proctoring is available in your handout.</a:t>
            </a:r>
            <a:endParaRPr lang="en-US" dirty="0"/>
          </a:p>
        </p:txBody>
      </p:sp>
    </p:spTree>
    <p:extLst>
      <p:ext uri="{BB962C8B-B14F-4D97-AF65-F5344CB8AC3E}">
        <p14:creationId xmlns:p14="http://schemas.microsoft.com/office/powerpoint/2010/main" val="358409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2:  Grading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1415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a:xfrm>
            <a:off x="1484310" y="1955801"/>
            <a:ext cx="10018713" cy="3835400"/>
          </a:xfrm>
        </p:spPr>
        <p:txBody>
          <a:bodyPr>
            <a:normAutofit/>
          </a:bodyPr>
          <a:lstStyle/>
          <a:p>
            <a:r>
              <a:rPr lang="en-US" dirty="0" smtClean="0"/>
              <a:t>Your grades indicate the degree of success you had in a course.  They are an important factor in transfer applications, job applications, awards, and scholarships.</a:t>
            </a:r>
          </a:p>
          <a:p>
            <a:r>
              <a:rPr lang="en-US" dirty="0" smtClean="0"/>
              <a:t>Failure to maintain passing grades could have negative consequences, like the loss of financial aid, being put on academic probation, or being rejected from transfer to a four year university.</a:t>
            </a:r>
          </a:p>
          <a:p>
            <a:r>
              <a:rPr lang="en-US" dirty="0" smtClean="0"/>
              <a:t>Your grades are measured as an average (GPA).  It is in your best interest to earn good grades beginning in your first semester.  It can be very difficult to improve a low GPA later in your academic career.</a:t>
            </a:r>
            <a:endParaRPr lang="en-US" dirty="0"/>
          </a:p>
        </p:txBody>
      </p:sp>
    </p:spTree>
    <p:extLst>
      <p:ext uri="{BB962C8B-B14F-4D97-AF65-F5344CB8AC3E}">
        <p14:creationId xmlns:p14="http://schemas.microsoft.com/office/powerpoint/2010/main" val="294737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Grades Mean?</a:t>
            </a:r>
            <a:endParaRPr lang="en-US" dirty="0"/>
          </a:p>
        </p:txBody>
      </p:sp>
      <p:sp>
        <p:nvSpPr>
          <p:cNvPr id="3" name="Content Placeholder 2"/>
          <p:cNvSpPr>
            <a:spLocks noGrp="1"/>
          </p:cNvSpPr>
          <p:nvPr>
            <p:ph idx="1"/>
          </p:nvPr>
        </p:nvSpPr>
        <p:spPr>
          <a:xfrm>
            <a:off x="1484310" y="1092199"/>
            <a:ext cx="10018713" cy="3124201"/>
          </a:xfrm>
        </p:spPr>
        <p:txBody>
          <a:bodyPr/>
          <a:lstStyle/>
          <a:p>
            <a:pPr marL="0" indent="0">
              <a:buNone/>
            </a:pPr>
            <a:r>
              <a:rPr lang="en-US" sz="2000" dirty="0" smtClean="0"/>
              <a:t>College of the Canyons uses letters for your final grades.  Each letter shows the quality of your work for the semester.  The grade is connected to a percentage that shows how well you did.</a:t>
            </a:r>
          </a:p>
          <a:p>
            <a:pPr marL="0" indent="0">
              <a:buNone/>
            </a:pPr>
            <a:r>
              <a:rPr lang="en-US" sz="2000" dirty="0" smtClean="0"/>
              <a:t>Here is the standard grading policy:</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14074749"/>
              </p:ext>
            </p:extLst>
          </p:nvPr>
        </p:nvGraphicFramePr>
        <p:xfrm>
          <a:off x="2479430" y="3070144"/>
          <a:ext cx="9271000" cy="3677920"/>
        </p:xfrm>
        <a:graphic>
          <a:graphicData uri="http://schemas.openxmlformats.org/drawingml/2006/table">
            <a:tbl>
              <a:tblPr firstRow="1" bandRow="1">
                <a:tableStyleId>{5C22544A-7EE6-4342-B048-85BDC9FD1C3A}</a:tableStyleId>
              </a:tblPr>
              <a:tblGrid>
                <a:gridCol w="1482969"/>
                <a:gridCol w="3152531"/>
                <a:gridCol w="2317750"/>
                <a:gridCol w="2317750"/>
              </a:tblGrid>
              <a:tr h="370840">
                <a:tc>
                  <a:txBody>
                    <a:bodyPr/>
                    <a:lstStyle/>
                    <a:p>
                      <a:pPr algn="ctr"/>
                      <a:r>
                        <a:rPr lang="en-US" b="0" dirty="0" smtClean="0"/>
                        <a:t>Grade</a:t>
                      </a:r>
                      <a:endParaRPr lang="en-US" b="0" dirty="0"/>
                    </a:p>
                  </a:txBody>
                  <a:tcPr/>
                </a:tc>
                <a:tc>
                  <a:txBody>
                    <a:bodyPr/>
                    <a:lstStyle/>
                    <a:p>
                      <a:pPr algn="ctr"/>
                      <a:r>
                        <a:rPr lang="en-US" b="0" dirty="0" smtClean="0"/>
                        <a:t>Meaning</a:t>
                      </a:r>
                      <a:endParaRPr lang="en-US" b="0" dirty="0"/>
                    </a:p>
                  </a:txBody>
                  <a:tcPr/>
                </a:tc>
                <a:tc>
                  <a:txBody>
                    <a:bodyPr/>
                    <a:lstStyle/>
                    <a:p>
                      <a:pPr algn="ctr"/>
                      <a:r>
                        <a:rPr lang="en-US" b="0" dirty="0" smtClean="0"/>
                        <a:t>Percentage</a:t>
                      </a:r>
                      <a:endParaRPr lang="en-US" b="0" dirty="0"/>
                    </a:p>
                  </a:txBody>
                  <a:tcPr/>
                </a:tc>
                <a:tc>
                  <a:txBody>
                    <a:bodyPr/>
                    <a:lstStyle/>
                    <a:p>
                      <a:pPr algn="ctr"/>
                      <a:r>
                        <a:rPr lang="en-US" b="0" dirty="0" smtClean="0"/>
                        <a:t>Grade Points</a:t>
                      </a:r>
                      <a:endParaRPr lang="en-US" b="0" dirty="0"/>
                    </a:p>
                  </a:txBody>
                  <a:tcPr/>
                </a:tc>
              </a:tr>
              <a:tr h="370840">
                <a:tc>
                  <a:txBody>
                    <a:bodyPr/>
                    <a:lstStyle/>
                    <a:p>
                      <a:pPr algn="ctr"/>
                      <a:r>
                        <a:rPr lang="en-US" b="0" dirty="0" smtClean="0"/>
                        <a:t>A</a:t>
                      </a:r>
                      <a:endParaRPr lang="en-US" b="0" dirty="0"/>
                    </a:p>
                  </a:txBody>
                  <a:tcPr/>
                </a:tc>
                <a:tc>
                  <a:txBody>
                    <a:bodyPr/>
                    <a:lstStyle/>
                    <a:p>
                      <a:pPr algn="ctr"/>
                      <a:r>
                        <a:rPr lang="en-US" b="0" dirty="0" smtClean="0"/>
                        <a:t>Excellent</a:t>
                      </a:r>
                      <a:endParaRPr lang="en-US" b="0" dirty="0"/>
                    </a:p>
                  </a:txBody>
                  <a:tcPr/>
                </a:tc>
                <a:tc>
                  <a:txBody>
                    <a:bodyPr/>
                    <a:lstStyle/>
                    <a:p>
                      <a:pPr algn="ctr"/>
                      <a:r>
                        <a:rPr lang="en-US" b="0" dirty="0" smtClean="0"/>
                        <a:t>90-100%</a:t>
                      </a:r>
                      <a:endParaRPr lang="en-US" b="0" dirty="0"/>
                    </a:p>
                  </a:txBody>
                  <a:tcPr/>
                </a:tc>
                <a:tc>
                  <a:txBody>
                    <a:bodyPr/>
                    <a:lstStyle/>
                    <a:p>
                      <a:pPr algn="ctr"/>
                      <a:r>
                        <a:rPr lang="en-US" b="0" dirty="0" smtClean="0"/>
                        <a:t>4</a:t>
                      </a:r>
                      <a:endParaRPr lang="en-US" b="0" dirty="0"/>
                    </a:p>
                  </a:txBody>
                  <a:tcPr/>
                </a:tc>
              </a:tr>
              <a:tr h="370840">
                <a:tc>
                  <a:txBody>
                    <a:bodyPr/>
                    <a:lstStyle/>
                    <a:p>
                      <a:pPr algn="ctr"/>
                      <a:r>
                        <a:rPr lang="en-US" b="0" dirty="0" smtClean="0"/>
                        <a:t>B</a:t>
                      </a:r>
                      <a:endParaRPr lang="en-US" b="0" dirty="0"/>
                    </a:p>
                  </a:txBody>
                  <a:tcPr/>
                </a:tc>
                <a:tc>
                  <a:txBody>
                    <a:bodyPr/>
                    <a:lstStyle/>
                    <a:p>
                      <a:pPr algn="ctr"/>
                      <a:r>
                        <a:rPr lang="en-US" b="0" dirty="0" smtClean="0"/>
                        <a:t>Good</a:t>
                      </a:r>
                      <a:endParaRPr lang="en-US" b="0" dirty="0"/>
                    </a:p>
                  </a:txBody>
                  <a:tcPr/>
                </a:tc>
                <a:tc>
                  <a:txBody>
                    <a:bodyPr/>
                    <a:lstStyle/>
                    <a:p>
                      <a:pPr algn="ctr"/>
                      <a:r>
                        <a:rPr lang="en-US" b="0" dirty="0" smtClean="0"/>
                        <a:t>80-89.99%</a:t>
                      </a:r>
                      <a:endParaRPr lang="en-US" b="0" dirty="0"/>
                    </a:p>
                  </a:txBody>
                  <a:tcPr/>
                </a:tc>
                <a:tc>
                  <a:txBody>
                    <a:bodyPr/>
                    <a:lstStyle/>
                    <a:p>
                      <a:pPr algn="ctr"/>
                      <a:r>
                        <a:rPr lang="en-US" b="0" dirty="0"/>
                        <a:t>3</a:t>
                      </a:r>
                      <a:endParaRPr lang="en-US" b="0" dirty="0" smtClean="0"/>
                    </a:p>
                  </a:txBody>
                  <a:tcPr/>
                </a:tc>
              </a:tr>
              <a:tr h="370840">
                <a:tc>
                  <a:txBody>
                    <a:bodyPr/>
                    <a:lstStyle/>
                    <a:p>
                      <a:pPr algn="ctr"/>
                      <a:r>
                        <a:rPr lang="en-US" b="0" dirty="0" smtClean="0"/>
                        <a:t>C</a:t>
                      </a:r>
                      <a:endParaRPr lang="en-US" b="0" dirty="0"/>
                    </a:p>
                  </a:txBody>
                  <a:tcPr/>
                </a:tc>
                <a:tc>
                  <a:txBody>
                    <a:bodyPr/>
                    <a:lstStyle/>
                    <a:p>
                      <a:pPr algn="ctr"/>
                      <a:r>
                        <a:rPr lang="en-US" b="0" dirty="0" smtClean="0"/>
                        <a:t>Average</a:t>
                      </a:r>
                      <a:endParaRPr lang="en-US" b="0" dirty="0"/>
                    </a:p>
                  </a:txBody>
                  <a:tcPr/>
                </a:tc>
                <a:tc>
                  <a:txBody>
                    <a:bodyPr/>
                    <a:lstStyle/>
                    <a:p>
                      <a:pPr algn="ctr"/>
                      <a:r>
                        <a:rPr lang="en-US" b="0" dirty="0" smtClean="0"/>
                        <a:t>70-79.99%</a:t>
                      </a:r>
                      <a:endParaRPr lang="en-US" b="0" dirty="0"/>
                    </a:p>
                  </a:txBody>
                  <a:tcPr/>
                </a:tc>
                <a:tc>
                  <a:txBody>
                    <a:bodyPr/>
                    <a:lstStyle/>
                    <a:p>
                      <a:pPr algn="ctr"/>
                      <a:r>
                        <a:rPr lang="en-US" b="0" dirty="0" smtClean="0"/>
                        <a:t>2</a:t>
                      </a:r>
                      <a:endParaRPr lang="en-US" b="0" dirty="0"/>
                    </a:p>
                  </a:txBody>
                  <a:tcPr/>
                </a:tc>
              </a:tr>
              <a:tr h="370840">
                <a:tc>
                  <a:txBody>
                    <a:bodyPr/>
                    <a:lstStyle/>
                    <a:p>
                      <a:pPr algn="ctr"/>
                      <a:r>
                        <a:rPr lang="en-US" b="0" dirty="0" smtClean="0"/>
                        <a:t>D</a:t>
                      </a:r>
                      <a:endParaRPr lang="en-US" b="0" dirty="0"/>
                    </a:p>
                  </a:txBody>
                  <a:tcPr/>
                </a:tc>
                <a:tc>
                  <a:txBody>
                    <a:bodyPr/>
                    <a:lstStyle/>
                    <a:p>
                      <a:pPr algn="ctr"/>
                      <a:r>
                        <a:rPr lang="en-US" b="0" dirty="0" smtClean="0"/>
                        <a:t>Below Average</a:t>
                      </a:r>
                    </a:p>
                    <a:p>
                      <a:pPr algn="ctr"/>
                      <a:r>
                        <a:rPr lang="en-US" b="0" dirty="0" smtClean="0"/>
                        <a:t>(Not a passing</a:t>
                      </a:r>
                      <a:r>
                        <a:rPr lang="en-US" b="0" baseline="0" dirty="0" smtClean="0"/>
                        <a:t> grade)</a:t>
                      </a:r>
                      <a:endParaRPr lang="en-US" b="0" dirty="0"/>
                    </a:p>
                  </a:txBody>
                  <a:tcPr/>
                </a:tc>
                <a:tc>
                  <a:txBody>
                    <a:bodyPr/>
                    <a:lstStyle/>
                    <a:p>
                      <a:pPr algn="ctr"/>
                      <a:r>
                        <a:rPr lang="en-US" b="0" dirty="0" smtClean="0"/>
                        <a:t>60-69.99%</a:t>
                      </a:r>
                      <a:endParaRPr lang="en-US" b="0" dirty="0"/>
                    </a:p>
                  </a:txBody>
                  <a:tcPr/>
                </a:tc>
                <a:tc>
                  <a:txBody>
                    <a:bodyPr/>
                    <a:lstStyle/>
                    <a:p>
                      <a:pPr algn="ctr"/>
                      <a:r>
                        <a:rPr lang="en-US" b="0" dirty="0" smtClean="0"/>
                        <a:t>1</a:t>
                      </a:r>
                      <a:endParaRPr lang="en-US" b="0" dirty="0"/>
                    </a:p>
                  </a:txBody>
                  <a:tcPr/>
                </a:tc>
              </a:tr>
              <a:tr h="370840">
                <a:tc>
                  <a:txBody>
                    <a:bodyPr/>
                    <a:lstStyle/>
                    <a:p>
                      <a:pPr algn="ctr"/>
                      <a:r>
                        <a:rPr lang="en-US" b="0" dirty="0" smtClean="0"/>
                        <a:t>F</a:t>
                      </a:r>
                      <a:endParaRPr lang="en-US" b="0" dirty="0"/>
                    </a:p>
                  </a:txBody>
                  <a:tcPr/>
                </a:tc>
                <a:tc>
                  <a:txBody>
                    <a:bodyPr/>
                    <a:lstStyle/>
                    <a:p>
                      <a:pPr algn="ctr"/>
                      <a:r>
                        <a:rPr lang="en-US" b="0" dirty="0" smtClean="0"/>
                        <a:t>Fail</a:t>
                      </a:r>
                    </a:p>
                    <a:p>
                      <a:pPr algn="ctr"/>
                      <a:r>
                        <a:rPr lang="en-US" b="0" dirty="0" smtClean="0"/>
                        <a:t>(Not a passing grade)</a:t>
                      </a:r>
                      <a:endParaRPr lang="en-US" b="0" dirty="0"/>
                    </a:p>
                  </a:txBody>
                  <a:tcPr/>
                </a:tc>
                <a:tc>
                  <a:txBody>
                    <a:bodyPr/>
                    <a:lstStyle/>
                    <a:p>
                      <a:pPr algn="ctr"/>
                      <a:r>
                        <a:rPr lang="en-US" b="0" dirty="0" smtClean="0"/>
                        <a:t>0-59.99%</a:t>
                      </a:r>
                      <a:endParaRPr lang="en-US" b="0" dirty="0"/>
                    </a:p>
                  </a:txBody>
                  <a:tcPr/>
                </a:tc>
                <a:tc>
                  <a:txBody>
                    <a:bodyPr/>
                    <a:lstStyle/>
                    <a:p>
                      <a:pPr algn="ctr"/>
                      <a:r>
                        <a:rPr lang="en-US" b="0" dirty="0" smtClean="0"/>
                        <a:t>0</a:t>
                      </a:r>
                      <a:endParaRPr lang="en-US" b="0" dirty="0"/>
                    </a:p>
                  </a:txBody>
                  <a:tcPr/>
                </a:tc>
              </a:tr>
              <a:tr h="370840">
                <a:tc>
                  <a:txBody>
                    <a:bodyPr/>
                    <a:lstStyle/>
                    <a:p>
                      <a:pPr algn="ctr"/>
                      <a:r>
                        <a:rPr lang="en-US" b="0" dirty="0" smtClean="0"/>
                        <a:t>FW</a:t>
                      </a:r>
                      <a:endParaRPr lang="en-US" b="0" dirty="0"/>
                    </a:p>
                  </a:txBody>
                  <a:tcPr/>
                </a:tc>
                <a:tc>
                  <a:txBody>
                    <a:bodyPr/>
                    <a:lstStyle/>
                    <a:p>
                      <a:pPr algn="ctr"/>
                      <a:r>
                        <a:rPr lang="en-US" b="0" dirty="0" smtClean="0"/>
                        <a:t>Failure</a:t>
                      </a:r>
                      <a:r>
                        <a:rPr lang="en-US" b="0" baseline="0" dirty="0" smtClean="0"/>
                        <a:t> to Withdraw </a:t>
                      </a:r>
                    </a:p>
                    <a:p>
                      <a:pPr algn="ctr"/>
                      <a:r>
                        <a:rPr lang="en-US" b="0" baseline="0" dirty="0" smtClean="0"/>
                        <a:t>(Not a passing grade)</a:t>
                      </a:r>
                      <a:endParaRPr lang="en-US" b="0" dirty="0"/>
                    </a:p>
                  </a:txBody>
                  <a:tcPr/>
                </a:tc>
                <a:tc>
                  <a:txBody>
                    <a:bodyPr/>
                    <a:lstStyle/>
                    <a:p>
                      <a:pPr algn="ctr"/>
                      <a:r>
                        <a:rPr lang="en-US" b="0" dirty="0" smtClean="0"/>
                        <a:t>Student</a:t>
                      </a:r>
                      <a:r>
                        <a:rPr lang="en-US" b="0" baseline="0" dirty="0" smtClean="0"/>
                        <a:t> ceases to participate after the withdrawal deadline.</a:t>
                      </a:r>
                      <a:endParaRPr lang="en-US" b="0" dirty="0"/>
                    </a:p>
                  </a:txBody>
                  <a:tcPr/>
                </a:tc>
                <a:tc>
                  <a:txBody>
                    <a:bodyPr/>
                    <a:lstStyle/>
                    <a:p>
                      <a:pPr algn="ctr"/>
                      <a:r>
                        <a:rPr lang="en-US" b="0" dirty="0" smtClean="0"/>
                        <a:t>0</a:t>
                      </a:r>
                      <a:endParaRPr lang="en-US" b="0" dirty="0"/>
                    </a:p>
                  </a:txBody>
                  <a:tcPr/>
                </a:tc>
              </a:tr>
            </a:tbl>
          </a:graphicData>
        </a:graphic>
      </p:graphicFrame>
    </p:spTree>
    <p:extLst>
      <p:ext uri="{BB962C8B-B14F-4D97-AF65-F5344CB8AC3E}">
        <p14:creationId xmlns:p14="http://schemas.microsoft.com/office/powerpoint/2010/main" val="245894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1:  Examinations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307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Grade Possibilities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0720425"/>
              </p:ext>
            </p:extLst>
          </p:nvPr>
        </p:nvGraphicFramePr>
        <p:xfrm>
          <a:off x="1636711" y="2159000"/>
          <a:ext cx="9742488" cy="3774440"/>
        </p:xfrm>
        <a:graphic>
          <a:graphicData uri="http://schemas.openxmlformats.org/drawingml/2006/table">
            <a:tbl>
              <a:tblPr firstRow="1" bandRow="1">
                <a:tableStyleId>{5C22544A-7EE6-4342-B048-85BDC9FD1C3A}</a:tableStyleId>
              </a:tblPr>
              <a:tblGrid>
                <a:gridCol w="1512889"/>
                <a:gridCol w="8229599"/>
              </a:tblGrid>
              <a:tr h="370840">
                <a:tc>
                  <a:txBody>
                    <a:bodyPr/>
                    <a:lstStyle/>
                    <a:p>
                      <a:pPr algn="ctr"/>
                      <a:r>
                        <a:rPr lang="en-US" b="0" dirty="0" smtClean="0"/>
                        <a:t>Grade</a:t>
                      </a:r>
                      <a:endParaRPr lang="en-US" b="0" dirty="0"/>
                    </a:p>
                  </a:txBody>
                  <a:tcPr/>
                </a:tc>
                <a:tc>
                  <a:txBody>
                    <a:bodyPr/>
                    <a:lstStyle/>
                    <a:p>
                      <a:pPr algn="ctr"/>
                      <a:r>
                        <a:rPr lang="en-US" b="0" dirty="0" smtClean="0"/>
                        <a:t>Meaning</a:t>
                      </a:r>
                      <a:endParaRPr lang="en-US" b="0" dirty="0"/>
                    </a:p>
                  </a:txBody>
                  <a:tcPr/>
                </a:tc>
              </a:tr>
              <a:tr h="370840">
                <a:tc>
                  <a:txBody>
                    <a:bodyPr/>
                    <a:lstStyle/>
                    <a:p>
                      <a:pPr algn="ctr"/>
                      <a:r>
                        <a:rPr lang="en-US" dirty="0" smtClean="0"/>
                        <a:t>I</a:t>
                      </a:r>
                      <a:endParaRPr lang="en-US" dirty="0"/>
                    </a:p>
                  </a:txBody>
                  <a:tcPr/>
                </a:tc>
                <a:tc>
                  <a:txBody>
                    <a:bodyPr/>
                    <a:lstStyle/>
                    <a:p>
                      <a:r>
                        <a:rPr lang="en-US" dirty="0" smtClean="0"/>
                        <a:t>Incomplete:  A student experiences an emergency in the last week of class that prevents him/her from finishing the course</a:t>
                      </a:r>
                      <a:endParaRPr lang="en-US" dirty="0"/>
                    </a:p>
                  </a:txBody>
                  <a:tcPr/>
                </a:tc>
              </a:tr>
              <a:tr h="370840">
                <a:tc>
                  <a:txBody>
                    <a:bodyPr/>
                    <a:lstStyle/>
                    <a:p>
                      <a:pPr algn="ctr"/>
                      <a:r>
                        <a:rPr lang="en-US" dirty="0" smtClean="0"/>
                        <a:t>W</a:t>
                      </a:r>
                      <a:endParaRPr lang="en-US" dirty="0"/>
                    </a:p>
                  </a:txBody>
                  <a:tcPr/>
                </a:tc>
                <a:tc>
                  <a:txBody>
                    <a:bodyPr/>
                    <a:lstStyle/>
                    <a:p>
                      <a:r>
                        <a:rPr lang="en-US" dirty="0" smtClean="0"/>
                        <a:t>Withdrawal:</a:t>
                      </a:r>
                      <a:r>
                        <a:rPr lang="en-US" baseline="0" dirty="0" smtClean="0"/>
                        <a:t>  The student withdraws from the class after the official drop date.  A grade of W will affect the number of times the student is allowed to take the course.</a:t>
                      </a:r>
                      <a:endParaRPr lang="en-US" dirty="0"/>
                    </a:p>
                  </a:txBody>
                  <a:tcPr/>
                </a:tc>
              </a:tr>
              <a:tr h="370840">
                <a:tc>
                  <a:txBody>
                    <a:bodyPr/>
                    <a:lstStyle/>
                    <a:p>
                      <a:pPr algn="ctr"/>
                      <a:r>
                        <a:rPr lang="en-US" dirty="0" smtClean="0"/>
                        <a:t>P</a:t>
                      </a:r>
                      <a:endParaRPr lang="en-US" dirty="0"/>
                    </a:p>
                  </a:txBody>
                  <a:tcPr/>
                </a:tc>
                <a:tc>
                  <a:txBody>
                    <a:bodyPr/>
                    <a:lstStyle/>
                    <a:p>
                      <a:r>
                        <a:rPr lang="en-US" dirty="0" smtClean="0"/>
                        <a:t>Pass</a:t>
                      </a:r>
                      <a:endParaRPr lang="en-US" dirty="0"/>
                    </a:p>
                  </a:txBody>
                  <a:tcPr/>
                </a:tc>
              </a:tr>
              <a:tr h="370840">
                <a:tc>
                  <a:txBody>
                    <a:bodyPr/>
                    <a:lstStyle/>
                    <a:p>
                      <a:pPr algn="ctr"/>
                      <a:r>
                        <a:rPr lang="en-US" dirty="0" smtClean="0"/>
                        <a:t>N</a:t>
                      </a:r>
                      <a:endParaRPr lang="en-US" dirty="0"/>
                    </a:p>
                  </a:txBody>
                  <a:tcPr/>
                </a:tc>
                <a:tc>
                  <a:txBody>
                    <a:bodyPr/>
                    <a:lstStyle/>
                    <a:p>
                      <a:r>
                        <a:rPr lang="en-US" dirty="0" smtClean="0"/>
                        <a:t>No Pass</a:t>
                      </a:r>
                      <a:endParaRPr lang="en-US" dirty="0"/>
                    </a:p>
                  </a:txBody>
                  <a:tcPr/>
                </a:tc>
              </a:tr>
              <a:tr h="370840">
                <a:tc>
                  <a:txBody>
                    <a:bodyPr/>
                    <a:lstStyle/>
                    <a:p>
                      <a:pPr algn="ctr"/>
                      <a:r>
                        <a:rPr lang="en-US" dirty="0" smtClean="0"/>
                        <a:t>CR</a:t>
                      </a:r>
                      <a:endParaRPr lang="en-US" dirty="0"/>
                    </a:p>
                  </a:txBody>
                  <a:tcPr/>
                </a:tc>
                <a:tc>
                  <a:txBody>
                    <a:bodyPr/>
                    <a:lstStyle/>
                    <a:p>
                      <a:r>
                        <a:rPr lang="en-US" dirty="0" smtClean="0"/>
                        <a:t>Credit</a:t>
                      </a:r>
                      <a:endParaRPr lang="en-US" dirty="0"/>
                    </a:p>
                  </a:txBody>
                  <a:tcPr/>
                </a:tc>
              </a:tr>
              <a:tr h="370840">
                <a:tc>
                  <a:txBody>
                    <a:bodyPr/>
                    <a:lstStyle/>
                    <a:p>
                      <a:pPr algn="ctr"/>
                      <a:r>
                        <a:rPr lang="en-US" dirty="0" smtClean="0"/>
                        <a:t>NC</a:t>
                      </a:r>
                      <a:endParaRPr lang="en-US" dirty="0"/>
                    </a:p>
                  </a:txBody>
                  <a:tcPr/>
                </a:tc>
                <a:tc>
                  <a:txBody>
                    <a:bodyPr/>
                    <a:lstStyle/>
                    <a:p>
                      <a:r>
                        <a:rPr lang="en-US" dirty="0" smtClean="0"/>
                        <a:t>No</a:t>
                      </a:r>
                      <a:r>
                        <a:rPr lang="en-US" baseline="0" dirty="0" smtClean="0"/>
                        <a:t> Credit</a:t>
                      </a:r>
                      <a:endParaRPr lang="en-US" dirty="0"/>
                    </a:p>
                  </a:txBody>
                  <a:tcPr/>
                </a:tc>
              </a:tr>
              <a:tr h="370840">
                <a:tc>
                  <a:txBody>
                    <a:bodyPr/>
                    <a:lstStyle/>
                    <a:p>
                      <a:pPr algn="ctr"/>
                      <a:r>
                        <a:rPr lang="en-US" dirty="0" smtClean="0"/>
                        <a:t>RD</a:t>
                      </a:r>
                      <a:endParaRPr lang="en-US" dirty="0"/>
                    </a:p>
                  </a:txBody>
                  <a:tcPr/>
                </a:tc>
                <a:tc>
                  <a:txBody>
                    <a:bodyPr/>
                    <a:lstStyle/>
                    <a:p>
                      <a:r>
                        <a:rPr lang="en-US" dirty="0" smtClean="0"/>
                        <a:t>Report Delayed:</a:t>
                      </a:r>
                      <a:r>
                        <a:rPr lang="en-US" baseline="0" dirty="0" smtClean="0"/>
                        <a:t>  The professor is unable to report your grade by the time grades are due.</a:t>
                      </a:r>
                      <a:endParaRPr lang="en-US" dirty="0"/>
                    </a:p>
                  </a:txBody>
                  <a:tcPr/>
                </a:tc>
              </a:tr>
            </a:tbl>
          </a:graphicData>
        </a:graphic>
      </p:graphicFrame>
    </p:spTree>
    <p:extLst>
      <p:ext uri="{BB962C8B-B14F-4D97-AF65-F5344CB8AC3E}">
        <p14:creationId xmlns:p14="http://schemas.microsoft.com/office/powerpoint/2010/main" val="211413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GPA</a:t>
            </a:r>
            <a:endParaRPr lang="en-US" dirty="0"/>
          </a:p>
        </p:txBody>
      </p:sp>
      <p:sp>
        <p:nvSpPr>
          <p:cNvPr id="3" name="Content Placeholder 2"/>
          <p:cNvSpPr>
            <a:spLocks noGrp="1"/>
          </p:cNvSpPr>
          <p:nvPr>
            <p:ph idx="1"/>
          </p:nvPr>
        </p:nvSpPr>
        <p:spPr>
          <a:xfrm>
            <a:off x="1484310" y="1168401"/>
            <a:ext cx="10018713" cy="3581400"/>
          </a:xfrm>
        </p:spPr>
        <p:txBody>
          <a:bodyPr/>
          <a:lstStyle/>
          <a:p>
            <a:r>
              <a:rPr lang="en-US" sz="2000" dirty="0" smtClean="0"/>
              <a:t>For every class, multiply the number of grade points by the number of units a course is worth</a:t>
            </a:r>
          </a:p>
          <a:p>
            <a:r>
              <a:rPr lang="en-US" sz="2000" dirty="0" smtClean="0"/>
              <a:t>Add the products from all of your  classes</a:t>
            </a:r>
          </a:p>
          <a:p>
            <a:r>
              <a:rPr lang="en-US" sz="2000" dirty="0" smtClean="0"/>
              <a:t>Divide by the total number of units</a:t>
            </a:r>
          </a:p>
          <a:p>
            <a:pPr marL="0" indent="0">
              <a:buNone/>
            </a:pPr>
            <a:r>
              <a:rPr lang="en-US" b="1" dirty="0" smtClean="0"/>
              <a:t>Sample:</a:t>
            </a:r>
          </a:p>
        </p:txBody>
      </p:sp>
      <p:graphicFrame>
        <p:nvGraphicFramePr>
          <p:cNvPr id="4" name="Table 3"/>
          <p:cNvGraphicFramePr>
            <a:graphicFrameLocks noGrp="1"/>
          </p:cNvGraphicFramePr>
          <p:nvPr>
            <p:extLst>
              <p:ext uri="{D42A27DB-BD31-4B8C-83A1-F6EECF244321}">
                <p14:modId xmlns:p14="http://schemas.microsoft.com/office/powerpoint/2010/main" val="4253664679"/>
              </p:ext>
            </p:extLst>
          </p:nvPr>
        </p:nvGraphicFramePr>
        <p:xfrm>
          <a:off x="2762739" y="3603543"/>
          <a:ext cx="9296400" cy="2595880"/>
        </p:xfrm>
        <a:graphic>
          <a:graphicData uri="http://schemas.openxmlformats.org/drawingml/2006/table">
            <a:tbl>
              <a:tblPr firstRow="1" bandRow="1">
                <a:tableStyleId>{5C22544A-7EE6-4342-B048-85BDC9FD1C3A}</a:tableStyleId>
              </a:tblPr>
              <a:tblGrid>
                <a:gridCol w="2324100"/>
                <a:gridCol w="2603500"/>
                <a:gridCol w="2044700"/>
                <a:gridCol w="2324100"/>
              </a:tblGrid>
              <a:tr h="370840">
                <a:tc>
                  <a:txBody>
                    <a:bodyPr/>
                    <a:lstStyle/>
                    <a:p>
                      <a:pPr algn="ctr"/>
                      <a:r>
                        <a:rPr lang="en-US" b="1" dirty="0" smtClean="0"/>
                        <a:t>Class</a:t>
                      </a:r>
                      <a:endParaRPr lang="en-US" b="1" dirty="0"/>
                    </a:p>
                  </a:txBody>
                  <a:tcPr/>
                </a:tc>
                <a:tc>
                  <a:txBody>
                    <a:bodyPr/>
                    <a:lstStyle/>
                    <a:p>
                      <a:pPr algn="ctr"/>
                      <a:r>
                        <a:rPr lang="en-US" b="1" dirty="0" smtClean="0"/>
                        <a:t>Grade Points</a:t>
                      </a:r>
                      <a:endParaRPr lang="en-US" b="1" dirty="0"/>
                    </a:p>
                  </a:txBody>
                  <a:tcPr/>
                </a:tc>
                <a:tc>
                  <a:txBody>
                    <a:bodyPr/>
                    <a:lstStyle/>
                    <a:p>
                      <a:pPr algn="ctr"/>
                      <a:r>
                        <a:rPr lang="en-US" b="1" dirty="0" smtClean="0"/>
                        <a:t>x Units</a:t>
                      </a:r>
                      <a:endParaRPr lang="en-US" b="1" dirty="0"/>
                    </a:p>
                  </a:txBody>
                  <a:tcPr/>
                </a:tc>
                <a:tc>
                  <a:txBody>
                    <a:bodyPr/>
                    <a:lstStyle/>
                    <a:p>
                      <a:pPr algn="ctr"/>
                      <a:r>
                        <a:rPr lang="en-US" b="1" dirty="0" smtClean="0"/>
                        <a:t>= Product</a:t>
                      </a:r>
                      <a:endParaRPr lang="en-US" b="1" dirty="0"/>
                    </a:p>
                  </a:txBody>
                  <a:tcPr/>
                </a:tc>
              </a:tr>
              <a:tr h="370840">
                <a:tc>
                  <a:txBody>
                    <a:bodyPr/>
                    <a:lstStyle/>
                    <a:p>
                      <a:pPr algn="ctr"/>
                      <a:r>
                        <a:rPr lang="en-US" dirty="0" smtClean="0"/>
                        <a:t>Math</a:t>
                      </a:r>
                      <a:endParaRPr lang="en-US" dirty="0"/>
                    </a:p>
                  </a:txBody>
                  <a:tcPr/>
                </a:tc>
                <a:tc>
                  <a:txBody>
                    <a:bodyPr/>
                    <a:lstStyle/>
                    <a:p>
                      <a:pPr algn="ctr"/>
                      <a:r>
                        <a:rPr lang="en-US" dirty="0" smtClean="0"/>
                        <a:t>3 (B)</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English</a:t>
                      </a:r>
                      <a:endParaRPr lang="en-US" dirty="0"/>
                    </a:p>
                  </a:txBody>
                  <a:tcPr/>
                </a:tc>
                <a:tc>
                  <a:txBody>
                    <a:bodyPr/>
                    <a:lstStyle/>
                    <a:p>
                      <a:pPr algn="ctr"/>
                      <a:r>
                        <a:rPr lang="en-US" dirty="0" smtClean="0"/>
                        <a:t>4 (A)</a:t>
                      </a:r>
                      <a:endParaRPr lang="en-US" dirty="0"/>
                    </a:p>
                  </a:txBody>
                  <a:tcPr/>
                </a:tc>
                <a:tc>
                  <a:txBody>
                    <a:bodyPr/>
                    <a:lstStyle/>
                    <a:p>
                      <a:pPr algn="ctr"/>
                      <a:r>
                        <a:rPr lang="en-US" dirty="0" smtClean="0"/>
                        <a:t>3</a:t>
                      </a:r>
                      <a:endParaRPr lang="en-US" dirty="0"/>
                    </a:p>
                  </a:txBody>
                  <a:tcPr/>
                </a:tc>
                <a:tc>
                  <a:txBody>
                    <a:bodyPr/>
                    <a:lstStyle/>
                    <a:p>
                      <a:pPr algn="ctr"/>
                      <a:r>
                        <a:rPr lang="en-US" dirty="0" smtClean="0"/>
                        <a:t>12</a:t>
                      </a:r>
                      <a:endParaRPr lang="en-US" dirty="0"/>
                    </a:p>
                  </a:txBody>
                  <a:tcPr/>
                </a:tc>
              </a:tr>
              <a:tr h="370840">
                <a:tc>
                  <a:txBody>
                    <a:bodyPr/>
                    <a:lstStyle/>
                    <a:p>
                      <a:pPr algn="ctr"/>
                      <a:r>
                        <a:rPr lang="en-US" dirty="0" smtClean="0"/>
                        <a:t>Biology</a:t>
                      </a:r>
                      <a:endParaRPr lang="en-US" dirty="0"/>
                    </a:p>
                  </a:txBody>
                  <a:tcPr/>
                </a:tc>
                <a:tc>
                  <a:txBody>
                    <a:bodyPr/>
                    <a:lstStyle/>
                    <a:p>
                      <a:pPr algn="ctr"/>
                      <a:r>
                        <a:rPr lang="en-US" dirty="0" smtClean="0"/>
                        <a:t>3 (B)</a:t>
                      </a:r>
                      <a:endParaRPr lang="en-US" dirty="0"/>
                    </a:p>
                  </a:txBody>
                  <a:tcPr/>
                </a:tc>
                <a:tc>
                  <a:txBody>
                    <a:bodyPr/>
                    <a:lstStyle/>
                    <a:p>
                      <a:pPr algn="ctr"/>
                      <a:r>
                        <a:rPr lang="en-US" dirty="0" smtClean="0"/>
                        <a:t>4</a:t>
                      </a:r>
                      <a:endParaRPr lang="en-US" dirty="0"/>
                    </a:p>
                  </a:txBody>
                  <a:tcPr/>
                </a:tc>
                <a:tc>
                  <a:txBody>
                    <a:bodyPr/>
                    <a:lstStyle/>
                    <a:p>
                      <a:pPr algn="ctr"/>
                      <a:r>
                        <a:rPr lang="en-US" dirty="0" smtClean="0"/>
                        <a:t>12</a:t>
                      </a:r>
                      <a:endParaRPr lang="en-US" dirty="0"/>
                    </a:p>
                  </a:txBody>
                  <a:tcPr/>
                </a:tc>
              </a:tr>
              <a:tr h="370840">
                <a:tc>
                  <a:txBody>
                    <a:bodyPr/>
                    <a:lstStyle/>
                    <a:p>
                      <a:pPr algn="ctr"/>
                      <a:r>
                        <a:rPr lang="en-US" dirty="0" smtClean="0"/>
                        <a:t>Photography</a:t>
                      </a:r>
                      <a:endParaRPr lang="en-US" dirty="0"/>
                    </a:p>
                  </a:txBody>
                  <a:tcPr/>
                </a:tc>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TOTAL</a:t>
                      </a:r>
                      <a:endParaRPr lang="en-US" dirty="0"/>
                    </a:p>
                  </a:txBody>
                  <a:tcPr/>
                </a:tc>
                <a:tc>
                  <a:txBody>
                    <a:bodyPr/>
                    <a:lstStyle/>
                    <a:p>
                      <a:pPr algn="ctr"/>
                      <a:endParaRPr lang="en-US" dirty="0"/>
                    </a:p>
                  </a:txBody>
                  <a:tcPr/>
                </a:tc>
                <a:tc>
                  <a:txBody>
                    <a:bodyPr/>
                    <a:lstStyle/>
                    <a:p>
                      <a:pPr algn="ctr"/>
                      <a:r>
                        <a:rPr lang="en-US" dirty="0" smtClean="0"/>
                        <a:t>13</a:t>
                      </a:r>
                      <a:endParaRPr lang="en-US" dirty="0"/>
                    </a:p>
                  </a:txBody>
                  <a:tcPr/>
                </a:tc>
                <a:tc>
                  <a:txBody>
                    <a:bodyPr/>
                    <a:lstStyle/>
                    <a:p>
                      <a:pPr algn="ctr"/>
                      <a:r>
                        <a:rPr lang="en-US" dirty="0" smtClean="0"/>
                        <a:t>39</a:t>
                      </a:r>
                      <a:endParaRPr lang="en-US" dirty="0"/>
                    </a:p>
                  </a:txBody>
                  <a:tcPr/>
                </a:tc>
              </a:tr>
              <a:tr h="370840">
                <a:tc>
                  <a:txBody>
                    <a:bodyPr/>
                    <a:lstStyle/>
                    <a:p>
                      <a:pPr algn="ctr"/>
                      <a:r>
                        <a:rPr lang="en-US" dirty="0" smtClean="0"/>
                        <a:t>GPA </a:t>
                      </a:r>
                      <a:endParaRPr lang="en-US" dirty="0"/>
                    </a:p>
                  </a:txBody>
                  <a:tcPr/>
                </a:tc>
                <a:tc>
                  <a:txBody>
                    <a:bodyPr/>
                    <a:lstStyle/>
                    <a:p>
                      <a:pPr algn="ctr"/>
                      <a:r>
                        <a:rPr lang="en-US" dirty="0" smtClean="0"/>
                        <a:t>Divide Product</a:t>
                      </a:r>
                      <a:r>
                        <a:rPr lang="en-US" baseline="0" dirty="0" smtClean="0"/>
                        <a:t> by Units</a:t>
                      </a:r>
                      <a:endParaRPr lang="en-US" dirty="0"/>
                    </a:p>
                  </a:txBody>
                  <a:tcPr/>
                </a:tc>
                <a:tc>
                  <a:txBody>
                    <a:bodyPr/>
                    <a:lstStyle/>
                    <a:p>
                      <a:pPr algn="ctr"/>
                      <a:r>
                        <a:rPr lang="en-US" dirty="0" smtClean="0"/>
                        <a:t>39/13</a:t>
                      </a:r>
                      <a:endParaRPr lang="en-US" dirty="0"/>
                    </a:p>
                  </a:txBody>
                  <a:tcPr/>
                </a:tc>
                <a:tc>
                  <a:txBody>
                    <a:bodyPr/>
                    <a:lstStyle/>
                    <a:p>
                      <a:pPr algn="ctr"/>
                      <a:r>
                        <a:rPr lang="en-US" dirty="0" smtClean="0"/>
                        <a:t>3.0</a:t>
                      </a:r>
                      <a:endParaRPr lang="en-US" dirty="0"/>
                    </a:p>
                  </a:txBody>
                  <a:tcPr/>
                </a:tc>
              </a:tr>
            </a:tbl>
          </a:graphicData>
        </a:graphic>
      </p:graphicFrame>
    </p:spTree>
    <p:extLst>
      <p:ext uri="{BB962C8B-B14F-4D97-AF65-F5344CB8AC3E}">
        <p14:creationId xmlns:p14="http://schemas.microsoft.com/office/powerpoint/2010/main" val="1501451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Learning Outcomes (SLOs)</a:t>
            </a:r>
            <a:endParaRPr lang="en-US" dirty="0"/>
          </a:p>
        </p:txBody>
      </p:sp>
      <p:sp>
        <p:nvSpPr>
          <p:cNvPr id="3" name="Content Placeholder 2"/>
          <p:cNvSpPr>
            <a:spLocks noGrp="1"/>
          </p:cNvSpPr>
          <p:nvPr>
            <p:ph idx="1"/>
          </p:nvPr>
        </p:nvSpPr>
        <p:spPr>
          <a:xfrm>
            <a:off x="1484310" y="2006601"/>
            <a:ext cx="10018713" cy="3784600"/>
          </a:xfrm>
        </p:spPr>
        <p:txBody>
          <a:bodyPr>
            <a:normAutofit/>
          </a:bodyPr>
          <a:lstStyle/>
          <a:p>
            <a:pPr marL="0" indent="0">
              <a:buNone/>
            </a:pPr>
            <a:r>
              <a:rPr lang="en-US" dirty="0" smtClean="0"/>
              <a:t>Every class has a set of </a:t>
            </a:r>
            <a:r>
              <a:rPr lang="en-US" b="1" dirty="0" smtClean="0"/>
              <a:t>Student Learning Outcomes</a:t>
            </a:r>
            <a:r>
              <a:rPr lang="en-US" dirty="0" smtClean="0"/>
              <a:t>, which explain what students should learn by the end of the semester.  These are major goals for the semester; you will accomplish these goals through lessons and assignments in the class.</a:t>
            </a:r>
          </a:p>
          <a:p>
            <a:pPr marL="0" indent="0">
              <a:buNone/>
            </a:pPr>
            <a:r>
              <a:rPr lang="en-US" dirty="0" smtClean="0"/>
              <a:t>Instructors use the SLOs to design their courses, including developing exams and assignments for determining grades.  All gradable assignments in a semester try to assess how successful students are in achieving the SLOs.</a:t>
            </a:r>
          </a:p>
          <a:p>
            <a:pPr marL="0" indent="0">
              <a:buNone/>
            </a:pPr>
            <a:r>
              <a:rPr lang="en-US" dirty="0" smtClean="0"/>
              <a:t>Be sure to read the SLOs so you will know what will be expected of you over the course of the semester.</a:t>
            </a:r>
            <a:endParaRPr lang="en-US" dirty="0"/>
          </a:p>
        </p:txBody>
      </p:sp>
    </p:spTree>
    <p:extLst>
      <p:ext uri="{BB962C8B-B14F-4D97-AF65-F5344CB8AC3E}">
        <p14:creationId xmlns:p14="http://schemas.microsoft.com/office/powerpoint/2010/main" val="267476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Graded Assignments</a:t>
            </a:r>
            <a:endParaRPr lang="en-US" dirty="0"/>
          </a:p>
        </p:txBody>
      </p:sp>
      <p:sp>
        <p:nvSpPr>
          <p:cNvPr id="3" name="Content Placeholder 2"/>
          <p:cNvSpPr>
            <a:spLocks noGrp="1"/>
          </p:cNvSpPr>
          <p:nvPr>
            <p:ph idx="1"/>
          </p:nvPr>
        </p:nvSpPr>
        <p:spPr>
          <a:xfrm>
            <a:off x="1854200" y="1981200"/>
            <a:ext cx="9648823" cy="4521200"/>
          </a:xfrm>
        </p:spPr>
        <p:txBody>
          <a:bodyPr>
            <a:normAutofit/>
          </a:bodyPr>
          <a:lstStyle/>
          <a:p>
            <a:pPr marL="0" indent="0">
              <a:buNone/>
            </a:pPr>
            <a:r>
              <a:rPr lang="en-US" dirty="0" smtClean="0"/>
              <a:t>In addition to exams, your instructor might grade you on a variety of assignments, such as:</a:t>
            </a:r>
          </a:p>
          <a:p>
            <a:pPr>
              <a:spcBef>
                <a:spcPts val="0"/>
              </a:spcBef>
              <a:spcAft>
                <a:spcPts val="0"/>
              </a:spcAft>
            </a:pPr>
            <a:r>
              <a:rPr lang="en-US" dirty="0" smtClean="0"/>
              <a:t>Essays</a:t>
            </a:r>
          </a:p>
          <a:p>
            <a:pPr>
              <a:spcBef>
                <a:spcPts val="0"/>
              </a:spcBef>
              <a:spcAft>
                <a:spcPts val="0"/>
              </a:spcAft>
            </a:pPr>
            <a:r>
              <a:rPr lang="en-US" dirty="0" smtClean="0"/>
              <a:t>Research Projects</a:t>
            </a:r>
          </a:p>
          <a:p>
            <a:pPr>
              <a:spcBef>
                <a:spcPts val="0"/>
              </a:spcBef>
              <a:spcAft>
                <a:spcPts val="0"/>
              </a:spcAft>
            </a:pPr>
            <a:r>
              <a:rPr lang="en-US" dirty="0" smtClean="0"/>
              <a:t>Oral Presentations or Tests </a:t>
            </a:r>
          </a:p>
          <a:p>
            <a:pPr>
              <a:spcBef>
                <a:spcPts val="0"/>
              </a:spcBef>
              <a:spcAft>
                <a:spcPts val="0"/>
              </a:spcAft>
            </a:pPr>
            <a:r>
              <a:rPr lang="en-US" dirty="0" smtClean="0"/>
              <a:t>Journals</a:t>
            </a:r>
          </a:p>
          <a:p>
            <a:pPr>
              <a:spcBef>
                <a:spcPts val="0"/>
              </a:spcBef>
              <a:spcAft>
                <a:spcPts val="0"/>
              </a:spcAft>
            </a:pPr>
            <a:r>
              <a:rPr lang="en-US" dirty="0" smtClean="0"/>
              <a:t>Team Projects</a:t>
            </a:r>
          </a:p>
          <a:p>
            <a:pPr marL="0" indent="0">
              <a:buNone/>
            </a:pPr>
            <a:r>
              <a:rPr lang="en-US" dirty="0" smtClean="0"/>
              <a:t>Review your syllabus carefully for a list of the required assignments for a course.  The syllabus should also tell you how much each assignment is worth.  Each assignment will contribute to your final grade in the class, so each one is important.</a:t>
            </a:r>
            <a:endParaRPr lang="en-US" dirty="0"/>
          </a:p>
        </p:txBody>
      </p:sp>
    </p:spTree>
    <p:extLst>
      <p:ext uri="{BB962C8B-B14F-4D97-AF65-F5344CB8AC3E}">
        <p14:creationId xmlns:p14="http://schemas.microsoft.com/office/powerpoint/2010/main" val="353321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Grades</a:t>
            </a:r>
            <a:endParaRPr lang="en-US" dirty="0"/>
          </a:p>
        </p:txBody>
      </p:sp>
      <p:sp>
        <p:nvSpPr>
          <p:cNvPr id="3" name="Content Placeholder 2"/>
          <p:cNvSpPr>
            <a:spLocks noGrp="1"/>
          </p:cNvSpPr>
          <p:nvPr>
            <p:ph idx="1"/>
          </p:nvPr>
        </p:nvSpPr>
        <p:spPr>
          <a:xfrm>
            <a:off x="1484310" y="2082801"/>
            <a:ext cx="10018713" cy="3708400"/>
          </a:xfrm>
        </p:spPr>
        <p:txBody>
          <a:bodyPr>
            <a:normAutofit lnSpcReduction="10000"/>
          </a:bodyPr>
          <a:lstStyle/>
          <a:p>
            <a:pPr marL="0" indent="0">
              <a:buNone/>
            </a:pPr>
            <a:r>
              <a:rPr lang="en-US" dirty="0" smtClean="0"/>
              <a:t>Some instructors use a system of weighting grades to make some assignments worth more in the final grade than others.</a:t>
            </a:r>
          </a:p>
          <a:p>
            <a:pPr marL="0" indent="0">
              <a:buNone/>
            </a:pPr>
            <a:r>
              <a:rPr lang="en-US" dirty="0" smtClean="0"/>
              <a:t>Imagine you are working on two assignments—a one page journal worth 10% of your grade and a test worth 40% of your grade.  Your professor might score both assignments out of 100 points.  However, the assignment with the higher weighting (the test) will affect your final grade more than the lower weighting (the journal).</a:t>
            </a:r>
          </a:p>
          <a:p>
            <a:pPr marL="0" indent="0">
              <a:buNone/>
            </a:pPr>
            <a:r>
              <a:rPr lang="en-US" dirty="0" smtClean="0"/>
              <a:t>Be sure to review your syllabus to see how much each of your assignments is worth.  If you are confused about the grading policy, be sure to ask  your instructor for help.</a:t>
            </a:r>
            <a:endParaRPr lang="en-US" dirty="0"/>
          </a:p>
        </p:txBody>
      </p:sp>
    </p:spTree>
    <p:extLst>
      <p:ext uri="{BB962C8B-B14F-4D97-AF65-F5344CB8AC3E}">
        <p14:creationId xmlns:p14="http://schemas.microsoft.com/office/powerpoint/2010/main" val="1128079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liked this lesson and would like more information, consider attending:</a:t>
            </a:r>
            <a:endParaRPr lang="en-US" dirty="0"/>
          </a:p>
        </p:txBody>
      </p:sp>
      <p:sp>
        <p:nvSpPr>
          <p:cNvPr id="3" name="Content Placeholder 2"/>
          <p:cNvSpPr>
            <a:spLocks noGrp="1"/>
          </p:cNvSpPr>
          <p:nvPr>
            <p:ph idx="1"/>
          </p:nvPr>
        </p:nvSpPr>
        <p:spPr>
          <a:xfrm>
            <a:off x="1484310" y="2336800"/>
            <a:ext cx="10018713" cy="3886199"/>
          </a:xfrm>
        </p:spPr>
        <p:txBody>
          <a:bodyPr>
            <a:normAutofit fontScale="92500" lnSpcReduction="10000"/>
          </a:bodyPr>
          <a:lstStyle/>
          <a:p>
            <a:r>
              <a:rPr lang="en-US" dirty="0" smtClean="0"/>
              <a:t>Cultural Expectations 1 and 2</a:t>
            </a:r>
            <a:endParaRPr lang="en-US" dirty="0"/>
          </a:p>
          <a:p>
            <a:r>
              <a:rPr lang="en-US" dirty="0" smtClean="0"/>
              <a:t>Test Taking Strategies</a:t>
            </a:r>
          </a:p>
          <a:p>
            <a:r>
              <a:rPr lang="en-US" dirty="0" smtClean="0"/>
              <a:t>Time Management</a:t>
            </a:r>
          </a:p>
          <a:p>
            <a:r>
              <a:rPr lang="en-US" dirty="0" smtClean="0"/>
              <a:t>Note-Taking</a:t>
            </a:r>
            <a:endParaRPr lang="en-US" dirty="0"/>
          </a:p>
          <a:p>
            <a:pPr marL="114300" indent="0">
              <a:buNone/>
            </a:pPr>
            <a:endParaRPr lang="en-US" b="1" dirty="0" smtClean="0"/>
          </a:p>
          <a:p>
            <a:pPr marL="114300" indent="0">
              <a:buNone/>
            </a:pPr>
            <a:r>
              <a:rPr lang="en-US" b="1" dirty="0" smtClean="0"/>
              <a:t>Why </a:t>
            </a:r>
            <a:r>
              <a:rPr lang="en-US" b="1" dirty="0"/>
              <a:t>should you come back?</a:t>
            </a:r>
          </a:p>
          <a:p>
            <a:pPr marL="114300" indent="0">
              <a:buNone/>
            </a:pPr>
            <a:r>
              <a:rPr lang="en-US" dirty="0"/>
              <a:t>Students completing Supplemental Learning Activities had a 10% higher success rate across the disciplines, a 21% higher success rate in Math, and a 49% higher success rate in English courses. </a:t>
            </a:r>
            <a:endParaRPr lang="en-US" dirty="0" smtClean="0"/>
          </a:p>
        </p:txBody>
      </p:sp>
      <p:pic>
        <p:nvPicPr>
          <p:cNvPr id="4" name="Picture 2" descr="http://www.skctechprep.org/images/computer-stud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545" y="2341371"/>
            <a:ext cx="3876675" cy="258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84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pPr marL="0" indent="0">
              <a:buNone/>
            </a:pPr>
            <a:r>
              <a:rPr lang="en-US" dirty="0" smtClean="0"/>
              <a:t>Colleges use examinations to </a:t>
            </a:r>
            <a:r>
              <a:rPr lang="en-US" b="1" dirty="0" smtClean="0"/>
              <a:t>evaluate</a:t>
            </a:r>
            <a:r>
              <a:rPr lang="en-US" dirty="0" smtClean="0"/>
              <a:t> your understanding of a subject.  As a college student, you will take tests on two main occasions.</a:t>
            </a:r>
          </a:p>
          <a:p>
            <a:pPr marL="457200" indent="-457200">
              <a:buAutoNum type="arabicPeriod"/>
            </a:pPr>
            <a:r>
              <a:rPr lang="en-US" dirty="0" smtClean="0"/>
              <a:t>Before enrolling in a class, you may have to take a </a:t>
            </a:r>
            <a:r>
              <a:rPr lang="en-US" b="1" dirty="0" smtClean="0"/>
              <a:t>placement test</a:t>
            </a:r>
            <a:r>
              <a:rPr lang="en-US" dirty="0" smtClean="0"/>
              <a:t> to determine which class you should take.  </a:t>
            </a:r>
          </a:p>
          <a:p>
            <a:pPr marL="457200" indent="-457200">
              <a:buAutoNum type="arabicPeriod"/>
            </a:pPr>
            <a:r>
              <a:rPr lang="en-US" dirty="0" smtClean="0"/>
              <a:t>During a class, you may have to take </a:t>
            </a:r>
            <a:r>
              <a:rPr lang="en-US" b="1" dirty="0" smtClean="0"/>
              <a:t>midterms, finals, or tests</a:t>
            </a:r>
            <a:r>
              <a:rPr lang="en-US" dirty="0" smtClean="0"/>
              <a:t> that the professor will use to evaluate your mastery of the course material.</a:t>
            </a:r>
            <a:endParaRPr lang="en-US" dirty="0"/>
          </a:p>
        </p:txBody>
      </p:sp>
    </p:spTree>
    <p:extLst>
      <p:ext uri="{BB962C8B-B14F-4D97-AF65-F5344CB8AC3E}">
        <p14:creationId xmlns:p14="http://schemas.microsoft.com/office/powerpoint/2010/main" val="208165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Tests</a:t>
            </a:r>
            <a:endParaRPr lang="en-US" dirty="0"/>
          </a:p>
        </p:txBody>
      </p:sp>
      <p:sp>
        <p:nvSpPr>
          <p:cNvPr id="3" name="Content Placeholder 2"/>
          <p:cNvSpPr>
            <a:spLocks noGrp="1"/>
          </p:cNvSpPr>
          <p:nvPr>
            <p:ph idx="1"/>
          </p:nvPr>
        </p:nvSpPr>
        <p:spPr>
          <a:xfrm>
            <a:off x="1361764" y="2666999"/>
            <a:ext cx="10018713" cy="3124201"/>
          </a:xfrm>
        </p:spPr>
        <p:txBody>
          <a:bodyPr>
            <a:normAutofit fontScale="92500" lnSpcReduction="10000"/>
          </a:bodyPr>
          <a:lstStyle/>
          <a:p>
            <a:r>
              <a:rPr lang="en-US" dirty="0"/>
              <a:t>Placement tests examine students’ skill levels to determine which course levels will be most effective for them.  Usually these tests are done for English and Mathematics. </a:t>
            </a:r>
          </a:p>
          <a:p>
            <a:r>
              <a:rPr lang="en-US" dirty="0" smtClean="0"/>
              <a:t>At COC, the ESL placement test is done on the computer and assesses reading and grammar.</a:t>
            </a:r>
          </a:p>
          <a:p>
            <a:r>
              <a:rPr lang="en-US" dirty="0" smtClean="0"/>
              <a:t>Be sure to take placement tests seriously.  You don’t want to end up in a class that is too easy for you—that’s a waste of your time and money!</a:t>
            </a:r>
          </a:p>
          <a:p>
            <a:r>
              <a:rPr lang="en-US" dirty="0" smtClean="0"/>
              <a:t>Your handout includes more information about placement tests.</a:t>
            </a:r>
            <a:endParaRPr lang="en-US" dirty="0"/>
          </a:p>
        </p:txBody>
      </p:sp>
    </p:spTree>
    <p:extLst>
      <p:ext uri="{BB962C8B-B14F-4D97-AF65-F5344CB8AC3E}">
        <p14:creationId xmlns:p14="http://schemas.microsoft.com/office/powerpoint/2010/main" val="320118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Different classes use different numbers of tests.  You may see:</a:t>
            </a:r>
          </a:p>
          <a:p>
            <a:pPr lvl="1"/>
            <a:r>
              <a:rPr lang="en-US" dirty="0" smtClean="0"/>
              <a:t>Midterm and Final</a:t>
            </a:r>
          </a:p>
          <a:p>
            <a:pPr lvl="1"/>
            <a:r>
              <a:rPr lang="en-US" dirty="0" smtClean="0"/>
              <a:t>Midterm only</a:t>
            </a:r>
          </a:p>
          <a:p>
            <a:pPr lvl="1"/>
            <a:r>
              <a:rPr lang="en-US" dirty="0" smtClean="0"/>
              <a:t>Final only</a:t>
            </a:r>
          </a:p>
          <a:p>
            <a:pPr lvl="1"/>
            <a:r>
              <a:rPr lang="en-US" dirty="0" smtClean="0"/>
              <a:t>Multiple tests over the course of the semester</a:t>
            </a:r>
          </a:p>
          <a:p>
            <a:pPr lvl="1"/>
            <a:r>
              <a:rPr lang="en-US" dirty="0" smtClean="0"/>
              <a:t>No tests at all</a:t>
            </a:r>
          </a:p>
          <a:p>
            <a:r>
              <a:rPr lang="en-US" dirty="0" smtClean="0"/>
              <a:t>Be sure to review your syllabus to see how many tests you will take and when they will occur.</a:t>
            </a:r>
            <a:endParaRPr lang="en-US" dirty="0"/>
          </a:p>
        </p:txBody>
      </p:sp>
    </p:spTree>
    <p:extLst>
      <p:ext uri="{BB962C8B-B14F-4D97-AF65-F5344CB8AC3E}">
        <p14:creationId xmlns:p14="http://schemas.microsoft.com/office/powerpoint/2010/main" val="317888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and Open Book Tests</a:t>
            </a:r>
            <a:endParaRPr lang="en-US" dirty="0"/>
          </a:p>
        </p:txBody>
      </p:sp>
      <p:sp>
        <p:nvSpPr>
          <p:cNvPr id="3" name="Content Placeholder 2"/>
          <p:cNvSpPr>
            <a:spLocks noGrp="1"/>
          </p:cNvSpPr>
          <p:nvPr>
            <p:ph idx="1"/>
          </p:nvPr>
        </p:nvSpPr>
        <p:spPr>
          <a:xfrm>
            <a:off x="1484310" y="1828800"/>
            <a:ext cx="10018713" cy="4343400"/>
          </a:xfrm>
        </p:spPr>
        <p:txBody>
          <a:bodyPr>
            <a:normAutofit fontScale="92500" lnSpcReduction="20000"/>
          </a:bodyPr>
          <a:lstStyle/>
          <a:p>
            <a:pPr marL="0" indent="0">
              <a:lnSpc>
                <a:spcPct val="120000"/>
              </a:lnSpc>
              <a:spcBef>
                <a:spcPts val="0"/>
              </a:spcBef>
              <a:spcAft>
                <a:spcPts val="0"/>
              </a:spcAft>
              <a:buNone/>
            </a:pPr>
            <a:r>
              <a:rPr lang="en-US" dirty="0" smtClean="0"/>
              <a:t>Closed Book:  You may not use your textbook during a test.  Usually, these tests will include objective questions such as multiple choice and true/false.  These tests usually check your understanding of material in the textbook or from lectures.</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smtClean="0"/>
              <a:t>Open Book:  You may use your textbook during a test.  Usually, these tests include more difficult questions and test complex skills like critical thinking and problem solving.  Answers cannot be found directly in the textbook.  </a:t>
            </a:r>
            <a:r>
              <a:rPr lang="en-US" b="1" dirty="0" smtClean="0"/>
              <a:t>DO NOT</a:t>
            </a:r>
            <a:r>
              <a:rPr lang="en-US" dirty="0" smtClean="0"/>
              <a:t> skip studying a chapter just because you’ll be able to use your book during a test.  You will waste time reviewing the book when you should be answering test questions. </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smtClean="0"/>
              <a:t>Other:  Some instructors may allow you to use other resources during an exam, such as your notes.  Be sure to review those resources thoroughly before the test. </a:t>
            </a:r>
            <a:endParaRPr lang="en-US" dirty="0"/>
          </a:p>
        </p:txBody>
      </p:sp>
    </p:spTree>
    <p:extLst>
      <p:ext uri="{BB962C8B-B14F-4D97-AF65-F5344CB8AC3E}">
        <p14:creationId xmlns:p14="http://schemas.microsoft.com/office/powerpoint/2010/main" val="32109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Midterm?</a:t>
            </a:r>
            <a:endParaRPr lang="en-US" dirty="0"/>
          </a:p>
        </p:txBody>
      </p:sp>
      <p:sp>
        <p:nvSpPr>
          <p:cNvPr id="3" name="Content Placeholder 2"/>
          <p:cNvSpPr>
            <a:spLocks noGrp="1"/>
          </p:cNvSpPr>
          <p:nvPr>
            <p:ph idx="1"/>
          </p:nvPr>
        </p:nvSpPr>
        <p:spPr>
          <a:xfrm>
            <a:off x="1484310" y="1955800"/>
            <a:ext cx="10018713" cy="4216399"/>
          </a:xfrm>
        </p:spPr>
        <p:txBody>
          <a:bodyPr>
            <a:normAutofit fontScale="92500" lnSpcReduction="20000"/>
          </a:bodyPr>
          <a:lstStyle/>
          <a:p>
            <a:r>
              <a:rPr lang="en-US" dirty="0" smtClean="0"/>
              <a:t>A midterm is an important test that occurs approximately halfway through the semester.</a:t>
            </a:r>
          </a:p>
          <a:p>
            <a:r>
              <a:rPr lang="en-US" dirty="0" smtClean="0"/>
              <a:t>It may be </a:t>
            </a:r>
            <a:r>
              <a:rPr lang="en-US" b="1" dirty="0" smtClean="0"/>
              <a:t>cumulative</a:t>
            </a:r>
            <a:r>
              <a:rPr lang="en-US" dirty="0" smtClean="0"/>
              <a:t>; in other words, it might cover all the material you studied in the first half of the semester.</a:t>
            </a:r>
          </a:p>
          <a:p>
            <a:r>
              <a:rPr lang="en-US" dirty="0" smtClean="0"/>
              <a:t>It may be worth a large proportion of your grade.  Some midterms are worth up to 50% of your final grade for the class.</a:t>
            </a:r>
          </a:p>
          <a:p>
            <a:r>
              <a:rPr lang="en-US" dirty="0" smtClean="0"/>
              <a:t>You can use your midterm to evaluate your own progress and study habits.  If you do poorly on a midterm, talk to your professor or TLC tutor about study strategies you can use to improve.</a:t>
            </a:r>
          </a:p>
          <a:p>
            <a:r>
              <a:rPr lang="en-US" dirty="0" smtClean="0"/>
              <a:t>You can also use the midterm as a clue about the final.  Most instructors have a style of testing.  This means that most tests are going to look similar in style (whether they are midterms or finals).  When preparing for finals, be sure to review the midterm carefully.</a:t>
            </a:r>
            <a:endParaRPr lang="en-US" dirty="0"/>
          </a:p>
        </p:txBody>
      </p:sp>
    </p:spTree>
    <p:extLst>
      <p:ext uri="{BB962C8B-B14F-4D97-AF65-F5344CB8AC3E}">
        <p14:creationId xmlns:p14="http://schemas.microsoft.com/office/powerpoint/2010/main" val="203591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Final?</a:t>
            </a:r>
            <a:endParaRPr lang="en-US" dirty="0"/>
          </a:p>
        </p:txBody>
      </p:sp>
      <p:sp>
        <p:nvSpPr>
          <p:cNvPr id="3" name="Content Placeholder 2"/>
          <p:cNvSpPr>
            <a:spLocks noGrp="1"/>
          </p:cNvSpPr>
          <p:nvPr>
            <p:ph idx="1"/>
          </p:nvPr>
        </p:nvSpPr>
        <p:spPr>
          <a:xfrm>
            <a:off x="1484310" y="2032000"/>
            <a:ext cx="10018713" cy="3987799"/>
          </a:xfrm>
        </p:spPr>
        <p:txBody>
          <a:bodyPr>
            <a:normAutofit fontScale="85000" lnSpcReduction="20000"/>
          </a:bodyPr>
          <a:lstStyle/>
          <a:p>
            <a:r>
              <a:rPr lang="en-US" dirty="0" smtClean="0"/>
              <a:t>A final exam occurs at the end of the semester.  Professors use finals to evaluate your understanding of the course material.</a:t>
            </a:r>
          </a:p>
          <a:p>
            <a:r>
              <a:rPr lang="en-US" dirty="0" smtClean="0"/>
              <a:t>The final may be </a:t>
            </a:r>
            <a:r>
              <a:rPr lang="en-US" b="1" dirty="0" smtClean="0"/>
              <a:t>cumulative</a:t>
            </a:r>
            <a:r>
              <a:rPr lang="en-US" dirty="0" smtClean="0"/>
              <a:t> (covering all the material for the semester).  It may cover only the material discussed after the midterm.</a:t>
            </a:r>
          </a:p>
          <a:p>
            <a:r>
              <a:rPr lang="en-US" dirty="0" smtClean="0"/>
              <a:t>Finals are usually worth a large percentage of your grade.  The final exam could be worth more than 50% of your final grade for the class.</a:t>
            </a:r>
          </a:p>
          <a:p>
            <a:r>
              <a:rPr lang="en-US" dirty="0" smtClean="0"/>
              <a:t>Your instructor may give a </a:t>
            </a:r>
            <a:r>
              <a:rPr lang="en-US" b="1" dirty="0" smtClean="0"/>
              <a:t>take-home</a:t>
            </a:r>
            <a:r>
              <a:rPr lang="en-US" dirty="0" smtClean="0"/>
              <a:t> final.  In this case, you complete your exam at home.  Take-home finals my include more difficult questions or require you to do additional research.  Be sure to give yourself adequate time to complete a take-home final.</a:t>
            </a:r>
          </a:p>
          <a:p>
            <a:r>
              <a:rPr lang="en-US" dirty="0" smtClean="0"/>
              <a:t>To prepare for a final, review any tests, quizzes, or midterms you have taken for the class.</a:t>
            </a:r>
          </a:p>
          <a:p>
            <a:r>
              <a:rPr lang="en-US" dirty="0" smtClean="0"/>
              <a:t>Your professor may also provide you with a study guide.  Be sure to review the material on the study guide.</a:t>
            </a:r>
            <a:endParaRPr lang="en-US" dirty="0"/>
          </a:p>
        </p:txBody>
      </p:sp>
    </p:spTree>
    <p:extLst>
      <p:ext uri="{BB962C8B-B14F-4D97-AF65-F5344CB8AC3E}">
        <p14:creationId xmlns:p14="http://schemas.microsoft.com/office/powerpoint/2010/main" val="379016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Preparing at the Beginning of the Semester</a:t>
            </a:r>
            <a:endParaRPr lang="en-US" dirty="0"/>
          </a:p>
        </p:txBody>
      </p:sp>
      <p:sp>
        <p:nvSpPr>
          <p:cNvPr id="3" name="Content Placeholder 2"/>
          <p:cNvSpPr>
            <a:spLocks noGrp="1"/>
          </p:cNvSpPr>
          <p:nvPr>
            <p:ph idx="1"/>
          </p:nvPr>
        </p:nvSpPr>
        <p:spPr>
          <a:xfrm>
            <a:off x="1484310" y="2666999"/>
            <a:ext cx="10018713" cy="3454401"/>
          </a:xfrm>
        </p:spPr>
        <p:txBody>
          <a:bodyPr>
            <a:normAutofit fontScale="92500" lnSpcReduction="20000"/>
          </a:bodyPr>
          <a:lstStyle/>
          <a:p>
            <a:r>
              <a:rPr lang="en-US" dirty="0" smtClean="0"/>
              <a:t>Check the syllabus for test dates and put them in your calendar.  Make note of any days when you might have multiple tests (during finals week, for example).</a:t>
            </a:r>
          </a:p>
          <a:p>
            <a:r>
              <a:rPr lang="en-US" dirty="0" smtClean="0"/>
              <a:t>Take good notes throughout the course of the semester.  Be thorough and organized.</a:t>
            </a:r>
          </a:p>
          <a:p>
            <a:r>
              <a:rPr lang="en-US" dirty="0" smtClean="0"/>
              <a:t>Review class material frequently over the course of the semester.  This will help you avoid cramming (desperately studying all the material right before the test).</a:t>
            </a:r>
          </a:p>
          <a:p>
            <a:r>
              <a:rPr lang="en-US" dirty="0" smtClean="0"/>
              <a:t>Take test preparation workshops early in the semester.  Test preparation workshops can help you learn how to approach different types of exam questions or construct an in-class essay.  These workshops are available in TLC (more info in your handout).</a:t>
            </a:r>
            <a:endParaRPr lang="en-US" dirty="0"/>
          </a:p>
        </p:txBody>
      </p:sp>
    </p:spTree>
    <p:extLst>
      <p:ext uri="{BB962C8B-B14F-4D97-AF65-F5344CB8AC3E}">
        <p14:creationId xmlns:p14="http://schemas.microsoft.com/office/powerpoint/2010/main" val="1569927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1227</TotalTime>
  <Words>2262</Words>
  <Application>Microsoft Office PowerPoint</Application>
  <PresentationFormat>Widescreen</PresentationFormat>
  <Paragraphs>200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Corbel</vt:lpstr>
      <vt:lpstr>Parallax</vt:lpstr>
      <vt:lpstr>Cultural Expectations 3:   Examinations and Grades</vt:lpstr>
      <vt:lpstr>Part 1:  Examinations</vt:lpstr>
      <vt:lpstr>Overview</vt:lpstr>
      <vt:lpstr>Placement Tests</vt:lpstr>
      <vt:lpstr>Class Tests</vt:lpstr>
      <vt:lpstr>Closed and Open Book Tests</vt:lpstr>
      <vt:lpstr>What Is a Midterm?</vt:lpstr>
      <vt:lpstr>What Is a Final?</vt:lpstr>
      <vt:lpstr>Begin Preparing at the Beginning of the Semester</vt:lpstr>
      <vt:lpstr>Other Test Preparedness Skills</vt:lpstr>
      <vt:lpstr>Topic Knowledge</vt:lpstr>
      <vt:lpstr>Reviewing Class Notes</vt:lpstr>
      <vt:lpstr>Time Management</vt:lpstr>
      <vt:lpstr>Before an Exam, Find Out…</vt:lpstr>
      <vt:lpstr>Rubrics</vt:lpstr>
      <vt:lpstr>Test Proctoring</vt:lpstr>
      <vt:lpstr>Part 2:  Grading</vt:lpstr>
      <vt:lpstr>Overview</vt:lpstr>
      <vt:lpstr>What Do Grades Mean?</vt:lpstr>
      <vt:lpstr>Other Grade Possibilities</vt:lpstr>
      <vt:lpstr>Calculating GPA</vt:lpstr>
      <vt:lpstr>Student Learning Outcomes (SLOs)</vt:lpstr>
      <vt:lpstr>Graded Assignments</vt:lpstr>
      <vt:lpstr>Weighted Grades</vt:lpstr>
      <vt:lpstr>If you liked this lesson and would like more information, consider attending: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Expectations in the Colleges of the United States of America</dc:title>
  <dc:creator>ErinD</dc:creator>
  <cp:lastModifiedBy>Pilarski-Lussier, Corrine</cp:lastModifiedBy>
  <cp:revision>290</cp:revision>
  <dcterms:created xsi:type="dcterms:W3CDTF">2014-05-12T18:32:27Z</dcterms:created>
  <dcterms:modified xsi:type="dcterms:W3CDTF">2014-08-14T18:42:08Z</dcterms:modified>
</cp:coreProperties>
</file>