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262" r:id="rId5"/>
    <p:sldId id="265" r:id="rId6"/>
    <p:sldId id="259" r:id="rId7"/>
    <p:sldId id="263" r:id="rId8"/>
    <p:sldId id="264" r:id="rId9"/>
    <p:sldId id="286" r:id="rId10"/>
    <p:sldId id="260" r:id="rId11"/>
    <p:sldId id="261" r:id="rId12"/>
    <p:sldId id="266" r:id="rId13"/>
    <p:sldId id="267" r:id="rId14"/>
    <p:sldId id="268" r:id="rId15"/>
    <p:sldId id="269" r:id="rId16"/>
    <p:sldId id="278" r:id="rId17"/>
    <p:sldId id="271" r:id="rId18"/>
    <p:sldId id="279" r:id="rId19"/>
    <p:sldId id="281" r:id="rId20"/>
    <p:sldId id="283" r:id="rId21"/>
    <p:sldId id="280" r:id="rId22"/>
    <p:sldId id="287" r:id="rId23"/>
    <p:sldId id="288" r:id="rId24"/>
    <p:sldId id="284" r:id="rId25"/>
    <p:sldId id="282"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485" autoAdjust="0"/>
  </p:normalViewPr>
  <p:slideViewPr>
    <p:cSldViewPr snapToGrid="0">
      <p:cViewPr varScale="1">
        <p:scale>
          <a:sx n="54" d="100"/>
          <a:sy n="54" d="100"/>
        </p:scale>
        <p:origin x="64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C170F6-5DE4-4B21-AF10-2DCEAE590678}" type="datetimeFigureOut">
              <a:rPr lang="en-US" smtClean="0"/>
              <a:t>9/25/2014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D0CCC-F5AF-4A75-9B16-57A68B7DB746}" type="slidenum">
              <a:rPr lang="en-US" smtClean="0"/>
              <a:t>‹#›</a:t>
            </a:fld>
            <a:endParaRPr lang="en-US"/>
          </a:p>
        </p:txBody>
      </p:sp>
    </p:spTree>
    <p:extLst>
      <p:ext uri="{BB962C8B-B14F-4D97-AF65-F5344CB8AC3E}">
        <p14:creationId xmlns:p14="http://schemas.microsoft.com/office/powerpoint/2010/main" val="3917165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“People</a:t>
            </a:r>
            <a:r>
              <a:rPr lang="en-US" baseline="0" dirty="0" smtClean="0"/>
              <a:t> with Easier to Pronounce Names Promote Truthiness of Claims”</a:t>
            </a:r>
            <a:endParaRPr lang="en-US" dirty="0"/>
          </a:p>
        </p:txBody>
      </p:sp>
      <p:sp>
        <p:nvSpPr>
          <p:cNvPr id="4" name="Slide Number Placeholder 3"/>
          <p:cNvSpPr>
            <a:spLocks noGrp="1"/>
          </p:cNvSpPr>
          <p:nvPr>
            <p:ph type="sldNum" sz="quarter" idx="10"/>
          </p:nvPr>
        </p:nvSpPr>
        <p:spPr/>
        <p:txBody>
          <a:bodyPr/>
          <a:lstStyle/>
          <a:p>
            <a:fld id="{AFCD0CCC-F5AF-4A75-9B16-57A68B7DB746}" type="slidenum">
              <a:rPr lang="en-US" smtClean="0"/>
              <a:t>16</a:t>
            </a:fld>
            <a:endParaRPr lang="en-US"/>
          </a:p>
        </p:txBody>
      </p:sp>
    </p:spTree>
    <p:extLst>
      <p:ext uri="{BB962C8B-B14F-4D97-AF65-F5344CB8AC3E}">
        <p14:creationId xmlns:p14="http://schemas.microsoft.com/office/powerpoint/2010/main" val="152682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 Joe Body Image article</a:t>
            </a:r>
            <a:endParaRPr lang="en-US" dirty="0"/>
          </a:p>
        </p:txBody>
      </p:sp>
      <p:sp>
        <p:nvSpPr>
          <p:cNvPr id="4" name="Slide Number Placeholder 3"/>
          <p:cNvSpPr>
            <a:spLocks noGrp="1"/>
          </p:cNvSpPr>
          <p:nvPr>
            <p:ph type="sldNum" sz="quarter" idx="10"/>
          </p:nvPr>
        </p:nvSpPr>
        <p:spPr/>
        <p:txBody>
          <a:bodyPr/>
          <a:lstStyle/>
          <a:p>
            <a:fld id="{AFCD0CCC-F5AF-4A75-9B16-57A68B7DB746}" type="slidenum">
              <a:rPr lang="en-US" smtClean="0"/>
              <a:t>24</a:t>
            </a:fld>
            <a:endParaRPr lang="en-US"/>
          </a:p>
        </p:txBody>
      </p:sp>
    </p:spTree>
    <p:extLst>
      <p:ext uri="{BB962C8B-B14F-4D97-AF65-F5344CB8AC3E}">
        <p14:creationId xmlns:p14="http://schemas.microsoft.com/office/powerpoint/2010/main" val="3130895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9/25/2014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3cmediasolutions.org/privid/9772?key=0338f5dc62e73541e9c0996eee860f5212413aa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3cmediasolutions.org/privid/9773?key=5865f88b36ad2dc16256ae78b48f5213fa5c858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3cmediasolutions.org/privid/9774?key=3dcd7dc9f6756e0e50e7f5e29450cb39afbebff3"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3cmediasolutions.org/privid/9775?key=a08793d195ec4d52ff9ee9fae8e16c55f5aecbb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Pre-Reading:</a:t>
            </a:r>
            <a:br>
              <a:rPr lang="en-US" dirty="0" smtClean="0"/>
            </a:br>
            <a:r>
              <a:rPr lang="en-US" dirty="0" smtClean="0"/>
              <a:t>Preparing Yourself to Read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25138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Effective Reading Environment</a:t>
            </a:r>
            <a:endParaRPr lang="en-US" dirty="0"/>
          </a:p>
        </p:txBody>
      </p:sp>
      <p:sp>
        <p:nvSpPr>
          <p:cNvPr id="3" name="Content Placeholder 2"/>
          <p:cNvSpPr>
            <a:spLocks noGrp="1"/>
          </p:cNvSpPr>
          <p:nvPr>
            <p:ph idx="1"/>
          </p:nvPr>
        </p:nvSpPr>
        <p:spPr/>
        <p:txBody>
          <a:bodyPr/>
          <a:lstStyle/>
          <a:p>
            <a:r>
              <a:rPr lang="en-US" dirty="0" smtClean="0"/>
              <a:t>Your physical environment affects your reading</a:t>
            </a:r>
          </a:p>
          <a:p>
            <a:r>
              <a:rPr lang="en-US" dirty="0" smtClean="0"/>
              <a:t>Create an environment for yourself where you are comfortable, alert, and free from distractions.</a:t>
            </a:r>
            <a:endParaRPr lang="en-US" dirty="0"/>
          </a:p>
        </p:txBody>
      </p:sp>
    </p:spTree>
    <p:extLst>
      <p:ext uri="{BB962C8B-B14F-4D97-AF65-F5344CB8AC3E}">
        <p14:creationId xmlns:p14="http://schemas.microsoft.com/office/powerpoint/2010/main" val="1006050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Reading Environment Do’s and Don’ts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58009102"/>
              </p:ext>
            </p:extLst>
          </p:nvPr>
        </p:nvGraphicFramePr>
        <p:xfrm>
          <a:off x="677863" y="2160588"/>
          <a:ext cx="8596312" cy="2936240"/>
        </p:xfrm>
        <a:graphic>
          <a:graphicData uri="http://schemas.openxmlformats.org/drawingml/2006/table">
            <a:tbl>
              <a:tblPr firstRow="1" bandRow="1">
                <a:tableStyleId>{5C22544A-7EE6-4342-B048-85BDC9FD1C3A}</a:tableStyleId>
              </a:tblPr>
              <a:tblGrid>
                <a:gridCol w="4298156"/>
                <a:gridCol w="4298156"/>
              </a:tblGrid>
              <a:tr h="370840">
                <a:tc>
                  <a:txBody>
                    <a:bodyPr/>
                    <a:lstStyle/>
                    <a:p>
                      <a:pPr algn="ctr"/>
                      <a:r>
                        <a:rPr lang="en-US" b="0" dirty="0" smtClean="0"/>
                        <a:t>Do</a:t>
                      </a:r>
                      <a:endParaRPr lang="en-US" b="0" dirty="0"/>
                    </a:p>
                  </a:txBody>
                  <a:tcPr/>
                </a:tc>
                <a:tc>
                  <a:txBody>
                    <a:bodyPr/>
                    <a:lstStyle/>
                    <a:p>
                      <a:pPr algn="ctr"/>
                      <a:r>
                        <a:rPr lang="en-US" b="0" dirty="0" smtClean="0"/>
                        <a:t>Don’t</a:t>
                      </a:r>
                      <a:endParaRPr lang="en-US" b="0" dirty="0"/>
                    </a:p>
                  </a:txBody>
                  <a:tcPr/>
                </a:tc>
              </a:tr>
              <a:tr h="370840">
                <a:tc>
                  <a:txBody>
                    <a:bodyPr/>
                    <a:lstStyle/>
                    <a:p>
                      <a:r>
                        <a:rPr lang="en-US" dirty="0" smtClean="0"/>
                        <a:t>Find</a:t>
                      </a:r>
                      <a:r>
                        <a:rPr lang="en-US" baseline="0" dirty="0" smtClean="0"/>
                        <a:t> a distraction-free environment.</a:t>
                      </a:r>
                      <a:endParaRPr lang="en-US" dirty="0"/>
                    </a:p>
                  </a:txBody>
                  <a:tcPr/>
                </a:tc>
                <a:tc>
                  <a:txBody>
                    <a:bodyPr/>
                    <a:lstStyle/>
                    <a:p>
                      <a:r>
                        <a:rPr lang="en-US" dirty="0" smtClean="0"/>
                        <a:t>Allow yourself</a:t>
                      </a:r>
                      <a:r>
                        <a:rPr lang="en-US" baseline="0" dirty="0" smtClean="0"/>
                        <a:t> to be distracted by smart phones, the internet, television, etc.</a:t>
                      </a:r>
                      <a:endParaRPr lang="en-US" dirty="0"/>
                    </a:p>
                  </a:txBody>
                  <a:tcPr/>
                </a:tc>
              </a:tr>
              <a:tr h="370840">
                <a:tc>
                  <a:txBody>
                    <a:bodyPr/>
                    <a:lstStyle/>
                    <a:p>
                      <a:r>
                        <a:rPr lang="en-US" dirty="0" smtClean="0"/>
                        <a:t>Focus on a single task (completing the assigned reading).</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Multitask.</a:t>
                      </a:r>
                      <a:r>
                        <a:rPr lang="en-US" baseline="0" dirty="0" smtClean="0"/>
                        <a:t>  Research shows that people who multitask do poorly on </a:t>
                      </a:r>
                      <a:r>
                        <a:rPr lang="en-US" i="1" baseline="0" dirty="0" smtClean="0"/>
                        <a:t>all</a:t>
                      </a:r>
                      <a:r>
                        <a:rPr lang="en-US" i="0" baseline="0" dirty="0" smtClean="0"/>
                        <a:t> the activities they’re working on.</a:t>
                      </a:r>
                      <a:endParaRPr lang="en-US" dirty="0" smtClean="0"/>
                    </a:p>
                  </a:txBody>
                  <a:tcPr/>
                </a:tc>
              </a:tr>
              <a:tr h="370840">
                <a:tc>
                  <a:txBody>
                    <a:bodyPr/>
                    <a:lstStyle/>
                    <a:p>
                      <a:r>
                        <a:rPr lang="en-US" dirty="0" smtClean="0"/>
                        <a:t>Read when you’re well-rested.</a:t>
                      </a:r>
                      <a:endParaRPr lang="en-US" dirty="0"/>
                    </a:p>
                  </a:txBody>
                  <a:tcPr/>
                </a:tc>
                <a:tc>
                  <a:txBody>
                    <a:bodyPr/>
                    <a:lstStyle/>
                    <a:p>
                      <a:r>
                        <a:rPr lang="en-US" dirty="0" smtClean="0"/>
                        <a:t>Read when you’re sleepy</a:t>
                      </a:r>
                      <a:r>
                        <a:rPr lang="en-US" baseline="0" dirty="0" smtClean="0"/>
                        <a:t>.</a:t>
                      </a:r>
                      <a:endParaRPr lang="en-US" dirty="0"/>
                    </a:p>
                  </a:txBody>
                  <a:tcPr/>
                </a:tc>
              </a:tr>
              <a:tr h="370840">
                <a:tc>
                  <a:txBody>
                    <a:bodyPr/>
                    <a:lstStyle/>
                    <a:p>
                      <a:r>
                        <a:rPr lang="en-US" dirty="0" smtClean="0"/>
                        <a:t>Find a comfortable position sitting upright.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Be </a:t>
                      </a:r>
                      <a:r>
                        <a:rPr lang="en-US" i="1" dirty="0" smtClean="0"/>
                        <a:t>too</a:t>
                      </a:r>
                      <a:r>
                        <a:rPr lang="en-US" i="0" dirty="0" smtClean="0"/>
                        <a:t> comfortable in bed</a:t>
                      </a:r>
                      <a:r>
                        <a:rPr lang="en-US" i="0" baseline="0" dirty="0" smtClean="0"/>
                        <a:t> or on a couch.  You may fall asleep.</a:t>
                      </a:r>
                      <a:endParaRPr lang="en-US" dirty="0" smtClean="0"/>
                    </a:p>
                  </a:txBody>
                  <a:tcPr/>
                </a:tc>
              </a:tr>
            </a:tbl>
          </a:graphicData>
        </a:graphic>
      </p:graphicFrame>
    </p:spTree>
    <p:extLst>
      <p:ext uri="{BB962C8B-B14F-4D97-AF65-F5344CB8AC3E}">
        <p14:creationId xmlns:p14="http://schemas.microsoft.com/office/powerpoint/2010/main" val="993878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Reading</a:t>
            </a:r>
            <a:endParaRPr lang="en-US" dirty="0"/>
          </a:p>
        </p:txBody>
      </p:sp>
      <p:sp>
        <p:nvSpPr>
          <p:cNvPr id="3" name="Content Placeholder 2"/>
          <p:cNvSpPr>
            <a:spLocks noGrp="1"/>
          </p:cNvSpPr>
          <p:nvPr>
            <p:ph idx="1"/>
          </p:nvPr>
        </p:nvSpPr>
        <p:spPr/>
        <p:txBody>
          <a:bodyPr/>
          <a:lstStyle/>
          <a:p>
            <a:r>
              <a:rPr lang="en-US" dirty="0" smtClean="0"/>
              <a:t>Before beginning a reading, it is important to familiarize yourself with the different parts of the text.  </a:t>
            </a:r>
          </a:p>
          <a:p>
            <a:r>
              <a:rPr lang="en-US" dirty="0" smtClean="0"/>
              <a:t>Knowing the structure of the text will help you follow the content better.</a:t>
            </a:r>
          </a:p>
          <a:p>
            <a:r>
              <a:rPr lang="en-US" dirty="0" smtClean="0"/>
              <a:t>In addition, you’ll be able to find the tools the text provides for you and locate the sections you should focus most on.</a:t>
            </a:r>
            <a:endParaRPr lang="en-US" dirty="0"/>
          </a:p>
        </p:txBody>
      </p:sp>
    </p:spTree>
    <p:extLst>
      <p:ext uri="{BB962C8B-B14F-4D97-AF65-F5344CB8AC3E}">
        <p14:creationId xmlns:p14="http://schemas.microsoft.com/office/powerpoint/2010/main" val="3954538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Textbook</a:t>
            </a:r>
            <a:endParaRPr lang="en-US" dirty="0"/>
          </a:p>
        </p:txBody>
      </p:sp>
      <p:sp>
        <p:nvSpPr>
          <p:cNvPr id="3" name="Content Placeholder 2"/>
          <p:cNvSpPr>
            <a:spLocks noGrp="1"/>
          </p:cNvSpPr>
          <p:nvPr>
            <p:ph idx="1"/>
          </p:nvPr>
        </p:nvSpPr>
        <p:spPr/>
        <p:txBody>
          <a:bodyPr/>
          <a:lstStyle/>
          <a:p>
            <a:pPr marL="0" indent="0">
              <a:buNone/>
            </a:pPr>
            <a:r>
              <a:rPr lang="en-US" dirty="0" smtClean="0"/>
              <a:t>Most textbooks have standard sections that you can use to help you find the information you need.  Before you begin reading, you should familiarize yourself with these sections:</a:t>
            </a:r>
          </a:p>
          <a:p>
            <a:r>
              <a:rPr lang="en-US" dirty="0" smtClean="0"/>
              <a:t>Table of Contents </a:t>
            </a:r>
          </a:p>
          <a:p>
            <a:r>
              <a:rPr lang="en-US" dirty="0" smtClean="0"/>
              <a:t>Chapters</a:t>
            </a:r>
          </a:p>
          <a:p>
            <a:r>
              <a:rPr lang="en-US" dirty="0" smtClean="0"/>
              <a:t>Glossary</a:t>
            </a:r>
          </a:p>
          <a:p>
            <a:r>
              <a:rPr lang="en-US" dirty="0" smtClean="0"/>
              <a:t>References/Notes</a:t>
            </a:r>
          </a:p>
          <a:p>
            <a:r>
              <a:rPr lang="en-US" dirty="0" smtClean="0"/>
              <a:t>Index</a:t>
            </a:r>
          </a:p>
          <a:p>
            <a:r>
              <a:rPr lang="en-US" dirty="0" smtClean="0"/>
              <a:t>Appendix or Appendices</a:t>
            </a:r>
          </a:p>
          <a:p>
            <a:r>
              <a:rPr lang="en-US" dirty="0" smtClean="0"/>
              <a:t>Sample test questions (sometimes integrated into individual chapters)</a:t>
            </a:r>
          </a:p>
          <a:p>
            <a:endParaRPr lang="en-US" dirty="0"/>
          </a:p>
        </p:txBody>
      </p:sp>
    </p:spTree>
    <p:extLst>
      <p:ext uri="{BB962C8B-B14F-4D97-AF65-F5344CB8AC3E}">
        <p14:creationId xmlns:p14="http://schemas.microsoft.com/office/powerpoint/2010/main" val="2524847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Textbook Chapter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One section of the textbook devoted to a particular topic</a:t>
            </a:r>
          </a:p>
          <a:p>
            <a:r>
              <a:rPr lang="en-US" dirty="0" smtClean="0"/>
              <a:t>May be divided into subtopics</a:t>
            </a:r>
          </a:p>
          <a:p>
            <a:r>
              <a:rPr lang="en-US" dirty="0" smtClean="0"/>
              <a:t>Could include:</a:t>
            </a:r>
          </a:p>
          <a:p>
            <a:pPr lvl="1"/>
            <a:r>
              <a:rPr lang="en-US" dirty="0" smtClean="0"/>
              <a:t>Summary of the chapter’s main points (could appear at the beginning or end of the chapter)</a:t>
            </a:r>
          </a:p>
          <a:p>
            <a:pPr lvl="1"/>
            <a:r>
              <a:rPr lang="en-US" dirty="0" smtClean="0"/>
              <a:t>Learning Objectives</a:t>
            </a:r>
          </a:p>
          <a:p>
            <a:pPr lvl="1"/>
            <a:r>
              <a:rPr lang="en-US" dirty="0" smtClean="0"/>
              <a:t>Key vocabulary</a:t>
            </a:r>
          </a:p>
          <a:p>
            <a:pPr lvl="1"/>
            <a:r>
              <a:rPr lang="en-US" dirty="0" smtClean="0"/>
              <a:t>Call-out Boxes</a:t>
            </a:r>
          </a:p>
          <a:p>
            <a:pPr lvl="1"/>
            <a:r>
              <a:rPr lang="en-US" dirty="0" smtClean="0"/>
              <a:t>Visual aids (photographs, diagrams, charts, etc.)</a:t>
            </a:r>
          </a:p>
          <a:p>
            <a:pPr lvl="1"/>
            <a:r>
              <a:rPr lang="en-US" dirty="0" smtClean="0"/>
              <a:t>Sample assignments</a:t>
            </a:r>
          </a:p>
          <a:p>
            <a:pPr lvl="1"/>
            <a:r>
              <a:rPr lang="en-US" dirty="0" smtClean="0"/>
              <a:t>Sample quiz questions</a:t>
            </a:r>
          </a:p>
          <a:p>
            <a:r>
              <a:rPr lang="en-US" dirty="0" smtClean="0"/>
              <a:t>Click </a:t>
            </a:r>
            <a:r>
              <a:rPr lang="en-US" b="1" dirty="0" smtClean="0">
                <a:solidFill>
                  <a:srgbClr val="FF0000"/>
                </a:solidFill>
                <a:hlinkClick r:id="rId2"/>
              </a:rPr>
              <a:t>here</a:t>
            </a:r>
            <a:r>
              <a:rPr lang="en-US" dirty="0" smtClean="0"/>
              <a:t> to watch a short video that shows a sample chapter.</a:t>
            </a:r>
            <a:endParaRPr lang="en-US" dirty="0"/>
          </a:p>
        </p:txBody>
      </p:sp>
    </p:spTree>
    <p:extLst>
      <p:ext uri="{BB962C8B-B14F-4D97-AF65-F5344CB8AC3E}">
        <p14:creationId xmlns:p14="http://schemas.microsoft.com/office/powerpoint/2010/main" val="1112774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Journal Articles</a:t>
            </a:r>
            <a:endParaRPr lang="en-US" dirty="0"/>
          </a:p>
        </p:txBody>
      </p:sp>
      <p:sp>
        <p:nvSpPr>
          <p:cNvPr id="3" name="Content Placeholder 2"/>
          <p:cNvSpPr>
            <a:spLocks noGrp="1"/>
          </p:cNvSpPr>
          <p:nvPr>
            <p:ph idx="1"/>
          </p:nvPr>
        </p:nvSpPr>
        <p:spPr/>
        <p:txBody>
          <a:bodyPr/>
          <a:lstStyle/>
          <a:p>
            <a:r>
              <a:rPr lang="en-US" dirty="0" smtClean="0"/>
              <a:t>Journal articles are scholarly works that are usually peer reviewed by experts.</a:t>
            </a:r>
          </a:p>
          <a:p>
            <a:r>
              <a:rPr lang="en-US" dirty="0" smtClean="0"/>
              <a:t>They contain specific, researched information on particular topics.</a:t>
            </a:r>
          </a:p>
          <a:p>
            <a:r>
              <a:rPr lang="en-US" dirty="0" smtClean="0"/>
              <a:t>They can be accessed through the COC library databases.</a:t>
            </a:r>
          </a:p>
          <a:p>
            <a:pPr marL="0" indent="0">
              <a:buNone/>
            </a:pPr>
            <a:endParaRPr lang="en-US" dirty="0" smtClean="0"/>
          </a:p>
        </p:txBody>
      </p:sp>
    </p:spTree>
    <p:extLst>
      <p:ext uri="{BB962C8B-B14F-4D97-AF65-F5344CB8AC3E}">
        <p14:creationId xmlns:p14="http://schemas.microsoft.com/office/powerpoint/2010/main" val="2403041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Parts of a Journal Article</a:t>
            </a:r>
            <a:endParaRPr lang="en-US" dirty="0"/>
          </a:p>
        </p:txBody>
      </p:sp>
      <p:sp>
        <p:nvSpPr>
          <p:cNvPr id="3" name="Content Placeholder 2"/>
          <p:cNvSpPr>
            <a:spLocks noGrp="1"/>
          </p:cNvSpPr>
          <p:nvPr>
            <p:ph idx="1"/>
          </p:nvPr>
        </p:nvSpPr>
        <p:spPr>
          <a:xfrm>
            <a:off x="677334" y="1528997"/>
            <a:ext cx="8596668" cy="4961744"/>
          </a:xfrm>
        </p:spPr>
        <p:txBody>
          <a:bodyPr>
            <a:normAutofit lnSpcReduction="10000"/>
          </a:bodyPr>
          <a:lstStyle/>
          <a:p>
            <a:r>
              <a:rPr lang="en-US" dirty="0" smtClean="0"/>
              <a:t>Abstract:  Summary of the article.  Read the abstract to decide if the information in the article will be useful to you.</a:t>
            </a:r>
          </a:p>
          <a:p>
            <a:r>
              <a:rPr lang="en-US" dirty="0" smtClean="0"/>
              <a:t>Introduction:  Provides background information on the topic and introduces the authors’ ideas.</a:t>
            </a:r>
          </a:p>
          <a:p>
            <a:r>
              <a:rPr lang="en-US" dirty="0" smtClean="0"/>
              <a:t>Literature Review:  A summary of past research or publications on the topic.</a:t>
            </a:r>
          </a:p>
          <a:p>
            <a:r>
              <a:rPr lang="en-US" dirty="0" smtClean="0"/>
              <a:t>Method:  If the article describes an experiment, the method section will explain how the experiment was conducted.  </a:t>
            </a:r>
          </a:p>
          <a:p>
            <a:r>
              <a:rPr lang="en-US" dirty="0" smtClean="0"/>
              <a:t>Results:  Details the results of the experiment. </a:t>
            </a:r>
            <a:r>
              <a:rPr lang="en-US" dirty="0"/>
              <a:t>Depending on your purpose, you may not need to read </a:t>
            </a:r>
            <a:r>
              <a:rPr lang="en-US" dirty="0" smtClean="0"/>
              <a:t>the Method and Results sections.</a:t>
            </a:r>
          </a:p>
          <a:p>
            <a:r>
              <a:rPr lang="en-US" dirty="0" smtClean="0"/>
              <a:t>Discussion:  Explains what the authors learned from conducting their experiment.  </a:t>
            </a:r>
            <a:r>
              <a:rPr lang="en-US" b="1" dirty="0" smtClean="0"/>
              <a:t>This is one of the most important sections in a journal article.</a:t>
            </a:r>
          </a:p>
          <a:p>
            <a:r>
              <a:rPr lang="en-US" dirty="0" smtClean="0"/>
              <a:t>Conclusion:  Sums up the main ideas in an article.  May suggest areas for further research.</a:t>
            </a:r>
          </a:p>
          <a:p>
            <a:r>
              <a:rPr lang="en-US" dirty="0" smtClean="0"/>
              <a:t>References:  Lists the works cited in the article.</a:t>
            </a:r>
          </a:p>
          <a:p>
            <a:r>
              <a:rPr lang="en-US" dirty="0"/>
              <a:t>Click </a:t>
            </a:r>
            <a:r>
              <a:rPr lang="en-US" b="1" dirty="0">
                <a:solidFill>
                  <a:srgbClr val="FF0000"/>
                </a:solidFill>
                <a:hlinkClick r:id="rId3"/>
              </a:rPr>
              <a:t>here</a:t>
            </a:r>
            <a:r>
              <a:rPr lang="en-US" dirty="0"/>
              <a:t> to watch a short video that shows a sample </a:t>
            </a:r>
            <a:r>
              <a:rPr lang="en-US" dirty="0" smtClean="0"/>
              <a:t>article.</a:t>
            </a:r>
            <a:endParaRPr lang="en-US" dirty="0"/>
          </a:p>
        </p:txBody>
      </p:sp>
    </p:spTree>
    <p:extLst>
      <p:ext uri="{BB962C8B-B14F-4D97-AF65-F5344CB8AC3E}">
        <p14:creationId xmlns:p14="http://schemas.microsoft.com/office/powerpoint/2010/main" val="3059661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Handbooks</a:t>
            </a:r>
            <a:endParaRPr lang="en-US" dirty="0"/>
          </a:p>
        </p:txBody>
      </p:sp>
      <p:sp>
        <p:nvSpPr>
          <p:cNvPr id="3" name="Content Placeholder 2"/>
          <p:cNvSpPr>
            <a:spLocks noGrp="1"/>
          </p:cNvSpPr>
          <p:nvPr>
            <p:ph idx="1"/>
          </p:nvPr>
        </p:nvSpPr>
        <p:spPr/>
        <p:txBody>
          <a:bodyPr/>
          <a:lstStyle/>
          <a:p>
            <a:r>
              <a:rPr lang="en-US" dirty="0" smtClean="0"/>
              <a:t>Handbooks provide important information about writing, spelling/grammar, formatting, and citing.</a:t>
            </a:r>
          </a:p>
          <a:p>
            <a:r>
              <a:rPr lang="en-US" dirty="0" smtClean="0"/>
              <a:t>College students should have at least one handbook to help them write research papers.  </a:t>
            </a:r>
          </a:p>
          <a:p>
            <a:r>
              <a:rPr lang="en-US" dirty="0" smtClean="0"/>
              <a:t>Usually, handbooks will shade the sides of pages used for citation to make the information easy to find.</a:t>
            </a:r>
          </a:p>
          <a:p>
            <a:r>
              <a:rPr lang="en-US" dirty="0" smtClean="0"/>
              <a:t>Handbooks also use multiple tables of contents to organize different sections.</a:t>
            </a:r>
          </a:p>
          <a:p>
            <a:r>
              <a:rPr lang="en-US" dirty="0" smtClean="0"/>
              <a:t>Handbooks can be challenging to use at first. Ask your instructor or a tutor for help using a handbook well.</a:t>
            </a:r>
            <a:endParaRPr lang="en-US" dirty="0"/>
          </a:p>
          <a:p>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841015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Surveying a Reading</a:t>
            </a:r>
            <a:endParaRPr lang="en-US" dirty="0"/>
          </a:p>
        </p:txBody>
      </p:sp>
      <p:sp>
        <p:nvSpPr>
          <p:cNvPr id="3" name="Content Placeholder 2"/>
          <p:cNvSpPr>
            <a:spLocks noGrp="1"/>
          </p:cNvSpPr>
          <p:nvPr>
            <p:ph idx="1"/>
          </p:nvPr>
        </p:nvSpPr>
        <p:spPr/>
        <p:txBody>
          <a:bodyPr/>
          <a:lstStyle/>
          <a:p>
            <a:r>
              <a:rPr lang="en-US" dirty="0" smtClean="0"/>
              <a:t>Before you begin to read, you should survey the assigned reading.  </a:t>
            </a:r>
            <a:endParaRPr lang="en-US" dirty="0"/>
          </a:p>
          <a:p>
            <a:r>
              <a:rPr lang="en-US" dirty="0" smtClean="0"/>
              <a:t>Look through the reading to see what it is about and develop questions about the topic.</a:t>
            </a:r>
          </a:p>
          <a:p>
            <a:r>
              <a:rPr lang="en-US" dirty="0" smtClean="0"/>
              <a:t>This will help improve your understanding of the reading and keep you engaged with the topic.</a:t>
            </a:r>
          </a:p>
          <a:p>
            <a:endParaRPr lang="en-US" dirty="0"/>
          </a:p>
        </p:txBody>
      </p:sp>
    </p:spTree>
    <p:extLst>
      <p:ext uri="{BB962C8B-B14F-4D97-AF65-F5344CB8AC3E}">
        <p14:creationId xmlns:p14="http://schemas.microsoft.com/office/powerpoint/2010/main" val="1420828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Survey:</a:t>
            </a:r>
            <a:br>
              <a:rPr lang="en-US" dirty="0" smtClean="0"/>
            </a:br>
            <a:r>
              <a:rPr lang="en-US" dirty="0" smtClean="0"/>
              <a:t>What should you look for?</a:t>
            </a:r>
            <a:endParaRPr lang="en-US" dirty="0"/>
          </a:p>
        </p:txBody>
      </p:sp>
      <p:sp>
        <p:nvSpPr>
          <p:cNvPr id="3" name="Content Placeholder 2"/>
          <p:cNvSpPr>
            <a:spLocks noGrp="1"/>
          </p:cNvSpPr>
          <p:nvPr>
            <p:ph idx="1"/>
          </p:nvPr>
        </p:nvSpPr>
        <p:spPr/>
        <p:txBody>
          <a:bodyPr>
            <a:normAutofit lnSpcReduction="10000"/>
          </a:bodyPr>
          <a:lstStyle/>
          <a:p>
            <a:pPr lvl="0"/>
            <a:r>
              <a:rPr lang="en-US" dirty="0"/>
              <a:t>Flip through the </a:t>
            </a:r>
            <a:r>
              <a:rPr lang="en-US" dirty="0" smtClean="0"/>
              <a:t>reading.  </a:t>
            </a:r>
            <a:r>
              <a:rPr lang="en-US" dirty="0"/>
              <a:t>What catches your attention?  What do you think will be important about this </a:t>
            </a:r>
            <a:r>
              <a:rPr lang="en-US" dirty="0" smtClean="0"/>
              <a:t>reading?</a:t>
            </a:r>
            <a:endParaRPr lang="en-US" dirty="0"/>
          </a:p>
          <a:p>
            <a:pPr lvl="0"/>
            <a:r>
              <a:rPr lang="en-US" dirty="0"/>
              <a:t>Read the </a:t>
            </a:r>
            <a:r>
              <a:rPr lang="en-US" dirty="0" smtClean="0"/>
              <a:t>title.  </a:t>
            </a:r>
            <a:r>
              <a:rPr lang="en-US" dirty="0"/>
              <a:t>Then, rewrite it in your own way.  What do you think the title means?</a:t>
            </a:r>
          </a:p>
          <a:p>
            <a:pPr lvl="0"/>
            <a:r>
              <a:rPr lang="en-US" dirty="0"/>
              <a:t>Read the </a:t>
            </a:r>
            <a:r>
              <a:rPr lang="en-US" dirty="0" smtClean="0"/>
              <a:t>abstract or summary (if one is available).  </a:t>
            </a:r>
            <a:r>
              <a:rPr lang="en-US" dirty="0"/>
              <a:t>What do you think the </a:t>
            </a:r>
            <a:r>
              <a:rPr lang="en-US" dirty="0" smtClean="0"/>
              <a:t>reading </a:t>
            </a:r>
            <a:r>
              <a:rPr lang="en-US" dirty="0"/>
              <a:t>will be about?</a:t>
            </a:r>
          </a:p>
          <a:p>
            <a:pPr lvl="0"/>
            <a:r>
              <a:rPr lang="en-US" dirty="0"/>
              <a:t>Make a list of the section headers.  What section(s) do you think will be the most important?  Why?</a:t>
            </a:r>
          </a:p>
          <a:p>
            <a:pPr lvl="0"/>
            <a:r>
              <a:rPr lang="en-US" dirty="0"/>
              <a:t>Look at the pictures.  What images do these pictures contain?  Why do you think the authors included these pictures?</a:t>
            </a:r>
          </a:p>
          <a:p>
            <a:pPr lvl="0"/>
            <a:r>
              <a:rPr lang="en-US" dirty="0"/>
              <a:t>Read the </a:t>
            </a:r>
            <a:r>
              <a:rPr lang="en-US" dirty="0" smtClean="0"/>
              <a:t>tables/charts/visuals.  </a:t>
            </a:r>
            <a:r>
              <a:rPr lang="en-US" dirty="0"/>
              <a:t>What information does </a:t>
            </a:r>
            <a:r>
              <a:rPr lang="en-US" dirty="0" smtClean="0"/>
              <a:t>they present</a:t>
            </a:r>
            <a:r>
              <a:rPr lang="en-US" dirty="0"/>
              <a:t>?  Why do you think the authors included </a:t>
            </a:r>
            <a:r>
              <a:rPr lang="en-US" dirty="0" smtClean="0"/>
              <a:t>them?</a:t>
            </a:r>
            <a:endParaRPr lang="en-US" dirty="0"/>
          </a:p>
          <a:p>
            <a:endParaRPr lang="en-US" dirty="0"/>
          </a:p>
        </p:txBody>
      </p:sp>
    </p:spTree>
    <p:extLst>
      <p:ext uri="{BB962C8B-B14F-4D97-AF65-F5344CB8AC3E}">
        <p14:creationId xmlns:p14="http://schemas.microsoft.com/office/powerpoint/2010/main" val="4173910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This workshop will cover…</a:t>
            </a:r>
            <a:endParaRPr lang="en-US" dirty="0"/>
          </a:p>
        </p:txBody>
      </p:sp>
      <p:sp>
        <p:nvSpPr>
          <p:cNvPr id="3" name="Content Placeholder 2"/>
          <p:cNvSpPr>
            <a:spLocks noGrp="1"/>
          </p:cNvSpPr>
          <p:nvPr>
            <p:ph idx="1"/>
          </p:nvPr>
        </p:nvSpPr>
        <p:spPr/>
        <p:txBody>
          <a:bodyPr/>
          <a:lstStyle/>
          <a:p>
            <a:pPr lvl="0"/>
            <a:r>
              <a:rPr lang="en-US" dirty="0" smtClean="0"/>
              <a:t>Motivation </a:t>
            </a:r>
            <a:r>
              <a:rPr lang="en-US" dirty="0"/>
              <a:t>and </a:t>
            </a:r>
            <a:r>
              <a:rPr lang="en-US" dirty="0" smtClean="0"/>
              <a:t>Attitude </a:t>
            </a:r>
            <a:r>
              <a:rPr lang="en-US" dirty="0"/>
              <a:t>for Reading</a:t>
            </a:r>
          </a:p>
          <a:p>
            <a:pPr lvl="0"/>
            <a:r>
              <a:rPr lang="en-US" dirty="0"/>
              <a:t>Creating an Effective Reading Environment</a:t>
            </a:r>
          </a:p>
          <a:p>
            <a:pPr lvl="0"/>
            <a:r>
              <a:rPr lang="en-US" dirty="0"/>
              <a:t>Parts of a Reading </a:t>
            </a:r>
            <a:endParaRPr lang="en-US" dirty="0" smtClean="0"/>
          </a:p>
          <a:p>
            <a:pPr lvl="0"/>
            <a:r>
              <a:rPr lang="en-US" dirty="0"/>
              <a:t>Surveying a Reading</a:t>
            </a:r>
          </a:p>
          <a:p>
            <a:r>
              <a:rPr lang="en-US" dirty="0" smtClean="0"/>
              <a:t>Asking </a:t>
            </a:r>
            <a:r>
              <a:rPr lang="en-US" dirty="0"/>
              <a:t>Pre-Reading Questions</a:t>
            </a:r>
          </a:p>
          <a:p>
            <a:endParaRPr lang="en-US" dirty="0"/>
          </a:p>
        </p:txBody>
      </p:sp>
    </p:spTree>
    <p:extLst>
      <p:ext uri="{BB962C8B-B14F-4D97-AF65-F5344CB8AC3E}">
        <p14:creationId xmlns:p14="http://schemas.microsoft.com/office/powerpoint/2010/main" val="20193687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Survey </a:t>
            </a:r>
            <a:endParaRPr lang="en-US" dirty="0"/>
          </a:p>
        </p:txBody>
      </p:sp>
      <p:sp>
        <p:nvSpPr>
          <p:cNvPr id="3" name="Content Placeholder 2"/>
          <p:cNvSpPr>
            <a:spLocks noGrp="1"/>
          </p:cNvSpPr>
          <p:nvPr>
            <p:ph idx="1"/>
          </p:nvPr>
        </p:nvSpPr>
        <p:spPr/>
        <p:txBody>
          <a:bodyPr/>
          <a:lstStyle/>
          <a:p>
            <a:r>
              <a:rPr lang="en-US" dirty="0" smtClean="0"/>
              <a:t>Click </a:t>
            </a:r>
            <a:r>
              <a:rPr lang="en-US" b="1" dirty="0" smtClean="0">
                <a:solidFill>
                  <a:srgbClr val="FF0000"/>
                </a:solidFill>
                <a:hlinkClick r:id="rId2"/>
              </a:rPr>
              <a:t>here</a:t>
            </a:r>
            <a:r>
              <a:rPr lang="en-US" dirty="0" smtClean="0"/>
              <a:t> to watch a short video showing how to survey a text.</a:t>
            </a:r>
            <a:endParaRPr lang="en-US" dirty="0"/>
          </a:p>
        </p:txBody>
      </p:sp>
    </p:spTree>
    <p:extLst>
      <p:ext uri="{BB962C8B-B14F-4D97-AF65-F5344CB8AC3E}">
        <p14:creationId xmlns:p14="http://schemas.microsoft.com/office/powerpoint/2010/main" val="956158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 Pre-Reading Questions</a:t>
            </a:r>
            <a:endParaRPr lang="en-US" dirty="0"/>
          </a:p>
        </p:txBody>
      </p:sp>
      <p:sp>
        <p:nvSpPr>
          <p:cNvPr id="3" name="Content Placeholder 2"/>
          <p:cNvSpPr>
            <a:spLocks noGrp="1"/>
          </p:cNvSpPr>
          <p:nvPr>
            <p:ph idx="1"/>
          </p:nvPr>
        </p:nvSpPr>
        <p:spPr/>
        <p:txBody>
          <a:bodyPr/>
          <a:lstStyle/>
          <a:p>
            <a:r>
              <a:rPr lang="en-US" dirty="0" smtClean="0"/>
              <a:t>Now that you have surveyed the text, ask yourself pre-reading questions.</a:t>
            </a:r>
          </a:p>
          <a:p>
            <a:r>
              <a:rPr lang="en-US" dirty="0" smtClean="0"/>
              <a:t>As you read, search for the answers to those questions.</a:t>
            </a:r>
          </a:p>
          <a:p>
            <a:r>
              <a:rPr lang="en-US" dirty="0" smtClean="0"/>
              <a:t>Sample pre-reading questions may:</a:t>
            </a:r>
          </a:p>
          <a:p>
            <a:pPr lvl="1"/>
            <a:r>
              <a:rPr lang="en-US" dirty="0" smtClean="0"/>
              <a:t>Ask about your current knowledge.  What do you already know about the topic?</a:t>
            </a:r>
          </a:p>
          <a:p>
            <a:pPr lvl="1"/>
            <a:r>
              <a:rPr lang="en-US" dirty="0" smtClean="0"/>
              <a:t>Make predictions.  Where do you think the reading is going?</a:t>
            </a:r>
          </a:p>
          <a:p>
            <a:pPr lvl="1"/>
            <a:r>
              <a:rPr lang="en-US" dirty="0" smtClean="0"/>
              <a:t>Turn section headers into questions.  What will the section be about?</a:t>
            </a:r>
          </a:p>
          <a:p>
            <a:pPr lvl="1"/>
            <a:r>
              <a:rPr lang="en-US" dirty="0" smtClean="0"/>
              <a:t>Link to your class or assignment.  Why did the instructor assign the reading?  What are you meant to learn from reading it?</a:t>
            </a:r>
            <a:endParaRPr lang="en-US" dirty="0"/>
          </a:p>
        </p:txBody>
      </p:sp>
    </p:spTree>
    <p:extLst>
      <p:ext uri="{BB962C8B-B14F-4D97-AF65-F5344CB8AC3E}">
        <p14:creationId xmlns:p14="http://schemas.microsoft.com/office/powerpoint/2010/main" val="822043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Predicting</a:t>
            </a:r>
            <a:endParaRPr lang="en-US" dirty="0"/>
          </a:p>
        </p:txBody>
      </p:sp>
      <p:sp>
        <p:nvSpPr>
          <p:cNvPr id="3" name="Content Placeholder 2"/>
          <p:cNvSpPr>
            <a:spLocks noGrp="1"/>
          </p:cNvSpPr>
          <p:nvPr>
            <p:ph idx="1"/>
          </p:nvPr>
        </p:nvSpPr>
        <p:spPr/>
        <p:txBody>
          <a:bodyPr/>
          <a:lstStyle/>
          <a:p>
            <a:r>
              <a:rPr lang="en-US" dirty="0" smtClean="0">
                <a:solidFill>
                  <a:schemeClr val="tx1"/>
                </a:solidFill>
              </a:rPr>
              <a:t>When you predict where a text is going, you are doing three different things:</a:t>
            </a:r>
          </a:p>
          <a:p>
            <a:pPr lvl="1"/>
            <a:r>
              <a:rPr lang="en-US" dirty="0" smtClean="0">
                <a:solidFill>
                  <a:schemeClr val="tx1"/>
                </a:solidFill>
              </a:rPr>
              <a:t>Remembering what you already know about a topic</a:t>
            </a:r>
          </a:p>
          <a:p>
            <a:pPr lvl="1"/>
            <a:r>
              <a:rPr lang="en-US" dirty="0" smtClean="0">
                <a:solidFill>
                  <a:schemeClr val="tx1"/>
                </a:solidFill>
              </a:rPr>
              <a:t>Thinking about the new information that you’re reading</a:t>
            </a:r>
          </a:p>
          <a:p>
            <a:pPr lvl="1"/>
            <a:r>
              <a:rPr lang="en-US" dirty="0" smtClean="0">
                <a:solidFill>
                  <a:schemeClr val="tx1"/>
                </a:solidFill>
              </a:rPr>
              <a:t>Projecting what might logically follow the new information</a:t>
            </a:r>
          </a:p>
          <a:p>
            <a:r>
              <a:rPr lang="en-US" dirty="0" smtClean="0">
                <a:solidFill>
                  <a:schemeClr val="tx1"/>
                </a:solidFill>
              </a:rPr>
              <a:t>This helps you learn more effectively and remember the information longer</a:t>
            </a:r>
          </a:p>
          <a:p>
            <a:r>
              <a:rPr lang="en-US" dirty="0" smtClean="0">
                <a:solidFill>
                  <a:schemeClr val="tx1"/>
                </a:solidFill>
              </a:rPr>
              <a:t>It also helps you learn how certain texts work.  If you practice predicting journal articles, for example, you’ll learn more about how journal articles function.</a:t>
            </a:r>
            <a:endParaRPr lang="en-US" dirty="0">
              <a:solidFill>
                <a:schemeClr val="tx1"/>
              </a:solidFill>
            </a:endParaRPr>
          </a:p>
        </p:txBody>
      </p:sp>
    </p:spTree>
    <p:extLst>
      <p:ext uri="{BB962C8B-B14F-4D97-AF65-F5344CB8AC3E}">
        <p14:creationId xmlns:p14="http://schemas.microsoft.com/office/powerpoint/2010/main" val="1096501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Predict</a:t>
            </a:r>
            <a:endParaRPr lang="en-US" dirty="0"/>
          </a:p>
        </p:txBody>
      </p:sp>
      <p:sp>
        <p:nvSpPr>
          <p:cNvPr id="3" name="Content Placeholder 2"/>
          <p:cNvSpPr>
            <a:spLocks noGrp="1"/>
          </p:cNvSpPr>
          <p:nvPr>
            <p:ph idx="1"/>
          </p:nvPr>
        </p:nvSpPr>
        <p:spPr/>
        <p:txBody>
          <a:bodyPr/>
          <a:lstStyle/>
          <a:p>
            <a:r>
              <a:rPr lang="en-US" dirty="0" smtClean="0"/>
              <a:t>Develop predictions based on the content of the reading</a:t>
            </a:r>
          </a:p>
          <a:p>
            <a:r>
              <a:rPr lang="en-US" dirty="0" smtClean="0"/>
              <a:t>Use text signals that show how ideas relate to one another</a:t>
            </a:r>
          </a:p>
          <a:p>
            <a:pPr lvl="1"/>
            <a:r>
              <a:rPr lang="en-US" dirty="0" smtClean="0"/>
              <a:t>Punctuation</a:t>
            </a:r>
          </a:p>
          <a:p>
            <a:pPr lvl="1"/>
            <a:r>
              <a:rPr lang="en-US" dirty="0" smtClean="0"/>
              <a:t>Transition words:  however, including, in other words, for example</a:t>
            </a:r>
          </a:p>
          <a:p>
            <a:pPr lvl="1"/>
            <a:r>
              <a:rPr lang="en-US" dirty="0" smtClean="0"/>
              <a:t>Visual text features:  subtitles, bullets, highlighted vocabulary</a:t>
            </a:r>
          </a:p>
          <a:p>
            <a:r>
              <a:rPr lang="en-US" dirty="0" smtClean="0"/>
              <a:t>Periodically, pause to ask:  How are my predictions doing?</a:t>
            </a:r>
          </a:p>
          <a:p>
            <a:pPr lvl="1"/>
            <a:r>
              <a:rPr lang="en-US" dirty="0" smtClean="0"/>
              <a:t>Pause after completing sections of the text</a:t>
            </a:r>
          </a:p>
          <a:p>
            <a:pPr lvl="1"/>
            <a:r>
              <a:rPr lang="en-US" dirty="0" smtClean="0"/>
              <a:t>Ask if your predictions about that section were correct</a:t>
            </a:r>
          </a:p>
          <a:p>
            <a:pPr lvl="1"/>
            <a:r>
              <a:rPr lang="en-US" dirty="0" smtClean="0"/>
              <a:t>Make predictions about the upcoming section</a:t>
            </a:r>
            <a:endParaRPr lang="en-US" dirty="0"/>
          </a:p>
        </p:txBody>
      </p:sp>
    </p:spTree>
    <p:extLst>
      <p:ext uri="{BB962C8B-B14F-4D97-AF65-F5344CB8AC3E}">
        <p14:creationId xmlns:p14="http://schemas.microsoft.com/office/powerpoint/2010/main" val="1946872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Questions</a:t>
            </a:r>
            <a:endParaRPr lang="en-US" dirty="0"/>
          </a:p>
        </p:txBody>
      </p:sp>
      <p:sp>
        <p:nvSpPr>
          <p:cNvPr id="3" name="Content Placeholder 2"/>
          <p:cNvSpPr>
            <a:spLocks noGrp="1"/>
          </p:cNvSpPr>
          <p:nvPr>
            <p:ph idx="1"/>
          </p:nvPr>
        </p:nvSpPr>
        <p:spPr/>
        <p:txBody>
          <a:bodyPr/>
          <a:lstStyle/>
          <a:p>
            <a:r>
              <a:rPr lang="en-US" dirty="0"/>
              <a:t>Click </a:t>
            </a:r>
            <a:r>
              <a:rPr lang="en-US" b="1" dirty="0">
                <a:solidFill>
                  <a:srgbClr val="FF0000"/>
                </a:solidFill>
                <a:hlinkClick r:id="rId3"/>
              </a:rPr>
              <a:t>here</a:t>
            </a:r>
            <a:r>
              <a:rPr lang="en-US" dirty="0"/>
              <a:t> to watch a short video showing how to </a:t>
            </a:r>
            <a:r>
              <a:rPr lang="en-US" dirty="0" smtClean="0"/>
              <a:t>ask pre-reading questions.</a:t>
            </a:r>
            <a:endParaRPr lang="en-US" dirty="0"/>
          </a:p>
          <a:p>
            <a:endParaRPr lang="en-US" dirty="0"/>
          </a:p>
        </p:txBody>
      </p:sp>
    </p:spTree>
    <p:extLst>
      <p:ext uri="{BB962C8B-B14F-4D97-AF65-F5344CB8AC3E}">
        <p14:creationId xmlns:p14="http://schemas.microsoft.com/office/powerpoint/2010/main" val="1683993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you’re ready to read!</a:t>
            </a:r>
            <a:endParaRPr lang="en-US" dirty="0"/>
          </a:p>
        </p:txBody>
      </p:sp>
      <p:sp>
        <p:nvSpPr>
          <p:cNvPr id="3" name="Content Placeholder 2"/>
          <p:cNvSpPr>
            <a:spLocks noGrp="1"/>
          </p:cNvSpPr>
          <p:nvPr>
            <p:ph idx="1"/>
          </p:nvPr>
        </p:nvSpPr>
        <p:spPr/>
        <p:txBody>
          <a:bodyPr/>
          <a:lstStyle/>
          <a:p>
            <a:r>
              <a:rPr lang="en-US" dirty="0" smtClean="0"/>
              <a:t>After completing these steps, you are prepared to read your assigned chapter or article.</a:t>
            </a:r>
          </a:p>
          <a:p>
            <a:r>
              <a:rPr lang="en-US" dirty="0" smtClean="0"/>
              <a:t>You will be a more critical, focused, engaged reader.</a:t>
            </a:r>
          </a:p>
          <a:p>
            <a:r>
              <a:rPr lang="en-US" dirty="0" smtClean="0"/>
              <a:t>This will help you do better on tests, papers, or projects.</a:t>
            </a:r>
          </a:p>
          <a:p>
            <a:r>
              <a:rPr lang="en-US" dirty="0" smtClean="0"/>
              <a:t>Plus, you’ll retain the information longer!</a:t>
            </a:r>
            <a:endParaRPr lang="en-US" dirty="0"/>
          </a:p>
        </p:txBody>
      </p:sp>
    </p:spTree>
    <p:extLst>
      <p:ext uri="{BB962C8B-B14F-4D97-AF65-F5344CB8AC3E}">
        <p14:creationId xmlns:p14="http://schemas.microsoft.com/office/powerpoint/2010/main" val="645234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liked this lesson and would like more information, consider attending:</a:t>
            </a:r>
          </a:p>
        </p:txBody>
      </p:sp>
      <p:sp>
        <p:nvSpPr>
          <p:cNvPr id="3" name="Content Placeholder 2"/>
          <p:cNvSpPr>
            <a:spLocks noGrp="1"/>
          </p:cNvSpPr>
          <p:nvPr>
            <p:ph idx="1"/>
          </p:nvPr>
        </p:nvSpPr>
        <p:spPr/>
        <p:txBody>
          <a:bodyPr/>
          <a:lstStyle/>
          <a:p>
            <a:r>
              <a:rPr lang="en-US" dirty="0" smtClean="0"/>
              <a:t>Annotation</a:t>
            </a:r>
          </a:p>
          <a:p>
            <a:r>
              <a:rPr lang="en-US" dirty="0" smtClean="0"/>
              <a:t>Online Research</a:t>
            </a:r>
          </a:p>
          <a:p>
            <a:r>
              <a:rPr lang="en-US" dirty="0" smtClean="0"/>
              <a:t>Note-Taking</a:t>
            </a:r>
          </a:p>
          <a:p>
            <a:endParaRPr lang="en-US" dirty="0"/>
          </a:p>
          <a:p>
            <a:pPr marL="114300" indent="0">
              <a:buNone/>
            </a:pPr>
            <a:endParaRPr lang="en-US" b="1" dirty="0" smtClean="0"/>
          </a:p>
          <a:p>
            <a:pPr marL="114300" indent="0">
              <a:buNone/>
            </a:pPr>
            <a:r>
              <a:rPr lang="en-US" b="1" dirty="0" smtClean="0"/>
              <a:t>Why </a:t>
            </a:r>
            <a:r>
              <a:rPr lang="en-US" b="1" dirty="0"/>
              <a:t>should you come back?</a:t>
            </a:r>
          </a:p>
          <a:p>
            <a:pPr marL="114300" indent="0">
              <a:buNone/>
            </a:pPr>
            <a:r>
              <a:rPr lang="en-US" dirty="0"/>
              <a:t>Students completing Supplemental Learning Activities had a 10% higher success rate across the disciplines, a 21% higher success rate in Math, and a 49% higher success rate in English courses. </a:t>
            </a:r>
          </a:p>
          <a:p>
            <a:pPr marL="0" indent="0">
              <a:buNone/>
            </a:pPr>
            <a:endParaRPr lang="en-US" dirty="0"/>
          </a:p>
        </p:txBody>
      </p:sp>
      <p:pic>
        <p:nvPicPr>
          <p:cNvPr id="4" name="Picture 2" descr="http://www.skctechprep.org/images/computer-stud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1557" y="2160589"/>
            <a:ext cx="3163392" cy="2105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392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Pre-reading?</a:t>
            </a:r>
            <a:endParaRPr lang="en-US" dirty="0"/>
          </a:p>
        </p:txBody>
      </p:sp>
      <p:sp>
        <p:nvSpPr>
          <p:cNvPr id="3" name="Content Placeholder 2"/>
          <p:cNvSpPr>
            <a:spLocks noGrp="1"/>
          </p:cNvSpPr>
          <p:nvPr>
            <p:ph idx="1"/>
          </p:nvPr>
        </p:nvSpPr>
        <p:spPr/>
        <p:txBody>
          <a:bodyPr/>
          <a:lstStyle/>
          <a:p>
            <a:r>
              <a:rPr lang="en-US" dirty="0" smtClean="0"/>
              <a:t>Pre-reading is the first stage of the reading process</a:t>
            </a:r>
          </a:p>
          <a:p>
            <a:r>
              <a:rPr lang="en-US" dirty="0" smtClean="0"/>
              <a:t>It includes all the preparation that you do before reading a text</a:t>
            </a:r>
          </a:p>
          <a:p>
            <a:r>
              <a:rPr lang="en-US" dirty="0" smtClean="0"/>
              <a:t>Pre-reading helps you… </a:t>
            </a:r>
          </a:p>
          <a:p>
            <a:pPr lvl="1"/>
            <a:r>
              <a:rPr lang="en-US" dirty="0" smtClean="0"/>
              <a:t>Make connections to the knowledge you already have about a topic</a:t>
            </a:r>
            <a:endParaRPr lang="en-US" dirty="0"/>
          </a:p>
          <a:p>
            <a:pPr lvl="1"/>
            <a:r>
              <a:rPr lang="en-US" dirty="0" smtClean="0"/>
              <a:t>Understand your reading task better</a:t>
            </a:r>
          </a:p>
          <a:p>
            <a:pPr lvl="1"/>
            <a:r>
              <a:rPr lang="en-US" dirty="0" smtClean="0"/>
              <a:t>Get your bearings in a text</a:t>
            </a:r>
          </a:p>
          <a:p>
            <a:pPr lvl="1"/>
            <a:r>
              <a:rPr lang="en-US" dirty="0" smtClean="0"/>
              <a:t>Determine your purpose for reading</a:t>
            </a:r>
          </a:p>
          <a:p>
            <a:pPr lvl="1"/>
            <a:r>
              <a:rPr lang="en-US" dirty="0" smtClean="0"/>
              <a:t>Learn and remember the material better</a:t>
            </a:r>
          </a:p>
          <a:p>
            <a:pPr lvl="1"/>
            <a:endParaRPr lang="en-US" dirty="0"/>
          </a:p>
        </p:txBody>
      </p:sp>
    </p:spTree>
    <p:extLst>
      <p:ext uri="{BB962C8B-B14F-4D97-AF65-F5344CB8AC3E}">
        <p14:creationId xmlns:p14="http://schemas.microsoft.com/office/powerpoint/2010/main" val="1947072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Misconceptions </a:t>
            </a:r>
            <a:endParaRPr lang="en-US" dirty="0"/>
          </a:p>
        </p:txBody>
      </p:sp>
      <p:sp>
        <p:nvSpPr>
          <p:cNvPr id="3" name="Content Placeholder 2"/>
          <p:cNvSpPr>
            <a:spLocks noGrp="1"/>
          </p:cNvSpPr>
          <p:nvPr>
            <p:ph idx="1"/>
          </p:nvPr>
        </p:nvSpPr>
        <p:spPr/>
        <p:txBody>
          <a:bodyPr/>
          <a:lstStyle/>
          <a:p>
            <a:r>
              <a:rPr lang="en-US" dirty="0" smtClean="0"/>
              <a:t>Reading is a skill I have or I don’t.</a:t>
            </a:r>
          </a:p>
          <a:p>
            <a:r>
              <a:rPr lang="en-US" dirty="0" smtClean="0"/>
              <a:t>I already learned how to read in elementary school.  </a:t>
            </a:r>
          </a:p>
          <a:p>
            <a:endParaRPr lang="en-US" dirty="0"/>
          </a:p>
        </p:txBody>
      </p:sp>
      <p:sp>
        <p:nvSpPr>
          <p:cNvPr id="4" name="Rectangle 3"/>
          <p:cNvSpPr/>
          <p:nvPr/>
        </p:nvSpPr>
        <p:spPr>
          <a:xfrm>
            <a:off x="779929" y="3213847"/>
            <a:ext cx="7920318" cy="3267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But actually…</a:t>
            </a:r>
          </a:p>
          <a:p>
            <a:pPr marL="285750" indent="-285750">
              <a:buFont typeface="Arial" panose="020B0604020202020204" pitchFamily="34" charset="0"/>
              <a:buChar char="•"/>
            </a:pPr>
            <a:r>
              <a:rPr lang="en-US" dirty="0" smtClean="0"/>
              <a:t>Your reading skills can be improved by employing a variety of strategies</a:t>
            </a:r>
          </a:p>
          <a:p>
            <a:pPr marL="285750" indent="-285750">
              <a:buFont typeface="Arial" panose="020B0604020202020204" pitchFamily="34" charset="0"/>
              <a:buChar char="•"/>
            </a:pPr>
            <a:r>
              <a:rPr lang="en-US" dirty="0" smtClean="0"/>
              <a:t>You can use those strategies to meet the increased demands of college-level reading</a:t>
            </a:r>
          </a:p>
          <a:p>
            <a:endParaRPr lang="en-US" dirty="0"/>
          </a:p>
          <a:p>
            <a:pPr algn="ctr"/>
            <a:r>
              <a:rPr lang="en-US" dirty="0" smtClean="0"/>
              <a:t>In fact…</a:t>
            </a:r>
          </a:p>
          <a:p>
            <a:r>
              <a:rPr lang="en-US" dirty="0" smtClean="0"/>
              <a:t>The brain hasn’t specifically evolved for reading, so your reading ability depends on your </a:t>
            </a:r>
            <a:r>
              <a:rPr lang="en-US" b="1" dirty="0" smtClean="0"/>
              <a:t>experience and effort</a:t>
            </a:r>
            <a:r>
              <a:rPr lang="en-US" dirty="0" smtClean="0"/>
              <a:t> rather than natural talent.</a:t>
            </a:r>
            <a:endParaRPr lang="en-US" dirty="0"/>
          </a:p>
        </p:txBody>
      </p:sp>
    </p:spTree>
    <p:extLst>
      <p:ext uri="{BB962C8B-B14F-4D97-AF65-F5344CB8AC3E}">
        <p14:creationId xmlns:p14="http://schemas.microsoft.com/office/powerpoint/2010/main" val="114603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Habits of Weak Readers</a:t>
            </a:r>
            <a:endParaRPr lang="en-US" dirty="0"/>
          </a:p>
        </p:txBody>
      </p:sp>
      <p:sp>
        <p:nvSpPr>
          <p:cNvPr id="3" name="Content Placeholder 2"/>
          <p:cNvSpPr>
            <a:spLocks noGrp="1"/>
          </p:cNvSpPr>
          <p:nvPr>
            <p:ph idx="1"/>
          </p:nvPr>
        </p:nvSpPr>
        <p:spPr/>
        <p:txBody>
          <a:bodyPr/>
          <a:lstStyle/>
          <a:p>
            <a:pPr marL="0" indent="0">
              <a:buNone/>
            </a:pPr>
            <a:r>
              <a:rPr lang="en-US" dirty="0" smtClean="0"/>
              <a:t>People who struggle with reading have a few habits in common</a:t>
            </a:r>
          </a:p>
          <a:p>
            <a:r>
              <a:rPr lang="en-US" dirty="0" smtClean="0"/>
              <a:t>They start without preparation</a:t>
            </a:r>
          </a:p>
          <a:p>
            <a:r>
              <a:rPr lang="en-US" dirty="0" smtClean="0"/>
              <a:t>They read without knowing why they are reading</a:t>
            </a:r>
          </a:p>
          <a:p>
            <a:r>
              <a:rPr lang="en-US" dirty="0" smtClean="0"/>
              <a:t>They read without thinking about how to approach the text</a:t>
            </a:r>
            <a:endParaRPr lang="en-US" dirty="0"/>
          </a:p>
        </p:txBody>
      </p:sp>
      <p:sp>
        <p:nvSpPr>
          <p:cNvPr id="5" name="Rectangle 4"/>
          <p:cNvSpPr/>
          <p:nvPr/>
        </p:nvSpPr>
        <p:spPr>
          <a:xfrm>
            <a:off x="779929" y="4018548"/>
            <a:ext cx="7920318" cy="1034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good news is, pre-reading fixes all three of these habits!</a:t>
            </a:r>
            <a:endParaRPr lang="en-US" dirty="0"/>
          </a:p>
        </p:txBody>
      </p:sp>
    </p:spTree>
    <p:extLst>
      <p:ext uri="{BB962C8B-B14F-4D97-AF65-F5344CB8AC3E}">
        <p14:creationId xmlns:p14="http://schemas.microsoft.com/office/powerpoint/2010/main" val="211250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and Attitude</a:t>
            </a:r>
            <a:endParaRPr lang="en-US" dirty="0"/>
          </a:p>
        </p:txBody>
      </p:sp>
      <p:sp>
        <p:nvSpPr>
          <p:cNvPr id="3" name="Content Placeholder 2"/>
          <p:cNvSpPr>
            <a:spLocks noGrp="1"/>
          </p:cNvSpPr>
          <p:nvPr>
            <p:ph idx="1"/>
          </p:nvPr>
        </p:nvSpPr>
        <p:spPr/>
        <p:txBody>
          <a:bodyPr/>
          <a:lstStyle/>
          <a:p>
            <a:r>
              <a:rPr lang="en-US" dirty="0" smtClean="0"/>
              <a:t>Before beginning your reading, consider your </a:t>
            </a:r>
            <a:r>
              <a:rPr lang="en-US" b="1" dirty="0" smtClean="0"/>
              <a:t>purpose</a:t>
            </a:r>
            <a:r>
              <a:rPr lang="en-US" dirty="0" smtClean="0"/>
              <a:t>.  What do you want to learn from this reading?  How will this impact your life or your studies?  </a:t>
            </a:r>
          </a:p>
          <a:p>
            <a:r>
              <a:rPr lang="en-US" dirty="0" smtClean="0"/>
              <a:t>Even if you consider a subject boring, try to find an aspect of the subject that is interesting or useful to you.  Or, you can think about the skills you’re learning, like how to approach a challenging text.</a:t>
            </a:r>
          </a:p>
          <a:p>
            <a:r>
              <a:rPr lang="en-US" dirty="0" smtClean="0"/>
              <a:t>This will help you develop </a:t>
            </a:r>
            <a:r>
              <a:rPr lang="en-US" b="1" dirty="0" smtClean="0"/>
              <a:t>intrinsic motivation</a:t>
            </a:r>
            <a:r>
              <a:rPr lang="en-US" dirty="0" smtClean="0"/>
              <a:t> (you are motivated to learn a subject because you </a:t>
            </a:r>
            <a:r>
              <a:rPr lang="en-US" i="1" dirty="0" smtClean="0"/>
              <a:t>want </a:t>
            </a:r>
            <a:r>
              <a:rPr lang="en-US" dirty="0" smtClean="0"/>
              <a:t>to know the information).</a:t>
            </a:r>
          </a:p>
          <a:p>
            <a:r>
              <a:rPr lang="en-US" dirty="0" smtClean="0"/>
              <a:t>Intrinsic motivation will help you learn the information better and stay more engaged.</a:t>
            </a:r>
          </a:p>
          <a:p>
            <a:r>
              <a:rPr lang="en-US" dirty="0" smtClean="0"/>
              <a:t>Approaching the reading with a positive attitude will give you a better reading experience!</a:t>
            </a:r>
          </a:p>
        </p:txBody>
      </p:sp>
    </p:spTree>
    <p:extLst>
      <p:ext uri="{BB962C8B-B14F-4D97-AF65-F5344CB8AC3E}">
        <p14:creationId xmlns:p14="http://schemas.microsoft.com/office/powerpoint/2010/main" val="3914600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Motivate Yourself</a:t>
            </a:r>
            <a:endParaRPr lang="en-US" dirty="0"/>
          </a:p>
        </p:txBody>
      </p:sp>
      <p:sp>
        <p:nvSpPr>
          <p:cNvPr id="3" name="Content Placeholder 2"/>
          <p:cNvSpPr>
            <a:spLocks noGrp="1"/>
          </p:cNvSpPr>
          <p:nvPr>
            <p:ph idx="1"/>
          </p:nvPr>
        </p:nvSpPr>
        <p:spPr/>
        <p:txBody>
          <a:bodyPr/>
          <a:lstStyle/>
          <a:p>
            <a:r>
              <a:rPr lang="en-US" dirty="0" smtClean="0"/>
              <a:t>Think about how the topic of the reading affects you personally</a:t>
            </a:r>
          </a:p>
          <a:p>
            <a:r>
              <a:rPr lang="en-US" dirty="0" smtClean="0"/>
              <a:t>Involve yourself with the reading by arguing for or against what the writer is saying</a:t>
            </a:r>
          </a:p>
          <a:p>
            <a:r>
              <a:rPr lang="en-US" dirty="0" smtClean="0"/>
              <a:t>Remind yourself that you need to do well in order to get good grades, a degree, and a good job</a:t>
            </a:r>
          </a:p>
          <a:p>
            <a:r>
              <a:rPr lang="en-US" dirty="0" smtClean="0"/>
              <a:t>Consider ways that the material will help you in your career or your life</a:t>
            </a:r>
            <a:endParaRPr lang="en-US" dirty="0"/>
          </a:p>
        </p:txBody>
      </p:sp>
    </p:spTree>
    <p:extLst>
      <p:ext uri="{BB962C8B-B14F-4D97-AF65-F5344CB8AC3E}">
        <p14:creationId xmlns:p14="http://schemas.microsoft.com/office/powerpoint/2010/main" val="4249888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Finding a Personal Connection</a:t>
            </a:r>
            <a:endParaRPr lang="en-US" dirty="0"/>
          </a:p>
        </p:txBody>
      </p:sp>
      <p:sp>
        <p:nvSpPr>
          <p:cNvPr id="3" name="Content Placeholder 2"/>
          <p:cNvSpPr>
            <a:spLocks noGrp="1"/>
          </p:cNvSpPr>
          <p:nvPr>
            <p:ph idx="1"/>
          </p:nvPr>
        </p:nvSpPr>
        <p:spPr>
          <a:xfrm>
            <a:off x="677334" y="2160589"/>
            <a:ext cx="8596668" cy="4415023"/>
          </a:xfrm>
        </p:spPr>
        <p:txBody>
          <a:bodyPr>
            <a:normAutofit/>
          </a:bodyPr>
          <a:lstStyle/>
          <a:p>
            <a:pPr marL="0" indent="0">
              <a:lnSpc>
                <a:spcPct val="110000"/>
              </a:lnSpc>
              <a:spcBef>
                <a:spcPts val="0"/>
              </a:spcBef>
              <a:buNone/>
            </a:pPr>
            <a:r>
              <a:rPr lang="en-US" dirty="0" smtClean="0"/>
              <a:t>Bruce is a business major who is excited to start his career.  In fact, he would prefer to take only business classes so he could begin that career more quickly.</a:t>
            </a:r>
          </a:p>
          <a:p>
            <a:pPr marL="0" indent="0">
              <a:lnSpc>
                <a:spcPct val="110000"/>
              </a:lnSpc>
              <a:spcBef>
                <a:spcPts val="0"/>
              </a:spcBef>
              <a:buNone/>
            </a:pPr>
            <a:r>
              <a:rPr lang="en-US" dirty="0" smtClean="0"/>
              <a:t>  </a:t>
            </a:r>
          </a:p>
          <a:p>
            <a:pPr marL="0" indent="0">
              <a:lnSpc>
                <a:spcPct val="110000"/>
              </a:lnSpc>
              <a:spcBef>
                <a:spcPts val="0"/>
              </a:spcBef>
              <a:buNone/>
            </a:pPr>
            <a:r>
              <a:rPr lang="en-US" dirty="0" smtClean="0"/>
              <a:t>This semester, Bruce is taking Psychology 101:  Introduction to Psychology as part of his Social and Behavioral Science general education requirements.</a:t>
            </a:r>
          </a:p>
          <a:p>
            <a:pPr marL="0" indent="0">
              <a:lnSpc>
                <a:spcPct val="110000"/>
              </a:lnSpc>
              <a:spcBef>
                <a:spcPts val="0"/>
              </a:spcBef>
              <a:buNone/>
            </a:pPr>
            <a:endParaRPr lang="en-US" dirty="0" smtClean="0"/>
          </a:p>
          <a:p>
            <a:pPr marL="0" indent="0">
              <a:lnSpc>
                <a:spcPct val="110000"/>
              </a:lnSpc>
              <a:spcBef>
                <a:spcPts val="0"/>
              </a:spcBef>
              <a:buNone/>
            </a:pPr>
            <a:r>
              <a:rPr lang="en-US" dirty="0" smtClean="0"/>
              <a:t>He is struggling with the reading because he doesn’t see how the material is relevant to him.  </a:t>
            </a:r>
          </a:p>
          <a:p>
            <a:pPr marL="0" indent="0">
              <a:lnSpc>
                <a:spcPct val="110000"/>
              </a:lnSpc>
              <a:spcBef>
                <a:spcPts val="0"/>
              </a:spcBef>
              <a:buNone/>
            </a:pPr>
            <a:endParaRPr lang="en-US" dirty="0" smtClean="0"/>
          </a:p>
          <a:p>
            <a:pPr marL="0" indent="0">
              <a:lnSpc>
                <a:spcPct val="110000"/>
              </a:lnSpc>
              <a:spcBef>
                <a:spcPts val="0"/>
              </a:spcBef>
              <a:buNone/>
            </a:pPr>
            <a:r>
              <a:rPr lang="en-US" dirty="0" smtClean="0"/>
              <a:t>One day, though, an important idea occurs to him:  As a future businessperson, it will be important for him to know how the human mind works.  He may be able to use that information to persuade investors to invest in his business or clients to purchase his products.</a:t>
            </a:r>
            <a:endParaRPr lang="en-US" dirty="0"/>
          </a:p>
        </p:txBody>
      </p:sp>
    </p:spTree>
    <p:extLst>
      <p:ext uri="{BB962C8B-B14F-4D97-AF65-F5344CB8AC3E}">
        <p14:creationId xmlns:p14="http://schemas.microsoft.com/office/powerpoint/2010/main" val="185742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Deadly Reading Coma </a:t>
            </a:r>
            <a:endParaRPr lang="en-US" dirty="0"/>
          </a:p>
        </p:txBody>
      </p:sp>
      <p:sp>
        <p:nvSpPr>
          <p:cNvPr id="3" name="Content Placeholder 2"/>
          <p:cNvSpPr>
            <a:spLocks noGrp="1"/>
          </p:cNvSpPr>
          <p:nvPr>
            <p:ph idx="1"/>
          </p:nvPr>
        </p:nvSpPr>
        <p:spPr/>
        <p:txBody>
          <a:bodyPr/>
          <a:lstStyle/>
          <a:p>
            <a:r>
              <a:rPr lang="en-US" dirty="0" smtClean="0"/>
              <a:t>Students find themselves in the reading coma when they drift off while reading for class.  They remember little of what they read.</a:t>
            </a:r>
          </a:p>
          <a:p>
            <a:r>
              <a:rPr lang="en-US" dirty="0" smtClean="0"/>
              <a:t>The reading coma may prevent students from doing well on tests and papers.</a:t>
            </a:r>
            <a:endParaRPr lang="en-US" dirty="0"/>
          </a:p>
          <a:p>
            <a:r>
              <a:rPr lang="en-US" dirty="0" smtClean="0"/>
              <a:t>The reading coma wastes your time because it forces you to reread the material.  </a:t>
            </a:r>
          </a:p>
          <a:p>
            <a:r>
              <a:rPr lang="en-US" dirty="0" smtClean="0"/>
              <a:t>Set yourself up for success by having a good attitude and creating an effective reading environment for yourself.</a:t>
            </a:r>
          </a:p>
        </p:txBody>
      </p:sp>
    </p:spTree>
    <p:extLst>
      <p:ext uri="{BB962C8B-B14F-4D97-AF65-F5344CB8AC3E}">
        <p14:creationId xmlns:p14="http://schemas.microsoft.com/office/powerpoint/2010/main" val="2244684784"/>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1135</TotalTime>
  <Words>1800</Words>
  <Application>Microsoft Office PowerPoint</Application>
  <PresentationFormat>Widescreen</PresentationFormat>
  <Paragraphs>172</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Trebuchet MS</vt:lpstr>
      <vt:lpstr>Wingdings 3</vt:lpstr>
      <vt:lpstr>Facet</vt:lpstr>
      <vt:lpstr>Pre-Reading: Preparing Yourself to Read</vt:lpstr>
      <vt:lpstr>Agenda:  This workshop will cover…</vt:lpstr>
      <vt:lpstr>What is Pre-reading?</vt:lpstr>
      <vt:lpstr>Common Misconceptions </vt:lpstr>
      <vt:lpstr>Habits of Weak Readers</vt:lpstr>
      <vt:lpstr>Motivation and Attitude</vt:lpstr>
      <vt:lpstr>Ways to Motivate Yourself</vt:lpstr>
      <vt:lpstr>Example:  Finding a Personal Connection</vt:lpstr>
      <vt:lpstr>The Deadly Reading Coma </vt:lpstr>
      <vt:lpstr>Creating an Effective Reading Environment</vt:lpstr>
      <vt:lpstr>Effective Reading Environment Do’s and Don’ts</vt:lpstr>
      <vt:lpstr>Parts of a Reading</vt:lpstr>
      <vt:lpstr>Textbook</vt:lpstr>
      <vt:lpstr>Textbook Chapter</vt:lpstr>
      <vt:lpstr>Journal Articles</vt:lpstr>
      <vt:lpstr>Typical Parts of a Journal Article</vt:lpstr>
      <vt:lpstr>Handbooks</vt:lpstr>
      <vt:lpstr>Surveying a Reading</vt:lpstr>
      <vt:lpstr>How to Survey: What should you look for?</vt:lpstr>
      <vt:lpstr>Sample Survey </vt:lpstr>
      <vt:lpstr>Ask Pre-Reading Questions</vt:lpstr>
      <vt:lpstr>Importance of Predicting</vt:lpstr>
      <vt:lpstr>How to Predict</vt:lpstr>
      <vt:lpstr>Sample Questions</vt:lpstr>
      <vt:lpstr>Now you’re ready to read!</vt:lpstr>
      <vt:lpstr>If you liked this lesson and would like more information, consider attending: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Pre-Reading: Preparing Yourself to Read</dc:title>
  <dc:creator>ErinD</dc:creator>
  <cp:lastModifiedBy>Pilarski-Lussier, Corrine</cp:lastModifiedBy>
  <cp:revision>56</cp:revision>
  <dcterms:created xsi:type="dcterms:W3CDTF">2014-04-30T16:13:18Z</dcterms:created>
  <dcterms:modified xsi:type="dcterms:W3CDTF">2014-09-25T15:24:34Z</dcterms:modified>
</cp:coreProperties>
</file>