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7" r:id="rId3"/>
    <p:sldId id="258" r:id="rId4"/>
    <p:sldId id="260" r:id="rId5"/>
    <p:sldId id="261" r:id="rId6"/>
    <p:sldId id="262" r:id="rId7"/>
    <p:sldId id="263" r:id="rId8"/>
    <p:sldId id="265" r:id="rId9"/>
    <p:sldId id="267" r:id="rId10"/>
    <p:sldId id="268" r:id="rId11"/>
    <p:sldId id="269" r:id="rId12"/>
    <p:sldId id="270" r:id="rId13"/>
    <p:sldId id="271" r:id="rId14"/>
    <p:sldId id="272" r:id="rId15"/>
    <p:sldId id="264" r:id="rId16"/>
    <p:sldId id="273" r:id="rId17"/>
    <p:sldId id="274" r:id="rId18"/>
    <p:sldId id="275"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71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040805878161771"/>
          <c:y val="0"/>
          <c:w val="0.72225978444019134"/>
          <c:h val="1"/>
        </c:manualLayout>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34B-4F0C-BCB3-795FA3DEB84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34B-4F0C-BCB3-795FA3DEB84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34B-4F0C-BCB3-795FA3DEB84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34B-4F0C-BCB3-795FA3DEB843}"/>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734B-4F0C-BCB3-795FA3DEB84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B2A3F41-847D-4A17-BBE1-FD032D0C0AC0}" type="datetimeFigureOut">
              <a:rPr lang="en-US" smtClean="0"/>
              <a:t>12/11/2019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FA7211-7753-4211-8994-CB8945893CD0}" type="slidenum">
              <a:rPr lang="en-US" smtClean="0"/>
              <a:t>‹#›</a:t>
            </a:fld>
            <a:endParaRPr lang="en-US"/>
          </a:p>
        </p:txBody>
      </p:sp>
    </p:spTree>
    <p:extLst>
      <p:ext uri="{BB962C8B-B14F-4D97-AF65-F5344CB8AC3E}">
        <p14:creationId xmlns:p14="http://schemas.microsoft.com/office/powerpoint/2010/main" val="11255199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84CC44-878A-4C41-8C60-652ADADE6C2D}" type="datetimeFigureOut">
              <a:rPr lang="en-US" smtClean="0"/>
              <a:t>12/11/2019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477CBA-F1EF-4B30-B5CB-50B068FF754D}" type="slidenum">
              <a:rPr lang="en-US" smtClean="0"/>
              <a:t>‹#›</a:t>
            </a:fld>
            <a:endParaRPr lang="en-US"/>
          </a:p>
        </p:txBody>
      </p:sp>
    </p:spTree>
    <p:extLst>
      <p:ext uri="{BB962C8B-B14F-4D97-AF65-F5344CB8AC3E}">
        <p14:creationId xmlns:p14="http://schemas.microsoft.com/office/powerpoint/2010/main" val="423803256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FC9D6C-9251-40C8-BE6D-ED00A1A26EF4}" type="datetime1">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59673-168D-4EA7-B495-63059636C4D3}" type="slidenum">
              <a:rPr lang="en-US" smtClean="0"/>
              <a:t>‹#›</a:t>
            </a:fld>
            <a:endParaRPr lang="en-US"/>
          </a:p>
        </p:txBody>
      </p:sp>
    </p:spTree>
    <p:extLst>
      <p:ext uri="{BB962C8B-B14F-4D97-AF65-F5344CB8AC3E}">
        <p14:creationId xmlns:p14="http://schemas.microsoft.com/office/powerpoint/2010/main" val="4181768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6A8C29-1E51-407F-BBF4-78F90936512B}" type="datetime1">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59673-168D-4EA7-B495-63059636C4D3}" type="slidenum">
              <a:rPr lang="en-US" smtClean="0"/>
              <a:t>‹#›</a:t>
            </a:fld>
            <a:endParaRPr lang="en-US"/>
          </a:p>
        </p:txBody>
      </p:sp>
    </p:spTree>
    <p:extLst>
      <p:ext uri="{BB962C8B-B14F-4D97-AF65-F5344CB8AC3E}">
        <p14:creationId xmlns:p14="http://schemas.microsoft.com/office/powerpoint/2010/main" val="3766393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D694C8-79CC-4F94-AD73-FC431E184A80}" type="datetime1">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59673-168D-4EA7-B495-63059636C4D3}" type="slidenum">
              <a:rPr lang="en-US" smtClean="0"/>
              <a:t>‹#›</a:t>
            </a:fld>
            <a:endParaRPr lang="en-US"/>
          </a:p>
        </p:txBody>
      </p:sp>
    </p:spTree>
    <p:extLst>
      <p:ext uri="{BB962C8B-B14F-4D97-AF65-F5344CB8AC3E}">
        <p14:creationId xmlns:p14="http://schemas.microsoft.com/office/powerpoint/2010/main" val="1821948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B8376C-05C8-42B5-8DC0-2D6F864EFB89}" type="datetime1">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59673-168D-4EA7-B495-63059636C4D3}" type="slidenum">
              <a:rPr lang="en-US" smtClean="0"/>
              <a:t>‹#›</a:t>
            </a:fld>
            <a:endParaRPr lang="en-US"/>
          </a:p>
        </p:txBody>
      </p:sp>
    </p:spTree>
    <p:extLst>
      <p:ext uri="{BB962C8B-B14F-4D97-AF65-F5344CB8AC3E}">
        <p14:creationId xmlns:p14="http://schemas.microsoft.com/office/powerpoint/2010/main" val="2164217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5E9F946-AB53-465B-868A-50BA76D7DE7A}" type="datetime1">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59673-168D-4EA7-B495-63059636C4D3}" type="slidenum">
              <a:rPr lang="en-US" smtClean="0"/>
              <a:t>‹#›</a:t>
            </a:fld>
            <a:endParaRPr lang="en-US"/>
          </a:p>
        </p:txBody>
      </p:sp>
    </p:spTree>
    <p:extLst>
      <p:ext uri="{BB962C8B-B14F-4D97-AF65-F5344CB8AC3E}">
        <p14:creationId xmlns:p14="http://schemas.microsoft.com/office/powerpoint/2010/main" val="1560903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60897A-F4C6-4A1B-9109-AB6BB3E63FA2}" type="datetime1">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059673-168D-4EA7-B495-63059636C4D3}" type="slidenum">
              <a:rPr lang="en-US" smtClean="0"/>
              <a:t>‹#›</a:t>
            </a:fld>
            <a:endParaRPr lang="en-US"/>
          </a:p>
        </p:txBody>
      </p:sp>
    </p:spTree>
    <p:extLst>
      <p:ext uri="{BB962C8B-B14F-4D97-AF65-F5344CB8AC3E}">
        <p14:creationId xmlns:p14="http://schemas.microsoft.com/office/powerpoint/2010/main" val="3250535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F78BE4-FC7E-404D-8DB8-2D89DA88C1B8}" type="datetime1">
              <a:rPr lang="en-US" smtClean="0"/>
              <a:t>12/11/2019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059673-168D-4EA7-B495-63059636C4D3}" type="slidenum">
              <a:rPr lang="en-US" smtClean="0"/>
              <a:t>‹#›</a:t>
            </a:fld>
            <a:endParaRPr lang="en-US"/>
          </a:p>
        </p:txBody>
      </p:sp>
    </p:spTree>
    <p:extLst>
      <p:ext uri="{BB962C8B-B14F-4D97-AF65-F5344CB8AC3E}">
        <p14:creationId xmlns:p14="http://schemas.microsoft.com/office/powerpoint/2010/main" val="2077460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5CC6B5-32F8-4307-B1B9-EBAD012CF62B}" type="datetime1">
              <a:rPr lang="en-US" smtClean="0"/>
              <a:t>12/11/2019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059673-168D-4EA7-B495-63059636C4D3}" type="slidenum">
              <a:rPr lang="en-US" smtClean="0"/>
              <a:t>‹#›</a:t>
            </a:fld>
            <a:endParaRPr lang="en-US"/>
          </a:p>
        </p:txBody>
      </p:sp>
    </p:spTree>
    <p:extLst>
      <p:ext uri="{BB962C8B-B14F-4D97-AF65-F5344CB8AC3E}">
        <p14:creationId xmlns:p14="http://schemas.microsoft.com/office/powerpoint/2010/main" val="1729907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CEF370-ED07-44AC-8AD1-2BA435E592C1}" type="datetime1">
              <a:rPr lang="en-US" smtClean="0"/>
              <a:t>12/11/2019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059673-168D-4EA7-B495-63059636C4D3}" type="slidenum">
              <a:rPr lang="en-US" smtClean="0"/>
              <a:t>‹#›</a:t>
            </a:fld>
            <a:endParaRPr lang="en-US"/>
          </a:p>
        </p:txBody>
      </p:sp>
    </p:spTree>
    <p:extLst>
      <p:ext uri="{BB962C8B-B14F-4D97-AF65-F5344CB8AC3E}">
        <p14:creationId xmlns:p14="http://schemas.microsoft.com/office/powerpoint/2010/main" val="2032440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F7F8967-333C-4239-A190-DAF6A61BBB56}" type="datetime1">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059673-168D-4EA7-B495-63059636C4D3}" type="slidenum">
              <a:rPr lang="en-US" smtClean="0"/>
              <a:t>‹#›</a:t>
            </a:fld>
            <a:endParaRPr lang="en-US"/>
          </a:p>
        </p:txBody>
      </p:sp>
    </p:spTree>
    <p:extLst>
      <p:ext uri="{BB962C8B-B14F-4D97-AF65-F5344CB8AC3E}">
        <p14:creationId xmlns:p14="http://schemas.microsoft.com/office/powerpoint/2010/main" val="561929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1D2EB7-3332-49AB-ACA9-40CD2AC52A35}" type="datetime1">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059673-168D-4EA7-B495-63059636C4D3}" type="slidenum">
              <a:rPr lang="en-US" smtClean="0"/>
              <a:t>‹#›</a:t>
            </a:fld>
            <a:endParaRPr lang="en-US"/>
          </a:p>
        </p:txBody>
      </p:sp>
    </p:spTree>
    <p:extLst>
      <p:ext uri="{BB962C8B-B14F-4D97-AF65-F5344CB8AC3E}">
        <p14:creationId xmlns:p14="http://schemas.microsoft.com/office/powerpoint/2010/main" val="110124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C5F6DA-C4DC-43B4-AD2E-E52BA628E0FF}" type="datetime1">
              <a:rPr lang="en-US" smtClean="0"/>
              <a:t>12/11/2019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059673-168D-4EA7-B495-63059636C4D3}" type="slidenum">
              <a:rPr lang="en-US" smtClean="0"/>
              <a:t>‹#›</a:t>
            </a:fld>
            <a:endParaRPr lang="en-US"/>
          </a:p>
        </p:txBody>
      </p:sp>
    </p:spTree>
    <p:extLst>
      <p:ext uri="{BB962C8B-B14F-4D97-AF65-F5344CB8AC3E}">
        <p14:creationId xmlns:p14="http://schemas.microsoft.com/office/powerpoint/2010/main" val="1073250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genk.vn/thuat-ngu-machine-learning-la-gi-tai-sao-cac-cong-ty-lon-deu-do-hang-ty-usd-vao-day-20160629105623677.chn"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46243" y="1381398"/>
            <a:ext cx="5751830" cy="338554"/>
          </a:xfrm>
          <a:prstGeom prst="rect">
            <a:avLst/>
          </a:prstGeom>
        </p:spPr>
        <p:txBody>
          <a:bodyPr wrap="square">
            <a:spAutoFit/>
          </a:bodyPr>
          <a:lstStyle/>
          <a:p>
            <a:pPr algn="ctr"/>
            <a:r>
              <a:rPr lang="en-US" sz="1600" b="1" dirty="0" smtClean="0">
                <a:latin typeface="Calibri" panose="020F0502020204030204" pitchFamily="34" charset="0"/>
              </a:rPr>
              <a:t>KHOA </a:t>
            </a:r>
            <a:r>
              <a:rPr lang="en-US" sz="1600" b="1" dirty="0">
                <a:latin typeface="Calibri" panose="020F0502020204030204" pitchFamily="34" charset="0"/>
              </a:rPr>
              <a:t>ĐÀO T</a:t>
            </a:r>
            <a:r>
              <a:rPr lang="vi-VN" sz="1600" b="1" dirty="0">
                <a:latin typeface="Calibri" panose="020F0502020204030204" pitchFamily="34" charset="0"/>
              </a:rPr>
              <a:t>Ạ</a:t>
            </a:r>
            <a:r>
              <a:rPr lang="en-US" sz="1600" b="1" dirty="0">
                <a:latin typeface="Calibri" panose="020F0502020204030204" pitchFamily="34" charset="0"/>
              </a:rPr>
              <a:t>O CH</a:t>
            </a:r>
            <a:r>
              <a:rPr lang="vi-VN" sz="1600" b="1" dirty="0">
                <a:latin typeface="Calibri" panose="020F0502020204030204" pitchFamily="34" charset="0"/>
              </a:rPr>
              <a:t>ẤT LƯỢ</a:t>
            </a:r>
            <a:r>
              <a:rPr lang="en-US" sz="1600" b="1" dirty="0">
                <a:latin typeface="Calibri" panose="020F0502020204030204" pitchFamily="34" charset="0"/>
              </a:rPr>
              <a:t>NG CAO</a:t>
            </a:r>
          </a:p>
        </p:txBody>
      </p:sp>
      <p:pic>
        <p:nvPicPr>
          <p:cNvPr id="1026" name="Picture 2" descr="https://tse4.mm.bing.net/th?id=OIP.kH9254bKCEqdEtwtHsaIdQHaHa&amp;pid=Api&amp;P=0&amp;w=300&amp;h=3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8319" y="133876"/>
            <a:ext cx="918793" cy="9187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en.hcmute.edu.vn/Resources/Images/SubDomain/HomePage/skpt_banner_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2649" y="133876"/>
            <a:ext cx="5619750" cy="12858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855924" y="2262402"/>
            <a:ext cx="4332468" cy="523220"/>
          </a:xfrm>
          <a:prstGeom prst="rect">
            <a:avLst/>
          </a:prstGeom>
        </p:spPr>
        <p:txBody>
          <a:bodyPr wrap="none">
            <a:spAutoFit/>
          </a:bodyPr>
          <a:lstStyle/>
          <a:p>
            <a:pPr algn="ctr"/>
            <a:r>
              <a:rPr lang="en-US" sz="2800" b="1" dirty="0">
                <a:latin typeface="Calibri" panose="020F0502020204030204" pitchFamily="34" charset="0"/>
              </a:rPr>
              <a:t>TI</a:t>
            </a:r>
            <a:r>
              <a:rPr lang="vi-VN" sz="2800" b="1" dirty="0">
                <a:latin typeface="Calibri" panose="020F0502020204030204" pitchFamily="34" charset="0"/>
              </a:rPr>
              <a:t>Ể</a:t>
            </a:r>
            <a:r>
              <a:rPr lang="en-US" sz="2800" b="1" dirty="0">
                <a:latin typeface="Calibri" panose="020F0502020204030204" pitchFamily="34" charset="0"/>
              </a:rPr>
              <a:t>U LU</a:t>
            </a:r>
            <a:r>
              <a:rPr lang="vi-VN" sz="2800" b="1" dirty="0">
                <a:latin typeface="Calibri" panose="020F0502020204030204" pitchFamily="34" charset="0"/>
              </a:rPr>
              <a:t>Ậ</a:t>
            </a:r>
            <a:r>
              <a:rPr lang="en-US" sz="2800" b="1" dirty="0">
                <a:latin typeface="Calibri" panose="020F0502020204030204" pitchFamily="34" charset="0"/>
              </a:rPr>
              <a:t>N CHUYÊN NGÀNH</a:t>
            </a:r>
            <a:endParaRPr lang="en" sz="2800" b="1" dirty="0">
              <a:latin typeface="Calibri" panose="020F0502020204030204" pitchFamily="34" charset="0"/>
            </a:endParaRPr>
          </a:p>
        </p:txBody>
      </p:sp>
      <p:sp>
        <p:nvSpPr>
          <p:cNvPr id="6" name="Rectangle 5"/>
          <p:cNvSpPr/>
          <p:nvPr/>
        </p:nvSpPr>
        <p:spPr>
          <a:xfrm>
            <a:off x="3110270" y="2895766"/>
            <a:ext cx="5787803" cy="461665"/>
          </a:xfrm>
          <a:prstGeom prst="rect">
            <a:avLst/>
          </a:prstGeom>
        </p:spPr>
        <p:txBody>
          <a:bodyPr wrap="none">
            <a:spAutoFit/>
          </a:bodyPr>
          <a:lstStyle/>
          <a:p>
            <a:r>
              <a:rPr lang="en-US" sz="2400" b="1" i="1" dirty="0">
                <a:latin typeface="Calibri" panose="020F0502020204030204" pitchFamily="34" charset="0"/>
              </a:rPr>
              <a:t>BÀI TOÁN PH</a:t>
            </a:r>
            <a:r>
              <a:rPr lang="vi-VN" sz="2400" b="1" i="1" dirty="0">
                <a:latin typeface="Calibri" panose="020F0502020204030204" pitchFamily="34" charset="0"/>
              </a:rPr>
              <a:t>Ố</a:t>
            </a:r>
            <a:r>
              <a:rPr lang="en-US" sz="2400" b="1" i="1" dirty="0">
                <a:latin typeface="Calibri" panose="020F0502020204030204" pitchFamily="34" charset="0"/>
              </a:rPr>
              <a:t>I TRANG PH</a:t>
            </a:r>
            <a:r>
              <a:rPr lang="vi-VN" sz="2400" b="1" i="1" dirty="0">
                <a:latin typeface="Calibri" panose="020F0502020204030204" pitchFamily="34" charset="0"/>
              </a:rPr>
              <a:t>Ụ</a:t>
            </a:r>
            <a:r>
              <a:rPr lang="en-US" sz="2400" b="1" i="1" dirty="0">
                <a:latin typeface="Calibri" panose="020F0502020204030204" pitchFamily="34" charset="0"/>
              </a:rPr>
              <a:t>C THEO S</a:t>
            </a:r>
            <a:r>
              <a:rPr lang="vi-VN" sz="2400" b="1" i="1" dirty="0">
                <a:latin typeface="Calibri" panose="020F0502020204030204" pitchFamily="34" charset="0"/>
              </a:rPr>
              <a:t>Ự</a:t>
            </a:r>
            <a:r>
              <a:rPr lang="en-US" sz="2400" b="1" i="1" dirty="0">
                <a:latin typeface="Calibri" panose="020F0502020204030204" pitchFamily="34" charset="0"/>
              </a:rPr>
              <a:t> KI</a:t>
            </a:r>
            <a:r>
              <a:rPr lang="vi-VN" sz="2400" b="1" i="1" dirty="0">
                <a:latin typeface="Calibri" panose="020F0502020204030204" pitchFamily="34" charset="0"/>
              </a:rPr>
              <a:t>Ệ</a:t>
            </a:r>
            <a:r>
              <a:rPr lang="en-US" sz="2400" b="1" i="1" dirty="0">
                <a:latin typeface="Calibri" panose="020F0502020204030204" pitchFamily="34" charset="0"/>
              </a:rPr>
              <a:t>N</a:t>
            </a:r>
            <a:endParaRPr lang="en-US" sz="2400" b="1" i="1" dirty="0"/>
          </a:p>
        </p:txBody>
      </p:sp>
      <p:sp>
        <p:nvSpPr>
          <p:cNvPr id="7" name="Rectangle 6"/>
          <p:cNvSpPr/>
          <p:nvPr/>
        </p:nvSpPr>
        <p:spPr>
          <a:xfrm>
            <a:off x="2634524" y="4250779"/>
            <a:ext cx="6096000" cy="1295868"/>
          </a:xfrm>
          <a:prstGeom prst="rect">
            <a:avLst/>
          </a:prstGeom>
        </p:spPr>
        <p:txBody>
          <a:bodyPr>
            <a:spAutoFit/>
          </a:bodyPr>
          <a:lstStyle/>
          <a:p>
            <a:pPr>
              <a:lnSpc>
                <a:spcPct val="150000"/>
              </a:lnSpc>
            </a:pPr>
            <a:r>
              <a:rPr lang="en-US" dirty="0" err="1" smtClean="0">
                <a:latin typeface="Calibri" panose="020F0502020204030204" pitchFamily="34" charset="0"/>
              </a:rPr>
              <a:t>Sinh</a:t>
            </a:r>
            <a:r>
              <a:rPr lang="en-US" dirty="0" smtClean="0">
                <a:latin typeface="Calibri" panose="020F0502020204030204" pitchFamily="34" charset="0"/>
              </a:rPr>
              <a:t> </a:t>
            </a:r>
            <a:r>
              <a:rPr lang="en-US" dirty="0" err="1" smtClean="0">
                <a:latin typeface="Calibri" panose="020F0502020204030204" pitchFamily="34" charset="0"/>
              </a:rPr>
              <a:t>viên</a:t>
            </a:r>
            <a:r>
              <a:rPr lang="en-US" dirty="0" smtClean="0">
                <a:latin typeface="Calibri" panose="020F0502020204030204" pitchFamily="34" charset="0"/>
              </a:rPr>
              <a:t> </a:t>
            </a:r>
            <a:r>
              <a:rPr lang="en-US" dirty="0" err="1" smtClean="0">
                <a:latin typeface="Calibri" panose="020F0502020204030204" pitchFamily="34" charset="0"/>
              </a:rPr>
              <a:t>thực</a:t>
            </a:r>
            <a:r>
              <a:rPr lang="en-US" dirty="0" smtClean="0">
                <a:latin typeface="Calibri" panose="020F0502020204030204" pitchFamily="34" charset="0"/>
              </a:rPr>
              <a:t> </a:t>
            </a:r>
            <a:r>
              <a:rPr lang="en-US" dirty="0" err="1" smtClean="0">
                <a:latin typeface="Calibri" panose="020F0502020204030204" pitchFamily="34" charset="0"/>
              </a:rPr>
              <a:t>hiện</a:t>
            </a:r>
            <a:r>
              <a:rPr lang="en-US" dirty="0" smtClean="0">
                <a:latin typeface="Calibri" panose="020F0502020204030204" pitchFamily="34" charset="0"/>
              </a:rPr>
              <a:t>:</a:t>
            </a:r>
            <a:endParaRPr lang="en-US" dirty="0">
              <a:latin typeface="Calibri" panose="020F0502020204030204" pitchFamily="34" charset="0"/>
            </a:endParaRPr>
          </a:p>
          <a:p>
            <a:pPr>
              <a:lnSpc>
                <a:spcPct val="150000"/>
              </a:lnSpc>
            </a:pPr>
            <a:r>
              <a:rPr lang="en-US" dirty="0" err="1">
                <a:latin typeface="Calibri" panose="020F0502020204030204" pitchFamily="34" charset="0"/>
              </a:rPr>
              <a:t>Ph</a:t>
            </a:r>
            <a:r>
              <a:rPr lang="vi-VN" dirty="0">
                <a:latin typeface="Calibri" panose="020F0502020204030204" pitchFamily="34" charset="0"/>
              </a:rPr>
              <a:t>ạ</a:t>
            </a:r>
            <a:r>
              <a:rPr lang="en-US" dirty="0">
                <a:latin typeface="Calibri" panose="020F0502020204030204" pitchFamily="34" charset="0"/>
              </a:rPr>
              <a:t>m Ng</a:t>
            </a:r>
            <a:r>
              <a:rPr lang="vi-VN" dirty="0">
                <a:latin typeface="Calibri" panose="020F0502020204030204" pitchFamily="34" charset="0"/>
              </a:rPr>
              <a:t>ọ</a:t>
            </a:r>
            <a:r>
              <a:rPr lang="en-US" dirty="0">
                <a:latin typeface="Calibri" panose="020F0502020204030204" pitchFamily="34" charset="0"/>
              </a:rPr>
              <a:t>c Minh	16110156</a:t>
            </a:r>
          </a:p>
          <a:p>
            <a:pPr>
              <a:lnSpc>
                <a:spcPct val="150000"/>
              </a:lnSpc>
            </a:pPr>
            <a:r>
              <a:rPr lang="en-US" dirty="0" err="1">
                <a:latin typeface="Calibri" panose="020F0502020204030204" pitchFamily="34" charset="0"/>
              </a:rPr>
              <a:t>Nguy</a:t>
            </a:r>
            <a:r>
              <a:rPr lang="vi-VN" dirty="0">
                <a:latin typeface="Calibri" panose="020F0502020204030204" pitchFamily="34" charset="0"/>
              </a:rPr>
              <a:t>ễ</a:t>
            </a:r>
            <a:r>
              <a:rPr lang="en-US" dirty="0">
                <a:latin typeface="Calibri" panose="020F0502020204030204" pitchFamily="34" charset="0"/>
              </a:rPr>
              <a:t>n Phi Long 	16110142</a:t>
            </a:r>
          </a:p>
        </p:txBody>
      </p:sp>
      <p:sp>
        <p:nvSpPr>
          <p:cNvPr id="8" name="Rectangle 7"/>
          <p:cNvSpPr/>
          <p:nvPr/>
        </p:nvSpPr>
        <p:spPr>
          <a:xfrm>
            <a:off x="6679974" y="4358427"/>
            <a:ext cx="2281394" cy="880369"/>
          </a:xfrm>
          <a:prstGeom prst="rect">
            <a:avLst/>
          </a:prstGeom>
        </p:spPr>
        <p:txBody>
          <a:bodyPr wrap="none">
            <a:spAutoFit/>
          </a:bodyPr>
          <a:lstStyle/>
          <a:p>
            <a:pPr>
              <a:lnSpc>
                <a:spcPct val="150000"/>
              </a:lnSpc>
            </a:pPr>
            <a:r>
              <a:rPr lang="vi-VN" dirty="0">
                <a:latin typeface="Calibri" panose="020F0502020204030204" pitchFamily="34" charset="0"/>
              </a:rPr>
              <a:t>Giáo Viên Hướ</a:t>
            </a:r>
            <a:r>
              <a:rPr lang="en-US" dirty="0">
                <a:latin typeface="Calibri" panose="020F0502020204030204" pitchFamily="34" charset="0"/>
              </a:rPr>
              <a:t>ng D</a:t>
            </a:r>
            <a:r>
              <a:rPr lang="vi-VN" dirty="0">
                <a:latin typeface="Calibri" panose="020F0502020204030204" pitchFamily="34" charset="0"/>
              </a:rPr>
              <a:t>ẫ</a:t>
            </a:r>
            <a:r>
              <a:rPr lang="en-US" dirty="0" smtClean="0">
                <a:latin typeface="Calibri" panose="020F0502020204030204" pitchFamily="34" charset="0"/>
              </a:rPr>
              <a:t>n:</a:t>
            </a:r>
          </a:p>
          <a:p>
            <a:pPr>
              <a:lnSpc>
                <a:spcPct val="150000"/>
              </a:lnSpc>
            </a:pPr>
            <a:r>
              <a:rPr lang="en-US" dirty="0" err="1" smtClean="0">
                <a:latin typeface="Calibri" panose="020F0502020204030204" pitchFamily="34" charset="0"/>
              </a:rPr>
              <a:t>Ts</a:t>
            </a:r>
            <a:r>
              <a:rPr lang="en-US" dirty="0" smtClean="0">
                <a:latin typeface="Calibri" panose="020F0502020204030204" pitchFamily="34" charset="0"/>
              </a:rPr>
              <a:t>. </a:t>
            </a:r>
            <a:r>
              <a:rPr lang="en-US" dirty="0" err="1" smtClean="0">
                <a:latin typeface="Calibri" panose="020F0502020204030204" pitchFamily="34" charset="0"/>
              </a:rPr>
              <a:t>Nguyễn</a:t>
            </a:r>
            <a:r>
              <a:rPr lang="en-US" dirty="0" smtClean="0">
                <a:latin typeface="Calibri" panose="020F0502020204030204" pitchFamily="34" charset="0"/>
              </a:rPr>
              <a:t> </a:t>
            </a:r>
            <a:r>
              <a:rPr lang="en-US" dirty="0" err="1" smtClean="0">
                <a:latin typeface="Calibri" panose="020F0502020204030204" pitchFamily="34" charset="0"/>
              </a:rPr>
              <a:t>Thiên</a:t>
            </a:r>
            <a:r>
              <a:rPr lang="en-US" dirty="0" smtClean="0">
                <a:latin typeface="Calibri" panose="020F0502020204030204" pitchFamily="34" charset="0"/>
              </a:rPr>
              <a:t> </a:t>
            </a:r>
            <a:r>
              <a:rPr lang="en-US" dirty="0" err="1" smtClean="0">
                <a:latin typeface="Calibri" panose="020F0502020204030204" pitchFamily="34" charset="0"/>
              </a:rPr>
              <a:t>Bảo</a:t>
            </a:r>
            <a:endParaRPr lang="en" dirty="0">
              <a:latin typeface="Calibri" panose="020F0502020204030204" pitchFamily="34" charset="0"/>
            </a:endParaRPr>
          </a:p>
        </p:txBody>
      </p:sp>
      <p:sp>
        <p:nvSpPr>
          <p:cNvPr id="9" name="Slide Number Placeholder 8"/>
          <p:cNvSpPr>
            <a:spLocks noGrp="1"/>
          </p:cNvSpPr>
          <p:nvPr>
            <p:ph type="sldNum" sz="quarter" idx="12"/>
          </p:nvPr>
        </p:nvSpPr>
        <p:spPr/>
        <p:txBody>
          <a:bodyPr/>
          <a:lstStyle/>
          <a:p>
            <a:fld id="{3A059673-168D-4EA7-B495-63059636C4D3}" type="slidenum">
              <a:rPr lang="en-US" smtClean="0"/>
              <a:t>1</a:t>
            </a:fld>
            <a:endParaRPr lang="en-US"/>
          </a:p>
        </p:txBody>
      </p:sp>
    </p:spTree>
    <p:extLst>
      <p:ext uri="{BB962C8B-B14F-4D97-AF65-F5344CB8AC3E}">
        <p14:creationId xmlns:p14="http://schemas.microsoft.com/office/powerpoint/2010/main" val="774731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a:t>
            </a:r>
            <a:r>
              <a:rPr lang="en-US" b="1" dirty="0" err="1" smtClean="0"/>
              <a:t>Học</a:t>
            </a:r>
            <a:r>
              <a:rPr lang="en-US" b="1" dirty="0" smtClean="0"/>
              <a:t> </a:t>
            </a:r>
            <a:r>
              <a:rPr lang="en-US" b="1" dirty="0" err="1"/>
              <a:t>sâu</a:t>
            </a:r>
            <a:r>
              <a:rPr lang="en-US" b="1" dirty="0"/>
              <a:t> (Deep learning)</a:t>
            </a:r>
            <a:r>
              <a:rPr lang="id-ID" b="1" dirty="0"/>
              <a:t/>
            </a:r>
            <a:br>
              <a:rPr lang="id-ID" b="1" dirty="0"/>
            </a:br>
            <a:endParaRPr lang="en-US" dirty="0"/>
          </a:p>
        </p:txBody>
      </p:sp>
      <p:pic>
        <p:nvPicPr>
          <p:cNvPr id="3" name="Picture 2"/>
          <p:cNvPicPr>
            <a:picLocks noChangeAspect="1"/>
          </p:cNvPicPr>
          <p:nvPr/>
        </p:nvPicPr>
        <p:blipFill>
          <a:blip r:embed="rId2"/>
          <a:stretch>
            <a:fillRect/>
          </a:stretch>
        </p:blipFill>
        <p:spPr>
          <a:xfrm>
            <a:off x="838200" y="1351054"/>
            <a:ext cx="3491592" cy="2270847"/>
          </a:xfrm>
          <a:prstGeom prst="rect">
            <a:avLst/>
          </a:prstGeom>
        </p:spPr>
      </p:pic>
      <p:sp>
        <p:nvSpPr>
          <p:cNvPr id="7" name="Rectangle 6"/>
          <p:cNvSpPr/>
          <p:nvPr/>
        </p:nvSpPr>
        <p:spPr>
          <a:xfrm>
            <a:off x="1666373" y="3779911"/>
            <a:ext cx="1835246" cy="369332"/>
          </a:xfrm>
          <a:prstGeom prst="rect">
            <a:avLst/>
          </a:prstGeom>
        </p:spPr>
        <p:txBody>
          <a:bodyPr wrap="none">
            <a:spAutoFit/>
          </a:bodyPr>
          <a:lstStyle/>
          <a:p>
            <a:r>
              <a:rPr lang="en-US" dirty="0" smtClean="0"/>
              <a:t>Sigmoid Neurons </a:t>
            </a:r>
            <a:endParaRPr lang="en-US" dirty="0"/>
          </a:p>
        </p:txBody>
      </p:sp>
      <p:sp>
        <p:nvSpPr>
          <p:cNvPr id="11" name="Rectangle 10"/>
          <p:cNvSpPr/>
          <p:nvPr/>
        </p:nvSpPr>
        <p:spPr>
          <a:xfrm>
            <a:off x="4793796" y="1455965"/>
            <a:ext cx="6096000" cy="1711366"/>
          </a:xfrm>
          <a:prstGeom prst="rect">
            <a:avLst/>
          </a:prstGeom>
        </p:spPr>
        <p:txBody>
          <a:bodyPr>
            <a:spAutoFit/>
          </a:bodyPr>
          <a:lstStyle/>
          <a:p>
            <a:pPr>
              <a:lnSpc>
                <a:spcPct val="150000"/>
              </a:lnSpc>
            </a:pPr>
            <a:r>
              <a:rPr lang="en-US" dirty="0" err="1" smtClean="0"/>
              <a:t>Với</a:t>
            </a:r>
            <a:r>
              <a:rPr lang="en-US" dirty="0" smtClean="0"/>
              <a:t> </a:t>
            </a:r>
            <a:r>
              <a:rPr lang="en-US" dirty="0" err="1" smtClean="0"/>
              <a:t>đầu</a:t>
            </a:r>
            <a:r>
              <a:rPr lang="en-US" dirty="0" smtClean="0"/>
              <a:t> </a:t>
            </a:r>
            <a:r>
              <a:rPr lang="en-US" dirty="0" err="1" smtClean="0"/>
              <a:t>vào</a:t>
            </a:r>
            <a:r>
              <a:rPr lang="en-US" dirty="0" smtClean="0"/>
              <a:t> </a:t>
            </a:r>
            <a:r>
              <a:rPr lang="en-US" dirty="0" err="1" smtClean="0"/>
              <a:t>và</a:t>
            </a:r>
            <a:r>
              <a:rPr lang="en-US" dirty="0" smtClean="0"/>
              <a:t> </a:t>
            </a:r>
            <a:r>
              <a:rPr lang="en-US" dirty="0" err="1" smtClean="0"/>
              <a:t>đầu</a:t>
            </a:r>
            <a:r>
              <a:rPr lang="en-US" dirty="0" smtClean="0"/>
              <a:t> </a:t>
            </a:r>
            <a:r>
              <a:rPr lang="en-US" dirty="0" err="1" smtClean="0"/>
              <a:t>ra</a:t>
            </a:r>
            <a:r>
              <a:rPr lang="en-US" dirty="0" smtClean="0"/>
              <a:t> </a:t>
            </a:r>
            <a:r>
              <a:rPr lang="en-US" dirty="0" err="1" smtClean="0"/>
              <a:t>dạng</a:t>
            </a:r>
            <a:r>
              <a:rPr lang="en-US" dirty="0" smtClean="0"/>
              <a:t> </a:t>
            </a:r>
            <a:r>
              <a:rPr lang="en-US" dirty="0" err="1" smtClean="0"/>
              <a:t>nhị</a:t>
            </a:r>
            <a:r>
              <a:rPr lang="en-US" dirty="0" smtClean="0"/>
              <a:t> </a:t>
            </a:r>
            <a:r>
              <a:rPr lang="en-US" dirty="0" err="1" smtClean="0"/>
              <a:t>phân</a:t>
            </a:r>
            <a:r>
              <a:rPr lang="en-US" dirty="0" smtClean="0"/>
              <a:t>, ta </a:t>
            </a:r>
            <a:r>
              <a:rPr lang="en-US" dirty="0" err="1" smtClean="0"/>
              <a:t>rất</a:t>
            </a:r>
            <a:r>
              <a:rPr lang="en-US" dirty="0" smtClean="0"/>
              <a:t> </a:t>
            </a:r>
            <a:r>
              <a:rPr lang="en-US" dirty="0" err="1" smtClean="0"/>
              <a:t>khó</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điều</a:t>
            </a:r>
            <a:r>
              <a:rPr lang="en-US" dirty="0" smtClean="0"/>
              <a:t> </a:t>
            </a:r>
            <a:r>
              <a:rPr lang="en-US" dirty="0" err="1" smtClean="0"/>
              <a:t>chỉnh</a:t>
            </a:r>
            <a:r>
              <a:rPr lang="en-US" dirty="0" smtClean="0"/>
              <a:t> </a:t>
            </a:r>
            <a:r>
              <a:rPr lang="en-US" dirty="0" err="1" smtClean="0"/>
              <a:t>một</a:t>
            </a:r>
            <a:r>
              <a:rPr lang="en-US" dirty="0" smtClean="0"/>
              <a:t> </a:t>
            </a:r>
            <a:r>
              <a:rPr lang="en-US" dirty="0" err="1" smtClean="0"/>
              <a:t>lượng</a:t>
            </a:r>
            <a:r>
              <a:rPr lang="en-US" dirty="0" smtClean="0"/>
              <a:t> </a:t>
            </a:r>
            <a:r>
              <a:rPr lang="en-US" dirty="0" err="1" smtClean="0"/>
              <a:t>nhỏ</a:t>
            </a:r>
            <a:r>
              <a:rPr lang="en-US" dirty="0" smtClean="0"/>
              <a:t> </a:t>
            </a:r>
            <a:r>
              <a:rPr lang="en-US" dirty="0" err="1" smtClean="0"/>
              <a:t>đầu</a:t>
            </a:r>
            <a:r>
              <a:rPr lang="en-US" dirty="0" smtClean="0"/>
              <a:t> </a:t>
            </a:r>
            <a:r>
              <a:rPr lang="en-US" dirty="0" err="1" smtClean="0"/>
              <a:t>vào</a:t>
            </a:r>
            <a:r>
              <a:rPr lang="en-US" dirty="0" smtClean="0"/>
              <a:t> </a:t>
            </a:r>
            <a:r>
              <a:rPr lang="en-US" dirty="0" err="1" smtClean="0"/>
              <a:t>để</a:t>
            </a:r>
            <a:r>
              <a:rPr lang="en-US" dirty="0" smtClean="0"/>
              <a:t> </a:t>
            </a:r>
            <a:r>
              <a:rPr lang="en-US" dirty="0" err="1" smtClean="0"/>
              <a:t>đầu</a:t>
            </a:r>
            <a:r>
              <a:rPr lang="en-US" dirty="0" smtClean="0"/>
              <a:t> </a:t>
            </a:r>
            <a:r>
              <a:rPr lang="en-US" dirty="0" err="1" smtClean="0"/>
              <a:t>ra</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chút</a:t>
            </a:r>
            <a:r>
              <a:rPr lang="en-US" dirty="0" smtClean="0"/>
              <a:t> </a:t>
            </a:r>
            <a:r>
              <a:rPr lang="en-US" dirty="0" err="1" smtClean="0"/>
              <a:t>ít</a:t>
            </a:r>
            <a:r>
              <a:rPr lang="en-US" dirty="0" smtClean="0"/>
              <a:t>, </a:t>
            </a:r>
            <a:r>
              <a:rPr lang="en-US" dirty="0" err="1" smtClean="0"/>
              <a:t>nên</a:t>
            </a:r>
            <a:r>
              <a:rPr lang="en-US" dirty="0" smtClean="0"/>
              <a:t> </a:t>
            </a:r>
            <a:r>
              <a:rPr lang="en-US" dirty="0" err="1" smtClean="0"/>
              <a:t>để</a:t>
            </a:r>
            <a:r>
              <a:rPr lang="en-US" dirty="0" smtClean="0"/>
              <a:t> </a:t>
            </a:r>
            <a:r>
              <a:rPr lang="en-US" dirty="0" err="1" smtClean="0"/>
              <a:t>linh</a:t>
            </a:r>
            <a:r>
              <a:rPr lang="en-US" dirty="0" smtClean="0"/>
              <a:t> </a:t>
            </a:r>
            <a:r>
              <a:rPr lang="en-US" dirty="0" err="1" smtClean="0"/>
              <a:t>động</a:t>
            </a:r>
            <a:r>
              <a:rPr lang="en-US" dirty="0" smtClean="0"/>
              <a:t>, ta </a:t>
            </a:r>
            <a:r>
              <a:rPr lang="en-US" dirty="0" err="1" smtClean="0"/>
              <a:t>có</a:t>
            </a:r>
            <a:r>
              <a:rPr lang="en-US" dirty="0" smtClean="0"/>
              <a:t> </a:t>
            </a:r>
            <a:r>
              <a:rPr lang="en-US" dirty="0" err="1" smtClean="0"/>
              <a:t>thể</a:t>
            </a:r>
            <a:r>
              <a:rPr lang="en-US" dirty="0" smtClean="0"/>
              <a:t> </a:t>
            </a:r>
            <a:r>
              <a:rPr lang="en-US" dirty="0" err="1" smtClean="0"/>
              <a:t>mở</a:t>
            </a:r>
            <a:r>
              <a:rPr lang="en-US" dirty="0" smtClean="0"/>
              <a:t> </a:t>
            </a:r>
            <a:r>
              <a:rPr lang="en-US" dirty="0" err="1" smtClean="0"/>
              <a:t>rộng</a:t>
            </a:r>
            <a:r>
              <a:rPr lang="en-US" dirty="0" smtClean="0"/>
              <a:t> </a:t>
            </a:r>
            <a:r>
              <a:rPr lang="en-US" dirty="0" err="1" smtClean="0"/>
              <a:t>chúng</a:t>
            </a:r>
            <a:r>
              <a:rPr lang="en-US" dirty="0" smtClean="0"/>
              <a:t> </a:t>
            </a:r>
            <a:r>
              <a:rPr lang="en-US" dirty="0" err="1" smtClean="0"/>
              <a:t>ra</a:t>
            </a:r>
            <a:r>
              <a:rPr lang="en-US" dirty="0" smtClean="0"/>
              <a:t> </a:t>
            </a:r>
            <a:r>
              <a:rPr lang="en-US" dirty="0" err="1" smtClean="0"/>
              <a:t>cả</a:t>
            </a:r>
            <a:r>
              <a:rPr lang="en-US" dirty="0" smtClean="0"/>
              <a:t> </a:t>
            </a:r>
            <a:r>
              <a:rPr lang="en-US" dirty="0" err="1" smtClean="0"/>
              <a:t>khoảng</a:t>
            </a:r>
            <a:r>
              <a:rPr lang="en-US" dirty="0" smtClean="0"/>
              <a:t> [0,1]. </a:t>
            </a:r>
            <a:r>
              <a:rPr lang="en-US" dirty="0" err="1" smtClean="0"/>
              <a:t>Lúc</a:t>
            </a:r>
            <a:r>
              <a:rPr lang="en-US" dirty="0" smtClean="0"/>
              <a:t> </a:t>
            </a:r>
            <a:r>
              <a:rPr lang="en-US" dirty="0" err="1" smtClean="0"/>
              <a:t>này</a:t>
            </a:r>
            <a:r>
              <a:rPr lang="en-US" dirty="0" smtClean="0"/>
              <a:t> </a:t>
            </a:r>
            <a:r>
              <a:rPr lang="en-US" dirty="0" err="1" smtClean="0"/>
              <a:t>đầu</a:t>
            </a:r>
            <a:r>
              <a:rPr lang="en-US" dirty="0" smtClean="0"/>
              <a:t> </a:t>
            </a:r>
            <a:r>
              <a:rPr lang="en-US" dirty="0" err="1" smtClean="0"/>
              <a:t>ra</a:t>
            </a:r>
            <a:r>
              <a:rPr lang="en-US" dirty="0" smtClean="0"/>
              <a:t> </a:t>
            </a:r>
            <a:r>
              <a:rPr lang="en-US" dirty="0" err="1" smtClean="0"/>
              <a:t>được</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bởi</a:t>
            </a:r>
            <a:r>
              <a:rPr lang="en-US" dirty="0" smtClean="0"/>
              <a:t> </a:t>
            </a:r>
            <a:r>
              <a:rPr lang="en-US" dirty="0" err="1" smtClean="0"/>
              <a:t>một</a:t>
            </a:r>
            <a:r>
              <a:rPr lang="en-US" dirty="0" smtClean="0"/>
              <a:t> </a:t>
            </a:r>
            <a:r>
              <a:rPr lang="en-US" dirty="0" err="1" smtClean="0"/>
              <a:t>hàm</a:t>
            </a:r>
            <a:r>
              <a:rPr lang="en-US" dirty="0" smtClean="0"/>
              <a:t> sigmoid</a:t>
            </a:r>
            <a:endParaRPr lang="en-US" dirty="0"/>
          </a:p>
        </p:txBody>
      </p:sp>
      <p:pic>
        <p:nvPicPr>
          <p:cNvPr id="12" name="Picture 11"/>
          <p:cNvPicPr>
            <a:picLocks noChangeAspect="1"/>
          </p:cNvPicPr>
          <p:nvPr/>
        </p:nvPicPr>
        <p:blipFill>
          <a:blip r:embed="rId3"/>
          <a:stretch>
            <a:fillRect/>
          </a:stretch>
        </p:blipFill>
        <p:spPr>
          <a:xfrm>
            <a:off x="6694713" y="3317101"/>
            <a:ext cx="2587943" cy="941070"/>
          </a:xfrm>
          <a:prstGeom prst="rect">
            <a:avLst/>
          </a:prstGeom>
        </p:spPr>
      </p:pic>
      <p:pic>
        <p:nvPicPr>
          <p:cNvPr id="13" name="Picture 12"/>
          <p:cNvPicPr>
            <a:picLocks noChangeAspect="1"/>
          </p:cNvPicPr>
          <p:nvPr/>
        </p:nvPicPr>
        <p:blipFill>
          <a:blip r:embed="rId4"/>
          <a:stretch>
            <a:fillRect/>
          </a:stretch>
        </p:blipFill>
        <p:spPr>
          <a:xfrm>
            <a:off x="6230845" y="5547861"/>
            <a:ext cx="3935235" cy="686573"/>
          </a:xfrm>
          <a:prstGeom prst="rect">
            <a:avLst/>
          </a:prstGeom>
        </p:spPr>
      </p:pic>
      <p:sp>
        <p:nvSpPr>
          <p:cNvPr id="14" name="Rectangle 13"/>
          <p:cNvSpPr/>
          <p:nvPr/>
        </p:nvSpPr>
        <p:spPr>
          <a:xfrm>
            <a:off x="4793796" y="4412074"/>
            <a:ext cx="6096000" cy="923330"/>
          </a:xfrm>
          <a:prstGeom prst="rect">
            <a:avLst/>
          </a:prstGeom>
        </p:spPr>
        <p:txBody>
          <a:bodyPr>
            <a:spAutoFit/>
          </a:bodyPr>
          <a:lstStyle/>
          <a:p>
            <a:r>
              <a:rPr lang="en-US" dirty="0">
                <a:latin typeface="Calibri" panose="020F0502020204030204" pitchFamily="34" charset="0"/>
              </a:rPr>
              <a:t>T</a:t>
            </a:r>
            <a:r>
              <a:rPr lang="vi-VN" dirty="0">
                <a:latin typeface="Calibri" panose="020F0502020204030204" pitchFamily="34" charset="0"/>
              </a:rPr>
              <a:t>ới đ</a:t>
            </a:r>
            <a:r>
              <a:rPr lang="en-US" dirty="0" err="1">
                <a:latin typeface="Calibri" panose="020F0502020204030204" pitchFamily="34" charset="0"/>
              </a:rPr>
              <a:t>ây</a:t>
            </a:r>
            <a:r>
              <a:rPr lang="en-US" dirty="0">
                <a:latin typeface="Calibri" panose="020F0502020204030204" pitchFamily="34" charset="0"/>
              </a:rPr>
              <a:t> </a:t>
            </a:r>
            <a:r>
              <a:rPr lang="en-US" dirty="0" err="1">
                <a:latin typeface="Calibri" panose="020F0502020204030204" pitchFamily="34" charset="0"/>
              </a:rPr>
              <a:t>thì</a:t>
            </a:r>
            <a:r>
              <a:rPr lang="en-US" dirty="0">
                <a:latin typeface="Calibri" panose="020F0502020204030204" pitchFamily="34" charset="0"/>
              </a:rPr>
              <a:t> ta </a:t>
            </a:r>
            <a:r>
              <a:rPr lang="en-US" dirty="0" err="1">
                <a:latin typeface="Calibri" panose="020F0502020204030204" pitchFamily="34" charset="0"/>
              </a:rPr>
              <a:t>có</a:t>
            </a:r>
            <a:r>
              <a:rPr lang="en-US" dirty="0">
                <a:latin typeface="Calibri" panose="020F0502020204030204" pitchFamily="34" charset="0"/>
              </a:rPr>
              <a:t> </a:t>
            </a:r>
            <a:r>
              <a:rPr lang="en-US" dirty="0" err="1">
                <a:latin typeface="Calibri" panose="020F0502020204030204" pitchFamily="34" charset="0"/>
              </a:rPr>
              <a:t>th</a:t>
            </a:r>
            <a:r>
              <a:rPr lang="vi-VN" dirty="0">
                <a:latin typeface="Calibri" panose="020F0502020204030204" pitchFamily="34" charset="0"/>
              </a:rPr>
              <a:t>ể thấy rằng mỗi sigmoid neuron cũng tương tự như một bộ ph</a:t>
            </a:r>
            <a:r>
              <a:rPr lang="en-US" dirty="0" err="1">
                <a:latin typeface="Calibri" panose="020F0502020204030204" pitchFamily="34" charset="0"/>
              </a:rPr>
              <a:t>ân</a:t>
            </a:r>
            <a:r>
              <a:rPr lang="en-US" dirty="0">
                <a:latin typeface="Calibri" panose="020F0502020204030204" pitchFamily="34" charset="0"/>
              </a:rPr>
              <a:t> lo</a:t>
            </a:r>
            <a:r>
              <a:rPr lang="vi-VN" dirty="0">
                <a:latin typeface="Calibri" panose="020F0502020204030204" pitchFamily="34" charset="0"/>
              </a:rPr>
              <a:t>ại tuyến t</a:t>
            </a:r>
            <a:r>
              <a:rPr lang="en-US" dirty="0" err="1">
                <a:latin typeface="Calibri" panose="020F0502020204030204" pitchFamily="34" charset="0"/>
              </a:rPr>
              <a:t>ính</a:t>
            </a:r>
            <a:r>
              <a:rPr lang="en-US" dirty="0">
                <a:latin typeface="Calibri" panose="020F0502020204030204" pitchFamily="34" charset="0"/>
              </a:rPr>
              <a:t> (logistic regression) b</a:t>
            </a:r>
            <a:r>
              <a:rPr lang="vi-VN" dirty="0">
                <a:latin typeface="Calibri" panose="020F0502020204030204" pitchFamily="34" charset="0"/>
              </a:rPr>
              <a:t>ởi x</a:t>
            </a:r>
            <a:r>
              <a:rPr lang="en-US" dirty="0" err="1">
                <a:latin typeface="Calibri" panose="020F0502020204030204" pitchFamily="34" charset="0"/>
              </a:rPr>
              <a:t>ác</a:t>
            </a:r>
            <a:r>
              <a:rPr lang="en-US" dirty="0">
                <a:latin typeface="Calibri" panose="020F0502020204030204" pitchFamily="34" charset="0"/>
              </a:rPr>
              <a:t> </a:t>
            </a:r>
            <a:r>
              <a:rPr lang="en-US" dirty="0" err="1">
                <a:latin typeface="Calibri" panose="020F0502020204030204" pitchFamily="34" charset="0"/>
              </a:rPr>
              <a:t>su</a:t>
            </a:r>
            <a:r>
              <a:rPr lang="vi-VN" dirty="0">
                <a:latin typeface="Calibri" panose="020F0502020204030204" pitchFamily="34" charset="0"/>
              </a:rPr>
              <a:t>ất</a:t>
            </a:r>
            <a:r>
              <a:rPr lang="en-US" dirty="0">
                <a:latin typeface="Calibri" panose="020F0502020204030204" pitchFamily="34" charset="0"/>
              </a:rPr>
              <a:t>. </a:t>
            </a:r>
            <a:endParaRPr lang="en-US" dirty="0"/>
          </a:p>
        </p:txBody>
      </p:sp>
      <p:sp>
        <p:nvSpPr>
          <p:cNvPr id="16" name="Slide Number Placeholder 15"/>
          <p:cNvSpPr>
            <a:spLocks noGrp="1"/>
          </p:cNvSpPr>
          <p:nvPr>
            <p:ph type="sldNum" sz="quarter" idx="12"/>
          </p:nvPr>
        </p:nvSpPr>
        <p:spPr/>
        <p:txBody>
          <a:bodyPr/>
          <a:lstStyle/>
          <a:p>
            <a:fld id="{3A059673-168D-4EA7-B495-63059636C4D3}" type="slidenum">
              <a:rPr lang="en-US" smtClean="0"/>
              <a:t>10</a:t>
            </a:fld>
            <a:endParaRPr lang="en-US"/>
          </a:p>
        </p:txBody>
      </p:sp>
    </p:spTree>
    <p:extLst>
      <p:ext uri="{BB962C8B-B14F-4D97-AF65-F5344CB8AC3E}">
        <p14:creationId xmlns:p14="http://schemas.microsoft.com/office/powerpoint/2010/main" val="2332364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a:t>
            </a:r>
            <a:r>
              <a:rPr lang="en-US" b="1" dirty="0" err="1" smtClean="0"/>
              <a:t>Học</a:t>
            </a:r>
            <a:r>
              <a:rPr lang="en-US" b="1" dirty="0" smtClean="0"/>
              <a:t> </a:t>
            </a:r>
            <a:r>
              <a:rPr lang="en-US" b="1" dirty="0" err="1"/>
              <a:t>sâu</a:t>
            </a:r>
            <a:r>
              <a:rPr lang="en-US" b="1" dirty="0"/>
              <a:t> (Deep learning)</a:t>
            </a:r>
            <a:r>
              <a:rPr lang="id-ID" b="1" dirty="0"/>
              <a:t/>
            </a:r>
            <a:br>
              <a:rPr lang="id-ID" b="1" dirty="0"/>
            </a:br>
            <a:endParaRPr lang="en-US" dirty="0"/>
          </a:p>
        </p:txBody>
      </p:sp>
      <p:pic>
        <p:nvPicPr>
          <p:cNvPr id="4" name="Picture 3"/>
          <p:cNvPicPr>
            <a:picLocks noChangeAspect="1"/>
          </p:cNvPicPr>
          <p:nvPr/>
        </p:nvPicPr>
        <p:blipFill>
          <a:blip r:embed="rId2"/>
          <a:stretch>
            <a:fillRect/>
          </a:stretch>
        </p:blipFill>
        <p:spPr>
          <a:xfrm>
            <a:off x="489858" y="2017259"/>
            <a:ext cx="4419600" cy="2867025"/>
          </a:xfrm>
          <a:prstGeom prst="rect">
            <a:avLst/>
          </a:prstGeom>
        </p:spPr>
      </p:pic>
      <p:sp>
        <p:nvSpPr>
          <p:cNvPr id="5" name="Rectangle 4"/>
          <p:cNvSpPr/>
          <p:nvPr/>
        </p:nvSpPr>
        <p:spPr>
          <a:xfrm>
            <a:off x="1380194" y="1484642"/>
            <a:ext cx="2690545" cy="369332"/>
          </a:xfrm>
          <a:prstGeom prst="rect">
            <a:avLst/>
          </a:prstGeom>
        </p:spPr>
        <p:txBody>
          <a:bodyPr wrap="none">
            <a:spAutoFit/>
          </a:bodyPr>
          <a:lstStyle/>
          <a:p>
            <a:r>
              <a:rPr lang="en-US" b="1" dirty="0">
                <a:latin typeface="Calibri" panose="020F0502020204030204" pitchFamily="34" charset="0"/>
              </a:rPr>
              <a:t>Ki</a:t>
            </a:r>
            <a:r>
              <a:rPr lang="vi-VN" b="1" dirty="0">
                <a:latin typeface="Calibri" panose="020F0502020204030204" pitchFamily="34" charset="0"/>
              </a:rPr>
              <a:t>ến Tr</a:t>
            </a:r>
            <a:r>
              <a:rPr lang="en-US" b="1" dirty="0" err="1">
                <a:latin typeface="Calibri" panose="020F0502020204030204" pitchFamily="34" charset="0"/>
              </a:rPr>
              <a:t>úc</a:t>
            </a:r>
            <a:r>
              <a:rPr lang="en-US" b="1" dirty="0">
                <a:latin typeface="Calibri" panose="020F0502020204030204" pitchFamily="34" charset="0"/>
              </a:rPr>
              <a:t> Neural Network </a:t>
            </a:r>
            <a:endParaRPr lang="en" b="1" dirty="0">
              <a:latin typeface="Calibri" panose="020F0502020204030204" pitchFamily="34" charset="0"/>
            </a:endParaRPr>
          </a:p>
        </p:txBody>
      </p:sp>
      <p:sp>
        <p:nvSpPr>
          <p:cNvPr id="6" name="Rectangle 5"/>
          <p:cNvSpPr/>
          <p:nvPr/>
        </p:nvSpPr>
        <p:spPr>
          <a:xfrm>
            <a:off x="-1385693" y="1690688"/>
            <a:ext cx="1301931" cy="3693319"/>
          </a:xfrm>
          <a:prstGeom prst="rect">
            <a:avLst/>
          </a:prstGeom>
        </p:spPr>
        <p:txBody>
          <a:bodyPr wrap="square">
            <a:spAutoFit/>
          </a:bodyPr>
          <a:lstStyle/>
          <a:p>
            <a:r>
              <a:rPr lang="en-US" dirty="0" err="1" smtClean="0"/>
              <a:t>Mạng</a:t>
            </a:r>
            <a:r>
              <a:rPr lang="en-US" dirty="0" smtClean="0"/>
              <a:t> NN </a:t>
            </a:r>
            <a:r>
              <a:rPr lang="en-US" dirty="0" err="1" smtClean="0"/>
              <a:t>là</a:t>
            </a:r>
            <a:r>
              <a:rPr lang="en-US" dirty="0" smtClean="0"/>
              <a:t> </a:t>
            </a:r>
            <a:r>
              <a:rPr lang="en-US" dirty="0" err="1" smtClean="0"/>
              <a:t>sự</a:t>
            </a:r>
            <a:r>
              <a:rPr lang="en-US" dirty="0" smtClean="0"/>
              <a:t> </a:t>
            </a:r>
            <a:r>
              <a:rPr lang="en-US" dirty="0" err="1" smtClean="0"/>
              <a:t>kết</a:t>
            </a:r>
            <a:r>
              <a:rPr lang="en-US" dirty="0" smtClean="0"/>
              <a:t> </a:t>
            </a:r>
            <a:r>
              <a:rPr lang="en-US" dirty="0" err="1" smtClean="0"/>
              <a:t>hợp</a:t>
            </a:r>
            <a:r>
              <a:rPr lang="en-US" dirty="0" smtClean="0"/>
              <a:t> </a:t>
            </a:r>
            <a:r>
              <a:rPr lang="en-US" dirty="0" err="1" smtClean="0"/>
              <a:t>của</a:t>
            </a:r>
            <a:r>
              <a:rPr lang="en-US" dirty="0" smtClean="0"/>
              <a:t> </a:t>
            </a:r>
            <a:r>
              <a:rPr lang="en-US" dirty="0" err="1" smtClean="0"/>
              <a:t>của</a:t>
            </a:r>
            <a:r>
              <a:rPr lang="en-US" dirty="0" smtClean="0"/>
              <a:t> </a:t>
            </a:r>
            <a:r>
              <a:rPr lang="en-US" dirty="0" err="1" smtClean="0"/>
              <a:t>các</a:t>
            </a:r>
            <a:r>
              <a:rPr lang="en-US" dirty="0" smtClean="0"/>
              <a:t> </a:t>
            </a:r>
            <a:r>
              <a:rPr lang="en-US" dirty="0" err="1" smtClean="0"/>
              <a:t>tầng</a:t>
            </a:r>
            <a:r>
              <a:rPr lang="en-US" dirty="0" smtClean="0"/>
              <a:t> perceptron hay </a:t>
            </a:r>
            <a:r>
              <a:rPr lang="en-US" dirty="0" err="1" smtClean="0"/>
              <a:t>còn</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perceptron </a:t>
            </a:r>
            <a:r>
              <a:rPr lang="en-US" dirty="0" err="1" smtClean="0"/>
              <a:t>đa</a:t>
            </a:r>
            <a:r>
              <a:rPr lang="en-US" dirty="0" smtClean="0"/>
              <a:t> </a:t>
            </a:r>
            <a:r>
              <a:rPr lang="en-US" dirty="0" err="1" smtClean="0"/>
              <a:t>tầng</a:t>
            </a:r>
            <a:r>
              <a:rPr lang="en-US" dirty="0" smtClean="0"/>
              <a:t> (multilayer perceptron) </a:t>
            </a:r>
            <a:r>
              <a:rPr lang="en-US" dirty="0" err="1" smtClean="0"/>
              <a:t>như</a:t>
            </a:r>
            <a:r>
              <a:rPr lang="en-US" dirty="0" smtClean="0"/>
              <a:t> </a:t>
            </a:r>
            <a:r>
              <a:rPr lang="en-US" dirty="0" err="1" smtClean="0"/>
              <a:t>hình</a:t>
            </a:r>
            <a:r>
              <a:rPr lang="en-US" dirty="0" smtClean="0"/>
              <a:t> </a:t>
            </a:r>
            <a:r>
              <a:rPr lang="en-US" dirty="0" err="1" smtClean="0"/>
              <a:t>vẽ</a:t>
            </a:r>
            <a:r>
              <a:rPr lang="en-US" dirty="0" smtClean="0"/>
              <a:t> </a:t>
            </a:r>
            <a:r>
              <a:rPr lang="en-US" dirty="0" err="1" smtClean="0"/>
              <a:t>bên</a:t>
            </a:r>
            <a:r>
              <a:rPr lang="en-US" dirty="0" smtClean="0"/>
              <a:t> </a:t>
            </a:r>
            <a:r>
              <a:rPr lang="en-US" dirty="0" err="1" smtClean="0"/>
              <a:t>dưới</a:t>
            </a:r>
            <a:endParaRPr lang="en-US" dirty="0"/>
          </a:p>
        </p:txBody>
      </p:sp>
      <p:sp>
        <p:nvSpPr>
          <p:cNvPr id="8" name="Rectangle 7"/>
          <p:cNvSpPr/>
          <p:nvPr/>
        </p:nvSpPr>
        <p:spPr>
          <a:xfrm>
            <a:off x="5071078" y="1853974"/>
            <a:ext cx="6096000" cy="2585323"/>
          </a:xfrm>
          <a:prstGeom prst="rect">
            <a:avLst/>
          </a:prstGeom>
        </p:spPr>
        <p:txBody>
          <a:bodyPr>
            <a:spAutoFit/>
          </a:bodyPr>
          <a:lstStyle/>
          <a:p>
            <a:r>
              <a:rPr lang="en-US" b="1" dirty="0">
                <a:latin typeface="Calibri" panose="020F0502020204030204" pitchFamily="34" charset="0"/>
              </a:rPr>
              <a:t>T</a:t>
            </a:r>
            <a:r>
              <a:rPr lang="vi-VN" b="1" dirty="0">
                <a:latin typeface="Calibri" panose="020F0502020204030204" pitchFamily="34" charset="0"/>
              </a:rPr>
              <a:t>ầng v</a:t>
            </a:r>
            <a:r>
              <a:rPr lang="fr-FR" b="1" dirty="0" err="1">
                <a:latin typeface="Calibri" panose="020F0502020204030204" pitchFamily="34" charset="0"/>
              </a:rPr>
              <a:t>ào</a:t>
            </a:r>
            <a:r>
              <a:rPr lang="fr-FR" b="1" dirty="0">
                <a:latin typeface="Calibri" panose="020F0502020204030204" pitchFamily="34" charset="0"/>
              </a:rPr>
              <a:t> (input layer): </a:t>
            </a:r>
            <a:r>
              <a:rPr lang="fr-FR" dirty="0">
                <a:latin typeface="Calibri" panose="020F0502020204030204" pitchFamily="34" charset="0"/>
              </a:rPr>
              <a:t>Là t</a:t>
            </a:r>
            <a:r>
              <a:rPr lang="vi-VN" dirty="0">
                <a:latin typeface="Calibri" panose="020F0502020204030204" pitchFamily="34" charset="0"/>
              </a:rPr>
              <a:t>ầng b</a:t>
            </a:r>
            <a:r>
              <a:rPr lang="en-US" dirty="0" err="1">
                <a:latin typeface="Calibri" panose="020F0502020204030204" pitchFamily="34" charset="0"/>
              </a:rPr>
              <a:t>ên</a:t>
            </a:r>
            <a:r>
              <a:rPr lang="en-US" dirty="0">
                <a:latin typeface="Calibri" panose="020F0502020204030204" pitchFamily="34" charset="0"/>
              </a:rPr>
              <a:t> </a:t>
            </a:r>
            <a:r>
              <a:rPr lang="en-US" dirty="0" err="1">
                <a:latin typeface="Calibri" panose="020F0502020204030204" pitchFamily="34" charset="0"/>
              </a:rPr>
              <a:t>trái</a:t>
            </a:r>
            <a:r>
              <a:rPr lang="en-US" dirty="0">
                <a:latin typeface="Calibri" panose="020F0502020204030204" pitchFamily="34" charset="0"/>
              </a:rPr>
              <a:t> </a:t>
            </a:r>
            <a:r>
              <a:rPr lang="en-US" dirty="0" err="1">
                <a:latin typeface="Calibri" panose="020F0502020204030204" pitchFamily="34" charset="0"/>
              </a:rPr>
              <a:t>cùng</a:t>
            </a:r>
            <a:r>
              <a:rPr lang="en-US" dirty="0">
                <a:latin typeface="Calibri" panose="020F0502020204030204" pitchFamily="34" charset="0"/>
              </a:rPr>
              <a:t> c</a:t>
            </a:r>
            <a:r>
              <a:rPr lang="vi-VN" dirty="0">
                <a:latin typeface="Calibri" panose="020F0502020204030204" pitchFamily="34" charset="0"/>
              </a:rPr>
              <a:t>ủa mạng thể hiện cho c</a:t>
            </a:r>
            <a:r>
              <a:rPr lang="en-US" dirty="0" err="1">
                <a:latin typeface="Calibri" panose="020F0502020204030204" pitchFamily="34" charset="0"/>
              </a:rPr>
              <a:t>ác</a:t>
            </a:r>
            <a:r>
              <a:rPr lang="en-US" dirty="0">
                <a:latin typeface="Calibri" panose="020F0502020204030204" pitchFamily="34" charset="0"/>
              </a:rPr>
              <a:t> đ</a:t>
            </a:r>
            <a:r>
              <a:rPr lang="vi-VN" dirty="0">
                <a:latin typeface="Calibri" panose="020F0502020204030204" pitchFamily="34" charset="0"/>
              </a:rPr>
              <a:t>ầu v</a:t>
            </a:r>
            <a:r>
              <a:rPr lang="en-US" dirty="0" err="1">
                <a:latin typeface="Calibri" panose="020F0502020204030204" pitchFamily="34" charset="0"/>
              </a:rPr>
              <a:t>ào</a:t>
            </a:r>
            <a:r>
              <a:rPr lang="en-US" dirty="0">
                <a:latin typeface="Calibri" panose="020F0502020204030204" pitchFamily="34" charset="0"/>
              </a:rPr>
              <a:t> c</a:t>
            </a:r>
            <a:r>
              <a:rPr lang="vi-VN" dirty="0">
                <a:latin typeface="Calibri" panose="020F0502020204030204" pitchFamily="34" charset="0"/>
              </a:rPr>
              <a:t>ủa mạng. </a:t>
            </a:r>
            <a:endParaRPr lang="en-US" dirty="0" smtClean="0">
              <a:latin typeface="Calibri" panose="020F0502020204030204" pitchFamily="34" charset="0"/>
            </a:endParaRPr>
          </a:p>
          <a:p>
            <a:endParaRPr lang="vi-VN" dirty="0">
              <a:latin typeface="Calibri" panose="020F0502020204030204" pitchFamily="34" charset="0"/>
            </a:endParaRPr>
          </a:p>
          <a:p>
            <a:r>
              <a:rPr lang="fr-FR" b="1" dirty="0" err="1">
                <a:latin typeface="Calibri" panose="020F0502020204030204" pitchFamily="34" charset="0"/>
              </a:rPr>
              <a:t>Tầng</a:t>
            </a:r>
            <a:r>
              <a:rPr lang="fr-FR" b="1" dirty="0">
                <a:latin typeface="Calibri" panose="020F0502020204030204" pitchFamily="34" charset="0"/>
              </a:rPr>
              <a:t> ra (output layer): </a:t>
            </a:r>
            <a:r>
              <a:rPr lang="fr-FR" dirty="0">
                <a:latin typeface="Calibri" panose="020F0502020204030204" pitchFamily="34" charset="0"/>
              </a:rPr>
              <a:t>Là t</a:t>
            </a:r>
            <a:r>
              <a:rPr lang="vi-VN" dirty="0">
                <a:latin typeface="Calibri" panose="020F0502020204030204" pitchFamily="34" charset="0"/>
              </a:rPr>
              <a:t>ầng b</a:t>
            </a:r>
            <a:r>
              <a:rPr lang="en-US" dirty="0" err="1">
                <a:latin typeface="Calibri" panose="020F0502020204030204" pitchFamily="34" charset="0"/>
              </a:rPr>
              <a:t>ên</a:t>
            </a:r>
            <a:r>
              <a:rPr lang="en-US" dirty="0">
                <a:latin typeface="Calibri" panose="020F0502020204030204" pitchFamily="34" charset="0"/>
              </a:rPr>
              <a:t> </a:t>
            </a:r>
            <a:r>
              <a:rPr lang="en-US" dirty="0" err="1">
                <a:latin typeface="Calibri" panose="020F0502020204030204" pitchFamily="34" charset="0"/>
              </a:rPr>
              <a:t>ph</a:t>
            </a:r>
            <a:r>
              <a:rPr lang="vi-VN" dirty="0">
                <a:latin typeface="Calibri" panose="020F0502020204030204" pitchFamily="34" charset="0"/>
              </a:rPr>
              <a:t>ải c</a:t>
            </a:r>
            <a:r>
              <a:rPr lang="en-US" dirty="0" err="1">
                <a:latin typeface="Calibri" panose="020F0502020204030204" pitchFamily="34" charset="0"/>
              </a:rPr>
              <a:t>ùng</a:t>
            </a:r>
            <a:r>
              <a:rPr lang="en-US" dirty="0">
                <a:latin typeface="Calibri" panose="020F0502020204030204" pitchFamily="34" charset="0"/>
              </a:rPr>
              <a:t> c</a:t>
            </a:r>
            <a:r>
              <a:rPr lang="vi-VN" dirty="0">
                <a:latin typeface="Calibri" panose="020F0502020204030204" pitchFamily="34" charset="0"/>
              </a:rPr>
              <a:t>ủa mạng thể hiện cho c</a:t>
            </a:r>
            <a:r>
              <a:rPr lang="en-US" dirty="0" err="1">
                <a:latin typeface="Calibri" panose="020F0502020204030204" pitchFamily="34" charset="0"/>
              </a:rPr>
              <a:t>ác</a:t>
            </a:r>
            <a:r>
              <a:rPr lang="en-US" dirty="0">
                <a:latin typeface="Calibri" panose="020F0502020204030204" pitchFamily="34" charset="0"/>
              </a:rPr>
              <a:t> đ</a:t>
            </a:r>
            <a:r>
              <a:rPr lang="vi-VN" dirty="0">
                <a:latin typeface="Calibri" panose="020F0502020204030204" pitchFamily="34" charset="0"/>
              </a:rPr>
              <a:t>ầu ra của mạng. </a:t>
            </a:r>
            <a:endParaRPr lang="en-US" dirty="0" smtClean="0">
              <a:latin typeface="Calibri" panose="020F0502020204030204" pitchFamily="34" charset="0"/>
            </a:endParaRPr>
          </a:p>
          <a:p>
            <a:endParaRPr lang="vi-VN" dirty="0">
              <a:latin typeface="Calibri" panose="020F0502020204030204" pitchFamily="34" charset="0"/>
            </a:endParaRPr>
          </a:p>
          <a:p>
            <a:r>
              <a:rPr lang="vi-VN" b="1" dirty="0">
                <a:latin typeface="Calibri" panose="020F0502020204030204" pitchFamily="34" charset="0"/>
              </a:rPr>
              <a:t>Tầng ẩn (hidden layer): </a:t>
            </a:r>
            <a:r>
              <a:rPr lang="vi-VN" dirty="0">
                <a:latin typeface="Calibri" panose="020F0502020204030204" pitchFamily="34" charset="0"/>
              </a:rPr>
              <a:t>L</a:t>
            </a:r>
            <a:r>
              <a:rPr lang="en-US" dirty="0">
                <a:latin typeface="Calibri" panose="020F0502020204030204" pitchFamily="34" charset="0"/>
              </a:rPr>
              <a:t>à t</a:t>
            </a:r>
            <a:r>
              <a:rPr lang="vi-VN" dirty="0">
                <a:latin typeface="Calibri" panose="020F0502020204030204" pitchFamily="34" charset="0"/>
              </a:rPr>
              <a:t>ầng nằm giữa tầng v</a:t>
            </a:r>
            <a:r>
              <a:rPr lang="en-US" dirty="0" err="1">
                <a:latin typeface="Calibri" panose="020F0502020204030204" pitchFamily="34" charset="0"/>
              </a:rPr>
              <a:t>ào</a:t>
            </a:r>
            <a:r>
              <a:rPr lang="en-US" dirty="0">
                <a:latin typeface="Calibri" panose="020F0502020204030204" pitchFamily="34" charset="0"/>
              </a:rPr>
              <a:t> </a:t>
            </a:r>
            <a:r>
              <a:rPr lang="en-US" dirty="0" err="1">
                <a:latin typeface="Calibri" panose="020F0502020204030204" pitchFamily="34" charset="0"/>
              </a:rPr>
              <a:t>và</a:t>
            </a:r>
            <a:r>
              <a:rPr lang="en-US" dirty="0">
                <a:latin typeface="Calibri" panose="020F0502020204030204" pitchFamily="34" charset="0"/>
              </a:rPr>
              <a:t> t</a:t>
            </a:r>
            <a:r>
              <a:rPr lang="vi-VN" dirty="0">
                <a:latin typeface="Calibri" panose="020F0502020204030204" pitchFamily="34" charset="0"/>
              </a:rPr>
              <a:t>ầng ra thể hiện cho việc suy luận logic của mạng.  </a:t>
            </a:r>
          </a:p>
          <a:p>
            <a:r>
              <a:rPr lang="vi-VN" dirty="0">
                <a:latin typeface="Calibri" panose="020F0502020204030204" pitchFamily="34" charset="0"/>
              </a:rPr>
              <a:t> </a:t>
            </a:r>
            <a:endParaRPr lang="en" dirty="0">
              <a:latin typeface="Calibri" panose="020F0502020204030204" pitchFamily="34" charset="0"/>
            </a:endParaRPr>
          </a:p>
        </p:txBody>
      </p:sp>
      <p:sp>
        <p:nvSpPr>
          <p:cNvPr id="9" name="Slide Number Placeholder 8"/>
          <p:cNvSpPr>
            <a:spLocks noGrp="1"/>
          </p:cNvSpPr>
          <p:nvPr>
            <p:ph type="sldNum" sz="quarter" idx="12"/>
          </p:nvPr>
        </p:nvSpPr>
        <p:spPr/>
        <p:txBody>
          <a:bodyPr/>
          <a:lstStyle/>
          <a:p>
            <a:fld id="{3A059673-168D-4EA7-B495-63059636C4D3}" type="slidenum">
              <a:rPr lang="en-US" smtClean="0"/>
              <a:t>11</a:t>
            </a:fld>
            <a:endParaRPr lang="en-US"/>
          </a:p>
        </p:txBody>
      </p:sp>
    </p:spTree>
    <p:extLst>
      <p:ext uri="{BB962C8B-B14F-4D97-AF65-F5344CB8AC3E}">
        <p14:creationId xmlns:p14="http://schemas.microsoft.com/office/powerpoint/2010/main" val="12074655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a:t>
            </a:r>
            <a:r>
              <a:rPr lang="en-US" b="1" dirty="0" err="1" smtClean="0"/>
              <a:t>Học</a:t>
            </a:r>
            <a:r>
              <a:rPr lang="en-US" b="1" dirty="0" smtClean="0"/>
              <a:t> </a:t>
            </a:r>
            <a:r>
              <a:rPr lang="en-US" b="1" dirty="0" err="1"/>
              <a:t>sâu</a:t>
            </a:r>
            <a:r>
              <a:rPr lang="en-US" b="1" dirty="0"/>
              <a:t> (Deep learning)</a:t>
            </a:r>
            <a:r>
              <a:rPr lang="id-ID" b="1" dirty="0"/>
              <a:t/>
            </a:r>
            <a:br>
              <a:rPr lang="id-ID" b="1" dirty="0"/>
            </a:br>
            <a:endParaRPr lang="en-US" dirty="0"/>
          </a:p>
        </p:txBody>
      </p:sp>
      <p:sp>
        <p:nvSpPr>
          <p:cNvPr id="3" name="Rectangle 2"/>
          <p:cNvSpPr/>
          <p:nvPr/>
        </p:nvSpPr>
        <p:spPr>
          <a:xfrm>
            <a:off x="-1432560" y="188459"/>
            <a:ext cx="1432560" cy="6001643"/>
          </a:xfrm>
          <a:prstGeom prst="rect">
            <a:avLst/>
          </a:prstGeom>
        </p:spPr>
        <p:txBody>
          <a:bodyPr wrap="square">
            <a:spAutoFit/>
          </a:bodyPr>
          <a:lstStyle/>
          <a:p>
            <a:r>
              <a:rPr lang="en-US" sz="1600" dirty="0" smtClean="0"/>
              <a:t>Ở </a:t>
            </a:r>
            <a:r>
              <a:rPr lang="en-US" sz="1600" dirty="0" err="1" smtClean="0"/>
              <a:t>mỗi</a:t>
            </a:r>
            <a:r>
              <a:rPr lang="en-US" sz="1600" dirty="0" smtClean="0"/>
              <a:t> </a:t>
            </a:r>
            <a:r>
              <a:rPr lang="en-US" sz="1600" dirty="0" err="1" smtClean="0"/>
              <a:t>tầng</a:t>
            </a:r>
            <a:r>
              <a:rPr lang="en-US" sz="1600" dirty="0" smtClean="0"/>
              <a:t>, </a:t>
            </a:r>
            <a:r>
              <a:rPr lang="en-US" sz="1600" dirty="0" err="1" smtClean="0"/>
              <a:t>số</a:t>
            </a:r>
            <a:r>
              <a:rPr lang="en-US" sz="1600" dirty="0" smtClean="0"/>
              <a:t> </a:t>
            </a:r>
            <a:r>
              <a:rPr lang="en-US" sz="1600" dirty="0" err="1" smtClean="0"/>
              <a:t>lượng</a:t>
            </a:r>
            <a:r>
              <a:rPr lang="en-US" sz="1600" dirty="0" smtClean="0"/>
              <a:t> </a:t>
            </a:r>
            <a:r>
              <a:rPr lang="en-US" sz="1600" dirty="0" err="1" smtClean="0"/>
              <a:t>các</a:t>
            </a:r>
            <a:r>
              <a:rPr lang="en-US" sz="1600" dirty="0" smtClean="0"/>
              <a:t> </a:t>
            </a:r>
            <a:r>
              <a:rPr lang="en-US" sz="1600" dirty="0" err="1" smtClean="0"/>
              <a:t>nút</a:t>
            </a:r>
            <a:r>
              <a:rPr lang="en-US" sz="1600" dirty="0" smtClean="0"/>
              <a:t> </a:t>
            </a:r>
            <a:r>
              <a:rPr lang="en-US" sz="1600" dirty="0" err="1" smtClean="0"/>
              <a:t>mạng</a:t>
            </a:r>
            <a:r>
              <a:rPr lang="en-US" sz="1600" dirty="0" smtClean="0"/>
              <a:t> (</a:t>
            </a:r>
            <a:r>
              <a:rPr lang="en-US" sz="1600" dirty="0" err="1" smtClean="0"/>
              <a:t>nơ-ron</a:t>
            </a:r>
            <a:r>
              <a:rPr lang="en-US" sz="1600" dirty="0" smtClean="0"/>
              <a:t>) </a:t>
            </a:r>
            <a:r>
              <a:rPr lang="en-US" sz="1600" dirty="0" err="1" smtClean="0"/>
              <a:t>có</a:t>
            </a:r>
            <a:r>
              <a:rPr lang="en-US" sz="1600" dirty="0" smtClean="0"/>
              <a:t> </a:t>
            </a:r>
            <a:r>
              <a:rPr lang="en-US" sz="1600" dirty="0" err="1" smtClean="0"/>
              <a:t>thể</a:t>
            </a:r>
            <a:r>
              <a:rPr lang="en-US" sz="1600" dirty="0" smtClean="0"/>
              <a:t> </a:t>
            </a:r>
            <a:r>
              <a:rPr lang="en-US" sz="1600" dirty="0" err="1" smtClean="0"/>
              <a:t>khác</a:t>
            </a:r>
            <a:r>
              <a:rPr lang="en-US" sz="1600" dirty="0" smtClean="0"/>
              <a:t> </a:t>
            </a:r>
            <a:r>
              <a:rPr lang="en-US" sz="1600" dirty="0" err="1" smtClean="0"/>
              <a:t>nhau</a:t>
            </a:r>
            <a:r>
              <a:rPr lang="en-US" sz="1600" dirty="0" smtClean="0"/>
              <a:t> </a:t>
            </a:r>
            <a:r>
              <a:rPr lang="en-US" sz="1600" dirty="0" err="1" smtClean="0"/>
              <a:t>tuỳ</a:t>
            </a:r>
            <a:r>
              <a:rPr lang="en-US" sz="1600" dirty="0" smtClean="0"/>
              <a:t> </a:t>
            </a:r>
            <a:r>
              <a:rPr lang="en-US" sz="1600" dirty="0" err="1" smtClean="0"/>
              <a:t>thuộc</a:t>
            </a:r>
            <a:r>
              <a:rPr lang="en-US" sz="1600" dirty="0" smtClean="0"/>
              <a:t> </a:t>
            </a:r>
            <a:r>
              <a:rPr lang="en-US" sz="1600" dirty="0" err="1" smtClean="0"/>
              <a:t>vào</a:t>
            </a:r>
            <a:r>
              <a:rPr lang="en-US" sz="1600" dirty="0" smtClean="0"/>
              <a:t> </a:t>
            </a:r>
            <a:r>
              <a:rPr lang="en-US" sz="1600" dirty="0" err="1" smtClean="0"/>
              <a:t>bài</a:t>
            </a:r>
            <a:r>
              <a:rPr lang="en-US" sz="1600" dirty="0" smtClean="0"/>
              <a:t> </a:t>
            </a:r>
            <a:r>
              <a:rPr lang="en-US" sz="1600" dirty="0" err="1" smtClean="0"/>
              <a:t>toán</a:t>
            </a:r>
            <a:r>
              <a:rPr lang="en-US" sz="1600" dirty="0" smtClean="0"/>
              <a:t> </a:t>
            </a:r>
            <a:r>
              <a:rPr lang="en-US" sz="1600" dirty="0" err="1" smtClean="0"/>
              <a:t>và</a:t>
            </a:r>
            <a:r>
              <a:rPr lang="en-US" sz="1600" dirty="0" smtClean="0"/>
              <a:t> </a:t>
            </a:r>
            <a:r>
              <a:rPr lang="en-US" sz="1600" dirty="0" err="1" smtClean="0"/>
              <a:t>cách</a:t>
            </a:r>
            <a:r>
              <a:rPr lang="en-US" sz="1600" dirty="0" smtClean="0"/>
              <a:t> </a:t>
            </a:r>
            <a:r>
              <a:rPr lang="en-US" sz="1600" dirty="0" err="1" smtClean="0"/>
              <a:t>giải</a:t>
            </a:r>
            <a:r>
              <a:rPr lang="en-US" sz="1600" dirty="0" smtClean="0"/>
              <a:t> </a:t>
            </a:r>
            <a:r>
              <a:rPr lang="en-US" sz="1600" dirty="0" err="1" smtClean="0"/>
              <a:t>quyết</a:t>
            </a:r>
            <a:r>
              <a:rPr lang="en-US" sz="1600" dirty="0" smtClean="0"/>
              <a:t>. </a:t>
            </a:r>
            <a:r>
              <a:rPr lang="en-US" sz="1600" dirty="0" err="1" smtClean="0"/>
              <a:t>Nhưng</a:t>
            </a:r>
            <a:r>
              <a:rPr lang="en-US" sz="1600" dirty="0" smtClean="0"/>
              <a:t> </a:t>
            </a:r>
            <a:r>
              <a:rPr lang="en-US" sz="1600" dirty="0" err="1" smtClean="0"/>
              <a:t>thường</a:t>
            </a:r>
            <a:r>
              <a:rPr lang="en-US" sz="1600" dirty="0" smtClean="0"/>
              <a:t> </a:t>
            </a:r>
            <a:r>
              <a:rPr lang="en-US" sz="1600" dirty="0" err="1" smtClean="0"/>
              <a:t>khi</a:t>
            </a:r>
            <a:r>
              <a:rPr lang="en-US" sz="1600" dirty="0" smtClean="0"/>
              <a:t> </a:t>
            </a:r>
            <a:r>
              <a:rPr lang="en-US" sz="1600" dirty="0" err="1" smtClean="0"/>
              <a:t>làm</a:t>
            </a:r>
            <a:r>
              <a:rPr lang="en-US" sz="1600" dirty="0" smtClean="0"/>
              <a:t> </a:t>
            </a:r>
            <a:r>
              <a:rPr lang="en-US" sz="1600" dirty="0" err="1" smtClean="0"/>
              <a:t>việc</a:t>
            </a:r>
            <a:r>
              <a:rPr lang="en-US" sz="1600" dirty="0" smtClean="0"/>
              <a:t> </a:t>
            </a:r>
            <a:r>
              <a:rPr lang="en-US" sz="1600" dirty="0" err="1" smtClean="0"/>
              <a:t>người</a:t>
            </a:r>
            <a:r>
              <a:rPr lang="en-US" sz="1600" dirty="0" smtClean="0"/>
              <a:t> ta </a:t>
            </a:r>
            <a:r>
              <a:rPr lang="en-US" sz="1600" dirty="0" err="1" smtClean="0"/>
              <a:t>để</a:t>
            </a:r>
            <a:r>
              <a:rPr lang="en-US" sz="1600" dirty="0" smtClean="0"/>
              <a:t> </a:t>
            </a:r>
            <a:r>
              <a:rPr lang="en-US" sz="1600" dirty="0" err="1" smtClean="0"/>
              <a:t>các</a:t>
            </a:r>
            <a:r>
              <a:rPr lang="en-US" sz="1600" dirty="0" smtClean="0"/>
              <a:t> </a:t>
            </a:r>
            <a:r>
              <a:rPr lang="en-US" sz="1600" dirty="0" err="1" smtClean="0"/>
              <a:t>tầng</a:t>
            </a:r>
            <a:r>
              <a:rPr lang="en-US" sz="1600" dirty="0" smtClean="0"/>
              <a:t> </a:t>
            </a:r>
            <a:r>
              <a:rPr lang="en-US" sz="1600" dirty="0" err="1" smtClean="0"/>
              <a:t>ẩn</a:t>
            </a:r>
            <a:r>
              <a:rPr lang="en-US" sz="1600" dirty="0" smtClean="0"/>
              <a:t> </a:t>
            </a:r>
            <a:r>
              <a:rPr lang="en-US" sz="1600" dirty="0" err="1" smtClean="0"/>
              <a:t>có</a:t>
            </a:r>
            <a:r>
              <a:rPr lang="en-US" sz="1600" dirty="0" smtClean="0"/>
              <a:t> </a:t>
            </a:r>
            <a:r>
              <a:rPr lang="en-US" sz="1600" dirty="0" err="1" smtClean="0"/>
              <a:t>số</a:t>
            </a:r>
            <a:r>
              <a:rPr lang="en-US" sz="1600" dirty="0" smtClean="0"/>
              <a:t> </a:t>
            </a:r>
            <a:r>
              <a:rPr lang="en-US" sz="1600" dirty="0" err="1" smtClean="0"/>
              <a:t>lượng</a:t>
            </a:r>
            <a:r>
              <a:rPr lang="en-US" sz="1600" dirty="0" smtClean="0"/>
              <a:t> </a:t>
            </a:r>
            <a:r>
              <a:rPr lang="en-US" sz="1600" dirty="0" err="1" smtClean="0"/>
              <a:t>nơ-ron</a:t>
            </a:r>
            <a:r>
              <a:rPr lang="en-US" sz="1600" dirty="0" smtClean="0"/>
              <a:t> </a:t>
            </a:r>
            <a:r>
              <a:rPr lang="en-US" sz="1600" dirty="0" err="1" smtClean="0"/>
              <a:t>bằng</a:t>
            </a:r>
            <a:r>
              <a:rPr lang="en-US" sz="1600" dirty="0" smtClean="0"/>
              <a:t> </a:t>
            </a:r>
            <a:r>
              <a:rPr lang="en-US" sz="1600" dirty="0" err="1" smtClean="0"/>
              <a:t>nhau</a:t>
            </a:r>
            <a:r>
              <a:rPr lang="en-US" sz="1600" dirty="0" smtClean="0"/>
              <a:t>. </a:t>
            </a:r>
            <a:r>
              <a:rPr lang="en-US" sz="1600" dirty="0" err="1" smtClean="0"/>
              <a:t>Ngoài</a:t>
            </a:r>
            <a:r>
              <a:rPr lang="en-US" sz="1600" dirty="0" smtClean="0"/>
              <a:t> </a:t>
            </a:r>
            <a:r>
              <a:rPr lang="en-US" sz="1600" dirty="0" err="1" smtClean="0"/>
              <a:t>ra</a:t>
            </a:r>
            <a:r>
              <a:rPr lang="en-US" sz="1600" dirty="0" smtClean="0"/>
              <a:t>, </a:t>
            </a:r>
            <a:r>
              <a:rPr lang="en-US" sz="1600" dirty="0" err="1" smtClean="0"/>
              <a:t>các</a:t>
            </a:r>
            <a:r>
              <a:rPr lang="en-US" sz="1600" dirty="0" smtClean="0"/>
              <a:t> </a:t>
            </a:r>
            <a:r>
              <a:rPr lang="en-US" sz="1600" dirty="0" err="1" smtClean="0"/>
              <a:t>nơ-ron</a:t>
            </a:r>
            <a:r>
              <a:rPr lang="en-US" sz="1600" dirty="0" smtClean="0"/>
              <a:t> ở </a:t>
            </a:r>
            <a:r>
              <a:rPr lang="en-US" sz="1600" dirty="0" err="1" smtClean="0"/>
              <a:t>các</a:t>
            </a:r>
            <a:r>
              <a:rPr lang="en-US" sz="1600" dirty="0" smtClean="0"/>
              <a:t> </a:t>
            </a:r>
            <a:r>
              <a:rPr lang="en-US" sz="1600" dirty="0" err="1" smtClean="0"/>
              <a:t>tầng</a:t>
            </a:r>
            <a:r>
              <a:rPr lang="en-US" sz="1600" dirty="0" smtClean="0"/>
              <a:t> </a:t>
            </a:r>
            <a:r>
              <a:rPr lang="en-US" sz="1600" dirty="0" err="1" smtClean="0"/>
              <a:t>thường</a:t>
            </a:r>
            <a:r>
              <a:rPr lang="en-US" sz="1600" dirty="0" smtClean="0"/>
              <a:t> </a:t>
            </a:r>
            <a:r>
              <a:rPr lang="en-US" sz="1600" dirty="0" err="1" smtClean="0"/>
              <a:t>được</a:t>
            </a:r>
            <a:r>
              <a:rPr lang="en-US" sz="1600" dirty="0" smtClean="0"/>
              <a:t> </a:t>
            </a:r>
            <a:r>
              <a:rPr lang="en-US" sz="1600" dirty="0" err="1" smtClean="0"/>
              <a:t>liên</a:t>
            </a:r>
            <a:r>
              <a:rPr lang="en-US" sz="1600" dirty="0" smtClean="0"/>
              <a:t> </a:t>
            </a:r>
            <a:r>
              <a:rPr lang="en-US" sz="1600" dirty="0" err="1" smtClean="0"/>
              <a:t>kết</a:t>
            </a:r>
            <a:r>
              <a:rPr lang="en-US" sz="1600" dirty="0" smtClean="0"/>
              <a:t> </a:t>
            </a:r>
            <a:r>
              <a:rPr lang="en-US" sz="1600" dirty="0" err="1" smtClean="0"/>
              <a:t>đôi</a:t>
            </a:r>
            <a:r>
              <a:rPr lang="en-US" sz="1600" dirty="0" smtClean="0"/>
              <a:t> </a:t>
            </a:r>
            <a:r>
              <a:rPr lang="en-US" sz="1600" dirty="0" err="1" smtClean="0"/>
              <a:t>một</a:t>
            </a:r>
            <a:r>
              <a:rPr lang="en-US" sz="1600" dirty="0" smtClean="0"/>
              <a:t> </a:t>
            </a:r>
            <a:r>
              <a:rPr lang="en-US" sz="1600" dirty="0" err="1" smtClean="0"/>
              <a:t>với</a:t>
            </a:r>
            <a:r>
              <a:rPr lang="en-US" sz="1600" dirty="0" smtClean="0"/>
              <a:t> </a:t>
            </a:r>
            <a:r>
              <a:rPr lang="en-US" sz="1600" dirty="0" err="1" smtClean="0"/>
              <a:t>nhau</a:t>
            </a:r>
            <a:r>
              <a:rPr lang="en-US" sz="1600" dirty="0" smtClean="0"/>
              <a:t> </a:t>
            </a:r>
            <a:r>
              <a:rPr lang="en-US" sz="1600" dirty="0" err="1" smtClean="0"/>
              <a:t>tạo</a:t>
            </a:r>
            <a:r>
              <a:rPr lang="en-US" sz="1600" dirty="0" smtClean="0"/>
              <a:t> </a:t>
            </a:r>
            <a:r>
              <a:rPr lang="en-US" sz="1600" dirty="0" err="1" smtClean="0"/>
              <a:t>thành</a:t>
            </a:r>
            <a:r>
              <a:rPr lang="en-US" sz="1600" dirty="0" smtClean="0"/>
              <a:t> </a:t>
            </a:r>
            <a:r>
              <a:rPr lang="en-US" sz="1600" dirty="0" err="1" smtClean="0"/>
              <a:t>mạng</a:t>
            </a:r>
            <a:r>
              <a:rPr lang="en-US" sz="1600" dirty="0" smtClean="0"/>
              <a:t> </a:t>
            </a:r>
            <a:r>
              <a:rPr lang="en-US" sz="1600" dirty="0" err="1" smtClean="0"/>
              <a:t>kết</a:t>
            </a:r>
            <a:r>
              <a:rPr lang="en-US" sz="1600" dirty="0" smtClean="0"/>
              <a:t> </a:t>
            </a:r>
            <a:r>
              <a:rPr lang="en-US" sz="1600" dirty="0" err="1" smtClean="0"/>
              <a:t>nối</a:t>
            </a:r>
            <a:r>
              <a:rPr lang="en-US" sz="1600" dirty="0" smtClean="0"/>
              <a:t> </a:t>
            </a:r>
            <a:r>
              <a:rPr lang="en-US" sz="1600" dirty="0" err="1" smtClean="0"/>
              <a:t>đầy</a:t>
            </a:r>
            <a:r>
              <a:rPr lang="en-US" sz="1600" dirty="0" smtClean="0"/>
              <a:t> </a:t>
            </a:r>
            <a:r>
              <a:rPr lang="en-US" sz="1600" dirty="0" err="1" smtClean="0"/>
              <a:t>đủ</a:t>
            </a:r>
            <a:r>
              <a:rPr lang="en-US" sz="1600" dirty="0" smtClean="0"/>
              <a:t> (full-connected network)</a:t>
            </a:r>
            <a:endParaRPr lang="en-US" sz="1600" dirty="0"/>
          </a:p>
        </p:txBody>
      </p:sp>
      <p:pic>
        <p:nvPicPr>
          <p:cNvPr id="7" name="Picture 6"/>
          <p:cNvPicPr>
            <a:picLocks noChangeAspect="1"/>
          </p:cNvPicPr>
          <p:nvPr/>
        </p:nvPicPr>
        <p:blipFill>
          <a:blip r:embed="rId2"/>
          <a:stretch>
            <a:fillRect/>
          </a:stretch>
        </p:blipFill>
        <p:spPr>
          <a:xfrm>
            <a:off x="838200" y="1690688"/>
            <a:ext cx="4867275" cy="2371725"/>
          </a:xfrm>
          <a:prstGeom prst="rect">
            <a:avLst/>
          </a:prstGeom>
        </p:spPr>
      </p:pic>
      <p:sp>
        <p:nvSpPr>
          <p:cNvPr id="10" name="Rectangle 9"/>
          <p:cNvSpPr/>
          <p:nvPr/>
        </p:nvSpPr>
        <p:spPr>
          <a:xfrm>
            <a:off x="6209212" y="2207136"/>
            <a:ext cx="6096000" cy="1338828"/>
          </a:xfrm>
          <a:prstGeom prst="rect">
            <a:avLst/>
          </a:prstGeom>
        </p:spPr>
        <p:txBody>
          <a:bodyPr>
            <a:spAutoFit/>
          </a:bodyPr>
          <a:lstStyle/>
          <a:p>
            <a:pPr>
              <a:lnSpc>
                <a:spcPct val="150000"/>
              </a:lnSpc>
            </a:pPr>
            <a:r>
              <a:rPr lang="en-US" dirty="0">
                <a:latin typeface="Calibri" panose="020F0502020204030204" pitchFamily="34" charset="0"/>
              </a:rPr>
              <a:t> </a:t>
            </a:r>
            <a:r>
              <a:rPr lang="en-US" dirty="0" smtClean="0">
                <a:latin typeface="Calibri" panose="020F0502020204030204" pitchFamily="34" charset="0"/>
              </a:rPr>
              <a:t>T</a:t>
            </a:r>
            <a:r>
              <a:rPr lang="vi-VN" dirty="0" smtClean="0">
                <a:latin typeface="Calibri" panose="020F0502020204030204" pitchFamily="34" charset="0"/>
              </a:rPr>
              <a:t>ầng </a:t>
            </a:r>
            <a:r>
              <a:rPr lang="vi-VN" dirty="0">
                <a:latin typeface="Calibri" panose="020F0502020204030204" pitchFamily="34" charset="0"/>
              </a:rPr>
              <a:t>mạng, trong đ</a:t>
            </a:r>
            <a:r>
              <a:rPr lang="en-US" dirty="0">
                <a:latin typeface="Calibri" panose="020F0502020204030204" pitchFamily="34" charset="0"/>
              </a:rPr>
              <a:t>ó </a:t>
            </a:r>
            <a:r>
              <a:rPr lang="en-US" dirty="0" err="1">
                <a:latin typeface="Calibri" panose="020F0502020204030204" pitchFamily="34" charset="0"/>
              </a:rPr>
              <a:t>có</a:t>
            </a:r>
            <a:r>
              <a:rPr lang="en-US" dirty="0">
                <a:latin typeface="Calibri" panose="020F0502020204030204" pitchFamily="34" charset="0"/>
              </a:rPr>
              <a:t> 2 t</a:t>
            </a:r>
            <a:r>
              <a:rPr lang="vi-VN" dirty="0">
                <a:latin typeface="Calibri" panose="020F0502020204030204" pitchFamily="34" charset="0"/>
              </a:rPr>
              <a:t>ầng ẩn:  </a:t>
            </a:r>
            <a:endParaRPr lang="vi-VN" dirty="0">
              <a:latin typeface="Wingdings" panose="05000000000000000000" pitchFamily="2" charset="2"/>
            </a:endParaRPr>
          </a:p>
          <a:p>
            <a:pPr marL="342900" indent="-342900">
              <a:lnSpc>
                <a:spcPct val="150000"/>
              </a:lnSpc>
              <a:buFont typeface="+mj-lt"/>
              <a:buAutoNum type="arabicPeriod"/>
            </a:pPr>
            <a:r>
              <a:rPr lang="en-US" dirty="0">
                <a:latin typeface="Calibri" panose="020F0502020204030204" pitchFamily="34" charset="0"/>
              </a:rPr>
              <a:t> 3+4*2+1=12 </a:t>
            </a:r>
            <a:r>
              <a:rPr lang="en-US" dirty="0" err="1">
                <a:latin typeface="Calibri" panose="020F0502020204030204" pitchFamily="34" charset="0"/>
              </a:rPr>
              <a:t>nút</a:t>
            </a:r>
            <a:r>
              <a:rPr lang="en-US" dirty="0">
                <a:latin typeface="Calibri" panose="020F0502020204030204" pitchFamily="34" charset="0"/>
              </a:rPr>
              <a:t> m</a:t>
            </a:r>
            <a:r>
              <a:rPr lang="vi-VN" dirty="0">
                <a:latin typeface="Calibri" panose="020F0502020204030204" pitchFamily="34" charset="0"/>
              </a:rPr>
              <a:t>ạng</a:t>
            </a:r>
          </a:p>
          <a:p>
            <a:pPr marL="342900" indent="-342900">
              <a:lnSpc>
                <a:spcPct val="150000"/>
              </a:lnSpc>
              <a:buFont typeface="+mj-lt"/>
              <a:buAutoNum type="arabicPeriod"/>
            </a:pPr>
            <a:r>
              <a:rPr lang="vi-VN" dirty="0">
                <a:latin typeface="Calibri" panose="020F0502020204030204" pitchFamily="34" charset="0"/>
              </a:rPr>
              <a:t> </a:t>
            </a:r>
            <a:r>
              <a:rPr lang="en-US" dirty="0">
                <a:latin typeface="Calibri" panose="020F0502020204030204" pitchFamily="34" charset="0"/>
              </a:rPr>
              <a:t>(3*4+4*4+4*1) + (4+4+1)= 41 </a:t>
            </a:r>
            <a:r>
              <a:rPr lang="en-US" dirty="0" err="1">
                <a:latin typeface="Calibri" panose="020F0502020204030204" pitchFamily="34" charset="0"/>
              </a:rPr>
              <a:t>tham</a:t>
            </a:r>
            <a:r>
              <a:rPr lang="en-US" dirty="0">
                <a:latin typeface="Calibri" panose="020F0502020204030204" pitchFamily="34" charset="0"/>
              </a:rPr>
              <a:t> s</a:t>
            </a:r>
            <a:r>
              <a:rPr lang="vi-VN" dirty="0">
                <a:latin typeface="Calibri" panose="020F0502020204030204" pitchFamily="34" charset="0"/>
              </a:rPr>
              <a:t>ố. </a:t>
            </a:r>
            <a:endParaRPr lang="en" dirty="0">
              <a:latin typeface="Calibri" panose="020F0502020204030204" pitchFamily="34" charset="0"/>
            </a:endParaRPr>
          </a:p>
        </p:txBody>
      </p:sp>
      <p:sp>
        <p:nvSpPr>
          <p:cNvPr id="11" name="Slide Number Placeholder 10"/>
          <p:cNvSpPr>
            <a:spLocks noGrp="1"/>
          </p:cNvSpPr>
          <p:nvPr>
            <p:ph type="sldNum" sz="quarter" idx="12"/>
          </p:nvPr>
        </p:nvSpPr>
        <p:spPr/>
        <p:txBody>
          <a:bodyPr/>
          <a:lstStyle/>
          <a:p>
            <a:fld id="{3A059673-168D-4EA7-B495-63059636C4D3}" type="slidenum">
              <a:rPr lang="en-US" smtClean="0"/>
              <a:t>12</a:t>
            </a:fld>
            <a:endParaRPr lang="en-US"/>
          </a:p>
        </p:txBody>
      </p:sp>
    </p:spTree>
    <p:extLst>
      <p:ext uri="{BB962C8B-B14F-4D97-AF65-F5344CB8AC3E}">
        <p14:creationId xmlns:p14="http://schemas.microsoft.com/office/powerpoint/2010/main" val="485302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a:t>
            </a:r>
            <a:r>
              <a:rPr lang="en-US" b="1" dirty="0" err="1" smtClean="0"/>
              <a:t>Học</a:t>
            </a:r>
            <a:r>
              <a:rPr lang="en-US" b="1" dirty="0" smtClean="0"/>
              <a:t> </a:t>
            </a:r>
            <a:r>
              <a:rPr lang="en-US" b="1" dirty="0" err="1"/>
              <a:t>sâu</a:t>
            </a:r>
            <a:r>
              <a:rPr lang="en-US" b="1" dirty="0"/>
              <a:t> (Deep learning)</a:t>
            </a:r>
            <a:r>
              <a:rPr lang="id-ID" b="1" dirty="0"/>
              <a:t/>
            </a:r>
            <a:br>
              <a:rPr lang="id-ID" b="1" dirty="0"/>
            </a:br>
            <a:endParaRPr lang="en-US" dirty="0"/>
          </a:p>
        </p:txBody>
      </p:sp>
      <p:sp>
        <p:nvSpPr>
          <p:cNvPr id="4" name="Rectangle 3"/>
          <p:cNvSpPr/>
          <p:nvPr/>
        </p:nvSpPr>
        <p:spPr>
          <a:xfrm>
            <a:off x="-1541417" y="192652"/>
            <a:ext cx="1541417" cy="6986528"/>
          </a:xfrm>
          <a:prstGeom prst="rect">
            <a:avLst/>
          </a:prstGeom>
        </p:spPr>
        <p:txBody>
          <a:bodyPr wrap="square">
            <a:spAutoFit/>
          </a:bodyPr>
          <a:lstStyle/>
          <a:p>
            <a:r>
              <a:rPr lang="en-US" sz="1600" dirty="0" smtClean="0"/>
              <a:t> </a:t>
            </a:r>
            <a:r>
              <a:rPr lang="en-US" sz="1600" dirty="0" err="1" smtClean="0"/>
              <a:t>chúng</a:t>
            </a:r>
            <a:r>
              <a:rPr lang="en-US" sz="1600" dirty="0" smtClean="0"/>
              <a:t> ta </a:t>
            </a:r>
            <a:r>
              <a:rPr lang="en-US" sz="1600" dirty="0" err="1" smtClean="0"/>
              <a:t>thường</a:t>
            </a:r>
            <a:r>
              <a:rPr lang="en-US" sz="1600" dirty="0" smtClean="0"/>
              <a:t> </a:t>
            </a:r>
            <a:r>
              <a:rPr lang="en-US" sz="1600" dirty="0" err="1" smtClean="0"/>
              <a:t>xuyên</a:t>
            </a:r>
            <a:r>
              <a:rPr lang="en-US" sz="1600" dirty="0" smtClean="0"/>
              <a:t> </a:t>
            </a:r>
            <a:r>
              <a:rPr lang="en-US" sz="1600" dirty="0" err="1" smtClean="0"/>
              <a:t>phải</a:t>
            </a:r>
            <a:r>
              <a:rPr lang="en-US" sz="1600" dirty="0" smtClean="0"/>
              <a:t> </a:t>
            </a:r>
            <a:r>
              <a:rPr lang="en-US" sz="1600" dirty="0" err="1" smtClean="0"/>
              <a:t>tìm</a:t>
            </a:r>
            <a:r>
              <a:rPr lang="en-US" sz="1600" dirty="0" smtClean="0"/>
              <a:t> </a:t>
            </a:r>
            <a:r>
              <a:rPr lang="en-US" sz="1600" dirty="0" err="1" smtClean="0"/>
              <a:t>giá</a:t>
            </a:r>
            <a:r>
              <a:rPr lang="en-US" sz="1600" dirty="0" smtClean="0"/>
              <a:t> </a:t>
            </a:r>
            <a:r>
              <a:rPr lang="en-US" sz="1600" dirty="0" err="1" smtClean="0"/>
              <a:t>trị</a:t>
            </a:r>
            <a:r>
              <a:rPr lang="en-US" sz="1600" dirty="0" smtClean="0"/>
              <a:t> </a:t>
            </a:r>
            <a:r>
              <a:rPr lang="en-US" sz="1600" dirty="0" err="1" smtClean="0"/>
              <a:t>cực</a:t>
            </a:r>
            <a:r>
              <a:rPr lang="en-US" sz="1600" dirty="0" smtClean="0"/>
              <a:t> </a:t>
            </a:r>
            <a:r>
              <a:rPr lang="en-US" sz="1600" dirty="0" err="1" smtClean="0"/>
              <a:t>tiểu</a:t>
            </a:r>
            <a:r>
              <a:rPr lang="en-US" sz="1600" dirty="0" smtClean="0"/>
              <a:t> (</a:t>
            </a:r>
            <a:r>
              <a:rPr lang="en-US" sz="1600" dirty="0" err="1" smtClean="0"/>
              <a:t>hoặc</a:t>
            </a:r>
            <a:r>
              <a:rPr lang="en-US" sz="1600" dirty="0" smtClean="0"/>
              <a:t> </a:t>
            </a:r>
            <a:r>
              <a:rPr lang="en-US" sz="1600" dirty="0" err="1" smtClean="0"/>
              <a:t>cực</a:t>
            </a:r>
            <a:r>
              <a:rPr lang="en-US" sz="1600" dirty="0" smtClean="0"/>
              <a:t> </a:t>
            </a:r>
            <a:r>
              <a:rPr lang="en-US" sz="1600" dirty="0" err="1" smtClean="0"/>
              <a:t>đại</a:t>
            </a:r>
            <a:r>
              <a:rPr lang="en-US" sz="1600" dirty="0" smtClean="0"/>
              <a:t>) </a:t>
            </a:r>
            <a:r>
              <a:rPr lang="en-US" sz="1600" dirty="0" err="1" smtClean="0"/>
              <a:t>của</a:t>
            </a:r>
            <a:r>
              <a:rPr lang="en-US" sz="1600" dirty="0" smtClean="0"/>
              <a:t> </a:t>
            </a:r>
            <a:r>
              <a:rPr lang="en-US" sz="1600" dirty="0" err="1" smtClean="0"/>
              <a:t>một</a:t>
            </a:r>
            <a:r>
              <a:rPr lang="en-US" sz="1600" dirty="0" smtClean="0"/>
              <a:t> </a:t>
            </a:r>
            <a:r>
              <a:rPr lang="en-US" sz="1600" dirty="0" err="1" smtClean="0"/>
              <a:t>hàm</a:t>
            </a:r>
            <a:r>
              <a:rPr lang="en-US" sz="1600" dirty="0" smtClean="0"/>
              <a:t> </a:t>
            </a:r>
            <a:r>
              <a:rPr lang="en-US" sz="1600" dirty="0" err="1" smtClean="0"/>
              <a:t>số</a:t>
            </a:r>
            <a:r>
              <a:rPr lang="en-US" sz="1600" dirty="0" smtClean="0"/>
              <a:t> </a:t>
            </a:r>
            <a:r>
              <a:rPr lang="en-US" sz="1600" dirty="0" err="1" smtClean="0"/>
              <a:t>nào</a:t>
            </a:r>
            <a:r>
              <a:rPr lang="en-US" sz="1600" dirty="0" smtClean="0"/>
              <a:t> </a:t>
            </a:r>
            <a:r>
              <a:rPr lang="en-US" sz="1600" dirty="0" err="1" smtClean="0"/>
              <a:t>đó</a:t>
            </a:r>
            <a:r>
              <a:rPr lang="en-US" sz="1600" dirty="0" smtClean="0"/>
              <a:t>. </a:t>
            </a:r>
            <a:r>
              <a:rPr lang="en-US" sz="1600" dirty="0" err="1" smtClean="0"/>
              <a:t>Tuy</a:t>
            </a:r>
            <a:r>
              <a:rPr lang="en-US" sz="1600" dirty="0" smtClean="0"/>
              <a:t> </a:t>
            </a:r>
            <a:r>
              <a:rPr lang="en-US" sz="1600" dirty="0" err="1" smtClean="0"/>
              <a:t>nhiên</a:t>
            </a:r>
            <a:r>
              <a:rPr lang="en-US" sz="1600" dirty="0" smtClean="0"/>
              <a:t> </a:t>
            </a:r>
            <a:r>
              <a:rPr lang="en-US" sz="1600" dirty="0" err="1" smtClean="0"/>
              <a:t>việc</a:t>
            </a:r>
            <a:r>
              <a:rPr lang="en-US" sz="1600" dirty="0" smtClean="0"/>
              <a:t> </a:t>
            </a:r>
            <a:r>
              <a:rPr lang="en-US" sz="1600" dirty="0" err="1" smtClean="0"/>
              <a:t>tìm</a:t>
            </a:r>
            <a:r>
              <a:rPr lang="en-US" sz="1600" dirty="0" smtClean="0"/>
              <a:t> </a:t>
            </a:r>
            <a:r>
              <a:rPr lang="en-US" sz="1600" dirty="0" err="1" smtClean="0"/>
              <a:t>giá</a:t>
            </a:r>
            <a:r>
              <a:rPr lang="en-US" sz="1600" dirty="0" smtClean="0"/>
              <a:t> </a:t>
            </a:r>
            <a:r>
              <a:rPr lang="en-US" sz="1600" dirty="0" err="1" smtClean="0"/>
              <a:t>trị</a:t>
            </a:r>
            <a:r>
              <a:rPr lang="en-US" sz="1600" dirty="0" smtClean="0"/>
              <a:t> </a:t>
            </a:r>
            <a:r>
              <a:rPr lang="en-US" sz="1600" dirty="0" err="1" smtClean="0"/>
              <a:t>mà</a:t>
            </a:r>
            <a:r>
              <a:rPr lang="en-US" sz="1600" dirty="0" smtClean="0"/>
              <a:t> </a:t>
            </a:r>
            <a:r>
              <a:rPr lang="en-US" sz="1600" dirty="0" err="1" smtClean="0"/>
              <a:t>tại</a:t>
            </a:r>
            <a:r>
              <a:rPr lang="en-US" sz="1600" dirty="0" smtClean="0"/>
              <a:t> </a:t>
            </a:r>
            <a:r>
              <a:rPr lang="en-US" sz="1600" dirty="0" err="1" smtClean="0"/>
              <a:t>đó</a:t>
            </a:r>
            <a:r>
              <a:rPr lang="en-US" sz="1600" dirty="0" smtClean="0"/>
              <a:t> </a:t>
            </a:r>
            <a:r>
              <a:rPr lang="en-US" sz="1600" dirty="0" err="1" smtClean="0"/>
              <a:t>hàm</a:t>
            </a:r>
            <a:r>
              <a:rPr lang="en-US" sz="1600" dirty="0" smtClean="0"/>
              <a:t> </a:t>
            </a:r>
            <a:r>
              <a:rPr lang="en-US" sz="1600" dirty="0" err="1" smtClean="0"/>
              <a:t>số</a:t>
            </a:r>
            <a:r>
              <a:rPr lang="en-US" sz="1600" dirty="0" smtClean="0"/>
              <a:t> </a:t>
            </a:r>
            <a:r>
              <a:rPr lang="en-US" sz="1600" dirty="0" err="1" smtClean="0"/>
              <a:t>đạt</a:t>
            </a:r>
            <a:r>
              <a:rPr lang="en-US" sz="1600" dirty="0" smtClean="0"/>
              <a:t> </a:t>
            </a:r>
            <a:r>
              <a:rPr lang="en-US" sz="1600" dirty="0" err="1" smtClean="0"/>
              <a:t>giá</a:t>
            </a:r>
            <a:r>
              <a:rPr lang="en-US" sz="1600" dirty="0" smtClean="0"/>
              <a:t> </a:t>
            </a:r>
            <a:r>
              <a:rPr lang="en-US" sz="1600" dirty="0" err="1" smtClean="0"/>
              <a:t>trị</a:t>
            </a:r>
            <a:r>
              <a:rPr lang="en-US" sz="1600" dirty="0" smtClean="0"/>
              <a:t> </a:t>
            </a:r>
            <a:r>
              <a:rPr lang="en-US" sz="1600" dirty="0" err="1" smtClean="0"/>
              <a:t>nhỏ</a:t>
            </a:r>
            <a:r>
              <a:rPr lang="en-US" sz="1600" dirty="0" smtClean="0"/>
              <a:t> </a:t>
            </a:r>
            <a:r>
              <a:rPr lang="en-US" sz="1600" dirty="0" err="1" smtClean="0"/>
              <a:t>nhất</a:t>
            </a:r>
            <a:r>
              <a:rPr lang="en-US" sz="1600" dirty="0" smtClean="0"/>
              <a:t> (global minimum) </a:t>
            </a:r>
            <a:r>
              <a:rPr lang="en-US" sz="1600" dirty="0" err="1" smtClean="0"/>
              <a:t>của</a:t>
            </a:r>
            <a:r>
              <a:rPr lang="en-US" sz="1600" dirty="0" smtClean="0"/>
              <a:t> </a:t>
            </a:r>
            <a:r>
              <a:rPr lang="en-US" sz="1600" dirty="0" err="1" smtClean="0"/>
              <a:t>các</a:t>
            </a:r>
            <a:r>
              <a:rPr lang="en-US" sz="1600" dirty="0" smtClean="0"/>
              <a:t> </a:t>
            </a:r>
            <a:r>
              <a:rPr lang="en-US" sz="1600" dirty="0" err="1" smtClean="0"/>
              <a:t>hàm</a:t>
            </a:r>
            <a:r>
              <a:rPr lang="en-US" sz="1600" dirty="0" smtClean="0"/>
              <a:t> </a:t>
            </a:r>
            <a:r>
              <a:rPr lang="en-US" sz="1600" dirty="0" err="1" smtClean="0"/>
              <a:t>mất</a:t>
            </a:r>
            <a:r>
              <a:rPr lang="en-US" sz="1600" dirty="0" smtClean="0"/>
              <a:t> </a:t>
            </a:r>
            <a:r>
              <a:rPr lang="en-US" sz="1600" dirty="0" err="1" smtClean="0"/>
              <a:t>mát</a:t>
            </a:r>
            <a:r>
              <a:rPr lang="en-US" sz="1600" dirty="0" smtClean="0"/>
              <a:t> </a:t>
            </a:r>
            <a:r>
              <a:rPr lang="en-US" sz="1600" dirty="0" err="1" smtClean="0"/>
              <a:t>đôi</a:t>
            </a:r>
            <a:r>
              <a:rPr lang="en-US" sz="1600" dirty="0" smtClean="0"/>
              <a:t> </a:t>
            </a:r>
            <a:r>
              <a:rPr lang="en-US" sz="1600" dirty="0" err="1" smtClean="0"/>
              <a:t>khi</a:t>
            </a:r>
            <a:r>
              <a:rPr lang="en-US" sz="1600" dirty="0" smtClean="0"/>
              <a:t> </a:t>
            </a:r>
            <a:r>
              <a:rPr lang="en-US" sz="1600" dirty="0" err="1" smtClean="0"/>
              <a:t>là</a:t>
            </a:r>
            <a:r>
              <a:rPr lang="en-US" sz="1600" dirty="0" smtClean="0"/>
              <a:t> </a:t>
            </a:r>
            <a:r>
              <a:rPr lang="en-US" sz="1600" dirty="0" err="1" smtClean="0"/>
              <a:t>rất</a:t>
            </a:r>
            <a:r>
              <a:rPr lang="en-US" sz="1600" dirty="0" smtClean="0"/>
              <a:t> </a:t>
            </a:r>
            <a:r>
              <a:rPr lang="en-US" sz="1600" dirty="0" err="1" smtClean="0"/>
              <a:t>phức</a:t>
            </a:r>
            <a:r>
              <a:rPr lang="en-US" sz="1600" dirty="0" smtClean="0"/>
              <a:t> </a:t>
            </a:r>
            <a:r>
              <a:rPr lang="en-US" sz="1600" dirty="0" err="1" smtClean="0"/>
              <a:t>tạp</a:t>
            </a:r>
            <a:r>
              <a:rPr lang="en-US" sz="1600" dirty="0" smtClean="0"/>
              <a:t>. </a:t>
            </a:r>
            <a:r>
              <a:rPr lang="en-US" sz="1600" dirty="0" err="1" smtClean="0"/>
              <a:t>Thay</a:t>
            </a:r>
            <a:r>
              <a:rPr lang="en-US" sz="1600" dirty="0" smtClean="0"/>
              <a:t> </a:t>
            </a:r>
            <a:r>
              <a:rPr lang="en-US" sz="1600" dirty="0" err="1" smtClean="0"/>
              <a:t>vì</a:t>
            </a:r>
            <a:r>
              <a:rPr lang="en-US" sz="1600" dirty="0" smtClean="0"/>
              <a:t> </a:t>
            </a:r>
            <a:r>
              <a:rPr lang="en-US" sz="1600" dirty="0" err="1" smtClean="0"/>
              <a:t>đi</a:t>
            </a:r>
            <a:r>
              <a:rPr lang="en-US" sz="1600" dirty="0" smtClean="0"/>
              <a:t> </a:t>
            </a:r>
            <a:r>
              <a:rPr lang="en-US" sz="1600" dirty="0" err="1" smtClean="0"/>
              <a:t>tìm</a:t>
            </a:r>
            <a:r>
              <a:rPr lang="en-US" sz="1600" dirty="0" smtClean="0"/>
              <a:t> global minimum, </a:t>
            </a:r>
            <a:r>
              <a:rPr lang="en-US" sz="1600" dirty="0" err="1" smtClean="0"/>
              <a:t>người</a:t>
            </a:r>
            <a:r>
              <a:rPr lang="en-US" sz="1600" dirty="0" smtClean="0"/>
              <a:t> ta </a:t>
            </a:r>
            <a:r>
              <a:rPr lang="en-US" sz="1600" dirty="0" err="1" smtClean="0"/>
              <a:t>sẽ</a:t>
            </a:r>
            <a:r>
              <a:rPr lang="en-US" sz="1600" dirty="0" smtClean="0"/>
              <a:t> </a:t>
            </a:r>
            <a:r>
              <a:rPr lang="en-US" sz="1600" dirty="0" err="1" smtClean="0"/>
              <a:t>đi</a:t>
            </a:r>
            <a:r>
              <a:rPr lang="en-US" sz="1600" dirty="0" smtClean="0"/>
              <a:t> </a:t>
            </a:r>
            <a:r>
              <a:rPr lang="en-US" sz="1600" dirty="0" err="1" smtClean="0"/>
              <a:t>tìm</a:t>
            </a:r>
            <a:r>
              <a:rPr lang="en-US" sz="1600" dirty="0" smtClean="0"/>
              <a:t> </a:t>
            </a:r>
            <a:r>
              <a:rPr lang="en-US" sz="1600" dirty="0" err="1" smtClean="0"/>
              <a:t>các</a:t>
            </a:r>
            <a:r>
              <a:rPr lang="en-US" sz="1600" dirty="0" smtClean="0"/>
              <a:t> </a:t>
            </a:r>
            <a:r>
              <a:rPr lang="en-US" sz="1600" dirty="0" err="1" smtClean="0"/>
              <a:t>điểm</a:t>
            </a:r>
            <a:r>
              <a:rPr lang="en-US" sz="1600" dirty="0" smtClean="0"/>
              <a:t> </a:t>
            </a:r>
            <a:r>
              <a:rPr lang="en-US" sz="1600" dirty="0" err="1" smtClean="0"/>
              <a:t>cực</a:t>
            </a:r>
            <a:r>
              <a:rPr lang="en-US" sz="1600" dirty="0" smtClean="0"/>
              <a:t> </a:t>
            </a:r>
            <a:r>
              <a:rPr lang="en-US" sz="1600" dirty="0" err="1" smtClean="0"/>
              <a:t>tiêu</a:t>
            </a:r>
            <a:r>
              <a:rPr lang="en-US" sz="1600" dirty="0" smtClean="0"/>
              <a:t> (local minimum), </a:t>
            </a:r>
            <a:r>
              <a:rPr lang="en-US" sz="1600" dirty="0" err="1" smtClean="0"/>
              <a:t>và</a:t>
            </a:r>
            <a:r>
              <a:rPr lang="en-US" sz="1600" dirty="0" smtClean="0"/>
              <a:t> </a:t>
            </a:r>
            <a:r>
              <a:rPr lang="en-US" sz="1600" dirty="0" err="1" smtClean="0"/>
              <a:t>xét</a:t>
            </a:r>
            <a:r>
              <a:rPr lang="en-US" sz="1600" dirty="0" smtClean="0"/>
              <a:t> ở </a:t>
            </a:r>
            <a:r>
              <a:rPr lang="en-US" sz="1600" dirty="0" err="1" smtClean="0"/>
              <a:t>một</a:t>
            </a:r>
            <a:r>
              <a:rPr lang="en-US" sz="1600" dirty="0" smtClean="0"/>
              <a:t> </a:t>
            </a:r>
            <a:r>
              <a:rPr lang="en-US" sz="1600" dirty="0" err="1" smtClean="0"/>
              <a:t>mức</a:t>
            </a:r>
            <a:r>
              <a:rPr lang="en-US" sz="1600" dirty="0" smtClean="0"/>
              <a:t> </a:t>
            </a:r>
            <a:r>
              <a:rPr lang="en-US" sz="1600" dirty="0" err="1" smtClean="0"/>
              <a:t>độ</a:t>
            </a:r>
            <a:r>
              <a:rPr lang="en-US" sz="1600" dirty="0" smtClean="0"/>
              <a:t> </a:t>
            </a:r>
            <a:r>
              <a:rPr lang="en-US" sz="1600" dirty="0" err="1" smtClean="0"/>
              <a:t>nào</a:t>
            </a:r>
            <a:r>
              <a:rPr lang="en-US" sz="1600" dirty="0" smtClean="0"/>
              <a:t> </a:t>
            </a:r>
            <a:r>
              <a:rPr lang="en-US" sz="1600" dirty="0" err="1" smtClean="0"/>
              <a:t>đó</a:t>
            </a:r>
            <a:r>
              <a:rPr lang="en-US" sz="1600" dirty="0" smtClean="0"/>
              <a:t>, </a:t>
            </a:r>
            <a:r>
              <a:rPr lang="en-US" sz="1600" dirty="0" err="1" smtClean="0"/>
              <a:t>đây</a:t>
            </a:r>
            <a:r>
              <a:rPr lang="en-US" sz="1600" dirty="0" smtClean="0"/>
              <a:t> </a:t>
            </a:r>
            <a:r>
              <a:rPr lang="en-US" sz="1600" dirty="0" err="1" smtClean="0"/>
              <a:t>có</a:t>
            </a:r>
            <a:r>
              <a:rPr lang="en-US" sz="1600" dirty="0" smtClean="0"/>
              <a:t> </a:t>
            </a:r>
            <a:r>
              <a:rPr lang="en-US" sz="1600" dirty="0" err="1" smtClean="0"/>
              <a:t>thể</a:t>
            </a:r>
            <a:r>
              <a:rPr lang="en-US" sz="1600" dirty="0" smtClean="0"/>
              <a:t> </a:t>
            </a:r>
            <a:r>
              <a:rPr lang="en-US" sz="1600" dirty="0" err="1" smtClean="0"/>
              <a:t>coi</a:t>
            </a:r>
            <a:r>
              <a:rPr lang="en-US" sz="1600" dirty="0" smtClean="0"/>
              <a:t> </a:t>
            </a:r>
            <a:r>
              <a:rPr lang="en-US" sz="1600" dirty="0" err="1" smtClean="0"/>
              <a:t>là</a:t>
            </a:r>
            <a:r>
              <a:rPr lang="en-US" sz="1600" dirty="0" smtClean="0"/>
              <a:t> </a:t>
            </a:r>
            <a:r>
              <a:rPr lang="en-US" sz="1600" dirty="0" err="1" smtClean="0"/>
              <a:t>nghiệm</a:t>
            </a:r>
            <a:r>
              <a:rPr lang="en-US" sz="1600" dirty="0" smtClean="0"/>
              <a:t> </a:t>
            </a:r>
            <a:r>
              <a:rPr lang="en-US" sz="1600" dirty="0" err="1" smtClean="0"/>
              <a:t>của</a:t>
            </a:r>
            <a:r>
              <a:rPr lang="en-US" sz="1600" dirty="0" smtClean="0"/>
              <a:t> </a:t>
            </a:r>
            <a:r>
              <a:rPr lang="en-US" sz="1600" dirty="0" err="1" smtClean="0"/>
              <a:t>hàm</a:t>
            </a:r>
            <a:r>
              <a:rPr lang="en-US" sz="1600" dirty="0" smtClean="0"/>
              <a:t> </a:t>
            </a:r>
            <a:r>
              <a:rPr lang="en-US" sz="1600" dirty="0" err="1" smtClean="0"/>
              <a:t>mất</a:t>
            </a:r>
            <a:r>
              <a:rPr lang="en-US" sz="1600" dirty="0" smtClean="0"/>
              <a:t> </a:t>
            </a:r>
            <a:r>
              <a:rPr lang="en-US" sz="1600" dirty="0" err="1" smtClean="0"/>
              <a:t>mát</a:t>
            </a:r>
            <a:r>
              <a:rPr lang="en-US" sz="1600" dirty="0" smtClean="0"/>
              <a:t> </a:t>
            </a:r>
            <a:r>
              <a:rPr lang="en-US" sz="1600" dirty="0" err="1" smtClean="0"/>
              <a:t>cần</a:t>
            </a:r>
            <a:r>
              <a:rPr lang="en-US" sz="1600" dirty="0" smtClean="0"/>
              <a:t> </a:t>
            </a:r>
            <a:r>
              <a:rPr lang="en-US" sz="1600" dirty="0" err="1" smtClean="0"/>
              <a:t>tìm</a:t>
            </a:r>
            <a:endParaRPr lang="en-US" sz="1600" dirty="0"/>
          </a:p>
        </p:txBody>
      </p:sp>
      <p:sp>
        <p:nvSpPr>
          <p:cNvPr id="5" name="Rectangle 4"/>
          <p:cNvSpPr/>
          <p:nvPr/>
        </p:nvSpPr>
        <p:spPr>
          <a:xfrm>
            <a:off x="5257800" y="1690688"/>
            <a:ext cx="6096000" cy="2542363"/>
          </a:xfrm>
          <a:prstGeom prst="rect">
            <a:avLst/>
          </a:prstGeom>
        </p:spPr>
        <p:txBody>
          <a:bodyPr>
            <a:spAutoFit/>
          </a:bodyPr>
          <a:lstStyle/>
          <a:p>
            <a:pPr>
              <a:lnSpc>
                <a:spcPct val="150000"/>
              </a:lnSpc>
            </a:pPr>
            <a:r>
              <a:rPr lang="en-US" dirty="0" err="1" smtClean="0"/>
              <a:t>Thuật</a:t>
            </a:r>
            <a:r>
              <a:rPr lang="en-US" dirty="0" smtClean="0"/>
              <a:t> </a:t>
            </a:r>
            <a:r>
              <a:rPr lang="en-US" dirty="0" err="1" smtClean="0"/>
              <a:t>toán</a:t>
            </a:r>
            <a:r>
              <a:rPr lang="en-US" dirty="0" smtClean="0"/>
              <a:t> Gradient descent: </a:t>
            </a:r>
          </a:p>
          <a:p>
            <a:pPr marL="342900" indent="-342900">
              <a:lnSpc>
                <a:spcPct val="150000"/>
              </a:lnSpc>
              <a:buAutoNum type="arabicPeriod"/>
            </a:pPr>
            <a:r>
              <a:rPr lang="en-US" dirty="0" err="1" smtClean="0"/>
              <a:t>Khởi</a:t>
            </a:r>
            <a:r>
              <a:rPr lang="en-US" dirty="0" smtClean="0"/>
              <a:t> </a:t>
            </a:r>
            <a:r>
              <a:rPr lang="en-US" dirty="0" err="1" smtClean="0"/>
              <a:t>tạo</a:t>
            </a:r>
            <a:r>
              <a:rPr lang="en-US" dirty="0" smtClean="0"/>
              <a:t> </a:t>
            </a:r>
            <a:r>
              <a:rPr lang="en-US" dirty="0" err="1" smtClean="0"/>
              <a:t>giá</a:t>
            </a:r>
            <a:r>
              <a:rPr lang="en-US" dirty="0" smtClean="0"/>
              <a:t> </a:t>
            </a:r>
            <a:r>
              <a:rPr lang="en-US" dirty="0" err="1" smtClean="0"/>
              <a:t>trị</a:t>
            </a:r>
            <a:r>
              <a:rPr lang="en-US" dirty="0" smtClean="0"/>
              <a:t> 𝑥 = 𝑥𝑡 </a:t>
            </a:r>
            <a:r>
              <a:rPr lang="en-US" dirty="0" err="1" smtClean="0"/>
              <a:t>bất</a:t>
            </a:r>
            <a:r>
              <a:rPr lang="en-US" dirty="0" smtClean="0"/>
              <a:t> </a:t>
            </a:r>
            <a:r>
              <a:rPr lang="en-US" dirty="0" err="1" smtClean="0"/>
              <a:t>kỳ</a:t>
            </a:r>
            <a:r>
              <a:rPr lang="en-US" dirty="0" smtClean="0"/>
              <a:t>. </a:t>
            </a:r>
          </a:p>
          <a:p>
            <a:pPr marL="342900" indent="-342900">
              <a:lnSpc>
                <a:spcPct val="150000"/>
              </a:lnSpc>
              <a:buAutoNum type="arabicPeriod"/>
            </a:pPr>
            <a:r>
              <a:rPr lang="en-US" dirty="0" err="1" smtClean="0"/>
              <a:t>Gán</a:t>
            </a:r>
            <a:r>
              <a:rPr lang="en-US" dirty="0" smtClean="0"/>
              <a:t> 𝑥𝑡 = 𝑥𝑡−1 − 𝜂 ⋅ 𝑓′(𝑥𝑡−1) </a:t>
            </a:r>
            <a:r>
              <a:rPr lang="en-US" dirty="0" err="1" smtClean="0"/>
              <a:t>với</a:t>
            </a:r>
            <a:r>
              <a:rPr lang="en-US" dirty="0" smtClean="0"/>
              <a:t> 𝜂(𝑙𝑒𝑎𝑟𝑛𝑖𝑛𝑔 𝑟𝑎𝑡𝑒) </a:t>
            </a:r>
            <a:r>
              <a:rPr lang="en-US" dirty="0" err="1" smtClean="0"/>
              <a:t>là</a:t>
            </a:r>
            <a:r>
              <a:rPr lang="en-US" dirty="0" smtClean="0"/>
              <a:t> </a:t>
            </a:r>
            <a:r>
              <a:rPr lang="en-US" dirty="0" err="1" smtClean="0"/>
              <a:t>hằng</a:t>
            </a:r>
            <a:r>
              <a:rPr lang="en-US" dirty="0" smtClean="0"/>
              <a:t> </a:t>
            </a:r>
            <a:r>
              <a:rPr lang="en-US" dirty="0" err="1" smtClean="0"/>
              <a:t>số</a:t>
            </a:r>
            <a:r>
              <a:rPr lang="en-US" dirty="0" smtClean="0"/>
              <a:t> </a:t>
            </a:r>
            <a:r>
              <a:rPr lang="en-US" dirty="0" err="1" smtClean="0"/>
              <a:t>không</a:t>
            </a:r>
            <a:r>
              <a:rPr lang="en-US" dirty="0" smtClean="0"/>
              <a:t> </a:t>
            </a:r>
            <a:r>
              <a:rPr lang="en-US" dirty="0" err="1" smtClean="0"/>
              <a:t>âm</a:t>
            </a:r>
            <a:r>
              <a:rPr lang="en-US" dirty="0" smtClean="0"/>
              <a:t>.</a:t>
            </a:r>
          </a:p>
          <a:p>
            <a:pPr marL="342900" indent="-342900">
              <a:lnSpc>
                <a:spcPct val="150000"/>
              </a:lnSpc>
              <a:buAutoNum type="arabicPeriod"/>
            </a:pPr>
            <a:r>
              <a:rPr lang="en-US" dirty="0" err="1" smtClean="0"/>
              <a:t>Tính</a:t>
            </a:r>
            <a:r>
              <a:rPr lang="en-US" dirty="0" smtClean="0"/>
              <a:t> 𝑓(𝑥𝑡), </a:t>
            </a:r>
            <a:r>
              <a:rPr lang="en-US" dirty="0" err="1" smtClean="0"/>
              <a:t>nếu</a:t>
            </a:r>
            <a:r>
              <a:rPr lang="en-US" dirty="0" smtClean="0"/>
              <a:t> 𝑓(𝑥𝑡) </a:t>
            </a:r>
            <a:r>
              <a:rPr lang="en-US" dirty="0" err="1" smtClean="0"/>
              <a:t>đủ</a:t>
            </a:r>
            <a:r>
              <a:rPr lang="en-US" dirty="0" smtClean="0"/>
              <a:t> </a:t>
            </a:r>
            <a:r>
              <a:rPr lang="en-US" dirty="0" err="1" smtClean="0"/>
              <a:t>nhỏ</a:t>
            </a:r>
            <a:r>
              <a:rPr lang="en-US" dirty="0" smtClean="0"/>
              <a:t> </a:t>
            </a:r>
            <a:r>
              <a:rPr lang="en-US" dirty="0" err="1" smtClean="0"/>
              <a:t>thì</a:t>
            </a:r>
            <a:r>
              <a:rPr lang="en-US" dirty="0" smtClean="0"/>
              <a:t> </a:t>
            </a:r>
            <a:r>
              <a:rPr lang="en-US" dirty="0" err="1" smtClean="0"/>
              <a:t>ngừng</a:t>
            </a:r>
            <a:r>
              <a:rPr lang="en-US" dirty="0" smtClean="0"/>
              <a:t> </a:t>
            </a:r>
            <a:r>
              <a:rPr lang="en-US" dirty="0" err="1" smtClean="0"/>
              <a:t>vòng</a:t>
            </a:r>
            <a:r>
              <a:rPr lang="en-US" dirty="0" smtClean="0"/>
              <a:t> </a:t>
            </a:r>
            <a:r>
              <a:rPr lang="en-US" dirty="0" err="1" smtClean="0"/>
              <a:t>lặp</a:t>
            </a:r>
            <a:r>
              <a:rPr lang="en-US" dirty="0" smtClean="0"/>
              <a:t>, </a:t>
            </a:r>
            <a:r>
              <a:rPr lang="en-US" dirty="0" err="1" smtClean="0"/>
              <a:t>người</a:t>
            </a:r>
            <a:r>
              <a:rPr lang="en-US" dirty="0" smtClean="0"/>
              <a:t> </a:t>
            </a:r>
            <a:r>
              <a:rPr lang="en-US" dirty="0" err="1" smtClean="0"/>
              <a:t>lại</a:t>
            </a:r>
            <a:r>
              <a:rPr lang="en-US" dirty="0" smtClean="0"/>
              <a:t> </a:t>
            </a:r>
            <a:r>
              <a:rPr lang="en-US" dirty="0" err="1" smtClean="0"/>
              <a:t>tiếp</a:t>
            </a:r>
            <a:r>
              <a:rPr lang="en-US" dirty="0" smtClean="0"/>
              <a:t> </a:t>
            </a:r>
            <a:r>
              <a:rPr lang="en-US" dirty="0" err="1" smtClean="0"/>
              <a:t>tục</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bước</a:t>
            </a:r>
            <a:r>
              <a:rPr lang="en-US" dirty="0" smtClean="0"/>
              <a:t> 2. </a:t>
            </a:r>
            <a:endParaRPr lang="en-US" dirty="0"/>
          </a:p>
        </p:txBody>
      </p:sp>
      <p:pic>
        <p:nvPicPr>
          <p:cNvPr id="6" name="Picture 5"/>
          <p:cNvPicPr>
            <a:picLocks noChangeAspect="1"/>
          </p:cNvPicPr>
          <p:nvPr/>
        </p:nvPicPr>
        <p:blipFill>
          <a:blip r:embed="rId2"/>
          <a:stretch>
            <a:fillRect/>
          </a:stretch>
        </p:blipFill>
        <p:spPr>
          <a:xfrm>
            <a:off x="430407" y="1690688"/>
            <a:ext cx="3349779" cy="2450239"/>
          </a:xfrm>
          <a:prstGeom prst="rect">
            <a:avLst/>
          </a:prstGeom>
        </p:spPr>
      </p:pic>
      <p:sp>
        <p:nvSpPr>
          <p:cNvPr id="8" name="Slide Number Placeholder 7"/>
          <p:cNvSpPr>
            <a:spLocks noGrp="1"/>
          </p:cNvSpPr>
          <p:nvPr>
            <p:ph type="sldNum" sz="quarter" idx="12"/>
          </p:nvPr>
        </p:nvSpPr>
        <p:spPr/>
        <p:txBody>
          <a:bodyPr/>
          <a:lstStyle/>
          <a:p>
            <a:fld id="{3A059673-168D-4EA7-B495-63059636C4D3}" type="slidenum">
              <a:rPr lang="en-US" smtClean="0"/>
              <a:t>13</a:t>
            </a:fld>
            <a:endParaRPr lang="en-US"/>
          </a:p>
        </p:txBody>
      </p:sp>
    </p:spTree>
    <p:extLst>
      <p:ext uri="{BB962C8B-B14F-4D97-AF65-F5344CB8AC3E}">
        <p14:creationId xmlns:p14="http://schemas.microsoft.com/office/powerpoint/2010/main" val="411795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a:t>
            </a:r>
            <a:r>
              <a:rPr lang="en-US" b="1" dirty="0" err="1" smtClean="0"/>
              <a:t>Học</a:t>
            </a:r>
            <a:r>
              <a:rPr lang="en-US" b="1" dirty="0" smtClean="0"/>
              <a:t> </a:t>
            </a:r>
            <a:r>
              <a:rPr lang="en-US" b="1" dirty="0" err="1"/>
              <a:t>sâu</a:t>
            </a:r>
            <a:r>
              <a:rPr lang="en-US" b="1" dirty="0"/>
              <a:t> (Deep learning)</a:t>
            </a:r>
            <a:r>
              <a:rPr lang="id-ID" b="1" dirty="0"/>
              <a:t/>
            </a:r>
            <a:br>
              <a:rPr lang="id-ID" b="1" dirty="0"/>
            </a:br>
            <a:endParaRPr lang="en-US" dirty="0"/>
          </a:p>
        </p:txBody>
      </p:sp>
      <p:pic>
        <p:nvPicPr>
          <p:cNvPr id="6" name="Picture 5"/>
          <p:cNvPicPr>
            <a:picLocks noChangeAspect="1"/>
          </p:cNvPicPr>
          <p:nvPr/>
        </p:nvPicPr>
        <p:blipFill>
          <a:blip r:embed="rId2"/>
          <a:stretch>
            <a:fillRect/>
          </a:stretch>
        </p:blipFill>
        <p:spPr>
          <a:xfrm>
            <a:off x="430407" y="1690688"/>
            <a:ext cx="3349779" cy="2450239"/>
          </a:xfrm>
          <a:prstGeom prst="rect">
            <a:avLst/>
          </a:prstGeom>
        </p:spPr>
      </p:pic>
      <p:sp>
        <p:nvSpPr>
          <p:cNvPr id="3" name="Rectangle 2"/>
          <p:cNvSpPr/>
          <p:nvPr/>
        </p:nvSpPr>
        <p:spPr>
          <a:xfrm>
            <a:off x="-1415055" y="555898"/>
            <a:ext cx="1415055" cy="5078313"/>
          </a:xfrm>
          <a:prstGeom prst="rect">
            <a:avLst/>
          </a:prstGeom>
        </p:spPr>
        <p:txBody>
          <a:bodyPr wrap="square">
            <a:spAutoFit/>
          </a:bodyPr>
          <a:lstStyle/>
          <a:p>
            <a:r>
              <a:rPr lang="en-US" dirty="0" err="1" smtClean="0"/>
              <a:t>Tốc</a:t>
            </a:r>
            <a:r>
              <a:rPr lang="en-US" dirty="0" smtClean="0"/>
              <a:t> </a:t>
            </a:r>
            <a:r>
              <a:rPr lang="en-US" dirty="0" err="1" smtClean="0"/>
              <a:t>độ</a:t>
            </a:r>
            <a:r>
              <a:rPr lang="en-US" dirty="0" smtClean="0"/>
              <a:t> </a:t>
            </a:r>
            <a:r>
              <a:rPr lang="en-US" dirty="0" err="1" smtClean="0"/>
              <a:t>hội</a:t>
            </a:r>
            <a:r>
              <a:rPr lang="en-US" dirty="0" smtClean="0"/>
              <a:t> </a:t>
            </a:r>
            <a:r>
              <a:rPr lang="en-US" dirty="0" err="1" smtClean="0"/>
              <a:t>tụ</a:t>
            </a:r>
            <a:r>
              <a:rPr lang="en-US" dirty="0" smtClean="0"/>
              <a:t> </a:t>
            </a:r>
            <a:r>
              <a:rPr lang="en-US" dirty="0" err="1" smtClean="0"/>
              <a:t>của</a:t>
            </a:r>
            <a:r>
              <a:rPr lang="en-US" dirty="0" smtClean="0"/>
              <a:t> Gradient Descent </a:t>
            </a:r>
            <a:r>
              <a:rPr lang="en-US" dirty="0" err="1" smtClean="0"/>
              <a:t>không</a:t>
            </a:r>
            <a:r>
              <a:rPr lang="en-US" dirty="0" smtClean="0"/>
              <a:t> </a:t>
            </a:r>
            <a:r>
              <a:rPr lang="en-US" dirty="0" err="1" smtClean="0"/>
              <a:t>chỉ</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và</a:t>
            </a:r>
            <a:r>
              <a:rPr lang="en-US" dirty="0" smtClean="0"/>
              <a:t> </a:t>
            </a:r>
            <a:r>
              <a:rPr lang="en-US" dirty="0" err="1" smtClean="0"/>
              <a:t>điểm</a:t>
            </a:r>
            <a:r>
              <a:rPr lang="en-US" dirty="0" smtClean="0"/>
              <a:t> </a:t>
            </a:r>
            <a:r>
              <a:rPr lang="en-US" dirty="0" err="1" smtClean="0"/>
              <a:t>khởi</a:t>
            </a:r>
            <a:r>
              <a:rPr lang="en-US" dirty="0" smtClean="0"/>
              <a:t> </a:t>
            </a:r>
            <a:r>
              <a:rPr lang="en-US" dirty="0" err="1" smtClean="0"/>
              <a:t>tạo</a:t>
            </a:r>
            <a:r>
              <a:rPr lang="en-US" dirty="0" smtClean="0"/>
              <a:t> ban </a:t>
            </a:r>
            <a:r>
              <a:rPr lang="en-US" dirty="0" err="1" smtClean="0"/>
              <a:t>đầu</a:t>
            </a:r>
            <a:r>
              <a:rPr lang="en-US" dirty="0" smtClean="0"/>
              <a:t> </a:t>
            </a:r>
            <a:r>
              <a:rPr lang="en-US" dirty="0" err="1" smtClean="0"/>
              <a:t>mà</a:t>
            </a:r>
            <a:r>
              <a:rPr lang="en-US" dirty="0" smtClean="0"/>
              <a:t> </a:t>
            </a:r>
            <a:r>
              <a:rPr lang="en-US" dirty="0" err="1" smtClean="0"/>
              <a:t>còn</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vào</a:t>
            </a:r>
            <a:r>
              <a:rPr lang="en-US" dirty="0" smtClean="0"/>
              <a:t> </a:t>
            </a:r>
            <a:r>
              <a:rPr lang="en-US" dirty="0" err="1" smtClean="0"/>
              <a:t>tham</a:t>
            </a:r>
            <a:r>
              <a:rPr lang="en-US" dirty="0" smtClean="0"/>
              <a:t> </a:t>
            </a:r>
            <a:r>
              <a:rPr lang="en-US" dirty="0" err="1" smtClean="0"/>
              <a:t>số</a:t>
            </a:r>
            <a:r>
              <a:rPr lang="en-US" dirty="0" smtClean="0"/>
              <a:t> learning rate, do </a:t>
            </a:r>
            <a:r>
              <a:rPr lang="en-US" dirty="0" err="1" smtClean="0"/>
              <a:t>đó</a:t>
            </a:r>
            <a:r>
              <a:rPr lang="en-US" dirty="0" smtClean="0"/>
              <a:t> </a:t>
            </a:r>
            <a:r>
              <a:rPr lang="en-US" dirty="0" err="1" smtClean="0"/>
              <a:t>việc</a:t>
            </a:r>
            <a:r>
              <a:rPr lang="en-US" dirty="0" smtClean="0"/>
              <a:t> </a:t>
            </a:r>
            <a:r>
              <a:rPr lang="en-US" dirty="0" err="1" smtClean="0"/>
              <a:t>lựa</a:t>
            </a:r>
            <a:r>
              <a:rPr lang="en-US" dirty="0" smtClean="0"/>
              <a:t> </a:t>
            </a:r>
            <a:r>
              <a:rPr lang="en-US" dirty="0" err="1" smtClean="0"/>
              <a:t>chọn</a:t>
            </a:r>
            <a:r>
              <a:rPr lang="en-US" dirty="0" smtClean="0"/>
              <a:t> learning rate </a:t>
            </a:r>
            <a:r>
              <a:rPr lang="en-US" dirty="0" err="1" smtClean="0"/>
              <a:t>rất</a:t>
            </a:r>
            <a:r>
              <a:rPr lang="en-US" dirty="0" smtClean="0"/>
              <a:t> </a:t>
            </a:r>
            <a:r>
              <a:rPr lang="en-US" dirty="0" err="1" smtClean="0"/>
              <a:t>quan</a:t>
            </a:r>
            <a:r>
              <a:rPr lang="en-US" dirty="0" smtClean="0"/>
              <a:t> </a:t>
            </a:r>
            <a:r>
              <a:rPr lang="en-US" dirty="0" err="1" smtClean="0"/>
              <a:t>trọng</a:t>
            </a:r>
            <a:r>
              <a:rPr lang="en-US" dirty="0" smtClean="0"/>
              <a:t>, </a:t>
            </a:r>
            <a:r>
              <a:rPr lang="en-US" dirty="0" err="1" smtClean="0"/>
              <a:t>sẽ</a:t>
            </a:r>
            <a:r>
              <a:rPr lang="en-US" dirty="0" smtClean="0"/>
              <a:t> </a:t>
            </a:r>
            <a:r>
              <a:rPr lang="en-US" dirty="0" err="1" smtClean="0"/>
              <a:t>có</a:t>
            </a:r>
            <a:r>
              <a:rPr lang="en-US" dirty="0" smtClean="0"/>
              <a:t> </a:t>
            </a:r>
            <a:r>
              <a:rPr lang="en-US" dirty="0" err="1" smtClean="0"/>
              <a:t>ba</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xảy</a:t>
            </a:r>
            <a:r>
              <a:rPr lang="en-US" dirty="0" smtClean="0"/>
              <a:t> </a:t>
            </a:r>
            <a:r>
              <a:rPr lang="en-US" dirty="0" err="1" smtClean="0"/>
              <a:t>ra</a:t>
            </a:r>
            <a:r>
              <a:rPr lang="en-US" dirty="0" smtClean="0"/>
              <a:t>: </a:t>
            </a:r>
            <a:endParaRPr lang="en-US" dirty="0"/>
          </a:p>
        </p:txBody>
      </p:sp>
      <p:sp>
        <p:nvSpPr>
          <p:cNvPr id="7" name="Rectangle 6"/>
          <p:cNvSpPr/>
          <p:nvPr/>
        </p:nvSpPr>
        <p:spPr>
          <a:xfrm>
            <a:off x="4915988" y="1802392"/>
            <a:ext cx="6096000" cy="2031325"/>
          </a:xfrm>
          <a:prstGeom prst="rect">
            <a:avLst/>
          </a:prstGeom>
        </p:spPr>
        <p:txBody>
          <a:bodyPr>
            <a:spAutoFit/>
          </a:bodyPr>
          <a:lstStyle/>
          <a:p>
            <a:pPr marL="342900" indent="-342900">
              <a:buFont typeface="+mj-lt"/>
              <a:buAutoNum type="arabicPeriod"/>
            </a:pPr>
            <a:r>
              <a:rPr lang="en-US" dirty="0" smtClean="0"/>
              <a:t>Learning rate </a:t>
            </a:r>
            <a:r>
              <a:rPr lang="en-US" dirty="0" err="1" smtClean="0"/>
              <a:t>nhỏ</a:t>
            </a:r>
            <a:r>
              <a:rPr lang="en-US" dirty="0" smtClean="0"/>
              <a:t>: </a:t>
            </a:r>
            <a:r>
              <a:rPr lang="en-US" dirty="0" err="1" smtClean="0"/>
              <a:t>Tốc</a:t>
            </a:r>
            <a:r>
              <a:rPr lang="en-US" dirty="0" smtClean="0"/>
              <a:t> </a:t>
            </a:r>
            <a:r>
              <a:rPr lang="en-US" dirty="0" err="1" smtClean="0"/>
              <a:t>độ</a:t>
            </a:r>
            <a:r>
              <a:rPr lang="en-US" dirty="0" smtClean="0"/>
              <a:t> </a:t>
            </a:r>
            <a:r>
              <a:rPr lang="en-US" dirty="0" err="1" smtClean="0"/>
              <a:t>hội</a:t>
            </a:r>
            <a:r>
              <a:rPr lang="en-US" dirty="0" smtClean="0"/>
              <a:t> </a:t>
            </a:r>
            <a:r>
              <a:rPr lang="en-US" dirty="0" err="1" smtClean="0"/>
              <a:t>tụ</a:t>
            </a:r>
            <a:r>
              <a:rPr lang="en-US" dirty="0" smtClean="0"/>
              <a:t> </a:t>
            </a:r>
            <a:r>
              <a:rPr lang="en-US" dirty="0" err="1" smtClean="0"/>
              <a:t>chậm</a:t>
            </a:r>
            <a:r>
              <a:rPr lang="en-US" dirty="0" smtClean="0"/>
              <a:t>, </a:t>
            </a:r>
            <a:r>
              <a:rPr lang="en-US" dirty="0" err="1" smtClean="0"/>
              <a:t>ảnh</a:t>
            </a:r>
            <a:r>
              <a:rPr lang="en-US" dirty="0" smtClean="0"/>
              <a:t> </a:t>
            </a:r>
            <a:r>
              <a:rPr lang="en-US" dirty="0" err="1" smtClean="0"/>
              <a:t>hưởng</a:t>
            </a:r>
            <a:r>
              <a:rPr lang="en-US" dirty="0" smtClean="0"/>
              <a:t> </a:t>
            </a:r>
            <a:r>
              <a:rPr lang="en-US" dirty="0" err="1" smtClean="0"/>
              <a:t>nhiều</a:t>
            </a:r>
            <a:r>
              <a:rPr lang="en-US" dirty="0" smtClean="0"/>
              <a:t> </a:t>
            </a:r>
            <a:r>
              <a:rPr lang="en-US" dirty="0" err="1" smtClean="0"/>
              <a:t>đến</a:t>
            </a:r>
            <a:r>
              <a:rPr lang="en-US" dirty="0" smtClean="0"/>
              <a:t> </a:t>
            </a:r>
            <a:r>
              <a:rPr lang="en-US" dirty="0" err="1" smtClean="0"/>
              <a:t>tốc</a:t>
            </a:r>
            <a:r>
              <a:rPr lang="en-US" dirty="0" smtClean="0"/>
              <a:t> </a:t>
            </a:r>
            <a:r>
              <a:rPr lang="en-US" dirty="0" err="1" smtClean="0"/>
              <a:t>độ</a:t>
            </a:r>
            <a:r>
              <a:rPr lang="en-US" dirty="0" smtClean="0"/>
              <a:t> </a:t>
            </a:r>
            <a:r>
              <a:rPr lang="en-US" dirty="0" err="1" smtClean="0"/>
              <a:t>của</a:t>
            </a:r>
            <a:r>
              <a:rPr lang="en-US" dirty="0" smtClean="0"/>
              <a:t> </a:t>
            </a:r>
            <a:r>
              <a:rPr lang="en-US" dirty="0" err="1" smtClean="0"/>
              <a:t>thuật</a:t>
            </a:r>
            <a:r>
              <a:rPr lang="en-US" dirty="0" smtClean="0"/>
              <a:t> </a:t>
            </a:r>
            <a:r>
              <a:rPr lang="en-US" dirty="0" err="1" smtClean="0"/>
              <a:t>toán</a:t>
            </a:r>
            <a:r>
              <a:rPr lang="en-US" dirty="0" smtClean="0"/>
              <a:t>.  </a:t>
            </a:r>
          </a:p>
          <a:p>
            <a:pPr marL="342900" indent="-342900">
              <a:buFont typeface="+mj-lt"/>
              <a:buAutoNum type="arabicPeriod"/>
            </a:pPr>
            <a:r>
              <a:rPr lang="en-US" dirty="0" smtClean="0"/>
              <a:t>Learning rate </a:t>
            </a:r>
            <a:r>
              <a:rPr lang="en-US" dirty="0" err="1" smtClean="0"/>
              <a:t>quá</a:t>
            </a:r>
            <a:r>
              <a:rPr lang="en-US" dirty="0" smtClean="0"/>
              <a:t> </a:t>
            </a:r>
            <a:r>
              <a:rPr lang="en-US" dirty="0" err="1" smtClean="0"/>
              <a:t>lớn</a:t>
            </a:r>
            <a:r>
              <a:rPr lang="en-US" dirty="0" smtClean="0"/>
              <a:t>: </a:t>
            </a:r>
            <a:r>
              <a:rPr lang="en-US" dirty="0" err="1" smtClean="0"/>
              <a:t>Dẫn</a:t>
            </a:r>
            <a:r>
              <a:rPr lang="en-US" dirty="0" smtClean="0"/>
              <a:t> </a:t>
            </a:r>
            <a:r>
              <a:rPr lang="en-US" dirty="0" err="1" smtClean="0"/>
              <a:t>đến</a:t>
            </a:r>
            <a:r>
              <a:rPr lang="en-US" dirty="0" smtClean="0"/>
              <a:t> </a:t>
            </a:r>
            <a:r>
              <a:rPr lang="en-US" dirty="0" err="1" smtClean="0"/>
              <a:t>việc</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không</a:t>
            </a:r>
            <a:r>
              <a:rPr lang="en-US" dirty="0" smtClean="0"/>
              <a:t> </a:t>
            </a:r>
            <a:r>
              <a:rPr lang="en-US" dirty="0" err="1" smtClean="0"/>
              <a:t>tìm</a:t>
            </a:r>
            <a:r>
              <a:rPr lang="en-US" dirty="0" smtClean="0"/>
              <a:t> </a:t>
            </a:r>
            <a:r>
              <a:rPr lang="en-US" dirty="0" err="1" smtClean="0"/>
              <a:t>được</a:t>
            </a:r>
            <a:r>
              <a:rPr lang="en-US" dirty="0" smtClean="0"/>
              <a:t> </a:t>
            </a:r>
            <a:r>
              <a:rPr lang="en-US" dirty="0" err="1" smtClean="0"/>
              <a:t>giá</a:t>
            </a:r>
            <a:r>
              <a:rPr lang="en-US" dirty="0" smtClean="0"/>
              <a:t> </a:t>
            </a:r>
            <a:r>
              <a:rPr lang="en-US" dirty="0" err="1" smtClean="0"/>
              <a:t>trị</a:t>
            </a:r>
            <a:r>
              <a:rPr lang="en-US" dirty="0" smtClean="0"/>
              <a:t> </a:t>
            </a:r>
            <a:r>
              <a:rPr lang="en-US" dirty="0" err="1" smtClean="0"/>
              <a:t>nhỏ</a:t>
            </a:r>
            <a:r>
              <a:rPr lang="en-US" dirty="0" smtClean="0"/>
              <a:t> </a:t>
            </a:r>
            <a:r>
              <a:rPr lang="en-US" dirty="0" err="1" smtClean="0"/>
              <a:t>nhất</a:t>
            </a:r>
            <a:r>
              <a:rPr lang="en-US" dirty="0" smtClean="0"/>
              <a:t> do </a:t>
            </a:r>
            <a:r>
              <a:rPr lang="en-US" dirty="0" err="1" smtClean="0"/>
              <a:t>bước</a:t>
            </a:r>
            <a:r>
              <a:rPr lang="en-US" dirty="0" smtClean="0"/>
              <a:t> </a:t>
            </a:r>
            <a:r>
              <a:rPr lang="en-US" dirty="0" err="1" smtClean="0"/>
              <a:t>nhảy</a:t>
            </a:r>
            <a:r>
              <a:rPr lang="en-US" dirty="0" smtClean="0"/>
              <a:t> </a:t>
            </a:r>
            <a:r>
              <a:rPr lang="en-US" dirty="0" err="1" smtClean="0"/>
              <a:t>quá</a:t>
            </a:r>
            <a:r>
              <a:rPr lang="en-US" dirty="0" smtClean="0"/>
              <a:t> </a:t>
            </a:r>
            <a:r>
              <a:rPr lang="en-US" dirty="0" err="1" smtClean="0"/>
              <a:t>lớn</a:t>
            </a:r>
            <a:r>
              <a:rPr lang="en-US" dirty="0" smtClean="0"/>
              <a:t>.  </a:t>
            </a:r>
          </a:p>
          <a:p>
            <a:pPr marL="342900" indent="-342900">
              <a:buFont typeface="+mj-lt"/>
              <a:buAutoNum type="arabicPeriod"/>
            </a:pPr>
            <a:r>
              <a:rPr lang="en-US" dirty="0" smtClean="0"/>
              <a:t>Learning rate </a:t>
            </a:r>
            <a:r>
              <a:rPr lang="en-US" dirty="0" err="1" smtClean="0"/>
              <a:t>hợp</a:t>
            </a:r>
            <a:r>
              <a:rPr lang="en-US" dirty="0" smtClean="0"/>
              <a:t> </a:t>
            </a:r>
            <a:r>
              <a:rPr lang="en-US" dirty="0" err="1" smtClean="0"/>
              <a:t>lý</a:t>
            </a:r>
            <a:r>
              <a:rPr lang="en-US" dirty="0" smtClean="0"/>
              <a:t>: </a:t>
            </a:r>
            <a:r>
              <a:rPr lang="en-US" dirty="0" err="1" smtClean="0"/>
              <a:t>Tìm</a:t>
            </a:r>
            <a:r>
              <a:rPr lang="en-US" dirty="0" smtClean="0"/>
              <a:t> </a:t>
            </a:r>
            <a:r>
              <a:rPr lang="en-US" dirty="0" err="1" smtClean="0"/>
              <a:t>được</a:t>
            </a:r>
            <a:r>
              <a:rPr lang="en-US" dirty="0" smtClean="0"/>
              <a:t> </a:t>
            </a:r>
            <a:r>
              <a:rPr lang="en-US" dirty="0" err="1" smtClean="0"/>
              <a:t>giá</a:t>
            </a:r>
            <a:r>
              <a:rPr lang="en-US" dirty="0" smtClean="0"/>
              <a:t> </a:t>
            </a:r>
            <a:r>
              <a:rPr lang="en-US" dirty="0" err="1" smtClean="0"/>
              <a:t>trị</a:t>
            </a:r>
            <a:r>
              <a:rPr lang="en-US" dirty="0" smtClean="0"/>
              <a:t> </a:t>
            </a:r>
            <a:r>
              <a:rPr lang="en-US" dirty="0" err="1" smtClean="0"/>
              <a:t>nhỏ</a:t>
            </a:r>
            <a:r>
              <a:rPr lang="en-US" dirty="0" smtClean="0"/>
              <a:t> </a:t>
            </a:r>
            <a:r>
              <a:rPr lang="en-US" dirty="0" err="1" smtClean="0"/>
              <a:t>nhất</a:t>
            </a:r>
            <a:r>
              <a:rPr lang="en-US" dirty="0" smtClean="0"/>
              <a:t> </a:t>
            </a:r>
            <a:r>
              <a:rPr lang="en-US" dirty="0" err="1" smtClean="0"/>
              <a:t>phù</a:t>
            </a:r>
            <a:r>
              <a:rPr lang="en-US" dirty="0" smtClean="0"/>
              <a:t> </a:t>
            </a:r>
            <a:r>
              <a:rPr lang="en-US" dirty="0" err="1" smtClean="0"/>
              <a:t>hợp</a:t>
            </a:r>
            <a:r>
              <a:rPr lang="en-US" dirty="0" smtClean="0"/>
              <a:t> </a:t>
            </a:r>
            <a:r>
              <a:rPr lang="en-US" dirty="0" err="1" smtClean="0"/>
              <a:t>sau</a:t>
            </a:r>
            <a:r>
              <a:rPr lang="en-US" dirty="0" smtClean="0"/>
              <a:t> </a:t>
            </a:r>
            <a:r>
              <a:rPr lang="en-US" dirty="0" err="1" smtClean="0"/>
              <a:t>một</a:t>
            </a:r>
            <a:r>
              <a:rPr lang="en-US" dirty="0" smtClean="0"/>
              <a:t> </a:t>
            </a:r>
            <a:r>
              <a:rPr lang="en-US" dirty="0" err="1" smtClean="0"/>
              <a:t>số</a:t>
            </a:r>
            <a:r>
              <a:rPr lang="en-US" dirty="0" smtClean="0"/>
              <a:t> </a:t>
            </a:r>
            <a:r>
              <a:rPr lang="en-US" dirty="0" err="1" smtClean="0"/>
              <a:t>lần</a:t>
            </a:r>
            <a:r>
              <a:rPr lang="en-US" dirty="0" smtClean="0"/>
              <a:t> </a:t>
            </a:r>
            <a:r>
              <a:rPr lang="en-US" dirty="0" err="1" smtClean="0"/>
              <a:t>lặp</a:t>
            </a:r>
            <a:r>
              <a:rPr lang="en-US" dirty="0" smtClean="0"/>
              <a:t> </a:t>
            </a:r>
            <a:r>
              <a:rPr lang="en-US" dirty="0" err="1" smtClean="0"/>
              <a:t>vừa</a:t>
            </a:r>
            <a:r>
              <a:rPr lang="en-US" dirty="0" smtClean="0"/>
              <a:t> </a:t>
            </a:r>
            <a:r>
              <a:rPr lang="en-US" dirty="0" err="1" smtClean="0"/>
              <a:t>phải</a:t>
            </a:r>
            <a:r>
              <a:rPr lang="en-US" dirty="0" smtClean="0"/>
              <a:t>. </a:t>
            </a:r>
          </a:p>
          <a:p>
            <a:r>
              <a:rPr lang="en-US" dirty="0" smtClean="0"/>
              <a:t> </a:t>
            </a:r>
            <a:endParaRPr lang="en-US" dirty="0"/>
          </a:p>
        </p:txBody>
      </p:sp>
      <p:pic>
        <p:nvPicPr>
          <p:cNvPr id="8" name="Picture 7"/>
          <p:cNvPicPr>
            <a:picLocks noChangeAspect="1"/>
          </p:cNvPicPr>
          <p:nvPr/>
        </p:nvPicPr>
        <p:blipFill>
          <a:blip r:embed="rId3"/>
          <a:stretch>
            <a:fillRect/>
          </a:stretch>
        </p:blipFill>
        <p:spPr>
          <a:xfrm>
            <a:off x="4347505" y="3722915"/>
            <a:ext cx="7171509" cy="2586446"/>
          </a:xfrm>
          <a:prstGeom prst="rect">
            <a:avLst/>
          </a:prstGeom>
        </p:spPr>
      </p:pic>
      <p:sp>
        <p:nvSpPr>
          <p:cNvPr id="9" name="Slide Number Placeholder 8"/>
          <p:cNvSpPr>
            <a:spLocks noGrp="1"/>
          </p:cNvSpPr>
          <p:nvPr>
            <p:ph type="sldNum" sz="quarter" idx="12"/>
          </p:nvPr>
        </p:nvSpPr>
        <p:spPr/>
        <p:txBody>
          <a:bodyPr/>
          <a:lstStyle/>
          <a:p>
            <a:fld id="{3A059673-168D-4EA7-B495-63059636C4D3}" type="slidenum">
              <a:rPr lang="en-US" smtClean="0"/>
              <a:t>14</a:t>
            </a:fld>
            <a:endParaRPr lang="en-US"/>
          </a:p>
        </p:txBody>
      </p:sp>
    </p:spTree>
    <p:extLst>
      <p:ext uri="{BB962C8B-B14F-4D97-AF65-F5344CB8AC3E}">
        <p14:creationId xmlns:p14="http://schemas.microsoft.com/office/powerpoint/2010/main" val="3032467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12642" y="2855318"/>
            <a:ext cx="5210209" cy="461665"/>
          </a:xfrm>
          <a:prstGeom prst="rect">
            <a:avLst/>
          </a:prstGeom>
          <a:noFill/>
        </p:spPr>
        <p:txBody>
          <a:bodyPr wrap="none" rtlCol="0">
            <a:spAutoFit/>
          </a:bodyPr>
          <a:lstStyle/>
          <a:p>
            <a:pPr algn="ctr"/>
            <a:r>
              <a:rPr lang="en-US" sz="2400" b="1" dirty="0" err="1" smtClean="0"/>
              <a:t>Bài</a:t>
            </a:r>
            <a:r>
              <a:rPr lang="en-US" sz="2400" b="1" dirty="0" smtClean="0"/>
              <a:t> </a:t>
            </a:r>
            <a:r>
              <a:rPr lang="en-US" sz="2400" b="1" dirty="0" err="1" smtClean="0"/>
              <a:t>toán</a:t>
            </a:r>
            <a:r>
              <a:rPr lang="en-US" sz="2400" b="1" dirty="0" smtClean="0"/>
              <a:t> </a:t>
            </a:r>
            <a:r>
              <a:rPr lang="en-US" sz="2400" b="1" dirty="0" err="1" smtClean="0"/>
              <a:t>Phối</a:t>
            </a:r>
            <a:r>
              <a:rPr lang="en-US" sz="2400" b="1" dirty="0" smtClean="0"/>
              <a:t> </a:t>
            </a:r>
            <a:r>
              <a:rPr lang="en-US" sz="2400" b="1" dirty="0" err="1" smtClean="0"/>
              <a:t>trang</a:t>
            </a:r>
            <a:r>
              <a:rPr lang="en-US" sz="2400" b="1" dirty="0" smtClean="0"/>
              <a:t> </a:t>
            </a:r>
            <a:r>
              <a:rPr lang="en-US" sz="2400" b="1" dirty="0" err="1" smtClean="0"/>
              <a:t>phục</a:t>
            </a:r>
            <a:r>
              <a:rPr lang="en-US" sz="2400" b="1" dirty="0" smtClean="0"/>
              <a:t> </a:t>
            </a:r>
            <a:r>
              <a:rPr lang="en-US" sz="2400" b="1" dirty="0" err="1" smtClean="0"/>
              <a:t>trong</a:t>
            </a:r>
            <a:r>
              <a:rPr lang="en-US" sz="2400" b="1" dirty="0" smtClean="0"/>
              <a:t> </a:t>
            </a:r>
            <a:r>
              <a:rPr lang="en-US" sz="2400" b="1" dirty="0" err="1" smtClean="0"/>
              <a:t>học</a:t>
            </a:r>
            <a:r>
              <a:rPr lang="en-US" sz="2400" b="1" dirty="0" smtClean="0"/>
              <a:t> </a:t>
            </a:r>
            <a:r>
              <a:rPr lang="en-US" sz="2400" b="1" dirty="0" err="1" smtClean="0"/>
              <a:t>máy</a:t>
            </a:r>
            <a:endParaRPr lang="id-ID" sz="2400" b="1" dirty="0"/>
          </a:p>
        </p:txBody>
      </p:sp>
      <p:grpSp>
        <p:nvGrpSpPr>
          <p:cNvPr id="5" name="Group 4"/>
          <p:cNvGrpSpPr/>
          <p:nvPr/>
        </p:nvGrpSpPr>
        <p:grpSpPr>
          <a:xfrm>
            <a:off x="3132517" y="2651138"/>
            <a:ext cx="870024" cy="870024"/>
            <a:chOff x="6805326" y="3959862"/>
            <a:chExt cx="870024" cy="870024"/>
          </a:xfrm>
        </p:grpSpPr>
        <p:sp>
          <p:nvSpPr>
            <p:cNvPr id="6" name="Oval 5"/>
            <p:cNvSpPr/>
            <p:nvPr/>
          </p:nvSpPr>
          <p:spPr>
            <a:xfrm>
              <a:off x="6883112" y="4037648"/>
              <a:ext cx="714451" cy="7144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mj-lt"/>
              </a:endParaRPr>
            </a:p>
          </p:txBody>
        </p:sp>
        <p:sp>
          <p:nvSpPr>
            <p:cNvPr id="7" name="Oval 6"/>
            <p:cNvSpPr/>
            <p:nvPr/>
          </p:nvSpPr>
          <p:spPr>
            <a:xfrm>
              <a:off x="6805326" y="3959862"/>
              <a:ext cx="870024" cy="870024"/>
            </a:xfrm>
            <a:prstGeom prst="ellipse">
              <a:avLst/>
            </a:prstGeom>
            <a:noFill/>
            <a:ln>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00"/>
            </a:p>
          </p:txBody>
        </p:sp>
        <p:sp>
          <p:nvSpPr>
            <p:cNvPr id="8" name="TextBox 7"/>
            <p:cNvSpPr txBox="1"/>
            <p:nvPr/>
          </p:nvSpPr>
          <p:spPr>
            <a:xfrm>
              <a:off x="7063845" y="4148652"/>
              <a:ext cx="352982" cy="492443"/>
            </a:xfrm>
            <a:prstGeom prst="rect">
              <a:avLst/>
            </a:prstGeom>
            <a:noFill/>
          </p:spPr>
          <p:txBody>
            <a:bodyPr wrap="none" rtlCol="0">
              <a:spAutoFit/>
            </a:bodyPr>
            <a:lstStyle/>
            <a:p>
              <a:pPr algn="ctr"/>
              <a:r>
                <a:rPr lang="en-US" sz="2600" dirty="0" smtClean="0">
                  <a:solidFill>
                    <a:schemeClr val="bg1"/>
                  </a:solidFill>
                  <a:latin typeface="+mj-lt"/>
                </a:rPr>
                <a:t>3</a:t>
              </a:r>
              <a:endParaRPr lang="en-US" sz="2600" dirty="0">
                <a:solidFill>
                  <a:schemeClr val="bg1"/>
                </a:solidFill>
                <a:latin typeface="+mj-lt"/>
              </a:endParaRPr>
            </a:p>
          </p:txBody>
        </p:sp>
      </p:grpSp>
      <p:sp>
        <p:nvSpPr>
          <p:cNvPr id="9" name="Slide Number Placeholder 8"/>
          <p:cNvSpPr>
            <a:spLocks noGrp="1"/>
          </p:cNvSpPr>
          <p:nvPr>
            <p:ph type="sldNum" sz="quarter" idx="12"/>
          </p:nvPr>
        </p:nvSpPr>
        <p:spPr/>
        <p:txBody>
          <a:bodyPr/>
          <a:lstStyle/>
          <a:p>
            <a:fld id="{3A059673-168D-4EA7-B495-63059636C4D3}" type="slidenum">
              <a:rPr lang="en-US" smtClean="0"/>
              <a:t>15</a:t>
            </a:fld>
            <a:endParaRPr lang="en-US"/>
          </a:p>
        </p:txBody>
      </p:sp>
    </p:spTree>
    <p:extLst>
      <p:ext uri="{BB962C8B-B14F-4D97-AF65-F5344CB8AC3E}">
        <p14:creationId xmlns:p14="http://schemas.microsoft.com/office/powerpoint/2010/main" val="4294337292"/>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8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par>
                                    <p:cTn id="8" presetID="6" presetClass="emph" presetSubtype="0" accel="50000" fill="hold" nodeType="withEffect" p14:presetBounceEnd="72000">
                                      <p:stCondLst>
                                        <p:cond delay="800"/>
                                      </p:stCondLst>
                                      <p:childTnLst>
                                        <p:animScale p14:bounceEnd="72000">
                                          <p:cBhvr>
                                            <p:cTn id="9" dur="1500" fill="hold"/>
                                            <p:tgtEl>
                                              <p:spTgt spid="5"/>
                                            </p:tgtEl>
                                          </p:cBhvr>
                                          <p:by x="150000" y="150000"/>
                                          <p:from x="65854" y="65854"/>
                                          <p:to x="100000" y="100000"/>
                                        </p:animScale>
                                      </p:childTnLst>
                                    </p:cTn>
                                  </p:par>
                                  <p:par>
                                    <p:cTn id="10" presetID="10" presetClass="entr" presetSubtype="0" fill="hold" grpId="0" nodeType="withEffect">
                                      <p:stCondLst>
                                        <p:cond delay="105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50"/>
                                            <p:tgtEl>
                                              <p:spTgt spid="4"/>
                                            </p:tgtEl>
                                          </p:cBhvr>
                                        </p:animEffect>
                                      </p:childTnLst>
                                    </p:cTn>
                                  </p:par>
                                  <p:par>
                                    <p:cTn id="13" presetID="6" presetClass="emph" presetSubtype="0" accel="50000" fill="hold" grpId="1" nodeType="withEffect" p14:presetBounceEnd="72000">
                                      <p:stCondLst>
                                        <p:cond delay="1050"/>
                                      </p:stCondLst>
                                      <p:childTnLst>
                                        <p:animScale p14:bounceEnd="72000">
                                          <p:cBhvr>
                                            <p:cTn id="14" dur="1500" fill="hold"/>
                                            <p:tgtEl>
                                              <p:spTgt spid="4"/>
                                            </p:tgtEl>
                                          </p:cBhvr>
                                          <p:by x="150000" y="150000"/>
                                          <p:from x="65854" y="65854"/>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8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par>
                                    <p:cTn id="8" presetID="6" presetClass="emph" presetSubtype="0" accel="50000" fill="hold" nodeType="withEffect">
                                      <p:stCondLst>
                                        <p:cond delay="800"/>
                                      </p:stCondLst>
                                      <p:childTnLst>
                                        <p:animScale>
                                          <p:cBhvr>
                                            <p:cTn id="9" dur="1500" fill="hold"/>
                                            <p:tgtEl>
                                              <p:spTgt spid="5"/>
                                            </p:tgtEl>
                                          </p:cBhvr>
                                          <p:by x="150000" y="150000"/>
                                          <p:from x="65854" y="65854"/>
                                          <p:to x="100000" y="100000"/>
                                        </p:animScale>
                                      </p:childTnLst>
                                    </p:cTn>
                                  </p:par>
                                  <p:par>
                                    <p:cTn id="10" presetID="10" presetClass="entr" presetSubtype="0" fill="hold" grpId="0" nodeType="withEffect">
                                      <p:stCondLst>
                                        <p:cond delay="105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50"/>
                                            <p:tgtEl>
                                              <p:spTgt spid="4"/>
                                            </p:tgtEl>
                                          </p:cBhvr>
                                        </p:animEffect>
                                      </p:childTnLst>
                                    </p:cTn>
                                  </p:par>
                                  <p:par>
                                    <p:cTn id="13" presetID="6" presetClass="emph" presetSubtype="0" accel="50000" fill="hold" grpId="1" nodeType="withEffect">
                                      <p:stCondLst>
                                        <p:cond delay="1050"/>
                                      </p:stCondLst>
                                      <p:childTnLst>
                                        <p:animScale>
                                          <p:cBhvr>
                                            <p:cTn id="14" dur="1500" fill="hold"/>
                                            <p:tgtEl>
                                              <p:spTgt spid="4"/>
                                            </p:tgtEl>
                                          </p:cBhvr>
                                          <p:by x="150000" y="150000"/>
                                          <p:from x="65854" y="65854"/>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a:t>
            </a:r>
            <a:r>
              <a:rPr lang="en-US" b="1" dirty="0" err="1" smtClean="0"/>
              <a:t>Bài</a:t>
            </a:r>
            <a:r>
              <a:rPr lang="en-US" b="1" dirty="0" smtClean="0"/>
              <a:t> </a:t>
            </a:r>
            <a:r>
              <a:rPr lang="en-US" b="1" dirty="0" err="1"/>
              <a:t>toán</a:t>
            </a:r>
            <a:r>
              <a:rPr lang="en-US" b="1" dirty="0"/>
              <a:t> </a:t>
            </a:r>
            <a:r>
              <a:rPr lang="en-US" b="1" dirty="0" err="1"/>
              <a:t>Phối</a:t>
            </a:r>
            <a:r>
              <a:rPr lang="en-US" b="1" dirty="0"/>
              <a:t> </a:t>
            </a:r>
            <a:r>
              <a:rPr lang="en-US" b="1" dirty="0" err="1"/>
              <a:t>trang</a:t>
            </a:r>
            <a:r>
              <a:rPr lang="en-US" b="1" dirty="0"/>
              <a:t> </a:t>
            </a:r>
            <a:r>
              <a:rPr lang="en-US" b="1" dirty="0" err="1"/>
              <a:t>phục</a:t>
            </a:r>
            <a:r>
              <a:rPr lang="en-US" b="1" dirty="0"/>
              <a:t> </a:t>
            </a:r>
            <a:r>
              <a:rPr lang="en-US" b="1" dirty="0" err="1"/>
              <a:t>trong</a:t>
            </a:r>
            <a:r>
              <a:rPr lang="en-US" b="1" dirty="0"/>
              <a:t> </a:t>
            </a:r>
            <a:r>
              <a:rPr lang="en-US" b="1" dirty="0" err="1"/>
              <a:t>học</a:t>
            </a:r>
            <a:r>
              <a:rPr lang="en-US" b="1" dirty="0"/>
              <a:t> </a:t>
            </a:r>
            <a:r>
              <a:rPr lang="en-US" b="1" dirty="0" err="1"/>
              <a:t>máy</a:t>
            </a:r>
            <a:r>
              <a:rPr lang="id-ID" b="1" dirty="0"/>
              <a:t/>
            </a:r>
            <a:br>
              <a:rPr lang="id-ID" b="1" dirty="0"/>
            </a:br>
            <a:endParaRPr lang="en-US" dirty="0"/>
          </a:p>
        </p:txBody>
      </p:sp>
      <p:sp>
        <p:nvSpPr>
          <p:cNvPr id="4" name="Rectangle 3"/>
          <p:cNvSpPr/>
          <p:nvPr/>
        </p:nvSpPr>
        <p:spPr>
          <a:xfrm>
            <a:off x="2381794" y="4254225"/>
            <a:ext cx="6096000" cy="1200329"/>
          </a:xfrm>
          <a:prstGeom prst="rect">
            <a:avLst/>
          </a:prstGeom>
        </p:spPr>
        <p:txBody>
          <a:bodyPr>
            <a:spAutoFit/>
          </a:bodyPr>
          <a:lstStyle/>
          <a:p>
            <a:r>
              <a:rPr lang="en-US" dirty="0" err="1" smtClean="0"/>
              <a:t>Với</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mã</a:t>
            </a:r>
            <a:r>
              <a:rPr lang="en-US" dirty="0" smtClean="0"/>
              <a:t> </a:t>
            </a:r>
            <a:r>
              <a:rPr lang="en-US" dirty="0" err="1" smtClean="0"/>
              <a:t>hoá</a:t>
            </a:r>
            <a:r>
              <a:rPr lang="en-US" dirty="0" smtClean="0"/>
              <a:t> – </a:t>
            </a:r>
            <a:r>
              <a:rPr lang="en-US" dirty="0" err="1" smtClean="0"/>
              <a:t>giải</a:t>
            </a:r>
            <a:r>
              <a:rPr lang="en-US" dirty="0" smtClean="0"/>
              <a:t> </a:t>
            </a:r>
            <a:r>
              <a:rPr lang="en-US" dirty="0" err="1" smtClean="0"/>
              <a:t>mã</a:t>
            </a:r>
            <a:r>
              <a:rPr lang="en-US" dirty="0" smtClean="0"/>
              <a:t>, </a:t>
            </a:r>
            <a:r>
              <a:rPr lang="en-US" dirty="0" err="1" smtClean="0"/>
              <a:t>một</a:t>
            </a:r>
            <a:r>
              <a:rPr lang="en-US" dirty="0" smtClean="0"/>
              <a:t> </a:t>
            </a:r>
            <a:r>
              <a:rPr lang="en-US" dirty="0" err="1" smtClean="0"/>
              <a:t>mạng</a:t>
            </a:r>
            <a:r>
              <a:rPr lang="en-US" dirty="0" smtClean="0"/>
              <a:t> CNN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làm</a:t>
            </a:r>
            <a:r>
              <a:rPr lang="en-US" dirty="0" smtClean="0"/>
              <a:t> </a:t>
            </a:r>
            <a:r>
              <a:rPr lang="en-US" dirty="0" err="1" smtClean="0"/>
              <a:t>bộ</a:t>
            </a:r>
            <a:r>
              <a:rPr lang="en-US" dirty="0" smtClean="0"/>
              <a:t> </a:t>
            </a:r>
            <a:r>
              <a:rPr lang="en-US" dirty="0" err="1" smtClean="0"/>
              <a:t>mã</a:t>
            </a:r>
            <a:r>
              <a:rPr lang="en-US" dirty="0" smtClean="0"/>
              <a:t> </a:t>
            </a:r>
            <a:r>
              <a:rPr lang="en-US" dirty="0" err="1" smtClean="0"/>
              <a:t>hoá</a:t>
            </a:r>
            <a:r>
              <a:rPr lang="en-US" dirty="0" smtClean="0"/>
              <a:t> – </a:t>
            </a:r>
            <a:r>
              <a:rPr lang="en-US" dirty="0" err="1" smtClean="0"/>
              <a:t>mã</a:t>
            </a:r>
            <a:r>
              <a:rPr lang="en-US" dirty="0" smtClean="0"/>
              <a:t> </a:t>
            </a:r>
            <a:r>
              <a:rPr lang="en-US" dirty="0" err="1" smtClean="0"/>
              <a:t>hoá</a:t>
            </a:r>
            <a:r>
              <a:rPr lang="en-US" dirty="0" smtClean="0"/>
              <a:t> </a:t>
            </a:r>
            <a:r>
              <a:rPr lang="en-US" dirty="0" err="1" smtClean="0"/>
              <a:t>hình</a:t>
            </a:r>
            <a:r>
              <a:rPr lang="en-US" dirty="0" smtClean="0"/>
              <a:t> </a:t>
            </a:r>
            <a:r>
              <a:rPr lang="en-US" dirty="0" err="1" smtClean="0"/>
              <a:t>ảnh</a:t>
            </a:r>
            <a:r>
              <a:rPr lang="en-US" dirty="0" smtClean="0"/>
              <a:t> </a:t>
            </a:r>
            <a:r>
              <a:rPr lang="en-US" dirty="0" err="1" smtClean="0"/>
              <a:t>thành</a:t>
            </a:r>
            <a:r>
              <a:rPr lang="en-US" dirty="0" smtClean="0"/>
              <a:t> </a:t>
            </a:r>
            <a:r>
              <a:rPr lang="en-US" dirty="0" err="1" smtClean="0"/>
              <a:t>các</a:t>
            </a:r>
            <a:r>
              <a:rPr lang="en-US" dirty="0" smtClean="0"/>
              <a:t> </a:t>
            </a:r>
            <a:r>
              <a:rPr lang="en-US" dirty="0" err="1" smtClean="0"/>
              <a:t>thông</a:t>
            </a:r>
            <a:r>
              <a:rPr lang="en-US" dirty="0" smtClean="0"/>
              <a:t> tin </a:t>
            </a:r>
            <a:r>
              <a:rPr lang="en-US" dirty="0" err="1" smtClean="0"/>
              <a:t>cần</a:t>
            </a:r>
            <a:r>
              <a:rPr lang="en-US" dirty="0" smtClean="0"/>
              <a:t> </a:t>
            </a:r>
            <a:r>
              <a:rPr lang="en-US" dirty="0" err="1" smtClean="0"/>
              <a:t>thiết</a:t>
            </a:r>
            <a:r>
              <a:rPr lang="en-US" dirty="0" smtClean="0"/>
              <a:t>, </a:t>
            </a:r>
            <a:r>
              <a:rPr lang="en-US" dirty="0" err="1" smtClean="0"/>
              <a:t>một</a:t>
            </a:r>
            <a:r>
              <a:rPr lang="en-US" dirty="0" smtClean="0"/>
              <a:t> </a:t>
            </a:r>
            <a:r>
              <a:rPr lang="en-US" dirty="0" err="1" smtClean="0"/>
              <a:t>mạng</a:t>
            </a:r>
            <a:r>
              <a:rPr lang="en-US" dirty="0" smtClean="0"/>
              <a:t> RNN </a:t>
            </a:r>
            <a:r>
              <a:rPr lang="en-US" dirty="0" err="1" smtClean="0"/>
              <a:t>làm</a:t>
            </a:r>
            <a:r>
              <a:rPr lang="en-US" dirty="0" smtClean="0"/>
              <a:t> </a:t>
            </a:r>
            <a:r>
              <a:rPr lang="en-US" dirty="0" err="1" smtClean="0"/>
              <a:t>bộ</a:t>
            </a:r>
            <a:r>
              <a:rPr lang="en-US" dirty="0" smtClean="0"/>
              <a:t> </a:t>
            </a:r>
            <a:r>
              <a:rPr lang="en-US" dirty="0" err="1" smtClean="0"/>
              <a:t>giải</a:t>
            </a:r>
            <a:r>
              <a:rPr lang="en-US" dirty="0" smtClean="0"/>
              <a:t> </a:t>
            </a:r>
            <a:r>
              <a:rPr lang="en-US" dirty="0" err="1" smtClean="0"/>
              <a:t>mã</a:t>
            </a:r>
            <a:r>
              <a:rPr lang="en-US" dirty="0" smtClean="0"/>
              <a:t> – </a:t>
            </a:r>
            <a:r>
              <a:rPr lang="en-US" dirty="0" err="1" smtClean="0"/>
              <a:t>giải</a:t>
            </a:r>
            <a:r>
              <a:rPr lang="en-US" dirty="0" smtClean="0"/>
              <a:t> </a:t>
            </a:r>
            <a:r>
              <a:rPr lang="en-US" dirty="0" err="1" smtClean="0"/>
              <a:t>mã</a:t>
            </a:r>
            <a:r>
              <a:rPr lang="en-US" dirty="0" smtClean="0"/>
              <a:t> </a:t>
            </a:r>
            <a:r>
              <a:rPr lang="en-US" dirty="0" err="1" smtClean="0"/>
              <a:t>các</a:t>
            </a:r>
            <a:r>
              <a:rPr lang="en-US" dirty="0" smtClean="0"/>
              <a:t> </a:t>
            </a:r>
            <a:r>
              <a:rPr lang="en-US" dirty="0" err="1" smtClean="0"/>
              <a:t>thông</a:t>
            </a:r>
            <a:r>
              <a:rPr lang="en-US" dirty="0" smtClean="0"/>
              <a:t> tin </a:t>
            </a:r>
            <a:r>
              <a:rPr lang="en-US" dirty="0" err="1" smtClean="0"/>
              <a:t>về</a:t>
            </a:r>
            <a:r>
              <a:rPr lang="en-US" dirty="0" smtClean="0"/>
              <a:t> </a:t>
            </a:r>
            <a:r>
              <a:rPr lang="en-US" dirty="0" err="1" smtClean="0"/>
              <a:t>hình</a:t>
            </a:r>
            <a:r>
              <a:rPr lang="en-US" dirty="0" smtClean="0"/>
              <a:t> </a:t>
            </a:r>
            <a:r>
              <a:rPr lang="en-US" dirty="0" err="1" smtClean="0"/>
              <a:t>ảnh</a:t>
            </a:r>
            <a:r>
              <a:rPr lang="en-US" dirty="0" smtClean="0"/>
              <a:t> </a:t>
            </a:r>
            <a:r>
              <a:rPr lang="en-US" dirty="0" err="1" smtClean="0"/>
              <a:t>thành</a:t>
            </a:r>
            <a:r>
              <a:rPr lang="en-US" dirty="0" smtClean="0"/>
              <a:t>.</a:t>
            </a:r>
            <a:endParaRPr lang="en-US" dirty="0"/>
          </a:p>
        </p:txBody>
      </p:sp>
      <p:pic>
        <p:nvPicPr>
          <p:cNvPr id="6146" name="Picture 2" descr="https://devblogs.nvidia.com/parallelforall/wp-content/uploads/2017/07/image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794" y="1595300"/>
            <a:ext cx="5917669" cy="202891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3A059673-168D-4EA7-B495-63059636C4D3}" type="slidenum">
              <a:rPr lang="en-US" smtClean="0"/>
              <a:t>16</a:t>
            </a:fld>
            <a:endParaRPr lang="en-US"/>
          </a:p>
        </p:txBody>
      </p:sp>
    </p:spTree>
    <p:extLst>
      <p:ext uri="{BB962C8B-B14F-4D97-AF65-F5344CB8AC3E}">
        <p14:creationId xmlns:p14="http://schemas.microsoft.com/office/powerpoint/2010/main" val="314181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a:t>
            </a:r>
            <a:r>
              <a:rPr lang="en-US" b="1" dirty="0" err="1" smtClean="0"/>
              <a:t>Bài</a:t>
            </a:r>
            <a:r>
              <a:rPr lang="en-US" b="1" dirty="0" smtClean="0"/>
              <a:t> </a:t>
            </a:r>
            <a:r>
              <a:rPr lang="en-US" b="1" dirty="0" err="1"/>
              <a:t>toán</a:t>
            </a:r>
            <a:r>
              <a:rPr lang="en-US" b="1" dirty="0"/>
              <a:t> </a:t>
            </a:r>
            <a:r>
              <a:rPr lang="en-US" b="1" dirty="0" err="1"/>
              <a:t>Phối</a:t>
            </a:r>
            <a:r>
              <a:rPr lang="en-US" b="1" dirty="0"/>
              <a:t> </a:t>
            </a:r>
            <a:r>
              <a:rPr lang="en-US" b="1" dirty="0" err="1"/>
              <a:t>trang</a:t>
            </a:r>
            <a:r>
              <a:rPr lang="en-US" b="1" dirty="0"/>
              <a:t> </a:t>
            </a:r>
            <a:r>
              <a:rPr lang="en-US" b="1" dirty="0" err="1"/>
              <a:t>phục</a:t>
            </a:r>
            <a:r>
              <a:rPr lang="en-US" b="1" dirty="0"/>
              <a:t> </a:t>
            </a:r>
            <a:r>
              <a:rPr lang="en-US" b="1" dirty="0" err="1"/>
              <a:t>trong</a:t>
            </a:r>
            <a:r>
              <a:rPr lang="en-US" b="1" dirty="0"/>
              <a:t> </a:t>
            </a:r>
            <a:r>
              <a:rPr lang="en-US" b="1" dirty="0" err="1"/>
              <a:t>học</a:t>
            </a:r>
            <a:r>
              <a:rPr lang="en-US" b="1" dirty="0"/>
              <a:t> </a:t>
            </a:r>
            <a:r>
              <a:rPr lang="en-US" b="1" dirty="0" err="1"/>
              <a:t>máy</a:t>
            </a:r>
            <a:r>
              <a:rPr lang="id-ID" b="1" dirty="0"/>
              <a:t/>
            </a:r>
            <a:br>
              <a:rPr lang="id-ID" b="1" dirty="0"/>
            </a:br>
            <a:endParaRPr lang="en-US" dirty="0"/>
          </a:p>
        </p:txBody>
      </p:sp>
      <p:sp>
        <p:nvSpPr>
          <p:cNvPr id="3" name="Rectangle 2"/>
          <p:cNvSpPr/>
          <p:nvPr/>
        </p:nvSpPr>
        <p:spPr>
          <a:xfrm>
            <a:off x="-1497874" y="1027906"/>
            <a:ext cx="1406434" cy="4247317"/>
          </a:xfrm>
          <a:prstGeom prst="rect">
            <a:avLst/>
          </a:prstGeom>
        </p:spPr>
        <p:txBody>
          <a:bodyPr wrap="square">
            <a:spAutoFit/>
          </a:bodyPr>
          <a:lstStyle/>
          <a:p>
            <a:r>
              <a:rPr lang="en-US" dirty="0" smtClean="0"/>
              <a:t> </a:t>
            </a:r>
            <a:r>
              <a:rPr lang="en-US" dirty="0" err="1" smtClean="0"/>
              <a:t>Quá</a:t>
            </a:r>
            <a:r>
              <a:rPr lang="en-US" dirty="0" smtClean="0"/>
              <a:t> </a:t>
            </a:r>
            <a:r>
              <a:rPr lang="en-US" dirty="0" err="1" smtClean="0"/>
              <a:t>trình</a:t>
            </a:r>
            <a:r>
              <a:rPr lang="en-US" dirty="0" smtClean="0"/>
              <a:t> </a:t>
            </a:r>
            <a:r>
              <a:rPr lang="en-US" dirty="0" err="1" smtClean="0"/>
              <a:t>sinh</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một</a:t>
            </a:r>
            <a:r>
              <a:rPr lang="en-US" dirty="0" smtClean="0"/>
              <a:t> </a:t>
            </a:r>
            <a:r>
              <a:rPr lang="en-US" dirty="0" err="1" smtClean="0"/>
              <a:t>một</a:t>
            </a:r>
            <a:r>
              <a:rPr lang="en-US" dirty="0" smtClean="0"/>
              <a:t> </a:t>
            </a:r>
            <a:r>
              <a:rPr lang="en-US" dirty="0" err="1" smtClean="0"/>
              <a:t>đơn</a:t>
            </a:r>
            <a:r>
              <a:rPr lang="en-US" dirty="0" smtClean="0"/>
              <a:t> </a:t>
            </a:r>
            <a:r>
              <a:rPr lang="en-US" dirty="0" err="1" smtClean="0"/>
              <a:t>vị</a:t>
            </a:r>
            <a:r>
              <a:rPr lang="en-US" dirty="0" smtClean="0"/>
              <a:t> RNN, </a:t>
            </a:r>
            <a:r>
              <a:rPr lang="en-US" dirty="0" err="1" smtClean="0"/>
              <a:t>và</a:t>
            </a:r>
            <a:r>
              <a:rPr lang="en-US" dirty="0" smtClean="0"/>
              <a:t> </a:t>
            </a:r>
            <a:r>
              <a:rPr lang="en-US" dirty="0" err="1" smtClean="0"/>
              <a:t>đơn</a:t>
            </a:r>
            <a:r>
              <a:rPr lang="en-US" dirty="0" smtClean="0"/>
              <a:t> </a:t>
            </a:r>
            <a:r>
              <a:rPr lang="en-US" dirty="0" err="1" smtClean="0"/>
              <a:t>vị</a:t>
            </a:r>
            <a:r>
              <a:rPr lang="en-US" dirty="0" smtClean="0"/>
              <a:t> RNN </a:t>
            </a:r>
            <a:r>
              <a:rPr lang="en-US" dirty="0" err="1" smtClean="0"/>
              <a:t>này</a:t>
            </a:r>
            <a:r>
              <a:rPr lang="en-US" dirty="0" smtClean="0"/>
              <a:t> </a:t>
            </a:r>
            <a:r>
              <a:rPr lang="en-US" dirty="0" err="1" smtClean="0"/>
              <a:t>có</a:t>
            </a:r>
            <a:r>
              <a:rPr lang="en-US" dirty="0" smtClean="0"/>
              <a:t> </a:t>
            </a:r>
            <a:r>
              <a:rPr lang="en-US" dirty="0" err="1" smtClean="0"/>
              <a:t>bản</a:t>
            </a:r>
            <a:r>
              <a:rPr lang="en-US" dirty="0" smtClean="0"/>
              <a:t> </a:t>
            </a:r>
            <a:r>
              <a:rPr lang="en-US" dirty="0" err="1" smtClean="0"/>
              <a:t>chất</a:t>
            </a:r>
            <a:r>
              <a:rPr lang="en-US" dirty="0" smtClean="0"/>
              <a:t> </a:t>
            </a:r>
            <a:r>
              <a:rPr lang="en-US" dirty="0" err="1" smtClean="0"/>
              <a:t>là</a:t>
            </a:r>
            <a:r>
              <a:rPr lang="en-US" dirty="0" smtClean="0"/>
              <a:t> </a:t>
            </a:r>
            <a:r>
              <a:rPr lang="en-US" dirty="0" err="1" smtClean="0"/>
              <a:t>một</a:t>
            </a:r>
            <a:r>
              <a:rPr lang="en-US" dirty="0" smtClean="0"/>
              <a:t> </a:t>
            </a:r>
            <a:r>
              <a:rPr lang="en-US" dirty="0" err="1" smtClean="0"/>
              <a:t>hàm</a:t>
            </a:r>
            <a:r>
              <a:rPr lang="en-US" dirty="0" smtClean="0"/>
              <a:t> </a:t>
            </a:r>
            <a:r>
              <a:rPr lang="en-US" dirty="0" err="1" smtClean="0"/>
              <a:t>đệ</a:t>
            </a:r>
            <a:r>
              <a:rPr lang="en-US" dirty="0" smtClean="0"/>
              <a:t> </a:t>
            </a:r>
            <a:r>
              <a:rPr lang="en-US" dirty="0" err="1" smtClean="0"/>
              <a:t>quy</a:t>
            </a:r>
            <a:r>
              <a:rPr lang="en-US" dirty="0" smtClean="0"/>
              <a:t> </a:t>
            </a:r>
            <a:r>
              <a:rPr lang="en-US" dirty="0" err="1" smtClean="0"/>
              <a:t>để</a:t>
            </a:r>
            <a:r>
              <a:rPr lang="en-US" dirty="0" smtClean="0"/>
              <a:t> </a:t>
            </a:r>
            <a:r>
              <a:rPr lang="en-US" dirty="0" err="1" smtClean="0"/>
              <a:t>tính</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đầu</a:t>
            </a:r>
            <a:r>
              <a:rPr lang="en-US" dirty="0" smtClean="0"/>
              <a:t> </a:t>
            </a:r>
            <a:r>
              <a:rPr lang="en-US" dirty="0" err="1" smtClean="0"/>
              <a:t>ra</a:t>
            </a:r>
            <a:r>
              <a:rPr lang="en-US" dirty="0" smtClean="0"/>
              <a:t> </a:t>
            </a:r>
            <a:r>
              <a:rPr lang="en-US" dirty="0" err="1" smtClean="0"/>
              <a:t>dựa</a:t>
            </a:r>
            <a:r>
              <a:rPr lang="en-US" dirty="0" smtClean="0"/>
              <a:t> </a:t>
            </a:r>
            <a:r>
              <a:rPr lang="en-US" dirty="0" err="1" smtClean="0"/>
              <a:t>vào</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trước</a:t>
            </a:r>
            <a:r>
              <a:rPr lang="en-US" dirty="0" smtClean="0"/>
              <a:t> </a:t>
            </a:r>
            <a:r>
              <a:rPr lang="en-US" dirty="0" err="1" smtClean="0"/>
              <a:t>và</a:t>
            </a:r>
            <a:r>
              <a:rPr lang="en-US" dirty="0" smtClean="0"/>
              <a:t> </a:t>
            </a:r>
            <a:r>
              <a:rPr lang="en-US" dirty="0" err="1" smtClean="0"/>
              <a:t>đầu</a:t>
            </a:r>
            <a:r>
              <a:rPr lang="en-US" dirty="0" smtClean="0"/>
              <a:t> </a:t>
            </a:r>
            <a:r>
              <a:rPr lang="en-US" dirty="0" err="1" smtClean="0"/>
              <a:t>vào</a:t>
            </a:r>
            <a:r>
              <a:rPr lang="en-US" dirty="0" smtClean="0"/>
              <a:t> </a:t>
            </a:r>
            <a:r>
              <a:rPr lang="en-US" dirty="0" err="1" smtClean="0"/>
              <a:t>hiện</a:t>
            </a:r>
            <a:r>
              <a:rPr lang="en-US" dirty="0" smtClean="0"/>
              <a:t> </a:t>
            </a:r>
            <a:r>
              <a:rPr lang="en-US" dirty="0" err="1" smtClean="0"/>
              <a:t>tại</a:t>
            </a:r>
            <a:endParaRPr lang="en-US" dirty="0"/>
          </a:p>
        </p:txBody>
      </p:sp>
      <p:pic>
        <p:nvPicPr>
          <p:cNvPr id="5" name="Picture 4"/>
          <p:cNvPicPr>
            <a:picLocks noChangeAspect="1"/>
          </p:cNvPicPr>
          <p:nvPr/>
        </p:nvPicPr>
        <p:blipFill>
          <a:blip r:embed="rId2"/>
          <a:stretch>
            <a:fillRect/>
          </a:stretch>
        </p:blipFill>
        <p:spPr>
          <a:xfrm>
            <a:off x="1242195" y="2094289"/>
            <a:ext cx="3911049" cy="2738968"/>
          </a:xfrm>
          <a:prstGeom prst="rect">
            <a:avLst/>
          </a:prstGeom>
        </p:spPr>
      </p:pic>
      <p:pic>
        <p:nvPicPr>
          <p:cNvPr id="6" name="Picture 5"/>
          <p:cNvPicPr>
            <a:picLocks noChangeAspect="1"/>
          </p:cNvPicPr>
          <p:nvPr/>
        </p:nvPicPr>
        <p:blipFill>
          <a:blip r:embed="rId3"/>
          <a:stretch>
            <a:fillRect/>
          </a:stretch>
        </p:blipFill>
        <p:spPr>
          <a:xfrm>
            <a:off x="5691458" y="2046269"/>
            <a:ext cx="3167725" cy="1937902"/>
          </a:xfrm>
          <a:prstGeom prst="rect">
            <a:avLst/>
          </a:prstGeom>
        </p:spPr>
      </p:pic>
      <p:sp>
        <p:nvSpPr>
          <p:cNvPr id="7" name="Slide Number Placeholder 6"/>
          <p:cNvSpPr>
            <a:spLocks noGrp="1"/>
          </p:cNvSpPr>
          <p:nvPr>
            <p:ph type="sldNum" sz="quarter" idx="12"/>
          </p:nvPr>
        </p:nvSpPr>
        <p:spPr/>
        <p:txBody>
          <a:bodyPr/>
          <a:lstStyle/>
          <a:p>
            <a:fld id="{3A059673-168D-4EA7-B495-63059636C4D3}" type="slidenum">
              <a:rPr lang="en-US" smtClean="0"/>
              <a:t>17</a:t>
            </a:fld>
            <a:endParaRPr lang="en-US"/>
          </a:p>
        </p:txBody>
      </p:sp>
    </p:spTree>
    <p:extLst>
      <p:ext uri="{BB962C8B-B14F-4D97-AF65-F5344CB8AC3E}">
        <p14:creationId xmlns:p14="http://schemas.microsoft.com/office/powerpoint/2010/main" val="2284650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a:t>
            </a:r>
            <a:r>
              <a:rPr lang="en-US" b="1" dirty="0" err="1" smtClean="0"/>
              <a:t>Bài</a:t>
            </a:r>
            <a:r>
              <a:rPr lang="en-US" b="1" dirty="0" smtClean="0"/>
              <a:t> </a:t>
            </a:r>
            <a:r>
              <a:rPr lang="en-US" b="1" dirty="0" err="1"/>
              <a:t>toán</a:t>
            </a:r>
            <a:r>
              <a:rPr lang="en-US" b="1" dirty="0"/>
              <a:t> </a:t>
            </a:r>
            <a:r>
              <a:rPr lang="en-US" b="1" dirty="0" err="1"/>
              <a:t>Phối</a:t>
            </a:r>
            <a:r>
              <a:rPr lang="en-US" b="1" dirty="0"/>
              <a:t> </a:t>
            </a:r>
            <a:r>
              <a:rPr lang="en-US" b="1" dirty="0" err="1"/>
              <a:t>trang</a:t>
            </a:r>
            <a:r>
              <a:rPr lang="en-US" b="1" dirty="0"/>
              <a:t> </a:t>
            </a:r>
            <a:r>
              <a:rPr lang="en-US" b="1" dirty="0" err="1"/>
              <a:t>phục</a:t>
            </a:r>
            <a:r>
              <a:rPr lang="en-US" b="1" dirty="0"/>
              <a:t> </a:t>
            </a:r>
            <a:r>
              <a:rPr lang="en-US" b="1" dirty="0" err="1"/>
              <a:t>trong</a:t>
            </a:r>
            <a:r>
              <a:rPr lang="en-US" b="1" dirty="0"/>
              <a:t> </a:t>
            </a:r>
            <a:r>
              <a:rPr lang="en-US" b="1" dirty="0" err="1"/>
              <a:t>học</a:t>
            </a:r>
            <a:r>
              <a:rPr lang="en-US" b="1" dirty="0"/>
              <a:t> </a:t>
            </a:r>
            <a:r>
              <a:rPr lang="en-US" b="1" dirty="0" err="1"/>
              <a:t>máy</a:t>
            </a:r>
            <a:r>
              <a:rPr lang="id-ID" b="1" dirty="0"/>
              <a:t/>
            </a:r>
            <a:br>
              <a:rPr lang="id-ID" b="1" dirty="0"/>
            </a:br>
            <a:endParaRPr lang="en-US" dirty="0"/>
          </a:p>
        </p:txBody>
      </p:sp>
      <p:sp>
        <p:nvSpPr>
          <p:cNvPr id="3" name="Rectangle 2"/>
          <p:cNvSpPr/>
          <p:nvPr/>
        </p:nvSpPr>
        <p:spPr>
          <a:xfrm>
            <a:off x="-1497874" y="1027906"/>
            <a:ext cx="1406434" cy="4247317"/>
          </a:xfrm>
          <a:prstGeom prst="rect">
            <a:avLst/>
          </a:prstGeom>
        </p:spPr>
        <p:txBody>
          <a:bodyPr wrap="square">
            <a:spAutoFit/>
          </a:bodyPr>
          <a:lstStyle/>
          <a:p>
            <a:r>
              <a:rPr lang="en-US" dirty="0" smtClean="0"/>
              <a:t> </a:t>
            </a:r>
            <a:r>
              <a:rPr lang="en-US" dirty="0" err="1" smtClean="0"/>
              <a:t>Quá</a:t>
            </a:r>
            <a:r>
              <a:rPr lang="en-US" dirty="0" smtClean="0"/>
              <a:t> </a:t>
            </a:r>
            <a:r>
              <a:rPr lang="en-US" dirty="0" err="1" smtClean="0"/>
              <a:t>trình</a:t>
            </a:r>
            <a:r>
              <a:rPr lang="en-US" dirty="0" smtClean="0"/>
              <a:t> </a:t>
            </a:r>
            <a:r>
              <a:rPr lang="en-US" dirty="0" err="1" smtClean="0"/>
              <a:t>sinh</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một</a:t>
            </a:r>
            <a:r>
              <a:rPr lang="en-US" dirty="0" smtClean="0"/>
              <a:t> </a:t>
            </a:r>
            <a:r>
              <a:rPr lang="en-US" dirty="0" err="1" smtClean="0"/>
              <a:t>một</a:t>
            </a:r>
            <a:r>
              <a:rPr lang="en-US" dirty="0" smtClean="0"/>
              <a:t> </a:t>
            </a:r>
            <a:r>
              <a:rPr lang="en-US" dirty="0" err="1" smtClean="0"/>
              <a:t>đơn</a:t>
            </a:r>
            <a:r>
              <a:rPr lang="en-US" dirty="0" smtClean="0"/>
              <a:t> </a:t>
            </a:r>
            <a:r>
              <a:rPr lang="en-US" dirty="0" err="1" smtClean="0"/>
              <a:t>vị</a:t>
            </a:r>
            <a:r>
              <a:rPr lang="en-US" dirty="0" smtClean="0"/>
              <a:t> RNN, </a:t>
            </a:r>
            <a:r>
              <a:rPr lang="en-US" dirty="0" err="1" smtClean="0"/>
              <a:t>và</a:t>
            </a:r>
            <a:r>
              <a:rPr lang="en-US" dirty="0" smtClean="0"/>
              <a:t> </a:t>
            </a:r>
            <a:r>
              <a:rPr lang="en-US" dirty="0" err="1" smtClean="0"/>
              <a:t>đơn</a:t>
            </a:r>
            <a:r>
              <a:rPr lang="en-US" dirty="0" smtClean="0"/>
              <a:t> </a:t>
            </a:r>
            <a:r>
              <a:rPr lang="en-US" dirty="0" err="1" smtClean="0"/>
              <a:t>vị</a:t>
            </a:r>
            <a:r>
              <a:rPr lang="en-US" dirty="0" smtClean="0"/>
              <a:t> RNN </a:t>
            </a:r>
            <a:r>
              <a:rPr lang="en-US" dirty="0" err="1" smtClean="0"/>
              <a:t>này</a:t>
            </a:r>
            <a:r>
              <a:rPr lang="en-US" dirty="0" smtClean="0"/>
              <a:t> </a:t>
            </a:r>
            <a:r>
              <a:rPr lang="en-US" dirty="0" err="1" smtClean="0"/>
              <a:t>có</a:t>
            </a:r>
            <a:r>
              <a:rPr lang="en-US" dirty="0" smtClean="0"/>
              <a:t> </a:t>
            </a:r>
            <a:r>
              <a:rPr lang="en-US" dirty="0" err="1" smtClean="0"/>
              <a:t>bản</a:t>
            </a:r>
            <a:r>
              <a:rPr lang="en-US" dirty="0" smtClean="0"/>
              <a:t> </a:t>
            </a:r>
            <a:r>
              <a:rPr lang="en-US" dirty="0" err="1" smtClean="0"/>
              <a:t>chất</a:t>
            </a:r>
            <a:r>
              <a:rPr lang="en-US" dirty="0" smtClean="0"/>
              <a:t> </a:t>
            </a:r>
            <a:r>
              <a:rPr lang="en-US" dirty="0" err="1" smtClean="0"/>
              <a:t>là</a:t>
            </a:r>
            <a:r>
              <a:rPr lang="en-US" dirty="0" smtClean="0"/>
              <a:t> </a:t>
            </a:r>
            <a:r>
              <a:rPr lang="en-US" dirty="0" err="1" smtClean="0"/>
              <a:t>một</a:t>
            </a:r>
            <a:r>
              <a:rPr lang="en-US" dirty="0" smtClean="0"/>
              <a:t> </a:t>
            </a:r>
            <a:r>
              <a:rPr lang="en-US" dirty="0" err="1" smtClean="0"/>
              <a:t>hàm</a:t>
            </a:r>
            <a:r>
              <a:rPr lang="en-US" dirty="0" smtClean="0"/>
              <a:t> </a:t>
            </a:r>
            <a:r>
              <a:rPr lang="en-US" dirty="0" err="1" smtClean="0"/>
              <a:t>đệ</a:t>
            </a:r>
            <a:r>
              <a:rPr lang="en-US" dirty="0" smtClean="0"/>
              <a:t> </a:t>
            </a:r>
            <a:r>
              <a:rPr lang="en-US" dirty="0" err="1" smtClean="0"/>
              <a:t>quy</a:t>
            </a:r>
            <a:r>
              <a:rPr lang="en-US" dirty="0" smtClean="0"/>
              <a:t> </a:t>
            </a:r>
            <a:r>
              <a:rPr lang="en-US" dirty="0" err="1" smtClean="0"/>
              <a:t>để</a:t>
            </a:r>
            <a:r>
              <a:rPr lang="en-US" dirty="0" smtClean="0"/>
              <a:t> </a:t>
            </a:r>
            <a:r>
              <a:rPr lang="en-US" dirty="0" err="1" smtClean="0"/>
              <a:t>tính</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đầu</a:t>
            </a:r>
            <a:r>
              <a:rPr lang="en-US" dirty="0" smtClean="0"/>
              <a:t> </a:t>
            </a:r>
            <a:r>
              <a:rPr lang="en-US" dirty="0" err="1" smtClean="0"/>
              <a:t>ra</a:t>
            </a:r>
            <a:r>
              <a:rPr lang="en-US" dirty="0" smtClean="0"/>
              <a:t> </a:t>
            </a:r>
            <a:r>
              <a:rPr lang="en-US" dirty="0" err="1" smtClean="0"/>
              <a:t>dựa</a:t>
            </a:r>
            <a:r>
              <a:rPr lang="en-US" dirty="0" smtClean="0"/>
              <a:t> </a:t>
            </a:r>
            <a:r>
              <a:rPr lang="en-US" dirty="0" err="1" smtClean="0"/>
              <a:t>vào</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trước</a:t>
            </a:r>
            <a:r>
              <a:rPr lang="en-US" dirty="0" smtClean="0"/>
              <a:t> </a:t>
            </a:r>
            <a:r>
              <a:rPr lang="en-US" dirty="0" err="1" smtClean="0"/>
              <a:t>và</a:t>
            </a:r>
            <a:r>
              <a:rPr lang="en-US" dirty="0" smtClean="0"/>
              <a:t> </a:t>
            </a:r>
            <a:r>
              <a:rPr lang="en-US" dirty="0" err="1" smtClean="0"/>
              <a:t>đầu</a:t>
            </a:r>
            <a:r>
              <a:rPr lang="en-US" dirty="0" smtClean="0"/>
              <a:t> </a:t>
            </a:r>
            <a:r>
              <a:rPr lang="en-US" dirty="0" err="1" smtClean="0"/>
              <a:t>vào</a:t>
            </a:r>
            <a:r>
              <a:rPr lang="en-US" dirty="0" smtClean="0"/>
              <a:t> </a:t>
            </a:r>
            <a:r>
              <a:rPr lang="en-US" dirty="0" err="1" smtClean="0"/>
              <a:t>hiện</a:t>
            </a:r>
            <a:r>
              <a:rPr lang="en-US" dirty="0" smtClean="0"/>
              <a:t> </a:t>
            </a:r>
            <a:r>
              <a:rPr lang="en-US" dirty="0" err="1" smtClean="0"/>
              <a:t>tại</a:t>
            </a:r>
            <a:endParaRPr lang="en-US" dirty="0"/>
          </a:p>
        </p:txBody>
      </p:sp>
      <p:pic>
        <p:nvPicPr>
          <p:cNvPr id="4" name="Picture 3"/>
          <p:cNvPicPr>
            <a:picLocks noChangeAspect="1"/>
          </p:cNvPicPr>
          <p:nvPr/>
        </p:nvPicPr>
        <p:blipFill>
          <a:blip r:embed="rId2"/>
          <a:stretch>
            <a:fillRect/>
          </a:stretch>
        </p:blipFill>
        <p:spPr>
          <a:xfrm>
            <a:off x="3524658" y="1027906"/>
            <a:ext cx="5253582" cy="5368624"/>
          </a:xfrm>
          <a:prstGeom prst="rect">
            <a:avLst/>
          </a:prstGeom>
        </p:spPr>
      </p:pic>
      <p:sp>
        <p:nvSpPr>
          <p:cNvPr id="7" name="Slide Number Placeholder 6"/>
          <p:cNvSpPr>
            <a:spLocks noGrp="1"/>
          </p:cNvSpPr>
          <p:nvPr>
            <p:ph type="sldNum" sz="quarter" idx="12"/>
          </p:nvPr>
        </p:nvSpPr>
        <p:spPr/>
        <p:txBody>
          <a:bodyPr/>
          <a:lstStyle/>
          <a:p>
            <a:fld id="{3A059673-168D-4EA7-B495-63059636C4D3}" type="slidenum">
              <a:rPr lang="en-US" smtClean="0"/>
              <a:t>18</a:t>
            </a:fld>
            <a:endParaRPr lang="en-US"/>
          </a:p>
        </p:txBody>
      </p:sp>
    </p:spTree>
    <p:extLst>
      <p:ext uri="{BB962C8B-B14F-4D97-AF65-F5344CB8AC3E}">
        <p14:creationId xmlns:p14="http://schemas.microsoft.com/office/powerpoint/2010/main" val="2631306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91230" y="2904120"/>
            <a:ext cx="1401346" cy="646331"/>
          </a:xfrm>
          <a:prstGeom prst="rect">
            <a:avLst/>
          </a:prstGeom>
          <a:noFill/>
        </p:spPr>
        <p:txBody>
          <a:bodyPr wrap="none" rtlCol="0">
            <a:spAutoFit/>
          </a:bodyPr>
          <a:lstStyle/>
          <a:p>
            <a:r>
              <a:rPr lang="en-US" sz="3600" b="1" dirty="0" smtClean="0"/>
              <a:t>Demo</a:t>
            </a:r>
            <a:r>
              <a:rPr lang="en-US" sz="2400" b="1" dirty="0" smtClean="0"/>
              <a:t> </a:t>
            </a:r>
            <a:endParaRPr lang="id-ID" sz="2400" b="1" dirty="0"/>
          </a:p>
        </p:txBody>
      </p:sp>
      <p:grpSp>
        <p:nvGrpSpPr>
          <p:cNvPr id="5" name="Group 4"/>
          <p:cNvGrpSpPr/>
          <p:nvPr/>
        </p:nvGrpSpPr>
        <p:grpSpPr>
          <a:xfrm>
            <a:off x="4043984" y="2791594"/>
            <a:ext cx="870024" cy="870024"/>
            <a:chOff x="6805326" y="5018087"/>
            <a:chExt cx="870024" cy="870024"/>
          </a:xfrm>
        </p:grpSpPr>
        <p:sp>
          <p:nvSpPr>
            <p:cNvPr id="6" name="Oval 5"/>
            <p:cNvSpPr/>
            <p:nvPr/>
          </p:nvSpPr>
          <p:spPr>
            <a:xfrm>
              <a:off x="6883112" y="5095873"/>
              <a:ext cx="714451" cy="7144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mj-lt"/>
              </a:endParaRPr>
            </a:p>
          </p:txBody>
        </p:sp>
        <p:sp>
          <p:nvSpPr>
            <p:cNvPr id="7" name="Oval 6"/>
            <p:cNvSpPr/>
            <p:nvPr/>
          </p:nvSpPr>
          <p:spPr>
            <a:xfrm>
              <a:off x="6805326" y="5018087"/>
              <a:ext cx="870024" cy="870024"/>
            </a:xfrm>
            <a:prstGeom prst="ellipse">
              <a:avLst/>
            </a:prstGeom>
            <a:noFill/>
            <a:ln>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00"/>
            </a:p>
          </p:txBody>
        </p:sp>
        <p:sp>
          <p:nvSpPr>
            <p:cNvPr id="8" name="TextBox 7"/>
            <p:cNvSpPr txBox="1"/>
            <p:nvPr/>
          </p:nvSpPr>
          <p:spPr>
            <a:xfrm>
              <a:off x="7055831" y="5206877"/>
              <a:ext cx="369012" cy="492443"/>
            </a:xfrm>
            <a:prstGeom prst="rect">
              <a:avLst/>
            </a:prstGeom>
            <a:noFill/>
          </p:spPr>
          <p:txBody>
            <a:bodyPr wrap="none" rtlCol="0">
              <a:spAutoFit/>
            </a:bodyPr>
            <a:lstStyle/>
            <a:p>
              <a:pPr algn="ctr"/>
              <a:r>
                <a:rPr lang="en-US" sz="2600" dirty="0">
                  <a:solidFill>
                    <a:schemeClr val="bg1"/>
                  </a:solidFill>
                  <a:latin typeface="+mj-lt"/>
                </a:rPr>
                <a:t>4</a:t>
              </a:r>
            </a:p>
          </p:txBody>
        </p:sp>
      </p:grpSp>
      <p:sp>
        <p:nvSpPr>
          <p:cNvPr id="9" name="Slide Number Placeholder 8"/>
          <p:cNvSpPr>
            <a:spLocks noGrp="1"/>
          </p:cNvSpPr>
          <p:nvPr>
            <p:ph type="sldNum" sz="quarter" idx="12"/>
          </p:nvPr>
        </p:nvSpPr>
        <p:spPr/>
        <p:txBody>
          <a:bodyPr/>
          <a:lstStyle/>
          <a:p>
            <a:fld id="{3A059673-168D-4EA7-B495-63059636C4D3}" type="slidenum">
              <a:rPr lang="en-US" smtClean="0"/>
              <a:t>19</a:t>
            </a:fld>
            <a:endParaRPr lang="en-US"/>
          </a:p>
        </p:txBody>
      </p:sp>
    </p:spTree>
    <p:extLst>
      <p:ext uri="{BB962C8B-B14F-4D97-AF65-F5344CB8AC3E}">
        <p14:creationId xmlns:p14="http://schemas.microsoft.com/office/powerpoint/2010/main" val="3765981693"/>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9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par>
                                    <p:cTn id="8" presetID="6" presetClass="emph" presetSubtype="0" accel="50000" fill="hold" nodeType="withEffect" p14:presetBounceEnd="72000">
                                      <p:stCondLst>
                                        <p:cond delay="900"/>
                                      </p:stCondLst>
                                      <p:childTnLst>
                                        <p:animScale p14:bounceEnd="72000">
                                          <p:cBhvr>
                                            <p:cTn id="9" dur="1500" fill="hold"/>
                                            <p:tgtEl>
                                              <p:spTgt spid="5"/>
                                            </p:tgtEl>
                                          </p:cBhvr>
                                          <p:by x="150000" y="150000"/>
                                          <p:from x="65854" y="65854"/>
                                          <p:to x="100000" y="100000"/>
                                        </p:animScale>
                                      </p:childTnLst>
                                    </p:cTn>
                                  </p:par>
                                  <p:par>
                                    <p:cTn id="10" presetID="10" presetClass="entr" presetSubtype="0" fill="hold" grpId="0" nodeType="withEffect">
                                      <p:stCondLst>
                                        <p:cond delay="115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50"/>
                                            <p:tgtEl>
                                              <p:spTgt spid="4"/>
                                            </p:tgtEl>
                                          </p:cBhvr>
                                        </p:animEffect>
                                      </p:childTnLst>
                                    </p:cTn>
                                  </p:par>
                                  <p:par>
                                    <p:cTn id="13" presetID="6" presetClass="emph" presetSubtype="0" accel="50000" fill="hold" grpId="1" nodeType="withEffect" p14:presetBounceEnd="72000">
                                      <p:stCondLst>
                                        <p:cond delay="1150"/>
                                      </p:stCondLst>
                                      <p:childTnLst>
                                        <p:animScale p14:bounceEnd="72000">
                                          <p:cBhvr>
                                            <p:cTn id="14" dur="1500" fill="hold"/>
                                            <p:tgtEl>
                                              <p:spTgt spid="4"/>
                                            </p:tgtEl>
                                          </p:cBhvr>
                                          <p:by x="150000" y="150000"/>
                                          <p:from x="65854" y="65854"/>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9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par>
                                    <p:cTn id="8" presetID="6" presetClass="emph" presetSubtype="0" accel="50000" fill="hold" nodeType="withEffect">
                                      <p:stCondLst>
                                        <p:cond delay="900"/>
                                      </p:stCondLst>
                                      <p:childTnLst>
                                        <p:animScale>
                                          <p:cBhvr>
                                            <p:cTn id="9" dur="1500" fill="hold"/>
                                            <p:tgtEl>
                                              <p:spTgt spid="5"/>
                                            </p:tgtEl>
                                          </p:cBhvr>
                                          <p:by x="150000" y="150000"/>
                                          <p:from x="65854" y="65854"/>
                                          <p:to x="100000" y="100000"/>
                                        </p:animScale>
                                      </p:childTnLst>
                                    </p:cTn>
                                  </p:par>
                                  <p:par>
                                    <p:cTn id="10" presetID="10" presetClass="entr" presetSubtype="0" fill="hold" grpId="0" nodeType="withEffect">
                                      <p:stCondLst>
                                        <p:cond delay="115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50"/>
                                            <p:tgtEl>
                                              <p:spTgt spid="4"/>
                                            </p:tgtEl>
                                          </p:cBhvr>
                                        </p:animEffect>
                                      </p:childTnLst>
                                    </p:cTn>
                                  </p:par>
                                  <p:par>
                                    <p:cTn id="13" presetID="6" presetClass="emph" presetSubtype="0" accel="50000" fill="hold" grpId="1" nodeType="withEffect">
                                      <p:stCondLst>
                                        <p:cond delay="1150"/>
                                      </p:stCondLst>
                                      <p:childTnLst>
                                        <p:animScale>
                                          <p:cBhvr>
                                            <p:cTn id="14" dur="1500" fill="hold"/>
                                            <p:tgtEl>
                                              <p:spTgt spid="4"/>
                                            </p:tgtEl>
                                          </p:cBhvr>
                                          <p:by x="150000" y="150000"/>
                                          <p:from x="65854" y="65854"/>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130"/>
          <p:cNvSpPr txBox="1"/>
          <p:nvPr/>
        </p:nvSpPr>
        <p:spPr>
          <a:xfrm>
            <a:off x="2726675" y="395385"/>
            <a:ext cx="6179850" cy="784822"/>
          </a:xfrm>
          <a:prstGeom prst="rect">
            <a:avLst/>
          </a:prstGeom>
          <a:noFill/>
        </p:spPr>
        <p:txBody>
          <a:bodyPr wrap="square" lIns="45711" tIns="22856" rIns="45711" bIns="22856" rtlCol="0">
            <a:spAutoFit/>
          </a:bodyPr>
          <a:lstStyle/>
          <a:p>
            <a:pPr algn="ctr"/>
            <a:r>
              <a:rPr lang="en-US" sz="4800" b="1" dirty="0" smtClean="0">
                <a:solidFill>
                  <a:schemeClr val="accent2"/>
                </a:solidFill>
                <a:cs typeface="Lato Regular"/>
              </a:rPr>
              <a:t>Nội dung</a:t>
            </a:r>
            <a:endParaRPr lang="id-ID" sz="4800" b="1" dirty="0">
              <a:solidFill>
                <a:schemeClr val="tx1">
                  <a:lumMod val="50000"/>
                  <a:lumOff val="50000"/>
                </a:schemeClr>
              </a:solidFill>
              <a:latin typeface="+mj-lt"/>
              <a:cs typeface="Lato Regular"/>
            </a:endParaRPr>
          </a:p>
        </p:txBody>
      </p:sp>
      <p:grpSp>
        <p:nvGrpSpPr>
          <p:cNvPr id="132" name="Group 131"/>
          <p:cNvGrpSpPr/>
          <p:nvPr/>
        </p:nvGrpSpPr>
        <p:grpSpPr>
          <a:xfrm>
            <a:off x="1848009" y="1885460"/>
            <a:ext cx="3458783" cy="4454759"/>
            <a:chOff x="13001355" y="1885460"/>
            <a:chExt cx="3458783" cy="4454759"/>
          </a:xfrm>
        </p:grpSpPr>
        <p:sp>
          <p:nvSpPr>
            <p:cNvPr id="133" name="Oval 38"/>
            <p:cNvSpPr>
              <a:spLocks noChangeArrowheads="1"/>
            </p:cNvSpPr>
            <p:nvPr/>
          </p:nvSpPr>
          <p:spPr bwMode="auto">
            <a:xfrm>
              <a:off x="13057220" y="6013015"/>
              <a:ext cx="3340670" cy="327204"/>
            </a:xfrm>
            <a:prstGeom prst="ellipse">
              <a:avLst/>
            </a:prstGeom>
            <a:solidFill>
              <a:srgbClr val="36787F">
                <a:alpha val="3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39"/>
            <p:cNvSpPr>
              <a:spLocks/>
            </p:cNvSpPr>
            <p:nvPr/>
          </p:nvSpPr>
          <p:spPr bwMode="auto">
            <a:xfrm>
              <a:off x="13172140" y="2167973"/>
              <a:ext cx="3115617" cy="2941642"/>
            </a:xfrm>
            <a:custGeom>
              <a:avLst/>
              <a:gdLst>
                <a:gd name="T0" fmla="*/ 1861 w 1952"/>
                <a:gd name="T1" fmla="*/ 1843 h 1843"/>
                <a:gd name="T2" fmla="*/ 87 w 1952"/>
                <a:gd name="T3" fmla="*/ 1843 h 1843"/>
                <a:gd name="T4" fmla="*/ 0 w 1952"/>
                <a:gd name="T5" fmla="*/ 0 h 1843"/>
                <a:gd name="T6" fmla="*/ 1952 w 1952"/>
                <a:gd name="T7" fmla="*/ 0 h 1843"/>
                <a:gd name="T8" fmla="*/ 1861 w 1952"/>
                <a:gd name="T9" fmla="*/ 1843 h 1843"/>
              </a:gdLst>
              <a:ahLst/>
              <a:cxnLst>
                <a:cxn ang="0">
                  <a:pos x="T0" y="T1"/>
                </a:cxn>
                <a:cxn ang="0">
                  <a:pos x="T2" y="T3"/>
                </a:cxn>
                <a:cxn ang="0">
                  <a:pos x="T4" y="T5"/>
                </a:cxn>
                <a:cxn ang="0">
                  <a:pos x="T6" y="T7"/>
                </a:cxn>
                <a:cxn ang="0">
                  <a:pos x="T8" y="T9"/>
                </a:cxn>
              </a:cxnLst>
              <a:rect l="0" t="0" r="r" b="b"/>
              <a:pathLst>
                <a:path w="1952" h="1843">
                  <a:moveTo>
                    <a:pt x="1861" y="1843"/>
                  </a:moveTo>
                  <a:lnTo>
                    <a:pt x="87" y="1843"/>
                  </a:lnTo>
                  <a:lnTo>
                    <a:pt x="0" y="0"/>
                  </a:lnTo>
                  <a:lnTo>
                    <a:pt x="1952" y="0"/>
                  </a:lnTo>
                  <a:lnTo>
                    <a:pt x="1861" y="1843"/>
                  </a:lnTo>
                  <a:close/>
                </a:path>
              </a:pathLst>
            </a:custGeom>
            <a:solidFill>
              <a:schemeClr val="tx2">
                <a:lumMod val="40000"/>
                <a:lumOff val="6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35" name="Freeform 40"/>
            <p:cNvSpPr>
              <a:spLocks/>
            </p:cNvSpPr>
            <p:nvPr/>
          </p:nvSpPr>
          <p:spPr bwMode="auto">
            <a:xfrm>
              <a:off x="13259926" y="2284489"/>
              <a:ext cx="2938449" cy="2722973"/>
            </a:xfrm>
            <a:custGeom>
              <a:avLst/>
              <a:gdLst>
                <a:gd name="T0" fmla="*/ 1756 w 1841"/>
                <a:gd name="T1" fmla="*/ 1706 h 1706"/>
                <a:gd name="T2" fmla="*/ 81 w 1841"/>
                <a:gd name="T3" fmla="*/ 1706 h 1706"/>
                <a:gd name="T4" fmla="*/ 0 w 1841"/>
                <a:gd name="T5" fmla="*/ 0 h 1706"/>
                <a:gd name="T6" fmla="*/ 1841 w 1841"/>
                <a:gd name="T7" fmla="*/ 0 h 1706"/>
                <a:gd name="T8" fmla="*/ 1756 w 1841"/>
                <a:gd name="T9" fmla="*/ 1706 h 1706"/>
              </a:gdLst>
              <a:ahLst/>
              <a:cxnLst>
                <a:cxn ang="0">
                  <a:pos x="T0" y="T1"/>
                </a:cxn>
                <a:cxn ang="0">
                  <a:pos x="T2" y="T3"/>
                </a:cxn>
                <a:cxn ang="0">
                  <a:pos x="T4" y="T5"/>
                </a:cxn>
                <a:cxn ang="0">
                  <a:pos x="T6" y="T7"/>
                </a:cxn>
                <a:cxn ang="0">
                  <a:pos x="T8" y="T9"/>
                </a:cxn>
              </a:cxnLst>
              <a:rect l="0" t="0" r="r" b="b"/>
              <a:pathLst>
                <a:path w="1841" h="1706">
                  <a:moveTo>
                    <a:pt x="1756" y="1706"/>
                  </a:moveTo>
                  <a:lnTo>
                    <a:pt x="81" y="1706"/>
                  </a:lnTo>
                  <a:lnTo>
                    <a:pt x="0" y="0"/>
                  </a:lnTo>
                  <a:lnTo>
                    <a:pt x="1841" y="0"/>
                  </a:lnTo>
                  <a:lnTo>
                    <a:pt x="1756" y="1706"/>
                  </a:ln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36" name="Freeform 80"/>
            <p:cNvSpPr>
              <a:spLocks/>
            </p:cNvSpPr>
            <p:nvPr/>
          </p:nvSpPr>
          <p:spPr bwMode="auto">
            <a:xfrm>
              <a:off x="13001355" y="2070609"/>
              <a:ext cx="3458783" cy="124497"/>
            </a:xfrm>
            <a:custGeom>
              <a:avLst/>
              <a:gdLst>
                <a:gd name="T0" fmla="*/ 1885 w 1885"/>
                <a:gd name="T1" fmla="*/ 34 h 68"/>
                <a:gd name="T2" fmla="*/ 1851 w 1885"/>
                <a:gd name="T3" fmla="*/ 68 h 68"/>
                <a:gd name="T4" fmla="*/ 33 w 1885"/>
                <a:gd name="T5" fmla="*/ 68 h 68"/>
                <a:gd name="T6" fmla="*/ 0 w 1885"/>
                <a:gd name="T7" fmla="*/ 34 h 68"/>
                <a:gd name="T8" fmla="*/ 0 w 1885"/>
                <a:gd name="T9" fmla="*/ 34 h 68"/>
                <a:gd name="T10" fmla="*/ 33 w 1885"/>
                <a:gd name="T11" fmla="*/ 0 h 68"/>
                <a:gd name="T12" fmla="*/ 1851 w 1885"/>
                <a:gd name="T13" fmla="*/ 0 h 68"/>
                <a:gd name="T14" fmla="*/ 1885 w 1885"/>
                <a:gd name="T15" fmla="*/ 3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85" h="68">
                  <a:moveTo>
                    <a:pt x="1885" y="34"/>
                  </a:moveTo>
                  <a:cubicBezTo>
                    <a:pt x="1885" y="53"/>
                    <a:pt x="1870" y="68"/>
                    <a:pt x="1851" y="68"/>
                  </a:cubicBezTo>
                  <a:cubicBezTo>
                    <a:pt x="33" y="68"/>
                    <a:pt x="33" y="68"/>
                    <a:pt x="33" y="68"/>
                  </a:cubicBezTo>
                  <a:cubicBezTo>
                    <a:pt x="15" y="68"/>
                    <a:pt x="0" y="53"/>
                    <a:pt x="0" y="34"/>
                  </a:cubicBezTo>
                  <a:cubicBezTo>
                    <a:pt x="0" y="34"/>
                    <a:pt x="0" y="34"/>
                    <a:pt x="0" y="34"/>
                  </a:cubicBezTo>
                  <a:cubicBezTo>
                    <a:pt x="0" y="16"/>
                    <a:pt x="15" y="0"/>
                    <a:pt x="33" y="0"/>
                  </a:cubicBezTo>
                  <a:cubicBezTo>
                    <a:pt x="1851" y="0"/>
                    <a:pt x="1851" y="0"/>
                    <a:pt x="1851" y="0"/>
                  </a:cubicBezTo>
                  <a:cubicBezTo>
                    <a:pt x="1870" y="0"/>
                    <a:pt x="1885" y="16"/>
                    <a:pt x="1885" y="34"/>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81"/>
            <p:cNvSpPr>
              <a:spLocks/>
            </p:cNvSpPr>
            <p:nvPr/>
          </p:nvSpPr>
          <p:spPr bwMode="auto">
            <a:xfrm>
              <a:off x="14533626" y="1885460"/>
              <a:ext cx="386260" cy="247398"/>
            </a:xfrm>
            <a:custGeom>
              <a:avLst/>
              <a:gdLst>
                <a:gd name="T0" fmla="*/ 211 w 211"/>
                <a:gd name="T1" fmla="*/ 38 h 135"/>
                <a:gd name="T2" fmla="*/ 173 w 211"/>
                <a:gd name="T3" fmla="*/ 0 h 135"/>
                <a:gd name="T4" fmla="*/ 38 w 211"/>
                <a:gd name="T5" fmla="*/ 0 h 135"/>
                <a:gd name="T6" fmla="*/ 0 w 211"/>
                <a:gd name="T7" fmla="*/ 38 h 135"/>
                <a:gd name="T8" fmla="*/ 0 w 211"/>
                <a:gd name="T9" fmla="*/ 98 h 135"/>
                <a:gd name="T10" fmla="*/ 38 w 211"/>
                <a:gd name="T11" fmla="*/ 135 h 135"/>
                <a:gd name="T12" fmla="*/ 173 w 211"/>
                <a:gd name="T13" fmla="*/ 135 h 135"/>
                <a:gd name="T14" fmla="*/ 211 w 211"/>
                <a:gd name="T15" fmla="*/ 98 h 135"/>
                <a:gd name="T16" fmla="*/ 211 w 211"/>
                <a:gd name="T17" fmla="*/ 3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135">
                  <a:moveTo>
                    <a:pt x="211" y="38"/>
                  </a:moveTo>
                  <a:cubicBezTo>
                    <a:pt x="211" y="17"/>
                    <a:pt x="194" y="0"/>
                    <a:pt x="173" y="0"/>
                  </a:cubicBezTo>
                  <a:cubicBezTo>
                    <a:pt x="38" y="0"/>
                    <a:pt x="38" y="0"/>
                    <a:pt x="38" y="0"/>
                  </a:cubicBezTo>
                  <a:cubicBezTo>
                    <a:pt x="17" y="0"/>
                    <a:pt x="0" y="17"/>
                    <a:pt x="0" y="38"/>
                  </a:cubicBezTo>
                  <a:cubicBezTo>
                    <a:pt x="0" y="98"/>
                    <a:pt x="0" y="98"/>
                    <a:pt x="0" y="98"/>
                  </a:cubicBezTo>
                  <a:cubicBezTo>
                    <a:pt x="0" y="118"/>
                    <a:pt x="17" y="135"/>
                    <a:pt x="38" y="135"/>
                  </a:cubicBezTo>
                  <a:cubicBezTo>
                    <a:pt x="173" y="135"/>
                    <a:pt x="173" y="135"/>
                    <a:pt x="173" y="135"/>
                  </a:cubicBezTo>
                  <a:cubicBezTo>
                    <a:pt x="194" y="135"/>
                    <a:pt x="211" y="118"/>
                    <a:pt x="211" y="98"/>
                  </a:cubicBezTo>
                  <a:lnTo>
                    <a:pt x="211" y="38"/>
                  </a:ln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82"/>
            <p:cNvSpPr>
              <a:spLocks/>
            </p:cNvSpPr>
            <p:nvPr/>
          </p:nvSpPr>
          <p:spPr bwMode="auto">
            <a:xfrm>
              <a:off x="14935847" y="5192612"/>
              <a:ext cx="861902" cy="992784"/>
            </a:xfrm>
            <a:custGeom>
              <a:avLst/>
              <a:gdLst>
                <a:gd name="T0" fmla="*/ 469 w 469"/>
                <a:gd name="T1" fmla="*/ 541 h 541"/>
                <a:gd name="T2" fmla="*/ 135 w 469"/>
                <a:gd name="T3" fmla="*/ 0 h 541"/>
                <a:gd name="T4" fmla="*/ 0 w 469"/>
                <a:gd name="T5" fmla="*/ 0 h 541"/>
                <a:gd name="T6" fmla="*/ 334 w 469"/>
                <a:gd name="T7" fmla="*/ 541 h 541"/>
                <a:gd name="T8" fmla="*/ 469 w 469"/>
                <a:gd name="T9" fmla="*/ 541 h 541"/>
              </a:gdLst>
              <a:ahLst/>
              <a:cxnLst>
                <a:cxn ang="0">
                  <a:pos x="T0" y="T1"/>
                </a:cxn>
                <a:cxn ang="0">
                  <a:pos x="T2" y="T3"/>
                </a:cxn>
                <a:cxn ang="0">
                  <a:pos x="T4" y="T5"/>
                </a:cxn>
                <a:cxn ang="0">
                  <a:pos x="T6" y="T7"/>
                </a:cxn>
                <a:cxn ang="0">
                  <a:pos x="T8" y="T9"/>
                </a:cxn>
              </a:cxnLst>
              <a:rect l="0" t="0" r="r" b="b"/>
              <a:pathLst>
                <a:path w="469" h="541">
                  <a:moveTo>
                    <a:pt x="469" y="541"/>
                  </a:moveTo>
                  <a:cubicBezTo>
                    <a:pt x="469" y="541"/>
                    <a:pt x="139" y="0"/>
                    <a:pt x="135" y="0"/>
                  </a:cubicBezTo>
                  <a:cubicBezTo>
                    <a:pt x="131" y="0"/>
                    <a:pt x="0" y="0"/>
                    <a:pt x="0" y="0"/>
                  </a:cubicBezTo>
                  <a:cubicBezTo>
                    <a:pt x="334" y="541"/>
                    <a:pt x="334" y="541"/>
                    <a:pt x="334" y="541"/>
                  </a:cubicBezTo>
                  <a:cubicBezTo>
                    <a:pt x="334" y="541"/>
                    <a:pt x="431" y="541"/>
                    <a:pt x="469" y="541"/>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83"/>
            <p:cNvSpPr>
              <a:spLocks/>
            </p:cNvSpPr>
            <p:nvPr/>
          </p:nvSpPr>
          <p:spPr bwMode="auto">
            <a:xfrm>
              <a:off x="13657359" y="5192612"/>
              <a:ext cx="863499" cy="992784"/>
            </a:xfrm>
            <a:custGeom>
              <a:avLst/>
              <a:gdLst>
                <a:gd name="T0" fmla="*/ 0 w 470"/>
                <a:gd name="T1" fmla="*/ 541 h 541"/>
                <a:gd name="T2" fmla="*/ 334 w 470"/>
                <a:gd name="T3" fmla="*/ 0 h 541"/>
                <a:gd name="T4" fmla="*/ 470 w 470"/>
                <a:gd name="T5" fmla="*/ 0 h 541"/>
                <a:gd name="T6" fmla="*/ 135 w 470"/>
                <a:gd name="T7" fmla="*/ 541 h 541"/>
                <a:gd name="T8" fmla="*/ 0 w 470"/>
                <a:gd name="T9" fmla="*/ 541 h 541"/>
              </a:gdLst>
              <a:ahLst/>
              <a:cxnLst>
                <a:cxn ang="0">
                  <a:pos x="T0" y="T1"/>
                </a:cxn>
                <a:cxn ang="0">
                  <a:pos x="T2" y="T3"/>
                </a:cxn>
                <a:cxn ang="0">
                  <a:pos x="T4" y="T5"/>
                </a:cxn>
                <a:cxn ang="0">
                  <a:pos x="T6" y="T7"/>
                </a:cxn>
                <a:cxn ang="0">
                  <a:pos x="T8" y="T9"/>
                </a:cxn>
              </a:cxnLst>
              <a:rect l="0" t="0" r="r" b="b"/>
              <a:pathLst>
                <a:path w="470" h="541">
                  <a:moveTo>
                    <a:pt x="0" y="541"/>
                  </a:moveTo>
                  <a:cubicBezTo>
                    <a:pt x="0" y="541"/>
                    <a:pt x="331" y="0"/>
                    <a:pt x="334" y="0"/>
                  </a:cubicBezTo>
                  <a:cubicBezTo>
                    <a:pt x="338" y="0"/>
                    <a:pt x="470" y="0"/>
                    <a:pt x="470" y="0"/>
                  </a:cubicBezTo>
                  <a:cubicBezTo>
                    <a:pt x="135" y="541"/>
                    <a:pt x="135" y="541"/>
                    <a:pt x="135" y="541"/>
                  </a:cubicBezTo>
                  <a:cubicBezTo>
                    <a:pt x="135" y="541"/>
                    <a:pt x="44" y="540"/>
                    <a:pt x="0" y="541"/>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84"/>
            <p:cNvSpPr>
              <a:spLocks/>
            </p:cNvSpPr>
            <p:nvPr/>
          </p:nvSpPr>
          <p:spPr bwMode="auto">
            <a:xfrm>
              <a:off x="13143410" y="5068115"/>
              <a:ext cx="3171482" cy="124497"/>
            </a:xfrm>
            <a:custGeom>
              <a:avLst/>
              <a:gdLst>
                <a:gd name="T0" fmla="*/ 1728 w 1728"/>
                <a:gd name="T1" fmla="*/ 34 h 68"/>
                <a:gd name="T2" fmla="*/ 1697 w 1728"/>
                <a:gd name="T3" fmla="*/ 68 h 68"/>
                <a:gd name="T4" fmla="*/ 31 w 1728"/>
                <a:gd name="T5" fmla="*/ 68 h 68"/>
                <a:gd name="T6" fmla="*/ 0 w 1728"/>
                <a:gd name="T7" fmla="*/ 34 h 68"/>
                <a:gd name="T8" fmla="*/ 0 w 1728"/>
                <a:gd name="T9" fmla="*/ 34 h 68"/>
                <a:gd name="T10" fmla="*/ 31 w 1728"/>
                <a:gd name="T11" fmla="*/ 0 h 68"/>
                <a:gd name="T12" fmla="*/ 1697 w 1728"/>
                <a:gd name="T13" fmla="*/ 0 h 68"/>
                <a:gd name="T14" fmla="*/ 1728 w 1728"/>
                <a:gd name="T15" fmla="*/ 3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8" h="68">
                  <a:moveTo>
                    <a:pt x="1728" y="34"/>
                  </a:moveTo>
                  <a:cubicBezTo>
                    <a:pt x="1728" y="53"/>
                    <a:pt x="1714" y="68"/>
                    <a:pt x="1697" y="68"/>
                  </a:cubicBezTo>
                  <a:cubicBezTo>
                    <a:pt x="31" y="68"/>
                    <a:pt x="31" y="68"/>
                    <a:pt x="31" y="68"/>
                  </a:cubicBezTo>
                  <a:cubicBezTo>
                    <a:pt x="14" y="68"/>
                    <a:pt x="0" y="53"/>
                    <a:pt x="0" y="34"/>
                  </a:cubicBezTo>
                  <a:cubicBezTo>
                    <a:pt x="0" y="34"/>
                    <a:pt x="0" y="34"/>
                    <a:pt x="0" y="34"/>
                  </a:cubicBezTo>
                  <a:cubicBezTo>
                    <a:pt x="0" y="15"/>
                    <a:pt x="14" y="0"/>
                    <a:pt x="31" y="0"/>
                  </a:cubicBezTo>
                  <a:cubicBezTo>
                    <a:pt x="1697" y="0"/>
                    <a:pt x="1697" y="0"/>
                    <a:pt x="1697" y="0"/>
                  </a:cubicBezTo>
                  <a:cubicBezTo>
                    <a:pt x="1714" y="0"/>
                    <a:pt x="1728" y="15"/>
                    <a:pt x="1728" y="34"/>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aphicFrame>
        <p:nvGraphicFramePr>
          <p:cNvPr id="141" name="Chart 140"/>
          <p:cNvGraphicFramePr/>
          <p:nvPr>
            <p:extLst>
              <p:ext uri="{D42A27DB-BD31-4B8C-83A1-F6EECF244321}">
                <p14:modId xmlns:p14="http://schemas.microsoft.com/office/powerpoint/2010/main" val="433554111"/>
              </p:ext>
            </p:extLst>
          </p:nvPr>
        </p:nvGraphicFramePr>
        <p:xfrm>
          <a:off x="2101386" y="2353919"/>
          <a:ext cx="2754055" cy="2213813"/>
        </p:xfrm>
        <a:graphic>
          <a:graphicData uri="http://schemas.openxmlformats.org/drawingml/2006/chart">
            <c:chart xmlns:c="http://schemas.openxmlformats.org/drawingml/2006/chart" xmlns:r="http://schemas.openxmlformats.org/officeDocument/2006/relationships" r:id="rId2"/>
          </a:graphicData>
        </a:graphic>
      </p:graphicFrame>
      <p:grpSp>
        <p:nvGrpSpPr>
          <p:cNvPr id="142" name="Group 141"/>
          <p:cNvGrpSpPr/>
          <p:nvPr/>
        </p:nvGrpSpPr>
        <p:grpSpPr>
          <a:xfrm>
            <a:off x="557523" y="2418563"/>
            <a:ext cx="3289594" cy="4084460"/>
            <a:chOff x="524528" y="2569539"/>
            <a:chExt cx="3289594" cy="4084460"/>
          </a:xfrm>
        </p:grpSpPr>
        <p:sp>
          <p:nvSpPr>
            <p:cNvPr id="143" name="Oval 85"/>
            <p:cNvSpPr>
              <a:spLocks noChangeArrowheads="1"/>
            </p:cNvSpPr>
            <p:nvPr/>
          </p:nvSpPr>
          <p:spPr bwMode="auto">
            <a:xfrm>
              <a:off x="554855" y="6326795"/>
              <a:ext cx="2149968" cy="327204"/>
            </a:xfrm>
            <a:prstGeom prst="ellipse">
              <a:avLst/>
            </a:prstGeom>
            <a:solidFill>
              <a:srgbClr val="36787F">
                <a:alpha val="3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86"/>
            <p:cNvSpPr>
              <a:spLocks/>
            </p:cNvSpPr>
            <p:nvPr/>
          </p:nvSpPr>
          <p:spPr bwMode="auto">
            <a:xfrm>
              <a:off x="2596286" y="3902296"/>
              <a:ext cx="324012" cy="186746"/>
            </a:xfrm>
            <a:custGeom>
              <a:avLst/>
              <a:gdLst>
                <a:gd name="T0" fmla="*/ 176 w 176"/>
                <a:gd name="T1" fmla="*/ 63 h 102"/>
                <a:gd name="T2" fmla="*/ 115 w 176"/>
                <a:gd name="T3" fmla="*/ 49 h 102"/>
                <a:gd name="T4" fmla="*/ 59 w 176"/>
                <a:gd name="T5" fmla="*/ 99 h 102"/>
                <a:gd name="T6" fmla="*/ 3 w 176"/>
                <a:gd name="T7" fmla="*/ 65 h 102"/>
                <a:gd name="T8" fmla="*/ 51 w 176"/>
                <a:gd name="T9" fmla="*/ 0 h 102"/>
                <a:gd name="T10" fmla="*/ 176 w 176"/>
                <a:gd name="T11" fmla="*/ 63 h 102"/>
              </a:gdLst>
              <a:ahLst/>
              <a:cxnLst>
                <a:cxn ang="0">
                  <a:pos x="T0" y="T1"/>
                </a:cxn>
                <a:cxn ang="0">
                  <a:pos x="T2" y="T3"/>
                </a:cxn>
                <a:cxn ang="0">
                  <a:pos x="T4" y="T5"/>
                </a:cxn>
                <a:cxn ang="0">
                  <a:pos x="T6" y="T7"/>
                </a:cxn>
                <a:cxn ang="0">
                  <a:pos x="T8" y="T9"/>
                </a:cxn>
                <a:cxn ang="0">
                  <a:pos x="T10" y="T11"/>
                </a:cxn>
              </a:cxnLst>
              <a:rect l="0" t="0" r="r" b="b"/>
              <a:pathLst>
                <a:path w="176" h="102">
                  <a:moveTo>
                    <a:pt x="176" y="63"/>
                  </a:moveTo>
                  <a:cubicBezTo>
                    <a:pt x="176" y="63"/>
                    <a:pt x="129" y="49"/>
                    <a:pt x="115" y="49"/>
                  </a:cubicBezTo>
                  <a:cubicBezTo>
                    <a:pt x="101" y="50"/>
                    <a:pt x="71" y="102"/>
                    <a:pt x="59" y="99"/>
                  </a:cubicBezTo>
                  <a:cubicBezTo>
                    <a:pt x="47" y="96"/>
                    <a:pt x="7" y="88"/>
                    <a:pt x="3" y="65"/>
                  </a:cubicBezTo>
                  <a:cubicBezTo>
                    <a:pt x="0" y="41"/>
                    <a:pt x="51" y="0"/>
                    <a:pt x="51" y="0"/>
                  </a:cubicBezTo>
                  <a:cubicBezTo>
                    <a:pt x="51" y="0"/>
                    <a:pt x="159" y="44"/>
                    <a:pt x="176" y="63"/>
                  </a:cubicBezTo>
                  <a:close/>
                </a:path>
              </a:pathLst>
            </a:custGeom>
            <a:solidFill>
              <a:srgbClr val="F2CE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87"/>
            <p:cNvSpPr>
              <a:spLocks/>
            </p:cNvSpPr>
            <p:nvPr/>
          </p:nvSpPr>
          <p:spPr bwMode="auto">
            <a:xfrm>
              <a:off x="2399964" y="2888762"/>
              <a:ext cx="1414158" cy="1455657"/>
            </a:xfrm>
            <a:custGeom>
              <a:avLst/>
              <a:gdLst>
                <a:gd name="T0" fmla="*/ 0 w 770"/>
                <a:gd name="T1" fmla="*/ 763 h 793"/>
                <a:gd name="T2" fmla="*/ 753 w 770"/>
                <a:gd name="T3" fmla="*/ 0 h 793"/>
                <a:gd name="T4" fmla="*/ 770 w 770"/>
                <a:gd name="T5" fmla="*/ 16 h 793"/>
                <a:gd name="T6" fmla="*/ 45 w 770"/>
                <a:gd name="T7" fmla="*/ 793 h 793"/>
                <a:gd name="T8" fmla="*/ 0 w 770"/>
                <a:gd name="T9" fmla="*/ 763 h 793"/>
              </a:gdLst>
              <a:ahLst/>
              <a:cxnLst>
                <a:cxn ang="0">
                  <a:pos x="T0" y="T1"/>
                </a:cxn>
                <a:cxn ang="0">
                  <a:pos x="T2" y="T3"/>
                </a:cxn>
                <a:cxn ang="0">
                  <a:pos x="T4" y="T5"/>
                </a:cxn>
                <a:cxn ang="0">
                  <a:pos x="T6" y="T7"/>
                </a:cxn>
                <a:cxn ang="0">
                  <a:pos x="T8" y="T9"/>
                </a:cxn>
              </a:cxnLst>
              <a:rect l="0" t="0" r="r" b="b"/>
              <a:pathLst>
                <a:path w="770" h="793">
                  <a:moveTo>
                    <a:pt x="0" y="763"/>
                  </a:moveTo>
                  <a:cubicBezTo>
                    <a:pt x="0" y="763"/>
                    <a:pt x="700" y="39"/>
                    <a:pt x="753" y="0"/>
                  </a:cubicBezTo>
                  <a:cubicBezTo>
                    <a:pt x="753" y="0"/>
                    <a:pt x="762" y="8"/>
                    <a:pt x="770" y="16"/>
                  </a:cubicBezTo>
                  <a:cubicBezTo>
                    <a:pt x="770" y="16"/>
                    <a:pt x="97" y="744"/>
                    <a:pt x="45" y="793"/>
                  </a:cubicBezTo>
                  <a:cubicBezTo>
                    <a:pt x="45" y="793"/>
                    <a:pt x="7" y="791"/>
                    <a:pt x="0" y="763"/>
                  </a:cubicBezTo>
                  <a:close/>
                </a:path>
              </a:pathLst>
            </a:custGeom>
            <a:solidFill>
              <a:schemeClr val="bg2">
                <a:lumMod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88"/>
            <p:cNvSpPr>
              <a:spLocks/>
            </p:cNvSpPr>
            <p:nvPr/>
          </p:nvSpPr>
          <p:spPr bwMode="auto">
            <a:xfrm>
              <a:off x="2829319" y="3903891"/>
              <a:ext cx="142055" cy="116517"/>
            </a:xfrm>
            <a:custGeom>
              <a:avLst/>
              <a:gdLst>
                <a:gd name="T0" fmla="*/ 77 w 77"/>
                <a:gd name="T1" fmla="*/ 28 h 64"/>
                <a:gd name="T2" fmla="*/ 24 w 77"/>
                <a:gd name="T3" fmla="*/ 4 h 64"/>
                <a:gd name="T4" fmla="*/ 4 w 77"/>
                <a:gd name="T5" fmla="*/ 41 h 64"/>
                <a:gd name="T6" fmla="*/ 58 w 77"/>
                <a:gd name="T7" fmla="*/ 64 h 64"/>
                <a:gd name="T8" fmla="*/ 77 w 77"/>
                <a:gd name="T9" fmla="*/ 28 h 64"/>
              </a:gdLst>
              <a:ahLst/>
              <a:cxnLst>
                <a:cxn ang="0">
                  <a:pos x="T0" y="T1"/>
                </a:cxn>
                <a:cxn ang="0">
                  <a:pos x="T2" y="T3"/>
                </a:cxn>
                <a:cxn ang="0">
                  <a:pos x="T4" y="T5"/>
                </a:cxn>
                <a:cxn ang="0">
                  <a:pos x="T6" y="T7"/>
                </a:cxn>
                <a:cxn ang="0">
                  <a:pos x="T8" y="T9"/>
                </a:cxn>
              </a:cxnLst>
              <a:rect l="0" t="0" r="r" b="b"/>
              <a:pathLst>
                <a:path w="77" h="64">
                  <a:moveTo>
                    <a:pt x="77" y="28"/>
                  </a:moveTo>
                  <a:cubicBezTo>
                    <a:pt x="77" y="28"/>
                    <a:pt x="33" y="7"/>
                    <a:pt x="24" y="4"/>
                  </a:cubicBezTo>
                  <a:cubicBezTo>
                    <a:pt x="15" y="0"/>
                    <a:pt x="0" y="30"/>
                    <a:pt x="4" y="41"/>
                  </a:cubicBezTo>
                  <a:cubicBezTo>
                    <a:pt x="9" y="53"/>
                    <a:pt x="50" y="64"/>
                    <a:pt x="58" y="64"/>
                  </a:cubicBezTo>
                  <a:cubicBezTo>
                    <a:pt x="65" y="64"/>
                    <a:pt x="77" y="28"/>
                    <a:pt x="77" y="28"/>
                  </a:cubicBezTo>
                  <a:close/>
                </a:path>
              </a:pathLst>
            </a:custGeom>
            <a:solidFill>
              <a:srgbClr val="FFDC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89"/>
            <p:cNvSpPr>
              <a:spLocks/>
            </p:cNvSpPr>
            <p:nvPr/>
          </p:nvSpPr>
          <p:spPr bwMode="auto">
            <a:xfrm>
              <a:off x="2722380" y="3956564"/>
              <a:ext cx="148439" cy="137266"/>
            </a:xfrm>
            <a:custGeom>
              <a:avLst/>
              <a:gdLst>
                <a:gd name="T0" fmla="*/ 47 w 81"/>
                <a:gd name="T1" fmla="*/ 19 h 75"/>
                <a:gd name="T2" fmla="*/ 74 w 81"/>
                <a:gd name="T3" fmla="*/ 62 h 75"/>
                <a:gd name="T4" fmla="*/ 17 w 81"/>
                <a:gd name="T5" fmla="*/ 36 h 75"/>
                <a:gd name="T6" fmla="*/ 47 w 81"/>
                <a:gd name="T7" fmla="*/ 19 h 75"/>
              </a:gdLst>
              <a:ahLst/>
              <a:cxnLst>
                <a:cxn ang="0">
                  <a:pos x="T0" y="T1"/>
                </a:cxn>
                <a:cxn ang="0">
                  <a:pos x="T2" y="T3"/>
                </a:cxn>
                <a:cxn ang="0">
                  <a:pos x="T4" y="T5"/>
                </a:cxn>
                <a:cxn ang="0">
                  <a:pos x="T6" y="T7"/>
                </a:cxn>
              </a:cxnLst>
              <a:rect l="0" t="0" r="r" b="b"/>
              <a:pathLst>
                <a:path w="81" h="75">
                  <a:moveTo>
                    <a:pt x="47" y="19"/>
                  </a:moveTo>
                  <a:cubicBezTo>
                    <a:pt x="47" y="19"/>
                    <a:pt x="81" y="49"/>
                    <a:pt x="74" y="62"/>
                  </a:cubicBezTo>
                  <a:cubicBezTo>
                    <a:pt x="68" y="75"/>
                    <a:pt x="34" y="72"/>
                    <a:pt x="17" y="36"/>
                  </a:cubicBezTo>
                  <a:cubicBezTo>
                    <a:pt x="0" y="0"/>
                    <a:pt x="38" y="10"/>
                    <a:pt x="47" y="19"/>
                  </a:cubicBezTo>
                  <a:close/>
                </a:path>
              </a:pathLst>
            </a:custGeom>
            <a:solidFill>
              <a:srgbClr val="FFDC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90"/>
            <p:cNvSpPr>
              <a:spLocks/>
            </p:cNvSpPr>
            <p:nvPr/>
          </p:nvSpPr>
          <p:spPr bwMode="auto">
            <a:xfrm>
              <a:off x="2685668" y="4018812"/>
              <a:ext cx="118113" cy="116517"/>
            </a:xfrm>
            <a:custGeom>
              <a:avLst/>
              <a:gdLst>
                <a:gd name="T0" fmla="*/ 21 w 65"/>
                <a:gd name="T1" fmla="*/ 1 h 63"/>
                <a:gd name="T2" fmla="*/ 64 w 65"/>
                <a:gd name="T3" fmla="*/ 35 h 63"/>
                <a:gd name="T4" fmla="*/ 33 w 65"/>
                <a:gd name="T5" fmla="*/ 51 h 63"/>
                <a:gd name="T6" fmla="*/ 21 w 65"/>
                <a:gd name="T7" fmla="*/ 1 h 63"/>
              </a:gdLst>
              <a:ahLst/>
              <a:cxnLst>
                <a:cxn ang="0">
                  <a:pos x="T0" y="T1"/>
                </a:cxn>
                <a:cxn ang="0">
                  <a:pos x="T2" y="T3"/>
                </a:cxn>
                <a:cxn ang="0">
                  <a:pos x="T4" y="T5"/>
                </a:cxn>
                <a:cxn ang="0">
                  <a:pos x="T6" y="T7"/>
                </a:cxn>
              </a:cxnLst>
              <a:rect l="0" t="0" r="r" b="b"/>
              <a:pathLst>
                <a:path w="65" h="63">
                  <a:moveTo>
                    <a:pt x="21" y="1"/>
                  </a:moveTo>
                  <a:cubicBezTo>
                    <a:pt x="34" y="0"/>
                    <a:pt x="65" y="24"/>
                    <a:pt x="64" y="35"/>
                  </a:cubicBezTo>
                  <a:cubicBezTo>
                    <a:pt x="63" y="46"/>
                    <a:pt x="51" y="63"/>
                    <a:pt x="33" y="51"/>
                  </a:cubicBezTo>
                  <a:cubicBezTo>
                    <a:pt x="14" y="38"/>
                    <a:pt x="0" y="2"/>
                    <a:pt x="21" y="1"/>
                  </a:cubicBezTo>
                  <a:close/>
                </a:path>
              </a:pathLst>
            </a:custGeom>
            <a:solidFill>
              <a:srgbClr val="FFDC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91"/>
            <p:cNvSpPr>
              <a:spLocks/>
            </p:cNvSpPr>
            <p:nvPr/>
          </p:nvSpPr>
          <p:spPr bwMode="auto">
            <a:xfrm>
              <a:off x="2565960" y="3848028"/>
              <a:ext cx="295282" cy="189938"/>
            </a:xfrm>
            <a:custGeom>
              <a:avLst/>
              <a:gdLst>
                <a:gd name="T0" fmla="*/ 12 w 161"/>
                <a:gd name="T1" fmla="*/ 62 h 103"/>
                <a:gd name="T2" fmla="*/ 54 w 161"/>
                <a:gd name="T3" fmla="*/ 5 h 103"/>
                <a:gd name="T4" fmla="*/ 143 w 161"/>
                <a:gd name="T5" fmla="*/ 48 h 103"/>
                <a:gd name="T6" fmla="*/ 113 w 161"/>
                <a:gd name="T7" fmla="*/ 71 h 103"/>
                <a:gd name="T8" fmla="*/ 69 w 161"/>
                <a:gd name="T9" fmla="*/ 48 h 103"/>
                <a:gd name="T10" fmla="*/ 37 w 161"/>
                <a:gd name="T11" fmla="*/ 94 h 103"/>
                <a:gd name="T12" fmla="*/ 12 w 161"/>
                <a:gd name="T13" fmla="*/ 62 h 103"/>
              </a:gdLst>
              <a:ahLst/>
              <a:cxnLst>
                <a:cxn ang="0">
                  <a:pos x="T0" y="T1"/>
                </a:cxn>
                <a:cxn ang="0">
                  <a:pos x="T2" y="T3"/>
                </a:cxn>
                <a:cxn ang="0">
                  <a:pos x="T4" y="T5"/>
                </a:cxn>
                <a:cxn ang="0">
                  <a:pos x="T6" y="T7"/>
                </a:cxn>
                <a:cxn ang="0">
                  <a:pos x="T8" y="T9"/>
                </a:cxn>
                <a:cxn ang="0">
                  <a:pos x="T10" y="T11"/>
                </a:cxn>
                <a:cxn ang="0">
                  <a:pos x="T12" y="T13"/>
                </a:cxn>
              </a:cxnLst>
              <a:rect l="0" t="0" r="r" b="b"/>
              <a:pathLst>
                <a:path w="161" h="103">
                  <a:moveTo>
                    <a:pt x="12" y="62"/>
                  </a:moveTo>
                  <a:cubicBezTo>
                    <a:pt x="12" y="62"/>
                    <a:pt x="42" y="11"/>
                    <a:pt x="54" y="5"/>
                  </a:cubicBezTo>
                  <a:cubicBezTo>
                    <a:pt x="67" y="0"/>
                    <a:pt x="126" y="48"/>
                    <a:pt x="143" y="48"/>
                  </a:cubicBezTo>
                  <a:cubicBezTo>
                    <a:pt x="161" y="49"/>
                    <a:pt x="131" y="75"/>
                    <a:pt x="113" y="71"/>
                  </a:cubicBezTo>
                  <a:cubicBezTo>
                    <a:pt x="96" y="68"/>
                    <a:pt x="69" y="48"/>
                    <a:pt x="69" y="48"/>
                  </a:cubicBezTo>
                  <a:cubicBezTo>
                    <a:pt x="69" y="48"/>
                    <a:pt x="73" y="85"/>
                    <a:pt x="37" y="94"/>
                  </a:cubicBezTo>
                  <a:cubicBezTo>
                    <a:pt x="0" y="103"/>
                    <a:pt x="12" y="62"/>
                    <a:pt x="12" y="62"/>
                  </a:cubicBezTo>
                  <a:close/>
                </a:path>
              </a:pathLst>
            </a:custGeom>
            <a:solidFill>
              <a:srgbClr val="FFDC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92"/>
            <p:cNvSpPr>
              <a:spLocks/>
            </p:cNvSpPr>
            <p:nvPr/>
          </p:nvSpPr>
          <p:spPr bwMode="auto">
            <a:xfrm>
              <a:off x="1352912" y="3785779"/>
              <a:ext cx="1299238" cy="601736"/>
            </a:xfrm>
            <a:custGeom>
              <a:avLst/>
              <a:gdLst>
                <a:gd name="T0" fmla="*/ 60 w 708"/>
                <a:gd name="T1" fmla="*/ 6 h 328"/>
                <a:gd name="T2" fmla="*/ 668 w 708"/>
                <a:gd name="T3" fmla="*/ 92 h 328"/>
                <a:gd name="T4" fmla="*/ 708 w 708"/>
                <a:gd name="T5" fmla="*/ 155 h 328"/>
                <a:gd name="T6" fmla="*/ 88 w 708"/>
                <a:gd name="T7" fmla="*/ 105 h 328"/>
                <a:gd name="T8" fmla="*/ 60 w 708"/>
                <a:gd name="T9" fmla="*/ 6 h 328"/>
              </a:gdLst>
              <a:ahLst/>
              <a:cxnLst>
                <a:cxn ang="0">
                  <a:pos x="T0" y="T1"/>
                </a:cxn>
                <a:cxn ang="0">
                  <a:pos x="T2" y="T3"/>
                </a:cxn>
                <a:cxn ang="0">
                  <a:pos x="T4" y="T5"/>
                </a:cxn>
                <a:cxn ang="0">
                  <a:pos x="T6" y="T7"/>
                </a:cxn>
                <a:cxn ang="0">
                  <a:pos x="T8" y="T9"/>
                </a:cxn>
              </a:cxnLst>
              <a:rect l="0" t="0" r="r" b="b"/>
              <a:pathLst>
                <a:path w="708" h="328">
                  <a:moveTo>
                    <a:pt x="60" y="6"/>
                  </a:moveTo>
                  <a:cubicBezTo>
                    <a:pt x="79" y="0"/>
                    <a:pt x="350" y="233"/>
                    <a:pt x="668" y="92"/>
                  </a:cubicBezTo>
                  <a:cubicBezTo>
                    <a:pt x="668" y="92"/>
                    <a:pt x="698" y="111"/>
                    <a:pt x="708" y="155"/>
                  </a:cubicBezTo>
                  <a:cubicBezTo>
                    <a:pt x="708" y="155"/>
                    <a:pt x="375" y="328"/>
                    <a:pt x="88" y="105"/>
                  </a:cubicBezTo>
                  <a:cubicBezTo>
                    <a:pt x="88" y="105"/>
                    <a:pt x="0" y="23"/>
                    <a:pt x="60" y="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93"/>
            <p:cNvSpPr>
              <a:spLocks/>
            </p:cNvSpPr>
            <p:nvPr/>
          </p:nvSpPr>
          <p:spPr bwMode="auto">
            <a:xfrm>
              <a:off x="1309817" y="2866416"/>
              <a:ext cx="248994" cy="541084"/>
            </a:xfrm>
            <a:custGeom>
              <a:avLst/>
              <a:gdLst>
                <a:gd name="T0" fmla="*/ 64 w 136"/>
                <a:gd name="T1" fmla="*/ 13 h 295"/>
                <a:gd name="T2" fmla="*/ 77 w 136"/>
                <a:gd name="T3" fmla="*/ 197 h 295"/>
                <a:gd name="T4" fmla="*/ 64 w 136"/>
                <a:gd name="T5" fmla="*/ 13 h 295"/>
              </a:gdLst>
              <a:ahLst/>
              <a:cxnLst>
                <a:cxn ang="0">
                  <a:pos x="T0" y="T1"/>
                </a:cxn>
                <a:cxn ang="0">
                  <a:pos x="T2" y="T3"/>
                </a:cxn>
                <a:cxn ang="0">
                  <a:pos x="T4" y="T5"/>
                </a:cxn>
              </a:cxnLst>
              <a:rect l="0" t="0" r="r" b="b"/>
              <a:pathLst>
                <a:path w="136" h="295">
                  <a:moveTo>
                    <a:pt x="64" y="13"/>
                  </a:moveTo>
                  <a:cubicBezTo>
                    <a:pt x="64" y="13"/>
                    <a:pt x="136" y="99"/>
                    <a:pt x="77" y="197"/>
                  </a:cubicBezTo>
                  <a:cubicBezTo>
                    <a:pt x="18" y="295"/>
                    <a:pt x="0" y="0"/>
                    <a:pt x="64" y="1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94"/>
            <p:cNvSpPr>
              <a:spLocks/>
            </p:cNvSpPr>
            <p:nvPr/>
          </p:nvSpPr>
          <p:spPr bwMode="auto">
            <a:xfrm>
              <a:off x="850136" y="2786610"/>
              <a:ext cx="681542" cy="948093"/>
            </a:xfrm>
            <a:custGeom>
              <a:avLst/>
              <a:gdLst>
                <a:gd name="T0" fmla="*/ 302 w 371"/>
                <a:gd name="T1" fmla="*/ 84 h 517"/>
                <a:gd name="T2" fmla="*/ 360 w 371"/>
                <a:gd name="T3" fmla="*/ 406 h 517"/>
                <a:gd name="T4" fmla="*/ 109 w 371"/>
                <a:gd name="T5" fmla="*/ 479 h 517"/>
                <a:gd name="T6" fmla="*/ 35 w 371"/>
                <a:gd name="T7" fmla="*/ 301 h 517"/>
                <a:gd name="T8" fmla="*/ 54 w 371"/>
                <a:gd name="T9" fmla="*/ 76 h 517"/>
                <a:gd name="T10" fmla="*/ 302 w 371"/>
                <a:gd name="T11" fmla="*/ 84 h 517"/>
              </a:gdLst>
              <a:ahLst/>
              <a:cxnLst>
                <a:cxn ang="0">
                  <a:pos x="T0" y="T1"/>
                </a:cxn>
                <a:cxn ang="0">
                  <a:pos x="T2" y="T3"/>
                </a:cxn>
                <a:cxn ang="0">
                  <a:pos x="T4" y="T5"/>
                </a:cxn>
                <a:cxn ang="0">
                  <a:pos x="T6" y="T7"/>
                </a:cxn>
                <a:cxn ang="0">
                  <a:pos x="T8" y="T9"/>
                </a:cxn>
                <a:cxn ang="0">
                  <a:pos x="T10" y="T11"/>
                </a:cxn>
              </a:cxnLst>
              <a:rect l="0" t="0" r="r" b="b"/>
              <a:pathLst>
                <a:path w="371" h="517">
                  <a:moveTo>
                    <a:pt x="302" y="84"/>
                  </a:moveTo>
                  <a:cubicBezTo>
                    <a:pt x="302" y="84"/>
                    <a:pt x="371" y="305"/>
                    <a:pt x="360" y="406"/>
                  </a:cubicBezTo>
                  <a:cubicBezTo>
                    <a:pt x="349" y="508"/>
                    <a:pt x="152" y="517"/>
                    <a:pt x="109" y="479"/>
                  </a:cubicBezTo>
                  <a:cubicBezTo>
                    <a:pt x="65" y="442"/>
                    <a:pt x="35" y="301"/>
                    <a:pt x="35" y="301"/>
                  </a:cubicBezTo>
                  <a:cubicBezTo>
                    <a:pt x="35" y="301"/>
                    <a:pt x="0" y="121"/>
                    <a:pt x="54" y="76"/>
                  </a:cubicBezTo>
                  <a:cubicBezTo>
                    <a:pt x="108" y="31"/>
                    <a:pt x="263" y="0"/>
                    <a:pt x="302" y="84"/>
                  </a:cubicBezTo>
                  <a:close/>
                </a:path>
              </a:pathLst>
            </a:custGeom>
            <a:solidFill>
              <a:srgbClr val="FFDC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95"/>
            <p:cNvSpPr>
              <a:spLocks/>
            </p:cNvSpPr>
            <p:nvPr/>
          </p:nvSpPr>
          <p:spPr bwMode="auto">
            <a:xfrm>
              <a:off x="559643" y="2569539"/>
              <a:ext cx="1150800" cy="879460"/>
            </a:xfrm>
            <a:custGeom>
              <a:avLst/>
              <a:gdLst>
                <a:gd name="T0" fmla="*/ 208 w 627"/>
                <a:gd name="T1" fmla="*/ 464 h 479"/>
                <a:gd name="T2" fmla="*/ 229 w 627"/>
                <a:gd name="T3" fmla="*/ 453 h 479"/>
                <a:gd name="T4" fmla="*/ 208 w 627"/>
                <a:gd name="T5" fmla="*/ 256 h 479"/>
                <a:gd name="T6" fmla="*/ 266 w 627"/>
                <a:gd name="T7" fmla="*/ 269 h 479"/>
                <a:gd name="T8" fmla="*/ 257 w 627"/>
                <a:gd name="T9" fmla="*/ 235 h 479"/>
                <a:gd name="T10" fmla="*/ 357 w 627"/>
                <a:gd name="T11" fmla="*/ 252 h 479"/>
                <a:gd name="T12" fmla="*/ 336 w 627"/>
                <a:gd name="T13" fmla="*/ 216 h 479"/>
                <a:gd name="T14" fmla="*/ 485 w 627"/>
                <a:gd name="T15" fmla="*/ 231 h 479"/>
                <a:gd name="T16" fmla="*/ 460 w 627"/>
                <a:gd name="T17" fmla="*/ 202 h 479"/>
                <a:gd name="T18" fmla="*/ 475 w 627"/>
                <a:gd name="T19" fmla="*/ 36 h 479"/>
                <a:gd name="T20" fmla="*/ 430 w 627"/>
                <a:gd name="T21" fmla="*/ 79 h 479"/>
                <a:gd name="T22" fmla="*/ 281 w 627"/>
                <a:gd name="T23" fmla="*/ 36 h 479"/>
                <a:gd name="T24" fmla="*/ 306 w 627"/>
                <a:gd name="T25" fmla="*/ 96 h 479"/>
                <a:gd name="T26" fmla="*/ 97 w 627"/>
                <a:gd name="T27" fmla="*/ 188 h 479"/>
                <a:gd name="T28" fmla="*/ 82 w 627"/>
                <a:gd name="T29" fmla="*/ 130 h 479"/>
                <a:gd name="T30" fmla="*/ 54 w 627"/>
                <a:gd name="T31" fmla="*/ 197 h 479"/>
                <a:gd name="T32" fmla="*/ 0 w 627"/>
                <a:gd name="T33" fmla="*/ 220 h 479"/>
                <a:gd name="T34" fmla="*/ 37 w 627"/>
                <a:gd name="T35" fmla="*/ 266 h 479"/>
                <a:gd name="T36" fmla="*/ 161 w 627"/>
                <a:gd name="T37" fmla="*/ 479 h 479"/>
                <a:gd name="T38" fmla="*/ 208 w 627"/>
                <a:gd name="T39" fmla="*/ 464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27" h="479">
                  <a:moveTo>
                    <a:pt x="208" y="464"/>
                  </a:moveTo>
                  <a:cubicBezTo>
                    <a:pt x="229" y="453"/>
                    <a:pt x="229" y="453"/>
                    <a:pt x="229" y="453"/>
                  </a:cubicBezTo>
                  <a:cubicBezTo>
                    <a:pt x="229" y="453"/>
                    <a:pt x="244" y="286"/>
                    <a:pt x="208" y="256"/>
                  </a:cubicBezTo>
                  <a:cubicBezTo>
                    <a:pt x="208" y="256"/>
                    <a:pt x="253" y="276"/>
                    <a:pt x="266" y="269"/>
                  </a:cubicBezTo>
                  <a:cubicBezTo>
                    <a:pt x="280" y="261"/>
                    <a:pt x="257" y="235"/>
                    <a:pt x="257" y="235"/>
                  </a:cubicBezTo>
                  <a:cubicBezTo>
                    <a:pt x="257" y="235"/>
                    <a:pt x="340" y="261"/>
                    <a:pt x="357" y="252"/>
                  </a:cubicBezTo>
                  <a:cubicBezTo>
                    <a:pt x="374" y="242"/>
                    <a:pt x="336" y="216"/>
                    <a:pt x="336" y="216"/>
                  </a:cubicBezTo>
                  <a:cubicBezTo>
                    <a:pt x="336" y="216"/>
                    <a:pt x="474" y="252"/>
                    <a:pt x="485" y="231"/>
                  </a:cubicBezTo>
                  <a:cubicBezTo>
                    <a:pt x="496" y="210"/>
                    <a:pt x="460" y="202"/>
                    <a:pt x="460" y="202"/>
                  </a:cubicBezTo>
                  <a:cubicBezTo>
                    <a:pt x="460" y="202"/>
                    <a:pt x="627" y="128"/>
                    <a:pt x="475" y="36"/>
                  </a:cubicBezTo>
                  <a:cubicBezTo>
                    <a:pt x="475" y="36"/>
                    <a:pt x="449" y="32"/>
                    <a:pt x="430" y="79"/>
                  </a:cubicBezTo>
                  <a:cubicBezTo>
                    <a:pt x="430" y="79"/>
                    <a:pt x="302" y="0"/>
                    <a:pt x="281" y="36"/>
                  </a:cubicBezTo>
                  <a:cubicBezTo>
                    <a:pt x="261" y="72"/>
                    <a:pt x="306" y="96"/>
                    <a:pt x="306" y="96"/>
                  </a:cubicBezTo>
                  <a:cubicBezTo>
                    <a:pt x="306" y="96"/>
                    <a:pt x="141" y="83"/>
                    <a:pt x="97" y="188"/>
                  </a:cubicBezTo>
                  <a:cubicBezTo>
                    <a:pt x="97" y="188"/>
                    <a:pt x="90" y="135"/>
                    <a:pt x="82" y="130"/>
                  </a:cubicBezTo>
                  <a:cubicBezTo>
                    <a:pt x="75" y="124"/>
                    <a:pt x="41" y="145"/>
                    <a:pt x="54" y="197"/>
                  </a:cubicBezTo>
                  <a:cubicBezTo>
                    <a:pt x="54" y="197"/>
                    <a:pt x="0" y="177"/>
                    <a:pt x="0" y="220"/>
                  </a:cubicBezTo>
                  <a:cubicBezTo>
                    <a:pt x="0" y="263"/>
                    <a:pt x="37" y="266"/>
                    <a:pt x="37" y="266"/>
                  </a:cubicBezTo>
                  <a:cubicBezTo>
                    <a:pt x="37" y="266"/>
                    <a:pt x="26" y="432"/>
                    <a:pt x="161" y="479"/>
                  </a:cubicBezTo>
                  <a:lnTo>
                    <a:pt x="208" y="46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96"/>
            <p:cNvSpPr>
              <a:spLocks/>
            </p:cNvSpPr>
            <p:nvPr/>
          </p:nvSpPr>
          <p:spPr bwMode="auto">
            <a:xfrm>
              <a:off x="755965" y="3342059"/>
              <a:ext cx="293685" cy="314435"/>
            </a:xfrm>
            <a:custGeom>
              <a:avLst/>
              <a:gdLst>
                <a:gd name="T0" fmla="*/ 109 w 160"/>
                <a:gd name="T1" fmla="*/ 39 h 171"/>
                <a:gd name="T2" fmla="*/ 36 w 160"/>
                <a:gd name="T3" fmla="*/ 20 h 171"/>
                <a:gd name="T4" fmla="*/ 126 w 160"/>
                <a:gd name="T5" fmla="*/ 124 h 171"/>
                <a:gd name="T6" fmla="*/ 109 w 160"/>
                <a:gd name="T7" fmla="*/ 39 h 171"/>
              </a:gdLst>
              <a:ahLst/>
              <a:cxnLst>
                <a:cxn ang="0">
                  <a:pos x="T0" y="T1"/>
                </a:cxn>
                <a:cxn ang="0">
                  <a:pos x="T2" y="T3"/>
                </a:cxn>
                <a:cxn ang="0">
                  <a:pos x="T4" y="T5"/>
                </a:cxn>
                <a:cxn ang="0">
                  <a:pos x="T6" y="T7"/>
                </a:cxn>
              </a:cxnLst>
              <a:rect l="0" t="0" r="r" b="b"/>
              <a:pathLst>
                <a:path w="160" h="171">
                  <a:moveTo>
                    <a:pt x="109" y="39"/>
                  </a:moveTo>
                  <a:cubicBezTo>
                    <a:pt x="109" y="39"/>
                    <a:pt x="71" y="0"/>
                    <a:pt x="36" y="20"/>
                  </a:cubicBezTo>
                  <a:cubicBezTo>
                    <a:pt x="0" y="41"/>
                    <a:pt x="47" y="171"/>
                    <a:pt x="126" y="124"/>
                  </a:cubicBezTo>
                  <a:cubicBezTo>
                    <a:pt x="160" y="105"/>
                    <a:pt x="109" y="39"/>
                    <a:pt x="109" y="39"/>
                  </a:cubicBezTo>
                  <a:close/>
                </a:path>
              </a:pathLst>
            </a:custGeom>
            <a:solidFill>
              <a:srgbClr val="FFDC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97"/>
            <p:cNvSpPr>
              <a:spLocks/>
            </p:cNvSpPr>
            <p:nvPr/>
          </p:nvSpPr>
          <p:spPr bwMode="auto">
            <a:xfrm>
              <a:off x="1324182" y="3147332"/>
              <a:ext cx="126094" cy="161208"/>
            </a:xfrm>
            <a:custGeom>
              <a:avLst/>
              <a:gdLst>
                <a:gd name="T0" fmla="*/ 9 w 69"/>
                <a:gd name="T1" fmla="*/ 0 h 88"/>
                <a:gd name="T2" fmla="*/ 9 w 69"/>
                <a:gd name="T3" fmla="*/ 58 h 88"/>
                <a:gd name="T4" fmla="*/ 56 w 69"/>
                <a:gd name="T5" fmla="*/ 58 h 88"/>
                <a:gd name="T6" fmla="*/ 24 w 69"/>
                <a:gd name="T7" fmla="*/ 88 h 88"/>
                <a:gd name="T8" fmla="*/ 69 w 69"/>
                <a:gd name="T9" fmla="*/ 68 h 88"/>
                <a:gd name="T10" fmla="*/ 26 w 69"/>
                <a:gd name="T11" fmla="*/ 49 h 88"/>
                <a:gd name="T12" fmla="*/ 9 w 69"/>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69" h="88">
                  <a:moveTo>
                    <a:pt x="9" y="0"/>
                  </a:moveTo>
                  <a:cubicBezTo>
                    <a:pt x="9" y="0"/>
                    <a:pt x="0" y="45"/>
                    <a:pt x="9" y="58"/>
                  </a:cubicBezTo>
                  <a:cubicBezTo>
                    <a:pt x="18" y="70"/>
                    <a:pt x="52" y="44"/>
                    <a:pt x="56" y="58"/>
                  </a:cubicBezTo>
                  <a:cubicBezTo>
                    <a:pt x="59" y="71"/>
                    <a:pt x="55" y="83"/>
                    <a:pt x="24" y="88"/>
                  </a:cubicBezTo>
                  <a:cubicBezTo>
                    <a:pt x="24" y="88"/>
                    <a:pt x="69" y="87"/>
                    <a:pt x="69" y="68"/>
                  </a:cubicBezTo>
                  <a:cubicBezTo>
                    <a:pt x="69" y="39"/>
                    <a:pt x="51" y="36"/>
                    <a:pt x="26" y="49"/>
                  </a:cubicBezTo>
                  <a:cubicBezTo>
                    <a:pt x="9" y="58"/>
                    <a:pt x="9" y="25"/>
                    <a:pt x="9" y="0"/>
                  </a:cubicBezTo>
                  <a:close/>
                </a:path>
              </a:pathLst>
            </a:custGeom>
            <a:solidFill>
              <a:srgbClr val="CB8F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98"/>
            <p:cNvSpPr>
              <a:spLocks/>
            </p:cNvSpPr>
            <p:nvPr/>
          </p:nvSpPr>
          <p:spPr bwMode="auto">
            <a:xfrm>
              <a:off x="1172551" y="3179255"/>
              <a:ext cx="55865" cy="76614"/>
            </a:xfrm>
            <a:custGeom>
              <a:avLst/>
              <a:gdLst>
                <a:gd name="T0" fmla="*/ 28 w 30"/>
                <a:gd name="T1" fmla="*/ 18 h 42"/>
                <a:gd name="T2" fmla="*/ 19 w 30"/>
                <a:gd name="T3" fmla="*/ 40 h 42"/>
                <a:gd name="T4" fmla="*/ 2 w 30"/>
                <a:gd name="T5" fmla="*/ 23 h 42"/>
                <a:gd name="T6" fmla="*/ 11 w 30"/>
                <a:gd name="T7" fmla="*/ 1 h 42"/>
                <a:gd name="T8" fmla="*/ 28 w 30"/>
                <a:gd name="T9" fmla="*/ 18 h 42"/>
              </a:gdLst>
              <a:ahLst/>
              <a:cxnLst>
                <a:cxn ang="0">
                  <a:pos x="T0" y="T1"/>
                </a:cxn>
                <a:cxn ang="0">
                  <a:pos x="T2" y="T3"/>
                </a:cxn>
                <a:cxn ang="0">
                  <a:pos x="T4" y="T5"/>
                </a:cxn>
                <a:cxn ang="0">
                  <a:pos x="T6" y="T7"/>
                </a:cxn>
                <a:cxn ang="0">
                  <a:pos x="T8" y="T9"/>
                </a:cxn>
              </a:cxnLst>
              <a:rect l="0" t="0" r="r" b="b"/>
              <a:pathLst>
                <a:path w="30" h="42">
                  <a:moveTo>
                    <a:pt x="28" y="18"/>
                  </a:moveTo>
                  <a:cubicBezTo>
                    <a:pt x="30" y="29"/>
                    <a:pt x="26" y="39"/>
                    <a:pt x="19" y="40"/>
                  </a:cubicBezTo>
                  <a:cubicBezTo>
                    <a:pt x="12" y="42"/>
                    <a:pt x="4" y="34"/>
                    <a:pt x="2" y="23"/>
                  </a:cubicBezTo>
                  <a:cubicBezTo>
                    <a:pt x="0" y="12"/>
                    <a:pt x="4" y="2"/>
                    <a:pt x="11" y="1"/>
                  </a:cubicBezTo>
                  <a:cubicBezTo>
                    <a:pt x="18" y="0"/>
                    <a:pt x="26" y="7"/>
                    <a:pt x="28" y="18"/>
                  </a:cubicBezTo>
                  <a:close/>
                </a:path>
              </a:pathLst>
            </a:custGeom>
            <a:solidFill>
              <a:srgbClr val="190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99"/>
            <p:cNvSpPr>
              <a:spLocks/>
            </p:cNvSpPr>
            <p:nvPr/>
          </p:nvSpPr>
          <p:spPr bwMode="auto">
            <a:xfrm>
              <a:off x="1384835" y="3145737"/>
              <a:ext cx="49480" cy="70229"/>
            </a:xfrm>
            <a:custGeom>
              <a:avLst/>
              <a:gdLst>
                <a:gd name="T0" fmla="*/ 25 w 27"/>
                <a:gd name="T1" fmla="*/ 16 h 38"/>
                <a:gd name="T2" fmla="*/ 17 w 27"/>
                <a:gd name="T3" fmla="*/ 36 h 38"/>
                <a:gd name="T4" fmla="*/ 2 w 27"/>
                <a:gd name="T5" fmla="*/ 21 h 38"/>
                <a:gd name="T6" fmla="*/ 10 w 27"/>
                <a:gd name="T7" fmla="*/ 1 h 38"/>
                <a:gd name="T8" fmla="*/ 25 w 27"/>
                <a:gd name="T9" fmla="*/ 16 h 38"/>
              </a:gdLst>
              <a:ahLst/>
              <a:cxnLst>
                <a:cxn ang="0">
                  <a:pos x="T0" y="T1"/>
                </a:cxn>
                <a:cxn ang="0">
                  <a:pos x="T2" y="T3"/>
                </a:cxn>
                <a:cxn ang="0">
                  <a:pos x="T4" y="T5"/>
                </a:cxn>
                <a:cxn ang="0">
                  <a:pos x="T6" y="T7"/>
                </a:cxn>
                <a:cxn ang="0">
                  <a:pos x="T8" y="T9"/>
                </a:cxn>
              </a:cxnLst>
              <a:rect l="0" t="0" r="r" b="b"/>
              <a:pathLst>
                <a:path w="27" h="38">
                  <a:moveTo>
                    <a:pt x="25" y="16"/>
                  </a:moveTo>
                  <a:cubicBezTo>
                    <a:pt x="27" y="26"/>
                    <a:pt x="23" y="35"/>
                    <a:pt x="17" y="36"/>
                  </a:cubicBezTo>
                  <a:cubicBezTo>
                    <a:pt x="10" y="38"/>
                    <a:pt x="4" y="31"/>
                    <a:pt x="2" y="21"/>
                  </a:cubicBezTo>
                  <a:cubicBezTo>
                    <a:pt x="0" y="11"/>
                    <a:pt x="3" y="3"/>
                    <a:pt x="10" y="1"/>
                  </a:cubicBezTo>
                  <a:cubicBezTo>
                    <a:pt x="16" y="0"/>
                    <a:pt x="23" y="7"/>
                    <a:pt x="25" y="16"/>
                  </a:cubicBezTo>
                  <a:close/>
                </a:path>
              </a:pathLst>
            </a:custGeom>
            <a:solidFill>
              <a:srgbClr val="190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100"/>
            <p:cNvSpPr>
              <a:spLocks/>
            </p:cNvSpPr>
            <p:nvPr/>
          </p:nvSpPr>
          <p:spPr bwMode="auto">
            <a:xfrm>
              <a:off x="1113495" y="3533592"/>
              <a:ext cx="245802" cy="118113"/>
            </a:xfrm>
            <a:custGeom>
              <a:avLst/>
              <a:gdLst>
                <a:gd name="T0" fmla="*/ 0 w 134"/>
                <a:gd name="T1" fmla="*/ 6 h 65"/>
                <a:gd name="T2" fmla="*/ 101 w 134"/>
                <a:gd name="T3" fmla="*/ 59 h 65"/>
                <a:gd name="T4" fmla="*/ 134 w 134"/>
                <a:gd name="T5" fmla="*/ 43 h 65"/>
                <a:gd name="T6" fmla="*/ 0 w 134"/>
                <a:gd name="T7" fmla="*/ 6 h 65"/>
              </a:gdLst>
              <a:ahLst/>
              <a:cxnLst>
                <a:cxn ang="0">
                  <a:pos x="T0" y="T1"/>
                </a:cxn>
                <a:cxn ang="0">
                  <a:pos x="T2" y="T3"/>
                </a:cxn>
                <a:cxn ang="0">
                  <a:pos x="T4" y="T5"/>
                </a:cxn>
                <a:cxn ang="0">
                  <a:pos x="T6" y="T7"/>
                </a:cxn>
              </a:cxnLst>
              <a:rect l="0" t="0" r="r" b="b"/>
              <a:pathLst>
                <a:path w="134" h="65">
                  <a:moveTo>
                    <a:pt x="0" y="6"/>
                  </a:moveTo>
                  <a:cubicBezTo>
                    <a:pt x="24" y="35"/>
                    <a:pt x="59" y="65"/>
                    <a:pt x="101" y="59"/>
                  </a:cubicBezTo>
                  <a:cubicBezTo>
                    <a:pt x="114" y="57"/>
                    <a:pt x="126" y="51"/>
                    <a:pt x="134" y="43"/>
                  </a:cubicBezTo>
                  <a:cubicBezTo>
                    <a:pt x="100" y="0"/>
                    <a:pt x="35" y="1"/>
                    <a:pt x="0" y="6"/>
                  </a:cubicBezTo>
                  <a:close/>
                </a:path>
              </a:pathLst>
            </a:custGeom>
            <a:solidFill>
              <a:srgbClr val="DA90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101"/>
            <p:cNvSpPr>
              <a:spLocks/>
            </p:cNvSpPr>
            <p:nvPr/>
          </p:nvSpPr>
          <p:spPr bwMode="auto">
            <a:xfrm>
              <a:off x="1049651" y="3367596"/>
              <a:ext cx="386260" cy="244206"/>
            </a:xfrm>
            <a:custGeom>
              <a:avLst/>
              <a:gdLst>
                <a:gd name="T0" fmla="*/ 204 w 210"/>
                <a:gd name="T1" fmla="*/ 0 h 133"/>
                <a:gd name="T2" fmla="*/ 0 w 210"/>
                <a:gd name="T3" fmla="*/ 44 h 133"/>
                <a:gd name="T4" fmla="*/ 34 w 210"/>
                <a:gd name="T5" fmla="*/ 96 h 133"/>
                <a:gd name="T6" fmla="*/ 168 w 210"/>
                <a:gd name="T7" fmla="*/ 133 h 133"/>
                <a:gd name="T8" fmla="*/ 204 w 210"/>
                <a:gd name="T9" fmla="*/ 0 h 133"/>
              </a:gdLst>
              <a:ahLst/>
              <a:cxnLst>
                <a:cxn ang="0">
                  <a:pos x="T0" y="T1"/>
                </a:cxn>
                <a:cxn ang="0">
                  <a:pos x="T2" y="T3"/>
                </a:cxn>
                <a:cxn ang="0">
                  <a:pos x="T4" y="T5"/>
                </a:cxn>
                <a:cxn ang="0">
                  <a:pos x="T6" y="T7"/>
                </a:cxn>
                <a:cxn ang="0">
                  <a:pos x="T8" y="T9"/>
                </a:cxn>
              </a:cxnLst>
              <a:rect l="0" t="0" r="r" b="b"/>
              <a:pathLst>
                <a:path w="210" h="133">
                  <a:moveTo>
                    <a:pt x="204" y="0"/>
                  </a:moveTo>
                  <a:cubicBezTo>
                    <a:pt x="125" y="0"/>
                    <a:pt x="0" y="44"/>
                    <a:pt x="0" y="44"/>
                  </a:cubicBezTo>
                  <a:cubicBezTo>
                    <a:pt x="0" y="44"/>
                    <a:pt x="12" y="70"/>
                    <a:pt x="34" y="96"/>
                  </a:cubicBezTo>
                  <a:cubicBezTo>
                    <a:pt x="69" y="91"/>
                    <a:pt x="134" y="90"/>
                    <a:pt x="168" y="133"/>
                  </a:cubicBezTo>
                  <a:cubicBezTo>
                    <a:pt x="210" y="94"/>
                    <a:pt x="204" y="0"/>
                    <a:pt x="204" y="0"/>
                  </a:cubicBezTo>
                  <a:close/>
                </a:path>
              </a:pathLst>
            </a:custGeom>
            <a:solidFill>
              <a:srgbClr val="7534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02"/>
            <p:cNvSpPr>
              <a:spLocks/>
            </p:cNvSpPr>
            <p:nvPr/>
          </p:nvSpPr>
          <p:spPr bwMode="auto">
            <a:xfrm>
              <a:off x="1113495" y="3048373"/>
              <a:ext cx="113325" cy="82998"/>
            </a:xfrm>
            <a:custGeom>
              <a:avLst/>
              <a:gdLst>
                <a:gd name="T0" fmla="*/ 0 w 62"/>
                <a:gd name="T1" fmla="*/ 45 h 45"/>
                <a:gd name="T2" fmla="*/ 62 w 62"/>
                <a:gd name="T3" fmla="*/ 25 h 45"/>
                <a:gd name="T4" fmla="*/ 0 w 62"/>
                <a:gd name="T5" fmla="*/ 45 h 45"/>
              </a:gdLst>
              <a:ahLst/>
              <a:cxnLst>
                <a:cxn ang="0">
                  <a:pos x="T0" y="T1"/>
                </a:cxn>
                <a:cxn ang="0">
                  <a:pos x="T2" y="T3"/>
                </a:cxn>
                <a:cxn ang="0">
                  <a:pos x="T4" y="T5"/>
                </a:cxn>
              </a:cxnLst>
              <a:rect l="0" t="0" r="r" b="b"/>
              <a:pathLst>
                <a:path w="62" h="45">
                  <a:moveTo>
                    <a:pt x="0" y="45"/>
                  </a:moveTo>
                  <a:cubicBezTo>
                    <a:pt x="0" y="45"/>
                    <a:pt x="30" y="21"/>
                    <a:pt x="62" y="25"/>
                  </a:cubicBezTo>
                  <a:cubicBezTo>
                    <a:pt x="62" y="25"/>
                    <a:pt x="19" y="0"/>
                    <a:pt x="0" y="45"/>
                  </a:cubicBezTo>
                  <a:close/>
                </a:path>
              </a:pathLst>
            </a:custGeom>
            <a:solidFill>
              <a:srgbClr val="4939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103"/>
            <p:cNvSpPr>
              <a:spLocks/>
            </p:cNvSpPr>
            <p:nvPr/>
          </p:nvSpPr>
          <p:spPr bwMode="auto">
            <a:xfrm>
              <a:off x="1332162" y="3021240"/>
              <a:ext cx="92575" cy="60652"/>
            </a:xfrm>
            <a:custGeom>
              <a:avLst/>
              <a:gdLst>
                <a:gd name="T0" fmla="*/ 0 w 50"/>
                <a:gd name="T1" fmla="*/ 33 h 33"/>
                <a:gd name="T2" fmla="*/ 50 w 50"/>
                <a:gd name="T3" fmla="*/ 33 h 33"/>
                <a:gd name="T4" fmla="*/ 0 w 50"/>
                <a:gd name="T5" fmla="*/ 33 h 33"/>
              </a:gdLst>
              <a:ahLst/>
              <a:cxnLst>
                <a:cxn ang="0">
                  <a:pos x="T0" y="T1"/>
                </a:cxn>
                <a:cxn ang="0">
                  <a:pos x="T2" y="T3"/>
                </a:cxn>
                <a:cxn ang="0">
                  <a:pos x="T4" y="T5"/>
                </a:cxn>
              </a:cxnLst>
              <a:rect l="0" t="0" r="r" b="b"/>
              <a:pathLst>
                <a:path w="50" h="33">
                  <a:moveTo>
                    <a:pt x="0" y="33"/>
                  </a:moveTo>
                  <a:cubicBezTo>
                    <a:pt x="0" y="33"/>
                    <a:pt x="37" y="21"/>
                    <a:pt x="50" y="33"/>
                  </a:cubicBezTo>
                  <a:cubicBezTo>
                    <a:pt x="50" y="33"/>
                    <a:pt x="21" y="0"/>
                    <a:pt x="0" y="33"/>
                  </a:cubicBezTo>
                  <a:close/>
                </a:path>
              </a:pathLst>
            </a:custGeom>
            <a:solidFill>
              <a:srgbClr val="4939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104"/>
            <p:cNvSpPr>
              <a:spLocks/>
            </p:cNvSpPr>
            <p:nvPr/>
          </p:nvSpPr>
          <p:spPr bwMode="auto">
            <a:xfrm>
              <a:off x="1544446" y="6272527"/>
              <a:ext cx="405413" cy="263360"/>
            </a:xfrm>
            <a:custGeom>
              <a:avLst/>
              <a:gdLst>
                <a:gd name="T0" fmla="*/ 102 w 221"/>
                <a:gd name="T1" fmla="*/ 30 h 144"/>
                <a:gd name="T2" fmla="*/ 132 w 221"/>
                <a:gd name="T3" fmla="*/ 72 h 144"/>
                <a:gd name="T4" fmla="*/ 206 w 221"/>
                <a:gd name="T5" fmla="*/ 86 h 144"/>
                <a:gd name="T6" fmla="*/ 206 w 221"/>
                <a:gd name="T7" fmla="*/ 124 h 144"/>
                <a:gd name="T8" fmla="*/ 14 w 221"/>
                <a:gd name="T9" fmla="*/ 124 h 144"/>
                <a:gd name="T10" fmla="*/ 14 w 221"/>
                <a:gd name="T11" fmla="*/ 30 h 144"/>
                <a:gd name="T12" fmla="*/ 102 w 221"/>
                <a:gd name="T13" fmla="*/ 30 h 144"/>
              </a:gdLst>
              <a:ahLst/>
              <a:cxnLst>
                <a:cxn ang="0">
                  <a:pos x="T0" y="T1"/>
                </a:cxn>
                <a:cxn ang="0">
                  <a:pos x="T2" y="T3"/>
                </a:cxn>
                <a:cxn ang="0">
                  <a:pos x="T4" y="T5"/>
                </a:cxn>
                <a:cxn ang="0">
                  <a:pos x="T6" y="T7"/>
                </a:cxn>
                <a:cxn ang="0">
                  <a:pos x="T8" y="T9"/>
                </a:cxn>
                <a:cxn ang="0">
                  <a:pos x="T10" y="T11"/>
                </a:cxn>
                <a:cxn ang="0">
                  <a:pos x="T12" y="T13"/>
                </a:cxn>
              </a:cxnLst>
              <a:rect l="0" t="0" r="r" b="b"/>
              <a:pathLst>
                <a:path w="221" h="144">
                  <a:moveTo>
                    <a:pt x="102" y="30"/>
                  </a:moveTo>
                  <a:cubicBezTo>
                    <a:pt x="102" y="30"/>
                    <a:pt x="114" y="66"/>
                    <a:pt x="132" y="72"/>
                  </a:cubicBezTo>
                  <a:cubicBezTo>
                    <a:pt x="149" y="78"/>
                    <a:pt x="191" y="74"/>
                    <a:pt x="206" y="86"/>
                  </a:cubicBezTo>
                  <a:cubicBezTo>
                    <a:pt x="221" y="98"/>
                    <a:pt x="206" y="124"/>
                    <a:pt x="206" y="124"/>
                  </a:cubicBezTo>
                  <a:cubicBezTo>
                    <a:pt x="206" y="124"/>
                    <a:pt x="49" y="144"/>
                    <a:pt x="14" y="124"/>
                  </a:cubicBezTo>
                  <a:cubicBezTo>
                    <a:pt x="14" y="124"/>
                    <a:pt x="0" y="60"/>
                    <a:pt x="14" y="30"/>
                  </a:cubicBezTo>
                  <a:cubicBezTo>
                    <a:pt x="28" y="0"/>
                    <a:pt x="102" y="30"/>
                    <a:pt x="102" y="30"/>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105"/>
            <p:cNvSpPr>
              <a:spLocks/>
            </p:cNvSpPr>
            <p:nvPr/>
          </p:nvSpPr>
          <p:spPr bwMode="auto">
            <a:xfrm>
              <a:off x="1364085" y="6302854"/>
              <a:ext cx="383068" cy="280916"/>
            </a:xfrm>
            <a:custGeom>
              <a:avLst/>
              <a:gdLst>
                <a:gd name="T0" fmla="*/ 112 w 209"/>
                <a:gd name="T1" fmla="*/ 23 h 153"/>
                <a:gd name="T2" fmla="*/ 142 w 209"/>
                <a:gd name="T3" fmla="*/ 72 h 153"/>
                <a:gd name="T4" fmla="*/ 200 w 209"/>
                <a:gd name="T5" fmla="*/ 94 h 153"/>
                <a:gd name="T6" fmla="*/ 200 w 209"/>
                <a:gd name="T7" fmla="*/ 122 h 153"/>
                <a:gd name="T8" fmla="*/ 0 w 209"/>
                <a:gd name="T9" fmla="*/ 107 h 153"/>
                <a:gd name="T10" fmla="*/ 9 w 209"/>
                <a:gd name="T11" fmla="*/ 23 h 153"/>
                <a:gd name="T12" fmla="*/ 112 w 209"/>
                <a:gd name="T13" fmla="*/ 23 h 153"/>
              </a:gdLst>
              <a:ahLst/>
              <a:cxnLst>
                <a:cxn ang="0">
                  <a:pos x="T0" y="T1"/>
                </a:cxn>
                <a:cxn ang="0">
                  <a:pos x="T2" y="T3"/>
                </a:cxn>
                <a:cxn ang="0">
                  <a:pos x="T4" y="T5"/>
                </a:cxn>
                <a:cxn ang="0">
                  <a:pos x="T6" y="T7"/>
                </a:cxn>
                <a:cxn ang="0">
                  <a:pos x="T8" y="T9"/>
                </a:cxn>
                <a:cxn ang="0">
                  <a:pos x="T10" y="T11"/>
                </a:cxn>
                <a:cxn ang="0">
                  <a:pos x="T12" y="T13"/>
                </a:cxn>
              </a:cxnLst>
              <a:rect l="0" t="0" r="r" b="b"/>
              <a:pathLst>
                <a:path w="209" h="153">
                  <a:moveTo>
                    <a:pt x="112" y="23"/>
                  </a:moveTo>
                  <a:cubicBezTo>
                    <a:pt x="112" y="23"/>
                    <a:pt x="113" y="60"/>
                    <a:pt x="142" y="72"/>
                  </a:cubicBezTo>
                  <a:cubicBezTo>
                    <a:pt x="159" y="78"/>
                    <a:pt x="189" y="84"/>
                    <a:pt x="200" y="94"/>
                  </a:cubicBezTo>
                  <a:cubicBezTo>
                    <a:pt x="209" y="100"/>
                    <a:pt x="201" y="108"/>
                    <a:pt x="200" y="122"/>
                  </a:cubicBezTo>
                  <a:cubicBezTo>
                    <a:pt x="198" y="153"/>
                    <a:pt x="38" y="121"/>
                    <a:pt x="0" y="107"/>
                  </a:cubicBezTo>
                  <a:cubicBezTo>
                    <a:pt x="0" y="107"/>
                    <a:pt x="2" y="46"/>
                    <a:pt x="9" y="23"/>
                  </a:cubicBezTo>
                  <a:cubicBezTo>
                    <a:pt x="16" y="0"/>
                    <a:pt x="112" y="23"/>
                    <a:pt x="112" y="23"/>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106"/>
            <p:cNvSpPr>
              <a:spLocks/>
            </p:cNvSpPr>
            <p:nvPr/>
          </p:nvSpPr>
          <p:spPr bwMode="auto">
            <a:xfrm>
              <a:off x="1306625" y="4767390"/>
              <a:ext cx="533103" cy="1626442"/>
            </a:xfrm>
            <a:custGeom>
              <a:avLst/>
              <a:gdLst>
                <a:gd name="T0" fmla="*/ 0 w 290"/>
                <a:gd name="T1" fmla="*/ 62 h 886"/>
                <a:gd name="T2" fmla="*/ 35 w 290"/>
                <a:gd name="T3" fmla="*/ 866 h 886"/>
                <a:gd name="T4" fmla="*/ 162 w 290"/>
                <a:gd name="T5" fmla="*/ 866 h 886"/>
                <a:gd name="T6" fmla="*/ 224 w 290"/>
                <a:gd name="T7" fmla="*/ 135 h 886"/>
                <a:gd name="T8" fmla="*/ 290 w 290"/>
                <a:gd name="T9" fmla="*/ 15 h 886"/>
                <a:gd name="T10" fmla="*/ 0 w 290"/>
                <a:gd name="T11" fmla="*/ 62 h 886"/>
              </a:gdLst>
              <a:ahLst/>
              <a:cxnLst>
                <a:cxn ang="0">
                  <a:pos x="T0" y="T1"/>
                </a:cxn>
                <a:cxn ang="0">
                  <a:pos x="T2" y="T3"/>
                </a:cxn>
                <a:cxn ang="0">
                  <a:pos x="T4" y="T5"/>
                </a:cxn>
                <a:cxn ang="0">
                  <a:pos x="T6" y="T7"/>
                </a:cxn>
                <a:cxn ang="0">
                  <a:pos x="T8" y="T9"/>
                </a:cxn>
                <a:cxn ang="0">
                  <a:pos x="T10" y="T11"/>
                </a:cxn>
              </a:cxnLst>
              <a:rect l="0" t="0" r="r" b="b"/>
              <a:pathLst>
                <a:path w="290" h="886">
                  <a:moveTo>
                    <a:pt x="0" y="62"/>
                  </a:moveTo>
                  <a:cubicBezTo>
                    <a:pt x="0" y="62"/>
                    <a:pt x="69" y="543"/>
                    <a:pt x="35" y="866"/>
                  </a:cubicBezTo>
                  <a:cubicBezTo>
                    <a:pt x="35" y="866"/>
                    <a:pt x="105" y="886"/>
                    <a:pt x="162" y="866"/>
                  </a:cubicBezTo>
                  <a:cubicBezTo>
                    <a:pt x="162" y="866"/>
                    <a:pt x="224" y="195"/>
                    <a:pt x="224" y="135"/>
                  </a:cubicBezTo>
                  <a:cubicBezTo>
                    <a:pt x="224" y="75"/>
                    <a:pt x="290" y="15"/>
                    <a:pt x="290" y="15"/>
                  </a:cubicBezTo>
                  <a:cubicBezTo>
                    <a:pt x="290" y="15"/>
                    <a:pt x="29" y="0"/>
                    <a:pt x="0" y="62"/>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07"/>
            <p:cNvSpPr>
              <a:spLocks/>
            </p:cNvSpPr>
            <p:nvPr/>
          </p:nvSpPr>
          <p:spPr bwMode="auto">
            <a:xfrm>
              <a:off x="1558811" y="4743448"/>
              <a:ext cx="349550" cy="1629635"/>
            </a:xfrm>
            <a:custGeom>
              <a:avLst/>
              <a:gdLst>
                <a:gd name="T0" fmla="*/ 173 w 191"/>
                <a:gd name="T1" fmla="*/ 28 h 888"/>
                <a:gd name="T2" fmla="*/ 98 w 191"/>
                <a:gd name="T3" fmla="*/ 873 h 888"/>
                <a:gd name="T4" fmla="*/ 0 w 191"/>
                <a:gd name="T5" fmla="*/ 863 h 888"/>
                <a:gd name="T6" fmla="*/ 20 w 191"/>
                <a:gd name="T7" fmla="*/ 356 h 888"/>
                <a:gd name="T8" fmla="*/ 52 w 191"/>
                <a:gd name="T9" fmla="*/ 45 h 888"/>
                <a:gd name="T10" fmla="*/ 173 w 191"/>
                <a:gd name="T11" fmla="*/ 28 h 888"/>
              </a:gdLst>
              <a:ahLst/>
              <a:cxnLst>
                <a:cxn ang="0">
                  <a:pos x="T0" y="T1"/>
                </a:cxn>
                <a:cxn ang="0">
                  <a:pos x="T2" y="T3"/>
                </a:cxn>
                <a:cxn ang="0">
                  <a:pos x="T4" y="T5"/>
                </a:cxn>
                <a:cxn ang="0">
                  <a:pos x="T6" y="T7"/>
                </a:cxn>
                <a:cxn ang="0">
                  <a:pos x="T8" y="T9"/>
                </a:cxn>
                <a:cxn ang="0">
                  <a:pos x="T10" y="T11"/>
                </a:cxn>
              </a:cxnLst>
              <a:rect l="0" t="0" r="r" b="b"/>
              <a:pathLst>
                <a:path w="191" h="888">
                  <a:moveTo>
                    <a:pt x="173" y="28"/>
                  </a:moveTo>
                  <a:cubicBezTo>
                    <a:pt x="173" y="28"/>
                    <a:pt x="191" y="485"/>
                    <a:pt x="98" y="873"/>
                  </a:cubicBezTo>
                  <a:cubicBezTo>
                    <a:pt x="98" y="873"/>
                    <a:pt x="44" y="888"/>
                    <a:pt x="0" y="863"/>
                  </a:cubicBezTo>
                  <a:cubicBezTo>
                    <a:pt x="0" y="863"/>
                    <a:pt x="20" y="436"/>
                    <a:pt x="20" y="356"/>
                  </a:cubicBezTo>
                  <a:cubicBezTo>
                    <a:pt x="20" y="276"/>
                    <a:pt x="45" y="64"/>
                    <a:pt x="52" y="45"/>
                  </a:cubicBezTo>
                  <a:cubicBezTo>
                    <a:pt x="60" y="26"/>
                    <a:pt x="127" y="0"/>
                    <a:pt x="173" y="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08"/>
            <p:cNvSpPr>
              <a:spLocks/>
            </p:cNvSpPr>
            <p:nvPr/>
          </p:nvSpPr>
          <p:spPr bwMode="auto">
            <a:xfrm>
              <a:off x="1629040" y="4891887"/>
              <a:ext cx="129286" cy="1312007"/>
            </a:xfrm>
            <a:custGeom>
              <a:avLst/>
              <a:gdLst>
                <a:gd name="T0" fmla="*/ 71 w 71"/>
                <a:gd name="T1" fmla="*/ 0 h 715"/>
                <a:gd name="T2" fmla="*/ 47 w 71"/>
                <a:gd name="T3" fmla="*/ 99 h 715"/>
                <a:gd name="T4" fmla="*/ 0 w 71"/>
                <a:gd name="T5" fmla="*/ 715 h 715"/>
                <a:gd name="T6" fmla="*/ 36 w 71"/>
                <a:gd name="T7" fmla="*/ 103 h 715"/>
                <a:gd name="T8" fmla="*/ 71 w 71"/>
                <a:gd name="T9" fmla="*/ 0 h 715"/>
              </a:gdLst>
              <a:ahLst/>
              <a:cxnLst>
                <a:cxn ang="0">
                  <a:pos x="T0" y="T1"/>
                </a:cxn>
                <a:cxn ang="0">
                  <a:pos x="T2" y="T3"/>
                </a:cxn>
                <a:cxn ang="0">
                  <a:pos x="T4" y="T5"/>
                </a:cxn>
                <a:cxn ang="0">
                  <a:pos x="T6" y="T7"/>
                </a:cxn>
                <a:cxn ang="0">
                  <a:pos x="T8" y="T9"/>
                </a:cxn>
              </a:cxnLst>
              <a:rect l="0" t="0" r="r" b="b"/>
              <a:pathLst>
                <a:path w="71" h="715">
                  <a:moveTo>
                    <a:pt x="71" y="0"/>
                  </a:moveTo>
                  <a:cubicBezTo>
                    <a:pt x="71" y="0"/>
                    <a:pt x="50" y="30"/>
                    <a:pt x="47" y="99"/>
                  </a:cubicBezTo>
                  <a:cubicBezTo>
                    <a:pt x="43" y="169"/>
                    <a:pt x="16" y="606"/>
                    <a:pt x="0" y="715"/>
                  </a:cubicBezTo>
                  <a:cubicBezTo>
                    <a:pt x="0" y="715"/>
                    <a:pt x="38" y="156"/>
                    <a:pt x="36" y="103"/>
                  </a:cubicBezTo>
                  <a:cubicBezTo>
                    <a:pt x="34" y="51"/>
                    <a:pt x="63" y="13"/>
                    <a:pt x="71" y="0"/>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109"/>
            <p:cNvSpPr>
              <a:spLocks/>
            </p:cNvSpPr>
            <p:nvPr/>
          </p:nvSpPr>
          <p:spPr bwMode="auto">
            <a:xfrm>
              <a:off x="894827" y="3796952"/>
              <a:ext cx="1050244" cy="1163569"/>
            </a:xfrm>
            <a:custGeom>
              <a:avLst/>
              <a:gdLst>
                <a:gd name="T0" fmla="*/ 127 w 573"/>
                <a:gd name="T1" fmla="*/ 11 h 634"/>
                <a:gd name="T2" fmla="*/ 19 w 573"/>
                <a:gd name="T3" fmla="*/ 35 h 634"/>
                <a:gd name="T4" fmla="*/ 85 w 573"/>
                <a:gd name="T5" fmla="*/ 178 h 634"/>
                <a:gd name="T6" fmla="*/ 201 w 573"/>
                <a:gd name="T7" fmla="*/ 634 h 634"/>
                <a:gd name="T8" fmla="*/ 458 w 573"/>
                <a:gd name="T9" fmla="*/ 578 h 634"/>
                <a:gd name="T10" fmla="*/ 458 w 573"/>
                <a:gd name="T11" fmla="*/ 539 h 634"/>
                <a:gd name="T12" fmla="*/ 475 w 573"/>
                <a:gd name="T13" fmla="*/ 573 h 634"/>
                <a:gd name="T14" fmla="*/ 573 w 573"/>
                <a:gd name="T15" fmla="*/ 573 h 634"/>
                <a:gd name="T16" fmla="*/ 310 w 573"/>
                <a:gd name="T17" fmla="*/ 0 h 634"/>
                <a:gd name="T18" fmla="*/ 127 w 573"/>
                <a:gd name="T19" fmla="*/ 11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3" h="634">
                  <a:moveTo>
                    <a:pt x="127" y="11"/>
                  </a:moveTo>
                  <a:cubicBezTo>
                    <a:pt x="127" y="11"/>
                    <a:pt x="38" y="30"/>
                    <a:pt x="19" y="35"/>
                  </a:cubicBezTo>
                  <a:cubicBezTo>
                    <a:pt x="0" y="41"/>
                    <a:pt x="56" y="114"/>
                    <a:pt x="85" y="178"/>
                  </a:cubicBezTo>
                  <a:cubicBezTo>
                    <a:pt x="113" y="242"/>
                    <a:pt x="193" y="537"/>
                    <a:pt x="201" y="634"/>
                  </a:cubicBezTo>
                  <a:cubicBezTo>
                    <a:pt x="201" y="634"/>
                    <a:pt x="421" y="578"/>
                    <a:pt x="458" y="578"/>
                  </a:cubicBezTo>
                  <a:cubicBezTo>
                    <a:pt x="458" y="539"/>
                    <a:pt x="458" y="539"/>
                    <a:pt x="458" y="539"/>
                  </a:cubicBezTo>
                  <a:cubicBezTo>
                    <a:pt x="458" y="539"/>
                    <a:pt x="469" y="557"/>
                    <a:pt x="475" y="573"/>
                  </a:cubicBezTo>
                  <a:cubicBezTo>
                    <a:pt x="475" y="573"/>
                    <a:pt x="550" y="571"/>
                    <a:pt x="573" y="573"/>
                  </a:cubicBezTo>
                  <a:cubicBezTo>
                    <a:pt x="573" y="573"/>
                    <a:pt x="382" y="116"/>
                    <a:pt x="310" y="0"/>
                  </a:cubicBezTo>
                  <a:cubicBezTo>
                    <a:pt x="310" y="0"/>
                    <a:pt x="174" y="0"/>
                    <a:pt x="127" y="11"/>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10"/>
            <p:cNvSpPr>
              <a:spLocks/>
            </p:cNvSpPr>
            <p:nvPr/>
          </p:nvSpPr>
          <p:spPr bwMode="auto">
            <a:xfrm>
              <a:off x="1166166" y="3632552"/>
              <a:ext cx="201111" cy="407010"/>
            </a:xfrm>
            <a:custGeom>
              <a:avLst/>
              <a:gdLst>
                <a:gd name="T0" fmla="*/ 55 w 110"/>
                <a:gd name="T1" fmla="*/ 28 h 222"/>
                <a:gd name="T2" fmla="*/ 100 w 110"/>
                <a:gd name="T3" fmla="*/ 99 h 222"/>
                <a:gd name="T4" fmla="*/ 32 w 110"/>
                <a:gd name="T5" fmla="*/ 114 h 222"/>
                <a:gd name="T6" fmla="*/ 6 w 110"/>
                <a:gd name="T7" fmla="*/ 28 h 222"/>
                <a:gd name="T8" fmla="*/ 55 w 110"/>
                <a:gd name="T9" fmla="*/ 28 h 222"/>
              </a:gdLst>
              <a:ahLst/>
              <a:cxnLst>
                <a:cxn ang="0">
                  <a:pos x="T0" y="T1"/>
                </a:cxn>
                <a:cxn ang="0">
                  <a:pos x="T2" y="T3"/>
                </a:cxn>
                <a:cxn ang="0">
                  <a:pos x="T4" y="T5"/>
                </a:cxn>
                <a:cxn ang="0">
                  <a:pos x="T6" y="T7"/>
                </a:cxn>
                <a:cxn ang="0">
                  <a:pos x="T8" y="T9"/>
                </a:cxn>
              </a:cxnLst>
              <a:rect l="0" t="0" r="r" b="b"/>
              <a:pathLst>
                <a:path w="110" h="222">
                  <a:moveTo>
                    <a:pt x="55" y="28"/>
                  </a:moveTo>
                  <a:cubicBezTo>
                    <a:pt x="55" y="28"/>
                    <a:pt x="88" y="90"/>
                    <a:pt x="100" y="99"/>
                  </a:cubicBezTo>
                  <a:cubicBezTo>
                    <a:pt x="110" y="222"/>
                    <a:pt x="32" y="114"/>
                    <a:pt x="32" y="114"/>
                  </a:cubicBezTo>
                  <a:cubicBezTo>
                    <a:pt x="32" y="114"/>
                    <a:pt x="12" y="56"/>
                    <a:pt x="6" y="28"/>
                  </a:cubicBezTo>
                  <a:cubicBezTo>
                    <a:pt x="0" y="0"/>
                    <a:pt x="55" y="28"/>
                    <a:pt x="55" y="28"/>
                  </a:cubicBezTo>
                  <a:close/>
                </a:path>
              </a:pathLst>
            </a:custGeom>
            <a:solidFill>
              <a:srgbClr val="FFDC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111"/>
            <p:cNvSpPr>
              <a:spLocks/>
            </p:cNvSpPr>
            <p:nvPr/>
          </p:nvSpPr>
          <p:spPr bwMode="auto">
            <a:xfrm>
              <a:off x="1127860" y="3796952"/>
              <a:ext cx="421374" cy="526718"/>
            </a:xfrm>
            <a:custGeom>
              <a:avLst/>
              <a:gdLst>
                <a:gd name="T0" fmla="*/ 74 w 230"/>
                <a:gd name="T1" fmla="*/ 0 h 287"/>
                <a:gd name="T2" fmla="*/ 112 w 230"/>
                <a:gd name="T3" fmla="*/ 62 h 287"/>
                <a:gd name="T4" fmla="*/ 96 w 230"/>
                <a:gd name="T5" fmla="*/ 0 h 287"/>
                <a:gd name="T6" fmla="*/ 144 w 230"/>
                <a:gd name="T7" fmla="*/ 0 h 287"/>
                <a:gd name="T8" fmla="*/ 230 w 230"/>
                <a:gd name="T9" fmla="*/ 287 h 287"/>
                <a:gd name="T10" fmla="*/ 0 w 230"/>
                <a:gd name="T11" fmla="*/ 38 h 287"/>
                <a:gd name="T12" fmla="*/ 74 w 230"/>
                <a:gd name="T13" fmla="*/ 0 h 287"/>
              </a:gdLst>
              <a:ahLst/>
              <a:cxnLst>
                <a:cxn ang="0">
                  <a:pos x="T0" y="T1"/>
                </a:cxn>
                <a:cxn ang="0">
                  <a:pos x="T2" y="T3"/>
                </a:cxn>
                <a:cxn ang="0">
                  <a:pos x="T4" y="T5"/>
                </a:cxn>
                <a:cxn ang="0">
                  <a:pos x="T6" y="T7"/>
                </a:cxn>
                <a:cxn ang="0">
                  <a:pos x="T8" y="T9"/>
                </a:cxn>
                <a:cxn ang="0">
                  <a:pos x="T10" y="T11"/>
                </a:cxn>
                <a:cxn ang="0">
                  <a:pos x="T12" y="T13"/>
                </a:cxn>
              </a:cxnLst>
              <a:rect l="0" t="0" r="r" b="b"/>
              <a:pathLst>
                <a:path w="230" h="287">
                  <a:moveTo>
                    <a:pt x="74" y="0"/>
                  </a:moveTo>
                  <a:cubicBezTo>
                    <a:pt x="112" y="62"/>
                    <a:pt x="112" y="62"/>
                    <a:pt x="112" y="62"/>
                  </a:cubicBezTo>
                  <a:cubicBezTo>
                    <a:pt x="96" y="0"/>
                    <a:pt x="96" y="0"/>
                    <a:pt x="96" y="0"/>
                  </a:cubicBezTo>
                  <a:cubicBezTo>
                    <a:pt x="144" y="0"/>
                    <a:pt x="144" y="0"/>
                    <a:pt x="144" y="0"/>
                  </a:cubicBezTo>
                  <a:cubicBezTo>
                    <a:pt x="144" y="0"/>
                    <a:pt x="221" y="197"/>
                    <a:pt x="230" y="287"/>
                  </a:cubicBezTo>
                  <a:cubicBezTo>
                    <a:pt x="230" y="287"/>
                    <a:pt x="46" y="72"/>
                    <a:pt x="0" y="38"/>
                  </a:cubicBezTo>
                  <a:lnTo>
                    <a:pt x="74" y="0"/>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112"/>
            <p:cNvSpPr>
              <a:spLocks/>
            </p:cNvSpPr>
            <p:nvPr/>
          </p:nvSpPr>
          <p:spPr bwMode="auto">
            <a:xfrm>
              <a:off x="1113495" y="3773010"/>
              <a:ext cx="150035" cy="137266"/>
            </a:xfrm>
            <a:custGeom>
              <a:avLst/>
              <a:gdLst>
                <a:gd name="T0" fmla="*/ 0 w 82"/>
                <a:gd name="T1" fmla="*/ 0 h 75"/>
                <a:gd name="T2" fmla="*/ 82 w 82"/>
                <a:gd name="T3" fmla="*/ 13 h 75"/>
                <a:gd name="T4" fmla="*/ 82 w 82"/>
                <a:gd name="T5" fmla="*/ 75 h 75"/>
                <a:gd name="T6" fmla="*/ 0 w 82"/>
                <a:gd name="T7" fmla="*/ 47 h 75"/>
                <a:gd name="T8" fmla="*/ 0 w 82"/>
                <a:gd name="T9" fmla="*/ 0 h 75"/>
              </a:gdLst>
              <a:ahLst/>
              <a:cxnLst>
                <a:cxn ang="0">
                  <a:pos x="T0" y="T1"/>
                </a:cxn>
                <a:cxn ang="0">
                  <a:pos x="T2" y="T3"/>
                </a:cxn>
                <a:cxn ang="0">
                  <a:pos x="T4" y="T5"/>
                </a:cxn>
                <a:cxn ang="0">
                  <a:pos x="T6" y="T7"/>
                </a:cxn>
                <a:cxn ang="0">
                  <a:pos x="T8" y="T9"/>
                </a:cxn>
              </a:cxnLst>
              <a:rect l="0" t="0" r="r" b="b"/>
              <a:pathLst>
                <a:path w="82" h="75">
                  <a:moveTo>
                    <a:pt x="0" y="0"/>
                  </a:moveTo>
                  <a:cubicBezTo>
                    <a:pt x="82" y="13"/>
                    <a:pt x="82" y="13"/>
                    <a:pt x="82" y="13"/>
                  </a:cubicBezTo>
                  <a:cubicBezTo>
                    <a:pt x="82" y="75"/>
                    <a:pt x="82" y="75"/>
                    <a:pt x="82" y="75"/>
                  </a:cubicBezTo>
                  <a:cubicBezTo>
                    <a:pt x="82" y="75"/>
                    <a:pt x="4" y="52"/>
                    <a:pt x="0" y="47"/>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113"/>
            <p:cNvSpPr>
              <a:spLocks/>
            </p:cNvSpPr>
            <p:nvPr/>
          </p:nvSpPr>
          <p:spPr bwMode="auto">
            <a:xfrm>
              <a:off x="1287471" y="3886335"/>
              <a:ext cx="121305" cy="92575"/>
            </a:xfrm>
            <a:custGeom>
              <a:avLst/>
              <a:gdLst>
                <a:gd name="T0" fmla="*/ 0 w 66"/>
                <a:gd name="T1" fmla="*/ 22 h 50"/>
                <a:gd name="T2" fmla="*/ 54 w 66"/>
                <a:gd name="T3" fmla="*/ 5 h 50"/>
                <a:gd name="T4" fmla="*/ 66 w 66"/>
                <a:gd name="T5" fmla="*/ 37 h 50"/>
                <a:gd name="T6" fmla="*/ 39 w 66"/>
                <a:gd name="T7" fmla="*/ 50 h 50"/>
                <a:gd name="T8" fmla="*/ 0 w 66"/>
                <a:gd name="T9" fmla="*/ 22 h 50"/>
              </a:gdLst>
              <a:ahLst/>
              <a:cxnLst>
                <a:cxn ang="0">
                  <a:pos x="T0" y="T1"/>
                </a:cxn>
                <a:cxn ang="0">
                  <a:pos x="T2" y="T3"/>
                </a:cxn>
                <a:cxn ang="0">
                  <a:pos x="T4" y="T5"/>
                </a:cxn>
                <a:cxn ang="0">
                  <a:pos x="T6" y="T7"/>
                </a:cxn>
                <a:cxn ang="0">
                  <a:pos x="T8" y="T9"/>
                </a:cxn>
              </a:cxnLst>
              <a:rect l="0" t="0" r="r" b="b"/>
              <a:pathLst>
                <a:path w="66" h="50">
                  <a:moveTo>
                    <a:pt x="0" y="22"/>
                  </a:moveTo>
                  <a:cubicBezTo>
                    <a:pt x="0" y="22"/>
                    <a:pt x="29" y="0"/>
                    <a:pt x="54" y="5"/>
                  </a:cubicBezTo>
                  <a:cubicBezTo>
                    <a:pt x="66" y="37"/>
                    <a:pt x="66" y="37"/>
                    <a:pt x="66" y="37"/>
                  </a:cubicBezTo>
                  <a:cubicBezTo>
                    <a:pt x="39" y="50"/>
                    <a:pt x="39" y="50"/>
                    <a:pt x="39" y="50"/>
                  </a:cubicBezTo>
                  <a:lnTo>
                    <a:pt x="0" y="22"/>
                  </a:ln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114"/>
            <p:cNvSpPr>
              <a:spLocks/>
            </p:cNvSpPr>
            <p:nvPr/>
          </p:nvSpPr>
          <p:spPr bwMode="auto">
            <a:xfrm>
              <a:off x="1359297" y="3954967"/>
              <a:ext cx="205899" cy="389452"/>
            </a:xfrm>
            <a:custGeom>
              <a:avLst/>
              <a:gdLst>
                <a:gd name="T0" fmla="*/ 11 w 113"/>
                <a:gd name="T1" fmla="*/ 95 h 212"/>
                <a:gd name="T2" fmla="*/ 0 w 113"/>
                <a:gd name="T3" fmla="*/ 13 h 212"/>
                <a:gd name="T4" fmla="*/ 27 w 113"/>
                <a:gd name="T5" fmla="*/ 0 h 212"/>
                <a:gd name="T6" fmla="*/ 94 w 113"/>
                <a:gd name="T7" fmla="*/ 109 h 212"/>
                <a:gd name="T8" fmla="*/ 113 w 113"/>
                <a:gd name="T9" fmla="*/ 212 h 212"/>
                <a:gd name="T10" fmla="*/ 11 w 113"/>
                <a:gd name="T11" fmla="*/ 95 h 212"/>
              </a:gdLst>
              <a:ahLst/>
              <a:cxnLst>
                <a:cxn ang="0">
                  <a:pos x="T0" y="T1"/>
                </a:cxn>
                <a:cxn ang="0">
                  <a:pos x="T2" y="T3"/>
                </a:cxn>
                <a:cxn ang="0">
                  <a:pos x="T4" y="T5"/>
                </a:cxn>
                <a:cxn ang="0">
                  <a:pos x="T6" y="T7"/>
                </a:cxn>
                <a:cxn ang="0">
                  <a:pos x="T8" y="T9"/>
                </a:cxn>
                <a:cxn ang="0">
                  <a:pos x="T10" y="T11"/>
                </a:cxn>
              </a:cxnLst>
              <a:rect l="0" t="0" r="r" b="b"/>
              <a:pathLst>
                <a:path w="113" h="212">
                  <a:moveTo>
                    <a:pt x="11" y="95"/>
                  </a:moveTo>
                  <a:cubicBezTo>
                    <a:pt x="0" y="13"/>
                    <a:pt x="0" y="13"/>
                    <a:pt x="0" y="13"/>
                  </a:cubicBezTo>
                  <a:cubicBezTo>
                    <a:pt x="27" y="0"/>
                    <a:pt x="27" y="0"/>
                    <a:pt x="27" y="0"/>
                  </a:cubicBezTo>
                  <a:cubicBezTo>
                    <a:pt x="27" y="0"/>
                    <a:pt x="79" y="86"/>
                    <a:pt x="94" y="109"/>
                  </a:cubicBezTo>
                  <a:cubicBezTo>
                    <a:pt x="113" y="212"/>
                    <a:pt x="113" y="212"/>
                    <a:pt x="113" y="212"/>
                  </a:cubicBezTo>
                  <a:lnTo>
                    <a:pt x="11" y="95"/>
                  </a:ln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115"/>
            <p:cNvSpPr>
              <a:spLocks/>
            </p:cNvSpPr>
            <p:nvPr/>
          </p:nvSpPr>
          <p:spPr bwMode="auto">
            <a:xfrm>
              <a:off x="1049651" y="3796952"/>
              <a:ext cx="515546" cy="547468"/>
            </a:xfrm>
            <a:custGeom>
              <a:avLst/>
              <a:gdLst>
                <a:gd name="T0" fmla="*/ 34 w 281"/>
                <a:gd name="T1" fmla="*/ 0 h 298"/>
                <a:gd name="T2" fmla="*/ 0 w 281"/>
                <a:gd name="T3" fmla="*/ 99 h 298"/>
                <a:gd name="T4" fmla="*/ 102 w 281"/>
                <a:gd name="T5" fmla="*/ 122 h 298"/>
                <a:gd name="T6" fmla="*/ 84 w 281"/>
                <a:gd name="T7" fmla="*/ 221 h 298"/>
                <a:gd name="T8" fmla="*/ 281 w 281"/>
                <a:gd name="T9" fmla="*/ 298 h 298"/>
                <a:gd name="T10" fmla="*/ 42 w 281"/>
                <a:gd name="T11" fmla="*/ 35 h 298"/>
                <a:gd name="T12" fmla="*/ 34 w 281"/>
                <a:gd name="T13" fmla="*/ 0 h 298"/>
              </a:gdLst>
              <a:ahLst/>
              <a:cxnLst>
                <a:cxn ang="0">
                  <a:pos x="T0" y="T1"/>
                </a:cxn>
                <a:cxn ang="0">
                  <a:pos x="T2" y="T3"/>
                </a:cxn>
                <a:cxn ang="0">
                  <a:pos x="T4" y="T5"/>
                </a:cxn>
                <a:cxn ang="0">
                  <a:pos x="T6" y="T7"/>
                </a:cxn>
                <a:cxn ang="0">
                  <a:pos x="T8" y="T9"/>
                </a:cxn>
                <a:cxn ang="0">
                  <a:pos x="T10" y="T11"/>
                </a:cxn>
                <a:cxn ang="0">
                  <a:pos x="T12" y="T13"/>
                </a:cxn>
              </a:cxnLst>
              <a:rect l="0" t="0" r="r" b="b"/>
              <a:pathLst>
                <a:path w="281" h="298">
                  <a:moveTo>
                    <a:pt x="34" y="0"/>
                  </a:moveTo>
                  <a:cubicBezTo>
                    <a:pt x="34" y="0"/>
                    <a:pt x="11" y="60"/>
                    <a:pt x="0" y="99"/>
                  </a:cubicBezTo>
                  <a:cubicBezTo>
                    <a:pt x="0" y="99"/>
                    <a:pt x="47" y="116"/>
                    <a:pt x="102" y="122"/>
                  </a:cubicBezTo>
                  <a:cubicBezTo>
                    <a:pt x="102" y="122"/>
                    <a:pt x="81" y="214"/>
                    <a:pt x="84" y="221"/>
                  </a:cubicBezTo>
                  <a:cubicBezTo>
                    <a:pt x="84" y="221"/>
                    <a:pt x="221" y="265"/>
                    <a:pt x="281" y="298"/>
                  </a:cubicBezTo>
                  <a:cubicBezTo>
                    <a:pt x="241" y="251"/>
                    <a:pt x="82" y="73"/>
                    <a:pt x="42" y="35"/>
                  </a:cubicBezTo>
                  <a:lnTo>
                    <a:pt x="34"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116"/>
            <p:cNvSpPr>
              <a:spLocks/>
            </p:cNvSpPr>
            <p:nvPr/>
          </p:nvSpPr>
          <p:spPr bwMode="auto">
            <a:xfrm>
              <a:off x="1378450" y="3768222"/>
              <a:ext cx="239417" cy="576198"/>
            </a:xfrm>
            <a:custGeom>
              <a:avLst/>
              <a:gdLst>
                <a:gd name="T0" fmla="*/ 0 w 130"/>
                <a:gd name="T1" fmla="*/ 0 h 314"/>
                <a:gd name="T2" fmla="*/ 73 w 130"/>
                <a:gd name="T3" fmla="*/ 53 h 314"/>
                <a:gd name="T4" fmla="*/ 55 w 130"/>
                <a:gd name="T5" fmla="*/ 102 h 314"/>
                <a:gd name="T6" fmla="*/ 130 w 130"/>
                <a:gd name="T7" fmla="*/ 159 h 314"/>
                <a:gd name="T8" fmla="*/ 102 w 130"/>
                <a:gd name="T9" fmla="*/ 314 h 314"/>
                <a:gd name="T10" fmla="*/ 0 w 130"/>
                <a:gd name="T11" fmla="*/ 0 h 314"/>
              </a:gdLst>
              <a:ahLst/>
              <a:cxnLst>
                <a:cxn ang="0">
                  <a:pos x="T0" y="T1"/>
                </a:cxn>
                <a:cxn ang="0">
                  <a:pos x="T2" y="T3"/>
                </a:cxn>
                <a:cxn ang="0">
                  <a:pos x="T4" y="T5"/>
                </a:cxn>
                <a:cxn ang="0">
                  <a:pos x="T6" y="T7"/>
                </a:cxn>
                <a:cxn ang="0">
                  <a:pos x="T8" y="T9"/>
                </a:cxn>
                <a:cxn ang="0">
                  <a:pos x="T10" y="T11"/>
                </a:cxn>
              </a:cxnLst>
              <a:rect l="0" t="0" r="r" b="b"/>
              <a:pathLst>
                <a:path w="130" h="314">
                  <a:moveTo>
                    <a:pt x="0" y="0"/>
                  </a:moveTo>
                  <a:cubicBezTo>
                    <a:pt x="0" y="0"/>
                    <a:pt x="39" y="36"/>
                    <a:pt x="73" y="53"/>
                  </a:cubicBezTo>
                  <a:cubicBezTo>
                    <a:pt x="73" y="53"/>
                    <a:pt x="66" y="84"/>
                    <a:pt x="55" y="102"/>
                  </a:cubicBezTo>
                  <a:cubicBezTo>
                    <a:pt x="55" y="102"/>
                    <a:pt x="108" y="138"/>
                    <a:pt x="130" y="159"/>
                  </a:cubicBezTo>
                  <a:cubicBezTo>
                    <a:pt x="130" y="159"/>
                    <a:pt x="102" y="239"/>
                    <a:pt x="102" y="314"/>
                  </a:cubicBezTo>
                  <a:cubicBezTo>
                    <a:pt x="102" y="314"/>
                    <a:pt x="20" y="30"/>
                    <a:pt x="0" y="0"/>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117"/>
            <p:cNvSpPr>
              <a:spLocks/>
            </p:cNvSpPr>
            <p:nvPr/>
          </p:nvSpPr>
          <p:spPr bwMode="auto">
            <a:xfrm>
              <a:off x="1573176" y="4365169"/>
              <a:ext cx="158016" cy="392644"/>
            </a:xfrm>
            <a:custGeom>
              <a:avLst/>
              <a:gdLst>
                <a:gd name="T0" fmla="*/ 0 w 86"/>
                <a:gd name="T1" fmla="*/ 0 h 214"/>
                <a:gd name="T2" fmla="*/ 86 w 86"/>
                <a:gd name="T3" fmla="*/ 214 h 214"/>
                <a:gd name="T4" fmla="*/ 0 w 86"/>
                <a:gd name="T5" fmla="*/ 0 h 214"/>
              </a:gdLst>
              <a:ahLst/>
              <a:cxnLst>
                <a:cxn ang="0">
                  <a:pos x="T0" y="T1"/>
                </a:cxn>
                <a:cxn ang="0">
                  <a:pos x="T2" y="T3"/>
                </a:cxn>
                <a:cxn ang="0">
                  <a:pos x="T4" y="T5"/>
                </a:cxn>
              </a:cxnLst>
              <a:rect l="0" t="0" r="r" b="b"/>
              <a:pathLst>
                <a:path w="86" h="214">
                  <a:moveTo>
                    <a:pt x="0" y="0"/>
                  </a:moveTo>
                  <a:cubicBezTo>
                    <a:pt x="0" y="0"/>
                    <a:pt x="75" y="154"/>
                    <a:pt x="86" y="214"/>
                  </a:cubicBezTo>
                  <a:cubicBezTo>
                    <a:pt x="86" y="214"/>
                    <a:pt x="9" y="35"/>
                    <a:pt x="0" y="0"/>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118"/>
            <p:cNvSpPr>
              <a:spLocks/>
            </p:cNvSpPr>
            <p:nvPr/>
          </p:nvSpPr>
          <p:spPr bwMode="auto">
            <a:xfrm>
              <a:off x="1600310" y="4642893"/>
              <a:ext cx="55865" cy="59057"/>
            </a:xfrm>
            <a:custGeom>
              <a:avLst/>
              <a:gdLst>
                <a:gd name="T0" fmla="*/ 27 w 30"/>
                <a:gd name="T1" fmla="*/ 11 h 32"/>
                <a:gd name="T2" fmla="*/ 21 w 30"/>
                <a:gd name="T3" fmla="*/ 30 h 32"/>
                <a:gd name="T4" fmla="*/ 3 w 30"/>
                <a:gd name="T5" fmla="*/ 21 h 32"/>
                <a:gd name="T6" fmla="*/ 9 w 30"/>
                <a:gd name="T7" fmla="*/ 2 h 32"/>
                <a:gd name="T8" fmla="*/ 27 w 30"/>
                <a:gd name="T9" fmla="*/ 11 h 32"/>
              </a:gdLst>
              <a:ahLst/>
              <a:cxnLst>
                <a:cxn ang="0">
                  <a:pos x="T0" y="T1"/>
                </a:cxn>
                <a:cxn ang="0">
                  <a:pos x="T2" y="T3"/>
                </a:cxn>
                <a:cxn ang="0">
                  <a:pos x="T4" y="T5"/>
                </a:cxn>
                <a:cxn ang="0">
                  <a:pos x="T6" y="T7"/>
                </a:cxn>
                <a:cxn ang="0">
                  <a:pos x="T8" y="T9"/>
                </a:cxn>
              </a:cxnLst>
              <a:rect l="0" t="0" r="r" b="b"/>
              <a:pathLst>
                <a:path w="30" h="32">
                  <a:moveTo>
                    <a:pt x="27" y="11"/>
                  </a:moveTo>
                  <a:cubicBezTo>
                    <a:pt x="30" y="19"/>
                    <a:pt x="27" y="27"/>
                    <a:pt x="21" y="30"/>
                  </a:cubicBezTo>
                  <a:cubicBezTo>
                    <a:pt x="14" y="32"/>
                    <a:pt x="6" y="29"/>
                    <a:pt x="3" y="21"/>
                  </a:cubicBezTo>
                  <a:cubicBezTo>
                    <a:pt x="0" y="14"/>
                    <a:pt x="3" y="5"/>
                    <a:pt x="9" y="2"/>
                  </a:cubicBezTo>
                  <a:cubicBezTo>
                    <a:pt x="16" y="0"/>
                    <a:pt x="24" y="4"/>
                    <a:pt x="27" y="11"/>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119"/>
            <p:cNvSpPr>
              <a:spLocks/>
            </p:cNvSpPr>
            <p:nvPr/>
          </p:nvSpPr>
          <p:spPr bwMode="auto">
            <a:xfrm>
              <a:off x="1538062" y="4456147"/>
              <a:ext cx="55865" cy="60652"/>
            </a:xfrm>
            <a:custGeom>
              <a:avLst/>
              <a:gdLst>
                <a:gd name="T0" fmla="*/ 27 w 30"/>
                <a:gd name="T1" fmla="*/ 11 h 33"/>
                <a:gd name="T2" fmla="*/ 21 w 30"/>
                <a:gd name="T3" fmla="*/ 30 h 33"/>
                <a:gd name="T4" fmla="*/ 3 w 30"/>
                <a:gd name="T5" fmla="*/ 21 h 33"/>
                <a:gd name="T6" fmla="*/ 10 w 30"/>
                <a:gd name="T7" fmla="*/ 3 h 33"/>
                <a:gd name="T8" fmla="*/ 27 w 30"/>
                <a:gd name="T9" fmla="*/ 11 h 33"/>
              </a:gdLst>
              <a:ahLst/>
              <a:cxnLst>
                <a:cxn ang="0">
                  <a:pos x="T0" y="T1"/>
                </a:cxn>
                <a:cxn ang="0">
                  <a:pos x="T2" y="T3"/>
                </a:cxn>
                <a:cxn ang="0">
                  <a:pos x="T4" y="T5"/>
                </a:cxn>
                <a:cxn ang="0">
                  <a:pos x="T6" y="T7"/>
                </a:cxn>
                <a:cxn ang="0">
                  <a:pos x="T8" y="T9"/>
                </a:cxn>
              </a:cxnLst>
              <a:rect l="0" t="0" r="r" b="b"/>
              <a:pathLst>
                <a:path w="30" h="33">
                  <a:moveTo>
                    <a:pt x="27" y="11"/>
                  </a:moveTo>
                  <a:cubicBezTo>
                    <a:pt x="30" y="19"/>
                    <a:pt x="27" y="27"/>
                    <a:pt x="21" y="30"/>
                  </a:cubicBezTo>
                  <a:cubicBezTo>
                    <a:pt x="14" y="33"/>
                    <a:pt x="6" y="29"/>
                    <a:pt x="3" y="21"/>
                  </a:cubicBezTo>
                  <a:cubicBezTo>
                    <a:pt x="0" y="14"/>
                    <a:pt x="3" y="6"/>
                    <a:pt x="10" y="3"/>
                  </a:cubicBezTo>
                  <a:cubicBezTo>
                    <a:pt x="16" y="0"/>
                    <a:pt x="24" y="4"/>
                    <a:pt x="27" y="11"/>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120"/>
            <p:cNvSpPr>
              <a:spLocks/>
            </p:cNvSpPr>
            <p:nvPr/>
          </p:nvSpPr>
          <p:spPr bwMode="auto">
            <a:xfrm>
              <a:off x="1303432" y="3739492"/>
              <a:ext cx="95767" cy="143650"/>
            </a:xfrm>
            <a:custGeom>
              <a:avLst/>
              <a:gdLst>
                <a:gd name="T0" fmla="*/ 0 w 52"/>
                <a:gd name="T1" fmla="*/ 31 h 78"/>
                <a:gd name="T2" fmla="*/ 45 w 52"/>
                <a:gd name="T3" fmla="*/ 78 h 78"/>
                <a:gd name="T4" fmla="*/ 48 w 52"/>
                <a:gd name="T5" fmla="*/ 18 h 78"/>
                <a:gd name="T6" fmla="*/ 25 w 52"/>
                <a:gd name="T7" fmla="*/ 0 h 78"/>
                <a:gd name="T8" fmla="*/ 0 w 52"/>
                <a:gd name="T9" fmla="*/ 31 h 78"/>
              </a:gdLst>
              <a:ahLst/>
              <a:cxnLst>
                <a:cxn ang="0">
                  <a:pos x="T0" y="T1"/>
                </a:cxn>
                <a:cxn ang="0">
                  <a:pos x="T2" y="T3"/>
                </a:cxn>
                <a:cxn ang="0">
                  <a:pos x="T4" y="T5"/>
                </a:cxn>
                <a:cxn ang="0">
                  <a:pos x="T6" y="T7"/>
                </a:cxn>
                <a:cxn ang="0">
                  <a:pos x="T8" y="T9"/>
                </a:cxn>
              </a:cxnLst>
              <a:rect l="0" t="0" r="r" b="b"/>
              <a:pathLst>
                <a:path w="52" h="78">
                  <a:moveTo>
                    <a:pt x="0" y="31"/>
                  </a:moveTo>
                  <a:cubicBezTo>
                    <a:pt x="45" y="78"/>
                    <a:pt x="45" y="78"/>
                    <a:pt x="45" y="78"/>
                  </a:cubicBezTo>
                  <a:cubicBezTo>
                    <a:pt x="45" y="78"/>
                    <a:pt x="52" y="31"/>
                    <a:pt x="48" y="18"/>
                  </a:cubicBezTo>
                  <a:cubicBezTo>
                    <a:pt x="25" y="0"/>
                    <a:pt x="25" y="0"/>
                    <a:pt x="25" y="0"/>
                  </a:cubicBezTo>
                  <a:lnTo>
                    <a:pt x="0"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121"/>
            <p:cNvSpPr>
              <a:spLocks/>
            </p:cNvSpPr>
            <p:nvPr/>
          </p:nvSpPr>
          <p:spPr bwMode="auto">
            <a:xfrm>
              <a:off x="1378450" y="4773775"/>
              <a:ext cx="552256" cy="159612"/>
            </a:xfrm>
            <a:custGeom>
              <a:avLst/>
              <a:gdLst>
                <a:gd name="T0" fmla="*/ 0 w 301"/>
                <a:gd name="T1" fmla="*/ 87 h 87"/>
                <a:gd name="T2" fmla="*/ 188 w 301"/>
                <a:gd name="T3" fmla="*/ 43 h 87"/>
                <a:gd name="T4" fmla="*/ 194 w 301"/>
                <a:gd name="T5" fmla="*/ 0 h 87"/>
                <a:gd name="T6" fmla="*/ 211 w 301"/>
                <a:gd name="T7" fmla="*/ 41 h 87"/>
                <a:gd name="T8" fmla="*/ 301 w 301"/>
                <a:gd name="T9" fmla="*/ 40 h 87"/>
                <a:gd name="T10" fmla="*/ 207 w 301"/>
                <a:gd name="T11" fmla="*/ 49 h 87"/>
                <a:gd name="T12" fmla="*/ 200 w 301"/>
                <a:gd name="T13" fmla="*/ 32 h 87"/>
                <a:gd name="T14" fmla="*/ 197 w 301"/>
                <a:gd name="T15" fmla="*/ 52 h 87"/>
                <a:gd name="T16" fmla="*/ 0 w 301"/>
                <a:gd name="T17"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1" h="87">
                  <a:moveTo>
                    <a:pt x="0" y="87"/>
                  </a:moveTo>
                  <a:cubicBezTo>
                    <a:pt x="0" y="87"/>
                    <a:pt x="85" y="58"/>
                    <a:pt x="188" y="43"/>
                  </a:cubicBezTo>
                  <a:cubicBezTo>
                    <a:pt x="194" y="0"/>
                    <a:pt x="194" y="0"/>
                    <a:pt x="194" y="0"/>
                  </a:cubicBezTo>
                  <a:cubicBezTo>
                    <a:pt x="194" y="0"/>
                    <a:pt x="206" y="28"/>
                    <a:pt x="211" y="41"/>
                  </a:cubicBezTo>
                  <a:cubicBezTo>
                    <a:pt x="211" y="41"/>
                    <a:pt x="283" y="38"/>
                    <a:pt x="301" y="40"/>
                  </a:cubicBezTo>
                  <a:cubicBezTo>
                    <a:pt x="301" y="40"/>
                    <a:pt x="217" y="47"/>
                    <a:pt x="207" y="49"/>
                  </a:cubicBezTo>
                  <a:cubicBezTo>
                    <a:pt x="200" y="32"/>
                    <a:pt x="200" y="32"/>
                    <a:pt x="200" y="32"/>
                  </a:cubicBezTo>
                  <a:cubicBezTo>
                    <a:pt x="200" y="32"/>
                    <a:pt x="198" y="46"/>
                    <a:pt x="197" y="52"/>
                  </a:cubicBezTo>
                  <a:cubicBezTo>
                    <a:pt x="194" y="55"/>
                    <a:pt x="45" y="67"/>
                    <a:pt x="0" y="87"/>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122"/>
            <p:cNvSpPr>
              <a:spLocks/>
            </p:cNvSpPr>
            <p:nvPr/>
          </p:nvSpPr>
          <p:spPr bwMode="auto">
            <a:xfrm>
              <a:off x="524528" y="3830470"/>
              <a:ext cx="638446" cy="960862"/>
            </a:xfrm>
            <a:custGeom>
              <a:avLst/>
              <a:gdLst>
                <a:gd name="T0" fmla="*/ 221 w 348"/>
                <a:gd name="T1" fmla="*/ 17 h 524"/>
                <a:gd name="T2" fmla="*/ 20 w 348"/>
                <a:gd name="T3" fmla="*/ 356 h 524"/>
                <a:gd name="T4" fmla="*/ 289 w 348"/>
                <a:gd name="T5" fmla="*/ 456 h 524"/>
                <a:gd name="T6" fmla="*/ 306 w 348"/>
                <a:gd name="T7" fmla="*/ 356 h 524"/>
                <a:gd name="T8" fmla="*/ 116 w 348"/>
                <a:gd name="T9" fmla="*/ 380 h 524"/>
                <a:gd name="T10" fmla="*/ 257 w 348"/>
                <a:gd name="T11" fmla="*/ 104 h 524"/>
                <a:gd name="T12" fmla="*/ 221 w 348"/>
                <a:gd name="T13" fmla="*/ 17 h 524"/>
              </a:gdLst>
              <a:ahLst/>
              <a:cxnLst>
                <a:cxn ang="0">
                  <a:pos x="T0" y="T1"/>
                </a:cxn>
                <a:cxn ang="0">
                  <a:pos x="T2" y="T3"/>
                </a:cxn>
                <a:cxn ang="0">
                  <a:pos x="T4" y="T5"/>
                </a:cxn>
                <a:cxn ang="0">
                  <a:pos x="T6" y="T7"/>
                </a:cxn>
                <a:cxn ang="0">
                  <a:pos x="T8" y="T9"/>
                </a:cxn>
                <a:cxn ang="0">
                  <a:pos x="T10" y="T11"/>
                </a:cxn>
                <a:cxn ang="0">
                  <a:pos x="T12" y="T13"/>
                </a:cxn>
              </a:cxnLst>
              <a:rect l="0" t="0" r="r" b="b"/>
              <a:pathLst>
                <a:path w="348" h="524">
                  <a:moveTo>
                    <a:pt x="221" y="17"/>
                  </a:moveTo>
                  <a:cubicBezTo>
                    <a:pt x="221" y="17"/>
                    <a:pt x="39" y="246"/>
                    <a:pt x="20" y="356"/>
                  </a:cubicBezTo>
                  <a:cubicBezTo>
                    <a:pt x="0" y="466"/>
                    <a:pt x="68" y="524"/>
                    <a:pt x="289" y="456"/>
                  </a:cubicBezTo>
                  <a:cubicBezTo>
                    <a:pt x="289" y="456"/>
                    <a:pt x="348" y="383"/>
                    <a:pt x="306" y="356"/>
                  </a:cubicBezTo>
                  <a:cubicBezTo>
                    <a:pt x="306" y="356"/>
                    <a:pt x="153" y="448"/>
                    <a:pt x="116" y="380"/>
                  </a:cubicBezTo>
                  <a:cubicBezTo>
                    <a:pt x="78" y="313"/>
                    <a:pt x="186" y="215"/>
                    <a:pt x="257" y="104"/>
                  </a:cubicBezTo>
                  <a:cubicBezTo>
                    <a:pt x="257" y="104"/>
                    <a:pt x="296" y="0"/>
                    <a:pt x="221" y="1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123"/>
            <p:cNvSpPr>
              <a:spLocks/>
            </p:cNvSpPr>
            <p:nvPr/>
          </p:nvSpPr>
          <p:spPr bwMode="auto">
            <a:xfrm>
              <a:off x="896423" y="4298132"/>
              <a:ext cx="446912" cy="378280"/>
            </a:xfrm>
            <a:custGeom>
              <a:avLst/>
              <a:gdLst>
                <a:gd name="T0" fmla="*/ 134 w 244"/>
                <a:gd name="T1" fmla="*/ 188 h 206"/>
                <a:gd name="T2" fmla="*/ 36 w 244"/>
                <a:gd name="T3" fmla="*/ 162 h 206"/>
                <a:gd name="T4" fmla="*/ 26 w 244"/>
                <a:gd name="T5" fmla="*/ 46 h 206"/>
                <a:gd name="T6" fmla="*/ 48 w 244"/>
                <a:gd name="T7" fmla="*/ 80 h 206"/>
                <a:gd name="T8" fmla="*/ 65 w 244"/>
                <a:gd name="T9" fmla="*/ 109 h 206"/>
                <a:gd name="T10" fmla="*/ 73 w 244"/>
                <a:gd name="T11" fmla="*/ 21 h 206"/>
                <a:gd name="T12" fmla="*/ 107 w 244"/>
                <a:gd name="T13" fmla="*/ 30 h 206"/>
                <a:gd name="T14" fmla="*/ 113 w 244"/>
                <a:gd name="T15" fmla="*/ 103 h 206"/>
                <a:gd name="T16" fmla="*/ 138 w 244"/>
                <a:gd name="T17" fmla="*/ 34 h 206"/>
                <a:gd name="T18" fmla="*/ 164 w 244"/>
                <a:gd name="T19" fmla="*/ 52 h 206"/>
                <a:gd name="T20" fmla="*/ 149 w 244"/>
                <a:gd name="T21" fmla="*/ 103 h 206"/>
                <a:gd name="T22" fmla="*/ 172 w 244"/>
                <a:gd name="T23" fmla="*/ 129 h 206"/>
                <a:gd name="T24" fmla="*/ 228 w 244"/>
                <a:gd name="T25" fmla="*/ 111 h 206"/>
                <a:gd name="T26" fmla="*/ 244 w 244"/>
                <a:gd name="T27" fmla="*/ 139 h 206"/>
                <a:gd name="T28" fmla="*/ 187 w 244"/>
                <a:gd name="T29" fmla="*/ 166 h 206"/>
                <a:gd name="T30" fmla="*/ 134 w 244"/>
                <a:gd name="T31" fmla="*/ 18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4" h="206">
                  <a:moveTo>
                    <a:pt x="134" y="188"/>
                  </a:moveTo>
                  <a:cubicBezTo>
                    <a:pt x="109" y="197"/>
                    <a:pt x="71" y="206"/>
                    <a:pt x="36" y="162"/>
                  </a:cubicBezTo>
                  <a:cubicBezTo>
                    <a:pt x="0" y="119"/>
                    <a:pt x="0" y="60"/>
                    <a:pt x="26" y="46"/>
                  </a:cubicBezTo>
                  <a:cubicBezTo>
                    <a:pt x="43" y="37"/>
                    <a:pt x="47" y="51"/>
                    <a:pt x="48" y="80"/>
                  </a:cubicBezTo>
                  <a:cubicBezTo>
                    <a:pt x="48" y="108"/>
                    <a:pt x="65" y="109"/>
                    <a:pt x="65" y="109"/>
                  </a:cubicBezTo>
                  <a:cubicBezTo>
                    <a:pt x="65" y="109"/>
                    <a:pt x="53" y="45"/>
                    <a:pt x="73" y="21"/>
                  </a:cubicBezTo>
                  <a:cubicBezTo>
                    <a:pt x="90" y="0"/>
                    <a:pt x="117" y="11"/>
                    <a:pt x="107" y="30"/>
                  </a:cubicBezTo>
                  <a:cubicBezTo>
                    <a:pt x="98" y="48"/>
                    <a:pt x="110" y="93"/>
                    <a:pt x="113" y="103"/>
                  </a:cubicBezTo>
                  <a:cubicBezTo>
                    <a:pt x="113" y="103"/>
                    <a:pt x="115" y="43"/>
                    <a:pt x="138" y="34"/>
                  </a:cubicBezTo>
                  <a:cubicBezTo>
                    <a:pt x="158" y="26"/>
                    <a:pt x="165" y="41"/>
                    <a:pt x="164" y="52"/>
                  </a:cubicBezTo>
                  <a:cubicBezTo>
                    <a:pt x="162" y="62"/>
                    <a:pt x="153" y="67"/>
                    <a:pt x="149" y="103"/>
                  </a:cubicBezTo>
                  <a:cubicBezTo>
                    <a:pt x="146" y="140"/>
                    <a:pt x="169" y="134"/>
                    <a:pt x="172" y="129"/>
                  </a:cubicBezTo>
                  <a:cubicBezTo>
                    <a:pt x="176" y="124"/>
                    <a:pt x="215" y="103"/>
                    <a:pt x="228" y="111"/>
                  </a:cubicBezTo>
                  <a:cubicBezTo>
                    <a:pt x="240" y="118"/>
                    <a:pt x="244" y="139"/>
                    <a:pt x="244" y="139"/>
                  </a:cubicBezTo>
                  <a:cubicBezTo>
                    <a:pt x="244" y="139"/>
                    <a:pt x="206" y="156"/>
                    <a:pt x="187" y="166"/>
                  </a:cubicBezTo>
                  <a:cubicBezTo>
                    <a:pt x="167" y="176"/>
                    <a:pt x="151" y="181"/>
                    <a:pt x="134" y="188"/>
                  </a:cubicBezTo>
                  <a:close/>
                </a:path>
              </a:pathLst>
            </a:custGeom>
            <a:solidFill>
              <a:srgbClr val="FFDC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124"/>
            <p:cNvSpPr>
              <a:spLocks/>
            </p:cNvSpPr>
            <p:nvPr/>
          </p:nvSpPr>
          <p:spPr bwMode="auto">
            <a:xfrm>
              <a:off x="1048054" y="4508820"/>
              <a:ext cx="84595" cy="110132"/>
            </a:xfrm>
            <a:custGeom>
              <a:avLst/>
              <a:gdLst>
                <a:gd name="T0" fmla="*/ 0 w 46"/>
                <a:gd name="T1" fmla="*/ 24 h 60"/>
                <a:gd name="T2" fmla="*/ 45 w 46"/>
                <a:gd name="T3" fmla="*/ 60 h 60"/>
                <a:gd name="T4" fmla="*/ 0 w 46"/>
                <a:gd name="T5" fmla="*/ 24 h 60"/>
              </a:gdLst>
              <a:ahLst/>
              <a:cxnLst>
                <a:cxn ang="0">
                  <a:pos x="T0" y="T1"/>
                </a:cxn>
                <a:cxn ang="0">
                  <a:pos x="T2" y="T3"/>
                </a:cxn>
                <a:cxn ang="0">
                  <a:pos x="T4" y="T5"/>
                </a:cxn>
              </a:cxnLst>
              <a:rect l="0" t="0" r="r" b="b"/>
              <a:pathLst>
                <a:path w="46" h="60">
                  <a:moveTo>
                    <a:pt x="0" y="24"/>
                  </a:moveTo>
                  <a:cubicBezTo>
                    <a:pt x="0" y="24"/>
                    <a:pt x="40" y="12"/>
                    <a:pt x="45" y="60"/>
                  </a:cubicBezTo>
                  <a:cubicBezTo>
                    <a:pt x="45" y="60"/>
                    <a:pt x="46" y="0"/>
                    <a:pt x="0" y="24"/>
                  </a:cubicBezTo>
                  <a:close/>
                </a:path>
              </a:pathLst>
            </a:custGeom>
            <a:solidFill>
              <a:srgbClr val="CB8F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83" name="Group 182"/>
          <p:cNvGrpSpPr/>
          <p:nvPr/>
        </p:nvGrpSpPr>
        <p:grpSpPr>
          <a:xfrm>
            <a:off x="4361864" y="2026883"/>
            <a:ext cx="1884662" cy="3426215"/>
            <a:chOff x="4641264" y="2026883"/>
            <a:chExt cx="1884662" cy="3426215"/>
          </a:xfrm>
        </p:grpSpPr>
        <p:cxnSp>
          <p:nvCxnSpPr>
            <p:cNvPr id="184" name="Straight Connector 183"/>
            <p:cNvCxnSpPr/>
            <p:nvPr/>
          </p:nvCxnSpPr>
          <p:spPr>
            <a:xfrm flipH="1">
              <a:off x="4641264" y="3866990"/>
              <a:ext cx="1834693" cy="0"/>
            </a:xfrm>
            <a:prstGeom prst="line">
              <a:avLst/>
            </a:prstGeom>
            <a:ln w="1270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a:stCxn id="196" idx="2"/>
            </p:cNvCxnSpPr>
            <p:nvPr/>
          </p:nvCxnSpPr>
          <p:spPr>
            <a:xfrm flipH="1">
              <a:off x="6196556" y="2026883"/>
              <a:ext cx="329370" cy="0"/>
            </a:xfrm>
            <a:prstGeom prst="line">
              <a:avLst/>
            </a:prstGeom>
            <a:ln w="1270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a:stCxn id="200" idx="2"/>
            </p:cNvCxnSpPr>
            <p:nvPr/>
          </p:nvCxnSpPr>
          <p:spPr>
            <a:xfrm flipH="1" flipV="1">
              <a:off x="6196556" y="3085107"/>
              <a:ext cx="329370" cy="1"/>
            </a:xfrm>
            <a:prstGeom prst="line">
              <a:avLst/>
            </a:prstGeom>
            <a:ln w="1270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a:stCxn id="204" idx="2"/>
            </p:cNvCxnSpPr>
            <p:nvPr/>
          </p:nvCxnSpPr>
          <p:spPr>
            <a:xfrm flipH="1" flipV="1">
              <a:off x="6196556" y="4140873"/>
              <a:ext cx="329370" cy="1"/>
            </a:xfrm>
            <a:prstGeom prst="line">
              <a:avLst/>
            </a:prstGeom>
            <a:ln w="1270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a:stCxn id="208" idx="2"/>
            </p:cNvCxnSpPr>
            <p:nvPr/>
          </p:nvCxnSpPr>
          <p:spPr>
            <a:xfrm flipH="1">
              <a:off x="6196556" y="5199099"/>
              <a:ext cx="329370" cy="0"/>
            </a:xfrm>
            <a:prstGeom prst="line">
              <a:avLst/>
            </a:prstGeom>
            <a:ln w="1270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6475956" y="2280882"/>
              <a:ext cx="0" cy="3172216"/>
            </a:xfrm>
            <a:prstGeom prst="line">
              <a:avLst/>
            </a:prstGeom>
            <a:ln w="1270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190" name="TextBox 189"/>
          <p:cNvSpPr txBox="1"/>
          <p:nvPr/>
        </p:nvSpPr>
        <p:spPr>
          <a:xfrm>
            <a:off x="7502289" y="1930773"/>
            <a:ext cx="1780872" cy="338554"/>
          </a:xfrm>
          <a:prstGeom prst="rect">
            <a:avLst/>
          </a:prstGeom>
          <a:noFill/>
        </p:spPr>
        <p:txBody>
          <a:bodyPr wrap="none" rtlCol="0">
            <a:spAutoFit/>
          </a:bodyPr>
          <a:lstStyle/>
          <a:p>
            <a:r>
              <a:rPr lang="en-US" sz="1600" b="1" dirty="0" err="1" smtClean="0">
                <a:solidFill>
                  <a:schemeClr val="tx1">
                    <a:lumMod val="50000"/>
                    <a:lumOff val="50000"/>
                  </a:schemeClr>
                </a:solidFill>
              </a:rPr>
              <a:t>Giới</a:t>
            </a:r>
            <a:r>
              <a:rPr lang="en-US" sz="1600" b="1" dirty="0" smtClean="0">
                <a:solidFill>
                  <a:schemeClr val="tx1">
                    <a:lumMod val="50000"/>
                    <a:lumOff val="50000"/>
                  </a:schemeClr>
                </a:solidFill>
              </a:rPr>
              <a:t> </a:t>
            </a:r>
            <a:r>
              <a:rPr lang="en-US" sz="1600" b="1" dirty="0" err="1" smtClean="0">
                <a:solidFill>
                  <a:schemeClr val="tx1">
                    <a:lumMod val="50000"/>
                    <a:lumOff val="50000"/>
                  </a:schemeClr>
                </a:solidFill>
              </a:rPr>
              <a:t>thiệu</a:t>
            </a:r>
            <a:r>
              <a:rPr lang="en-US" sz="1600" b="1" dirty="0" smtClean="0">
                <a:solidFill>
                  <a:schemeClr val="tx1">
                    <a:lumMod val="50000"/>
                    <a:lumOff val="50000"/>
                  </a:schemeClr>
                </a:solidFill>
              </a:rPr>
              <a:t> </a:t>
            </a:r>
            <a:r>
              <a:rPr lang="en-US" sz="1600" b="1" dirty="0" err="1" smtClean="0">
                <a:solidFill>
                  <a:schemeClr val="tx1">
                    <a:lumMod val="50000"/>
                    <a:lumOff val="50000"/>
                  </a:schemeClr>
                </a:solidFill>
              </a:rPr>
              <a:t>bài</a:t>
            </a:r>
            <a:r>
              <a:rPr lang="en-US" sz="1600" b="1" dirty="0" smtClean="0">
                <a:solidFill>
                  <a:schemeClr val="tx1">
                    <a:lumMod val="50000"/>
                    <a:lumOff val="50000"/>
                  </a:schemeClr>
                </a:solidFill>
              </a:rPr>
              <a:t> </a:t>
            </a:r>
            <a:r>
              <a:rPr lang="en-US" sz="1600" b="1" dirty="0" err="1" smtClean="0">
                <a:solidFill>
                  <a:schemeClr val="tx1">
                    <a:lumMod val="50000"/>
                    <a:lumOff val="50000"/>
                  </a:schemeClr>
                </a:solidFill>
              </a:rPr>
              <a:t>toán</a:t>
            </a:r>
            <a:endParaRPr lang="id-ID" sz="1600" b="1" dirty="0">
              <a:solidFill>
                <a:schemeClr val="tx1">
                  <a:lumMod val="50000"/>
                  <a:lumOff val="50000"/>
                </a:schemeClr>
              </a:solidFill>
            </a:endParaRPr>
          </a:p>
        </p:txBody>
      </p:sp>
      <p:sp>
        <p:nvSpPr>
          <p:cNvPr id="191" name="TextBox 190"/>
          <p:cNvSpPr txBox="1"/>
          <p:nvPr/>
        </p:nvSpPr>
        <p:spPr>
          <a:xfrm>
            <a:off x="7502289" y="2988998"/>
            <a:ext cx="2214068" cy="338554"/>
          </a:xfrm>
          <a:prstGeom prst="rect">
            <a:avLst/>
          </a:prstGeom>
          <a:noFill/>
        </p:spPr>
        <p:txBody>
          <a:bodyPr wrap="none" rtlCol="0">
            <a:spAutoFit/>
          </a:bodyPr>
          <a:lstStyle/>
          <a:p>
            <a:r>
              <a:rPr lang="en-US" sz="1600" b="1" dirty="0" err="1" smtClean="0">
                <a:solidFill>
                  <a:schemeClr val="tx1">
                    <a:lumMod val="50000"/>
                    <a:lumOff val="50000"/>
                  </a:schemeClr>
                </a:solidFill>
              </a:rPr>
              <a:t>Học</a:t>
            </a:r>
            <a:r>
              <a:rPr lang="en-US" sz="1600" b="1" dirty="0" smtClean="0">
                <a:solidFill>
                  <a:schemeClr val="tx1">
                    <a:lumMod val="50000"/>
                    <a:lumOff val="50000"/>
                  </a:schemeClr>
                </a:solidFill>
              </a:rPr>
              <a:t> </a:t>
            </a:r>
            <a:r>
              <a:rPr lang="en-US" sz="1600" b="1" dirty="0" err="1" smtClean="0">
                <a:solidFill>
                  <a:schemeClr val="tx1">
                    <a:lumMod val="50000"/>
                    <a:lumOff val="50000"/>
                  </a:schemeClr>
                </a:solidFill>
              </a:rPr>
              <a:t>sâu</a:t>
            </a:r>
            <a:r>
              <a:rPr lang="en-US" sz="1600" b="1" dirty="0" smtClean="0">
                <a:solidFill>
                  <a:schemeClr val="tx1">
                    <a:lumMod val="50000"/>
                    <a:lumOff val="50000"/>
                  </a:schemeClr>
                </a:solidFill>
              </a:rPr>
              <a:t> (Deep learning)</a:t>
            </a:r>
            <a:endParaRPr lang="id-ID" sz="1600" b="1" dirty="0">
              <a:solidFill>
                <a:schemeClr val="tx1">
                  <a:lumMod val="50000"/>
                  <a:lumOff val="50000"/>
                </a:schemeClr>
              </a:solidFill>
            </a:endParaRPr>
          </a:p>
        </p:txBody>
      </p:sp>
      <p:sp>
        <p:nvSpPr>
          <p:cNvPr id="192" name="TextBox 191"/>
          <p:cNvSpPr txBox="1"/>
          <p:nvPr/>
        </p:nvSpPr>
        <p:spPr>
          <a:xfrm>
            <a:off x="7502289" y="4070164"/>
            <a:ext cx="3586688" cy="338554"/>
          </a:xfrm>
          <a:prstGeom prst="rect">
            <a:avLst/>
          </a:prstGeom>
          <a:noFill/>
        </p:spPr>
        <p:txBody>
          <a:bodyPr wrap="none" rtlCol="0">
            <a:spAutoFit/>
          </a:bodyPr>
          <a:lstStyle/>
          <a:p>
            <a:r>
              <a:rPr lang="en-US" sz="1600" b="1" dirty="0" err="1" smtClean="0">
                <a:solidFill>
                  <a:schemeClr val="tx1">
                    <a:lumMod val="50000"/>
                    <a:lumOff val="50000"/>
                  </a:schemeClr>
                </a:solidFill>
              </a:rPr>
              <a:t>Bài</a:t>
            </a:r>
            <a:r>
              <a:rPr lang="en-US" sz="1600" b="1" dirty="0" smtClean="0">
                <a:solidFill>
                  <a:schemeClr val="tx1">
                    <a:lumMod val="50000"/>
                    <a:lumOff val="50000"/>
                  </a:schemeClr>
                </a:solidFill>
              </a:rPr>
              <a:t> </a:t>
            </a:r>
            <a:r>
              <a:rPr lang="en-US" sz="1600" b="1" dirty="0" err="1" smtClean="0">
                <a:solidFill>
                  <a:schemeClr val="tx1">
                    <a:lumMod val="50000"/>
                    <a:lumOff val="50000"/>
                  </a:schemeClr>
                </a:solidFill>
              </a:rPr>
              <a:t>toán</a:t>
            </a:r>
            <a:r>
              <a:rPr lang="en-US" sz="1600" b="1" dirty="0" smtClean="0">
                <a:solidFill>
                  <a:schemeClr val="tx1">
                    <a:lumMod val="50000"/>
                    <a:lumOff val="50000"/>
                  </a:schemeClr>
                </a:solidFill>
              </a:rPr>
              <a:t> </a:t>
            </a:r>
            <a:r>
              <a:rPr lang="en-US" sz="1600" b="1" dirty="0" err="1" smtClean="0">
                <a:solidFill>
                  <a:schemeClr val="tx1">
                    <a:lumMod val="50000"/>
                    <a:lumOff val="50000"/>
                  </a:schemeClr>
                </a:solidFill>
              </a:rPr>
              <a:t>Phối</a:t>
            </a:r>
            <a:r>
              <a:rPr lang="en-US" sz="1600" b="1" dirty="0" smtClean="0">
                <a:solidFill>
                  <a:schemeClr val="tx1">
                    <a:lumMod val="50000"/>
                    <a:lumOff val="50000"/>
                  </a:schemeClr>
                </a:solidFill>
              </a:rPr>
              <a:t> </a:t>
            </a:r>
            <a:r>
              <a:rPr lang="en-US" sz="1600" b="1" dirty="0" err="1" smtClean="0">
                <a:solidFill>
                  <a:schemeClr val="tx1">
                    <a:lumMod val="50000"/>
                    <a:lumOff val="50000"/>
                  </a:schemeClr>
                </a:solidFill>
              </a:rPr>
              <a:t>trang</a:t>
            </a:r>
            <a:r>
              <a:rPr lang="en-US" sz="1600" b="1" dirty="0" smtClean="0">
                <a:solidFill>
                  <a:schemeClr val="tx1">
                    <a:lumMod val="50000"/>
                    <a:lumOff val="50000"/>
                  </a:schemeClr>
                </a:solidFill>
              </a:rPr>
              <a:t> </a:t>
            </a:r>
            <a:r>
              <a:rPr lang="en-US" sz="1600" b="1" dirty="0" err="1" smtClean="0">
                <a:solidFill>
                  <a:schemeClr val="tx1">
                    <a:lumMod val="50000"/>
                    <a:lumOff val="50000"/>
                  </a:schemeClr>
                </a:solidFill>
              </a:rPr>
              <a:t>phục</a:t>
            </a:r>
            <a:r>
              <a:rPr lang="en-US" sz="1600" b="1" dirty="0" smtClean="0">
                <a:solidFill>
                  <a:schemeClr val="tx1">
                    <a:lumMod val="50000"/>
                    <a:lumOff val="50000"/>
                  </a:schemeClr>
                </a:solidFill>
              </a:rPr>
              <a:t> </a:t>
            </a:r>
            <a:r>
              <a:rPr lang="en-US" sz="1600" b="1" dirty="0" err="1" smtClean="0">
                <a:solidFill>
                  <a:schemeClr val="tx1">
                    <a:lumMod val="50000"/>
                    <a:lumOff val="50000"/>
                  </a:schemeClr>
                </a:solidFill>
              </a:rPr>
              <a:t>trong</a:t>
            </a:r>
            <a:r>
              <a:rPr lang="en-US" sz="1600" b="1" dirty="0" smtClean="0">
                <a:solidFill>
                  <a:schemeClr val="tx1">
                    <a:lumMod val="50000"/>
                    <a:lumOff val="50000"/>
                  </a:schemeClr>
                </a:solidFill>
              </a:rPr>
              <a:t> </a:t>
            </a:r>
            <a:r>
              <a:rPr lang="en-US" sz="1600" b="1" dirty="0" err="1" smtClean="0">
                <a:solidFill>
                  <a:schemeClr val="tx1">
                    <a:lumMod val="50000"/>
                    <a:lumOff val="50000"/>
                  </a:schemeClr>
                </a:solidFill>
              </a:rPr>
              <a:t>học</a:t>
            </a:r>
            <a:r>
              <a:rPr lang="en-US" sz="1600" b="1" dirty="0" smtClean="0">
                <a:solidFill>
                  <a:schemeClr val="tx1">
                    <a:lumMod val="50000"/>
                    <a:lumOff val="50000"/>
                  </a:schemeClr>
                </a:solidFill>
              </a:rPr>
              <a:t> </a:t>
            </a:r>
            <a:r>
              <a:rPr lang="en-US" sz="1600" b="1" dirty="0" err="1" smtClean="0">
                <a:solidFill>
                  <a:schemeClr val="tx1">
                    <a:lumMod val="50000"/>
                    <a:lumOff val="50000"/>
                  </a:schemeClr>
                </a:solidFill>
              </a:rPr>
              <a:t>máy</a:t>
            </a:r>
            <a:endParaRPr lang="id-ID" sz="1600" b="1" dirty="0">
              <a:solidFill>
                <a:schemeClr val="tx1">
                  <a:lumMod val="50000"/>
                  <a:lumOff val="50000"/>
                </a:schemeClr>
              </a:solidFill>
            </a:endParaRPr>
          </a:p>
        </p:txBody>
      </p:sp>
      <p:sp>
        <p:nvSpPr>
          <p:cNvPr id="193" name="TextBox 192"/>
          <p:cNvSpPr txBox="1"/>
          <p:nvPr/>
        </p:nvSpPr>
        <p:spPr>
          <a:xfrm>
            <a:off x="7502289" y="5128389"/>
            <a:ext cx="740908" cy="338554"/>
          </a:xfrm>
          <a:prstGeom prst="rect">
            <a:avLst/>
          </a:prstGeom>
          <a:noFill/>
        </p:spPr>
        <p:txBody>
          <a:bodyPr wrap="none" rtlCol="0">
            <a:spAutoFit/>
          </a:bodyPr>
          <a:lstStyle/>
          <a:p>
            <a:r>
              <a:rPr lang="en-US" sz="1600" b="1" dirty="0" smtClean="0">
                <a:solidFill>
                  <a:schemeClr val="tx1">
                    <a:lumMod val="50000"/>
                    <a:lumOff val="50000"/>
                  </a:schemeClr>
                </a:solidFill>
              </a:rPr>
              <a:t>Demo</a:t>
            </a:r>
            <a:r>
              <a:rPr lang="en-US" sz="1600" b="1" dirty="0" smtClean="0">
                <a:solidFill>
                  <a:schemeClr val="tx1">
                    <a:lumMod val="50000"/>
                    <a:lumOff val="50000"/>
                  </a:schemeClr>
                </a:solidFill>
              </a:rPr>
              <a:t> </a:t>
            </a:r>
            <a:endParaRPr lang="id-ID" sz="1600" b="1" dirty="0">
              <a:solidFill>
                <a:schemeClr val="tx1">
                  <a:lumMod val="50000"/>
                  <a:lumOff val="50000"/>
                </a:schemeClr>
              </a:solidFill>
            </a:endParaRPr>
          </a:p>
        </p:txBody>
      </p:sp>
      <p:grpSp>
        <p:nvGrpSpPr>
          <p:cNvPr id="194" name="Group 193"/>
          <p:cNvGrpSpPr/>
          <p:nvPr/>
        </p:nvGrpSpPr>
        <p:grpSpPr>
          <a:xfrm>
            <a:off x="6525926" y="1591871"/>
            <a:ext cx="870024" cy="870024"/>
            <a:chOff x="6805326" y="1845871"/>
            <a:chExt cx="870024" cy="870024"/>
          </a:xfrm>
        </p:grpSpPr>
        <p:sp>
          <p:nvSpPr>
            <p:cNvPr id="195" name="Oval 194"/>
            <p:cNvSpPr/>
            <p:nvPr/>
          </p:nvSpPr>
          <p:spPr>
            <a:xfrm>
              <a:off x="6883112" y="1923657"/>
              <a:ext cx="714451" cy="71445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mj-lt"/>
              </a:endParaRPr>
            </a:p>
          </p:txBody>
        </p:sp>
        <p:sp>
          <p:nvSpPr>
            <p:cNvPr id="196" name="Oval 195"/>
            <p:cNvSpPr/>
            <p:nvPr/>
          </p:nvSpPr>
          <p:spPr>
            <a:xfrm>
              <a:off x="6805326" y="1845871"/>
              <a:ext cx="870024" cy="870024"/>
            </a:xfrm>
            <a:prstGeom prst="ellipse">
              <a:avLst/>
            </a:prstGeom>
            <a:noFill/>
            <a:ln>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00"/>
            </a:p>
          </p:txBody>
        </p:sp>
        <p:sp>
          <p:nvSpPr>
            <p:cNvPr id="197" name="TextBox 196"/>
            <p:cNvSpPr txBox="1"/>
            <p:nvPr/>
          </p:nvSpPr>
          <p:spPr>
            <a:xfrm>
              <a:off x="7055831" y="2034662"/>
              <a:ext cx="369012" cy="492443"/>
            </a:xfrm>
            <a:prstGeom prst="rect">
              <a:avLst/>
            </a:prstGeom>
            <a:noFill/>
          </p:spPr>
          <p:txBody>
            <a:bodyPr wrap="none" rtlCol="0">
              <a:spAutoFit/>
            </a:bodyPr>
            <a:lstStyle/>
            <a:p>
              <a:pPr algn="ctr"/>
              <a:r>
                <a:rPr lang="en-US" sz="2600" dirty="0">
                  <a:solidFill>
                    <a:schemeClr val="bg1"/>
                  </a:solidFill>
                  <a:latin typeface="+mj-lt"/>
                </a:rPr>
                <a:t>1</a:t>
              </a:r>
            </a:p>
          </p:txBody>
        </p:sp>
      </p:grpSp>
      <p:grpSp>
        <p:nvGrpSpPr>
          <p:cNvPr id="198" name="Group 197"/>
          <p:cNvGrpSpPr/>
          <p:nvPr/>
        </p:nvGrpSpPr>
        <p:grpSpPr>
          <a:xfrm>
            <a:off x="6525926" y="2650096"/>
            <a:ext cx="870024" cy="870024"/>
            <a:chOff x="6805326" y="2904096"/>
            <a:chExt cx="870024" cy="870024"/>
          </a:xfrm>
        </p:grpSpPr>
        <p:sp>
          <p:nvSpPr>
            <p:cNvPr id="199" name="Oval 198"/>
            <p:cNvSpPr/>
            <p:nvPr/>
          </p:nvSpPr>
          <p:spPr>
            <a:xfrm>
              <a:off x="6883112" y="2981882"/>
              <a:ext cx="714451" cy="7144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mj-lt"/>
              </a:endParaRPr>
            </a:p>
          </p:txBody>
        </p:sp>
        <p:sp>
          <p:nvSpPr>
            <p:cNvPr id="200" name="Oval 199"/>
            <p:cNvSpPr/>
            <p:nvPr/>
          </p:nvSpPr>
          <p:spPr>
            <a:xfrm>
              <a:off x="6805326" y="2904096"/>
              <a:ext cx="870024" cy="870024"/>
            </a:xfrm>
            <a:prstGeom prst="ellipse">
              <a:avLst/>
            </a:prstGeom>
            <a:noFill/>
            <a:ln>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00"/>
            </a:p>
          </p:txBody>
        </p:sp>
        <p:sp>
          <p:nvSpPr>
            <p:cNvPr id="201" name="TextBox 200"/>
            <p:cNvSpPr txBox="1"/>
            <p:nvPr/>
          </p:nvSpPr>
          <p:spPr>
            <a:xfrm>
              <a:off x="7055831" y="3092886"/>
              <a:ext cx="369011" cy="492443"/>
            </a:xfrm>
            <a:prstGeom prst="rect">
              <a:avLst/>
            </a:prstGeom>
            <a:noFill/>
          </p:spPr>
          <p:txBody>
            <a:bodyPr wrap="none" rtlCol="0">
              <a:spAutoFit/>
            </a:bodyPr>
            <a:lstStyle/>
            <a:p>
              <a:pPr algn="ctr"/>
              <a:r>
                <a:rPr lang="en-US" sz="2600" dirty="0" smtClean="0">
                  <a:solidFill>
                    <a:schemeClr val="bg1"/>
                  </a:solidFill>
                  <a:latin typeface="+mj-lt"/>
                </a:rPr>
                <a:t>2</a:t>
              </a:r>
              <a:endParaRPr lang="en-US" sz="2600" dirty="0">
                <a:solidFill>
                  <a:schemeClr val="bg1"/>
                </a:solidFill>
                <a:latin typeface="+mj-lt"/>
              </a:endParaRPr>
            </a:p>
          </p:txBody>
        </p:sp>
      </p:grpSp>
      <p:grpSp>
        <p:nvGrpSpPr>
          <p:cNvPr id="202" name="Group 201"/>
          <p:cNvGrpSpPr/>
          <p:nvPr/>
        </p:nvGrpSpPr>
        <p:grpSpPr>
          <a:xfrm>
            <a:off x="6525926" y="3705862"/>
            <a:ext cx="870024" cy="870024"/>
            <a:chOff x="6805326" y="3959862"/>
            <a:chExt cx="870024" cy="870024"/>
          </a:xfrm>
        </p:grpSpPr>
        <p:sp>
          <p:nvSpPr>
            <p:cNvPr id="203" name="Oval 202"/>
            <p:cNvSpPr/>
            <p:nvPr/>
          </p:nvSpPr>
          <p:spPr>
            <a:xfrm>
              <a:off x="6883112" y="4037648"/>
              <a:ext cx="714451" cy="7144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mj-lt"/>
              </a:endParaRPr>
            </a:p>
          </p:txBody>
        </p:sp>
        <p:sp>
          <p:nvSpPr>
            <p:cNvPr id="204" name="Oval 203"/>
            <p:cNvSpPr/>
            <p:nvPr/>
          </p:nvSpPr>
          <p:spPr>
            <a:xfrm>
              <a:off x="6805326" y="3959862"/>
              <a:ext cx="870024" cy="870024"/>
            </a:xfrm>
            <a:prstGeom prst="ellipse">
              <a:avLst/>
            </a:prstGeom>
            <a:noFill/>
            <a:ln>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00"/>
            </a:p>
          </p:txBody>
        </p:sp>
        <p:sp>
          <p:nvSpPr>
            <p:cNvPr id="205" name="TextBox 204"/>
            <p:cNvSpPr txBox="1"/>
            <p:nvPr/>
          </p:nvSpPr>
          <p:spPr>
            <a:xfrm>
              <a:off x="7055831" y="4148652"/>
              <a:ext cx="369011" cy="492443"/>
            </a:xfrm>
            <a:prstGeom prst="rect">
              <a:avLst/>
            </a:prstGeom>
            <a:noFill/>
          </p:spPr>
          <p:txBody>
            <a:bodyPr wrap="none" rtlCol="0">
              <a:spAutoFit/>
            </a:bodyPr>
            <a:lstStyle/>
            <a:p>
              <a:pPr algn="ctr"/>
              <a:r>
                <a:rPr lang="en-US" sz="2600" dirty="0" smtClean="0">
                  <a:solidFill>
                    <a:schemeClr val="bg1"/>
                  </a:solidFill>
                  <a:latin typeface="+mj-lt"/>
                </a:rPr>
                <a:t>3</a:t>
              </a:r>
              <a:endParaRPr lang="en-US" sz="2600" dirty="0">
                <a:solidFill>
                  <a:schemeClr val="bg1"/>
                </a:solidFill>
                <a:latin typeface="+mj-lt"/>
              </a:endParaRPr>
            </a:p>
          </p:txBody>
        </p:sp>
      </p:grpSp>
      <p:grpSp>
        <p:nvGrpSpPr>
          <p:cNvPr id="206" name="Group 205"/>
          <p:cNvGrpSpPr/>
          <p:nvPr/>
        </p:nvGrpSpPr>
        <p:grpSpPr>
          <a:xfrm>
            <a:off x="6525926" y="4764087"/>
            <a:ext cx="870024" cy="870024"/>
            <a:chOff x="6805326" y="5018087"/>
            <a:chExt cx="870024" cy="870024"/>
          </a:xfrm>
        </p:grpSpPr>
        <p:sp>
          <p:nvSpPr>
            <p:cNvPr id="207" name="Oval 206"/>
            <p:cNvSpPr/>
            <p:nvPr/>
          </p:nvSpPr>
          <p:spPr>
            <a:xfrm>
              <a:off x="6883112" y="5095873"/>
              <a:ext cx="714451" cy="7144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mj-lt"/>
              </a:endParaRPr>
            </a:p>
          </p:txBody>
        </p:sp>
        <p:sp>
          <p:nvSpPr>
            <p:cNvPr id="208" name="Oval 207"/>
            <p:cNvSpPr/>
            <p:nvPr/>
          </p:nvSpPr>
          <p:spPr>
            <a:xfrm>
              <a:off x="6805326" y="5018087"/>
              <a:ext cx="870024" cy="870024"/>
            </a:xfrm>
            <a:prstGeom prst="ellipse">
              <a:avLst/>
            </a:prstGeom>
            <a:noFill/>
            <a:ln>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00"/>
            </a:p>
          </p:txBody>
        </p:sp>
        <p:sp>
          <p:nvSpPr>
            <p:cNvPr id="209" name="TextBox 208"/>
            <p:cNvSpPr txBox="1"/>
            <p:nvPr/>
          </p:nvSpPr>
          <p:spPr>
            <a:xfrm>
              <a:off x="7055831" y="5206877"/>
              <a:ext cx="369012" cy="492443"/>
            </a:xfrm>
            <a:prstGeom prst="rect">
              <a:avLst/>
            </a:prstGeom>
            <a:noFill/>
          </p:spPr>
          <p:txBody>
            <a:bodyPr wrap="none" rtlCol="0">
              <a:spAutoFit/>
            </a:bodyPr>
            <a:lstStyle/>
            <a:p>
              <a:pPr algn="ctr"/>
              <a:r>
                <a:rPr lang="en-US" sz="2600" dirty="0">
                  <a:solidFill>
                    <a:schemeClr val="bg1"/>
                  </a:solidFill>
                  <a:latin typeface="+mj-lt"/>
                </a:rPr>
                <a:t>4</a:t>
              </a:r>
            </a:p>
          </p:txBody>
        </p:sp>
      </p:grpSp>
      <p:sp>
        <p:nvSpPr>
          <p:cNvPr id="210" name="Freeform 74"/>
          <p:cNvSpPr>
            <a:spLocks/>
          </p:cNvSpPr>
          <p:nvPr/>
        </p:nvSpPr>
        <p:spPr bwMode="auto">
          <a:xfrm>
            <a:off x="4455342" y="2337161"/>
            <a:ext cx="440528" cy="129286"/>
          </a:xfrm>
          <a:custGeom>
            <a:avLst/>
            <a:gdLst>
              <a:gd name="T0" fmla="*/ 240 w 240"/>
              <a:gd name="T1" fmla="*/ 52 h 70"/>
              <a:gd name="T2" fmla="*/ 221 w 240"/>
              <a:gd name="T3" fmla="*/ 70 h 70"/>
              <a:gd name="T4" fmla="*/ 19 w 240"/>
              <a:gd name="T5" fmla="*/ 70 h 70"/>
              <a:gd name="T6" fmla="*/ 0 w 240"/>
              <a:gd name="T7" fmla="*/ 52 h 70"/>
              <a:gd name="T8" fmla="*/ 0 w 240"/>
              <a:gd name="T9" fmla="*/ 18 h 70"/>
              <a:gd name="T10" fmla="*/ 19 w 240"/>
              <a:gd name="T11" fmla="*/ 0 h 70"/>
              <a:gd name="T12" fmla="*/ 221 w 240"/>
              <a:gd name="T13" fmla="*/ 0 h 70"/>
              <a:gd name="T14" fmla="*/ 240 w 240"/>
              <a:gd name="T15" fmla="*/ 18 h 70"/>
              <a:gd name="T16" fmla="*/ 240 w 240"/>
              <a:gd name="T17" fmla="*/ 5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70">
                <a:moveTo>
                  <a:pt x="240" y="52"/>
                </a:moveTo>
                <a:cubicBezTo>
                  <a:pt x="240" y="62"/>
                  <a:pt x="232" y="70"/>
                  <a:pt x="221" y="70"/>
                </a:cubicBezTo>
                <a:cubicBezTo>
                  <a:pt x="19" y="70"/>
                  <a:pt x="19" y="70"/>
                  <a:pt x="19" y="70"/>
                </a:cubicBezTo>
                <a:cubicBezTo>
                  <a:pt x="8" y="70"/>
                  <a:pt x="0" y="62"/>
                  <a:pt x="0" y="52"/>
                </a:cubicBezTo>
                <a:cubicBezTo>
                  <a:pt x="0" y="18"/>
                  <a:pt x="0" y="18"/>
                  <a:pt x="0" y="18"/>
                </a:cubicBezTo>
                <a:cubicBezTo>
                  <a:pt x="0" y="8"/>
                  <a:pt x="8" y="0"/>
                  <a:pt x="19" y="0"/>
                </a:cubicBezTo>
                <a:cubicBezTo>
                  <a:pt x="221" y="0"/>
                  <a:pt x="221" y="0"/>
                  <a:pt x="221" y="0"/>
                </a:cubicBezTo>
                <a:cubicBezTo>
                  <a:pt x="232" y="0"/>
                  <a:pt x="240" y="8"/>
                  <a:pt x="240" y="18"/>
                </a:cubicBezTo>
                <a:lnTo>
                  <a:pt x="240" y="5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5"/>
          <p:cNvSpPr>
            <a:spLocks/>
          </p:cNvSpPr>
          <p:nvPr/>
        </p:nvSpPr>
        <p:spPr bwMode="auto">
          <a:xfrm>
            <a:off x="4455342" y="2515926"/>
            <a:ext cx="440528" cy="127689"/>
          </a:xfrm>
          <a:custGeom>
            <a:avLst/>
            <a:gdLst>
              <a:gd name="T0" fmla="*/ 240 w 240"/>
              <a:gd name="T1" fmla="*/ 52 h 70"/>
              <a:gd name="T2" fmla="*/ 221 w 240"/>
              <a:gd name="T3" fmla="*/ 70 h 70"/>
              <a:gd name="T4" fmla="*/ 19 w 240"/>
              <a:gd name="T5" fmla="*/ 70 h 70"/>
              <a:gd name="T6" fmla="*/ 0 w 240"/>
              <a:gd name="T7" fmla="*/ 52 h 70"/>
              <a:gd name="T8" fmla="*/ 0 w 240"/>
              <a:gd name="T9" fmla="*/ 18 h 70"/>
              <a:gd name="T10" fmla="*/ 19 w 240"/>
              <a:gd name="T11" fmla="*/ 0 h 70"/>
              <a:gd name="T12" fmla="*/ 221 w 240"/>
              <a:gd name="T13" fmla="*/ 0 h 70"/>
              <a:gd name="T14" fmla="*/ 240 w 240"/>
              <a:gd name="T15" fmla="*/ 18 h 70"/>
              <a:gd name="T16" fmla="*/ 240 w 240"/>
              <a:gd name="T17" fmla="*/ 5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70">
                <a:moveTo>
                  <a:pt x="240" y="52"/>
                </a:moveTo>
                <a:cubicBezTo>
                  <a:pt x="240" y="62"/>
                  <a:pt x="232" y="70"/>
                  <a:pt x="221" y="70"/>
                </a:cubicBezTo>
                <a:cubicBezTo>
                  <a:pt x="19" y="70"/>
                  <a:pt x="19" y="70"/>
                  <a:pt x="19" y="70"/>
                </a:cubicBezTo>
                <a:cubicBezTo>
                  <a:pt x="8" y="70"/>
                  <a:pt x="0" y="62"/>
                  <a:pt x="0" y="52"/>
                </a:cubicBezTo>
                <a:cubicBezTo>
                  <a:pt x="0" y="18"/>
                  <a:pt x="0" y="18"/>
                  <a:pt x="0" y="18"/>
                </a:cubicBezTo>
                <a:cubicBezTo>
                  <a:pt x="0" y="8"/>
                  <a:pt x="8" y="0"/>
                  <a:pt x="19" y="0"/>
                </a:cubicBezTo>
                <a:cubicBezTo>
                  <a:pt x="221" y="0"/>
                  <a:pt x="221" y="0"/>
                  <a:pt x="221" y="0"/>
                </a:cubicBezTo>
                <a:cubicBezTo>
                  <a:pt x="232" y="0"/>
                  <a:pt x="240" y="8"/>
                  <a:pt x="240" y="18"/>
                </a:cubicBezTo>
                <a:lnTo>
                  <a:pt x="240" y="52"/>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76"/>
          <p:cNvSpPr>
            <a:spLocks/>
          </p:cNvSpPr>
          <p:nvPr/>
        </p:nvSpPr>
        <p:spPr bwMode="auto">
          <a:xfrm>
            <a:off x="4455342" y="2694691"/>
            <a:ext cx="440528" cy="127689"/>
          </a:xfrm>
          <a:custGeom>
            <a:avLst/>
            <a:gdLst>
              <a:gd name="T0" fmla="*/ 240 w 240"/>
              <a:gd name="T1" fmla="*/ 52 h 70"/>
              <a:gd name="T2" fmla="*/ 221 w 240"/>
              <a:gd name="T3" fmla="*/ 70 h 70"/>
              <a:gd name="T4" fmla="*/ 19 w 240"/>
              <a:gd name="T5" fmla="*/ 70 h 70"/>
              <a:gd name="T6" fmla="*/ 0 w 240"/>
              <a:gd name="T7" fmla="*/ 52 h 70"/>
              <a:gd name="T8" fmla="*/ 0 w 240"/>
              <a:gd name="T9" fmla="*/ 18 h 70"/>
              <a:gd name="T10" fmla="*/ 19 w 240"/>
              <a:gd name="T11" fmla="*/ 0 h 70"/>
              <a:gd name="T12" fmla="*/ 221 w 240"/>
              <a:gd name="T13" fmla="*/ 0 h 70"/>
              <a:gd name="T14" fmla="*/ 240 w 240"/>
              <a:gd name="T15" fmla="*/ 18 h 70"/>
              <a:gd name="T16" fmla="*/ 240 w 240"/>
              <a:gd name="T17" fmla="*/ 5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70">
                <a:moveTo>
                  <a:pt x="240" y="52"/>
                </a:moveTo>
                <a:cubicBezTo>
                  <a:pt x="240" y="62"/>
                  <a:pt x="232" y="70"/>
                  <a:pt x="221" y="70"/>
                </a:cubicBezTo>
                <a:cubicBezTo>
                  <a:pt x="19" y="70"/>
                  <a:pt x="19" y="70"/>
                  <a:pt x="19" y="70"/>
                </a:cubicBezTo>
                <a:cubicBezTo>
                  <a:pt x="8" y="70"/>
                  <a:pt x="0" y="62"/>
                  <a:pt x="0" y="52"/>
                </a:cubicBezTo>
                <a:cubicBezTo>
                  <a:pt x="0" y="18"/>
                  <a:pt x="0" y="18"/>
                  <a:pt x="0" y="18"/>
                </a:cubicBezTo>
                <a:cubicBezTo>
                  <a:pt x="0" y="8"/>
                  <a:pt x="8" y="0"/>
                  <a:pt x="19" y="0"/>
                </a:cubicBezTo>
                <a:cubicBezTo>
                  <a:pt x="221" y="0"/>
                  <a:pt x="221" y="0"/>
                  <a:pt x="221" y="0"/>
                </a:cubicBezTo>
                <a:cubicBezTo>
                  <a:pt x="232" y="0"/>
                  <a:pt x="240" y="8"/>
                  <a:pt x="240" y="18"/>
                </a:cubicBezTo>
                <a:lnTo>
                  <a:pt x="240" y="52"/>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77"/>
          <p:cNvSpPr>
            <a:spLocks/>
          </p:cNvSpPr>
          <p:nvPr/>
        </p:nvSpPr>
        <p:spPr bwMode="auto">
          <a:xfrm>
            <a:off x="4501630" y="2883033"/>
            <a:ext cx="173977" cy="333589"/>
          </a:xfrm>
          <a:custGeom>
            <a:avLst/>
            <a:gdLst>
              <a:gd name="T0" fmla="*/ 0 w 109"/>
              <a:gd name="T1" fmla="*/ 209 h 209"/>
              <a:gd name="T2" fmla="*/ 109 w 109"/>
              <a:gd name="T3" fmla="*/ 149 h 209"/>
              <a:gd name="T4" fmla="*/ 109 w 109"/>
              <a:gd name="T5" fmla="*/ 0 h 209"/>
            </a:gdLst>
            <a:ahLst/>
            <a:cxnLst>
              <a:cxn ang="0">
                <a:pos x="T0" y="T1"/>
              </a:cxn>
              <a:cxn ang="0">
                <a:pos x="T2" y="T3"/>
              </a:cxn>
              <a:cxn ang="0">
                <a:pos x="T4" y="T5"/>
              </a:cxn>
            </a:cxnLst>
            <a:rect l="0" t="0" r="r" b="b"/>
            <a:pathLst>
              <a:path w="109" h="209">
                <a:moveTo>
                  <a:pt x="0" y="209"/>
                </a:moveTo>
                <a:lnTo>
                  <a:pt x="109" y="149"/>
                </a:lnTo>
                <a:lnTo>
                  <a:pt x="109" y="0"/>
                </a:lnTo>
              </a:path>
            </a:pathLst>
          </a:custGeom>
          <a:noFill/>
          <a:ln w="28575" cap="rnd">
            <a:solidFill>
              <a:srgbClr val="706F6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14" name="Group 213"/>
          <p:cNvGrpSpPr/>
          <p:nvPr/>
        </p:nvGrpSpPr>
        <p:grpSpPr>
          <a:xfrm>
            <a:off x="2217588" y="2402601"/>
            <a:ext cx="550660" cy="1288066"/>
            <a:chOff x="13445075" y="2402601"/>
            <a:chExt cx="550660" cy="1288066"/>
          </a:xfrm>
        </p:grpSpPr>
        <p:sp>
          <p:nvSpPr>
            <p:cNvPr id="215" name="Freeform 58"/>
            <p:cNvSpPr>
              <a:spLocks/>
            </p:cNvSpPr>
            <p:nvPr/>
          </p:nvSpPr>
          <p:spPr bwMode="auto">
            <a:xfrm>
              <a:off x="13751529" y="2416967"/>
              <a:ext cx="244206" cy="20750"/>
            </a:xfrm>
            <a:custGeom>
              <a:avLst/>
              <a:gdLst>
                <a:gd name="T0" fmla="*/ 133 w 133"/>
                <a:gd name="T1" fmla="*/ 6 h 11"/>
                <a:gd name="T2" fmla="*/ 128 w 133"/>
                <a:gd name="T3" fmla="*/ 11 h 11"/>
                <a:gd name="T4" fmla="*/ 6 w 133"/>
                <a:gd name="T5" fmla="*/ 11 h 11"/>
                <a:gd name="T6" fmla="*/ 0 w 133"/>
                <a:gd name="T7" fmla="*/ 6 h 11"/>
                <a:gd name="T8" fmla="*/ 0 w 133"/>
                <a:gd name="T9" fmla="*/ 6 h 11"/>
                <a:gd name="T10" fmla="*/ 6 w 133"/>
                <a:gd name="T11" fmla="*/ 0 h 11"/>
                <a:gd name="T12" fmla="*/ 128 w 133"/>
                <a:gd name="T13" fmla="*/ 0 h 11"/>
                <a:gd name="T14" fmla="*/ 133 w 133"/>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11">
                  <a:moveTo>
                    <a:pt x="133" y="6"/>
                  </a:moveTo>
                  <a:cubicBezTo>
                    <a:pt x="133" y="9"/>
                    <a:pt x="131" y="11"/>
                    <a:pt x="128" y="11"/>
                  </a:cubicBezTo>
                  <a:cubicBezTo>
                    <a:pt x="6" y="11"/>
                    <a:pt x="6" y="11"/>
                    <a:pt x="6" y="11"/>
                  </a:cubicBezTo>
                  <a:cubicBezTo>
                    <a:pt x="3" y="11"/>
                    <a:pt x="0" y="9"/>
                    <a:pt x="0" y="6"/>
                  </a:cubicBezTo>
                  <a:cubicBezTo>
                    <a:pt x="0" y="6"/>
                    <a:pt x="0" y="6"/>
                    <a:pt x="0" y="6"/>
                  </a:cubicBezTo>
                  <a:cubicBezTo>
                    <a:pt x="0" y="3"/>
                    <a:pt x="3" y="0"/>
                    <a:pt x="6" y="0"/>
                  </a:cubicBezTo>
                  <a:cubicBezTo>
                    <a:pt x="128" y="0"/>
                    <a:pt x="128" y="0"/>
                    <a:pt x="128" y="0"/>
                  </a:cubicBezTo>
                  <a:cubicBezTo>
                    <a:pt x="131" y="0"/>
                    <a:pt x="133" y="3"/>
                    <a:pt x="133" y="6"/>
                  </a:cubicBezTo>
                  <a:close/>
                </a:path>
              </a:pathLst>
            </a:custGeom>
            <a:solidFill>
              <a:srgbClr val="706F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59"/>
            <p:cNvSpPr>
              <a:spLocks/>
            </p:cNvSpPr>
            <p:nvPr/>
          </p:nvSpPr>
          <p:spPr bwMode="auto">
            <a:xfrm>
              <a:off x="13751529" y="2487196"/>
              <a:ext cx="244206" cy="19153"/>
            </a:xfrm>
            <a:custGeom>
              <a:avLst/>
              <a:gdLst>
                <a:gd name="T0" fmla="*/ 133 w 133"/>
                <a:gd name="T1" fmla="*/ 6 h 11"/>
                <a:gd name="T2" fmla="*/ 128 w 133"/>
                <a:gd name="T3" fmla="*/ 11 h 11"/>
                <a:gd name="T4" fmla="*/ 6 w 133"/>
                <a:gd name="T5" fmla="*/ 11 h 11"/>
                <a:gd name="T6" fmla="*/ 0 w 133"/>
                <a:gd name="T7" fmla="*/ 6 h 11"/>
                <a:gd name="T8" fmla="*/ 0 w 133"/>
                <a:gd name="T9" fmla="*/ 6 h 11"/>
                <a:gd name="T10" fmla="*/ 6 w 133"/>
                <a:gd name="T11" fmla="*/ 0 h 11"/>
                <a:gd name="T12" fmla="*/ 128 w 133"/>
                <a:gd name="T13" fmla="*/ 0 h 11"/>
                <a:gd name="T14" fmla="*/ 133 w 133"/>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11">
                  <a:moveTo>
                    <a:pt x="133" y="6"/>
                  </a:moveTo>
                  <a:cubicBezTo>
                    <a:pt x="133" y="9"/>
                    <a:pt x="131" y="11"/>
                    <a:pt x="128" y="11"/>
                  </a:cubicBezTo>
                  <a:cubicBezTo>
                    <a:pt x="6" y="11"/>
                    <a:pt x="6" y="11"/>
                    <a:pt x="6" y="11"/>
                  </a:cubicBezTo>
                  <a:cubicBezTo>
                    <a:pt x="3" y="11"/>
                    <a:pt x="0" y="9"/>
                    <a:pt x="0" y="6"/>
                  </a:cubicBezTo>
                  <a:cubicBezTo>
                    <a:pt x="0" y="6"/>
                    <a:pt x="0" y="6"/>
                    <a:pt x="0" y="6"/>
                  </a:cubicBezTo>
                  <a:cubicBezTo>
                    <a:pt x="0" y="2"/>
                    <a:pt x="3" y="0"/>
                    <a:pt x="6" y="0"/>
                  </a:cubicBezTo>
                  <a:cubicBezTo>
                    <a:pt x="128" y="0"/>
                    <a:pt x="128" y="0"/>
                    <a:pt x="128" y="0"/>
                  </a:cubicBezTo>
                  <a:cubicBezTo>
                    <a:pt x="131" y="0"/>
                    <a:pt x="133" y="2"/>
                    <a:pt x="133" y="6"/>
                  </a:cubicBezTo>
                  <a:close/>
                </a:path>
              </a:pathLst>
            </a:custGeom>
            <a:solidFill>
              <a:srgbClr val="706F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60"/>
            <p:cNvSpPr>
              <a:spLocks/>
            </p:cNvSpPr>
            <p:nvPr/>
          </p:nvSpPr>
          <p:spPr bwMode="auto">
            <a:xfrm>
              <a:off x="13751529" y="2555829"/>
              <a:ext cx="244206" cy="20750"/>
            </a:xfrm>
            <a:custGeom>
              <a:avLst/>
              <a:gdLst>
                <a:gd name="T0" fmla="*/ 133 w 133"/>
                <a:gd name="T1" fmla="*/ 5 h 11"/>
                <a:gd name="T2" fmla="*/ 128 w 133"/>
                <a:gd name="T3" fmla="*/ 11 h 11"/>
                <a:gd name="T4" fmla="*/ 6 w 133"/>
                <a:gd name="T5" fmla="*/ 11 h 11"/>
                <a:gd name="T6" fmla="*/ 0 w 133"/>
                <a:gd name="T7" fmla="*/ 5 h 11"/>
                <a:gd name="T8" fmla="*/ 0 w 133"/>
                <a:gd name="T9" fmla="*/ 5 h 11"/>
                <a:gd name="T10" fmla="*/ 6 w 133"/>
                <a:gd name="T11" fmla="*/ 0 h 11"/>
                <a:gd name="T12" fmla="*/ 128 w 133"/>
                <a:gd name="T13" fmla="*/ 0 h 11"/>
                <a:gd name="T14" fmla="*/ 133 w 133"/>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11">
                  <a:moveTo>
                    <a:pt x="133" y="5"/>
                  </a:moveTo>
                  <a:cubicBezTo>
                    <a:pt x="133" y="8"/>
                    <a:pt x="131" y="11"/>
                    <a:pt x="128" y="11"/>
                  </a:cubicBezTo>
                  <a:cubicBezTo>
                    <a:pt x="6" y="11"/>
                    <a:pt x="6" y="11"/>
                    <a:pt x="6" y="11"/>
                  </a:cubicBezTo>
                  <a:cubicBezTo>
                    <a:pt x="3" y="11"/>
                    <a:pt x="0" y="8"/>
                    <a:pt x="0" y="5"/>
                  </a:cubicBezTo>
                  <a:cubicBezTo>
                    <a:pt x="0" y="5"/>
                    <a:pt x="0" y="5"/>
                    <a:pt x="0" y="5"/>
                  </a:cubicBezTo>
                  <a:cubicBezTo>
                    <a:pt x="0" y="2"/>
                    <a:pt x="3" y="0"/>
                    <a:pt x="6" y="0"/>
                  </a:cubicBezTo>
                  <a:cubicBezTo>
                    <a:pt x="128" y="0"/>
                    <a:pt x="128" y="0"/>
                    <a:pt x="128" y="0"/>
                  </a:cubicBezTo>
                  <a:cubicBezTo>
                    <a:pt x="131" y="0"/>
                    <a:pt x="133" y="2"/>
                    <a:pt x="133" y="5"/>
                  </a:cubicBezTo>
                  <a:close/>
                </a:path>
              </a:pathLst>
            </a:custGeom>
            <a:solidFill>
              <a:srgbClr val="706F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61"/>
            <p:cNvSpPr>
              <a:spLocks/>
            </p:cNvSpPr>
            <p:nvPr/>
          </p:nvSpPr>
          <p:spPr bwMode="auto">
            <a:xfrm>
              <a:off x="13751529" y="2624462"/>
              <a:ext cx="244206" cy="19153"/>
            </a:xfrm>
            <a:custGeom>
              <a:avLst/>
              <a:gdLst>
                <a:gd name="T0" fmla="*/ 133 w 133"/>
                <a:gd name="T1" fmla="*/ 6 h 11"/>
                <a:gd name="T2" fmla="*/ 128 w 133"/>
                <a:gd name="T3" fmla="*/ 11 h 11"/>
                <a:gd name="T4" fmla="*/ 6 w 133"/>
                <a:gd name="T5" fmla="*/ 11 h 11"/>
                <a:gd name="T6" fmla="*/ 0 w 133"/>
                <a:gd name="T7" fmla="*/ 6 h 11"/>
                <a:gd name="T8" fmla="*/ 0 w 133"/>
                <a:gd name="T9" fmla="*/ 6 h 11"/>
                <a:gd name="T10" fmla="*/ 6 w 133"/>
                <a:gd name="T11" fmla="*/ 0 h 11"/>
                <a:gd name="T12" fmla="*/ 128 w 133"/>
                <a:gd name="T13" fmla="*/ 0 h 11"/>
                <a:gd name="T14" fmla="*/ 133 w 133"/>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11">
                  <a:moveTo>
                    <a:pt x="133" y="6"/>
                  </a:moveTo>
                  <a:cubicBezTo>
                    <a:pt x="133" y="9"/>
                    <a:pt x="131" y="11"/>
                    <a:pt x="128" y="11"/>
                  </a:cubicBezTo>
                  <a:cubicBezTo>
                    <a:pt x="6" y="11"/>
                    <a:pt x="6" y="11"/>
                    <a:pt x="6" y="11"/>
                  </a:cubicBezTo>
                  <a:cubicBezTo>
                    <a:pt x="3" y="11"/>
                    <a:pt x="0" y="9"/>
                    <a:pt x="0" y="6"/>
                  </a:cubicBezTo>
                  <a:cubicBezTo>
                    <a:pt x="0" y="6"/>
                    <a:pt x="0" y="6"/>
                    <a:pt x="0" y="6"/>
                  </a:cubicBezTo>
                  <a:cubicBezTo>
                    <a:pt x="0" y="3"/>
                    <a:pt x="3" y="0"/>
                    <a:pt x="6" y="0"/>
                  </a:cubicBezTo>
                  <a:cubicBezTo>
                    <a:pt x="128" y="0"/>
                    <a:pt x="128" y="0"/>
                    <a:pt x="128" y="0"/>
                  </a:cubicBezTo>
                  <a:cubicBezTo>
                    <a:pt x="131" y="0"/>
                    <a:pt x="133" y="3"/>
                    <a:pt x="133" y="6"/>
                  </a:cubicBezTo>
                  <a:close/>
                </a:path>
              </a:pathLst>
            </a:custGeom>
            <a:solidFill>
              <a:srgbClr val="706F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78"/>
            <p:cNvSpPr>
              <a:spLocks/>
            </p:cNvSpPr>
            <p:nvPr/>
          </p:nvSpPr>
          <p:spPr bwMode="auto">
            <a:xfrm>
              <a:off x="13445075" y="2402601"/>
              <a:ext cx="239417" cy="834769"/>
            </a:xfrm>
            <a:custGeom>
              <a:avLst/>
              <a:gdLst>
                <a:gd name="T0" fmla="*/ 131 w 131"/>
                <a:gd name="T1" fmla="*/ 418 h 455"/>
                <a:gd name="T2" fmla="*/ 93 w 131"/>
                <a:gd name="T3" fmla="*/ 455 h 455"/>
                <a:gd name="T4" fmla="*/ 38 w 131"/>
                <a:gd name="T5" fmla="*/ 455 h 455"/>
                <a:gd name="T6" fmla="*/ 0 w 131"/>
                <a:gd name="T7" fmla="*/ 418 h 455"/>
                <a:gd name="T8" fmla="*/ 0 w 131"/>
                <a:gd name="T9" fmla="*/ 37 h 455"/>
                <a:gd name="T10" fmla="*/ 38 w 131"/>
                <a:gd name="T11" fmla="*/ 0 h 455"/>
                <a:gd name="T12" fmla="*/ 93 w 131"/>
                <a:gd name="T13" fmla="*/ 0 h 455"/>
                <a:gd name="T14" fmla="*/ 131 w 131"/>
                <a:gd name="T15" fmla="*/ 37 h 455"/>
                <a:gd name="T16" fmla="*/ 131 w 131"/>
                <a:gd name="T17" fmla="*/ 418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455">
                  <a:moveTo>
                    <a:pt x="131" y="418"/>
                  </a:moveTo>
                  <a:cubicBezTo>
                    <a:pt x="131" y="439"/>
                    <a:pt x="114" y="455"/>
                    <a:pt x="93" y="455"/>
                  </a:cubicBezTo>
                  <a:cubicBezTo>
                    <a:pt x="38" y="455"/>
                    <a:pt x="38" y="455"/>
                    <a:pt x="38" y="455"/>
                  </a:cubicBezTo>
                  <a:cubicBezTo>
                    <a:pt x="17" y="455"/>
                    <a:pt x="0" y="439"/>
                    <a:pt x="0" y="418"/>
                  </a:cubicBezTo>
                  <a:cubicBezTo>
                    <a:pt x="0" y="37"/>
                    <a:pt x="0" y="37"/>
                    <a:pt x="0" y="37"/>
                  </a:cubicBezTo>
                  <a:cubicBezTo>
                    <a:pt x="0" y="17"/>
                    <a:pt x="17" y="0"/>
                    <a:pt x="38" y="0"/>
                  </a:cubicBezTo>
                  <a:cubicBezTo>
                    <a:pt x="93" y="0"/>
                    <a:pt x="93" y="0"/>
                    <a:pt x="93" y="0"/>
                  </a:cubicBezTo>
                  <a:cubicBezTo>
                    <a:pt x="114" y="0"/>
                    <a:pt x="131" y="17"/>
                    <a:pt x="131" y="37"/>
                  </a:cubicBezTo>
                  <a:lnTo>
                    <a:pt x="131" y="41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79"/>
            <p:cNvSpPr>
              <a:spLocks/>
            </p:cNvSpPr>
            <p:nvPr/>
          </p:nvSpPr>
          <p:spPr bwMode="auto">
            <a:xfrm>
              <a:off x="13561592" y="3298023"/>
              <a:ext cx="183554" cy="392644"/>
            </a:xfrm>
            <a:custGeom>
              <a:avLst/>
              <a:gdLst>
                <a:gd name="T0" fmla="*/ 0 w 115"/>
                <a:gd name="T1" fmla="*/ 0 h 246"/>
                <a:gd name="T2" fmla="*/ 0 w 115"/>
                <a:gd name="T3" fmla="*/ 200 h 246"/>
                <a:gd name="T4" fmla="*/ 115 w 115"/>
                <a:gd name="T5" fmla="*/ 246 h 246"/>
              </a:gdLst>
              <a:ahLst/>
              <a:cxnLst>
                <a:cxn ang="0">
                  <a:pos x="T0" y="T1"/>
                </a:cxn>
                <a:cxn ang="0">
                  <a:pos x="T2" y="T3"/>
                </a:cxn>
                <a:cxn ang="0">
                  <a:pos x="T4" y="T5"/>
                </a:cxn>
              </a:cxnLst>
              <a:rect l="0" t="0" r="r" b="b"/>
              <a:pathLst>
                <a:path w="115" h="246">
                  <a:moveTo>
                    <a:pt x="0" y="0"/>
                  </a:moveTo>
                  <a:lnTo>
                    <a:pt x="0" y="200"/>
                  </a:lnTo>
                  <a:lnTo>
                    <a:pt x="115" y="246"/>
                  </a:lnTo>
                </a:path>
              </a:pathLst>
            </a:custGeom>
            <a:noFill/>
            <a:ln w="28575" cap="rnd">
              <a:solidFill>
                <a:srgbClr val="706F6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21" name="TextBox 220"/>
          <p:cNvSpPr txBox="1"/>
          <p:nvPr/>
        </p:nvSpPr>
        <p:spPr>
          <a:xfrm>
            <a:off x="2282864" y="4538284"/>
            <a:ext cx="2444607" cy="369314"/>
          </a:xfrm>
          <a:prstGeom prst="rect">
            <a:avLst/>
          </a:prstGeom>
          <a:noFill/>
        </p:spPr>
        <p:txBody>
          <a:bodyPr wrap="none" lIns="91422" tIns="45711" rIns="91422" bIns="45711" rtlCol="0">
            <a:spAutoFit/>
          </a:bodyPr>
          <a:lstStyle/>
          <a:p>
            <a:r>
              <a:rPr lang="en-US" b="1">
                <a:solidFill>
                  <a:schemeClr val="tx2"/>
                </a:solidFill>
                <a:cs typeface="Lato Regular"/>
              </a:rPr>
              <a:t>PYRAMID DIAGRAMS</a:t>
            </a:r>
            <a:endParaRPr lang="id-ID" b="1" dirty="0">
              <a:solidFill>
                <a:schemeClr val="tx2"/>
              </a:solidFill>
              <a:cs typeface="Lato Regular"/>
            </a:endParaRPr>
          </a:p>
        </p:txBody>
      </p:sp>
      <p:sp>
        <p:nvSpPr>
          <p:cNvPr id="227" name="Slide Number Placeholder 226"/>
          <p:cNvSpPr>
            <a:spLocks noGrp="1"/>
          </p:cNvSpPr>
          <p:nvPr>
            <p:ph type="sldNum" sz="quarter" idx="12"/>
          </p:nvPr>
        </p:nvSpPr>
        <p:spPr/>
        <p:txBody>
          <a:bodyPr/>
          <a:lstStyle/>
          <a:p>
            <a:fld id="{3A059673-168D-4EA7-B495-63059636C4D3}" type="slidenum">
              <a:rPr lang="en-US" smtClean="0"/>
              <a:t>2</a:t>
            </a:fld>
            <a:endParaRPr lang="en-US"/>
          </a:p>
        </p:txBody>
      </p:sp>
    </p:spTree>
    <p:extLst>
      <p:ext uri="{BB962C8B-B14F-4D97-AF65-F5344CB8AC3E}">
        <p14:creationId xmlns:p14="http://schemas.microsoft.com/office/powerpoint/2010/main" val="2127009067"/>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132"/>
                                            </p:tgtEl>
                                            <p:attrNameLst>
                                              <p:attrName>style.visibility</p:attrName>
                                            </p:attrNameLst>
                                          </p:cBhvr>
                                          <p:to>
                                            <p:strVal val="visible"/>
                                          </p:to>
                                        </p:set>
                                        <p:anim calcmode="lin" valueType="num">
                                          <p:cBhvr additive="base">
                                            <p:cTn id="7" dur="1000" fill="hold"/>
                                            <p:tgtEl>
                                              <p:spTgt spid="132"/>
                                            </p:tgtEl>
                                            <p:attrNameLst>
                                              <p:attrName>ppt_x</p:attrName>
                                            </p:attrNameLst>
                                          </p:cBhvr>
                                          <p:tavLst>
                                            <p:tav tm="0">
                                              <p:val>
                                                <p:strVal val="0-#ppt_w/2"/>
                                              </p:val>
                                            </p:tav>
                                            <p:tav tm="100000">
                                              <p:val>
                                                <p:strVal val="#ppt_x"/>
                                              </p:val>
                                            </p:tav>
                                          </p:tavLst>
                                        </p:anim>
                                        <p:anim calcmode="lin" valueType="num">
                                          <p:cBhvr additive="base">
                                            <p:cTn id="8" dur="1000" fill="hold"/>
                                            <p:tgtEl>
                                              <p:spTgt spid="13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100000" fill="hold" nodeType="afterEffect">
                                      <p:stCondLst>
                                        <p:cond delay="0"/>
                                      </p:stCondLst>
                                      <p:childTnLst>
                                        <p:set>
                                          <p:cBhvr>
                                            <p:cTn id="11" dur="1" fill="hold">
                                              <p:stCondLst>
                                                <p:cond delay="0"/>
                                              </p:stCondLst>
                                            </p:cTn>
                                            <p:tgtEl>
                                              <p:spTgt spid="142"/>
                                            </p:tgtEl>
                                            <p:attrNameLst>
                                              <p:attrName>style.visibility</p:attrName>
                                            </p:attrNameLst>
                                          </p:cBhvr>
                                          <p:to>
                                            <p:strVal val="visible"/>
                                          </p:to>
                                        </p:set>
                                        <p:anim calcmode="lin" valueType="num">
                                          <p:cBhvr additive="base">
                                            <p:cTn id="12" dur="1250" fill="hold"/>
                                            <p:tgtEl>
                                              <p:spTgt spid="142"/>
                                            </p:tgtEl>
                                            <p:attrNameLst>
                                              <p:attrName>ppt_x</p:attrName>
                                            </p:attrNameLst>
                                          </p:cBhvr>
                                          <p:tavLst>
                                            <p:tav tm="0">
                                              <p:val>
                                                <p:strVal val="0-#ppt_w/2"/>
                                              </p:val>
                                            </p:tav>
                                            <p:tav tm="100000">
                                              <p:val>
                                                <p:strVal val="#ppt_x"/>
                                              </p:val>
                                            </p:tav>
                                          </p:tavLst>
                                        </p:anim>
                                        <p:anim calcmode="lin" valueType="num">
                                          <p:cBhvr additive="base">
                                            <p:cTn id="13" dur="1250" fill="hold"/>
                                            <p:tgtEl>
                                              <p:spTgt spid="142"/>
                                            </p:tgtEl>
                                            <p:attrNameLst>
                                              <p:attrName>ppt_y</p:attrName>
                                            </p:attrNameLst>
                                          </p:cBhvr>
                                          <p:tavLst>
                                            <p:tav tm="0">
                                              <p:val>
                                                <p:strVal val="#ppt_y"/>
                                              </p:val>
                                            </p:tav>
                                            <p:tav tm="100000">
                                              <p:val>
                                                <p:strVal val="#ppt_y"/>
                                              </p:val>
                                            </p:tav>
                                          </p:tavLst>
                                        </p:anim>
                                      </p:childTnLst>
                                    </p:cTn>
                                  </p:par>
                                </p:childTnLst>
                              </p:cTn>
                            </p:par>
                            <p:par>
                              <p:cTn id="14" fill="hold">
                                <p:stCondLst>
                                  <p:cond delay="2250"/>
                                </p:stCondLst>
                                <p:childTnLst>
                                  <p:par>
                                    <p:cTn id="15" presetID="10" presetClass="entr" presetSubtype="0" fill="hold" grpId="0" nodeType="afterEffect">
                                      <p:stCondLst>
                                        <p:cond delay="0"/>
                                      </p:stCondLst>
                                      <p:childTnLst>
                                        <p:set>
                                          <p:cBhvr>
                                            <p:cTn id="16" dur="1" fill="hold">
                                              <p:stCondLst>
                                                <p:cond delay="0"/>
                                              </p:stCondLst>
                                            </p:cTn>
                                            <p:tgtEl>
                                              <p:spTgt spid="141">
                                                <p:graphicEl>
                                                  <a:chart seriesIdx="-3" categoryIdx="-3" bldStep="gridLegend"/>
                                                </p:graphicEl>
                                              </p:spTgt>
                                            </p:tgtEl>
                                            <p:attrNameLst>
                                              <p:attrName>style.visibility</p:attrName>
                                            </p:attrNameLst>
                                          </p:cBhvr>
                                          <p:to>
                                            <p:strVal val="visible"/>
                                          </p:to>
                                        </p:set>
                                        <p:animEffect transition="in" filter="fade">
                                          <p:cBhvr>
                                            <p:cTn id="17" dur="500"/>
                                            <p:tgtEl>
                                              <p:spTgt spid="141">
                                                <p:graphicEl>
                                                  <a:chart seriesIdx="-3" categoryIdx="-3" bldStep="gridLegend"/>
                                                </p:graphicEl>
                                              </p:spTgt>
                                            </p:tgtEl>
                                          </p:cBhvr>
                                        </p:animEffect>
                                      </p:childTnLst>
                                    </p:cTn>
                                  </p:par>
                                  <p:par>
                                    <p:cTn id="18" presetID="10" presetClass="entr" presetSubtype="0" fill="hold" grpId="0" nodeType="withEffect">
                                      <p:stCondLst>
                                        <p:cond delay="100"/>
                                      </p:stCondLst>
                                      <p:childTnLst>
                                        <p:set>
                                          <p:cBhvr>
                                            <p:cTn id="19" dur="1" fill="hold">
                                              <p:stCondLst>
                                                <p:cond delay="0"/>
                                              </p:stCondLst>
                                            </p:cTn>
                                            <p:tgtEl>
                                              <p:spTgt spid="141">
                                                <p:graphicEl>
                                                  <a:chart seriesIdx="-4" categoryIdx="0" bldStep="category"/>
                                                </p:graphicEl>
                                              </p:spTgt>
                                            </p:tgtEl>
                                            <p:attrNameLst>
                                              <p:attrName>style.visibility</p:attrName>
                                            </p:attrNameLst>
                                          </p:cBhvr>
                                          <p:to>
                                            <p:strVal val="visible"/>
                                          </p:to>
                                        </p:set>
                                        <p:animEffect transition="in" filter="fade">
                                          <p:cBhvr>
                                            <p:cTn id="20" dur="500"/>
                                            <p:tgtEl>
                                              <p:spTgt spid="141">
                                                <p:graphicEl>
                                                  <a:chart seriesIdx="-4" categoryIdx="0" bldStep="category"/>
                                                </p:graphicEl>
                                              </p:spTgt>
                                            </p:tgtEl>
                                          </p:cBhvr>
                                        </p:animEffect>
                                      </p:childTnLst>
                                    </p:cTn>
                                  </p:par>
                                  <p:par>
                                    <p:cTn id="21" presetID="10" presetClass="entr" presetSubtype="0" fill="hold" grpId="0" nodeType="withEffect">
                                      <p:stCondLst>
                                        <p:cond delay="250"/>
                                      </p:stCondLst>
                                      <p:childTnLst>
                                        <p:set>
                                          <p:cBhvr>
                                            <p:cTn id="22" dur="1" fill="hold">
                                              <p:stCondLst>
                                                <p:cond delay="0"/>
                                              </p:stCondLst>
                                            </p:cTn>
                                            <p:tgtEl>
                                              <p:spTgt spid="141">
                                                <p:graphicEl>
                                                  <a:chart seriesIdx="-4" categoryIdx="1" bldStep="category"/>
                                                </p:graphicEl>
                                              </p:spTgt>
                                            </p:tgtEl>
                                            <p:attrNameLst>
                                              <p:attrName>style.visibility</p:attrName>
                                            </p:attrNameLst>
                                          </p:cBhvr>
                                          <p:to>
                                            <p:strVal val="visible"/>
                                          </p:to>
                                        </p:set>
                                        <p:animEffect transition="in" filter="fade">
                                          <p:cBhvr>
                                            <p:cTn id="23" dur="500"/>
                                            <p:tgtEl>
                                              <p:spTgt spid="141">
                                                <p:graphicEl>
                                                  <a:chart seriesIdx="-4" categoryIdx="1" bldStep="category"/>
                                                </p:graphicEl>
                                              </p:spTgt>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41">
                                                <p:graphicEl>
                                                  <a:chart seriesIdx="-4" categoryIdx="2" bldStep="category"/>
                                                </p:graphicEl>
                                              </p:spTgt>
                                            </p:tgtEl>
                                            <p:attrNameLst>
                                              <p:attrName>style.visibility</p:attrName>
                                            </p:attrNameLst>
                                          </p:cBhvr>
                                          <p:to>
                                            <p:strVal val="visible"/>
                                          </p:to>
                                        </p:set>
                                        <p:animEffect transition="in" filter="fade">
                                          <p:cBhvr>
                                            <p:cTn id="26" dur="500"/>
                                            <p:tgtEl>
                                              <p:spTgt spid="141">
                                                <p:graphicEl>
                                                  <a:chart seriesIdx="-4" categoryIdx="2" bldStep="category"/>
                                                </p:graphicEl>
                                              </p:spTgt>
                                            </p:tgtEl>
                                          </p:cBhvr>
                                        </p:animEffect>
                                      </p:childTnLst>
                                    </p:cTn>
                                  </p:par>
                                  <p:par>
                                    <p:cTn id="27" presetID="10" presetClass="entr" presetSubtype="0" fill="hold" grpId="0" nodeType="withEffect">
                                      <p:stCondLst>
                                        <p:cond delay="750"/>
                                      </p:stCondLst>
                                      <p:childTnLst>
                                        <p:set>
                                          <p:cBhvr>
                                            <p:cTn id="28" dur="1" fill="hold">
                                              <p:stCondLst>
                                                <p:cond delay="0"/>
                                              </p:stCondLst>
                                            </p:cTn>
                                            <p:tgtEl>
                                              <p:spTgt spid="141">
                                                <p:graphicEl>
                                                  <a:chart seriesIdx="-4" categoryIdx="3" bldStep="category"/>
                                                </p:graphicEl>
                                              </p:spTgt>
                                            </p:tgtEl>
                                            <p:attrNameLst>
                                              <p:attrName>style.visibility</p:attrName>
                                            </p:attrNameLst>
                                          </p:cBhvr>
                                          <p:to>
                                            <p:strVal val="visible"/>
                                          </p:to>
                                        </p:set>
                                        <p:animEffect transition="in" filter="fade">
                                          <p:cBhvr>
                                            <p:cTn id="29" dur="500"/>
                                            <p:tgtEl>
                                              <p:spTgt spid="141">
                                                <p:graphicEl>
                                                  <a:chart seriesIdx="-4" categoryIdx="3" bldStep="category"/>
                                                </p:graphicEl>
                                              </p:spTgt>
                                            </p:tgtEl>
                                          </p:cBhvr>
                                        </p:animEffect>
                                      </p:childTnLst>
                                    </p:cTn>
                                  </p:par>
                                  <p:par>
                                    <p:cTn id="30" presetID="10" presetClass="entr" presetSubtype="0" fill="hold" nodeType="withEffect">
                                      <p:stCondLst>
                                        <p:cond delay="250"/>
                                      </p:stCondLst>
                                      <p:childTnLst>
                                        <p:set>
                                          <p:cBhvr>
                                            <p:cTn id="31" dur="1" fill="hold">
                                              <p:stCondLst>
                                                <p:cond delay="0"/>
                                              </p:stCondLst>
                                            </p:cTn>
                                            <p:tgtEl>
                                              <p:spTgt spid="214"/>
                                            </p:tgtEl>
                                            <p:attrNameLst>
                                              <p:attrName>style.visibility</p:attrName>
                                            </p:attrNameLst>
                                          </p:cBhvr>
                                          <p:to>
                                            <p:strVal val="visible"/>
                                          </p:to>
                                        </p:set>
                                        <p:animEffect transition="in" filter="fade">
                                          <p:cBhvr>
                                            <p:cTn id="32" dur="500"/>
                                            <p:tgtEl>
                                              <p:spTgt spid="214"/>
                                            </p:tgtEl>
                                          </p:cBhvr>
                                        </p:animEffect>
                                      </p:childTnLst>
                                    </p:cTn>
                                  </p:par>
                                  <p:par>
                                    <p:cTn id="33" presetID="10" presetClass="entr" presetSubtype="0" fill="hold" grpId="0" nodeType="withEffect">
                                      <p:stCondLst>
                                        <p:cond delay="250"/>
                                      </p:stCondLst>
                                      <p:childTnLst>
                                        <p:set>
                                          <p:cBhvr>
                                            <p:cTn id="34" dur="1" fill="hold">
                                              <p:stCondLst>
                                                <p:cond delay="0"/>
                                              </p:stCondLst>
                                            </p:cTn>
                                            <p:tgtEl>
                                              <p:spTgt spid="213"/>
                                            </p:tgtEl>
                                            <p:attrNameLst>
                                              <p:attrName>style.visibility</p:attrName>
                                            </p:attrNameLst>
                                          </p:cBhvr>
                                          <p:to>
                                            <p:strVal val="visible"/>
                                          </p:to>
                                        </p:set>
                                        <p:animEffect transition="in" filter="fade">
                                          <p:cBhvr>
                                            <p:cTn id="35" dur="250"/>
                                            <p:tgtEl>
                                              <p:spTgt spid="213"/>
                                            </p:tgtEl>
                                          </p:cBhvr>
                                        </p:animEffect>
                                      </p:childTnLst>
                                    </p:cTn>
                                  </p:par>
                                  <p:par>
                                    <p:cTn id="36" presetID="6" presetClass="emph" presetSubtype="0" accel="50000" fill="hold" grpId="1" nodeType="withEffect" p14:presetBounceEnd="72000">
                                      <p:stCondLst>
                                        <p:cond delay="250"/>
                                      </p:stCondLst>
                                      <p:childTnLst>
                                        <p:animScale p14:bounceEnd="72000">
                                          <p:cBhvr>
                                            <p:cTn id="37" dur="1500" fill="hold"/>
                                            <p:tgtEl>
                                              <p:spTgt spid="213"/>
                                            </p:tgtEl>
                                          </p:cBhvr>
                                          <p:by x="150000" y="150000"/>
                                          <p:from x="65854" y="65854"/>
                                          <p:to x="100000" y="100000"/>
                                        </p:animScale>
                                      </p:childTnLst>
                                    </p:cTn>
                                  </p:par>
                                  <p:par>
                                    <p:cTn id="38" presetID="10" presetClass="entr" presetSubtype="0" fill="hold" grpId="0" nodeType="withEffect">
                                      <p:stCondLst>
                                        <p:cond delay="350"/>
                                      </p:stCondLst>
                                      <p:childTnLst>
                                        <p:set>
                                          <p:cBhvr>
                                            <p:cTn id="39" dur="1" fill="hold">
                                              <p:stCondLst>
                                                <p:cond delay="0"/>
                                              </p:stCondLst>
                                            </p:cTn>
                                            <p:tgtEl>
                                              <p:spTgt spid="212"/>
                                            </p:tgtEl>
                                            <p:attrNameLst>
                                              <p:attrName>style.visibility</p:attrName>
                                            </p:attrNameLst>
                                          </p:cBhvr>
                                          <p:to>
                                            <p:strVal val="visible"/>
                                          </p:to>
                                        </p:set>
                                        <p:animEffect transition="in" filter="fade">
                                          <p:cBhvr>
                                            <p:cTn id="40" dur="250"/>
                                            <p:tgtEl>
                                              <p:spTgt spid="212"/>
                                            </p:tgtEl>
                                          </p:cBhvr>
                                        </p:animEffect>
                                      </p:childTnLst>
                                    </p:cTn>
                                  </p:par>
                                  <p:par>
                                    <p:cTn id="41" presetID="6" presetClass="emph" presetSubtype="0" accel="50000" fill="hold" grpId="1" nodeType="withEffect" p14:presetBounceEnd="72000">
                                      <p:stCondLst>
                                        <p:cond delay="350"/>
                                      </p:stCondLst>
                                      <p:childTnLst>
                                        <p:animScale p14:bounceEnd="72000">
                                          <p:cBhvr>
                                            <p:cTn id="42" dur="1500" fill="hold"/>
                                            <p:tgtEl>
                                              <p:spTgt spid="212"/>
                                            </p:tgtEl>
                                          </p:cBhvr>
                                          <p:by x="150000" y="150000"/>
                                          <p:from x="65854" y="65854"/>
                                          <p:to x="100000" y="100000"/>
                                        </p:animScale>
                                      </p:childTnLst>
                                    </p:cTn>
                                  </p:par>
                                  <p:par>
                                    <p:cTn id="43" presetID="10" presetClass="entr" presetSubtype="0" fill="hold" grpId="0" nodeType="withEffect">
                                      <p:stCondLst>
                                        <p:cond delay="450"/>
                                      </p:stCondLst>
                                      <p:childTnLst>
                                        <p:set>
                                          <p:cBhvr>
                                            <p:cTn id="44" dur="1" fill="hold">
                                              <p:stCondLst>
                                                <p:cond delay="0"/>
                                              </p:stCondLst>
                                            </p:cTn>
                                            <p:tgtEl>
                                              <p:spTgt spid="211"/>
                                            </p:tgtEl>
                                            <p:attrNameLst>
                                              <p:attrName>style.visibility</p:attrName>
                                            </p:attrNameLst>
                                          </p:cBhvr>
                                          <p:to>
                                            <p:strVal val="visible"/>
                                          </p:to>
                                        </p:set>
                                        <p:animEffect transition="in" filter="fade">
                                          <p:cBhvr>
                                            <p:cTn id="45" dur="250"/>
                                            <p:tgtEl>
                                              <p:spTgt spid="211"/>
                                            </p:tgtEl>
                                          </p:cBhvr>
                                        </p:animEffect>
                                      </p:childTnLst>
                                    </p:cTn>
                                  </p:par>
                                  <p:par>
                                    <p:cTn id="46" presetID="6" presetClass="emph" presetSubtype="0" accel="50000" fill="hold" grpId="1" nodeType="withEffect" p14:presetBounceEnd="72000">
                                      <p:stCondLst>
                                        <p:cond delay="450"/>
                                      </p:stCondLst>
                                      <p:childTnLst>
                                        <p:animScale p14:bounceEnd="72000">
                                          <p:cBhvr>
                                            <p:cTn id="47" dur="1500" fill="hold"/>
                                            <p:tgtEl>
                                              <p:spTgt spid="211"/>
                                            </p:tgtEl>
                                          </p:cBhvr>
                                          <p:by x="150000" y="150000"/>
                                          <p:from x="65854" y="65854"/>
                                          <p:to x="100000" y="100000"/>
                                        </p:animScale>
                                      </p:childTnLst>
                                    </p:cTn>
                                  </p:par>
                                  <p:par>
                                    <p:cTn id="48" presetID="10" presetClass="entr" presetSubtype="0" fill="hold" grpId="0" nodeType="withEffect">
                                      <p:stCondLst>
                                        <p:cond delay="550"/>
                                      </p:stCondLst>
                                      <p:childTnLst>
                                        <p:set>
                                          <p:cBhvr>
                                            <p:cTn id="49" dur="1" fill="hold">
                                              <p:stCondLst>
                                                <p:cond delay="0"/>
                                              </p:stCondLst>
                                            </p:cTn>
                                            <p:tgtEl>
                                              <p:spTgt spid="210"/>
                                            </p:tgtEl>
                                            <p:attrNameLst>
                                              <p:attrName>style.visibility</p:attrName>
                                            </p:attrNameLst>
                                          </p:cBhvr>
                                          <p:to>
                                            <p:strVal val="visible"/>
                                          </p:to>
                                        </p:set>
                                        <p:animEffect transition="in" filter="fade">
                                          <p:cBhvr>
                                            <p:cTn id="50" dur="250"/>
                                            <p:tgtEl>
                                              <p:spTgt spid="210"/>
                                            </p:tgtEl>
                                          </p:cBhvr>
                                        </p:animEffect>
                                      </p:childTnLst>
                                    </p:cTn>
                                  </p:par>
                                  <p:par>
                                    <p:cTn id="51" presetID="6" presetClass="emph" presetSubtype="0" accel="50000" fill="hold" grpId="1" nodeType="withEffect" p14:presetBounceEnd="72000">
                                      <p:stCondLst>
                                        <p:cond delay="550"/>
                                      </p:stCondLst>
                                      <p:childTnLst>
                                        <p:animScale p14:bounceEnd="72000">
                                          <p:cBhvr>
                                            <p:cTn id="52" dur="1500" fill="hold"/>
                                            <p:tgtEl>
                                              <p:spTgt spid="210"/>
                                            </p:tgtEl>
                                          </p:cBhvr>
                                          <p:by x="150000" y="150000"/>
                                          <p:from x="65854" y="65854"/>
                                          <p:to x="100000" y="100000"/>
                                        </p:animScale>
                                      </p:childTnLst>
                                    </p:cTn>
                                  </p:par>
                                  <p:par>
                                    <p:cTn id="53" presetID="10" presetClass="entr" presetSubtype="0" fill="hold" grpId="0" nodeType="withEffect">
                                      <p:stCondLst>
                                        <p:cond delay="0"/>
                                      </p:stCondLst>
                                      <p:childTnLst>
                                        <p:set>
                                          <p:cBhvr>
                                            <p:cTn id="54" dur="1" fill="hold">
                                              <p:stCondLst>
                                                <p:cond delay="0"/>
                                              </p:stCondLst>
                                            </p:cTn>
                                            <p:tgtEl>
                                              <p:spTgt spid="221"/>
                                            </p:tgtEl>
                                            <p:attrNameLst>
                                              <p:attrName>style.visibility</p:attrName>
                                            </p:attrNameLst>
                                          </p:cBhvr>
                                          <p:to>
                                            <p:strVal val="visible"/>
                                          </p:to>
                                        </p:set>
                                        <p:animEffect transition="in" filter="fade">
                                          <p:cBhvr>
                                            <p:cTn id="55" dur="500"/>
                                            <p:tgtEl>
                                              <p:spTgt spid="221"/>
                                            </p:tgtEl>
                                          </p:cBhvr>
                                        </p:animEffect>
                                      </p:childTnLst>
                                    </p:cTn>
                                  </p:par>
                                  <p:par>
                                    <p:cTn id="56" presetID="22" presetClass="entr" presetSubtype="8" fill="hold" nodeType="withEffect">
                                      <p:stCondLst>
                                        <p:cond delay="0"/>
                                      </p:stCondLst>
                                      <p:childTnLst>
                                        <p:set>
                                          <p:cBhvr>
                                            <p:cTn id="57" dur="1" fill="hold">
                                              <p:stCondLst>
                                                <p:cond delay="0"/>
                                              </p:stCondLst>
                                            </p:cTn>
                                            <p:tgtEl>
                                              <p:spTgt spid="183"/>
                                            </p:tgtEl>
                                            <p:attrNameLst>
                                              <p:attrName>style.visibility</p:attrName>
                                            </p:attrNameLst>
                                          </p:cBhvr>
                                          <p:to>
                                            <p:strVal val="visible"/>
                                          </p:to>
                                        </p:set>
                                        <p:animEffect transition="in" filter="wipe(left)">
                                          <p:cBhvr>
                                            <p:cTn id="58" dur="500"/>
                                            <p:tgtEl>
                                              <p:spTgt spid="183"/>
                                            </p:tgtEl>
                                          </p:cBhvr>
                                        </p:animEffect>
                                      </p:childTnLst>
                                    </p:cTn>
                                  </p:par>
                                  <p:par>
                                    <p:cTn id="59" presetID="10" presetClass="entr" presetSubtype="0" fill="hold" nodeType="withEffect">
                                      <p:stCondLst>
                                        <p:cond delay="600"/>
                                      </p:stCondLst>
                                      <p:childTnLst>
                                        <p:set>
                                          <p:cBhvr>
                                            <p:cTn id="60" dur="1" fill="hold">
                                              <p:stCondLst>
                                                <p:cond delay="0"/>
                                              </p:stCondLst>
                                            </p:cTn>
                                            <p:tgtEl>
                                              <p:spTgt spid="194"/>
                                            </p:tgtEl>
                                            <p:attrNameLst>
                                              <p:attrName>style.visibility</p:attrName>
                                            </p:attrNameLst>
                                          </p:cBhvr>
                                          <p:to>
                                            <p:strVal val="visible"/>
                                          </p:to>
                                        </p:set>
                                        <p:animEffect transition="in" filter="fade">
                                          <p:cBhvr>
                                            <p:cTn id="61" dur="250"/>
                                            <p:tgtEl>
                                              <p:spTgt spid="194"/>
                                            </p:tgtEl>
                                          </p:cBhvr>
                                        </p:animEffect>
                                      </p:childTnLst>
                                    </p:cTn>
                                  </p:par>
                                  <p:par>
                                    <p:cTn id="62" presetID="6" presetClass="emph" presetSubtype="0" accel="50000" fill="hold" nodeType="withEffect" p14:presetBounceEnd="72000">
                                      <p:stCondLst>
                                        <p:cond delay="600"/>
                                      </p:stCondLst>
                                      <p:childTnLst>
                                        <p:animScale p14:bounceEnd="72000">
                                          <p:cBhvr>
                                            <p:cTn id="63" dur="1500" fill="hold"/>
                                            <p:tgtEl>
                                              <p:spTgt spid="194"/>
                                            </p:tgtEl>
                                          </p:cBhvr>
                                          <p:by x="150000" y="150000"/>
                                          <p:from x="65854" y="65854"/>
                                          <p:to x="100000" y="100000"/>
                                        </p:animScale>
                                      </p:childTnLst>
                                    </p:cTn>
                                  </p:par>
                                  <p:par>
                                    <p:cTn id="64" presetID="10" presetClass="entr" presetSubtype="0" fill="hold" nodeType="withEffect">
                                      <p:stCondLst>
                                        <p:cond delay="700"/>
                                      </p:stCondLst>
                                      <p:childTnLst>
                                        <p:set>
                                          <p:cBhvr>
                                            <p:cTn id="65" dur="1" fill="hold">
                                              <p:stCondLst>
                                                <p:cond delay="0"/>
                                              </p:stCondLst>
                                            </p:cTn>
                                            <p:tgtEl>
                                              <p:spTgt spid="198"/>
                                            </p:tgtEl>
                                            <p:attrNameLst>
                                              <p:attrName>style.visibility</p:attrName>
                                            </p:attrNameLst>
                                          </p:cBhvr>
                                          <p:to>
                                            <p:strVal val="visible"/>
                                          </p:to>
                                        </p:set>
                                        <p:animEffect transition="in" filter="fade">
                                          <p:cBhvr>
                                            <p:cTn id="66" dur="250"/>
                                            <p:tgtEl>
                                              <p:spTgt spid="198"/>
                                            </p:tgtEl>
                                          </p:cBhvr>
                                        </p:animEffect>
                                      </p:childTnLst>
                                    </p:cTn>
                                  </p:par>
                                  <p:par>
                                    <p:cTn id="67" presetID="6" presetClass="emph" presetSubtype="0" accel="50000" fill="hold" nodeType="withEffect" p14:presetBounceEnd="72000">
                                      <p:stCondLst>
                                        <p:cond delay="700"/>
                                      </p:stCondLst>
                                      <p:childTnLst>
                                        <p:animScale p14:bounceEnd="72000">
                                          <p:cBhvr>
                                            <p:cTn id="68" dur="1500" fill="hold"/>
                                            <p:tgtEl>
                                              <p:spTgt spid="198"/>
                                            </p:tgtEl>
                                          </p:cBhvr>
                                          <p:by x="150000" y="150000"/>
                                          <p:from x="65854" y="65854"/>
                                          <p:to x="100000" y="100000"/>
                                        </p:animScale>
                                      </p:childTnLst>
                                    </p:cTn>
                                  </p:par>
                                  <p:par>
                                    <p:cTn id="69" presetID="10" presetClass="entr" presetSubtype="0" fill="hold" nodeType="withEffect">
                                      <p:stCondLst>
                                        <p:cond delay="800"/>
                                      </p:stCondLst>
                                      <p:childTnLst>
                                        <p:set>
                                          <p:cBhvr>
                                            <p:cTn id="70" dur="1" fill="hold">
                                              <p:stCondLst>
                                                <p:cond delay="0"/>
                                              </p:stCondLst>
                                            </p:cTn>
                                            <p:tgtEl>
                                              <p:spTgt spid="202"/>
                                            </p:tgtEl>
                                            <p:attrNameLst>
                                              <p:attrName>style.visibility</p:attrName>
                                            </p:attrNameLst>
                                          </p:cBhvr>
                                          <p:to>
                                            <p:strVal val="visible"/>
                                          </p:to>
                                        </p:set>
                                        <p:animEffect transition="in" filter="fade">
                                          <p:cBhvr>
                                            <p:cTn id="71" dur="250"/>
                                            <p:tgtEl>
                                              <p:spTgt spid="202"/>
                                            </p:tgtEl>
                                          </p:cBhvr>
                                        </p:animEffect>
                                      </p:childTnLst>
                                    </p:cTn>
                                  </p:par>
                                  <p:par>
                                    <p:cTn id="72" presetID="6" presetClass="emph" presetSubtype="0" accel="50000" fill="hold" nodeType="withEffect" p14:presetBounceEnd="72000">
                                      <p:stCondLst>
                                        <p:cond delay="800"/>
                                      </p:stCondLst>
                                      <p:childTnLst>
                                        <p:animScale p14:bounceEnd="72000">
                                          <p:cBhvr>
                                            <p:cTn id="73" dur="1500" fill="hold"/>
                                            <p:tgtEl>
                                              <p:spTgt spid="202"/>
                                            </p:tgtEl>
                                          </p:cBhvr>
                                          <p:by x="150000" y="150000"/>
                                          <p:from x="65854" y="65854"/>
                                          <p:to x="100000" y="100000"/>
                                        </p:animScale>
                                      </p:childTnLst>
                                    </p:cTn>
                                  </p:par>
                                  <p:par>
                                    <p:cTn id="74" presetID="10" presetClass="entr" presetSubtype="0" fill="hold" nodeType="withEffect">
                                      <p:stCondLst>
                                        <p:cond delay="900"/>
                                      </p:stCondLst>
                                      <p:childTnLst>
                                        <p:set>
                                          <p:cBhvr>
                                            <p:cTn id="75" dur="1" fill="hold">
                                              <p:stCondLst>
                                                <p:cond delay="0"/>
                                              </p:stCondLst>
                                            </p:cTn>
                                            <p:tgtEl>
                                              <p:spTgt spid="206"/>
                                            </p:tgtEl>
                                            <p:attrNameLst>
                                              <p:attrName>style.visibility</p:attrName>
                                            </p:attrNameLst>
                                          </p:cBhvr>
                                          <p:to>
                                            <p:strVal val="visible"/>
                                          </p:to>
                                        </p:set>
                                        <p:animEffect transition="in" filter="fade">
                                          <p:cBhvr>
                                            <p:cTn id="76" dur="250"/>
                                            <p:tgtEl>
                                              <p:spTgt spid="206"/>
                                            </p:tgtEl>
                                          </p:cBhvr>
                                        </p:animEffect>
                                      </p:childTnLst>
                                    </p:cTn>
                                  </p:par>
                                  <p:par>
                                    <p:cTn id="77" presetID="6" presetClass="emph" presetSubtype="0" accel="50000" fill="hold" nodeType="withEffect" p14:presetBounceEnd="72000">
                                      <p:stCondLst>
                                        <p:cond delay="900"/>
                                      </p:stCondLst>
                                      <p:childTnLst>
                                        <p:animScale p14:bounceEnd="72000">
                                          <p:cBhvr>
                                            <p:cTn id="78" dur="1500" fill="hold"/>
                                            <p:tgtEl>
                                              <p:spTgt spid="206"/>
                                            </p:tgtEl>
                                          </p:cBhvr>
                                          <p:by x="150000" y="150000"/>
                                          <p:from x="65854" y="65854"/>
                                          <p:to x="100000" y="100000"/>
                                        </p:animScale>
                                      </p:childTnLst>
                                    </p:cTn>
                                  </p:par>
                                  <p:par>
                                    <p:cTn id="79" presetID="10" presetClass="entr" presetSubtype="0" fill="hold" grpId="0" nodeType="withEffect">
                                      <p:stCondLst>
                                        <p:cond delay="850"/>
                                      </p:stCondLst>
                                      <p:childTnLst>
                                        <p:set>
                                          <p:cBhvr>
                                            <p:cTn id="80" dur="1" fill="hold">
                                              <p:stCondLst>
                                                <p:cond delay="0"/>
                                              </p:stCondLst>
                                            </p:cTn>
                                            <p:tgtEl>
                                              <p:spTgt spid="190"/>
                                            </p:tgtEl>
                                            <p:attrNameLst>
                                              <p:attrName>style.visibility</p:attrName>
                                            </p:attrNameLst>
                                          </p:cBhvr>
                                          <p:to>
                                            <p:strVal val="visible"/>
                                          </p:to>
                                        </p:set>
                                        <p:animEffect transition="in" filter="fade">
                                          <p:cBhvr>
                                            <p:cTn id="81" dur="250"/>
                                            <p:tgtEl>
                                              <p:spTgt spid="190"/>
                                            </p:tgtEl>
                                          </p:cBhvr>
                                        </p:animEffect>
                                      </p:childTnLst>
                                    </p:cTn>
                                  </p:par>
                                  <p:par>
                                    <p:cTn id="82" presetID="6" presetClass="emph" presetSubtype="0" accel="50000" fill="hold" grpId="1" nodeType="withEffect" p14:presetBounceEnd="72000">
                                      <p:stCondLst>
                                        <p:cond delay="850"/>
                                      </p:stCondLst>
                                      <p:childTnLst>
                                        <p:animScale p14:bounceEnd="72000">
                                          <p:cBhvr>
                                            <p:cTn id="83" dur="1500" fill="hold"/>
                                            <p:tgtEl>
                                              <p:spTgt spid="190"/>
                                            </p:tgtEl>
                                          </p:cBhvr>
                                          <p:by x="150000" y="150000"/>
                                          <p:from x="65854" y="65854"/>
                                          <p:to x="100000" y="100000"/>
                                        </p:animScale>
                                      </p:childTnLst>
                                    </p:cTn>
                                  </p:par>
                                  <p:par>
                                    <p:cTn id="84" presetID="10" presetClass="entr" presetSubtype="0" fill="hold" grpId="0" nodeType="withEffect">
                                      <p:stCondLst>
                                        <p:cond delay="950"/>
                                      </p:stCondLst>
                                      <p:childTnLst>
                                        <p:set>
                                          <p:cBhvr>
                                            <p:cTn id="85" dur="1" fill="hold">
                                              <p:stCondLst>
                                                <p:cond delay="0"/>
                                              </p:stCondLst>
                                            </p:cTn>
                                            <p:tgtEl>
                                              <p:spTgt spid="191"/>
                                            </p:tgtEl>
                                            <p:attrNameLst>
                                              <p:attrName>style.visibility</p:attrName>
                                            </p:attrNameLst>
                                          </p:cBhvr>
                                          <p:to>
                                            <p:strVal val="visible"/>
                                          </p:to>
                                        </p:set>
                                        <p:animEffect transition="in" filter="fade">
                                          <p:cBhvr>
                                            <p:cTn id="86" dur="250"/>
                                            <p:tgtEl>
                                              <p:spTgt spid="191"/>
                                            </p:tgtEl>
                                          </p:cBhvr>
                                        </p:animEffect>
                                      </p:childTnLst>
                                    </p:cTn>
                                  </p:par>
                                  <p:par>
                                    <p:cTn id="87" presetID="6" presetClass="emph" presetSubtype="0" accel="50000" fill="hold" grpId="1" nodeType="withEffect" p14:presetBounceEnd="72000">
                                      <p:stCondLst>
                                        <p:cond delay="950"/>
                                      </p:stCondLst>
                                      <p:childTnLst>
                                        <p:animScale p14:bounceEnd="72000">
                                          <p:cBhvr>
                                            <p:cTn id="88" dur="1500" fill="hold"/>
                                            <p:tgtEl>
                                              <p:spTgt spid="191"/>
                                            </p:tgtEl>
                                          </p:cBhvr>
                                          <p:by x="150000" y="150000"/>
                                          <p:from x="65854" y="65854"/>
                                          <p:to x="100000" y="100000"/>
                                        </p:animScale>
                                      </p:childTnLst>
                                    </p:cTn>
                                  </p:par>
                                  <p:par>
                                    <p:cTn id="89" presetID="10" presetClass="entr" presetSubtype="0" fill="hold" grpId="0" nodeType="withEffect">
                                      <p:stCondLst>
                                        <p:cond delay="1050"/>
                                      </p:stCondLst>
                                      <p:childTnLst>
                                        <p:set>
                                          <p:cBhvr>
                                            <p:cTn id="90" dur="1" fill="hold">
                                              <p:stCondLst>
                                                <p:cond delay="0"/>
                                              </p:stCondLst>
                                            </p:cTn>
                                            <p:tgtEl>
                                              <p:spTgt spid="192"/>
                                            </p:tgtEl>
                                            <p:attrNameLst>
                                              <p:attrName>style.visibility</p:attrName>
                                            </p:attrNameLst>
                                          </p:cBhvr>
                                          <p:to>
                                            <p:strVal val="visible"/>
                                          </p:to>
                                        </p:set>
                                        <p:animEffect transition="in" filter="fade">
                                          <p:cBhvr>
                                            <p:cTn id="91" dur="250"/>
                                            <p:tgtEl>
                                              <p:spTgt spid="192"/>
                                            </p:tgtEl>
                                          </p:cBhvr>
                                        </p:animEffect>
                                      </p:childTnLst>
                                    </p:cTn>
                                  </p:par>
                                  <p:par>
                                    <p:cTn id="92" presetID="6" presetClass="emph" presetSubtype="0" accel="50000" fill="hold" grpId="1" nodeType="withEffect" p14:presetBounceEnd="72000">
                                      <p:stCondLst>
                                        <p:cond delay="1050"/>
                                      </p:stCondLst>
                                      <p:childTnLst>
                                        <p:animScale p14:bounceEnd="72000">
                                          <p:cBhvr>
                                            <p:cTn id="93" dur="1500" fill="hold"/>
                                            <p:tgtEl>
                                              <p:spTgt spid="192"/>
                                            </p:tgtEl>
                                          </p:cBhvr>
                                          <p:by x="150000" y="150000"/>
                                          <p:from x="65854" y="65854"/>
                                          <p:to x="100000" y="100000"/>
                                        </p:animScale>
                                      </p:childTnLst>
                                    </p:cTn>
                                  </p:par>
                                  <p:par>
                                    <p:cTn id="94" presetID="10" presetClass="entr" presetSubtype="0" fill="hold" grpId="0" nodeType="withEffect">
                                      <p:stCondLst>
                                        <p:cond delay="1150"/>
                                      </p:stCondLst>
                                      <p:childTnLst>
                                        <p:set>
                                          <p:cBhvr>
                                            <p:cTn id="95" dur="1" fill="hold">
                                              <p:stCondLst>
                                                <p:cond delay="0"/>
                                              </p:stCondLst>
                                            </p:cTn>
                                            <p:tgtEl>
                                              <p:spTgt spid="193"/>
                                            </p:tgtEl>
                                            <p:attrNameLst>
                                              <p:attrName>style.visibility</p:attrName>
                                            </p:attrNameLst>
                                          </p:cBhvr>
                                          <p:to>
                                            <p:strVal val="visible"/>
                                          </p:to>
                                        </p:set>
                                        <p:animEffect transition="in" filter="fade">
                                          <p:cBhvr>
                                            <p:cTn id="96" dur="250"/>
                                            <p:tgtEl>
                                              <p:spTgt spid="193"/>
                                            </p:tgtEl>
                                          </p:cBhvr>
                                        </p:animEffect>
                                      </p:childTnLst>
                                    </p:cTn>
                                  </p:par>
                                  <p:par>
                                    <p:cTn id="97" presetID="6" presetClass="emph" presetSubtype="0" accel="50000" fill="hold" grpId="1" nodeType="withEffect" p14:presetBounceEnd="72000">
                                      <p:stCondLst>
                                        <p:cond delay="1150"/>
                                      </p:stCondLst>
                                      <p:childTnLst>
                                        <p:animScale p14:bounceEnd="72000">
                                          <p:cBhvr>
                                            <p:cTn id="98" dur="1500" fill="hold"/>
                                            <p:tgtEl>
                                              <p:spTgt spid="193"/>
                                            </p:tgtEl>
                                          </p:cBhvr>
                                          <p:by x="150000" y="150000"/>
                                          <p:from x="65854" y="65854"/>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1" grpId="0">
            <p:bldSub>
              <a:bldChart bld="category"/>
            </p:bldSub>
          </p:bldGraphic>
          <p:bldP spid="190" grpId="0"/>
          <p:bldP spid="190" grpId="1"/>
          <p:bldP spid="191" grpId="0"/>
          <p:bldP spid="191" grpId="1"/>
          <p:bldP spid="192" grpId="0"/>
          <p:bldP spid="192" grpId="1"/>
          <p:bldP spid="193" grpId="0"/>
          <p:bldP spid="193" grpId="1"/>
          <p:bldP spid="210" grpId="0" animBg="1"/>
          <p:bldP spid="210" grpId="1" animBg="1"/>
          <p:bldP spid="211" grpId="0" animBg="1"/>
          <p:bldP spid="211" grpId="1" animBg="1"/>
          <p:bldP spid="212" grpId="0" animBg="1"/>
          <p:bldP spid="212" grpId="1" animBg="1"/>
          <p:bldP spid="213" grpId="0" animBg="1"/>
          <p:bldP spid="213" grpId="1" animBg="1"/>
          <p:bldP spid="22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132"/>
                                            </p:tgtEl>
                                            <p:attrNameLst>
                                              <p:attrName>style.visibility</p:attrName>
                                            </p:attrNameLst>
                                          </p:cBhvr>
                                          <p:to>
                                            <p:strVal val="visible"/>
                                          </p:to>
                                        </p:set>
                                        <p:anim calcmode="lin" valueType="num">
                                          <p:cBhvr additive="base">
                                            <p:cTn id="7" dur="1000" fill="hold"/>
                                            <p:tgtEl>
                                              <p:spTgt spid="132"/>
                                            </p:tgtEl>
                                            <p:attrNameLst>
                                              <p:attrName>ppt_x</p:attrName>
                                            </p:attrNameLst>
                                          </p:cBhvr>
                                          <p:tavLst>
                                            <p:tav tm="0">
                                              <p:val>
                                                <p:strVal val="0-#ppt_w/2"/>
                                              </p:val>
                                            </p:tav>
                                            <p:tav tm="100000">
                                              <p:val>
                                                <p:strVal val="#ppt_x"/>
                                              </p:val>
                                            </p:tav>
                                          </p:tavLst>
                                        </p:anim>
                                        <p:anim calcmode="lin" valueType="num">
                                          <p:cBhvr additive="base">
                                            <p:cTn id="8" dur="1000" fill="hold"/>
                                            <p:tgtEl>
                                              <p:spTgt spid="13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100000" fill="hold" nodeType="afterEffect">
                                      <p:stCondLst>
                                        <p:cond delay="0"/>
                                      </p:stCondLst>
                                      <p:childTnLst>
                                        <p:set>
                                          <p:cBhvr>
                                            <p:cTn id="11" dur="1" fill="hold">
                                              <p:stCondLst>
                                                <p:cond delay="0"/>
                                              </p:stCondLst>
                                            </p:cTn>
                                            <p:tgtEl>
                                              <p:spTgt spid="142"/>
                                            </p:tgtEl>
                                            <p:attrNameLst>
                                              <p:attrName>style.visibility</p:attrName>
                                            </p:attrNameLst>
                                          </p:cBhvr>
                                          <p:to>
                                            <p:strVal val="visible"/>
                                          </p:to>
                                        </p:set>
                                        <p:anim calcmode="lin" valueType="num">
                                          <p:cBhvr additive="base">
                                            <p:cTn id="12" dur="1250" fill="hold"/>
                                            <p:tgtEl>
                                              <p:spTgt spid="142"/>
                                            </p:tgtEl>
                                            <p:attrNameLst>
                                              <p:attrName>ppt_x</p:attrName>
                                            </p:attrNameLst>
                                          </p:cBhvr>
                                          <p:tavLst>
                                            <p:tav tm="0">
                                              <p:val>
                                                <p:strVal val="0-#ppt_w/2"/>
                                              </p:val>
                                            </p:tav>
                                            <p:tav tm="100000">
                                              <p:val>
                                                <p:strVal val="#ppt_x"/>
                                              </p:val>
                                            </p:tav>
                                          </p:tavLst>
                                        </p:anim>
                                        <p:anim calcmode="lin" valueType="num">
                                          <p:cBhvr additive="base">
                                            <p:cTn id="13" dur="1250" fill="hold"/>
                                            <p:tgtEl>
                                              <p:spTgt spid="142"/>
                                            </p:tgtEl>
                                            <p:attrNameLst>
                                              <p:attrName>ppt_y</p:attrName>
                                            </p:attrNameLst>
                                          </p:cBhvr>
                                          <p:tavLst>
                                            <p:tav tm="0">
                                              <p:val>
                                                <p:strVal val="#ppt_y"/>
                                              </p:val>
                                            </p:tav>
                                            <p:tav tm="100000">
                                              <p:val>
                                                <p:strVal val="#ppt_y"/>
                                              </p:val>
                                            </p:tav>
                                          </p:tavLst>
                                        </p:anim>
                                      </p:childTnLst>
                                    </p:cTn>
                                  </p:par>
                                </p:childTnLst>
                              </p:cTn>
                            </p:par>
                            <p:par>
                              <p:cTn id="14" fill="hold">
                                <p:stCondLst>
                                  <p:cond delay="2250"/>
                                </p:stCondLst>
                                <p:childTnLst>
                                  <p:par>
                                    <p:cTn id="15" presetID="10" presetClass="entr" presetSubtype="0" fill="hold" grpId="0" nodeType="afterEffect">
                                      <p:stCondLst>
                                        <p:cond delay="0"/>
                                      </p:stCondLst>
                                      <p:childTnLst>
                                        <p:set>
                                          <p:cBhvr>
                                            <p:cTn id="16" dur="1" fill="hold">
                                              <p:stCondLst>
                                                <p:cond delay="0"/>
                                              </p:stCondLst>
                                            </p:cTn>
                                            <p:tgtEl>
                                              <p:spTgt spid="141">
                                                <p:graphicEl>
                                                  <a:chart seriesIdx="-3" categoryIdx="-3" bldStep="gridLegend"/>
                                                </p:graphicEl>
                                              </p:spTgt>
                                            </p:tgtEl>
                                            <p:attrNameLst>
                                              <p:attrName>style.visibility</p:attrName>
                                            </p:attrNameLst>
                                          </p:cBhvr>
                                          <p:to>
                                            <p:strVal val="visible"/>
                                          </p:to>
                                        </p:set>
                                        <p:animEffect transition="in" filter="fade">
                                          <p:cBhvr>
                                            <p:cTn id="17" dur="500"/>
                                            <p:tgtEl>
                                              <p:spTgt spid="141">
                                                <p:graphicEl>
                                                  <a:chart seriesIdx="-3" categoryIdx="-3" bldStep="gridLegend"/>
                                                </p:graphicEl>
                                              </p:spTgt>
                                            </p:tgtEl>
                                          </p:cBhvr>
                                        </p:animEffect>
                                      </p:childTnLst>
                                    </p:cTn>
                                  </p:par>
                                  <p:par>
                                    <p:cTn id="18" presetID="10" presetClass="entr" presetSubtype="0" fill="hold" grpId="0" nodeType="withEffect">
                                      <p:stCondLst>
                                        <p:cond delay="100"/>
                                      </p:stCondLst>
                                      <p:childTnLst>
                                        <p:set>
                                          <p:cBhvr>
                                            <p:cTn id="19" dur="1" fill="hold">
                                              <p:stCondLst>
                                                <p:cond delay="0"/>
                                              </p:stCondLst>
                                            </p:cTn>
                                            <p:tgtEl>
                                              <p:spTgt spid="141">
                                                <p:graphicEl>
                                                  <a:chart seriesIdx="-4" categoryIdx="0" bldStep="category"/>
                                                </p:graphicEl>
                                              </p:spTgt>
                                            </p:tgtEl>
                                            <p:attrNameLst>
                                              <p:attrName>style.visibility</p:attrName>
                                            </p:attrNameLst>
                                          </p:cBhvr>
                                          <p:to>
                                            <p:strVal val="visible"/>
                                          </p:to>
                                        </p:set>
                                        <p:animEffect transition="in" filter="fade">
                                          <p:cBhvr>
                                            <p:cTn id="20" dur="500"/>
                                            <p:tgtEl>
                                              <p:spTgt spid="141">
                                                <p:graphicEl>
                                                  <a:chart seriesIdx="-4" categoryIdx="0" bldStep="category"/>
                                                </p:graphicEl>
                                              </p:spTgt>
                                            </p:tgtEl>
                                          </p:cBhvr>
                                        </p:animEffect>
                                      </p:childTnLst>
                                    </p:cTn>
                                  </p:par>
                                  <p:par>
                                    <p:cTn id="21" presetID="10" presetClass="entr" presetSubtype="0" fill="hold" grpId="0" nodeType="withEffect">
                                      <p:stCondLst>
                                        <p:cond delay="250"/>
                                      </p:stCondLst>
                                      <p:childTnLst>
                                        <p:set>
                                          <p:cBhvr>
                                            <p:cTn id="22" dur="1" fill="hold">
                                              <p:stCondLst>
                                                <p:cond delay="0"/>
                                              </p:stCondLst>
                                            </p:cTn>
                                            <p:tgtEl>
                                              <p:spTgt spid="141">
                                                <p:graphicEl>
                                                  <a:chart seriesIdx="-4" categoryIdx="1" bldStep="category"/>
                                                </p:graphicEl>
                                              </p:spTgt>
                                            </p:tgtEl>
                                            <p:attrNameLst>
                                              <p:attrName>style.visibility</p:attrName>
                                            </p:attrNameLst>
                                          </p:cBhvr>
                                          <p:to>
                                            <p:strVal val="visible"/>
                                          </p:to>
                                        </p:set>
                                        <p:animEffect transition="in" filter="fade">
                                          <p:cBhvr>
                                            <p:cTn id="23" dur="500"/>
                                            <p:tgtEl>
                                              <p:spTgt spid="141">
                                                <p:graphicEl>
                                                  <a:chart seriesIdx="-4" categoryIdx="1" bldStep="category"/>
                                                </p:graphicEl>
                                              </p:spTgt>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41">
                                                <p:graphicEl>
                                                  <a:chart seriesIdx="-4" categoryIdx="2" bldStep="category"/>
                                                </p:graphicEl>
                                              </p:spTgt>
                                            </p:tgtEl>
                                            <p:attrNameLst>
                                              <p:attrName>style.visibility</p:attrName>
                                            </p:attrNameLst>
                                          </p:cBhvr>
                                          <p:to>
                                            <p:strVal val="visible"/>
                                          </p:to>
                                        </p:set>
                                        <p:animEffect transition="in" filter="fade">
                                          <p:cBhvr>
                                            <p:cTn id="26" dur="500"/>
                                            <p:tgtEl>
                                              <p:spTgt spid="141">
                                                <p:graphicEl>
                                                  <a:chart seriesIdx="-4" categoryIdx="2" bldStep="category"/>
                                                </p:graphicEl>
                                              </p:spTgt>
                                            </p:tgtEl>
                                          </p:cBhvr>
                                        </p:animEffect>
                                      </p:childTnLst>
                                    </p:cTn>
                                  </p:par>
                                  <p:par>
                                    <p:cTn id="27" presetID="10" presetClass="entr" presetSubtype="0" fill="hold" grpId="0" nodeType="withEffect">
                                      <p:stCondLst>
                                        <p:cond delay="750"/>
                                      </p:stCondLst>
                                      <p:childTnLst>
                                        <p:set>
                                          <p:cBhvr>
                                            <p:cTn id="28" dur="1" fill="hold">
                                              <p:stCondLst>
                                                <p:cond delay="0"/>
                                              </p:stCondLst>
                                            </p:cTn>
                                            <p:tgtEl>
                                              <p:spTgt spid="141">
                                                <p:graphicEl>
                                                  <a:chart seriesIdx="-4" categoryIdx="3" bldStep="category"/>
                                                </p:graphicEl>
                                              </p:spTgt>
                                            </p:tgtEl>
                                            <p:attrNameLst>
                                              <p:attrName>style.visibility</p:attrName>
                                            </p:attrNameLst>
                                          </p:cBhvr>
                                          <p:to>
                                            <p:strVal val="visible"/>
                                          </p:to>
                                        </p:set>
                                        <p:animEffect transition="in" filter="fade">
                                          <p:cBhvr>
                                            <p:cTn id="29" dur="500"/>
                                            <p:tgtEl>
                                              <p:spTgt spid="141">
                                                <p:graphicEl>
                                                  <a:chart seriesIdx="-4" categoryIdx="3" bldStep="category"/>
                                                </p:graphicEl>
                                              </p:spTgt>
                                            </p:tgtEl>
                                          </p:cBhvr>
                                        </p:animEffect>
                                      </p:childTnLst>
                                    </p:cTn>
                                  </p:par>
                                  <p:par>
                                    <p:cTn id="30" presetID="10" presetClass="entr" presetSubtype="0" fill="hold" nodeType="withEffect">
                                      <p:stCondLst>
                                        <p:cond delay="250"/>
                                      </p:stCondLst>
                                      <p:childTnLst>
                                        <p:set>
                                          <p:cBhvr>
                                            <p:cTn id="31" dur="1" fill="hold">
                                              <p:stCondLst>
                                                <p:cond delay="0"/>
                                              </p:stCondLst>
                                            </p:cTn>
                                            <p:tgtEl>
                                              <p:spTgt spid="214"/>
                                            </p:tgtEl>
                                            <p:attrNameLst>
                                              <p:attrName>style.visibility</p:attrName>
                                            </p:attrNameLst>
                                          </p:cBhvr>
                                          <p:to>
                                            <p:strVal val="visible"/>
                                          </p:to>
                                        </p:set>
                                        <p:animEffect transition="in" filter="fade">
                                          <p:cBhvr>
                                            <p:cTn id="32" dur="500"/>
                                            <p:tgtEl>
                                              <p:spTgt spid="214"/>
                                            </p:tgtEl>
                                          </p:cBhvr>
                                        </p:animEffect>
                                      </p:childTnLst>
                                    </p:cTn>
                                  </p:par>
                                  <p:par>
                                    <p:cTn id="33" presetID="10" presetClass="entr" presetSubtype="0" fill="hold" grpId="0" nodeType="withEffect">
                                      <p:stCondLst>
                                        <p:cond delay="250"/>
                                      </p:stCondLst>
                                      <p:childTnLst>
                                        <p:set>
                                          <p:cBhvr>
                                            <p:cTn id="34" dur="1" fill="hold">
                                              <p:stCondLst>
                                                <p:cond delay="0"/>
                                              </p:stCondLst>
                                            </p:cTn>
                                            <p:tgtEl>
                                              <p:spTgt spid="213"/>
                                            </p:tgtEl>
                                            <p:attrNameLst>
                                              <p:attrName>style.visibility</p:attrName>
                                            </p:attrNameLst>
                                          </p:cBhvr>
                                          <p:to>
                                            <p:strVal val="visible"/>
                                          </p:to>
                                        </p:set>
                                        <p:animEffect transition="in" filter="fade">
                                          <p:cBhvr>
                                            <p:cTn id="35" dur="250"/>
                                            <p:tgtEl>
                                              <p:spTgt spid="213"/>
                                            </p:tgtEl>
                                          </p:cBhvr>
                                        </p:animEffect>
                                      </p:childTnLst>
                                    </p:cTn>
                                  </p:par>
                                  <p:par>
                                    <p:cTn id="36" presetID="6" presetClass="emph" presetSubtype="0" accel="50000" fill="hold" grpId="1" nodeType="withEffect">
                                      <p:stCondLst>
                                        <p:cond delay="250"/>
                                      </p:stCondLst>
                                      <p:childTnLst>
                                        <p:animScale>
                                          <p:cBhvr>
                                            <p:cTn id="37" dur="1500" fill="hold"/>
                                            <p:tgtEl>
                                              <p:spTgt spid="213"/>
                                            </p:tgtEl>
                                          </p:cBhvr>
                                          <p:by x="150000" y="150000"/>
                                          <p:from x="65854" y="65854"/>
                                          <p:to x="100000" y="100000"/>
                                        </p:animScale>
                                      </p:childTnLst>
                                    </p:cTn>
                                  </p:par>
                                  <p:par>
                                    <p:cTn id="38" presetID="10" presetClass="entr" presetSubtype="0" fill="hold" grpId="0" nodeType="withEffect">
                                      <p:stCondLst>
                                        <p:cond delay="350"/>
                                      </p:stCondLst>
                                      <p:childTnLst>
                                        <p:set>
                                          <p:cBhvr>
                                            <p:cTn id="39" dur="1" fill="hold">
                                              <p:stCondLst>
                                                <p:cond delay="0"/>
                                              </p:stCondLst>
                                            </p:cTn>
                                            <p:tgtEl>
                                              <p:spTgt spid="212"/>
                                            </p:tgtEl>
                                            <p:attrNameLst>
                                              <p:attrName>style.visibility</p:attrName>
                                            </p:attrNameLst>
                                          </p:cBhvr>
                                          <p:to>
                                            <p:strVal val="visible"/>
                                          </p:to>
                                        </p:set>
                                        <p:animEffect transition="in" filter="fade">
                                          <p:cBhvr>
                                            <p:cTn id="40" dur="250"/>
                                            <p:tgtEl>
                                              <p:spTgt spid="212"/>
                                            </p:tgtEl>
                                          </p:cBhvr>
                                        </p:animEffect>
                                      </p:childTnLst>
                                    </p:cTn>
                                  </p:par>
                                  <p:par>
                                    <p:cTn id="41" presetID="6" presetClass="emph" presetSubtype="0" accel="50000" fill="hold" grpId="1" nodeType="withEffect">
                                      <p:stCondLst>
                                        <p:cond delay="350"/>
                                      </p:stCondLst>
                                      <p:childTnLst>
                                        <p:animScale>
                                          <p:cBhvr>
                                            <p:cTn id="42" dur="1500" fill="hold"/>
                                            <p:tgtEl>
                                              <p:spTgt spid="212"/>
                                            </p:tgtEl>
                                          </p:cBhvr>
                                          <p:by x="150000" y="150000"/>
                                          <p:from x="65854" y="65854"/>
                                          <p:to x="100000" y="100000"/>
                                        </p:animScale>
                                      </p:childTnLst>
                                    </p:cTn>
                                  </p:par>
                                  <p:par>
                                    <p:cTn id="43" presetID="10" presetClass="entr" presetSubtype="0" fill="hold" grpId="0" nodeType="withEffect">
                                      <p:stCondLst>
                                        <p:cond delay="450"/>
                                      </p:stCondLst>
                                      <p:childTnLst>
                                        <p:set>
                                          <p:cBhvr>
                                            <p:cTn id="44" dur="1" fill="hold">
                                              <p:stCondLst>
                                                <p:cond delay="0"/>
                                              </p:stCondLst>
                                            </p:cTn>
                                            <p:tgtEl>
                                              <p:spTgt spid="211"/>
                                            </p:tgtEl>
                                            <p:attrNameLst>
                                              <p:attrName>style.visibility</p:attrName>
                                            </p:attrNameLst>
                                          </p:cBhvr>
                                          <p:to>
                                            <p:strVal val="visible"/>
                                          </p:to>
                                        </p:set>
                                        <p:animEffect transition="in" filter="fade">
                                          <p:cBhvr>
                                            <p:cTn id="45" dur="250"/>
                                            <p:tgtEl>
                                              <p:spTgt spid="211"/>
                                            </p:tgtEl>
                                          </p:cBhvr>
                                        </p:animEffect>
                                      </p:childTnLst>
                                    </p:cTn>
                                  </p:par>
                                  <p:par>
                                    <p:cTn id="46" presetID="6" presetClass="emph" presetSubtype="0" accel="50000" fill="hold" grpId="1" nodeType="withEffect">
                                      <p:stCondLst>
                                        <p:cond delay="450"/>
                                      </p:stCondLst>
                                      <p:childTnLst>
                                        <p:animScale>
                                          <p:cBhvr>
                                            <p:cTn id="47" dur="1500" fill="hold"/>
                                            <p:tgtEl>
                                              <p:spTgt spid="211"/>
                                            </p:tgtEl>
                                          </p:cBhvr>
                                          <p:by x="150000" y="150000"/>
                                          <p:from x="65854" y="65854"/>
                                          <p:to x="100000" y="100000"/>
                                        </p:animScale>
                                      </p:childTnLst>
                                    </p:cTn>
                                  </p:par>
                                  <p:par>
                                    <p:cTn id="48" presetID="10" presetClass="entr" presetSubtype="0" fill="hold" grpId="0" nodeType="withEffect">
                                      <p:stCondLst>
                                        <p:cond delay="550"/>
                                      </p:stCondLst>
                                      <p:childTnLst>
                                        <p:set>
                                          <p:cBhvr>
                                            <p:cTn id="49" dur="1" fill="hold">
                                              <p:stCondLst>
                                                <p:cond delay="0"/>
                                              </p:stCondLst>
                                            </p:cTn>
                                            <p:tgtEl>
                                              <p:spTgt spid="210"/>
                                            </p:tgtEl>
                                            <p:attrNameLst>
                                              <p:attrName>style.visibility</p:attrName>
                                            </p:attrNameLst>
                                          </p:cBhvr>
                                          <p:to>
                                            <p:strVal val="visible"/>
                                          </p:to>
                                        </p:set>
                                        <p:animEffect transition="in" filter="fade">
                                          <p:cBhvr>
                                            <p:cTn id="50" dur="250"/>
                                            <p:tgtEl>
                                              <p:spTgt spid="210"/>
                                            </p:tgtEl>
                                          </p:cBhvr>
                                        </p:animEffect>
                                      </p:childTnLst>
                                    </p:cTn>
                                  </p:par>
                                  <p:par>
                                    <p:cTn id="51" presetID="6" presetClass="emph" presetSubtype="0" accel="50000" fill="hold" grpId="1" nodeType="withEffect">
                                      <p:stCondLst>
                                        <p:cond delay="550"/>
                                      </p:stCondLst>
                                      <p:childTnLst>
                                        <p:animScale>
                                          <p:cBhvr>
                                            <p:cTn id="52" dur="1500" fill="hold"/>
                                            <p:tgtEl>
                                              <p:spTgt spid="210"/>
                                            </p:tgtEl>
                                          </p:cBhvr>
                                          <p:by x="150000" y="150000"/>
                                          <p:from x="65854" y="65854"/>
                                          <p:to x="100000" y="100000"/>
                                        </p:animScale>
                                      </p:childTnLst>
                                    </p:cTn>
                                  </p:par>
                                  <p:par>
                                    <p:cTn id="53" presetID="10" presetClass="entr" presetSubtype="0" fill="hold" grpId="0" nodeType="withEffect">
                                      <p:stCondLst>
                                        <p:cond delay="0"/>
                                      </p:stCondLst>
                                      <p:childTnLst>
                                        <p:set>
                                          <p:cBhvr>
                                            <p:cTn id="54" dur="1" fill="hold">
                                              <p:stCondLst>
                                                <p:cond delay="0"/>
                                              </p:stCondLst>
                                            </p:cTn>
                                            <p:tgtEl>
                                              <p:spTgt spid="221"/>
                                            </p:tgtEl>
                                            <p:attrNameLst>
                                              <p:attrName>style.visibility</p:attrName>
                                            </p:attrNameLst>
                                          </p:cBhvr>
                                          <p:to>
                                            <p:strVal val="visible"/>
                                          </p:to>
                                        </p:set>
                                        <p:animEffect transition="in" filter="fade">
                                          <p:cBhvr>
                                            <p:cTn id="55" dur="500"/>
                                            <p:tgtEl>
                                              <p:spTgt spid="221"/>
                                            </p:tgtEl>
                                          </p:cBhvr>
                                        </p:animEffect>
                                      </p:childTnLst>
                                    </p:cTn>
                                  </p:par>
                                  <p:par>
                                    <p:cTn id="56" presetID="22" presetClass="entr" presetSubtype="8" fill="hold" nodeType="withEffect">
                                      <p:stCondLst>
                                        <p:cond delay="0"/>
                                      </p:stCondLst>
                                      <p:childTnLst>
                                        <p:set>
                                          <p:cBhvr>
                                            <p:cTn id="57" dur="1" fill="hold">
                                              <p:stCondLst>
                                                <p:cond delay="0"/>
                                              </p:stCondLst>
                                            </p:cTn>
                                            <p:tgtEl>
                                              <p:spTgt spid="183"/>
                                            </p:tgtEl>
                                            <p:attrNameLst>
                                              <p:attrName>style.visibility</p:attrName>
                                            </p:attrNameLst>
                                          </p:cBhvr>
                                          <p:to>
                                            <p:strVal val="visible"/>
                                          </p:to>
                                        </p:set>
                                        <p:animEffect transition="in" filter="wipe(left)">
                                          <p:cBhvr>
                                            <p:cTn id="58" dur="500"/>
                                            <p:tgtEl>
                                              <p:spTgt spid="183"/>
                                            </p:tgtEl>
                                          </p:cBhvr>
                                        </p:animEffect>
                                      </p:childTnLst>
                                    </p:cTn>
                                  </p:par>
                                  <p:par>
                                    <p:cTn id="59" presetID="10" presetClass="entr" presetSubtype="0" fill="hold" nodeType="withEffect">
                                      <p:stCondLst>
                                        <p:cond delay="600"/>
                                      </p:stCondLst>
                                      <p:childTnLst>
                                        <p:set>
                                          <p:cBhvr>
                                            <p:cTn id="60" dur="1" fill="hold">
                                              <p:stCondLst>
                                                <p:cond delay="0"/>
                                              </p:stCondLst>
                                            </p:cTn>
                                            <p:tgtEl>
                                              <p:spTgt spid="194"/>
                                            </p:tgtEl>
                                            <p:attrNameLst>
                                              <p:attrName>style.visibility</p:attrName>
                                            </p:attrNameLst>
                                          </p:cBhvr>
                                          <p:to>
                                            <p:strVal val="visible"/>
                                          </p:to>
                                        </p:set>
                                        <p:animEffect transition="in" filter="fade">
                                          <p:cBhvr>
                                            <p:cTn id="61" dur="250"/>
                                            <p:tgtEl>
                                              <p:spTgt spid="194"/>
                                            </p:tgtEl>
                                          </p:cBhvr>
                                        </p:animEffect>
                                      </p:childTnLst>
                                    </p:cTn>
                                  </p:par>
                                  <p:par>
                                    <p:cTn id="62" presetID="6" presetClass="emph" presetSubtype="0" accel="50000" fill="hold" nodeType="withEffect">
                                      <p:stCondLst>
                                        <p:cond delay="600"/>
                                      </p:stCondLst>
                                      <p:childTnLst>
                                        <p:animScale>
                                          <p:cBhvr>
                                            <p:cTn id="63" dur="1500" fill="hold"/>
                                            <p:tgtEl>
                                              <p:spTgt spid="194"/>
                                            </p:tgtEl>
                                          </p:cBhvr>
                                          <p:by x="150000" y="150000"/>
                                          <p:from x="65854" y="65854"/>
                                          <p:to x="100000" y="100000"/>
                                        </p:animScale>
                                      </p:childTnLst>
                                    </p:cTn>
                                  </p:par>
                                  <p:par>
                                    <p:cTn id="64" presetID="10" presetClass="entr" presetSubtype="0" fill="hold" nodeType="withEffect">
                                      <p:stCondLst>
                                        <p:cond delay="700"/>
                                      </p:stCondLst>
                                      <p:childTnLst>
                                        <p:set>
                                          <p:cBhvr>
                                            <p:cTn id="65" dur="1" fill="hold">
                                              <p:stCondLst>
                                                <p:cond delay="0"/>
                                              </p:stCondLst>
                                            </p:cTn>
                                            <p:tgtEl>
                                              <p:spTgt spid="198"/>
                                            </p:tgtEl>
                                            <p:attrNameLst>
                                              <p:attrName>style.visibility</p:attrName>
                                            </p:attrNameLst>
                                          </p:cBhvr>
                                          <p:to>
                                            <p:strVal val="visible"/>
                                          </p:to>
                                        </p:set>
                                        <p:animEffect transition="in" filter="fade">
                                          <p:cBhvr>
                                            <p:cTn id="66" dur="250"/>
                                            <p:tgtEl>
                                              <p:spTgt spid="198"/>
                                            </p:tgtEl>
                                          </p:cBhvr>
                                        </p:animEffect>
                                      </p:childTnLst>
                                    </p:cTn>
                                  </p:par>
                                  <p:par>
                                    <p:cTn id="67" presetID="6" presetClass="emph" presetSubtype="0" accel="50000" fill="hold" nodeType="withEffect">
                                      <p:stCondLst>
                                        <p:cond delay="700"/>
                                      </p:stCondLst>
                                      <p:childTnLst>
                                        <p:animScale>
                                          <p:cBhvr>
                                            <p:cTn id="68" dur="1500" fill="hold"/>
                                            <p:tgtEl>
                                              <p:spTgt spid="198"/>
                                            </p:tgtEl>
                                          </p:cBhvr>
                                          <p:by x="150000" y="150000"/>
                                          <p:from x="65854" y="65854"/>
                                          <p:to x="100000" y="100000"/>
                                        </p:animScale>
                                      </p:childTnLst>
                                    </p:cTn>
                                  </p:par>
                                  <p:par>
                                    <p:cTn id="69" presetID="10" presetClass="entr" presetSubtype="0" fill="hold" nodeType="withEffect">
                                      <p:stCondLst>
                                        <p:cond delay="800"/>
                                      </p:stCondLst>
                                      <p:childTnLst>
                                        <p:set>
                                          <p:cBhvr>
                                            <p:cTn id="70" dur="1" fill="hold">
                                              <p:stCondLst>
                                                <p:cond delay="0"/>
                                              </p:stCondLst>
                                            </p:cTn>
                                            <p:tgtEl>
                                              <p:spTgt spid="202"/>
                                            </p:tgtEl>
                                            <p:attrNameLst>
                                              <p:attrName>style.visibility</p:attrName>
                                            </p:attrNameLst>
                                          </p:cBhvr>
                                          <p:to>
                                            <p:strVal val="visible"/>
                                          </p:to>
                                        </p:set>
                                        <p:animEffect transition="in" filter="fade">
                                          <p:cBhvr>
                                            <p:cTn id="71" dur="250"/>
                                            <p:tgtEl>
                                              <p:spTgt spid="202"/>
                                            </p:tgtEl>
                                          </p:cBhvr>
                                        </p:animEffect>
                                      </p:childTnLst>
                                    </p:cTn>
                                  </p:par>
                                  <p:par>
                                    <p:cTn id="72" presetID="6" presetClass="emph" presetSubtype="0" accel="50000" fill="hold" nodeType="withEffect">
                                      <p:stCondLst>
                                        <p:cond delay="800"/>
                                      </p:stCondLst>
                                      <p:childTnLst>
                                        <p:animScale>
                                          <p:cBhvr>
                                            <p:cTn id="73" dur="1500" fill="hold"/>
                                            <p:tgtEl>
                                              <p:spTgt spid="202"/>
                                            </p:tgtEl>
                                          </p:cBhvr>
                                          <p:by x="150000" y="150000"/>
                                          <p:from x="65854" y="65854"/>
                                          <p:to x="100000" y="100000"/>
                                        </p:animScale>
                                      </p:childTnLst>
                                    </p:cTn>
                                  </p:par>
                                  <p:par>
                                    <p:cTn id="74" presetID="10" presetClass="entr" presetSubtype="0" fill="hold" nodeType="withEffect">
                                      <p:stCondLst>
                                        <p:cond delay="900"/>
                                      </p:stCondLst>
                                      <p:childTnLst>
                                        <p:set>
                                          <p:cBhvr>
                                            <p:cTn id="75" dur="1" fill="hold">
                                              <p:stCondLst>
                                                <p:cond delay="0"/>
                                              </p:stCondLst>
                                            </p:cTn>
                                            <p:tgtEl>
                                              <p:spTgt spid="206"/>
                                            </p:tgtEl>
                                            <p:attrNameLst>
                                              <p:attrName>style.visibility</p:attrName>
                                            </p:attrNameLst>
                                          </p:cBhvr>
                                          <p:to>
                                            <p:strVal val="visible"/>
                                          </p:to>
                                        </p:set>
                                        <p:animEffect transition="in" filter="fade">
                                          <p:cBhvr>
                                            <p:cTn id="76" dur="250"/>
                                            <p:tgtEl>
                                              <p:spTgt spid="206"/>
                                            </p:tgtEl>
                                          </p:cBhvr>
                                        </p:animEffect>
                                      </p:childTnLst>
                                    </p:cTn>
                                  </p:par>
                                  <p:par>
                                    <p:cTn id="77" presetID="6" presetClass="emph" presetSubtype="0" accel="50000" fill="hold" nodeType="withEffect">
                                      <p:stCondLst>
                                        <p:cond delay="900"/>
                                      </p:stCondLst>
                                      <p:childTnLst>
                                        <p:animScale>
                                          <p:cBhvr>
                                            <p:cTn id="78" dur="1500" fill="hold"/>
                                            <p:tgtEl>
                                              <p:spTgt spid="206"/>
                                            </p:tgtEl>
                                          </p:cBhvr>
                                          <p:by x="150000" y="150000"/>
                                          <p:from x="65854" y="65854"/>
                                          <p:to x="100000" y="100000"/>
                                        </p:animScale>
                                      </p:childTnLst>
                                    </p:cTn>
                                  </p:par>
                                  <p:par>
                                    <p:cTn id="79" presetID="10" presetClass="entr" presetSubtype="0" fill="hold" grpId="0" nodeType="withEffect">
                                      <p:stCondLst>
                                        <p:cond delay="850"/>
                                      </p:stCondLst>
                                      <p:childTnLst>
                                        <p:set>
                                          <p:cBhvr>
                                            <p:cTn id="80" dur="1" fill="hold">
                                              <p:stCondLst>
                                                <p:cond delay="0"/>
                                              </p:stCondLst>
                                            </p:cTn>
                                            <p:tgtEl>
                                              <p:spTgt spid="190"/>
                                            </p:tgtEl>
                                            <p:attrNameLst>
                                              <p:attrName>style.visibility</p:attrName>
                                            </p:attrNameLst>
                                          </p:cBhvr>
                                          <p:to>
                                            <p:strVal val="visible"/>
                                          </p:to>
                                        </p:set>
                                        <p:animEffect transition="in" filter="fade">
                                          <p:cBhvr>
                                            <p:cTn id="81" dur="250"/>
                                            <p:tgtEl>
                                              <p:spTgt spid="190"/>
                                            </p:tgtEl>
                                          </p:cBhvr>
                                        </p:animEffect>
                                      </p:childTnLst>
                                    </p:cTn>
                                  </p:par>
                                  <p:par>
                                    <p:cTn id="82" presetID="6" presetClass="emph" presetSubtype="0" accel="50000" fill="hold" grpId="1" nodeType="withEffect">
                                      <p:stCondLst>
                                        <p:cond delay="850"/>
                                      </p:stCondLst>
                                      <p:childTnLst>
                                        <p:animScale>
                                          <p:cBhvr>
                                            <p:cTn id="83" dur="1500" fill="hold"/>
                                            <p:tgtEl>
                                              <p:spTgt spid="190"/>
                                            </p:tgtEl>
                                          </p:cBhvr>
                                          <p:by x="150000" y="150000"/>
                                          <p:from x="65854" y="65854"/>
                                          <p:to x="100000" y="100000"/>
                                        </p:animScale>
                                      </p:childTnLst>
                                    </p:cTn>
                                  </p:par>
                                  <p:par>
                                    <p:cTn id="84" presetID="10" presetClass="entr" presetSubtype="0" fill="hold" grpId="0" nodeType="withEffect">
                                      <p:stCondLst>
                                        <p:cond delay="950"/>
                                      </p:stCondLst>
                                      <p:childTnLst>
                                        <p:set>
                                          <p:cBhvr>
                                            <p:cTn id="85" dur="1" fill="hold">
                                              <p:stCondLst>
                                                <p:cond delay="0"/>
                                              </p:stCondLst>
                                            </p:cTn>
                                            <p:tgtEl>
                                              <p:spTgt spid="191"/>
                                            </p:tgtEl>
                                            <p:attrNameLst>
                                              <p:attrName>style.visibility</p:attrName>
                                            </p:attrNameLst>
                                          </p:cBhvr>
                                          <p:to>
                                            <p:strVal val="visible"/>
                                          </p:to>
                                        </p:set>
                                        <p:animEffect transition="in" filter="fade">
                                          <p:cBhvr>
                                            <p:cTn id="86" dur="250"/>
                                            <p:tgtEl>
                                              <p:spTgt spid="191"/>
                                            </p:tgtEl>
                                          </p:cBhvr>
                                        </p:animEffect>
                                      </p:childTnLst>
                                    </p:cTn>
                                  </p:par>
                                  <p:par>
                                    <p:cTn id="87" presetID="6" presetClass="emph" presetSubtype="0" accel="50000" fill="hold" grpId="1" nodeType="withEffect">
                                      <p:stCondLst>
                                        <p:cond delay="950"/>
                                      </p:stCondLst>
                                      <p:childTnLst>
                                        <p:animScale>
                                          <p:cBhvr>
                                            <p:cTn id="88" dur="1500" fill="hold"/>
                                            <p:tgtEl>
                                              <p:spTgt spid="191"/>
                                            </p:tgtEl>
                                          </p:cBhvr>
                                          <p:by x="150000" y="150000"/>
                                          <p:from x="65854" y="65854"/>
                                          <p:to x="100000" y="100000"/>
                                        </p:animScale>
                                      </p:childTnLst>
                                    </p:cTn>
                                  </p:par>
                                  <p:par>
                                    <p:cTn id="89" presetID="10" presetClass="entr" presetSubtype="0" fill="hold" grpId="0" nodeType="withEffect">
                                      <p:stCondLst>
                                        <p:cond delay="1050"/>
                                      </p:stCondLst>
                                      <p:childTnLst>
                                        <p:set>
                                          <p:cBhvr>
                                            <p:cTn id="90" dur="1" fill="hold">
                                              <p:stCondLst>
                                                <p:cond delay="0"/>
                                              </p:stCondLst>
                                            </p:cTn>
                                            <p:tgtEl>
                                              <p:spTgt spid="192"/>
                                            </p:tgtEl>
                                            <p:attrNameLst>
                                              <p:attrName>style.visibility</p:attrName>
                                            </p:attrNameLst>
                                          </p:cBhvr>
                                          <p:to>
                                            <p:strVal val="visible"/>
                                          </p:to>
                                        </p:set>
                                        <p:animEffect transition="in" filter="fade">
                                          <p:cBhvr>
                                            <p:cTn id="91" dur="250"/>
                                            <p:tgtEl>
                                              <p:spTgt spid="192"/>
                                            </p:tgtEl>
                                          </p:cBhvr>
                                        </p:animEffect>
                                      </p:childTnLst>
                                    </p:cTn>
                                  </p:par>
                                  <p:par>
                                    <p:cTn id="92" presetID="6" presetClass="emph" presetSubtype="0" accel="50000" fill="hold" grpId="1" nodeType="withEffect">
                                      <p:stCondLst>
                                        <p:cond delay="1050"/>
                                      </p:stCondLst>
                                      <p:childTnLst>
                                        <p:animScale>
                                          <p:cBhvr>
                                            <p:cTn id="93" dur="1500" fill="hold"/>
                                            <p:tgtEl>
                                              <p:spTgt spid="192"/>
                                            </p:tgtEl>
                                          </p:cBhvr>
                                          <p:by x="150000" y="150000"/>
                                          <p:from x="65854" y="65854"/>
                                          <p:to x="100000" y="100000"/>
                                        </p:animScale>
                                      </p:childTnLst>
                                    </p:cTn>
                                  </p:par>
                                  <p:par>
                                    <p:cTn id="94" presetID="10" presetClass="entr" presetSubtype="0" fill="hold" grpId="0" nodeType="withEffect">
                                      <p:stCondLst>
                                        <p:cond delay="1150"/>
                                      </p:stCondLst>
                                      <p:childTnLst>
                                        <p:set>
                                          <p:cBhvr>
                                            <p:cTn id="95" dur="1" fill="hold">
                                              <p:stCondLst>
                                                <p:cond delay="0"/>
                                              </p:stCondLst>
                                            </p:cTn>
                                            <p:tgtEl>
                                              <p:spTgt spid="193"/>
                                            </p:tgtEl>
                                            <p:attrNameLst>
                                              <p:attrName>style.visibility</p:attrName>
                                            </p:attrNameLst>
                                          </p:cBhvr>
                                          <p:to>
                                            <p:strVal val="visible"/>
                                          </p:to>
                                        </p:set>
                                        <p:animEffect transition="in" filter="fade">
                                          <p:cBhvr>
                                            <p:cTn id="96" dur="250"/>
                                            <p:tgtEl>
                                              <p:spTgt spid="193"/>
                                            </p:tgtEl>
                                          </p:cBhvr>
                                        </p:animEffect>
                                      </p:childTnLst>
                                    </p:cTn>
                                  </p:par>
                                  <p:par>
                                    <p:cTn id="97" presetID="6" presetClass="emph" presetSubtype="0" accel="50000" fill="hold" grpId="1" nodeType="withEffect">
                                      <p:stCondLst>
                                        <p:cond delay="1150"/>
                                      </p:stCondLst>
                                      <p:childTnLst>
                                        <p:animScale>
                                          <p:cBhvr>
                                            <p:cTn id="98" dur="1500" fill="hold"/>
                                            <p:tgtEl>
                                              <p:spTgt spid="193"/>
                                            </p:tgtEl>
                                          </p:cBhvr>
                                          <p:by x="150000" y="150000"/>
                                          <p:from x="65854" y="65854"/>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1" grpId="0">
            <p:bldSub>
              <a:bldChart bld="category"/>
            </p:bldSub>
          </p:bldGraphic>
          <p:bldP spid="190" grpId="0"/>
          <p:bldP spid="190" grpId="1"/>
          <p:bldP spid="191" grpId="0"/>
          <p:bldP spid="191" grpId="1"/>
          <p:bldP spid="192" grpId="0"/>
          <p:bldP spid="192" grpId="1"/>
          <p:bldP spid="193" grpId="0"/>
          <p:bldP spid="193" grpId="1"/>
          <p:bldP spid="210" grpId="0" animBg="1"/>
          <p:bldP spid="210" grpId="1" animBg="1"/>
          <p:bldP spid="211" grpId="0" animBg="1"/>
          <p:bldP spid="211" grpId="1" animBg="1"/>
          <p:bldP spid="212" grpId="0" animBg="1"/>
          <p:bldP spid="212" grpId="1" animBg="1"/>
          <p:bldP spid="213" grpId="0" animBg="1"/>
          <p:bldP spid="213" grpId="1" animBg="1"/>
          <p:bldP spid="221"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70031" y="2538939"/>
            <a:ext cx="4412683" cy="1569660"/>
          </a:xfrm>
          <a:prstGeom prst="rect">
            <a:avLst/>
          </a:prstGeom>
        </p:spPr>
        <p:txBody>
          <a:bodyPr wrap="none">
            <a:spAutoFit/>
          </a:bodyPr>
          <a:lstStyle/>
          <a:p>
            <a:r>
              <a:rPr lang="en-US" sz="4800" i="1" dirty="0" err="1" smtClean="0">
                <a:solidFill>
                  <a:srgbClr val="FF0000"/>
                </a:solidFill>
                <a:latin typeface="Calibri" panose="020F0502020204030204" pitchFamily="34" charset="0"/>
              </a:rPr>
              <a:t>Kết</a:t>
            </a:r>
            <a:r>
              <a:rPr lang="en-US" sz="4800" i="1" dirty="0" smtClean="0">
                <a:solidFill>
                  <a:srgbClr val="FF0000"/>
                </a:solidFill>
                <a:latin typeface="Calibri" panose="020F0502020204030204" pitchFamily="34" charset="0"/>
              </a:rPr>
              <a:t> </a:t>
            </a:r>
            <a:r>
              <a:rPr lang="en-US" sz="4800" i="1" dirty="0" err="1" smtClean="0">
                <a:solidFill>
                  <a:srgbClr val="FF0000"/>
                </a:solidFill>
                <a:latin typeface="Calibri" panose="020F0502020204030204" pitchFamily="34" charset="0"/>
              </a:rPr>
              <a:t>thúc</a:t>
            </a:r>
            <a:endParaRPr lang="en-US" sz="4800" i="1" dirty="0" smtClean="0">
              <a:solidFill>
                <a:srgbClr val="FF0000"/>
              </a:solidFill>
              <a:latin typeface="Calibri" panose="020F0502020204030204" pitchFamily="34" charset="0"/>
            </a:endParaRPr>
          </a:p>
          <a:p>
            <a:r>
              <a:rPr lang="en-US" sz="4800" i="1" dirty="0" smtClean="0">
                <a:solidFill>
                  <a:srgbClr val="FF0000"/>
                </a:solidFill>
                <a:latin typeface="Calibri" panose="020F0502020204030204" pitchFamily="34" charset="0"/>
              </a:rPr>
              <a:t>Xin </a:t>
            </a:r>
            <a:r>
              <a:rPr lang="en-US" sz="4800" i="1" dirty="0" err="1" smtClean="0">
                <a:solidFill>
                  <a:srgbClr val="FF0000"/>
                </a:solidFill>
                <a:latin typeface="Calibri" panose="020F0502020204030204" pitchFamily="34" charset="0"/>
              </a:rPr>
              <a:t>cảm</a:t>
            </a:r>
            <a:r>
              <a:rPr lang="en-US" sz="4800" i="1" dirty="0" smtClean="0">
                <a:solidFill>
                  <a:srgbClr val="FF0000"/>
                </a:solidFill>
                <a:latin typeface="Calibri" panose="020F0502020204030204" pitchFamily="34" charset="0"/>
              </a:rPr>
              <a:t> </a:t>
            </a:r>
            <a:r>
              <a:rPr lang="en-US" sz="4800" i="1" dirty="0" err="1" smtClean="0">
                <a:solidFill>
                  <a:srgbClr val="FF0000"/>
                </a:solidFill>
                <a:latin typeface="Calibri" panose="020F0502020204030204" pitchFamily="34" charset="0"/>
              </a:rPr>
              <a:t>ơn</a:t>
            </a:r>
            <a:r>
              <a:rPr lang="en-US" sz="4800" i="1" dirty="0" smtClean="0">
                <a:solidFill>
                  <a:srgbClr val="FF0000"/>
                </a:solidFill>
                <a:latin typeface="Calibri" panose="020F0502020204030204" pitchFamily="34" charset="0"/>
              </a:rPr>
              <a:t> </a:t>
            </a:r>
            <a:r>
              <a:rPr lang="en-US" sz="4800" i="1" dirty="0" err="1" smtClean="0">
                <a:solidFill>
                  <a:srgbClr val="FF0000"/>
                </a:solidFill>
                <a:latin typeface="Calibri" panose="020F0502020204030204" pitchFamily="34" charset="0"/>
              </a:rPr>
              <a:t>thầy</a:t>
            </a:r>
            <a:r>
              <a:rPr lang="en-US" sz="4800" i="1" dirty="0" smtClean="0">
                <a:solidFill>
                  <a:srgbClr val="FF0000"/>
                </a:solidFill>
                <a:latin typeface="Calibri" panose="020F0502020204030204" pitchFamily="34" charset="0"/>
              </a:rPr>
              <a:t>!</a:t>
            </a:r>
          </a:p>
        </p:txBody>
      </p:sp>
      <p:sp>
        <p:nvSpPr>
          <p:cNvPr id="5" name="Slide Number Placeholder 4"/>
          <p:cNvSpPr>
            <a:spLocks noGrp="1"/>
          </p:cNvSpPr>
          <p:nvPr>
            <p:ph type="sldNum" sz="quarter" idx="12"/>
          </p:nvPr>
        </p:nvSpPr>
        <p:spPr/>
        <p:txBody>
          <a:bodyPr/>
          <a:lstStyle/>
          <a:p>
            <a:fld id="{3A059673-168D-4EA7-B495-63059636C4D3}" type="slidenum">
              <a:rPr lang="en-US" smtClean="0"/>
              <a:t>20</a:t>
            </a:fld>
            <a:endParaRPr lang="en-US"/>
          </a:p>
        </p:txBody>
      </p:sp>
    </p:spTree>
    <p:extLst>
      <p:ext uri="{BB962C8B-B14F-4D97-AF65-F5344CB8AC3E}">
        <p14:creationId xmlns:p14="http://schemas.microsoft.com/office/powerpoint/2010/main" val="3048418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838200" y="2142308"/>
            <a:ext cx="3905667" cy="2282847"/>
          </a:xfrm>
          <a:prstGeom prst="rect">
            <a:avLst/>
          </a:prstGeom>
        </p:spPr>
      </p:pic>
      <p:sp>
        <p:nvSpPr>
          <p:cNvPr id="5" name="Title 4"/>
          <p:cNvSpPr>
            <a:spLocks noGrp="1"/>
          </p:cNvSpPr>
          <p:nvPr>
            <p:ph type="title"/>
          </p:nvPr>
        </p:nvSpPr>
        <p:spPr/>
        <p:txBody>
          <a:bodyPr/>
          <a:lstStyle/>
          <a:p>
            <a:r>
              <a:rPr lang="en-US" dirty="0" smtClean="0"/>
              <a:t>1. </a:t>
            </a:r>
            <a:r>
              <a:rPr lang="en-US" u="sng" dirty="0" err="1" smtClean="0"/>
              <a:t>Giới</a:t>
            </a:r>
            <a:r>
              <a:rPr lang="en-US" u="sng" dirty="0" smtClean="0"/>
              <a:t> </a:t>
            </a:r>
            <a:r>
              <a:rPr lang="en-US" u="sng" dirty="0" err="1" smtClean="0"/>
              <a:t>Thiệu</a:t>
            </a:r>
            <a:r>
              <a:rPr lang="en-US" u="sng" dirty="0" smtClean="0"/>
              <a:t> </a:t>
            </a:r>
            <a:r>
              <a:rPr lang="en-US" u="sng" dirty="0" err="1" smtClean="0"/>
              <a:t>bài</a:t>
            </a:r>
            <a:r>
              <a:rPr lang="en-US" u="sng" dirty="0" smtClean="0"/>
              <a:t> </a:t>
            </a:r>
            <a:r>
              <a:rPr lang="en-US" u="sng" dirty="0" err="1" smtClean="0"/>
              <a:t>toán</a:t>
            </a:r>
            <a:endParaRPr lang="en-US" u="sng" dirty="0"/>
          </a:p>
        </p:txBody>
      </p:sp>
      <p:sp>
        <p:nvSpPr>
          <p:cNvPr id="7" name="Rectangle 6"/>
          <p:cNvSpPr/>
          <p:nvPr/>
        </p:nvSpPr>
        <p:spPr>
          <a:xfrm>
            <a:off x="5401491" y="1742939"/>
            <a:ext cx="6096000" cy="3416320"/>
          </a:xfrm>
          <a:prstGeom prst="rect">
            <a:avLst/>
          </a:prstGeom>
        </p:spPr>
        <p:txBody>
          <a:bodyPr>
            <a:spAutoFit/>
          </a:bodyPr>
          <a:lstStyle/>
          <a:p>
            <a:pPr>
              <a:lnSpc>
                <a:spcPct val="150000"/>
              </a:lnSpc>
            </a:pPr>
            <a:r>
              <a:rPr lang="en-US" dirty="0" err="1" smtClean="0">
                <a:latin typeface="Times New Roman" panose="02020603050405020304" pitchFamily="18" charset="0"/>
                <a:ea typeface="Calibri" panose="020F0502020204030204" pitchFamily="34" charset="0"/>
                <a:cs typeface="Times New Roman" panose="02020603050405020304" pitchFamily="18" charset="0"/>
              </a:rPr>
              <a:t>Trong</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lĩnh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vực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trí</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tuệ</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nhân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tạo</a:t>
            </a:r>
            <a:r>
              <a:rPr lang="en-US" dirty="0">
                <a:latin typeface="Times New Roman" panose="02020603050405020304" pitchFamily="18" charset="0"/>
                <a:ea typeface="Calibri" panose="020F0502020204030204" pitchFamily="34" charset="0"/>
                <a:cs typeface="Times New Roman" panose="02020603050405020304" pitchFamily="18" charset="0"/>
              </a:rPr>
              <a:t> (Artificial Intelligence) </a:t>
            </a:r>
            <a:r>
              <a:rPr lang="en-US" dirty="0" err="1">
                <a:latin typeface="Times New Roman" panose="02020603050405020304" pitchFamily="18" charset="0"/>
                <a:ea typeface="Calibri" panose="020F0502020204030204" pitchFamily="34" charset="0"/>
                <a:cs typeface="Times New Roman" panose="02020603050405020304" pitchFamily="18" charset="0"/>
              </a:rPr>
              <a:t>và</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Khoa</a:t>
            </a:r>
            <a:r>
              <a:rPr lang="en-US"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50000"/>
              </a:lnSpc>
            </a:pPr>
            <a:r>
              <a:rPr lang="en-US" dirty="0" err="1" smtClean="0">
                <a:latin typeface="Times New Roman" panose="02020603050405020304" pitchFamily="18" charset="0"/>
                <a:ea typeface="Calibri" panose="020F0502020204030204" pitchFamily="34" charset="0"/>
                <a:cs typeface="Times New Roman" panose="02020603050405020304" pitchFamily="18" charset="0"/>
              </a:rPr>
              <a:t>học</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máy</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tính</a:t>
            </a:r>
            <a:r>
              <a:rPr lang="en-US" dirty="0">
                <a:latin typeface="Times New Roman" panose="02020603050405020304" pitchFamily="18" charset="0"/>
                <a:ea typeface="Calibri" panose="020F0502020204030204" pitchFamily="34" charset="0"/>
                <a:cs typeface="Times New Roman" panose="02020603050405020304" pitchFamily="18" charset="0"/>
              </a:rPr>
              <a:t> (Computer science</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p>
          <a:p>
            <a:pPr>
              <a:lnSpc>
                <a:spcPct val="150000"/>
              </a:lnSpc>
            </a:pPr>
            <a:r>
              <a:rPr lang="en-US" dirty="0" err="1" smtClean="0">
                <a:latin typeface="Times New Roman" panose="02020603050405020304" pitchFamily="18" charset="0"/>
                <a:cs typeface="Times New Roman" panose="02020603050405020304" pitchFamily="18" charset="0"/>
              </a:rPr>
              <a:t>Thị</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(Computer vision) </a:t>
            </a:r>
            <a:r>
              <a:rPr lang="en-US" dirty="0" smtClean="0">
                <a:latin typeface="Times New Roman" panose="02020603050405020304" pitchFamily="18" charset="0"/>
                <a:cs typeface="Times New Roman" panose="02020603050405020304" pitchFamily="18" charset="0"/>
              </a:rPr>
              <a:t>:</a:t>
            </a:r>
          </a:p>
          <a:p>
            <a:pPr>
              <a:lnSpc>
                <a:spcPct val="150000"/>
              </a:lnSpc>
            </a:pPr>
            <a:r>
              <a:rPr lang="en-US" dirty="0" smtClean="0">
                <a:latin typeface="Times New Roman" panose="02020603050405020304" pitchFamily="18" charset="0"/>
                <a:cs typeface="Times New Roman" panose="02020603050405020304" pitchFamily="18" charset="0"/>
              </a:rPr>
              <a:t>B</a:t>
            </a:r>
            <a:r>
              <a:rPr lang="vi-VN" b="0" i="0" dirty="0" smtClean="0">
                <a:effectLst/>
                <a:latin typeface="Times New Roman" panose="02020603050405020304" pitchFamily="18" charset="0"/>
                <a:cs typeface="Times New Roman" panose="02020603050405020304" pitchFamily="18" charset="0"/>
              </a:rPr>
              <a:t>ao gồm việc chụp ảnh ban đầu, phát hiện và nhận dạng đối tượng, nhận biết bối cảnh tạm thời giữa các cảnh và phát triển sự hiểu biết ở mức độ cao về những gì đang xảy ra trong khoảng thời gian thích hợp.</a:t>
            </a:r>
            <a:endParaRPr lang="en-US" dirty="0" smtClean="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sp>
        <p:nvSpPr>
          <p:cNvPr id="11" name="Slide Number Placeholder 10"/>
          <p:cNvSpPr>
            <a:spLocks noGrp="1"/>
          </p:cNvSpPr>
          <p:nvPr>
            <p:ph type="sldNum" sz="quarter" idx="12"/>
          </p:nvPr>
        </p:nvSpPr>
        <p:spPr/>
        <p:txBody>
          <a:bodyPr/>
          <a:lstStyle/>
          <a:p>
            <a:fld id="{3A059673-168D-4EA7-B495-63059636C4D3}" type="slidenum">
              <a:rPr lang="en-US" smtClean="0"/>
              <a:t>3</a:t>
            </a:fld>
            <a:endParaRPr lang="en-US"/>
          </a:p>
        </p:txBody>
      </p:sp>
    </p:spTree>
    <p:extLst>
      <p:ext uri="{BB962C8B-B14F-4D97-AF65-F5344CB8AC3E}">
        <p14:creationId xmlns:p14="http://schemas.microsoft.com/office/powerpoint/2010/main" val="3017731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1. </a:t>
            </a:r>
            <a:r>
              <a:rPr lang="en-US" u="sng" dirty="0" err="1" smtClean="0"/>
              <a:t>Giới</a:t>
            </a:r>
            <a:r>
              <a:rPr lang="en-US" u="sng" dirty="0" smtClean="0"/>
              <a:t> </a:t>
            </a:r>
            <a:r>
              <a:rPr lang="en-US" u="sng" dirty="0" err="1" smtClean="0"/>
              <a:t>Thiệu</a:t>
            </a:r>
            <a:r>
              <a:rPr lang="en-US" u="sng" dirty="0" smtClean="0"/>
              <a:t> </a:t>
            </a:r>
            <a:r>
              <a:rPr lang="en-US" u="sng" dirty="0" err="1" smtClean="0"/>
              <a:t>bài</a:t>
            </a:r>
            <a:r>
              <a:rPr lang="en-US" u="sng" dirty="0" smtClean="0"/>
              <a:t> </a:t>
            </a:r>
            <a:r>
              <a:rPr lang="en-US" u="sng" dirty="0" err="1" smtClean="0"/>
              <a:t>toán</a:t>
            </a:r>
            <a:endParaRPr lang="en-US" u="sng" dirty="0"/>
          </a:p>
        </p:txBody>
      </p:sp>
      <p:pic>
        <p:nvPicPr>
          <p:cNvPr id="4098" name="Picture 2" descr="https://www.thegioimaychu.vn/blog/wp-content/uploads/2019/11/hero-image1-e157491090349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5170" y="1573123"/>
            <a:ext cx="3780110" cy="265741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342605" y="4561376"/>
            <a:ext cx="8212183" cy="1754326"/>
          </a:xfrm>
          <a:prstGeom prst="rect">
            <a:avLst/>
          </a:prstGeom>
        </p:spPr>
        <p:txBody>
          <a:bodyPr wrap="square">
            <a:spAutoFit/>
          </a:bodyPr>
          <a:lstStyle/>
          <a:p>
            <a:pPr>
              <a:lnSpc>
                <a:spcPct val="150000"/>
              </a:lnSpc>
            </a:pPr>
            <a:r>
              <a:rPr lang="vi-VN" b="0" i="0" dirty="0" smtClean="0">
                <a:effectLst/>
                <a:latin typeface="Noto Sans"/>
              </a:rPr>
              <a:t>Khi các hệ thống này</a:t>
            </a:r>
            <a:r>
              <a:rPr lang="en-US" dirty="0">
                <a:latin typeface="Noto Sans"/>
              </a:rPr>
              <a:t> </a:t>
            </a:r>
            <a:r>
              <a:rPr lang="en-US" dirty="0" err="1" smtClean="0">
                <a:latin typeface="Noto Sans"/>
              </a:rPr>
              <a:t>mạnh</a:t>
            </a:r>
            <a:r>
              <a:rPr lang="en-US" dirty="0" smtClean="0">
                <a:latin typeface="Noto Sans"/>
              </a:rPr>
              <a:t> </a:t>
            </a:r>
            <a:r>
              <a:rPr lang="en-US" dirty="0" err="1" smtClean="0">
                <a:latin typeface="Noto Sans"/>
              </a:rPr>
              <a:t>mẽ</a:t>
            </a:r>
            <a:r>
              <a:rPr lang="en-US" dirty="0" smtClean="0">
                <a:latin typeface="Noto Sans"/>
              </a:rPr>
              <a:t> </a:t>
            </a:r>
            <a:r>
              <a:rPr lang="en-US" dirty="0" err="1" smtClean="0">
                <a:latin typeface="Noto Sans"/>
              </a:rPr>
              <a:t>và</a:t>
            </a:r>
            <a:r>
              <a:rPr lang="en-US" dirty="0" smtClean="0">
                <a:latin typeface="Noto Sans"/>
              </a:rPr>
              <a:t> </a:t>
            </a:r>
            <a:r>
              <a:rPr lang="en-US" dirty="0" err="1" smtClean="0">
                <a:latin typeface="Noto Sans"/>
              </a:rPr>
              <a:t>phổ</a:t>
            </a:r>
            <a:r>
              <a:rPr lang="en-US" dirty="0" smtClean="0">
                <a:latin typeface="Noto Sans"/>
              </a:rPr>
              <a:t> </a:t>
            </a:r>
            <a:r>
              <a:rPr lang="en-US" dirty="0" err="1" smtClean="0">
                <a:latin typeface="Noto Sans"/>
              </a:rPr>
              <a:t>biến</a:t>
            </a:r>
            <a:r>
              <a:rPr lang="vi-VN" b="0" i="0" dirty="0" smtClean="0">
                <a:effectLst/>
                <a:latin typeface="Noto Sans"/>
              </a:rPr>
              <a:t>, sẽ có vô số ứng dụng dựa vào thị giác máy tính như một thành phần chính. Những ví dụ điển hình đó là xe hơi tự lái, robot tự động, máy bay không người lái, thiết bị hình ảnh y tế thông minh hỗ trợ phẫu thuật và cấy ghép phẫu thuật phục hồi thị lực của con người.</a:t>
            </a:r>
            <a:endParaRPr lang="en-US" dirty="0"/>
          </a:p>
        </p:txBody>
      </p:sp>
      <p:sp>
        <p:nvSpPr>
          <p:cNvPr id="4" name="Slide Number Placeholder 3"/>
          <p:cNvSpPr>
            <a:spLocks noGrp="1"/>
          </p:cNvSpPr>
          <p:nvPr>
            <p:ph type="sldNum" sz="quarter" idx="12"/>
          </p:nvPr>
        </p:nvSpPr>
        <p:spPr/>
        <p:txBody>
          <a:bodyPr/>
          <a:lstStyle/>
          <a:p>
            <a:fld id="{3A059673-168D-4EA7-B495-63059636C4D3}" type="slidenum">
              <a:rPr lang="en-US" smtClean="0"/>
              <a:t>4</a:t>
            </a:fld>
            <a:endParaRPr lang="en-US"/>
          </a:p>
        </p:txBody>
      </p:sp>
    </p:spTree>
    <p:extLst>
      <p:ext uri="{BB962C8B-B14F-4D97-AF65-F5344CB8AC3E}">
        <p14:creationId xmlns:p14="http://schemas.microsoft.com/office/powerpoint/2010/main" val="1131074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1. </a:t>
            </a:r>
            <a:r>
              <a:rPr lang="en-US" u="sng" dirty="0" err="1" smtClean="0"/>
              <a:t>Giới</a:t>
            </a:r>
            <a:r>
              <a:rPr lang="en-US" u="sng" dirty="0" smtClean="0"/>
              <a:t> </a:t>
            </a:r>
            <a:r>
              <a:rPr lang="en-US" u="sng" dirty="0" err="1" smtClean="0"/>
              <a:t>Thiệu</a:t>
            </a:r>
            <a:r>
              <a:rPr lang="en-US" u="sng" dirty="0" smtClean="0"/>
              <a:t> </a:t>
            </a:r>
            <a:r>
              <a:rPr lang="en-US" u="sng" dirty="0" err="1" smtClean="0"/>
              <a:t>bài</a:t>
            </a:r>
            <a:r>
              <a:rPr lang="en-US" u="sng" dirty="0" smtClean="0"/>
              <a:t> </a:t>
            </a:r>
            <a:r>
              <a:rPr lang="en-US" u="sng" dirty="0" err="1" smtClean="0"/>
              <a:t>toán</a:t>
            </a:r>
            <a:endParaRPr lang="en-US" u="sng" dirty="0"/>
          </a:p>
        </p:txBody>
      </p:sp>
      <p:sp>
        <p:nvSpPr>
          <p:cNvPr id="8" name="Rectangle 7"/>
          <p:cNvSpPr/>
          <p:nvPr/>
        </p:nvSpPr>
        <p:spPr>
          <a:xfrm>
            <a:off x="997131" y="1690688"/>
            <a:ext cx="6096000" cy="1338828"/>
          </a:xfrm>
          <a:prstGeom prst="rect">
            <a:avLst/>
          </a:prstGeom>
        </p:spPr>
        <p:txBody>
          <a:bodyPr>
            <a:spAutoFit/>
          </a:bodyPr>
          <a:lstStyle/>
          <a:p>
            <a:pPr>
              <a:lnSpc>
                <a:spcPct val="150000"/>
              </a:lnSpc>
            </a:pPr>
            <a:r>
              <a:rPr lang="en-US" dirty="0">
                <a:latin typeface="Calibri" panose="020F0502020204030204" pitchFamily="34" charset="0"/>
              </a:rPr>
              <a:t>M</a:t>
            </a:r>
            <a:r>
              <a:rPr lang="vi-VN" dirty="0">
                <a:latin typeface="Calibri" panose="020F0502020204030204" pitchFamily="34" charset="0"/>
              </a:rPr>
              <a:t>ụ</a:t>
            </a:r>
            <a:r>
              <a:rPr lang="en-US" dirty="0">
                <a:latin typeface="Calibri" panose="020F0502020204030204" pitchFamily="34" charset="0"/>
              </a:rPr>
              <a:t>c </a:t>
            </a:r>
            <a:r>
              <a:rPr lang="en-US" dirty="0" err="1">
                <a:latin typeface="Calibri" panose="020F0502020204030204" pitchFamily="34" charset="0"/>
              </a:rPr>
              <a:t>đích</a:t>
            </a:r>
            <a:r>
              <a:rPr lang="en-US" dirty="0">
                <a:latin typeface="Calibri" panose="020F0502020204030204" pitchFamily="34" charset="0"/>
              </a:rPr>
              <a:t> c</a:t>
            </a:r>
            <a:r>
              <a:rPr lang="vi-VN" dirty="0">
                <a:latin typeface="Calibri" panose="020F0502020204030204" pitchFamily="34" charset="0"/>
              </a:rPr>
              <a:t>ủ</a:t>
            </a:r>
            <a:r>
              <a:rPr lang="en-US" dirty="0">
                <a:latin typeface="Calibri" panose="020F0502020204030204" pitchFamily="34" charset="0"/>
              </a:rPr>
              <a:t>a đ</a:t>
            </a:r>
            <a:r>
              <a:rPr lang="vi-VN" dirty="0">
                <a:latin typeface="Calibri" panose="020F0502020204030204" pitchFamily="34" charset="0"/>
              </a:rPr>
              <a:t>ề</a:t>
            </a:r>
            <a:r>
              <a:rPr lang="en-US" dirty="0">
                <a:latin typeface="Calibri" panose="020F0502020204030204" pitchFamily="34" charset="0"/>
              </a:rPr>
              <a:t> </a:t>
            </a:r>
            <a:r>
              <a:rPr lang="en-US" dirty="0" err="1">
                <a:latin typeface="Calibri" panose="020F0502020204030204" pitchFamily="34" charset="0"/>
              </a:rPr>
              <a:t>tài</a:t>
            </a:r>
            <a:r>
              <a:rPr lang="en-US" dirty="0">
                <a:latin typeface="Calibri" panose="020F0502020204030204" pitchFamily="34" charset="0"/>
              </a:rPr>
              <a:t>: </a:t>
            </a:r>
          </a:p>
          <a:p>
            <a:pPr>
              <a:lnSpc>
                <a:spcPct val="150000"/>
              </a:lnSpc>
            </a:pPr>
            <a:r>
              <a:rPr lang="en-US" dirty="0" err="1">
                <a:latin typeface="Calibri" panose="020F0502020204030204" pitchFamily="34" charset="0"/>
              </a:rPr>
              <a:t>Tìm</a:t>
            </a:r>
            <a:r>
              <a:rPr lang="en-US" dirty="0">
                <a:latin typeface="Calibri" panose="020F0502020204030204" pitchFamily="34" charset="0"/>
              </a:rPr>
              <a:t> hi</a:t>
            </a:r>
            <a:r>
              <a:rPr lang="vi-VN" dirty="0">
                <a:latin typeface="Calibri" panose="020F0502020204030204" pitchFamily="34" charset="0"/>
              </a:rPr>
              <a:t>ể</a:t>
            </a:r>
            <a:r>
              <a:rPr lang="en-US" dirty="0">
                <a:latin typeface="Calibri" panose="020F0502020204030204" pitchFamily="34" charset="0"/>
              </a:rPr>
              <a:t>u </a:t>
            </a:r>
            <a:r>
              <a:rPr lang="en-US" dirty="0" err="1">
                <a:latin typeface="Calibri" panose="020F0502020204030204" pitchFamily="34" charset="0"/>
              </a:rPr>
              <a:t>và</a:t>
            </a:r>
            <a:r>
              <a:rPr lang="en-US" dirty="0">
                <a:latin typeface="Calibri" panose="020F0502020204030204" pitchFamily="34" charset="0"/>
              </a:rPr>
              <a:t> </a:t>
            </a:r>
            <a:r>
              <a:rPr lang="en-US" dirty="0" err="1">
                <a:latin typeface="Calibri" panose="020F0502020204030204" pitchFamily="34" charset="0"/>
              </a:rPr>
              <a:t>áp</a:t>
            </a:r>
            <a:r>
              <a:rPr lang="en-US" dirty="0">
                <a:latin typeface="Calibri" panose="020F0502020204030204" pitchFamily="34" charset="0"/>
              </a:rPr>
              <a:t> d</a:t>
            </a:r>
            <a:r>
              <a:rPr lang="vi-VN" dirty="0">
                <a:latin typeface="Calibri" panose="020F0502020204030204" pitchFamily="34" charset="0"/>
              </a:rPr>
              <a:t>ụ</a:t>
            </a:r>
            <a:r>
              <a:rPr lang="en-US" dirty="0">
                <a:latin typeface="Calibri" panose="020F0502020204030204" pitchFamily="34" charset="0"/>
              </a:rPr>
              <a:t>ng </a:t>
            </a:r>
            <a:r>
              <a:rPr lang="en-US" dirty="0" err="1">
                <a:latin typeface="Calibri" panose="020F0502020204030204" pitchFamily="34" charset="0"/>
              </a:rPr>
              <a:t>các</a:t>
            </a:r>
            <a:r>
              <a:rPr lang="en-US" dirty="0">
                <a:latin typeface="Calibri" panose="020F0502020204030204" pitchFamily="34" charset="0"/>
              </a:rPr>
              <a:t> </a:t>
            </a:r>
            <a:r>
              <a:rPr lang="en-US" dirty="0" err="1">
                <a:latin typeface="Calibri" panose="020F0502020204030204" pitchFamily="34" charset="0"/>
              </a:rPr>
              <a:t>ki</a:t>
            </a:r>
            <a:r>
              <a:rPr lang="vi-VN" dirty="0">
                <a:latin typeface="Calibri" panose="020F0502020204030204" pitchFamily="34" charset="0"/>
              </a:rPr>
              <a:t>ế</a:t>
            </a:r>
            <a:r>
              <a:rPr lang="en-US" dirty="0">
                <a:latin typeface="Calibri" panose="020F0502020204030204" pitchFamily="34" charset="0"/>
              </a:rPr>
              <a:t>n </a:t>
            </a:r>
            <a:r>
              <a:rPr lang="en-US" dirty="0" err="1">
                <a:latin typeface="Calibri" panose="020F0502020204030204" pitchFamily="34" charset="0"/>
              </a:rPr>
              <a:t>th</a:t>
            </a:r>
            <a:r>
              <a:rPr lang="vi-VN" dirty="0">
                <a:latin typeface="Calibri" panose="020F0502020204030204" pitchFamily="34" charset="0"/>
              </a:rPr>
              <a:t>ứ</a:t>
            </a:r>
            <a:r>
              <a:rPr lang="en-US" dirty="0">
                <a:latin typeface="Calibri" panose="020F0502020204030204" pitchFamily="34" charset="0"/>
              </a:rPr>
              <a:t>c h</a:t>
            </a:r>
            <a:r>
              <a:rPr lang="vi-VN" dirty="0">
                <a:latin typeface="Calibri" panose="020F0502020204030204" pitchFamily="34" charset="0"/>
              </a:rPr>
              <a:t>ọ</a:t>
            </a:r>
            <a:r>
              <a:rPr lang="en-US" dirty="0">
                <a:latin typeface="Calibri" panose="020F0502020204030204" pitchFamily="34" charset="0"/>
              </a:rPr>
              <a:t>c </a:t>
            </a:r>
            <a:r>
              <a:rPr lang="en-US" dirty="0" err="1">
                <a:latin typeface="Calibri" panose="020F0502020204030204" pitchFamily="34" charset="0"/>
              </a:rPr>
              <a:t>sâu</a:t>
            </a:r>
            <a:r>
              <a:rPr lang="en-US" dirty="0">
                <a:latin typeface="Calibri" panose="020F0502020204030204" pitchFamily="34" charset="0"/>
              </a:rPr>
              <a:t> </a:t>
            </a:r>
            <a:r>
              <a:rPr lang="en-US" dirty="0" err="1">
                <a:latin typeface="Calibri" panose="020F0502020204030204" pitchFamily="34" charset="0"/>
              </a:rPr>
              <a:t>cho</a:t>
            </a:r>
            <a:r>
              <a:rPr lang="en-US" dirty="0">
                <a:latin typeface="Calibri" panose="020F0502020204030204" pitchFamily="34" charset="0"/>
              </a:rPr>
              <a:t> </a:t>
            </a:r>
            <a:r>
              <a:rPr lang="en-US" dirty="0" err="1">
                <a:latin typeface="Calibri" panose="020F0502020204030204" pitchFamily="34" charset="0"/>
              </a:rPr>
              <a:t>bài</a:t>
            </a:r>
            <a:r>
              <a:rPr lang="en-US" dirty="0">
                <a:latin typeface="Calibri" panose="020F0502020204030204" pitchFamily="34" charset="0"/>
              </a:rPr>
              <a:t> </a:t>
            </a:r>
            <a:r>
              <a:rPr lang="en-US" dirty="0" err="1">
                <a:latin typeface="Calibri" panose="020F0502020204030204" pitchFamily="34" charset="0"/>
              </a:rPr>
              <a:t>toán</a:t>
            </a:r>
            <a:r>
              <a:rPr lang="en-US" dirty="0">
                <a:latin typeface="Calibri" panose="020F0502020204030204" pitchFamily="34" charset="0"/>
              </a:rPr>
              <a:t> </a:t>
            </a:r>
            <a:r>
              <a:rPr lang="en-US" dirty="0" err="1">
                <a:latin typeface="Calibri" panose="020F0502020204030204" pitchFamily="34" charset="0"/>
              </a:rPr>
              <a:t>ph</a:t>
            </a:r>
            <a:r>
              <a:rPr lang="vi-VN" dirty="0">
                <a:latin typeface="Calibri" panose="020F0502020204030204" pitchFamily="34" charset="0"/>
              </a:rPr>
              <a:t>ố</a:t>
            </a:r>
            <a:r>
              <a:rPr lang="en-US" dirty="0" err="1">
                <a:latin typeface="Calibri" panose="020F0502020204030204" pitchFamily="34" charset="0"/>
              </a:rPr>
              <a:t>i</a:t>
            </a:r>
            <a:r>
              <a:rPr lang="en-US" dirty="0">
                <a:latin typeface="Calibri" panose="020F0502020204030204" pitchFamily="34" charset="0"/>
              </a:rPr>
              <a:t> </a:t>
            </a:r>
            <a:r>
              <a:rPr lang="en-US" dirty="0" err="1">
                <a:latin typeface="Calibri" panose="020F0502020204030204" pitchFamily="34" charset="0"/>
              </a:rPr>
              <a:t>trang</a:t>
            </a:r>
            <a:r>
              <a:rPr lang="en-US" dirty="0">
                <a:latin typeface="Calibri" panose="020F0502020204030204" pitchFamily="34" charset="0"/>
              </a:rPr>
              <a:t> </a:t>
            </a:r>
            <a:r>
              <a:rPr lang="en-US" dirty="0" err="1">
                <a:latin typeface="Calibri" panose="020F0502020204030204" pitchFamily="34" charset="0"/>
              </a:rPr>
              <a:t>ph</a:t>
            </a:r>
            <a:r>
              <a:rPr lang="vi-VN" dirty="0">
                <a:latin typeface="Calibri" panose="020F0502020204030204" pitchFamily="34" charset="0"/>
              </a:rPr>
              <a:t>ụ</a:t>
            </a:r>
            <a:r>
              <a:rPr lang="en-US" dirty="0">
                <a:latin typeface="Calibri" panose="020F0502020204030204" pitchFamily="34" charset="0"/>
              </a:rPr>
              <a:t>c </a:t>
            </a:r>
            <a:r>
              <a:rPr lang="en-US" dirty="0" err="1">
                <a:latin typeface="Calibri" panose="020F0502020204030204" pitchFamily="34" charset="0"/>
              </a:rPr>
              <a:t>theo</a:t>
            </a:r>
            <a:r>
              <a:rPr lang="en-US" dirty="0">
                <a:latin typeface="Calibri" panose="020F0502020204030204" pitchFamily="34" charset="0"/>
              </a:rPr>
              <a:t> s</a:t>
            </a:r>
            <a:r>
              <a:rPr lang="vi-VN" dirty="0">
                <a:latin typeface="Calibri" panose="020F0502020204030204" pitchFamily="34" charset="0"/>
              </a:rPr>
              <a:t>ự</a:t>
            </a:r>
            <a:r>
              <a:rPr lang="en-US" dirty="0">
                <a:latin typeface="Calibri" panose="020F0502020204030204" pitchFamily="34" charset="0"/>
              </a:rPr>
              <a:t> </a:t>
            </a:r>
            <a:r>
              <a:rPr lang="en-US" dirty="0" err="1">
                <a:latin typeface="Calibri" panose="020F0502020204030204" pitchFamily="34" charset="0"/>
              </a:rPr>
              <a:t>ki</a:t>
            </a:r>
            <a:r>
              <a:rPr lang="vi-VN" dirty="0">
                <a:latin typeface="Calibri" panose="020F0502020204030204" pitchFamily="34" charset="0"/>
              </a:rPr>
              <a:t>ệ</a:t>
            </a:r>
            <a:r>
              <a:rPr lang="en-US" dirty="0">
                <a:latin typeface="Calibri" panose="020F0502020204030204" pitchFamily="34" charset="0"/>
              </a:rPr>
              <a:t>n</a:t>
            </a:r>
            <a:r>
              <a:rPr lang="en-US" dirty="0" smtClean="0">
                <a:latin typeface="Calibri" panose="020F0502020204030204" pitchFamily="34" charset="0"/>
              </a:rPr>
              <a:t>:</a:t>
            </a:r>
            <a:endParaRPr lang="en-US" dirty="0">
              <a:latin typeface="Calibri" panose="020F0502020204030204" pitchFamily="34" charset="0"/>
            </a:endParaRPr>
          </a:p>
        </p:txBody>
      </p:sp>
      <p:pic>
        <p:nvPicPr>
          <p:cNvPr id="5122" name="Picture 2" descr="https://tse3.mm.bing.net/th?id=OIP.kaxFfBnq9MvXQQ_b8alIxAHaI5&amp;pid=Api&amp;P=0&amp;w=300&amp;h=3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5107" y="3636200"/>
            <a:ext cx="1647100" cy="197652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31580" y="5612720"/>
            <a:ext cx="3916841" cy="507831"/>
          </a:xfrm>
          <a:prstGeom prst="rect">
            <a:avLst/>
          </a:prstGeom>
        </p:spPr>
        <p:txBody>
          <a:bodyPr wrap="none">
            <a:spAutoFit/>
          </a:bodyPr>
          <a:lstStyle/>
          <a:p>
            <a:pPr>
              <a:lnSpc>
                <a:spcPct val="150000"/>
              </a:lnSpc>
            </a:pPr>
            <a:r>
              <a:rPr lang="en-US" dirty="0" smtClean="0">
                <a:latin typeface="Calibri" panose="020F0502020204030204" pitchFamily="34" charset="0"/>
              </a:rPr>
              <a:t>M</a:t>
            </a:r>
            <a:r>
              <a:rPr lang="vi-VN" dirty="0" smtClean="0">
                <a:latin typeface="Calibri" panose="020F0502020204030204" pitchFamily="34" charset="0"/>
              </a:rPr>
              <a:t>ạng </a:t>
            </a:r>
            <a:r>
              <a:rPr lang="en-US" dirty="0" smtClean="0">
                <a:latin typeface="Calibri" panose="020F0502020204030204" pitchFamily="34" charset="0"/>
              </a:rPr>
              <a:t>neural</a:t>
            </a:r>
            <a:r>
              <a:rPr lang="vi-VN" dirty="0" smtClean="0">
                <a:latin typeface="Calibri" panose="020F0502020204030204" pitchFamily="34" charset="0"/>
              </a:rPr>
              <a:t> nh</a:t>
            </a:r>
            <a:r>
              <a:rPr lang="en-US" dirty="0" err="1" smtClean="0">
                <a:latin typeface="Calibri" panose="020F0502020204030204" pitchFamily="34" charset="0"/>
              </a:rPr>
              <a:t>ân</a:t>
            </a:r>
            <a:r>
              <a:rPr lang="en-US" dirty="0" smtClean="0">
                <a:latin typeface="Calibri" panose="020F0502020204030204" pitchFamily="34" charset="0"/>
              </a:rPr>
              <a:t> t</a:t>
            </a:r>
            <a:r>
              <a:rPr lang="vi-VN" dirty="0" smtClean="0">
                <a:latin typeface="Calibri" panose="020F0502020204030204" pitchFamily="34" charset="0"/>
              </a:rPr>
              <a:t>ạo (Neural network)</a:t>
            </a:r>
            <a:endParaRPr lang="vi-VN" dirty="0" smtClean="0">
              <a:latin typeface="Calibri" panose="020F0502020204030204" pitchFamily="34" charset="0"/>
            </a:endParaRPr>
          </a:p>
        </p:txBody>
      </p:sp>
      <p:pic>
        <p:nvPicPr>
          <p:cNvPr id="5126" name="Picture 6" descr="https://tse1.mm.bing.net/th?id=OIP.65k3laECEcOr09iKL750lwHaD8&amp;pid=Api&amp;P=0&amp;w=294&amp;h=1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8204" y="3636200"/>
            <a:ext cx="2800350" cy="149542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4976398" y="5681969"/>
            <a:ext cx="2239203" cy="369332"/>
          </a:xfrm>
          <a:prstGeom prst="rect">
            <a:avLst/>
          </a:prstGeom>
        </p:spPr>
        <p:txBody>
          <a:bodyPr wrap="none">
            <a:spAutoFit/>
          </a:bodyPr>
          <a:lstStyle/>
          <a:p>
            <a:r>
              <a:rPr lang="en-US" dirty="0" err="1" smtClean="0"/>
              <a:t>Nơ-ron</a:t>
            </a:r>
            <a:r>
              <a:rPr lang="en-US" dirty="0" smtClean="0"/>
              <a:t> </a:t>
            </a:r>
            <a:r>
              <a:rPr lang="en-US" dirty="0" err="1" smtClean="0"/>
              <a:t>tích</a:t>
            </a:r>
            <a:r>
              <a:rPr lang="en-US" dirty="0" smtClean="0"/>
              <a:t> </a:t>
            </a:r>
            <a:r>
              <a:rPr lang="en-US" dirty="0" err="1" smtClean="0"/>
              <a:t>chập</a:t>
            </a:r>
            <a:r>
              <a:rPr lang="en-US" dirty="0" smtClean="0"/>
              <a:t> CNN</a:t>
            </a:r>
            <a:endParaRPr lang="en-US" dirty="0"/>
          </a:p>
        </p:txBody>
      </p:sp>
      <p:pic>
        <p:nvPicPr>
          <p:cNvPr id="5130" name="Picture 10" descr="https://austingwalters.com/wp-content/uploads/2019/01/rn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3489" y="3029516"/>
            <a:ext cx="2440311" cy="247689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9261015" y="5681969"/>
            <a:ext cx="2032416" cy="369332"/>
          </a:xfrm>
          <a:prstGeom prst="rect">
            <a:avLst/>
          </a:prstGeom>
        </p:spPr>
        <p:txBody>
          <a:bodyPr wrap="none">
            <a:spAutoFit/>
          </a:bodyPr>
          <a:lstStyle/>
          <a:p>
            <a:r>
              <a:rPr lang="en-US" dirty="0" err="1" smtClean="0"/>
              <a:t>Nơ-ron</a:t>
            </a:r>
            <a:r>
              <a:rPr lang="en-US" dirty="0" smtClean="0"/>
              <a:t> </a:t>
            </a:r>
            <a:r>
              <a:rPr lang="en-US" dirty="0" err="1" smtClean="0"/>
              <a:t>hồi</a:t>
            </a:r>
            <a:r>
              <a:rPr lang="en-US" dirty="0" smtClean="0"/>
              <a:t> qui </a:t>
            </a:r>
            <a:r>
              <a:rPr lang="en-US" dirty="0"/>
              <a:t>R</a:t>
            </a:r>
            <a:r>
              <a:rPr lang="en-US" dirty="0" smtClean="0"/>
              <a:t>NN</a:t>
            </a:r>
            <a:endParaRPr lang="en-US" dirty="0"/>
          </a:p>
        </p:txBody>
      </p:sp>
      <p:sp>
        <p:nvSpPr>
          <p:cNvPr id="12" name="Slide Number Placeholder 11"/>
          <p:cNvSpPr>
            <a:spLocks noGrp="1"/>
          </p:cNvSpPr>
          <p:nvPr>
            <p:ph type="sldNum" sz="quarter" idx="12"/>
          </p:nvPr>
        </p:nvSpPr>
        <p:spPr/>
        <p:txBody>
          <a:bodyPr/>
          <a:lstStyle/>
          <a:p>
            <a:fld id="{3A059673-168D-4EA7-B495-63059636C4D3}" type="slidenum">
              <a:rPr lang="en-US" smtClean="0"/>
              <a:t>5</a:t>
            </a:fld>
            <a:endParaRPr lang="en-US"/>
          </a:p>
        </p:txBody>
      </p:sp>
    </p:spTree>
    <p:extLst>
      <p:ext uri="{BB962C8B-B14F-4D97-AF65-F5344CB8AC3E}">
        <p14:creationId xmlns:p14="http://schemas.microsoft.com/office/powerpoint/2010/main" val="763576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40632" y="2806742"/>
            <a:ext cx="5155619" cy="584775"/>
          </a:xfrm>
          <a:prstGeom prst="rect">
            <a:avLst/>
          </a:prstGeom>
          <a:noFill/>
        </p:spPr>
        <p:txBody>
          <a:bodyPr wrap="square" rtlCol="0">
            <a:spAutoFit/>
          </a:bodyPr>
          <a:lstStyle/>
          <a:p>
            <a:pPr algn="ctr"/>
            <a:r>
              <a:rPr lang="en-US" sz="3200" b="1" dirty="0" err="1" smtClean="0">
                <a:solidFill>
                  <a:schemeClr val="tx1">
                    <a:lumMod val="50000"/>
                    <a:lumOff val="50000"/>
                  </a:schemeClr>
                </a:solidFill>
              </a:rPr>
              <a:t>Học</a:t>
            </a:r>
            <a:r>
              <a:rPr lang="en-US" sz="3200" b="1" dirty="0" smtClean="0">
                <a:solidFill>
                  <a:schemeClr val="tx1">
                    <a:lumMod val="50000"/>
                    <a:lumOff val="50000"/>
                  </a:schemeClr>
                </a:solidFill>
              </a:rPr>
              <a:t> </a:t>
            </a:r>
            <a:r>
              <a:rPr lang="en-US" sz="3200" b="1" dirty="0" err="1" smtClean="0">
                <a:solidFill>
                  <a:schemeClr val="tx1">
                    <a:lumMod val="50000"/>
                    <a:lumOff val="50000"/>
                  </a:schemeClr>
                </a:solidFill>
              </a:rPr>
              <a:t>sâu</a:t>
            </a:r>
            <a:r>
              <a:rPr lang="en-US" sz="3200" b="1" dirty="0" smtClean="0">
                <a:solidFill>
                  <a:schemeClr val="tx1">
                    <a:lumMod val="50000"/>
                    <a:lumOff val="50000"/>
                  </a:schemeClr>
                </a:solidFill>
              </a:rPr>
              <a:t> (Deep learning)</a:t>
            </a:r>
            <a:endParaRPr lang="id-ID" sz="3200" b="1" dirty="0">
              <a:solidFill>
                <a:schemeClr val="tx1">
                  <a:lumMod val="50000"/>
                  <a:lumOff val="50000"/>
                </a:schemeClr>
              </a:solidFill>
            </a:endParaRPr>
          </a:p>
        </p:txBody>
      </p:sp>
      <p:grpSp>
        <p:nvGrpSpPr>
          <p:cNvPr id="5" name="Group 4"/>
          <p:cNvGrpSpPr/>
          <p:nvPr/>
        </p:nvGrpSpPr>
        <p:grpSpPr>
          <a:xfrm>
            <a:off x="2803010" y="2664117"/>
            <a:ext cx="870024" cy="870024"/>
            <a:chOff x="6805326" y="2904096"/>
            <a:chExt cx="870024" cy="870024"/>
          </a:xfrm>
        </p:grpSpPr>
        <p:sp>
          <p:nvSpPr>
            <p:cNvPr id="6" name="Oval 5"/>
            <p:cNvSpPr/>
            <p:nvPr/>
          </p:nvSpPr>
          <p:spPr>
            <a:xfrm>
              <a:off x="6883112" y="2981882"/>
              <a:ext cx="714451" cy="7144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mj-lt"/>
              </a:endParaRPr>
            </a:p>
          </p:txBody>
        </p:sp>
        <p:sp>
          <p:nvSpPr>
            <p:cNvPr id="7" name="Oval 6"/>
            <p:cNvSpPr/>
            <p:nvPr/>
          </p:nvSpPr>
          <p:spPr>
            <a:xfrm>
              <a:off x="6805326" y="2904096"/>
              <a:ext cx="870024" cy="870024"/>
            </a:xfrm>
            <a:prstGeom prst="ellipse">
              <a:avLst/>
            </a:prstGeom>
            <a:noFill/>
            <a:ln>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00"/>
            </a:p>
          </p:txBody>
        </p:sp>
        <p:sp>
          <p:nvSpPr>
            <p:cNvPr id="8" name="TextBox 7"/>
            <p:cNvSpPr txBox="1"/>
            <p:nvPr/>
          </p:nvSpPr>
          <p:spPr>
            <a:xfrm>
              <a:off x="7055831" y="3092886"/>
              <a:ext cx="369011" cy="492443"/>
            </a:xfrm>
            <a:prstGeom prst="rect">
              <a:avLst/>
            </a:prstGeom>
            <a:noFill/>
          </p:spPr>
          <p:txBody>
            <a:bodyPr wrap="none" rtlCol="0">
              <a:spAutoFit/>
            </a:bodyPr>
            <a:lstStyle/>
            <a:p>
              <a:pPr algn="ctr"/>
              <a:r>
                <a:rPr lang="en-US" sz="2600" dirty="0" smtClean="0">
                  <a:solidFill>
                    <a:schemeClr val="bg1"/>
                  </a:solidFill>
                  <a:latin typeface="+mj-lt"/>
                </a:rPr>
                <a:t>2</a:t>
              </a:r>
              <a:endParaRPr lang="en-US" sz="2600" dirty="0">
                <a:solidFill>
                  <a:schemeClr val="bg1"/>
                </a:solidFill>
                <a:latin typeface="+mj-lt"/>
              </a:endParaRPr>
            </a:p>
          </p:txBody>
        </p:sp>
      </p:grpSp>
      <p:sp>
        <p:nvSpPr>
          <p:cNvPr id="9" name="Slide Number Placeholder 8"/>
          <p:cNvSpPr>
            <a:spLocks noGrp="1"/>
          </p:cNvSpPr>
          <p:nvPr>
            <p:ph type="sldNum" sz="quarter" idx="12"/>
          </p:nvPr>
        </p:nvSpPr>
        <p:spPr/>
        <p:txBody>
          <a:bodyPr/>
          <a:lstStyle/>
          <a:p>
            <a:fld id="{3A059673-168D-4EA7-B495-63059636C4D3}" type="slidenum">
              <a:rPr lang="en-US" smtClean="0"/>
              <a:t>6</a:t>
            </a:fld>
            <a:endParaRPr lang="en-US"/>
          </a:p>
        </p:txBody>
      </p:sp>
    </p:spTree>
    <p:extLst>
      <p:ext uri="{BB962C8B-B14F-4D97-AF65-F5344CB8AC3E}">
        <p14:creationId xmlns:p14="http://schemas.microsoft.com/office/powerpoint/2010/main" val="846879041"/>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par>
                                    <p:cTn id="8" presetID="6" presetClass="emph" presetSubtype="0" accel="50000" fill="hold" nodeType="withEffect" p14:presetBounceEnd="72000">
                                      <p:stCondLst>
                                        <p:cond delay="700"/>
                                      </p:stCondLst>
                                      <p:childTnLst>
                                        <p:animScale p14:bounceEnd="72000">
                                          <p:cBhvr>
                                            <p:cTn id="9" dur="1500" fill="hold"/>
                                            <p:tgtEl>
                                              <p:spTgt spid="5"/>
                                            </p:tgtEl>
                                          </p:cBhvr>
                                          <p:by x="150000" y="150000"/>
                                          <p:from x="65854" y="65854"/>
                                          <p:to x="100000" y="100000"/>
                                        </p:animScale>
                                      </p:childTnLst>
                                    </p:cTn>
                                  </p:par>
                                  <p:par>
                                    <p:cTn id="10" presetID="10" presetClass="entr" presetSubtype="0" fill="hold" grpId="0" nodeType="withEffect">
                                      <p:stCondLst>
                                        <p:cond delay="95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50"/>
                                            <p:tgtEl>
                                              <p:spTgt spid="4"/>
                                            </p:tgtEl>
                                          </p:cBhvr>
                                        </p:animEffect>
                                      </p:childTnLst>
                                    </p:cTn>
                                  </p:par>
                                  <p:par>
                                    <p:cTn id="13" presetID="6" presetClass="emph" presetSubtype="0" accel="50000" fill="hold" grpId="1" nodeType="withEffect" p14:presetBounceEnd="72000">
                                      <p:stCondLst>
                                        <p:cond delay="950"/>
                                      </p:stCondLst>
                                      <p:childTnLst>
                                        <p:animScale p14:bounceEnd="72000">
                                          <p:cBhvr>
                                            <p:cTn id="14" dur="1500" fill="hold"/>
                                            <p:tgtEl>
                                              <p:spTgt spid="4"/>
                                            </p:tgtEl>
                                          </p:cBhvr>
                                          <p:by x="150000" y="150000"/>
                                          <p:from x="65854" y="65854"/>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par>
                                    <p:cTn id="8" presetID="6" presetClass="emph" presetSubtype="0" accel="50000" fill="hold" nodeType="withEffect">
                                      <p:stCondLst>
                                        <p:cond delay="700"/>
                                      </p:stCondLst>
                                      <p:childTnLst>
                                        <p:animScale>
                                          <p:cBhvr>
                                            <p:cTn id="9" dur="1500" fill="hold"/>
                                            <p:tgtEl>
                                              <p:spTgt spid="5"/>
                                            </p:tgtEl>
                                          </p:cBhvr>
                                          <p:by x="150000" y="150000"/>
                                          <p:from x="65854" y="65854"/>
                                          <p:to x="100000" y="100000"/>
                                        </p:animScale>
                                      </p:childTnLst>
                                    </p:cTn>
                                  </p:par>
                                  <p:par>
                                    <p:cTn id="10" presetID="10" presetClass="entr" presetSubtype="0" fill="hold" grpId="0" nodeType="withEffect">
                                      <p:stCondLst>
                                        <p:cond delay="95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50"/>
                                            <p:tgtEl>
                                              <p:spTgt spid="4"/>
                                            </p:tgtEl>
                                          </p:cBhvr>
                                        </p:animEffect>
                                      </p:childTnLst>
                                    </p:cTn>
                                  </p:par>
                                  <p:par>
                                    <p:cTn id="13" presetID="6" presetClass="emph" presetSubtype="0" accel="50000" fill="hold" grpId="1" nodeType="withEffect">
                                      <p:stCondLst>
                                        <p:cond delay="950"/>
                                      </p:stCondLst>
                                      <p:childTnLst>
                                        <p:animScale>
                                          <p:cBhvr>
                                            <p:cTn id="14" dur="1500" fill="hold"/>
                                            <p:tgtEl>
                                              <p:spTgt spid="4"/>
                                            </p:tgtEl>
                                          </p:cBhvr>
                                          <p:by x="150000" y="150000"/>
                                          <p:from x="65854" y="65854"/>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a:t>
            </a:r>
            <a:r>
              <a:rPr lang="en-US" b="1" dirty="0" err="1" smtClean="0"/>
              <a:t>Học</a:t>
            </a:r>
            <a:r>
              <a:rPr lang="en-US" b="1" dirty="0" smtClean="0"/>
              <a:t> </a:t>
            </a:r>
            <a:r>
              <a:rPr lang="en-US" b="1" dirty="0" err="1"/>
              <a:t>sâu</a:t>
            </a:r>
            <a:r>
              <a:rPr lang="en-US" b="1" dirty="0"/>
              <a:t> (Deep learning)</a:t>
            </a:r>
            <a:r>
              <a:rPr lang="id-ID" b="1" dirty="0"/>
              <a:t/>
            </a:r>
            <a:br>
              <a:rPr lang="id-ID" b="1" dirty="0"/>
            </a:br>
            <a:endParaRPr lang="en-US" dirty="0"/>
          </a:p>
        </p:txBody>
      </p:sp>
      <p:pic>
        <p:nvPicPr>
          <p:cNvPr id="4" name="Picture 3"/>
          <p:cNvPicPr>
            <a:picLocks noChangeAspect="1"/>
          </p:cNvPicPr>
          <p:nvPr/>
        </p:nvPicPr>
        <p:blipFill>
          <a:blip r:embed="rId2"/>
          <a:stretch>
            <a:fillRect/>
          </a:stretch>
        </p:blipFill>
        <p:spPr>
          <a:xfrm>
            <a:off x="838200" y="1929765"/>
            <a:ext cx="3914775" cy="3181350"/>
          </a:xfrm>
          <a:prstGeom prst="rect">
            <a:avLst/>
          </a:prstGeom>
        </p:spPr>
      </p:pic>
      <p:sp>
        <p:nvSpPr>
          <p:cNvPr id="5" name="Rectangle 4"/>
          <p:cNvSpPr/>
          <p:nvPr/>
        </p:nvSpPr>
        <p:spPr>
          <a:xfrm>
            <a:off x="5253446" y="1929765"/>
            <a:ext cx="6096000" cy="923330"/>
          </a:xfrm>
          <a:prstGeom prst="rect">
            <a:avLst/>
          </a:prstGeom>
        </p:spPr>
        <p:txBody>
          <a:bodyPr>
            <a:spAutoFit/>
          </a:bodyPr>
          <a:lstStyle/>
          <a:p>
            <a:pPr>
              <a:lnSpc>
                <a:spcPct val="150000"/>
              </a:lnSpc>
            </a:pPr>
            <a:r>
              <a:rPr lang="vi-VN" b="0" i="0" dirty="0" smtClean="0">
                <a:solidFill>
                  <a:srgbClr val="222222"/>
                </a:solidFill>
                <a:effectLst/>
                <a:latin typeface="Times New Roman" panose="02020603050405020304" pitchFamily="18" charset="0"/>
              </a:rPr>
              <a:t>Deep learning đã và đang là một chủ đề AI được bàn luận sôi nổi. Là một phạm trù nhỏ của </a:t>
            </a:r>
            <a:r>
              <a:rPr lang="vi-VN" b="0" i="0" u="none" strike="noStrike" dirty="0" smtClean="0">
                <a:solidFill>
                  <a:srgbClr val="0000FF"/>
                </a:solidFill>
                <a:effectLst/>
                <a:latin typeface="Times New Roman" panose="02020603050405020304" pitchFamily="18" charset="0"/>
                <a:hlinkClick r:id="rId3"/>
              </a:rPr>
              <a:t>machine learning</a:t>
            </a:r>
            <a:r>
              <a:rPr lang="en-US" b="0" i="0" u="none" strike="noStrike" dirty="0" smtClean="0">
                <a:solidFill>
                  <a:srgbClr val="0000FF"/>
                </a:solidFill>
                <a:effectLst/>
                <a:latin typeface="Times New Roman" panose="02020603050405020304" pitchFamily="18" charset="0"/>
              </a:rPr>
              <a:t>.</a:t>
            </a:r>
            <a:endParaRPr lang="en-US" dirty="0"/>
          </a:p>
        </p:txBody>
      </p:sp>
      <p:sp>
        <p:nvSpPr>
          <p:cNvPr id="6" name="Rectangle 5"/>
          <p:cNvSpPr/>
          <p:nvPr/>
        </p:nvSpPr>
        <p:spPr>
          <a:xfrm>
            <a:off x="5253446" y="3058376"/>
            <a:ext cx="6096000" cy="3139321"/>
          </a:xfrm>
          <a:prstGeom prst="rect">
            <a:avLst/>
          </a:prstGeom>
        </p:spPr>
        <p:txBody>
          <a:bodyPr>
            <a:spAutoFit/>
          </a:bodyPr>
          <a:lstStyle/>
          <a:p>
            <a:r>
              <a:rPr lang="en-US" i="0" dirty="0" err="1" smtClean="0">
                <a:effectLst/>
                <a:latin typeface="Times New Roman" panose="02020603050405020304" pitchFamily="18" charset="0"/>
                <a:ea typeface="MS PGothic" panose="020B0600070205080204" pitchFamily="34" charset="-128"/>
                <a:cs typeface="Times New Roman" panose="02020603050405020304" pitchFamily="18" charset="0"/>
              </a:rPr>
              <a:t>gồm</a:t>
            </a:r>
            <a:r>
              <a:rPr lang="en-US" i="0" dirty="0" smtClean="0">
                <a:effectLst/>
                <a:latin typeface="Times New Roman" panose="02020603050405020304" pitchFamily="18" charset="0"/>
                <a:ea typeface="MS PGothic" panose="020B0600070205080204" pitchFamily="34" charset="-128"/>
                <a:cs typeface="Times New Roman" panose="02020603050405020304" pitchFamily="18" charset="0"/>
              </a:rPr>
              <a:t> </a:t>
            </a:r>
            <a:r>
              <a:rPr lang="en-US" i="0" dirty="0" err="1" smtClean="0">
                <a:effectLst/>
                <a:latin typeface="Times New Roman" panose="02020603050405020304" pitchFamily="18" charset="0"/>
                <a:ea typeface="MS PGothic" panose="020B0600070205080204" pitchFamily="34" charset="-128"/>
                <a:cs typeface="Times New Roman" panose="02020603050405020304" pitchFamily="18" charset="0"/>
              </a:rPr>
              <a:t>rất</a:t>
            </a:r>
            <a:r>
              <a:rPr lang="en-US" i="0" dirty="0" smtClean="0">
                <a:effectLst/>
                <a:latin typeface="Times New Roman" panose="02020603050405020304" pitchFamily="18" charset="0"/>
                <a:ea typeface="MS PGothic" panose="020B0600070205080204" pitchFamily="34" charset="-128"/>
                <a:cs typeface="Times New Roman" panose="02020603050405020304" pitchFamily="18" charset="0"/>
              </a:rPr>
              <a:t> </a:t>
            </a:r>
            <a:r>
              <a:rPr lang="en-US" i="0" dirty="0" err="1" smtClean="0">
                <a:effectLst/>
                <a:latin typeface="Times New Roman" panose="02020603050405020304" pitchFamily="18" charset="0"/>
                <a:ea typeface="MS PGothic" panose="020B0600070205080204" pitchFamily="34" charset="-128"/>
                <a:cs typeface="Times New Roman" panose="02020603050405020304" pitchFamily="18" charset="0"/>
              </a:rPr>
              <a:t>nhiều</a:t>
            </a:r>
            <a:r>
              <a:rPr lang="en-US" i="0" dirty="0" smtClean="0">
                <a:effectLst/>
                <a:latin typeface="Times New Roman" panose="02020603050405020304" pitchFamily="18" charset="0"/>
                <a:ea typeface="MS PGothic" panose="020B0600070205080204" pitchFamily="34" charset="-128"/>
                <a:cs typeface="Times New Roman" panose="02020603050405020304" pitchFamily="18" charset="0"/>
              </a:rPr>
              <a:t> </a:t>
            </a:r>
            <a:r>
              <a:rPr lang="en-US" i="0" dirty="0" err="1" smtClean="0">
                <a:effectLst/>
                <a:latin typeface="Times New Roman" panose="02020603050405020304" pitchFamily="18" charset="0"/>
                <a:ea typeface="MS PGothic" panose="020B0600070205080204" pitchFamily="34" charset="-128"/>
                <a:cs typeface="Times New Roman" panose="02020603050405020304" pitchFamily="18" charset="0"/>
              </a:rPr>
              <a:t>thuật</a:t>
            </a:r>
            <a:r>
              <a:rPr lang="en-US" i="0" dirty="0" smtClean="0">
                <a:effectLst/>
                <a:latin typeface="Times New Roman" panose="02020603050405020304" pitchFamily="18" charset="0"/>
                <a:ea typeface="MS PGothic" panose="020B0600070205080204" pitchFamily="34" charset="-128"/>
                <a:cs typeface="Times New Roman" panose="02020603050405020304" pitchFamily="18" charset="0"/>
              </a:rPr>
              <a:t> </a:t>
            </a:r>
            <a:r>
              <a:rPr lang="en-US" i="0" dirty="0" err="1" smtClean="0">
                <a:effectLst/>
                <a:latin typeface="Times New Roman" panose="02020603050405020304" pitchFamily="18" charset="0"/>
                <a:ea typeface="MS PGothic" panose="020B0600070205080204" pitchFamily="34" charset="-128"/>
                <a:cs typeface="Times New Roman" panose="02020603050405020304" pitchFamily="18" charset="0"/>
              </a:rPr>
              <a:t>toán</a:t>
            </a:r>
            <a:r>
              <a:rPr lang="en-US" i="0" dirty="0" smtClean="0">
                <a:effectLst/>
                <a:latin typeface="Times New Roman" panose="02020603050405020304" pitchFamily="18" charset="0"/>
                <a:ea typeface="MS PGothic" panose="020B0600070205080204" pitchFamily="34" charset="-128"/>
                <a:cs typeface="Times New Roman" panose="02020603050405020304" pitchFamily="18" charset="0"/>
              </a:rPr>
              <a:t> </a:t>
            </a:r>
            <a:r>
              <a:rPr lang="en-US" i="0" dirty="0" err="1" smtClean="0">
                <a:effectLst/>
                <a:latin typeface="Times New Roman" panose="02020603050405020304" pitchFamily="18" charset="0"/>
                <a:ea typeface="MS PGothic" panose="020B0600070205080204" pitchFamily="34" charset="-128"/>
                <a:cs typeface="Times New Roman" panose="02020603050405020304" pitchFamily="18" charset="0"/>
              </a:rPr>
              <a:t>và</a:t>
            </a:r>
            <a:r>
              <a:rPr lang="en-US" i="0" dirty="0" smtClean="0">
                <a:effectLst/>
                <a:latin typeface="Times New Roman" panose="02020603050405020304" pitchFamily="18" charset="0"/>
                <a:ea typeface="MS PGothic" panose="020B0600070205080204" pitchFamily="34" charset="-128"/>
                <a:cs typeface="Times New Roman" panose="02020603050405020304" pitchFamily="18" charset="0"/>
              </a:rPr>
              <a:t> </a:t>
            </a:r>
            <a:r>
              <a:rPr lang="en-US" i="0" dirty="0" err="1" smtClean="0">
                <a:effectLst/>
                <a:latin typeface="Times New Roman" panose="02020603050405020304" pitchFamily="18" charset="0"/>
                <a:ea typeface="MS PGothic" panose="020B0600070205080204" pitchFamily="34" charset="-128"/>
                <a:cs typeface="Times New Roman" panose="02020603050405020304" pitchFamily="18" charset="0"/>
              </a:rPr>
              <a:t>mỗi</a:t>
            </a:r>
            <a:r>
              <a:rPr lang="en-US" i="0" dirty="0" smtClean="0">
                <a:effectLst/>
                <a:latin typeface="Times New Roman" panose="02020603050405020304" pitchFamily="18" charset="0"/>
                <a:ea typeface="MS PGothic" panose="020B0600070205080204" pitchFamily="34" charset="-128"/>
                <a:cs typeface="Times New Roman" panose="02020603050405020304" pitchFamily="18" charset="0"/>
              </a:rPr>
              <a:t> </a:t>
            </a:r>
            <a:r>
              <a:rPr lang="en-US" i="0" dirty="0" err="1" smtClean="0">
                <a:effectLst/>
                <a:latin typeface="Times New Roman" panose="02020603050405020304" pitchFamily="18" charset="0"/>
                <a:ea typeface="MS PGothic" panose="020B0600070205080204" pitchFamily="34" charset="-128"/>
                <a:cs typeface="Times New Roman" panose="02020603050405020304" pitchFamily="18" charset="0"/>
              </a:rPr>
              <a:t>thuật</a:t>
            </a:r>
            <a:r>
              <a:rPr lang="en-US" i="0" dirty="0" smtClean="0">
                <a:effectLst/>
                <a:latin typeface="Times New Roman" panose="02020603050405020304" pitchFamily="18" charset="0"/>
                <a:ea typeface="MS PGothic" panose="020B0600070205080204" pitchFamily="34" charset="-128"/>
                <a:cs typeface="Times New Roman" panose="02020603050405020304" pitchFamily="18" charset="0"/>
              </a:rPr>
              <a:t> </a:t>
            </a:r>
            <a:r>
              <a:rPr lang="en-US" i="0" dirty="0" err="1" smtClean="0">
                <a:effectLst/>
                <a:latin typeface="Times New Roman" panose="02020603050405020304" pitchFamily="18" charset="0"/>
                <a:ea typeface="MS PGothic" panose="020B0600070205080204" pitchFamily="34" charset="-128"/>
                <a:cs typeface="Times New Roman" panose="02020603050405020304" pitchFamily="18" charset="0"/>
              </a:rPr>
              <a:t>toán</a:t>
            </a:r>
            <a:r>
              <a:rPr lang="en-US" i="0" dirty="0" smtClean="0">
                <a:effectLst/>
                <a:latin typeface="Times New Roman" panose="02020603050405020304" pitchFamily="18" charset="0"/>
                <a:ea typeface="MS PGothic" panose="020B0600070205080204" pitchFamily="34" charset="-128"/>
                <a:cs typeface="Times New Roman" panose="02020603050405020304" pitchFamily="18" charset="0"/>
              </a:rPr>
              <a:t> </a:t>
            </a:r>
            <a:r>
              <a:rPr lang="en-US" i="0" dirty="0" err="1" smtClean="0">
                <a:effectLst/>
                <a:latin typeface="Times New Roman" panose="02020603050405020304" pitchFamily="18" charset="0"/>
                <a:ea typeface="MS PGothic" panose="020B0600070205080204" pitchFamily="34" charset="-128"/>
                <a:cs typeface="Times New Roman" panose="02020603050405020304" pitchFamily="18" charset="0"/>
              </a:rPr>
              <a:t>có</a:t>
            </a:r>
            <a:r>
              <a:rPr lang="en-US" i="0" dirty="0" smtClean="0">
                <a:effectLst/>
                <a:latin typeface="Times New Roman" panose="02020603050405020304" pitchFamily="18" charset="0"/>
                <a:ea typeface="MS PGothic" panose="020B0600070205080204" pitchFamily="34" charset="-128"/>
                <a:cs typeface="Times New Roman" panose="02020603050405020304" pitchFamily="18" charset="0"/>
              </a:rPr>
              <a:t> </a:t>
            </a:r>
            <a:r>
              <a:rPr lang="en-US" i="0" dirty="0" err="1" smtClean="0">
                <a:effectLst/>
                <a:latin typeface="Times New Roman" panose="02020603050405020304" pitchFamily="18" charset="0"/>
                <a:ea typeface="MS PGothic" panose="020B0600070205080204" pitchFamily="34" charset="-128"/>
                <a:cs typeface="Times New Roman" panose="02020603050405020304" pitchFamily="18" charset="0"/>
              </a:rPr>
              <a:t>ứng</a:t>
            </a:r>
            <a:r>
              <a:rPr lang="en-US" i="0" dirty="0" smtClean="0">
                <a:effectLst/>
                <a:latin typeface="Times New Roman" panose="02020603050405020304" pitchFamily="18" charset="0"/>
                <a:ea typeface="MS PGothic" panose="020B0600070205080204" pitchFamily="34" charset="-128"/>
                <a:cs typeface="Times New Roman" panose="02020603050405020304" pitchFamily="18" charset="0"/>
              </a:rPr>
              <a:t> </a:t>
            </a:r>
            <a:r>
              <a:rPr lang="en-US" i="0" dirty="0" err="1" smtClean="0">
                <a:effectLst/>
                <a:latin typeface="Times New Roman" panose="02020603050405020304" pitchFamily="18" charset="0"/>
                <a:ea typeface="MS PGothic" panose="020B0600070205080204" pitchFamily="34" charset="-128"/>
                <a:cs typeface="Times New Roman" panose="02020603050405020304" pitchFamily="18" charset="0"/>
              </a:rPr>
              <a:t>dụng</a:t>
            </a:r>
            <a:r>
              <a:rPr lang="en-US" i="0" dirty="0" smtClean="0">
                <a:effectLst/>
                <a:latin typeface="Times New Roman" panose="02020603050405020304" pitchFamily="18" charset="0"/>
                <a:ea typeface="MS PGothic" panose="020B0600070205080204" pitchFamily="34" charset="-128"/>
                <a:cs typeface="Times New Roman" panose="02020603050405020304" pitchFamily="18" charset="0"/>
              </a:rPr>
              <a:t> </a:t>
            </a:r>
            <a:r>
              <a:rPr lang="en-US" i="0" dirty="0" err="1" smtClean="0">
                <a:effectLst/>
                <a:latin typeface="Times New Roman" panose="02020603050405020304" pitchFamily="18" charset="0"/>
                <a:ea typeface="MS PGothic" panose="020B0600070205080204" pitchFamily="34" charset="-128"/>
                <a:cs typeface="Times New Roman" panose="02020603050405020304" pitchFamily="18" charset="0"/>
              </a:rPr>
              <a:t>riêng</a:t>
            </a:r>
            <a:r>
              <a:rPr lang="en-US" i="0" dirty="0" smtClean="0">
                <a:effectLst/>
                <a:latin typeface="Times New Roman" panose="02020603050405020304" pitchFamily="18" charset="0"/>
                <a:ea typeface="MS PGothic" panose="020B0600070205080204" pitchFamily="34" charset="-128"/>
                <a:cs typeface="Times New Roman" panose="02020603050405020304" pitchFamily="18" charset="0"/>
              </a:rPr>
              <a:t> </a:t>
            </a:r>
            <a:r>
              <a:rPr lang="en-US" i="0" dirty="0" err="1" smtClean="0">
                <a:effectLst/>
                <a:latin typeface="Times New Roman" panose="02020603050405020304" pitchFamily="18" charset="0"/>
                <a:ea typeface="MS PGothic" panose="020B0600070205080204" pitchFamily="34" charset="-128"/>
                <a:cs typeface="Times New Roman" panose="02020603050405020304" pitchFamily="18" charset="0"/>
              </a:rPr>
              <a:t>tùy</a:t>
            </a:r>
            <a:r>
              <a:rPr lang="en-US" i="0" dirty="0" smtClean="0">
                <a:effectLst/>
                <a:latin typeface="Times New Roman" panose="02020603050405020304" pitchFamily="18" charset="0"/>
                <a:ea typeface="MS PGothic" panose="020B0600070205080204" pitchFamily="34" charset="-128"/>
                <a:cs typeface="Times New Roman" panose="02020603050405020304" pitchFamily="18" charset="0"/>
              </a:rPr>
              <a:t> </a:t>
            </a:r>
            <a:r>
              <a:rPr lang="en-US" i="0" dirty="0" err="1" smtClean="0">
                <a:effectLst/>
                <a:latin typeface="Times New Roman" panose="02020603050405020304" pitchFamily="18" charset="0"/>
                <a:ea typeface="MS PGothic" panose="020B0600070205080204" pitchFamily="34" charset="-128"/>
                <a:cs typeface="Times New Roman" panose="02020603050405020304" pitchFamily="18" charset="0"/>
              </a:rPr>
              <a:t>vào</a:t>
            </a:r>
            <a:r>
              <a:rPr lang="en-US" i="0" dirty="0" smtClean="0">
                <a:effectLst/>
                <a:latin typeface="Times New Roman" panose="02020603050405020304" pitchFamily="18" charset="0"/>
                <a:ea typeface="MS PGothic" panose="020B0600070205080204" pitchFamily="34" charset="-128"/>
                <a:cs typeface="Times New Roman" panose="02020603050405020304" pitchFamily="18" charset="0"/>
              </a:rPr>
              <a:t> </a:t>
            </a:r>
            <a:r>
              <a:rPr lang="en-US" i="0" dirty="0" err="1" smtClean="0">
                <a:effectLst/>
                <a:latin typeface="Times New Roman" panose="02020603050405020304" pitchFamily="18" charset="0"/>
                <a:ea typeface="MS PGothic" panose="020B0600070205080204" pitchFamily="34" charset="-128"/>
                <a:cs typeface="Times New Roman" panose="02020603050405020304" pitchFamily="18" charset="0"/>
              </a:rPr>
              <a:t>bài</a:t>
            </a:r>
            <a:r>
              <a:rPr lang="en-US" i="0" dirty="0" smtClean="0">
                <a:effectLst/>
                <a:latin typeface="Times New Roman" panose="02020603050405020304" pitchFamily="18" charset="0"/>
                <a:ea typeface="MS PGothic" panose="020B0600070205080204" pitchFamily="34" charset="-128"/>
                <a:cs typeface="Times New Roman" panose="02020603050405020304" pitchFamily="18" charset="0"/>
              </a:rPr>
              <a:t> </a:t>
            </a:r>
            <a:r>
              <a:rPr lang="en-US" i="0" dirty="0" err="1" smtClean="0">
                <a:effectLst/>
                <a:latin typeface="Times New Roman" panose="02020603050405020304" pitchFamily="18" charset="0"/>
                <a:ea typeface="MS PGothic" panose="020B0600070205080204" pitchFamily="34" charset="-128"/>
                <a:cs typeface="Times New Roman" panose="02020603050405020304" pitchFamily="18" charset="0"/>
              </a:rPr>
              <a:t>toán</a:t>
            </a:r>
            <a:r>
              <a:rPr lang="en-US" i="0" dirty="0" smtClean="0">
                <a:effectLst/>
                <a:latin typeface="Times New Roman" panose="02020603050405020304" pitchFamily="18" charset="0"/>
                <a:ea typeface="MS PGothic" panose="020B0600070205080204" pitchFamily="34" charset="-128"/>
                <a:cs typeface="Times New Roman" panose="02020603050405020304" pitchFamily="18" charset="0"/>
              </a:rPr>
              <a:t>:</a:t>
            </a:r>
          </a:p>
          <a:p>
            <a:pPr>
              <a:buFont typeface="Arial" panose="020B0604020202020204" pitchFamily="34" charset="0"/>
              <a:buChar char="•"/>
            </a:pPr>
            <a:r>
              <a:rPr lang="en-US" i="0" dirty="0" smtClean="0">
                <a:effectLst/>
                <a:latin typeface="Times New Roman" panose="02020603050405020304" pitchFamily="18" charset="0"/>
                <a:ea typeface="MS PGothic" panose="020B0600070205080204" pitchFamily="34" charset="-128"/>
                <a:cs typeface="Times New Roman" panose="02020603050405020304" pitchFamily="18" charset="0"/>
              </a:rPr>
              <a:t> Linear Regression</a:t>
            </a:r>
          </a:p>
          <a:p>
            <a:pPr>
              <a:buFont typeface="Arial" panose="020B0604020202020204" pitchFamily="34" charset="0"/>
              <a:buChar char="•"/>
            </a:pPr>
            <a:r>
              <a:rPr lang="en-US" i="0" dirty="0" smtClean="0">
                <a:effectLst/>
                <a:latin typeface="Times New Roman" panose="02020603050405020304" pitchFamily="18" charset="0"/>
                <a:ea typeface="MS PGothic" panose="020B0600070205080204" pitchFamily="34" charset="-128"/>
                <a:cs typeface="Times New Roman" panose="02020603050405020304" pitchFamily="18" charset="0"/>
              </a:rPr>
              <a:t>Logistic </a:t>
            </a:r>
            <a:r>
              <a:rPr lang="en-US" i="0" dirty="0" err="1" smtClean="0">
                <a:effectLst/>
                <a:latin typeface="Times New Roman" panose="02020603050405020304" pitchFamily="18" charset="0"/>
                <a:ea typeface="MS PGothic" panose="020B0600070205080204" pitchFamily="34" charset="-128"/>
                <a:cs typeface="Times New Roman" panose="02020603050405020304" pitchFamily="18" charset="0"/>
              </a:rPr>
              <a:t>Regresstion</a:t>
            </a:r>
            <a:endParaRPr lang="en-US" i="0" dirty="0" smtClean="0">
              <a:effectLst/>
              <a:latin typeface="Times New Roman" panose="02020603050405020304" pitchFamily="18" charset="0"/>
              <a:ea typeface="MS PGothic" panose="020B0600070205080204" pitchFamily="34" charset="-128"/>
              <a:cs typeface="Times New Roman" panose="02020603050405020304" pitchFamily="18" charset="0"/>
            </a:endParaRPr>
          </a:p>
          <a:p>
            <a:pPr>
              <a:buFont typeface="Arial" panose="020B0604020202020204" pitchFamily="34" charset="0"/>
              <a:buChar char="•"/>
            </a:pPr>
            <a:r>
              <a:rPr lang="en-US" i="0" dirty="0" smtClean="0">
                <a:effectLst/>
                <a:latin typeface="Times New Roman" panose="02020603050405020304" pitchFamily="18" charset="0"/>
                <a:ea typeface="MS PGothic" panose="020B0600070205080204" pitchFamily="34" charset="-128"/>
                <a:cs typeface="Times New Roman" panose="02020603050405020304" pitchFamily="18" charset="0"/>
              </a:rPr>
              <a:t>Decision Tree and Random Forest</a:t>
            </a:r>
          </a:p>
          <a:p>
            <a:pPr>
              <a:buFont typeface="Arial" panose="020B0604020202020204" pitchFamily="34" charset="0"/>
              <a:buChar char="•"/>
            </a:pPr>
            <a:r>
              <a:rPr lang="en-US" i="0" dirty="0" smtClean="0">
                <a:effectLst/>
                <a:latin typeface="Times New Roman" panose="02020603050405020304" pitchFamily="18" charset="0"/>
                <a:ea typeface="MS PGothic" panose="020B0600070205080204" pitchFamily="34" charset="-128"/>
                <a:cs typeface="Times New Roman" panose="02020603050405020304" pitchFamily="18" charset="0"/>
              </a:rPr>
              <a:t>Naive Bayes</a:t>
            </a:r>
          </a:p>
          <a:p>
            <a:pPr>
              <a:buFont typeface="Arial" panose="020B0604020202020204" pitchFamily="34" charset="0"/>
              <a:buChar char="•"/>
            </a:pPr>
            <a:r>
              <a:rPr lang="en-US" i="0" dirty="0" smtClean="0">
                <a:effectLst/>
                <a:latin typeface="Times New Roman" panose="02020603050405020304" pitchFamily="18" charset="0"/>
                <a:ea typeface="MS PGothic" panose="020B0600070205080204" pitchFamily="34" charset="-128"/>
                <a:cs typeface="Times New Roman" panose="02020603050405020304" pitchFamily="18" charset="0"/>
              </a:rPr>
              <a:t>Support Vector Machines</a:t>
            </a:r>
          </a:p>
          <a:p>
            <a:pPr>
              <a:buFont typeface="Arial" panose="020B0604020202020204" pitchFamily="34" charset="0"/>
              <a:buChar char="•"/>
            </a:pPr>
            <a:r>
              <a:rPr lang="en-US" i="0" dirty="0" smtClean="0">
                <a:effectLst/>
                <a:latin typeface="Times New Roman" panose="02020603050405020304" pitchFamily="18" charset="0"/>
                <a:ea typeface="MS PGothic" panose="020B0600070205080204" pitchFamily="34" charset="-128"/>
                <a:cs typeface="Times New Roman" panose="02020603050405020304" pitchFamily="18" charset="0"/>
              </a:rPr>
              <a:t>K-Nearest Neighbors</a:t>
            </a:r>
          </a:p>
          <a:p>
            <a:pPr>
              <a:buFont typeface="Arial" panose="020B0604020202020204" pitchFamily="34" charset="0"/>
              <a:buChar char="•"/>
            </a:pPr>
            <a:r>
              <a:rPr lang="en-US" i="0" dirty="0" smtClean="0">
                <a:effectLst/>
                <a:latin typeface="Times New Roman" panose="02020603050405020304" pitchFamily="18" charset="0"/>
                <a:ea typeface="MS PGothic" panose="020B0600070205080204" pitchFamily="34" charset="-128"/>
                <a:cs typeface="Times New Roman" panose="02020603050405020304" pitchFamily="18" charset="0"/>
              </a:rPr>
              <a:t>Principal component analysis (PCA)</a:t>
            </a:r>
          </a:p>
          <a:p>
            <a:pPr>
              <a:buFont typeface="Arial" panose="020B0604020202020204" pitchFamily="34" charset="0"/>
              <a:buChar char="•"/>
            </a:pPr>
            <a:r>
              <a:rPr lang="en-US" i="0" dirty="0" smtClean="0">
                <a:effectLst/>
                <a:latin typeface="Times New Roman" panose="02020603050405020304" pitchFamily="18" charset="0"/>
                <a:ea typeface="MS PGothic" panose="020B0600070205080204" pitchFamily="34" charset="-128"/>
                <a:cs typeface="Times New Roman" panose="02020603050405020304" pitchFamily="18" charset="0"/>
              </a:rPr>
              <a:t>…</a:t>
            </a:r>
          </a:p>
          <a:p>
            <a:pPr>
              <a:buFont typeface="Arial" panose="020B0604020202020204" pitchFamily="34" charset="0"/>
              <a:buChar char="•"/>
            </a:pPr>
            <a:r>
              <a:rPr lang="en-US" i="0" dirty="0" smtClean="0">
                <a:effectLst/>
                <a:latin typeface="Times New Roman" panose="02020603050405020304" pitchFamily="18" charset="0"/>
                <a:ea typeface="MS PGothic" panose="020B0600070205080204" pitchFamily="34" charset="-128"/>
                <a:cs typeface="Times New Roman" panose="02020603050405020304" pitchFamily="18" charset="0"/>
              </a:rPr>
              <a:t>Neural network</a:t>
            </a:r>
            <a:endParaRPr lang="en-US" i="0" dirty="0">
              <a:effectLst/>
              <a:latin typeface="Times New Roman" panose="02020603050405020304" pitchFamily="18" charset="0"/>
              <a:ea typeface="MS PGothic" panose="020B0600070205080204" pitchFamily="34" charset="-128"/>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3A059673-168D-4EA7-B495-63059636C4D3}" type="slidenum">
              <a:rPr lang="en-US" smtClean="0"/>
              <a:t>7</a:t>
            </a:fld>
            <a:endParaRPr lang="en-US"/>
          </a:p>
        </p:txBody>
      </p:sp>
    </p:spTree>
    <p:extLst>
      <p:ext uri="{BB962C8B-B14F-4D97-AF65-F5344CB8AC3E}">
        <p14:creationId xmlns:p14="http://schemas.microsoft.com/office/powerpoint/2010/main" val="3949424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a:t>
            </a:r>
            <a:r>
              <a:rPr lang="en-US" b="1" dirty="0" err="1" smtClean="0"/>
              <a:t>Học</a:t>
            </a:r>
            <a:r>
              <a:rPr lang="en-US" b="1" dirty="0" smtClean="0"/>
              <a:t> </a:t>
            </a:r>
            <a:r>
              <a:rPr lang="en-US" b="1" dirty="0" err="1"/>
              <a:t>sâu</a:t>
            </a:r>
            <a:r>
              <a:rPr lang="en-US" b="1" dirty="0"/>
              <a:t> (Deep learning)</a:t>
            </a:r>
            <a:r>
              <a:rPr lang="id-ID" b="1" dirty="0"/>
              <a:t/>
            </a:r>
            <a:br>
              <a:rPr lang="id-ID" b="1" dirty="0"/>
            </a:br>
            <a:endParaRPr lang="en-US" dirty="0"/>
          </a:p>
        </p:txBody>
      </p:sp>
      <p:pic>
        <p:nvPicPr>
          <p:cNvPr id="3" name="Picture 2"/>
          <p:cNvPicPr>
            <a:picLocks noChangeAspect="1"/>
          </p:cNvPicPr>
          <p:nvPr/>
        </p:nvPicPr>
        <p:blipFill>
          <a:blip r:embed="rId2"/>
          <a:stretch>
            <a:fillRect/>
          </a:stretch>
        </p:blipFill>
        <p:spPr>
          <a:xfrm>
            <a:off x="714375" y="1887582"/>
            <a:ext cx="5381625" cy="2743200"/>
          </a:xfrm>
          <a:prstGeom prst="rect">
            <a:avLst/>
          </a:prstGeom>
        </p:spPr>
      </p:pic>
      <p:sp>
        <p:nvSpPr>
          <p:cNvPr id="7" name="Rectangle 6"/>
          <p:cNvSpPr/>
          <p:nvPr/>
        </p:nvSpPr>
        <p:spPr>
          <a:xfrm>
            <a:off x="6474823" y="1887582"/>
            <a:ext cx="4419600" cy="3416320"/>
          </a:xfrm>
          <a:prstGeom prst="rect">
            <a:avLst/>
          </a:prstGeom>
        </p:spPr>
        <p:txBody>
          <a:bodyPr wrap="square">
            <a:spAutoFit/>
          </a:bodyPr>
          <a:lstStyle/>
          <a:p>
            <a:pPr>
              <a:lnSpc>
                <a:spcPct val="150000"/>
              </a:lnSpc>
            </a:pPr>
            <a:r>
              <a:rPr lang="en-US" dirty="0" err="1">
                <a:latin typeface="Calibri" panose="020F0502020204030204" pitchFamily="34" charset="0"/>
              </a:rPr>
              <a:t>Chính</a:t>
            </a:r>
            <a:r>
              <a:rPr lang="en-US" dirty="0">
                <a:latin typeface="Calibri" panose="020F0502020204030204" pitchFamily="34" charset="0"/>
              </a:rPr>
              <a:t> c</a:t>
            </a:r>
            <a:r>
              <a:rPr lang="vi-VN" dirty="0">
                <a:latin typeface="Calibri" panose="020F0502020204030204" pitchFamily="34" charset="0"/>
              </a:rPr>
              <a:t>ấu tr</a:t>
            </a:r>
            <a:r>
              <a:rPr lang="en-US" dirty="0" err="1">
                <a:latin typeface="Calibri" panose="020F0502020204030204" pitchFamily="34" charset="0"/>
              </a:rPr>
              <a:t>úc</a:t>
            </a:r>
            <a:r>
              <a:rPr lang="en-US" dirty="0">
                <a:latin typeface="Calibri" panose="020F0502020204030204" pitchFamily="34" charset="0"/>
              </a:rPr>
              <a:t> m</a:t>
            </a:r>
            <a:r>
              <a:rPr lang="vi-VN" dirty="0">
                <a:latin typeface="Calibri" panose="020F0502020204030204" pitchFamily="34" charset="0"/>
              </a:rPr>
              <a:t>ạng nơron v</a:t>
            </a:r>
            <a:r>
              <a:rPr lang="en-US" dirty="0">
                <a:latin typeface="Calibri" panose="020F0502020204030204" pitchFamily="34" charset="0"/>
              </a:rPr>
              <a:t>à m</a:t>
            </a:r>
            <a:r>
              <a:rPr lang="vi-VN" dirty="0">
                <a:latin typeface="Calibri" panose="020F0502020204030204" pitchFamily="34" charset="0"/>
              </a:rPr>
              <a:t>ức độ li</a:t>
            </a:r>
            <a:r>
              <a:rPr lang="en-US" dirty="0" err="1">
                <a:latin typeface="Calibri" panose="020F0502020204030204" pitchFamily="34" charset="0"/>
              </a:rPr>
              <a:t>ên</a:t>
            </a:r>
            <a:r>
              <a:rPr lang="en-US" dirty="0">
                <a:latin typeface="Calibri" panose="020F0502020204030204" pitchFamily="34" charset="0"/>
              </a:rPr>
              <a:t> k</a:t>
            </a:r>
            <a:r>
              <a:rPr lang="vi-VN" dirty="0">
                <a:latin typeface="Calibri" panose="020F0502020204030204" pitchFamily="34" charset="0"/>
              </a:rPr>
              <a:t>ết của c</a:t>
            </a:r>
            <a:r>
              <a:rPr lang="en-US" dirty="0" err="1">
                <a:latin typeface="Calibri" panose="020F0502020204030204" pitchFamily="34" charset="0"/>
              </a:rPr>
              <a:t>ác</a:t>
            </a:r>
            <a:r>
              <a:rPr lang="en-US" dirty="0">
                <a:latin typeface="Calibri" panose="020F0502020204030204" pitchFamily="34" charset="0"/>
              </a:rPr>
              <a:t> </a:t>
            </a:r>
            <a:r>
              <a:rPr lang="en-US" dirty="0" err="1">
                <a:latin typeface="Calibri" panose="020F0502020204030204" pitchFamily="34" charset="0"/>
              </a:rPr>
              <a:t>kh</a:t>
            </a:r>
            <a:r>
              <a:rPr lang="vi-VN" dirty="0">
                <a:latin typeface="Calibri" panose="020F0502020204030204" pitchFamily="34" charset="0"/>
              </a:rPr>
              <a:t>ớp nối đ</a:t>
            </a:r>
            <a:r>
              <a:rPr lang="en-US" dirty="0">
                <a:latin typeface="Calibri" panose="020F0502020204030204" pitchFamily="34" charset="0"/>
              </a:rPr>
              <a:t>ã t</a:t>
            </a:r>
            <a:r>
              <a:rPr lang="vi-VN" dirty="0">
                <a:latin typeface="Calibri" panose="020F0502020204030204" pitchFamily="34" charset="0"/>
              </a:rPr>
              <a:t>ạo n</a:t>
            </a:r>
            <a:r>
              <a:rPr lang="en-US" dirty="0" err="1">
                <a:latin typeface="Calibri" panose="020F0502020204030204" pitchFamily="34" charset="0"/>
              </a:rPr>
              <a:t>ên</a:t>
            </a:r>
            <a:r>
              <a:rPr lang="en-US" dirty="0">
                <a:latin typeface="Calibri" panose="020F0502020204030204" pitchFamily="34" charset="0"/>
              </a:rPr>
              <a:t> </a:t>
            </a:r>
            <a:r>
              <a:rPr lang="en-US" dirty="0" err="1">
                <a:latin typeface="Calibri" panose="020F0502020204030204" pitchFamily="34" charset="0"/>
              </a:rPr>
              <a:t>ch</a:t>
            </a:r>
            <a:r>
              <a:rPr lang="vi-VN" dirty="0">
                <a:latin typeface="Calibri" panose="020F0502020204030204" pitchFamily="34" charset="0"/>
              </a:rPr>
              <a:t>ức năng của hệ thần kinh con người</a:t>
            </a:r>
            <a:r>
              <a:rPr lang="en-US" dirty="0">
                <a:latin typeface="Calibri" panose="020F0502020204030204" pitchFamily="34" charset="0"/>
              </a:rPr>
              <a:t>.  </a:t>
            </a:r>
            <a:r>
              <a:rPr lang="en-US" dirty="0" err="1">
                <a:latin typeface="Calibri" panose="020F0502020204030204" pitchFamily="34" charset="0"/>
              </a:rPr>
              <a:t>Ngay</a:t>
            </a:r>
            <a:r>
              <a:rPr lang="en-US" dirty="0">
                <a:latin typeface="Calibri" panose="020F0502020204030204" pitchFamily="34" charset="0"/>
              </a:rPr>
              <a:t> t</a:t>
            </a:r>
            <a:r>
              <a:rPr lang="vi-VN" dirty="0">
                <a:latin typeface="Calibri" panose="020F0502020204030204" pitchFamily="34" charset="0"/>
              </a:rPr>
              <a:t>ừ khi ch</a:t>
            </a:r>
            <a:r>
              <a:rPr lang="sv-SE" dirty="0">
                <a:latin typeface="Calibri" panose="020F0502020204030204" pitchFamily="34" charset="0"/>
              </a:rPr>
              <a:t>úng ta sinh ra, m</a:t>
            </a:r>
            <a:r>
              <a:rPr lang="vi-VN" dirty="0">
                <a:latin typeface="Calibri" panose="020F0502020204030204" pitchFamily="34" charset="0"/>
              </a:rPr>
              <a:t>ột số cấu tr</a:t>
            </a:r>
            <a:r>
              <a:rPr lang="en-US" dirty="0" err="1">
                <a:latin typeface="Calibri" panose="020F0502020204030204" pitchFamily="34" charset="0"/>
              </a:rPr>
              <a:t>úc</a:t>
            </a:r>
            <a:r>
              <a:rPr lang="en-US" dirty="0">
                <a:latin typeface="Calibri" panose="020F0502020204030204" pitchFamily="34" charset="0"/>
              </a:rPr>
              <a:t> </a:t>
            </a:r>
            <a:r>
              <a:rPr lang="en-US" dirty="0" err="1">
                <a:latin typeface="Calibri" panose="020F0502020204030204" pitchFamily="34" charset="0"/>
              </a:rPr>
              <a:t>th</a:t>
            </a:r>
            <a:r>
              <a:rPr lang="vi-VN" dirty="0">
                <a:latin typeface="Calibri" panose="020F0502020204030204" pitchFamily="34" charset="0"/>
              </a:rPr>
              <a:t>ần kinh đơn giản đã được h</a:t>
            </a:r>
            <a:r>
              <a:rPr lang="en-US" dirty="0" err="1">
                <a:latin typeface="Calibri" panose="020F0502020204030204" pitchFamily="34" charset="0"/>
              </a:rPr>
              <a:t>ình</a:t>
            </a:r>
            <a:r>
              <a:rPr lang="en-US" dirty="0">
                <a:latin typeface="Calibri" panose="020F0502020204030204" pitchFamily="34" charset="0"/>
              </a:rPr>
              <a:t> </a:t>
            </a:r>
            <a:r>
              <a:rPr lang="en-US" dirty="0" err="1">
                <a:latin typeface="Calibri" panose="020F0502020204030204" pitchFamily="34" charset="0"/>
              </a:rPr>
              <a:t>thành</a:t>
            </a:r>
            <a:r>
              <a:rPr lang="en-US" dirty="0">
                <a:latin typeface="Calibri" panose="020F0502020204030204" pitchFamily="34" charset="0"/>
              </a:rPr>
              <a:t>. </a:t>
            </a:r>
            <a:r>
              <a:rPr lang="en-US" dirty="0" err="1">
                <a:latin typeface="Calibri" panose="020F0502020204030204" pitchFamily="34" charset="0"/>
              </a:rPr>
              <a:t>Sau</a:t>
            </a:r>
            <a:r>
              <a:rPr lang="en-US" dirty="0">
                <a:latin typeface="Calibri" panose="020F0502020204030204" pitchFamily="34" charset="0"/>
              </a:rPr>
              <a:t> </a:t>
            </a:r>
            <a:r>
              <a:rPr lang="en-US" dirty="0" err="1">
                <a:latin typeface="Calibri" panose="020F0502020204030204" pitchFamily="34" charset="0"/>
              </a:rPr>
              <a:t>đó</a:t>
            </a:r>
            <a:r>
              <a:rPr lang="en-US" dirty="0">
                <a:latin typeface="Calibri" panose="020F0502020204030204" pitchFamily="34" charset="0"/>
              </a:rPr>
              <a:t> </a:t>
            </a:r>
            <a:r>
              <a:rPr lang="en-US" dirty="0" err="1">
                <a:latin typeface="Calibri" panose="020F0502020204030204" pitchFamily="34" charset="0"/>
              </a:rPr>
              <a:t>các</a:t>
            </a:r>
            <a:r>
              <a:rPr lang="en-US" dirty="0">
                <a:latin typeface="Calibri" panose="020F0502020204030204" pitchFamily="34" charset="0"/>
              </a:rPr>
              <a:t> c</a:t>
            </a:r>
            <a:r>
              <a:rPr lang="vi-VN" dirty="0">
                <a:latin typeface="Calibri" panose="020F0502020204030204" pitchFamily="34" charset="0"/>
              </a:rPr>
              <a:t>ấu tr</a:t>
            </a:r>
            <a:r>
              <a:rPr lang="en-US" dirty="0" err="1">
                <a:latin typeface="Calibri" panose="020F0502020204030204" pitchFamily="34" charset="0"/>
              </a:rPr>
              <a:t>úc</a:t>
            </a:r>
            <a:r>
              <a:rPr lang="en-US" dirty="0">
                <a:latin typeface="Calibri" panose="020F0502020204030204" pitchFamily="34" charset="0"/>
              </a:rPr>
              <a:t> </a:t>
            </a:r>
            <a:r>
              <a:rPr lang="en-US" dirty="0" err="1">
                <a:latin typeface="Calibri" panose="020F0502020204030204" pitchFamily="34" charset="0"/>
              </a:rPr>
              <a:t>khác</a:t>
            </a:r>
            <a:r>
              <a:rPr lang="en-US" dirty="0">
                <a:latin typeface="Calibri" panose="020F0502020204030204" pitchFamily="34" charset="0"/>
              </a:rPr>
              <a:t> l</a:t>
            </a:r>
            <a:r>
              <a:rPr lang="vi-VN" dirty="0">
                <a:latin typeface="Calibri" panose="020F0502020204030204" pitchFamily="34" charset="0"/>
              </a:rPr>
              <a:t>ần lượt được x</a:t>
            </a:r>
            <a:r>
              <a:rPr lang="en-US" dirty="0" err="1">
                <a:latin typeface="Calibri" panose="020F0502020204030204" pitchFamily="34" charset="0"/>
              </a:rPr>
              <a:t>ây</a:t>
            </a:r>
            <a:r>
              <a:rPr lang="en-US" dirty="0">
                <a:latin typeface="Calibri" panose="020F0502020204030204" pitchFamily="34" charset="0"/>
              </a:rPr>
              <a:t> d</a:t>
            </a:r>
            <a:r>
              <a:rPr lang="vi-VN" dirty="0">
                <a:latin typeface="Calibri" panose="020F0502020204030204" pitchFamily="34" charset="0"/>
              </a:rPr>
              <a:t>ựng th</a:t>
            </a:r>
            <a:r>
              <a:rPr lang="en-US" dirty="0" err="1">
                <a:latin typeface="Calibri" panose="020F0502020204030204" pitchFamily="34" charset="0"/>
              </a:rPr>
              <a:t>êm</a:t>
            </a:r>
            <a:r>
              <a:rPr lang="en-US" dirty="0">
                <a:latin typeface="Calibri" panose="020F0502020204030204" pitchFamily="34" charset="0"/>
              </a:rPr>
              <a:t> </a:t>
            </a:r>
            <a:r>
              <a:rPr lang="en-US" dirty="0" err="1">
                <a:latin typeface="Calibri" panose="020F0502020204030204" pitchFamily="34" charset="0"/>
              </a:rPr>
              <a:t>nh</a:t>
            </a:r>
            <a:r>
              <a:rPr lang="vi-VN" dirty="0">
                <a:latin typeface="Calibri" panose="020F0502020204030204" pitchFamily="34" charset="0"/>
              </a:rPr>
              <a:t>ờ qu</a:t>
            </a:r>
            <a:r>
              <a:rPr lang="en-US" dirty="0">
                <a:latin typeface="Calibri" panose="020F0502020204030204" pitchFamily="34" charset="0"/>
              </a:rPr>
              <a:t>á </a:t>
            </a:r>
            <a:r>
              <a:rPr lang="en-US" dirty="0" err="1">
                <a:latin typeface="Calibri" panose="020F0502020204030204" pitchFamily="34" charset="0"/>
              </a:rPr>
              <a:t>trình</a:t>
            </a:r>
            <a:r>
              <a:rPr lang="en-US" dirty="0">
                <a:latin typeface="Calibri" panose="020F0502020204030204" pitchFamily="34" charset="0"/>
              </a:rPr>
              <a:t> h</a:t>
            </a:r>
            <a:r>
              <a:rPr lang="vi-VN" dirty="0">
                <a:latin typeface="Calibri" panose="020F0502020204030204" pitchFamily="34" charset="0"/>
              </a:rPr>
              <a:t>ọc</a:t>
            </a:r>
            <a:r>
              <a:rPr lang="en-US" dirty="0">
                <a:latin typeface="Calibri" panose="020F0502020204030204" pitchFamily="34" charset="0"/>
              </a:rPr>
              <a:t> </a:t>
            </a:r>
            <a:r>
              <a:rPr lang="en-US" dirty="0" smtClean="0">
                <a:latin typeface="Calibri" panose="020F0502020204030204" pitchFamily="34" charset="0"/>
              </a:rPr>
              <a:t>:</a:t>
            </a:r>
            <a:endParaRPr lang="en-US" dirty="0">
              <a:latin typeface="Calibri" panose="020F0502020204030204" pitchFamily="34" charset="0"/>
            </a:endParaRPr>
          </a:p>
          <a:p>
            <a:pPr>
              <a:lnSpc>
                <a:spcPct val="150000"/>
              </a:lnSpc>
            </a:pPr>
            <a:r>
              <a:rPr lang="en-US" dirty="0">
                <a:latin typeface="Calibri" panose="020F0502020204030204" pitchFamily="34" charset="0"/>
              </a:rPr>
              <a:t>-&gt; </a:t>
            </a:r>
            <a:r>
              <a:rPr lang="en-US" b="1" dirty="0">
                <a:latin typeface="Calibri" panose="020F0502020204030204" pitchFamily="34" charset="0"/>
              </a:rPr>
              <a:t>M</a:t>
            </a:r>
            <a:r>
              <a:rPr lang="vi-VN" b="1" dirty="0">
                <a:latin typeface="Calibri" panose="020F0502020204030204" pitchFamily="34" charset="0"/>
              </a:rPr>
              <a:t>ạng nơron nh</a:t>
            </a:r>
            <a:r>
              <a:rPr lang="en-US" b="1" dirty="0" err="1">
                <a:latin typeface="Calibri" panose="020F0502020204030204" pitchFamily="34" charset="0"/>
              </a:rPr>
              <a:t>ân</a:t>
            </a:r>
            <a:r>
              <a:rPr lang="en-US" b="1" dirty="0">
                <a:latin typeface="Calibri" panose="020F0502020204030204" pitchFamily="34" charset="0"/>
              </a:rPr>
              <a:t> t</a:t>
            </a:r>
            <a:r>
              <a:rPr lang="vi-VN" b="1" dirty="0">
                <a:latin typeface="Calibri" panose="020F0502020204030204" pitchFamily="34" charset="0"/>
              </a:rPr>
              <a:t>ạo. </a:t>
            </a:r>
            <a:endParaRPr lang="en" b="1"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fld id="{3A059673-168D-4EA7-B495-63059636C4D3}" type="slidenum">
              <a:rPr lang="en-US" smtClean="0"/>
              <a:t>8</a:t>
            </a:fld>
            <a:endParaRPr lang="en-US"/>
          </a:p>
        </p:txBody>
      </p:sp>
    </p:spTree>
    <p:extLst>
      <p:ext uri="{BB962C8B-B14F-4D97-AF65-F5344CB8AC3E}">
        <p14:creationId xmlns:p14="http://schemas.microsoft.com/office/powerpoint/2010/main" val="4200779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a:t>
            </a:r>
            <a:r>
              <a:rPr lang="en-US" b="1" dirty="0" err="1" smtClean="0"/>
              <a:t>Học</a:t>
            </a:r>
            <a:r>
              <a:rPr lang="en-US" b="1" dirty="0" smtClean="0"/>
              <a:t> </a:t>
            </a:r>
            <a:r>
              <a:rPr lang="en-US" b="1" dirty="0" err="1"/>
              <a:t>sâu</a:t>
            </a:r>
            <a:r>
              <a:rPr lang="en-US" b="1" dirty="0"/>
              <a:t> (Deep learning)</a:t>
            </a:r>
            <a:r>
              <a:rPr lang="id-ID" b="1" dirty="0"/>
              <a:t/>
            </a:r>
            <a:br>
              <a:rPr lang="id-ID" b="1" dirty="0"/>
            </a:br>
            <a:endParaRPr lang="en-US" dirty="0"/>
          </a:p>
        </p:txBody>
      </p:sp>
      <p:pic>
        <p:nvPicPr>
          <p:cNvPr id="4" name="Picture 3"/>
          <p:cNvPicPr>
            <a:picLocks noChangeAspect="1"/>
          </p:cNvPicPr>
          <p:nvPr/>
        </p:nvPicPr>
        <p:blipFill>
          <a:blip r:embed="rId2"/>
          <a:stretch>
            <a:fillRect/>
          </a:stretch>
        </p:blipFill>
        <p:spPr>
          <a:xfrm>
            <a:off x="366426" y="1408088"/>
            <a:ext cx="4718713" cy="2030144"/>
          </a:xfrm>
          <a:prstGeom prst="rect">
            <a:avLst/>
          </a:prstGeom>
        </p:spPr>
      </p:pic>
      <p:sp>
        <p:nvSpPr>
          <p:cNvPr id="5" name="Rectangle 4"/>
          <p:cNvSpPr/>
          <p:nvPr/>
        </p:nvSpPr>
        <p:spPr>
          <a:xfrm>
            <a:off x="1711690" y="3727660"/>
            <a:ext cx="2028184" cy="369332"/>
          </a:xfrm>
          <a:prstGeom prst="rect">
            <a:avLst/>
          </a:prstGeom>
        </p:spPr>
        <p:txBody>
          <a:bodyPr wrap="none">
            <a:spAutoFit/>
          </a:bodyPr>
          <a:lstStyle/>
          <a:p>
            <a:r>
              <a:rPr lang="en-US" dirty="0" err="1" smtClean="0"/>
              <a:t>Perceptrons</a:t>
            </a:r>
            <a:r>
              <a:rPr lang="en-US" dirty="0" smtClean="0"/>
              <a:t> </a:t>
            </a:r>
            <a:r>
              <a:rPr lang="en-US" dirty="0" err="1" smtClean="0"/>
              <a:t>Cơ</a:t>
            </a:r>
            <a:r>
              <a:rPr lang="en-US" dirty="0" smtClean="0"/>
              <a:t> </a:t>
            </a:r>
            <a:r>
              <a:rPr lang="en-US" dirty="0" err="1" smtClean="0"/>
              <a:t>bản</a:t>
            </a:r>
            <a:endParaRPr lang="en-US" dirty="0"/>
          </a:p>
        </p:txBody>
      </p:sp>
      <p:sp>
        <p:nvSpPr>
          <p:cNvPr id="6" name="Rectangle 5"/>
          <p:cNvSpPr/>
          <p:nvPr/>
        </p:nvSpPr>
        <p:spPr>
          <a:xfrm>
            <a:off x="5085139" y="1690688"/>
            <a:ext cx="6096000" cy="923330"/>
          </a:xfrm>
          <a:prstGeom prst="rect">
            <a:avLst/>
          </a:prstGeom>
        </p:spPr>
        <p:txBody>
          <a:bodyPr>
            <a:spAutoFit/>
          </a:bodyPr>
          <a:lstStyle/>
          <a:p>
            <a:pPr>
              <a:lnSpc>
                <a:spcPct val="150000"/>
              </a:lnSpc>
            </a:pPr>
            <a:r>
              <a:rPr lang="en-US" dirty="0" err="1" smtClean="0"/>
              <a:t>Một</a:t>
            </a:r>
            <a:r>
              <a:rPr lang="en-US" dirty="0" smtClean="0"/>
              <a:t> perceptron </a:t>
            </a:r>
            <a:r>
              <a:rPr lang="en-US" dirty="0" err="1" smtClean="0"/>
              <a:t>sẽ</a:t>
            </a:r>
            <a:r>
              <a:rPr lang="en-US" dirty="0" smtClean="0"/>
              <a:t> </a:t>
            </a:r>
            <a:r>
              <a:rPr lang="en-US" dirty="0" err="1" smtClean="0"/>
              <a:t>nhận</a:t>
            </a:r>
            <a:r>
              <a:rPr lang="en-US" dirty="0" smtClean="0"/>
              <a:t> </a:t>
            </a:r>
            <a:r>
              <a:rPr lang="en-US" dirty="0" err="1" smtClean="0"/>
              <a:t>một</a:t>
            </a:r>
            <a:r>
              <a:rPr lang="en-US" dirty="0" smtClean="0"/>
              <a:t> </a:t>
            </a:r>
            <a:r>
              <a:rPr lang="en-US" dirty="0" err="1" smtClean="0"/>
              <a:t>hoặc</a:t>
            </a:r>
            <a:r>
              <a:rPr lang="en-US" dirty="0" smtClean="0"/>
              <a:t> </a:t>
            </a:r>
            <a:r>
              <a:rPr lang="en-US" dirty="0" err="1" smtClean="0"/>
              <a:t>nhiều</a:t>
            </a:r>
            <a:r>
              <a:rPr lang="en-US" dirty="0" smtClean="0"/>
              <a:t> X </a:t>
            </a:r>
            <a:r>
              <a:rPr lang="en-US" dirty="0" err="1" smtClean="0"/>
              <a:t>vào</a:t>
            </a:r>
            <a:r>
              <a:rPr lang="en-US" dirty="0" smtClean="0"/>
              <a:t> </a:t>
            </a:r>
            <a:r>
              <a:rPr lang="en-US" dirty="0" err="1" smtClean="0"/>
              <a:t>dạng</a:t>
            </a:r>
            <a:r>
              <a:rPr lang="en-US" dirty="0" smtClean="0"/>
              <a:t> </a:t>
            </a:r>
            <a:r>
              <a:rPr lang="en-US" dirty="0" err="1" smtClean="0"/>
              <a:t>nhị</a:t>
            </a:r>
            <a:r>
              <a:rPr lang="en-US" dirty="0" smtClean="0"/>
              <a:t> </a:t>
            </a:r>
            <a:r>
              <a:rPr lang="en-US" dirty="0" err="1" smtClean="0"/>
              <a:t>phân</a:t>
            </a:r>
            <a:r>
              <a:rPr lang="en-US" dirty="0" smtClean="0"/>
              <a:t> </a:t>
            </a:r>
            <a:r>
              <a:rPr lang="en-US" dirty="0" err="1" smtClean="0"/>
              <a:t>và</a:t>
            </a:r>
            <a:r>
              <a:rPr lang="en-US" dirty="0" smtClean="0"/>
              <a:t> </a:t>
            </a:r>
            <a:r>
              <a:rPr lang="en-US" dirty="0" err="1" smtClean="0"/>
              <a:t>cho</a:t>
            </a:r>
            <a:r>
              <a:rPr lang="en-US" dirty="0" smtClean="0"/>
              <a:t> </a:t>
            </a:r>
            <a:r>
              <a:rPr lang="en-US" dirty="0" err="1" smtClean="0"/>
              <a:t>ra</a:t>
            </a:r>
            <a:r>
              <a:rPr lang="en-US" dirty="0" smtClean="0"/>
              <a:t> </a:t>
            </a:r>
            <a:r>
              <a:rPr lang="en-US" dirty="0" err="1" smtClean="0"/>
              <a:t>một</a:t>
            </a:r>
            <a:r>
              <a:rPr lang="en-US" dirty="0" smtClean="0"/>
              <a:t> </a:t>
            </a:r>
            <a:r>
              <a:rPr lang="en-US" dirty="0" err="1" smtClean="0"/>
              <a:t>kết</a:t>
            </a:r>
            <a:r>
              <a:rPr lang="en-US" dirty="0" smtClean="0"/>
              <a:t> </a:t>
            </a:r>
            <a:r>
              <a:rPr lang="en-US" dirty="0" err="1" smtClean="0"/>
              <a:t>quả</a:t>
            </a:r>
            <a:r>
              <a:rPr lang="en-US" dirty="0" smtClean="0"/>
              <a:t> O </a:t>
            </a:r>
            <a:r>
              <a:rPr lang="en-US" dirty="0" err="1" smtClean="0"/>
              <a:t>dạng</a:t>
            </a:r>
            <a:r>
              <a:rPr lang="en-US" dirty="0" smtClean="0"/>
              <a:t> </a:t>
            </a:r>
            <a:r>
              <a:rPr lang="en-US" dirty="0" err="1" smtClean="0"/>
              <a:t>nhị</a:t>
            </a:r>
            <a:r>
              <a:rPr lang="en-US" dirty="0" smtClean="0"/>
              <a:t> </a:t>
            </a:r>
            <a:r>
              <a:rPr lang="en-US" dirty="0" err="1" smtClean="0"/>
              <a:t>phân</a:t>
            </a:r>
            <a:r>
              <a:rPr lang="en-US" dirty="0" smtClean="0"/>
              <a:t> </a:t>
            </a:r>
            <a:r>
              <a:rPr lang="en-US" dirty="0" err="1" smtClean="0"/>
              <a:t>duy</a:t>
            </a:r>
            <a:r>
              <a:rPr lang="en-US" dirty="0" smtClean="0"/>
              <a:t> </a:t>
            </a:r>
            <a:r>
              <a:rPr lang="en-US" dirty="0" err="1" smtClean="0"/>
              <a:t>nhất</a:t>
            </a:r>
            <a:r>
              <a:rPr lang="en-US" dirty="0" smtClean="0"/>
              <a:t>: </a:t>
            </a:r>
            <a:endParaRPr lang="en-US" dirty="0"/>
          </a:p>
        </p:txBody>
      </p:sp>
      <p:pic>
        <p:nvPicPr>
          <p:cNvPr id="8" name="Picture 7"/>
          <p:cNvPicPr>
            <a:picLocks noChangeAspect="1"/>
          </p:cNvPicPr>
          <p:nvPr/>
        </p:nvPicPr>
        <p:blipFill>
          <a:blip r:embed="rId3"/>
          <a:stretch>
            <a:fillRect/>
          </a:stretch>
        </p:blipFill>
        <p:spPr>
          <a:xfrm>
            <a:off x="6472237" y="2960663"/>
            <a:ext cx="2905125" cy="981075"/>
          </a:xfrm>
          <a:prstGeom prst="rect">
            <a:avLst/>
          </a:prstGeom>
        </p:spPr>
      </p:pic>
      <p:sp>
        <p:nvSpPr>
          <p:cNvPr id="9" name="Rectangle 8"/>
          <p:cNvSpPr/>
          <p:nvPr/>
        </p:nvSpPr>
        <p:spPr>
          <a:xfrm>
            <a:off x="5085139" y="4529299"/>
            <a:ext cx="6096000" cy="646331"/>
          </a:xfrm>
          <a:prstGeom prst="rect">
            <a:avLst/>
          </a:prstGeom>
        </p:spPr>
        <p:txBody>
          <a:bodyPr>
            <a:spAutoFit/>
          </a:bodyPr>
          <a:lstStyle/>
          <a:p>
            <a:r>
              <a:rPr lang="en-US" dirty="0" err="1" smtClean="0"/>
              <a:t>Nếu</a:t>
            </a:r>
            <a:r>
              <a:rPr lang="en-US" dirty="0" smtClean="0"/>
              <a:t> </a:t>
            </a:r>
            <a:r>
              <a:rPr lang="en-US" dirty="0" err="1" smtClean="0"/>
              <a:t>gắn</a:t>
            </a:r>
            <a:r>
              <a:rPr lang="en-US" dirty="0" smtClean="0"/>
              <a:t>  𝑥0 = 1, 𝑤𝑜 = 𝑏  ta </a:t>
            </a:r>
            <a:r>
              <a:rPr lang="en-US" dirty="0" err="1" smtClean="0"/>
              <a:t>còn</a:t>
            </a:r>
            <a:r>
              <a:rPr lang="en-US" dirty="0" smtClean="0"/>
              <a:t> </a:t>
            </a:r>
            <a:r>
              <a:rPr lang="en-US" dirty="0" err="1" smtClean="0"/>
              <a:t>có</a:t>
            </a:r>
            <a:r>
              <a:rPr lang="en-US" dirty="0" smtClean="0"/>
              <a:t> </a:t>
            </a:r>
            <a:r>
              <a:rPr lang="en-US" dirty="0" err="1" smtClean="0"/>
              <a:t>thể</a:t>
            </a:r>
            <a:r>
              <a:rPr lang="en-US" dirty="0" smtClean="0"/>
              <a:t> </a:t>
            </a:r>
            <a:r>
              <a:rPr lang="en-US" dirty="0" err="1" smtClean="0"/>
              <a:t>viết</a:t>
            </a:r>
            <a:r>
              <a:rPr lang="en-US" dirty="0" smtClean="0"/>
              <a:t> </a:t>
            </a:r>
            <a:r>
              <a:rPr lang="en-US" dirty="0" err="1" smtClean="0"/>
              <a:t>gọn</a:t>
            </a:r>
            <a:r>
              <a:rPr lang="en-US" dirty="0" smtClean="0"/>
              <a:t> </a:t>
            </a:r>
            <a:r>
              <a:rPr lang="en-US" dirty="0" err="1" smtClean="0"/>
              <a:t>lại</a:t>
            </a:r>
            <a:r>
              <a:rPr lang="en-US" dirty="0" smtClean="0"/>
              <a:t> </a:t>
            </a:r>
            <a:r>
              <a:rPr lang="en-US" dirty="0" err="1" smtClean="0"/>
              <a:t>thành</a:t>
            </a:r>
            <a:r>
              <a:rPr lang="en-US" dirty="0" smtClean="0"/>
              <a:t>:  </a:t>
            </a:r>
          </a:p>
          <a:p>
            <a:r>
              <a:rPr lang="en-US" dirty="0" smtClean="0"/>
              <a:t> </a:t>
            </a:r>
            <a:endParaRPr lang="en-US" dirty="0"/>
          </a:p>
        </p:txBody>
      </p:sp>
      <p:pic>
        <p:nvPicPr>
          <p:cNvPr id="10" name="Picture 9"/>
          <p:cNvPicPr>
            <a:picLocks noChangeAspect="1"/>
          </p:cNvPicPr>
          <p:nvPr/>
        </p:nvPicPr>
        <p:blipFill>
          <a:blip r:embed="rId4"/>
          <a:stretch>
            <a:fillRect/>
          </a:stretch>
        </p:blipFill>
        <p:spPr>
          <a:xfrm>
            <a:off x="6864598" y="5032805"/>
            <a:ext cx="2120402" cy="995769"/>
          </a:xfrm>
          <a:prstGeom prst="rect">
            <a:avLst/>
          </a:prstGeom>
        </p:spPr>
      </p:pic>
      <p:sp>
        <p:nvSpPr>
          <p:cNvPr id="11" name="Slide Number Placeholder 10"/>
          <p:cNvSpPr>
            <a:spLocks noGrp="1"/>
          </p:cNvSpPr>
          <p:nvPr>
            <p:ph type="sldNum" sz="quarter" idx="12"/>
          </p:nvPr>
        </p:nvSpPr>
        <p:spPr/>
        <p:txBody>
          <a:bodyPr/>
          <a:lstStyle/>
          <a:p>
            <a:fld id="{3A059673-168D-4EA7-B495-63059636C4D3}" type="slidenum">
              <a:rPr lang="en-US" smtClean="0"/>
              <a:t>9</a:t>
            </a:fld>
            <a:endParaRPr lang="en-US"/>
          </a:p>
        </p:txBody>
      </p:sp>
    </p:spTree>
    <p:extLst>
      <p:ext uri="{BB962C8B-B14F-4D97-AF65-F5344CB8AC3E}">
        <p14:creationId xmlns:p14="http://schemas.microsoft.com/office/powerpoint/2010/main" val="2875610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1384</Words>
  <Application>Microsoft Office PowerPoint</Application>
  <PresentationFormat>Widescreen</PresentationFormat>
  <Paragraphs>115</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MS PGothic</vt:lpstr>
      <vt:lpstr>Arial</vt:lpstr>
      <vt:lpstr>Calibri</vt:lpstr>
      <vt:lpstr>Calibri Light</vt:lpstr>
      <vt:lpstr>Lato Regular</vt:lpstr>
      <vt:lpstr>Noto Sans</vt:lpstr>
      <vt:lpstr>Times New Roman</vt:lpstr>
      <vt:lpstr>Wingdings</vt:lpstr>
      <vt:lpstr>Office Theme</vt:lpstr>
      <vt:lpstr>PowerPoint Presentation</vt:lpstr>
      <vt:lpstr>PowerPoint Presentation</vt:lpstr>
      <vt:lpstr>1. Giới Thiệu bài toán</vt:lpstr>
      <vt:lpstr>1. Giới Thiệu bài toán</vt:lpstr>
      <vt:lpstr>1. Giới Thiệu bài toán</vt:lpstr>
      <vt:lpstr>PowerPoint Presentation</vt:lpstr>
      <vt:lpstr>2. Học sâu (Deep learning) </vt:lpstr>
      <vt:lpstr>2. Học sâu (Deep learning) </vt:lpstr>
      <vt:lpstr>2. Học sâu (Deep learning) </vt:lpstr>
      <vt:lpstr>2. Học sâu (Deep learning) </vt:lpstr>
      <vt:lpstr>2. Học sâu (Deep learning) </vt:lpstr>
      <vt:lpstr>2. Học sâu (Deep learning) </vt:lpstr>
      <vt:lpstr>2. Học sâu (Deep learning) </vt:lpstr>
      <vt:lpstr>2. Học sâu (Deep learning) </vt:lpstr>
      <vt:lpstr>PowerPoint Presentation</vt:lpstr>
      <vt:lpstr>3. Bài toán Phối trang phục trong học máy </vt:lpstr>
      <vt:lpstr>3. Bài toán Phối trang phục trong học máy </vt:lpstr>
      <vt:lpstr>3. Bài toán Phối trang phục trong học máy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15</cp:revision>
  <dcterms:created xsi:type="dcterms:W3CDTF">2019-12-11T00:50:34Z</dcterms:created>
  <dcterms:modified xsi:type="dcterms:W3CDTF">2019-12-11T03:13:08Z</dcterms:modified>
</cp:coreProperties>
</file>