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256" r:id="rId5"/>
    <p:sldId id="257" r:id="rId6"/>
    <p:sldId id="258" r:id="rId7"/>
    <p:sldId id="259" r:id="rId8"/>
    <p:sldId id="260" r:id="rId9"/>
    <p:sldId id="288" r:id="rId10"/>
    <p:sldId id="289" r:id="rId11"/>
    <p:sldId id="268" r:id="rId12"/>
    <p:sldId id="311" r:id="rId13"/>
    <p:sldId id="286" r:id="rId14"/>
    <p:sldId id="270" r:id="rId15"/>
    <p:sldId id="287" r:id="rId16"/>
    <p:sldId id="271" r:id="rId17"/>
    <p:sldId id="261" r:id="rId18"/>
    <p:sldId id="277" r:id="rId19"/>
    <p:sldId id="276" r:id="rId20"/>
    <p:sldId id="291" r:id="rId21"/>
    <p:sldId id="292" r:id="rId22"/>
    <p:sldId id="302" r:id="rId23"/>
    <p:sldId id="294" r:id="rId24"/>
    <p:sldId id="262" r:id="rId25"/>
    <p:sldId id="290" r:id="rId26"/>
    <p:sldId id="267" r:id="rId27"/>
    <p:sldId id="273" r:id="rId28"/>
    <p:sldId id="274" r:id="rId29"/>
    <p:sldId id="275" r:id="rId30"/>
    <p:sldId id="306" r:id="rId31"/>
    <p:sldId id="307" r:id="rId32"/>
    <p:sldId id="308" r:id="rId33"/>
    <p:sldId id="280" r:id="rId34"/>
    <p:sldId id="281" r:id="rId35"/>
    <p:sldId id="304" r:id="rId36"/>
    <p:sldId id="283" r:id="rId37"/>
    <p:sldId id="309" r:id="rId38"/>
    <p:sldId id="303" r:id="rId39"/>
    <p:sldId id="310" r:id="rId40"/>
    <p:sldId id="272" r:id="rId41"/>
    <p:sldId id="284" r:id="rId42"/>
    <p:sldId id="285" r:id="rId43"/>
    <p:sldId id="295" r:id="rId44"/>
    <p:sldId id="296" r:id="rId45"/>
    <p:sldId id="297" r:id="rId46"/>
    <p:sldId id="298" r:id="rId47"/>
    <p:sldId id="299" r:id="rId48"/>
    <p:sldId id="312" r:id="rId49"/>
    <p:sldId id="314" r:id="rId50"/>
    <p:sldId id="313" r:id="rId51"/>
    <p:sldId id="315" r:id="rId52"/>
    <p:sldId id="300" r:id="rId53"/>
    <p:sldId id="301" r:id="rId54"/>
    <p:sldId id="305" r:id="rId5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105" d="100"/>
          <a:sy n="105"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08B2634-0937-4BD6-BBCB-86ECDC93DA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AF2122-4E8C-4974-A06E-E6017FBD474B}">
      <dgm:prSet custT="1"/>
      <dgm:spPr/>
      <dgm:t>
        <a:bodyPr/>
        <a:lstStyle/>
        <a:p>
          <a:pPr>
            <a:lnSpc>
              <a:spcPct val="100000"/>
            </a:lnSpc>
          </a:pPr>
          <a:r>
            <a:rPr lang="tr-TR" sz="1500" b="1" i="0" baseline="0" dirty="0">
              <a:latin typeface="Arial" panose="020B0604020202020204" pitchFamily="34" charset="0"/>
              <a:cs typeface="Arial" panose="020B0604020202020204" pitchFamily="34" charset="0"/>
            </a:rPr>
            <a:t>Özelleştirilmiş Öğrenme</a:t>
          </a:r>
          <a:r>
            <a:rPr lang="tr-TR" sz="1500" b="0" i="0" baseline="0" dirty="0">
              <a:latin typeface="Arial" panose="020B0604020202020204" pitchFamily="34" charset="0"/>
              <a:cs typeface="Arial" panose="020B0604020202020204" pitchFamily="34" charset="0"/>
            </a:rPr>
            <a:t>: Pekiştirmeli öğrenme, ajanların çevreleriyle etkileşime girerek deneyimlerinden öğrenmesini sağlar. Bu, çevresel koşullara göre özelleştirilmiş öğrenme süreçlerini oluşturur.</a:t>
          </a:r>
          <a:endParaRPr lang="en-US" sz="1500" dirty="0">
            <a:latin typeface="Arial" panose="020B0604020202020204" pitchFamily="34" charset="0"/>
            <a:cs typeface="Arial" panose="020B0604020202020204" pitchFamily="34" charset="0"/>
          </a:endParaRPr>
        </a:p>
      </dgm:t>
    </dgm:pt>
    <dgm:pt modelId="{1DB58391-39D3-4A80-AE1F-3E025BFF9F7E}" type="parTrans" cxnId="{4165C588-8D0D-416E-ADD9-62DE30C1F82B}">
      <dgm:prSet/>
      <dgm:spPr/>
      <dgm:t>
        <a:bodyPr/>
        <a:lstStyle/>
        <a:p>
          <a:endParaRPr lang="en-US"/>
        </a:p>
      </dgm:t>
    </dgm:pt>
    <dgm:pt modelId="{49B6E712-9038-45C4-A785-325F1F0F9C1D}" type="sibTrans" cxnId="{4165C588-8D0D-416E-ADD9-62DE30C1F82B}">
      <dgm:prSet/>
      <dgm:spPr/>
      <dgm:t>
        <a:bodyPr/>
        <a:lstStyle/>
        <a:p>
          <a:endParaRPr lang="en-US"/>
        </a:p>
      </dgm:t>
    </dgm:pt>
    <dgm:pt modelId="{55348930-440B-4868-9302-F69DC2B88A5B}">
      <dgm:prSet custT="1"/>
      <dgm:spPr/>
      <dgm:t>
        <a:bodyPr/>
        <a:lstStyle/>
        <a:p>
          <a:pPr>
            <a:lnSpc>
              <a:spcPct val="100000"/>
            </a:lnSpc>
          </a:pPr>
          <a:r>
            <a:rPr lang="tr-TR" sz="1300" b="1" i="0" baseline="0" dirty="0">
              <a:latin typeface="Arial" panose="020B0604020202020204" pitchFamily="34" charset="0"/>
              <a:cs typeface="Arial" panose="020B0604020202020204" pitchFamily="34" charset="0"/>
            </a:rPr>
            <a:t>Daha Az İnsan Etkileşimi Gerektirme</a:t>
          </a:r>
          <a:r>
            <a:rPr lang="tr-TR" sz="1300" b="0" i="0" baseline="0" dirty="0">
              <a:latin typeface="Arial" panose="020B0604020202020204" pitchFamily="34" charset="0"/>
              <a:cs typeface="Arial" panose="020B0604020202020204" pitchFamily="34" charset="0"/>
            </a:rPr>
            <a:t>: Geleneksel makine öğrenimi algoritmalarında, veri etiketleme ve yönlendirme için insan müdahalesi gereklidir. Ancak, pekiştirmeli öğrenme, kendi başına öğrenme yeteneği sunar ve insan müdahalesine duyduğundan daha az ihtiyaç duyar. Yine de, insan geri bildirimleri ve düzeltmeleriyle de uyum sağlayabilir.</a:t>
          </a:r>
          <a:endParaRPr lang="en-US" sz="1300" dirty="0">
            <a:latin typeface="Arial" panose="020B0604020202020204" pitchFamily="34" charset="0"/>
            <a:cs typeface="Arial" panose="020B0604020202020204" pitchFamily="34" charset="0"/>
          </a:endParaRPr>
        </a:p>
      </dgm:t>
    </dgm:pt>
    <dgm:pt modelId="{E36DD1DF-789A-41F7-A2B2-AE5FAAB136FA}" type="parTrans" cxnId="{0BF4AF5A-3DA0-4C47-A8B7-A5C360A7A0B9}">
      <dgm:prSet/>
      <dgm:spPr/>
      <dgm:t>
        <a:bodyPr/>
        <a:lstStyle/>
        <a:p>
          <a:endParaRPr lang="en-US"/>
        </a:p>
      </dgm:t>
    </dgm:pt>
    <dgm:pt modelId="{B0A54FC8-089A-4C95-81AA-08E698C6C11B}" type="sibTrans" cxnId="{0BF4AF5A-3DA0-4C47-A8B7-A5C360A7A0B9}">
      <dgm:prSet/>
      <dgm:spPr/>
      <dgm:t>
        <a:bodyPr/>
        <a:lstStyle/>
        <a:p>
          <a:endParaRPr lang="en-US"/>
        </a:p>
      </dgm:t>
    </dgm:pt>
    <dgm:pt modelId="{7512FC84-A821-49E8-8CDA-433E86401261}">
      <dgm:prSet custT="1"/>
      <dgm:spPr/>
      <dgm:t>
        <a:bodyPr/>
        <a:lstStyle/>
        <a:p>
          <a:pPr>
            <a:lnSpc>
              <a:spcPct val="100000"/>
            </a:lnSpc>
          </a:pPr>
          <a:r>
            <a:rPr lang="tr-TR" sz="1300" b="1" i="0" baseline="0" dirty="0">
              <a:latin typeface="Arial" panose="020B0604020202020204" pitchFamily="34" charset="0"/>
              <a:cs typeface="Arial" panose="020B0604020202020204" pitchFamily="34" charset="0"/>
            </a:rPr>
            <a:t>Bağımsız Karar Verme</a:t>
          </a:r>
          <a:r>
            <a:rPr lang="tr-TR" sz="1300" b="0" i="0" baseline="0" dirty="0">
              <a:latin typeface="Arial" panose="020B0604020202020204" pitchFamily="34" charset="0"/>
              <a:cs typeface="Arial" panose="020B0604020202020204" pitchFamily="34" charset="0"/>
            </a:rPr>
            <a:t>: Pekiştirmeli öğrenme, akıllı sistemlerin insan müdahalesi olmadan kendi başlarına kararlar almasını sağlar. Ajanlar, çevreden aldıkları ödüllere göre kendi davranışlarını ve stratejilerini uyarlayarak belirli hedeflere ulaşmaya çalışır.</a:t>
          </a:r>
          <a:endParaRPr lang="en-US" sz="1300" dirty="0">
            <a:latin typeface="Arial" panose="020B0604020202020204" pitchFamily="34" charset="0"/>
            <a:cs typeface="Arial" panose="020B0604020202020204" pitchFamily="34" charset="0"/>
          </a:endParaRPr>
        </a:p>
      </dgm:t>
    </dgm:pt>
    <dgm:pt modelId="{E833F91E-7E95-4B5E-9B45-241DA4021D90}" type="parTrans" cxnId="{FBCD93D9-37A7-422A-AF43-B7D4A026F9CB}">
      <dgm:prSet/>
      <dgm:spPr/>
      <dgm:t>
        <a:bodyPr/>
        <a:lstStyle/>
        <a:p>
          <a:endParaRPr lang="en-US"/>
        </a:p>
      </dgm:t>
    </dgm:pt>
    <dgm:pt modelId="{EDC04A40-1E1D-4D2B-952E-0B39623604F8}" type="sibTrans" cxnId="{FBCD93D9-37A7-422A-AF43-B7D4A026F9CB}">
      <dgm:prSet/>
      <dgm:spPr/>
      <dgm:t>
        <a:bodyPr/>
        <a:lstStyle/>
        <a:p>
          <a:endParaRPr lang="en-US"/>
        </a:p>
      </dgm:t>
    </dgm:pt>
    <dgm:pt modelId="{85896975-9787-49FA-B6FC-E55E875E12DC}">
      <dgm:prSet custT="1"/>
      <dgm:spPr/>
      <dgm:t>
        <a:bodyPr/>
        <a:lstStyle/>
        <a:p>
          <a:pPr>
            <a:lnSpc>
              <a:spcPct val="100000"/>
            </a:lnSpc>
          </a:pPr>
          <a:r>
            <a:rPr lang="tr-TR" sz="1300" b="1" i="0" baseline="0" dirty="0">
              <a:latin typeface="Arial" panose="020B0604020202020204" pitchFamily="34" charset="0"/>
              <a:cs typeface="Arial" panose="020B0604020202020204" pitchFamily="34" charset="0"/>
            </a:rPr>
            <a:t>Uyarlanabilirlik</a:t>
          </a:r>
          <a:r>
            <a:rPr lang="tr-TR" sz="1300" b="0" i="0" baseline="0" dirty="0">
              <a:latin typeface="Arial" panose="020B0604020202020204" pitchFamily="34" charset="0"/>
              <a:cs typeface="Arial" panose="020B0604020202020204" pitchFamily="34" charset="0"/>
            </a:rPr>
            <a:t>: Pekiştirmeli öğrenme, sonuçların öngörülemediği, karmaşık ve değişken ortamlarda etkili bir şekilde çalışabilir. Bu özellik, gerçek dünya uygulamaları için oldukça yararlıdır, çünkü ortamın zaman içinde değişebileceği veya belirsiz olabileceği durumlarda bile uygun çözümler geliştirebilir</a:t>
          </a:r>
          <a:r>
            <a:rPr lang="tr-TR" sz="1300" b="0" i="0" baseline="0" dirty="0"/>
            <a:t>.</a:t>
          </a:r>
          <a:endParaRPr lang="en-US" sz="1300" dirty="0"/>
        </a:p>
      </dgm:t>
    </dgm:pt>
    <dgm:pt modelId="{8F918977-6E9E-476A-B210-8FB6E42CC906}" type="parTrans" cxnId="{2171E0F1-DF6D-4B9E-9FD8-8AE3E374D770}">
      <dgm:prSet/>
      <dgm:spPr/>
      <dgm:t>
        <a:bodyPr/>
        <a:lstStyle/>
        <a:p>
          <a:endParaRPr lang="en-US"/>
        </a:p>
      </dgm:t>
    </dgm:pt>
    <dgm:pt modelId="{C97BF274-D754-4ED7-82A8-080E3B44138E}" type="sibTrans" cxnId="{2171E0F1-DF6D-4B9E-9FD8-8AE3E374D770}">
      <dgm:prSet/>
      <dgm:spPr/>
      <dgm:t>
        <a:bodyPr/>
        <a:lstStyle/>
        <a:p>
          <a:endParaRPr lang="en-US"/>
        </a:p>
      </dgm:t>
    </dgm:pt>
    <dgm:pt modelId="{0FB703CE-EA3B-46BA-941A-4DD6823C6496}">
      <dgm:prSet custT="1"/>
      <dgm:spPr/>
      <dgm:t>
        <a:bodyPr/>
        <a:lstStyle/>
        <a:p>
          <a:pPr algn="just">
            <a:lnSpc>
              <a:spcPct val="100000"/>
            </a:lnSpc>
          </a:pPr>
          <a:r>
            <a:rPr lang="tr-TR" sz="1300" b="1" i="0" baseline="0" dirty="0">
              <a:latin typeface="Arial" panose="020B0604020202020204" pitchFamily="34" charset="0"/>
              <a:cs typeface="Arial" panose="020B0604020202020204" pitchFamily="34" charset="0"/>
            </a:rPr>
            <a:t>Karmaşıklık ve İnsan Performansını Aşma</a:t>
          </a:r>
          <a:r>
            <a:rPr lang="tr-TR" sz="1300" b="0" i="0" baseline="0" dirty="0">
              <a:latin typeface="Arial" panose="020B0604020202020204" pitchFamily="34" charset="0"/>
              <a:cs typeface="Arial" panose="020B0604020202020204" pitchFamily="34" charset="0"/>
            </a:rPr>
            <a:t>: Pekiştirmeli öğrenme, yüksek belirsizlik içeren karmaşık problemlere çözüm getirebilir ve bazen insan performansını aşarak daha etkili sonuçlar elde edebilir. Örneğin, </a:t>
          </a:r>
          <a:r>
            <a:rPr lang="tr-TR" sz="1300" b="0" i="0" baseline="0" dirty="0" err="1">
              <a:latin typeface="Arial" panose="020B0604020202020204" pitchFamily="34" charset="0"/>
              <a:cs typeface="Arial" panose="020B0604020202020204" pitchFamily="34" charset="0"/>
            </a:rPr>
            <a:t>AlphaGo</a:t>
          </a:r>
          <a:r>
            <a:rPr lang="tr-TR" sz="1300" b="0" i="0" baseline="0" dirty="0">
              <a:latin typeface="Arial" panose="020B0604020202020204" pitchFamily="34" charset="0"/>
              <a:cs typeface="Arial" panose="020B0604020202020204" pitchFamily="34" charset="0"/>
            </a:rPr>
            <a:t>, </a:t>
          </a:r>
          <a:r>
            <a:rPr lang="tr-TR" sz="1300" b="0" i="0" baseline="0" dirty="0" err="1">
              <a:latin typeface="Arial" panose="020B0604020202020204" pitchFamily="34" charset="0"/>
              <a:cs typeface="Arial" panose="020B0604020202020204" pitchFamily="34" charset="0"/>
            </a:rPr>
            <a:t>Go</a:t>
          </a:r>
          <a:r>
            <a:rPr lang="tr-TR" sz="1300" b="0" i="0" baseline="0" dirty="0">
              <a:latin typeface="Arial" panose="020B0604020202020204" pitchFamily="34" charset="0"/>
              <a:cs typeface="Arial" panose="020B0604020202020204" pitchFamily="34" charset="0"/>
            </a:rPr>
            <a:t> oyununda dünya şampiyonlarını yenerek insan düzeyini aşan bir başarıya imza atmıştır.</a:t>
          </a:r>
          <a:endParaRPr lang="en-US" sz="1300" dirty="0">
            <a:latin typeface="Arial" panose="020B0604020202020204" pitchFamily="34" charset="0"/>
            <a:cs typeface="Arial" panose="020B0604020202020204" pitchFamily="34" charset="0"/>
          </a:endParaRPr>
        </a:p>
      </dgm:t>
    </dgm:pt>
    <dgm:pt modelId="{2DE889DC-AF6A-4648-BB5E-46F348BAE871}" type="parTrans" cxnId="{FB93C5CE-3146-4239-88BF-F2535250610B}">
      <dgm:prSet/>
      <dgm:spPr/>
      <dgm:t>
        <a:bodyPr/>
        <a:lstStyle/>
        <a:p>
          <a:endParaRPr lang="en-US"/>
        </a:p>
      </dgm:t>
    </dgm:pt>
    <dgm:pt modelId="{B395D23D-9CD9-474C-AC83-C75DDAF6E8EC}" type="sibTrans" cxnId="{FB93C5CE-3146-4239-88BF-F2535250610B}">
      <dgm:prSet/>
      <dgm:spPr/>
      <dgm:t>
        <a:bodyPr/>
        <a:lstStyle/>
        <a:p>
          <a:endParaRPr lang="en-US"/>
        </a:p>
      </dgm:t>
    </dgm:pt>
    <dgm:pt modelId="{5392A2F5-0471-4B31-8CE8-744EEFAD0718}">
      <dgm:prSet custT="1"/>
      <dgm:spPr/>
      <dgm:t>
        <a:bodyPr/>
        <a:lstStyle/>
        <a:p>
          <a:pPr>
            <a:lnSpc>
              <a:spcPct val="100000"/>
            </a:lnSpc>
          </a:pPr>
          <a:r>
            <a:rPr lang="tr-TR" sz="1300" b="1" i="0" baseline="0" dirty="0">
              <a:latin typeface="Arial" panose="020B0604020202020204" pitchFamily="34" charset="0"/>
              <a:cs typeface="Arial" panose="020B0604020202020204" pitchFamily="34" charset="0"/>
            </a:rPr>
            <a:t>Dinamik Ortamlarda Uyum Sağlama</a:t>
          </a:r>
          <a:r>
            <a:rPr lang="tr-TR" sz="1300" b="0" i="0" baseline="0" dirty="0">
              <a:latin typeface="Arial" panose="020B0604020202020204" pitchFamily="34" charset="0"/>
              <a:cs typeface="Arial" panose="020B0604020202020204" pitchFamily="34" charset="0"/>
            </a:rPr>
            <a:t>: Pekiştirmeli öğrenme, dinamik ve değişken ortamlarda uyum sağlama yeteneği sunar. Bu da, ajanların zamanla çevreleriyle etkileşimde bulunarak daha etkili stratejiler geliştirmesini sağlar.</a:t>
          </a:r>
          <a:endParaRPr lang="en-US" sz="1300" dirty="0">
            <a:latin typeface="Arial" panose="020B0604020202020204" pitchFamily="34" charset="0"/>
            <a:cs typeface="Arial" panose="020B0604020202020204" pitchFamily="34" charset="0"/>
          </a:endParaRPr>
        </a:p>
      </dgm:t>
    </dgm:pt>
    <dgm:pt modelId="{FE047C3A-7BC5-410D-BE58-F372D1E9948B}" type="parTrans" cxnId="{F80C4DE7-9E63-4FCA-A20B-0F5FACBB959D}">
      <dgm:prSet/>
      <dgm:spPr/>
      <dgm:t>
        <a:bodyPr/>
        <a:lstStyle/>
        <a:p>
          <a:endParaRPr lang="en-US"/>
        </a:p>
      </dgm:t>
    </dgm:pt>
    <dgm:pt modelId="{ED7CECDB-5837-45E4-8990-EA23F09D29D9}" type="sibTrans" cxnId="{F80C4DE7-9E63-4FCA-A20B-0F5FACBB959D}">
      <dgm:prSet/>
      <dgm:spPr/>
      <dgm:t>
        <a:bodyPr/>
        <a:lstStyle/>
        <a:p>
          <a:endParaRPr lang="en-US"/>
        </a:p>
      </dgm:t>
    </dgm:pt>
    <dgm:pt modelId="{49DCE12F-790B-4051-813B-7CCBCD0DFE9C}">
      <dgm:prSet custT="1"/>
      <dgm:spPr/>
      <dgm:t>
        <a:bodyPr/>
        <a:lstStyle/>
        <a:p>
          <a:pPr>
            <a:lnSpc>
              <a:spcPct val="100000"/>
            </a:lnSpc>
          </a:pPr>
          <a:r>
            <a:rPr lang="tr-TR" sz="1300" b="1" i="0" baseline="0" dirty="0">
              <a:latin typeface="Arial" panose="020B0604020202020204" pitchFamily="34" charset="0"/>
              <a:cs typeface="Arial" panose="020B0604020202020204" pitchFamily="34" charset="0"/>
            </a:rPr>
            <a:t>Gelişmiş Performans</a:t>
          </a:r>
          <a:r>
            <a:rPr lang="tr-TR" sz="1300" b="0" i="0" baseline="0" dirty="0">
              <a:latin typeface="Arial" panose="020B0604020202020204" pitchFamily="34" charset="0"/>
              <a:cs typeface="Arial" panose="020B0604020202020204" pitchFamily="34" charset="0"/>
            </a:rPr>
            <a:t>: Ajanlar zamanla öğrenir ve deneyim kazandıkça, daha önce görülmemiş durumlarla karşılaştığında etkili stratejiler geliştirebilir. Bu, daha karmaşık ve belirsiz ortamlarda yüksek performans göstermeyi mümkün kılar.</a:t>
          </a:r>
          <a:endParaRPr lang="en-US" sz="1300" dirty="0">
            <a:latin typeface="Arial" panose="020B0604020202020204" pitchFamily="34" charset="0"/>
            <a:cs typeface="Arial" panose="020B0604020202020204" pitchFamily="34" charset="0"/>
          </a:endParaRPr>
        </a:p>
      </dgm:t>
    </dgm:pt>
    <dgm:pt modelId="{13CAFFE8-40C9-41CB-9BC6-C026C5DF3F59}" type="parTrans" cxnId="{C372ADCE-4919-4DAF-BEBF-A74DEE1E19C9}">
      <dgm:prSet/>
      <dgm:spPr/>
      <dgm:t>
        <a:bodyPr/>
        <a:lstStyle/>
        <a:p>
          <a:endParaRPr lang="en-US"/>
        </a:p>
      </dgm:t>
    </dgm:pt>
    <dgm:pt modelId="{25500B12-1680-4B57-A010-F11A0846E385}" type="sibTrans" cxnId="{C372ADCE-4919-4DAF-BEBF-A74DEE1E19C9}">
      <dgm:prSet/>
      <dgm:spPr/>
      <dgm:t>
        <a:bodyPr/>
        <a:lstStyle/>
        <a:p>
          <a:endParaRPr lang="en-US"/>
        </a:p>
      </dgm:t>
    </dgm:pt>
    <dgm:pt modelId="{81C79179-759E-47A1-9B8E-1D35E230B63F}" type="pres">
      <dgm:prSet presAssocID="{408B2634-0937-4BD6-BBCB-86ECDC93DA25}" presName="linear" presStyleCnt="0">
        <dgm:presLayoutVars>
          <dgm:animLvl val="lvl"/>
          <dgm:resizeHandles val="exact"/>
        </dgm:presLayoutVars>
      </dgm:prSet>
      <dgm:spPr/>
    </dgm:pt>
    <dgm:pt modelId="{A9D7601C-6E83-4351-88D2-9C9979166309}" type="pres">
      <dgm:prSet presAssocID="{C0AF2122-4E8C-4974-A06E-E6017FBD474B}" presName="parentText" presStyleLbl="node1" presStyleIdx="0" presStyleCnt="7">
        <dgm:presLayoutVars>
          <dgm:chMax val="0"/>
          <dgm:bulletEnabled val="1"/>
        </dgm:presLayoutVars>
      </dgm:prSet>
      <dgm:spPr/>
    </dgm:pt>
    <dgm:pt modelId="{BEEE3E49-1365-46C1-B814-14812167F838}" type="pres">
      <dgm:prSet presAssocID="{49B6E712-9038-45C4-A785-325F1F0F9C1D}" presName="spacer" presStyleCnt="0"/>
      <dgm:spPr/>
    </dgm:pt>
    <dgm:pt modelId="{1AB0864A-44F6-4D79-933F-36C49DCF407B}" type="pres">
      <dgm:prSet presAssocID="{55348930-440B-4868-9302-F69DC2B88A5B}" presName="parentText" presStyleLbl="node1" presStyleIdx="1" presStyleCnt="7">
        <dgm:presLayoutVars>
          <dgm:chMax val="0"/>
          <dgm:bulletEnabled val="1"/>
        </dgm:presLayoutVars>
      </dgm:prSet>
      <dgm:spPr/>
    </dgm:pt>
    <dgm:pt modelId="{4B21367E-02A9-4D77-93D2-47F51B9D8956}" type="pres">
      <dgm:prSet presAssocID="{B0A54FC8-089A-4C95-81AA-08E698C6C11B}" presName="spacer" presStyleCnt="0"/>
      <dgm:spPr/>
    </dgm:pt>
    <dgm:pt modelId="{2FDBD3B6-F84F-4198-AECF-01EA562FAAA4}" type="pres">
      <dgm:prSet presAssocID="{7512FC84-A821-49E8-8CDA-433E86401261}" presName="parentText" presStyleLbl="node1" presStyleIdx="2" presStyleCnt="7">
        <dgm:presLayoutVars>
          <dgm:chMax val="0"/>
          <dgm:bulletEnabled val="1"/>
        </dgm:presLayoutVars>
      </dgm:prSet>
      <dgm:spPr/>
    </dgm:pt>
    <dgm:pt modelId="{A6C204CB-F16D-4BCD-936C-BB7CB069E263}" type="pres">
      <dgm:prSet presAssocID="{EDC04A40-1E1D-4D2B-952E-0B39623604F8}" presName="spacer" presStyleCnt="0"/>
      <dgm:spPr/>
    </dgm:pt>
    <dgm:pt modelId="{F978BCF4-B587-4528-9C57-43AFB67D3783}" type="pres">
      <dgm:prSet presAssocID="{85896975-9787-49FA-B6FC-E55E875E12DC}" presName="parentText" presStyleLbl="node1" presStyleIdx="3" presStyleCnt="7">
        <dgm:presLayoutVars>
          <dgm:chMax val="0"/>
          <dgm:bulletEnabled val="1"/>
        </dgm:presLayoutVars>
      </dgm:prSet>
      <dgm:spPr/>
    </dgm:pt>
    <dgm:pt modelId="{E5487795-629B-4316-97C6-841DE89C2980}" type="pres">
      <dgm:prSet presAssocID="{C97BF274-D754-4ED7-82A8-080E3B44138E}" presName="spacer" presStyleCnt="0"/>
      <dgm:spPr/>
    </dgm:pt>
    <dgm:pt modelId="{6A7DDF2D-40F3-4B16-91B3-4E91094C3E46}" type="pres">
      <dgm:prSet presAssocID="{0FB703CE-EA3B-46BA-941A-4DD6823C6496}" presName="parentText" presStyleLbl="node1" presStyleIdx="4" presStyleCnt="7">
        <dgm:presLayoutVars>
          <dgm:chMax val="0"/>
          <dgm:bulletEnabled val="1"/>
        </dgm:presLayoutVars>
      </dgm:prSet>
      <dgm:spPr/>
    </dgm:pt>
    <dgm:pt modelId="{AEEA9C7F-0013-46EE-ABB6-C38081D44D0B}" type="pres">
      <dgm:prSet presAssocID="{B395D23D-9CD9-474C-AC83-C75DDAF6E8EC}" presName="spacer" presStyleCnt="0"/>
      <dgm:spPr/>
    </dgm:pt>
    <dgm:pt modelId="{E4760B01-8F42-49CB-8F7C-BFCAEEEF2DD1}" type="pres">
      <dgm:prSet presAssocID="{5392A2F5-0471-4B31-8CE8-744EEFAD0718}" presName="parentText" presStyleLbl="node1" presStyleIdx="5" presStyleCnt="7">
        <dgm:presLayoutVars>
          <dgm:chMax val="0"/>
          <dgm:bulletEnabled val="1"/>
        </dgm:presLayoutVars>
      </dgm:prSet>
      <dgm:spPr/>
    </dgm:pt>
    <dgm:pt modelId="{6E89BF72-C36D-4BB4-9482-1B311442FE18}" type="pres">
      <dgm:prSet presAssocID="{ED7CECDB-5837-45E4-8990-EA23F09D29D9}" presName="spacer" presStyleCnt="0"/>
      <dgm:spPr/>
    </dgm:pt>
    <dgm:pt modelId="{2E9CFFC7-1D91-4A78-8CAA-721D32899A98}" type="pres">
      <dgm:prSet presAssocID="{49DCE12F-790B-4051-813B-7CCBCD0DFE9C}" presName="parentText" presStyleLbl="node1" presStyleIdx="6" presStyleCnt="7">
        <dgm:presLayoutVars>
          <dgm:chMax val="0"/>
          <dgm:bulletEnabled val="1"/>
        </dgm:presLayoutVars>
      </dgm:prSet>
      <dgm:spPr/>
    </dgm:pt>
  </dgm:ptLst>
  <dgm:cxnLst>
    <dgm:cxn modelId="{B6D0FF14-467A-4882-817C-D8A1E461FA84}" type="presOf" srcId="{408B2634-0937-4BD6-BBCB-86ECDC93DA25}" destId="{81C79179-759E-47A1-9B8E-1D35E230B63F}" srcOrd="0" destOrd="0" presId="urn:microsoft.com/office/officeart/2005/8/layout/vList2"/>
    <dgm:cxn modelId="{50F2053F-A88B-42D8-AC83-A6A5F48D0B12}" type="presOf" srcId="{55348930-440B-4868-9302-F69DC2B88A5B}" destId="{1AB0864A-44F6-4D79-933F-36C49DCF407B}" srcOrd="0" destOrd="0" presId="urn:microsoft.com/office/officeart/2005/8/layout/vList2"/>
    <dgm:cxn modelId="{0BF4AF5A-3DA0-4C47-A8B7-A5C360A7A0B9}" srcId="{408B2634-0937-4BD6-BBCB-86ECDC93DA25}" destId="{55348930-440B-4868-9302-F69DC2B88A5B}" srcOrd="1" destOrd="0" parTransId="{E36DD1DF-789A-41F7-A2B2-AE5FAAB136FA}" sibTransId="{B0A54FC8-089A-4C95-81AA-08E698C6C11B}"/>
    <dgm:cxn modelId="{4165C588-8D0D-416E-ADD9-62DE30C1F82B}" srcId="{408B2634-0937-4BD6-BBCB-86ECDC93DA25}" destId="{C0AF2122-4E8C-4974-A06E-E6017FBD474B}" srcOrd="0" destOrd="0" parTransId="{1DB58391-39D3-4A80-AE1F-3E025BFF9F7E}" sibTransId="{49B6E712-9038-45C4-A785-325F1F0F9C1D}"/>
    <dgm:cxn modelId="{A0A09A8E-CF05-493C-887B-69491935AB60}" type="presOf" srcId="{85896975-9787-49FA-B6FC-E55E875E12DC}" destId="{F978BCF4-B587-4528-9C57-43AFB67D3783}" srcOrd="0" destOrd="0" presId="urn:microsoft.com/office/officeart/2005/8/layout/vList2"/>
    <dgm:cxn modelId="{454C25A7-C9B1-4A7C-A128-AD46B684C5BC}" type="presOf" srcId="{7512FC84-A821-49E8-8CDA-433E86401261}" destId="{2FDBD3B6-F84F-4198-AECF-01EA562FAAA4}" srcOrd="0" destOrd="0" presId="urn:microsoft.com/office/officeart/2005/8/layout/vList2"/>
    <dgm:cxn modelId="{A385C0AA-485B-4BBB-9474-2705730922B2}" type="presOf" srcId="{49DCE12F-790B-4051-813B-7CCBCD0DFE9C}" destId="{2E9CFFC7-1D91-4A78-8CAA-721D32899A98}" srcOrd="0" destOrd="0" presId="urn:microsoft.com/office/officeart/2005/8/layout/vList2"/>
    <dgm:cxn modelId="{475A57BC-98AD-43C8-9588-6F83F7B8A456}" type="presOf" srcId="{0FB703CE-EA3B-46BA-941A-4DD6823C6496}" destId="{6A7DDF2D-40F3-4B16-91B3-4E91094C3E46}" srcOrd="0" destOrd="0" presId="urn:microsoft.com/office/officeart/2005/8/layout/vList2"/>
    <dgm:cxn modelId="{AD949ECC-1260-413A-B21C-6EE9C9CD7EB6}" type="presOf" srcId="{C0AF2122-4E8C-4974-A06E-E6017FBD474B}" destId="{A9D7601C-6E83-4351-88D2-9C9979166309}" srcOrd="0" destOrd="0" presId="urn:microsoft.com/office/officeart/2005/8/layout/vList2"/>
    <dgm:cxn modelId="{C372ADCE-4919-4DAF-BEBF-A74DEE1E19C9}" srcId="{408B2634-0937-4BD6-BBCB-86ECDC93DA25}" destId="{49DCE12F-790B-4051-813B-7CCBCD0DFE9C}" srcOrd="6" destOrd="0" parTransId="{13CAFFE8-40C9-41CB-9BC6-C026C5DF3F59}" sibTransId="{25500B12-1680-4B57-A010-F11A0846E385}"/>
    <dgm:cxn modelId="{FB93C5CE-3146-4239-88BF-F2535250610B}" srcId="{408B2634-0937-4BD6-BBCB-86ECDC93DA25}" destId="{0FB703CE-EA3B-46BA-941A-4DD6823C6496}" srcOrd="4" destOrd="0" parTransId="{2DE889DC-AF6A-4648-BB5E-46F348BAE871}" sibTransId="{B395D23D-9CD9-474C-AC83-C75DDAF6E8EC}"/>
    <dgm:cxn modelId="{FBCD93D9-37A7-422A-AF43-B7D4A026F9CB}" srcId="{408B2634-0937-4BD6-BBCB-86ECDC93DA25}" destId="{7512FC84-A821-49E8-8CDA-433E86401261}" srcOrd="2" destOrd="0" parTransId="{E833F91E-7E95-4B5E-9B45-241DA4021D90}" sibTransId="{EDC04A40-1E1D-4D2B-952E-0B39623604F8}"/>
    <dgm:cxn modelId="{BEFB55DC-6D9C-4118-B32F-AE43B78B2C6A}" type="presOf" srcId="{5392A2F5-0471-4B31-8CE8-744EEFAD0718}" destId="{E4760B01-8F42-49CB-8F7C-BFCAEEEF2DD1}" srcOrd="0" destOrd="0" presId="urn:microsoft.com/office/officeart/2005/8/layout/vList2"/>
    <dgm:cxn modelId="{F80C4DE7-9E63-4FCA-A20B-0F5FACBB959D}" srcId="{408B2634-0937-4BD6-BBCB-86ECDC93DA25}" destId="{5392A2F5-0471-4B31-8CE8-744EEFAD0718}" srcOrd="5" destOrd="0" parTransId="{FE047C3A-7BC5-410D-BE58-F372D1E9948B}" sibTransId="{ED7CECDB-5837-45E4-8990-EA23F09D29D9}"/>
    <dgm:cxn modelId="{2171E0F1-DF6D-4B9E-9FD8-8AE3E374D770}" srcId="{408B2634-0937-4BD6-BBCB-86ECDC93DA25}" destId="{85896975-9787-49FA-B6FC-E55E875E12DC}" srcOrd="3" destOrd="0" parTransId="{8F918977-6E9E-476A-B210-8FB6E42CC906}" sibTransId="{C97BF274-D754-4ED7-82A8-080E3B44138E}"/>
    <dgm:cxn modelId="{5E9DD4BD-94DB-4891-AB89-F9061B02939E}" type="presParOf" srcId="{81C79179-759E-47A1-9B8E-1D35E230B63F}" destId="{A9D7601C-6E83-4351-88D2-9C9979166309}" srcOrd="0" destOrd="0" presId="urn:microsoft.com/office/officeart/2005/8/layout/vList2"/>
    <dgm:cxn modelId="{36E3D1AE-31AC-4E13-9B3D-B69D38D3693E}" type="presParOf" srcId="{81C79179-759E-47A1-9B8E-1D35E230B63F}" destId="{BEEE3E49-1365-46C1-B814-14812167F838}" srcOrd="1" destOrd="0" presId="urn:microsoft.com/office/officeart/2005/8/layout/vList2"/>
    <dgm:cxn modelId="{C0F9C0B7-E114-4DEB-B572-7918D294D6B0}" type="presParOf" srcId="{81C79179-759E-47A1-9B8E-1D35E230B63F}" destId="{1AB0864A-44F6-4D79-933F-36C49DCF407B}" srcOrd="2" destOrd="0" presId="urn:microsoft.com/office/officeart/2005/8/layout/vList2"/>
    <dgm:cxn modelId="{65FA5948-072D-4F35-BD96-1BEB32B148A4}" type="presParOf" srcId="{81C79179-759E-47A1-9B8E-1D35E230B63F}" destId="{4B21367E-02A9-4D77-93D2-47F51B9D8956}" srcOrd="3" destOrd="0" presId="urn:microsoft.com/office/officeart/2005/8/layout/vList2"/>
    <dgm:cxn modelId="{5E205DB7-7E35-4659-AECD-388294A05480}" type="presParOf" srcId="{81C79179-759E-47A1-9B8E-1D35E230B63F}" destId="{2FDBD3B6-F84F-4198-AECF-01EA562FAAA4}" srcOrd="4" destOrd="0" presId="urn:microsoft.com/office/officeart/2005/8/layout/vList2"/>
    <dgm:cxn modelId="{59E76A2B-A91D-4B69-A86E-E0E56206846C}" type="presParOf" srcId="{81C79179-759E-47A1-9B8E-1D35E230B63F}" destId="{A6C204CB-F16D-4BCD-936C-BB7CB069E263}" srcOrd="5" destOrd="0" presId="urn:microsoft.com/office/officeart/2005/8/layout/vList2"/>
    <dgm:cxn modelId="{A2209D57-53EB-45E8-A7FA-24B1987B651F}" type="presParOf" srcId="{81C79179-759E-47A1-9B8E-1D35E230B63F}" destId="{F978BCF4-B587-4528-9C57-43AFB67D3783}" srcOrd="6" destOrd="0" presId="urn:microsoft.com/office/officeart/2005/8/layout/vList2"/>
    <dgm:cxn modelId="{66363489-5AA8-4A6B-9BAB-8B1AF830C77F}" type="presParOf" srcId="{81C79179-759E-47A1-9B8E-1D35E230B63F}" destId="{E5487795-629B-4316-97C6-841DE89C2980}" srcOrd="7" destOrd="0" presId="urn:microsoft.com/office/officeart/2005/8/layout/vList2"/>
    <dgm:cxn modelId="{EC3C49CB-8BEF-4D30-9435-09F59DB745E6}" type="presParOf" srcId="{81C79179-759E-47A1-9B8E-1D35E230B63F}" destId="{6A7DDF2D-40F3-4B16-91B3-4E91094C3E46}" srcOrd="8" destOrd="0" presId="urn:microsoft.com/office/officeart/2005/8/layout/vList2"/>
    <dgm:cxn modelId="{F81AB1AC-8015-4161-9DE8-BB670733D227}" type="presParOf" srcId="{81C79179-759E-47A1-9B8E-1D35E230B63F}" destId="{AEEA9C7F-0013-46EE-ABB6-C38081D44D0B}" srcOrd="9" destOrd="0" presId="urn:microsoft.com/office/officeart/2005/8/layout/vList2"/>
    <dgm:cxn modelId="{2AC5E75E-D7B3-48C7-BC7A-D54956D233A0}" type="presParOf" srcId="{81C79179-759E-47A1-9B8E-1D35E230B63F}" destId="{E4760B01-8F42-49CB-8F7C-BFCAEEEF2DD1}" srcOrd="10" destOrd="0" presId="urn:microsoft.com/office/officeart/2005/8/layout/vList2"/>
    <dgm:cxn modelId="{B73B33D6-7412-4F80-A7E6-7C9D8C7E2B6F}" type="presParOf" srcId="{81C79179-759E-47A1-9B8E-1D35E230B63F}" destId="{6E89BF72-C36D-4BB4-9482-1B311442FE18}" srcOrd="11" destOrd="0" presId="urn:microsoft.com/office/officeart/2005/8/layout/vList2"/>
    <dgm:cxn modelId="{93CECEF0-8D1E-4F4C-9BAC-56662B604D40}" type="presParOf" srcId="{81C79179-759E-47A1-9B8E-1D35E230B63F}" destId="{2E9CFFC7-1D91-4A78-8CAA-721D32899A9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B2634-0937-4BD6-BBCB-86ECDC93DA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AF2122-4E8C-4974-A06E-E6017FBD474B}">
      <dgm:prSet custT="1"/>
      <dgm:spPr/>
      <dgm:t>
        <a:bodyPr/>
        <a:lstStyle/>
        <a:p>
          <a:pPr>
            <a:lnSpc>
              <a:spcPct val="100000"/>
            </a:lnSpc>
          </a:pPr>
          <a:r>
            <a:rPr lang="tr-TR" sz="1600" b="1" i="0" baseline="0" dirty="0">
              <a:latin typeface="Arial" panose="020B0604020202020204" pitchFamily="34" charset="0"/>
              <a:cs typeface="Arial" panose="020B0604020202020204" pitchFamily="34" charset="0"/>
            </a:rPr>
            <a:t>Zaman Alıcı</a:t>
          </a:r>
          <a:r>
            <a:rPr lang="tr-TR" sz="1600" b="0" i="0" baseline="0" dirty="0">
              <a:latin typeface="Arial" panose="020B0604020202020204" pitchFamily="34" charset="0"/>
              <a:cs typeface="Arial" panose="020B0604020202020204" pitchFamily="34" charset="0"/>
            </a:rPr>
            <a:t>: Pekiştirmeli öğrenme, çok sayıda deneme ve veri gerektirir, bu da eğitim sürecini zaman alıcı ve kaynak tüketici yapar.</a:t>
          </a:r>
          <a:endParaRPr lang="en-US" sz="1600" dirty="0">
            <a:latin typeface="Arial" panose="020B0604020202020204" pitchFamily="34" charset="0"/>
            <a:cs typeface="Arial" panose="020B0604020202020204" pitchFamily="34" charset="0"/>
          </a:endParaRPr>
        </a:p>
      </dgm:t>
    </dgm:pt>
    <dgm:pt modelId="{1DB58391-39D3-4A80-AE1F-3E025BFF9F7E}" type="parTrans" cxnId="{4165C588-8D0D-416E-ADD9-62DE30C1F82B}">
      <dgm:prSet/>
      <dgm:spPr/>
      <dgm:t>
        <a:bodyPr/>
        <a:lstStyle/>
        <a:p>
          <a:endParaRPr lang="en-US"/>
        </a:p>
      </dgm:t>
    </dgm:pt>
    <dgm:pt modelId="{49B6E712-9038-45C4-A785-325F1F0F9C1D}" type="sibTrans" cxnId="{4165C588-8D0D-416E-ADD9-62DE30C1F82B}">
      <dgm:prSet/>
      <dgm:spPr/>
      <dgm:t>
        <a:bodyPr/>
        <a:lstStyle/>
        <a:p>
          <a:endParaRPr lang="en-US"/>
        </a:p>
      </dgm:t>
    </dgm:pt>
    <dgm:pt modelId="{55348930-440B-4868-9302-F69DC2B88A5B}">
      <dgm:prSet custT="1"/>
      <dgm:spPr/>
      <dgm:t>
        <a:bodyPr/>
        <a:lstStyle/>
        <a:p>
          <a:pPr>
            <a:lnSpc>
              <a:spcPct val="100000"/>
            </a:lnSpc>
          </a:pPr>
          <a:r>
            <a:rPr lang="tr-TR" sz="1600" b="1" i="0" baseline="0" dirty="0">
              <a:latin typeface="Arial" panose="020B0604020202020204" pitchFamily="34" charset="0"/>
              <a:cs typeface="Arial" panose="020B0604020202020204" pitchFamily="34" charset="0"/>
            </a:rPr>
            <a:t>Karmaşıklık</a:t>
          </a:r>
          <a:r>
            <a:rPr lang="tr-TR" sz="1600" b="0" i="0" baseline="0" dirty="0">
              <a:latin typeface="Arial" panose="020B0604020202020204" pitchFamily="34" charset="0"/>
              <a:cs typeface="Arial" panose="020B0604020202020204" pitchFamily="34" charset="0"/>
            </a:rPr>
            <a:t>: Karmaşık problemleri çözmek için tasarlanmış olsa da, pekiştirmeli öğrenme basit sorunlar için uygun değildir ve yönetimi zordur.</a:t>
          </a:r>
          <a:endParaRPr lang="en-US" sz="1600" dirty="0">
            <a:latin typeface="Arial" panose="020B0604020202020204" pitchFamily="34" charset="0"/>
            <a:cs typeface="Arial" panose="020B0604020202020204" pitchFamily="34" charset="0"/>
          </a:endParaRPr>
        </a:p>
      </dgm:t>
    </dgm:pt>
    <dgm:pt modelId="{E36DD1DF-789A-41F7-A2B2-AE5FAAB136FA}" type="parTrans" cxnId="{0BF4AF5A-3DA0-4C47-A8B7-A5C360A7A0B9}">
      <dgm:prSet/>
      <dgm:spPr/>
      <dgm:t>
        <a:bodyPr/>
        <a:lstStyle/>
        <a:p>
          <a:endParaRPr lang="en-US"/>
        </a:p>
      </dgm:t>
    </dgm:pt>
    <dgm:pt modelId="{B0A54FC8-089A-4C95-81AA-08E698C6C11B}" type="sibTrans" cxnId="{0BF4AF5A-3DA0-4C47-A8B7-A5C360A7A0B9}">
      <dgm:prSet/>
      <dgm:spPr/>
      <dgm:t>
        <a:bodyPr/>
        <a:lstStyle/>
        <a:p>
          <a:endParaRPr lang="en-US"/>
        </a:p>
      </dgm:t>
    </dgm:pt>
    <dgm:pt modelId="{7512FC84-A821-49E8-8CDA-433E86401261}">
      <dgm:prSet custT="1"/>
      <dgm:spPr/>
      <dgm:t>
        <a:bodyPr/>
        <a:lstStyle/>
        <a:p>
          <a:pPr>
            <a:lnSpc>
              <a:spcPct val="100000"/>
            </a:lnSpc>
          </a:pPr>
          <a:r>
            <a:rPr lang="tr-TR" sz="1600" b="1" i="0" baseline="0" dirty="0">
              <a:latin typeface="Arial" panose="020B0604020202020204" pitchFamily="34" charset="0"/>
              <a:cs typeface="Arial" panose="020B0604020202020204" pitchFamily="34" charset="0"/>
            </a:rPr>
            <a:t>Deneyim Eksikliği</a:t>
          </a:r>
          <a:r>
            <a:rPr lang="tr-TR" sz="1600" b="0" i="0" baseline="0" dirty="0">
              <a:latin typeface="Arial" panose="020B0604020202020204" pitchFamily="34" charset="0"/>
              <a:cs typeface="Arial" panose="020B0604020202020204" pitchFamily="34" charset="0"/>
            </a:rPr>
            <a:t>: Pekiştirmeli öğrenme, genellikle simülasyonlarda eğitildiği için gerçek dünyadaki belirsizliklere ve yeni durumlara uyum sağlamakta zorluk yaşayabilir.</a:t>
          </a:r>
          <a:endParaRPr lang="en-US" sz="1600" dirty="0">
            <a:latin typeface="Arial" panose="020B0604020202020204" pitchFamily="34" charset="0"/>
            <a:cs typeface="Arial" panose="020B0604020202020204" pitchFamily="34" charset="0"/>
          </a:endParaRPr>
        </a:p>
      </dgm:t>
    </dgm:pt>
    <dgm:pt modelId="{E833F91E-7E95-4B5E-9B45-241DA4021D90}" type="parTrans" cxnId="{FBCD93D9-37A7-422A-AF43-B7D4A026F9CB}">
      <dgm:prSet/>
      <dgm:spPr/>
      <dgm:t>
        <a:bodyPr/>
        <a:lstStyle/>
        <a:p>
          <a:endParaRPr lang="en-US"/>
        </a:p>
      </dgm:t>
    </dgm:pt>
    <dgm:pt modelId="{EDC04A40-1E1D-4D2B-952E-0B39623604F8}" type="sibTrans" cxnId="{FBCD93D9-37A7-422A-AF43-B7D4A026F9CB}">
      <dgm:prSet/>
      <dgm:spPr/>
      <dgm:t>
        <a:bodyPr/>
        <a:lstStyle/>
        <a:p>
          <a:endParaRPr lang="en-US"/>
        </a:p>
      </dgm:t>
    </dgm:pt>
    <dgm:pt modelId="{85896975-9787-49FA-B6FC-E55E875E12DC}">
      <dgm:prSet custT="1"/>
      <dgm:spPr/>
      <dgm:t>
        <a:bodyPr/>
        <a:lstStyle/>
        <a:p>
          <a:pPr>
            <a:lnSpc>
              <a:spcPct val="100000"/>
            </a:lnSpc>
          </a:pPr>
          <a:r>
            <a:rPr lang="tr-TR" sz="1600" b="1" i="0" baseline="0" dirty="0">
              <a:latin typeface="Arial" panose="020B0604020202020204" pitchFamily="34" charset="0"/>
              <a:cs typeface="Arial" panose="020B0604020202020204" pitchFamily="34" charset="0"/>
            </a:rPr>
            <a:t>Anlaşılması Zor</a:t>
          </a:r>
          <a:r>
            <a:rPr lang="tr-TR" sz="1600" b="0" i="0" baseline="0" dirty="0">
              <a:latin typeface="Arial" panose="020B0604020202020204" pitchFamily="34" charset="0"/>
              <a:cs typeface="Arial" panose="020B0604020202020204" pitchFamily="34" charset="0"/>
            </a:rPr>
            <a:t>: Karmaşık sinir ağları ve algoritmalar kullanıldığından, modelin nasıl çalıştığını anlamak zor olabilir.</a:t>
          </a:r>
          <a:endParaRPr lang="en-US" sz="1600" dirty="0">
            <a:latin typeface="Arial" panose="020B0604020202020204" pitchFamily="34" charset="0"/>
            <a:cs typeface="Arial" panose="020B0604020202020204" pitchFamily="34" charset="0"/>
          </a:endParaRPr>
        </a:p>
      </dgm:t>
    </dgm:pt>
    <dgm:pt modelId="{8F918977-6E9E-476A-B210-8FB6E42CC906}" type="parTrans" cxnId="{2171E0F1-DF6D-4B9E-9FD8-8AE3E374D770}">
      <dgm:prSet/>
      <dgm:spPr/>
      <dgm:t>
        <a:bodyPr/>
        <a:lstStyle/>
        <a:p>
          <a:endParaRPr lang="en-US"/>
        </a:p>
      </dgm:t>
    </dgm:pt>
    <dgm:pt modelId="{C97BF274-D754-4ED7-82A8-080E3B44138E}" type="sibTrans" cxnId="{2171E0F1-DF6D-4B9E-9FD8-8AE3E374D770}">
      <dgm:prSet/>
      <dgm:spPr/>
      <dgm:t>
        <a:bodyPr/>
        <a:lstStyle/>
        <a:p>
          <a:endParaRPr lang="en-US"/>
        </a:p>
      </dgm:t>
    </dgm:pt>
    <dgm:pt modelId="{0FB703CE-EA3B-46BA-941A-4DD6823C6496}">
      <dgm:prSet custT="1"/>
      <dgm:spPr/>
      <dgm:t>
        <a:bodyPr/>
        <a:lstStyle/>
        <a:p>
          <a:pPr algn="just">
            <a:lnSpc>
              <a:spcPct val="100000"/>
            </a:lnSpc>
          </a:pPr>
          <a:r>
            <a:rPr lang="tr-TR" sz="1600" b="1" i="0" baseline="0" dirty="0">
              <a:latin typeface="Arial" panose="020B0604020202020204" pitchFamily="34" charset="0"/>
              <a:cs typeface="Arial" panose="020B0604020202020204" pitchFamily="34" charset="0"/>
            </a:rPr>
            <a:t>Potansiyel Riskler</a:t>
          </a:r>
          <a:r>
            <a:rPr lang="tr-TR" sz="1600" b="0" i="0" baseline="0" dirty="0">
              <a:latin typeface="Arial" panose="020B0604020202020204" pitchFamily="34" charset="0"/>
              <a:cs typeface="Arial" panose="020B0604020202020204" pitchFamily="34" charset="0"/>
            </a:rPr>
            <a:t>: Ajanlar, kendi başlarına zarar verici kararlar alabilir, bu da etik sorunlar doğurabilir</a:t>
          </a:r>
          <a:r>
            <a:rPr lang="tr-TR" sz="1700" b="0" i="0" baseline="0" dirty="0">
              <a:latin typeface="Arial" panose="020B0604020202020204" pitchFamily="34" charset="0"/>
              <a:cs typeface="Arial" panose="020B0604020202020204" pitchFamily="34" charset="0"/>
            </a:rPr>
            <a:t>.</a:t>
          </a:r>
          <a:endParaRPr lang="en-US" sz="1700" dirty="0">
            <a:latin typeface="Arial" panose="020B0604020202020204" pitchFamily="34" charset="0"/>
            <a:cs typeface="Arial" panose="020B0604020202020204" pitchFamily="34" charset="0"/>
          </a:endParaRPr>
        </a:p>
      </dgm:t>
    </dgm:pt>
    <dgm:pt modelId="{2DE889DC-AF6A-4648-BB5E-46F348BAE871}" type="parTrans" cxnId="{FB93C5CE-3146-4239-88BF-F2535250610B}">
      <dgm:prSet/>
      <dgm:spPr/>
      <dgm:t>
        <a:bodyPr/>
        <a:lstStyle/>
        <a:p>
          <a:endParaRPr lang="en-US"/>
        </a:p>
      </dgm:t>
    </dgm:pt>
    <dgm:pt modelId="{B395D23D-9CD9-474C-AC83-C75DDAF6E8EC}" type="sibTrans" cxnId="{FB93C5CE-3146-4239-88BF-F2535250610B}">
      <dgm:prSet/>
      <dgm:spPr/>
      <dgm:t>
        <a:bodyPr/>
        <a:lstStyle/>
        <a:p>
          <a:endParaRPr lang="en-US"/>
        </a:p>
      </dgm:t>
    </dgm:pt>
    <dgm:pt modelId="{5392A2F5-0471-4B31-8CE8-744EEFAD0718}">
      <dgm:prSet custT="1"/>
      <dgm:spPr/>
      <dgm:t>
        <a:bodyPr/>
        <a:lstStyle/>
        <a:p>
          <a:pPr>
            <a:lnSpc>
              <a:spcPct val="100000"/>
            </a:lnSpc>
          </a:pPr>
          <a:r>
            <a:rPr lang="tr-TR" sz="1600" b="1" i="0" baseline="0" dirty="0">
              <a:latin typeface="Arial" panose="020B0604020202020204" pitchFamily="34" charset="0"/>
              <a:cs typeface="Arial" panose="020B0604020202020204" pitchFamily="34" charset="0"/>
            </a:rPr>
            <a:t>Kolayca Etkilenebilir</a:t>
          </a:r>
          <a:r>
            <a:rPr lang="tr-TR" sz="1600" b="0" i="0" baseline="0" dirty="0">
              <a:latin typeface="Arial" panose="020B0604020202020204" pitchFamily="34" charset="0"/>
              <a:cs typeface="Arial" panose="020B0604020202020204" pitchFamily="34" charset="0"/>
            </a:rPr>
            <a:t>: Gürültülü veriler, dinamik ortamlar ve insan etkileşimleri ajanların performansını olumsuz etkileyebilir.</a:t>
          </a:r>
          <a:endParaRPr lang="en-US" sz="1600" dirty="0">
            <a:latin typeface="Arial" panose="020B0604020202020204" pitchFamily="34" charset="0"/>
            <a:cs typeface="Arial" panose="020B0604020202020204" pitchFamily="34" charset="0"/>
          </a:endParaRPr>
        </a:p>
      </dgm:t>
    </dgm:pt>
    <dgm:pt modelId="{FE047C3A-7BC5-410D-BE58-F372D1E9948B}" type="parTrans" cxnId="{F80C4DE7-9E63-4FCA-A20B-0F5FACBB959D}">
      <dgm:prSet/>
      <dgm:spPr/>
      <dgm:t>
        <a:bodyPr/>
        <a:lstStyle/>
        <a:p>
          <a:endParaRPr lang="en-US"/>
        </a:p>
      </dgm:t>
    </dgm:pt>
    <dgm:pt modelId="{ED7CECDB-5837-45E4-8990-EA23F09D29D9}" type="sibTrans" cxnId="{F80C4DE7-9E63-4FCA-A20B-0F5FACBB959D}">
      <dgm:prSet/>
      <dgm:spPr/>
      <dgm:t>
        <a:bodyPr/>
        <a:lstStyle/>
        <a:p>
          <a:endParaRPr lang="en-US"/>
        </a:p>
      </dgm:t>
    </dgm:pt>
    <dgm:pt modelId="{49DCE12F-790B-4051-813B-7CCBCD0DFE9C}">
      <dgm:prSet custT="1"/>
      <dgm:spPr/>
      <dgm:t>
        <a:bodyPr/>
        <a:lstStyle/>
        <a:p>
          <a:pPr algn="just">
            <a:lnSpc>
              <a:spcPct val="100000"/>
            </a:lnSpc>
          </a:pPr>
          <a:r>
            <a:rPr lang="tr-TR" sz="1600" b="1" i="0" baseline="0" dirty="0">
              <a:latin typeface="Arial" panose="020B0604020202020204" pitchFamily="34" charset="0"/>
              <a:cs typeface="Arial" panose="020B0604020202020204" pitchFamily="34" charset="0"/>
            </a:rPr>
            <a:t>Veri ve Hesaplama Maliyetleri</a:t>
          </a:r>
          <a:r>
            <a:rPr lang="tr-TR" sz="1600" b="0" i="0" baseline="0" dirty="0">
              <a:latin typeface="Arial" panose="020B0604020202020204" pitchFamily="34" charset="0"/>
              <a:cs typeface="Arial" panose="020B0604020202020204" pitchFamily="34" charset="0"/>
            </a:rPr>
            <a:t>: Yüksek miktarda veri ve güçlü hesaplama kaynakları gerektirir, bu da maliyetleri artırabilir.</a:t>
          </a:r>
          <a:endParaRPr lang="en-US" sz="1600" dirty="0">
            <a:latin typeface="Arial" panose="020B0604020202020204" pitchFamily="34" charset="0"/>
            <a:cs typeface="Arial" panose="020B0604020202020204" pitchFamily="34" charset="0"/>
          </a:endParaRPr>
        </a:p>
      </dgm:t>
    </dgm:pt>
    <dgm:pt modelId="{13CAFFE8-40C9-41CB-9BC6-C026C5DF3F59}" type="parTrans" cxnId="{C372ADCE-4919-4DAF-BEBF-A74DEE1E19C9}">
      <dgm:prSet/>
      <dgm:spPr/>
      <dgm:t>
        <a:bodyPr/>
        <a:lstStyle/>
        <a:p>
          <a:endParaRPr lang="en-US"/>
        </a:p>
      </dgm:t>
    </dgm:pt>
    <dgm:pt modelId="{25500B12-1680-4B57-A010-F11A0846E385}" type="sibTrans" cxnId="{C372ADCE-4919-4DAF-BEBF-A74DEE1E19C9}">
      <dgm:prSet/>
      <dgm:spPr/>
      <dgm:t>
        <a:bodyPr/>
        <a:lstStyle/>
        <a:p>
          <a:endParaRPr lang="en-US"/>
        </a:p>
      </dgm:t>
    </dgm:pt>
    <dgm:pt modelId="{81C79179-759E-47A1-9B8E-1D35E230B63F}" type="pres">
      <dgm:prSet presAssocID="{408B2634-0937-4BD6-BBCB-86ECDC93DA25}" presName="linear" presStyleCnt="0">
        <dgm:presLayoutVars>
          <dgm:animLvl val="lvl"/>
          <dgm:resizeHandles val="exact"/>
        </dgm:presLayoutVars>
      </dgm:prSet>
      <dgm:spPr/>
    </dgm:pt>
    <dgm:pt modelId="{A9D7601C-6E83-4351-88D2-9C9979166309}" type="pres">
      <dgm:prSet presAssocID="{C0AF2122-4E8C-4974-A06E-E6017FBD474B}" presName="parentText" presStyleLbl="node1" presStyleIdx="0" presStyleCnt="7">
        <dgm:presLayoutVars>
          <dgm:chMax val="0"/>
          <dgm:bulletEnabled val="1"/>
        </dgm:presLayoutVars>
      </dgm:prSet>
      <dgm:spPr/>
    </dgm:pt>
    <dgm:pt modelId="{BEEE3E49-1365-46C1-B814-14812167F838}" type="pres">
      <dgm:prSet presAssocID="{49B6E712-9038-45C4-A785-325F1F0F9C1D}" presName="spacer" presStyleCnt="0"/>
      <dgm:spPr/>
    </dgm:pt>
    <dgm:pt modelId="{1AB0864A-44F6-4D79-933F-36C49DCF407B}" type="pres">
      <dgm:prSet presAssocID="{55348930-440B-4868-9302-F69DC2B88A5B}" presName="parentText" presStyleLbl="node1" presStyleIdx="1" presStyleCnt="7">
        <dgm:presLayoutVars>
          <dgm:chMax val="0"/>
          <dgm:bulletEnabled val="1"/>
        </dgm:presLayoutVars>
      </dgm:prSet>
      <dgm:spPr/>
    </dgm:pt>
    <dgm:pt modelId="{4B21367E-02A9-4D77-93D2-47F51B9D8956}" type="pres">
      <dgm:prSet presAssocID="{B0A54FC8-089A-4C95-81AA-08E698C6C11B}" presName="spacer" presStyleCnt="0"/>
      <dgm:spPr/>
    </dgm:pt>
    <dgm:pt modelId="{2FDBD3B6-F84F-4198-AECF-01EA562FAAA4}" type="pres">
      <dgm:prSet presAssocID="{7512FC84-A821-49E8-8CDA-433E86401261}" presName="parentText" presStyleLbl="node1" presStyleIdx="2" presStyleCnt="7">
        <dgm:presLayoutVars>
          <dgm:chMax val="0"/>
          <dgm:bulletEnabled val="1"/>
        </dgm:presLayoutVars>
      </dgm:prSet>
      <dgm:spPr/>
    </dgm:pt>
    <dgm:pt modelId="{A6C204CB-F16D-4BCD-936C-BB7CB069E263}" type="pres">
      <dgm:prSet presAssocID="{EDC04A40-1E1D-4D2B-952E-0B39623604F8}" presName="spacer" presStyleCnt="0"/>
      <dgm:spPr/>
    </dgm:pt>
    <dgm:pt modelId="{F978BCF4-B587-4528-9C57-43AFB67D3783}" type="pres">
      <dgm:prSet presAssocID="{85896975-9787-49FA-B6FC-E55E875E12DC}" presName="parentText" presStyleLbl="node1" presStyleIdx="3" presStyleCnt="7">
        <dgm:presLayoutVars>
          <dgm:chMax val="0"/>
          <dgm:bulletEnabled val="1"/>
        </dgm:presLayoutVars>
      </dgm:prSet>
      <dgm:spPr/>
    </dgm:pt>
    <dgm:pt modelId="{E5487795-629B-4316-97C6-841DE89C2980}" type="pres">
      <dgm:prSet presAssocID="{C97BF274-D754-4ED7-82A8-080E3B44138E}" presName="spacer" presStyleCnt="0"/>
      <dgm:spPr/>
    </dgm:pt>
    <dgm:pt modelId="{6A7DDF2D-40F3-4B16-91B3-4E91094C3E46}" type="pres">
      <dgm:prSet presAssocID="{0FB703CE-EA3B-46BA-941A-4DD6823C6496}" presName="parentText" presStyleLbl="node1" presStyleIdx="4" presStyleCnt="7">
        <dgm:presLayoutVars>
          <dgm:chMax val="0"/>
          <dgm:bulletEnabled val="1"/>
        </dgm:presLayoutVars>
      </dgm:prSet>
      <dgm:spPr/>
    </dgm:pt>
    <dgm:pt modelId="{AEEA9C7F-0013-46EE-ABB6-C38081D44D0B}" type="pres">
      <dgm:prSet presAssocID="{B395D23D-9CD9-474C-AC83-C75DDAF6E8EC}" presName="spacer" presStyleCnt="0"/>
      <dgm:spPr/>
    </dgm:pt>
    <dgm:pt modelId="{E4760B01-8F42-49CB-8F7C-BFCAEEEF2DD1}" type="pres">
      <dgm:prSet presAssocID="{5392A2F5-0471-4B31-8CE8-744EEFAD0718}" presName="parentText" presStyleLbl="node1" presStyleIdx="5" presStyleCnt="7">
        <dgm:presLayoutVars>
          <dgm:chMax val="0"/>
          <dgm:bulletEnabled val="1"/>
        </dgm:presLayoutVars>
      </dgm:prSet>
      <dgm:spPr/>
    </dgm:pt>
    <dgm:pt modelId="{6E89BF72-C36D-4BB4-9482-1B311442FE18}" type="pres">
      <dgm:prSet presAssocID="{ED7CECDB-5837-45E4-8990-EA23F09D29D9}" presName="spacer" presStyleCnt="0"/>
      <dgm:spPr/>
    </dgm:pt>
    <dgm:pt modelId="{2E9CFFC7-1D91-4A78-8CAA-721D32899A98}" type="pres">
      <dgm:prSet presAssocID="{49DCE12F-790B-4051-813B-7CCBCD0DFE9C}" presName="parentText" presStyleLbl="node1" presStyleIdx="6" presStyleCnt="7">
        <dgm:presLayoutVars>
          <dgm:chMax val="0"/>
          <dgm:bulletEnabled val="1"/>
        </dgm:presLayoutVars>
      </dgm:prSet>
      <dgm:spPr/>
    </dgm:pt>
  </dgm:ptLst>
  <dgm:cxnLst>
    <dgm:cxn modelId="{B6D0FF14-467A-4882-817C-D8A1E461FA84}" type="presOf" srcId="{408B2634-0937-4BD6-BBCB-86ECDC93DA25}" destId="{81C79179-759E-47A1-9B8E-1D35E230B63F}" srcOrd="0" destOrd="0" presId="urn:microsoft.com/office/officeart/2005/8/layout/vList2"/>
    <dgm:cxn modelId="{50F2053F-A88B-42D8-AC83-A6A5F48D0B12}" type="presOf" srcId="{55348930-440B-4868-9302-F69DC2B88A5B}" destId="{1AB0864A-44F6-4D79-933F-36C49DCF407B}" srcOrd="0" destOrd="0" presId="urn:microsoft.com/office/officeart/2005/8/layout/vList2"/>
    <dgm:cxn modelId="{0BF4AF5A-3DA0-4C47-A8B7-A5C360A7A0B9}" srcId="{408B2634-0937-4BD6-BBCB-86ECDC93DA25}" destId="{55348930-440B-4868-9302-F69DC2B88A5B}" srcOrd="1" destOrd="0" parTransId="{E36DD1DF-789A-41F7-A2B2-AE5FAAB136FA}" sibTransId="{B0A54FC8-089A-4C95-81AA-08E698C6C11B}"/>
    <dgm:cxn modelId="{4165C588-8D0D-416E-ADD9-62DE30C1F82B}" srcId="{408B2634-0937-4BD6-BBCB-86ECDC93DA25}" destId="{C0AF2122-4E8C-4974-A06E-E6017FBD474B}" srcOrd="0" destOrd="0" parTransId="{1DB58391-39D3-4A80-AE1F-3E025BFF9F7E}" sibTransId="{49B6E712-9038-45C4-A785-325F1F0F9C1D}"/>
    <dgm:cxn modelId="{A0A09A8E-CF05-493C-887B-69491935AB60}" type="presOf" srcId="{85896975-9787-49FA-B6FC-E55E875E12DC}" destId="{F978BCF4-B587-4528-9C57-43AFB67D3783}" srcOrd="0" destOrd="0" presId="urn:microsoft.com/office/officeart/2005/8/layout/vList2"/>
    <dgm:cxn modelId="{454C25A7-C9B1-4A7C-A128-AD46B684C5BC}" type="presOf" srcId="{7512FC84-A821-49E8-8CDA-433E86401261}" destId="{2FDBD3B6-F84F-4198-AECF-01EA562FAAA4}" srcOrd="0" destOrd="0" presId="urn:microsoft.com/office/officeart/2005/8/layout/vList2"/>
    <dgm:cxn modelId="{A385C0AA-485B-4BBB-9474-2705730922B2}" type="presOf" srcId="{49DCE12F-790B-4051-813B-7CCBCD0DFE9C}" destId="{2E9CFFC7-1D91-4A78-8CAA-721D32899A98}" srcOrd="0" destOrd="0" presId="urn:microsoft.com/office/officeart/2005/8/layout/vList2"/>
    <dgm:cxn modelId="{475A57BC-98AD-43C8-9588-6F83F7B8A456}" type="presOf" srcId="{0FB703CE-EA3B-46BA-941A-4DD6823C6496}" destId="{6A7DDF2D-40F3-4B16-91B3-4E91094C3E46}" srcOrd="0" destOrd="0" presId="urn:microsoft.com/office/officeart/2005/8/layout/vList2"/>
    <dgm:cxn modelId="{AD949ECC-1260-413A-B21C-6EE9C9CD7EB6}" type="presOf" srcId="{C0AF2122-4E8C-4974-A06E-E6017FBD474B}" destId="{A9D7601C-6E83-4351-88D2-9C9979166309}" srcOrd="0" destOrd="0" presId="urn:microsoft.com/office/officeart/2005/8/layout/vList2"/>
    <dgm:cxn modelId="{C372ADCE-4919-4DAF-BEBF-A74DEE1E19C9}" srcId="{408B2634-0937-4BD6-BBCB-86ECDC93DA25}" destId="{49DCE12F-790B-4051-813B-7CCBCD0DFE9C}" srcOrd="6" destOrd="0" parTransId="{13CAFFE8-40C9-41CB-9BC6-C026C5DF3F59}" sibTransId="{25500B12-1680-4B57-A010-F11A0846E385}"/>
    <dgm:cxn modelId="{FB93C5CE-3146-4239-88BF-F2535250610B}" srcId="{408B2634-0937-4BD6-BBCB-86ECDC93DA25}" destId="{0FB703CE-EA3B-46BA-941A-4DD6823C6496}" srcOrd="4" destOrd="0" parTransId="{2DE889DC-AF6A-4648-BB5E-46F348BAE871}" sibTransId="{B395D23D-9CD9-474C-AC83-C75DDAF6E8EC}"/>
    <dgm:cxn modelId="{FBCD93D9-37A7-422A-AF43-B7D4A026F9CB}" srcId="{408B2634-0937-4BD6-BBCB-86ECDC93DA25}" destId="{7512FC84-A821-49E8-8CDA-433E86401261}" srcOrd="2" destOrd="0" parTransId="{E833F91E-7E95-4B5E-9B45-241DA4021D90}" sibTransId="{EDC04A40-1E1D-4D2B-952E-0B39623604F8}"/>
    <dgm:cxn modelId="{BEFB55DC-6D9C-4118-B32F-AE43B78B2C6A}" type="presOf" srcId="{5392A2F5-0471-4B31-8CE8-744EEFAD0718}" destId="{E4760B01-8F42-49CB-8F7C-BFCAEEEF2DD1}" srcOrd="0" destOrd="0" presId="urn:microsoft.com/office/officeart/2005/8/layout/vList2"/>
    <dgm:cxn modelId="{F80C4DE7-9E63-4FCA-A20B-0F5FACBB959D}" srcId="{408B2634-0937-4BD6-BBCB-86ECDC93DA25}" destId="{5392A2F5-0471-4B31-8CE8-744EEFAD0718}" srcOrd="5" destOrd="0" parTransId="{FE047C3A-7BC5-410D-BE58-F372D1E9948B}" sibTransId="{ED7CECDB-5837-45E4-8990-EA23F09D29D9}"/>
    <dgm:cxn modelId="{2171E0F1-DF6D-4B9E-9FD8-8AE3E374D770}" srcId="{408B2634-0937-4BD6-BBCB-86ECDC93DA25}" destId="{85896975-9787-49FA-B6FC-E55E875E12DC}" srcOrd="3" destOrd="0" parTransId="{8F918977-6E9E-476A-B210-8FB6E42CC906}" sibTransId="{C97BF274-D754-4ED7-82A8-080E3B44138E}"/>
    <dgm:cxn modelId="{5E9DD4BD-94DB-4891-AB89-F9061B02939E}" type="presParOf" srcId="{81C79179-759E-47A1-9B8E-1D35E230B63F}" destId="{A9D7601C-6E83-4351-88D2-9C9979166309}" srcOrd="0" destOrd="0" presId="urn:microsoft.com/office/officeart/2005/8/layout/vList2"/>
    <dgm:cxn modelId="{36E3D1AE-31AC-4E13-9B3D-B69D38D3693E}" type="presParOf" srcId="{81C79179-759E-47A1-9B8E-1D35E230B63F}" destId="{BEEE3E49-1365-46C1-B814-14812167F838}" srcOrd="1" destOrd="0" presId="urn:microsoft.com/office/officeart/2005/8/layout/vList2"/>
    <dgm:cxn modelId="{C0F9C0B7-E114-4DEB-B572-7918D294D6B0}" type="presParOf" srcId="{81C79179-759E-47A1-9B8E-1D35E230B63F}" destId="{1AB0864A-44F6-4D79-933F-36C49DCF407B}" srcOrd="2" destOrd="0" presId="urn:microsoft.com/office/officeart/2005/8/layout/vList2"/>
    <dgm:cxn modelId="{65FA5948-072D-4F35-BD96-1BEB32B148A4}" type="presParOf" srcId="{81C79179-759E-47A1-9B8E-1D35E230B63F}" destId="{4B21367E-02A9-4D77-93D2-47F51B9D8956}" srcOrd="3" destOrd="0" presId="urn:microsoft.com/office/officeart/2005/8/layout/vList2"/>
    <dgm:cxn modelId="{5E205DB7-7E35-4659-AECD-388294A05480}" type="presParOf" srcId="{81C79179-759E-47A1-9B8E-1D35E230B63F}" destId="{2FDBD3B6-F84F-4198-AECF-01EA562FAAA4}" srcOrd="4" destOrd="0" presId="urn:microsoft.com/office/officeart/2005/8/layout/vList2"/>
    <dgm:cxn modelId="{59E76A2B-A91D-4B69-A86E-E0E56206846C}" type="presParOf" srcId="{81C79179-759E-47A1-9B8E-1D35E230B63F}" destId="{A6C204CB-F16D-4BCD-936C-BB7CB069E263}" srcOrd="5" destOrd="0" presId="urn:microsoft.com/office/officeart/2005/8/layout/vList2"/>
    <dgm:cxn modelId="{A2209D57-53EB-45E8-A7FA-24B1987B651F}" type="presParOf" srcId="{81C79179-759E-47A1-9B8E-1D35E230B63F}" destId="{F978BCF4-B587-4528-9C57-43AFB67D3783}" srcOrd="6" destOrd="0" presId="urn:microsoft.com/office/officeart/2005/8/layout/vList2"/>
    <dgm:cxn modelId="{66363489-5AA8-4A6B-9BAB-8B1AF830C77F}" type="presParOf" srcId="{81C79179-759E-47A1-9B8E-1D35E230B63F}" destId="{E5487795-629B-4316-97C6-841DE89C2980}" srcOrd="7" destOrd="0" presId="urn:microsoft.com/office/officeart/2005/8/layout/vList2"/>
    <dgm:cxn modelId="{EC3C49CB-8BEF-4D30-9435-09F59DB745E6}" type="presParOf" srcId="{81C79179-759E-47A1-9B8E-1D35E230B63F}" destId="{6A7DDF2D-40F3-4B16-91B3-4E91094C3E46}" srcOrd="8" destOrd="0" presId="urn:microsoft.com/office/officeart/2005/8/layout/vList2"/>
    <dgm:cxn modelId="{F81AB1AC-8015-4161-9DE8-BB670733D227}" type="presParOf" srcId="{81C79179-759E-47A1-9B8E-1D35E230B63F}" destId="{AEEA9C7F-0013-46EE-ABB6-C38081D44D0B}" srcOrd="9" destOrd="0" presId="urn:microsoft.com/office/officeart/2005/8/layout/vList2"/>
    <dgm:cxn modelId="{2AC5E75E-D7B3-48C7-BC7A-D54956D233A0}" type="presParOf" srcId="{81C79179-759E-47A1-9B8E-1D35E230B63F}" destId="{E4760B01-8F42-49CB-8F7C-BFCAEEEF2DD1}" srcOrd="10" destOrd="0" presId="urn:microsoft.com/office/officeart/2005/8/layout/vList2"/>
    <dgm:cxn modelId="{B73B33D6-7412-4F80-A7E6-7C9D8C7E2B6F}" type="presParOf" srcId="{81C79179-759E-47A1-9B8E-1D35E230B63F}" destId="{6E89BF72-C36D-4BB4-9482-1B311442FE18}" srcOrd="11" destOrd="0" presId="urn:microsoft.com/office/officeart/2005/8/layout/vList2"/>
    <dgm:cxn modelId="{93CECEF0-8D1E-4F4C-9BAC-56662B604D40}" type="presParOf" srcId="{81C79179-759E-47A1-9B8E-1D35E230B63F}" destId="{2E9CFFC7-1D91-4A78-8CAA-721D32899A9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FEEF80-FEBE-43FB-A12C-56A72FDD974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C276227-CB02-4D9B-BF35-39034EFE87AF}">
      <dgm:prSet custT="1"/>
      <dgm:spPr/>
      <dgm:t>
        <a:bodyPr/>
        <a:lstStyle/>
        <a:p>
          <a:pPr algn="just">
            <a:lnSpc>
              <a:spcPct val="100000"/>
            </a:lnSpc>
          </a:pPr>
          <a:r>
            <a:rPr lang="tr-TR" sz="1800" b="0" dirty="0">
              <a:latin typeface="Arial" panose="020B0604020202020204" pitchFamily="34" charset="0"/>
              <a:cs typeface="Arial" panose="020B0604020202020204" pitchFamily="34" charset="0"/>
            </a:rPr>
            <a:t>Pekiştirmeli öğrenmenin temelinde, bir ödül sistemi aracılığıyla en uygun davranışı veya eylemi pekiştirme kavramı yatar. Ajan, çevresindeki durumlardan aldığı ödüller ve cezalar doğrultusunda gelecekteki eylemlerini optimize eder. </a:t>
          </a:r>
          <a:endParaRPr lang="en-US" sz="1800" b="0" dirty="0">
            <a:latin typeface="Arial" panose="020B0604020202020204" pitchFamily="34" charset="0"/>
            <a:cs typeface="Arial" panose="020B0604020202020204" pitchFamily="34" charset="0"/>
          </a:endParaRPr>
        </a:p>
      </dgm:t>
    </dgm:pt>
    <dgm:pt modelId="{202F00DA-ABCD-48B0-8244-0C462166AA9F}" type="parTrans" cxnId="{DB068F57-4DFE-4646-8DC1-8A3EC6605166}">
      <dgm:prSet/>
      <dgm:spPr/>
      <dgm:t>
        <a:bodyPr/>
        <a:lstStyle/>
        <a:p>
          <a:endParaRPr lang="en-US"/>
        </a:p>
      </dgm:t>
    </dgm:pt>
    <dgm:pt modelId="{8AB90D5A-BD04-4A8C-BBA5-7CA91727ED75}" type="sibTrans" cxnId="{DB068F57-4DFE-4646-8DC1-8A3EC6605166}">
      <dgm:prSet/>
      <dgm:spPr/>
      <dgm:t>
        <a:bodyPr/>
        <a:lstStyle/>
        <a:p>
          <a:endParaRPr lang="en-US"/>
        </a:p>
      </dgm:t>
    </dgm:pt>
    <dgm:pt modelId="{B750FB5D-4B0A-4FF9-B4EA-C56C0751160C}">
      <dgm:prSet custT="1"/>
      <dgm:spPr/>
      <dgm:t>
        <a:bodyPr/>
        <a:lstStyle/>
        <a:p>
          <a:pPr algn="just">
            <a:lnSpc>
              <a:spcPct val="100000"/>
            </a:lnSpc>
          </a:pPr>
          <a:r>
            <a:rPr lang="tr-TR" sz="1800" b="0" dirty="0">
              <a:latin typeface="Arial" panose="020B0604020202020204" pitchFamily="34" charset="0"/>
              <a:cs typeface="Arial" panose="020B0604020202020204" pitchFamily="34" charset="0"/>
            </a:rPr>
            <a:t>Mühendisler, istenen davranışları ödüllendirmek, istenmeyen davranışları cezalandırmak için uygun ödül fonksiyonları tanımlar. Ayrıca, kısa vadeli ödüllerin ajanı yanlış yönlendirmesini ve genel hedefe ulaşmasını geciktirmesini önlemek için uzun vadeli hedeflerle uyumlu ödüller belirler. Bu sayede ajan, sadece anlık ödülleri değil, uzun vadede daha yüksek toplam ödülü getirecek eylemleri öğrenir.</a:t>
          </a:r>
          <a:endParaRPr lang="en-US" sz="1800" b="0" dirty="0">
            <a:latin typeface="Arial" panose="020B0604020202020204" pitchFamily="34" charset="0"/>
            <a:cs typeface="Arial" panose="020B0604020202020204" pitchFamily="34" charset="0"/>
          </a:endParaRPr>
        </a:p>
      </dgm:t>
    </dgm:pt>
    <dgm:pt modelId="{0C8E16F0-8A01-40B0-98A8-4593ED2394FC}" type="parTrans" cxnId="{F0350DA9-DA0C-46C8-890E-EAA09C4D9088}">
      <dgm:prSet/>
      <dgm:spPr/>
      <dgm:t>
        <a:bodyPr/>
        <a:lstStyle/>
        <a:p>
          <a:endParaRPr lang="en-US"/>
        </a:p>
      </dgm:t>
    </dgm:pt>
    <dgm:pt modelId="{28A80A8A-CFC7-4D41-823F-3DA39A236FA9}" type="sibTrans" cxnId="{F0350DA9-DA0C-46C8-890E-EAA09C4D9088}">
      <dgm:prSet/>
      <dgm:spPr/>
      <dgm:t>
        <a:bodyPr/>
        <a:lstStyle/>
        <a:p>
          <a:endParaRPr lang="en-US"/>
        </a:p>
      </dgm:t>
    </dgm:pt>
    <dgm:pt modelId="{787958F7-178A-48C4-A01B-4A16B143AC6C}" type="pres">
      <dgm:prSet presAssocID="{3FFEEF80-FEBE-43FB-A12C-56A72FDD974E}" presName="vert0" presStyleCnt="0">
        <dgm:presLayoutVars>
          <dgm:dir/>
          <dgm:animOne val="branch"/>
          <dgm:animLvl val="lvl"/>
        </dgm:presLayoutVars>
      </dgm:prSet>
      <dgm:spPr/>
    </dgm:pt>
    <dgm:pt modelId="{DF29F03D-BF9D-4E8E-A4BF-72AAFBA66619}" type="pres">
      <dgm:prSet presAssocID="{4C276227-CB02-4D9B-BF35-39034EFE87AF}" presName="thickLine" presStyleLbl="alignNode1" presStyleIdx="0" presStyleCnt="2"/>
      <dgm:spPr/>
    </dgm:pt>
    <dgm:pt modelId="{CAB2B282-0669-41C6-BCC4-7A9A0CF9BCCE}" type="pres">
      <dgm:prSet presAssocID="{4C276227-CB02-4D9B-BF35-39034EFE87AF}" presName="horz1" presStyleCnt="0"/>
      <dgm:spPr/>
    </dgm:pt>
    <dgm:pt modelId="{A0DAF703-9326-457F-BDA5-08D63EA08C08}" type="pres">
      <dgm:prSet presAssocID="{4C276227-CB02-4D9B-BF35-39034EFE87AF}" presName="tx1" presStyleLbl="revTx" presStyleIdx="0" presStyleCnt="2" custLinFactNeighborX="29959" custLinFactNeighborY="-1778"/>
      <dgm:spPr/>
    </dgm:pt>
    <dgm:pt modelId="{7A793D40-F875-4E70-A367-67737CF78180}" type="pres">
      <dgm:prSet presAssocID="{4C276227-CB02-4D9B-BF35-39034EFE87AF}" presName="vert1" presStyleCnt="0"/>
      <dgm:spPr/>
    </dgm:pt>
    <dgm:pt modelId="{91C7E996-B383-4C31-BEED-CEADDD0A400C}" type="pres">
      <dgm:prSet presAssocID="{B750FB5D-4B0A-4FF9-B4EA-C56C0751160C}" presName="thickLine" presStyleLbl="alignNode1" presStyleIdx="1" presStyleCnt="2"/>
      <dgm:spPr/>
    </dgm:pt>
    <dgm:pt modelId="{8192863A-1435-4DEF-8A10-63BB8D54428C}" type="pres">
      <dgm:prSet presAssocID="{B750FB5D-4B0A-4FF9-B4EA-C56C0751160C}" presName="horz1" presStyleCnt="0"/>
      <dgm:spPr/>
    </dgm:pt>
    <dgm:pt modelId="{476635FA-2FC4-4255-B382-8A772F539FFF}" type="pres">
      <dgm:prSet presAssocID="{B750FB5D-4B0A-4FF9-B4EA-C56C0751160C}" presName="tx1" presStyleLbl="revTx" presStyleIdx="1" presStyleCnt="2"/>
      <dgm:spPr/>
    </dgm:pt>
    <dgm:pt modelId="{6990DBE8-DE84-4F81-AC07-97C488A1902D}" type="pres">
      <dgm:prSet presAssocID="{B750FB5D-4B0A-4FF9-B4EA-C56C0751160C}" presName="vert1" presStyleCnt="0"/>
      <dgm:spPr/>
    </dgm:pt>
  </dgm:ptLst>
  <dgm:cxnLst>
    <dgm:cxn modelId="{43E89B02-2001-4634-960F-67C31EF59999}" type="presOf" srcId="{3FFEEF80-FEBE-43FB-A12C-56A72FDD974E}" destId="{787958F7-178A-48C4-A01B-4A16B143AC6C}" srcOrd="0" destOrd="0" presId="urn:microsoft.com/office/officeart/2008/layout/LinedList"/>
    <dgm:cxn modelId="{82AF5112-C24E-4477-A3EF-A344EBF03536}" type="presOf" srcId="{B750FB5D-4B0A-4FF9-B4EA-C56C0751160C}" destId="{476635FA-2FC4-4255-B382-8A772F539FFF}" srcOrd="0" destOrd="0" presId="urn:microsoft.com/office/officeart/2008/layout/LinedList"/>
    <dgm:cxn modelId="{CD7B2239-5E9D-4205-96FD-93981A784CCE}" type="presOf" srcId="{4C276227-CB02-4D9B-BF35-39034EFE87AF}" destId="{A0DAF703-9326-457F-BDA5-08D63EA08C08}" srcOrd="0" destOrd="0" presId="urn:microsoft.com/office/officeart/2008/layout/LinedList"/>
    <dgm:cxn modelId="{DB068F57-4DFE-4646-8DC1-8A3EC6605166}" srcId="{3FFEEF80-FEBE-43FB-A12C-56A72FDD974E}" destId="{4C276227-CB02-4D9B-BF35-39034EFE87AF}" srcOrd="0" destOrd="0" parTransId="{202F00DA-ABCD-48B0-8244-0C462166AA9F}" sibTransId="{8AB90D5A-BD04-4A8C-BBA5-7CA91727ED75}"/>
    <dgm:cxn modelId="{F0350DA9-DA0C-46C8-890E-EAA09C4D9088}" srcId="{3FFEEF80-FEBE-43FB-A12C-56A72FDD974E}" destId="{B750FB5D-4B0A-4FF9-B4EA-C56C0751160C}" srcOrd="1" destOrd="0" parTransId="{0C8E16F0-8A01-40B0-98A8-4593ED2394FC}" sibTransId="{28A80A8A-CFC7-4D41-823F-3DA39A236FA9}"/>
    <dgm:cxn modelId="{36ABC536-B077-465A-8503-A48D10E4383F}" type="presParOf" srcId="{787958F7-178A-48C4-A01B-4A16B143AC6C}" destId="{DF29F03D-BF9D-4E8E-A4BF-72AAFBA66619}" srcOrd="0" destOrd="0" presId="urn:microsoft.com/office/officeart/2008/layout/LinedList"/>
    <dgm:cxn modelId="{F1BEEB1E-34EC-47A2-B969-B8B582046272}" type="presParOf" srcId="{787958F7-178A-48C4-A01B-4A16B143AC6C}" destId="{CAB2B282-0669-41C6-BCC4-7A9A0CF9BCCE}" srcOrd="1" destOrd="0" presId="urn:microsoft.com/office/officeart/2008/layout/LinedList"/>
    <dgm:cxn modelId="{07036232-B134-464F-AFDA-7CB3404DCA85}" type="presParOf" srcId="{CAB2B282-0669-41C6-BCC4-7A9A0CF9BCCE}" destId="{A0DAF703-9326-457F-BDA5-08D63EA08C08}" srcOrd="0" destOrd="0" presId="urn:microsoft.com/office/officeart/2008/layout/LinedList"/>
    <dgm:cxn modelId="{B9137221-3A8D-4D92-82A3-E6614BA55325}" type="presParOf" srcId="{CAB2B282-0669-41C6-BCC4-7A9A0CF9BCCE}" destId="{7A793D40-F875-4E70-A367-67737CF78180}" srcOrd="1" destOrd="0" presId="urn:microsoft.com/office/officeart/2008/layout/LinedList"/>
    <dgm:cxn modelId="{F686CA43-E10D-4011-BEC1-7A55563877D6}" type="presParOf" srcId="{787958F7-178A-48C4-A01B-4A16B143AC6C}" destId="{91C7E996-B383-4C31-BEED-CEADDD0A400C}" srcOrd="2" destOrd="0" presId="urn:microsoft.com/office/officeart/2008/layout/LinedList"/>
    <dgm:cxn modelId="{F9998FF1-7BCD-4E16-B987-7E8490DA1F03}" type="presParOf" srcId="{787958F7-178A-48C4-A01B-4A16B143AC6C}" destId="{8192863A-1435-4DEF-8A10-63BB8D54428C}" srcOrd="3" destOrd="0" presId="urn:microsoft.com/office/officeart/2008/layout/LinedList"/>
    <dgm:cxn modelId="{818D803F-A82A-460B-A29E-85456F61CDA6}" type="presParOf" srcId="{8192863A-1435-4DEF-8A10-63BB8D54428C}" destId="{476635FA-2FC4-4255-B382-8A772F539FFF}" srcOrd="0" destOrd="0" presId="urn:microsoft.com/office/officeart/2008/layout/LinedList"/>
    <dgm:cxn modelId="{C4442202-8712-43BE-9879-A30C6722A996}" type="presParOf" srcId="{8192863A-1435-4DEF-8A10-63BB8D54428C}" destId="{6990DBE8-DE84-4F81-AC07-97C488A190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31F3AD-947D-4C5D-BF46-36CC86D6CC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83CD7EF-160B-4E36-B264-475A65ED3E10}">
      <dgm:prSet/>
      <dgm:spPr/>
      <dgm:t>
        <a:bodyPr/>
        <a:lstStyle/>
        <a:p>
          <a:pPr algn="just">
            <a:lnSpc>
              <a:spcPct val="100000"/>
            </a:lnSpc>
          </a:pPr>
          <a:r>
            <a:rPr lang="tr-TR" b="1" dirty="0">
              <a:latin typeface="Arial" panose="020B0604020202020204" pitchFamily="34" charset="0"/>
              <a:cs typeface="Arial" panose="020B0604020202020204" pitchFamily="34" charset="0"/>
            </a:rPr>
            <a:t>Sağlık Hizmetleri:</a:t>
          </a:r>
          <a:r>
            <a:rPr lang="tr-TR" dirty="0">
              <a:latin typeface="Arial" panose="020B0604020202020204" pitchFamily="34" charset="0"/>
              <a:cs typeface="Arial" panose="020B0604020202020204" pitchFamily="34" charset="0"/>
            </a:rPr>
            <a:t> Hasta verilerini ve geçmiş ziyaret bilgilerini inceleyerek her hastaya özel tedavi planları oluşturabilir. Bu, tıbbi teşhisleri hızlandırarak, hastaların daha hızlı ve kişiselleştirilmiş tedaviler almasını sağlar. Ayrıca, iyileşme süreçlerinin zaman çizelgelerini de hesaba katarak tedavi planlarını optimize eder.</a:t>
          </a:r>
          <a:endParaRPr lang="en-US" dirty="0">
            <a:latin typeface="Arial" panose="020B0604020202020204" pitchFamily="34" charset="0"/>
            <a:cs typeface="Arial" panose="020B0604020202020204" pitchFamily="34" charset="0"/>
          </a:endParaRPr>
        </a:p>
      </dgm:t>
    </dgm:pt>
    <dgm:pt modelId="{1ACB3149-11DD-416B-97E0-091672950D66}" type="parTrans" cxnId="{572A3946-BE38-4321-9FBC-D87C3643793E}">
      <dgm:prSet/>
      <dgm:spPr/>
      <dgm:t>
        <a:bodyPr/>
        <a:lstStyle/>
        <a:p>
          <a:endParaRPr lang="en-US"/>
        </a:p>
      </dgm:t>
    </dgm:pt>
    <dgm:pt modelId="{866490CA-B89B-4B9F-9E5A-885431A7CBA9}" type="sibTrans" cxnId="{572A3946-BE38-4321-9FBC-D87C3643793E}">
      <dgm:prSet/>
      <dgm:spPr/>
      <dgm:t>
        <a:bodyPr/>
        <a:lstStyle/>
        <a:p>
          <a:endParaRPr lang="en-US"/>
        </a:p>
      </dgm:t>
    </dgm:pt>
    <dgm:pt modelId="{5366445E-385F-425F-84E7-0AABF2D61DA3}">
      <dgm:prSet/>
      <dgm:spPr/>
      <dgm:t>
        <a:bodyPr/>
        <a:lstStyle/>
        <a:p>
          <a:pPr algn="just">
            <a:lnSpc>
              <a:spcPct val="100000"/>
            </a:lnSpc>
          </a:pPr>
          <a:r>
            <a:rPr lang="tr-TR" b="1" dirty="0">
              <a:latin typeface="Arial" panose="020B0604020202020204" pitchFamily="34" charset="0"/>
              <a:cs typeface="Arial" panose="020B0604020202020204" pitchFamily="34" charset="0"/>
            </a:rPr>
            <a:t>Enerji:</a:t>
          </a:r>
          <a:r>
            <a:rPr lang="tr-TR" dirty="0">
              <a:latin typeface="Arial" panose="020B0604020202020204" pitchFamily="34" charset="0"/>
              <a:cs typeface="Arial" panose="020B0604020202020204" pitchFamily="34" charset="0"/>
            </a:rPr>
            <a:t> Sensörlerden toplanan verileri analiz ederek enerji tüketimini tahmin edebilir. Ekipler, veri merkezlerinde soğutma işlemlerini gerçekleştirirken, enerji ve maliyetleri en aza indiren ideal koşulları belirleyebilir.</a:t>
          </a:r>
          <a:endParaRPr lang="en-US" dirty="0">
            <a:latin typeface="Arial" panose="020B0604020202020204" pitchFamily="34" charset="0"/>
            <a:cs typeface="Arial" panose="020B0604020202020204" pitchFamily="34" charset="0"/>
          </a:endParaRPr>
        </a:p>
      </dgm:t>
    </dgm:pt>
    <dgm:pt modelId="{583AF2B4-BB4F-4738-80EB-29DA3A358F65}" type="parTrans" cxnId="{22ECD404-99BA-4151-979F-C6C7623718ED}">
      <dgm:prSet/>
      <dgm:spPr/>
      <dgm:t>
        <a:bodyPr/>
        <a:lstStyle/>
        <a:p>
          <a:endParaRPr lang="en-US"/>
        </a:p>
      </dgm:t>
    </dgm:pt>
    <dgm:pt modelId="{F1DA109F-4C4D-42E8-8B09-E92CFA05FB9C}" type="sibTrans" cxnId="{22ECD404-99BA-4151-979F-C6C7623718ED}">
      <dgm:prSet/>
      <dgm:spPr/>
      <dgm:t>
        <a:bodyPr/>
        <a:lstStyle/>
        <a:p>
          <a:endParaRPr lang="en-US"/>
        </a:p>
      </dgm:t>
    </dgm:pt>
    <dgm:pt modelId="{B8E4B24C-1C92-4E37-BE0A-93F6DCF4BE74}">
      <dgm:prSet/>
      <dgm:spPr/>
      <dgm:t>
        <a:bodyPr/>
        <a:lstStyle/>
        <a:p>
          <a:pPr algn="just">
            <a:lnSpc>
              <a:spcPct val="100000"/>
            </a:lnSpc>
          </a:pPr>
          <a:r>
            <a:rPr lang="tr-TR" b="1" dirty="0">
              <a:latin typeface="Arial" panose="020B0604020202020204" pitchFamily="34" charset="0"/>
              <a:cs typeface="Arial" panose="020B0604020202020204" pitchFamily="34" charset="0"/>
            </a:rPr>
            <a:t>Üretim:</a:t>
          </a:r>
          <a:r>
            <a:rPr lang="tr-TR" dirty="0">
              <a:latin typeface="Arial" panose="020B0604020202020204" pitchFamily="34" charset="0"/>
              <a:cs typeface="Arial" panose="020B0604020202020204" pitchFamily="34" charset="0"/>
            </a:rPr>
            <a:t> Fabrikalarda ve depolarda, robotların bilgisayar görüş sistemlerine güç verir. Mobil robotlar, depo koridorlarında gezinmeyi ve kazalardan kaçınırken envanteri taşımayı öğrenebilir.</a:t>
          </a:r>
          <a:endParaRPr lang="en-US" dirty="0">
            <a:latin typeface="Arial" panose="020B0604020202020204" pitchFamily="34" charset="0"/>
            <a:cs typeface="Arial" panose="020B0604020202020204" pitchFamily="34" charset="0"/>
          </a:endParaRPr>
        </a:p>
      </dgm:t>
    </dgm:pt>
    <dgm:pt modelId="{9A13D6CD-39BB-4895-80AB-A19322109827}" type="parTrans" cxnId="{9AE97EF2-C17B-4818-A4C8-8C9843393548}">
      <dgm:prSet/>
      <dgm:spPr/>
      <dgm:t>
        <a:bodyPr/>
        <a:lstStyle/>
        <a:p>
          <a:endParaRPr lang="en-US"/>
        </a:p>
      </dgm:t>
    </dgm:pt>
    <dgm:pt modelId="{6F0E432A-4C3C-4E05-937F-7395445C1E53}" type="sibTrans" cxnId="{9AE97EF2-C17B-4818-A4C8-8C9843393548}">
      <dgm:prSet/>
      <dgm:spPr/>
      <dgm:t>
        <a:bodyPr/>
        <a:lstStyle/>
        <a:p>
          <a:endParaRPr lang="en-US"/>
        </a:p>
      </dgm:t>
    </dgm:pt>
    <dgm:pt modelId="{E83DE697-36C4-482E-A79E-D6F054A491A8}" type="pres">
      <dgm:prSet presAssocID="{A431F3AD-947D-4C5D-BF46-36CC86D6CC94}" presName="root" presStyleCnt="0">
        <dgm:presLayoutVars>
          <dgm:dir/>
          <dgm:resizeHandles val="exact"/>
        </dgm:presLayoutVars>
      </dgm:prSet>
      <dgm:spPr/>
    </dgm:pt>
    <dgm:pt modelId="{0188CC02-FECD-4B8E-9B32-5DB91D083E3C}" type="pres">
      <dgm:prSet presAssocID="{783CD7EF-160B-4E36-B264-475A65ED3E10}" presName="compNode" presStyleCnt="0"/>
      <dgm:spPr/>
    </dgm:pt>
    <dgm:pt modelId="{5D7DB94B-89C6-4A04-96B4-D940C52086D5}" type="pres">
      <dgm:prSet presAssocID="{783CD7EF-160B-4E36-B264-475A65ED3E10}" presName="bgRect" presStyleLbl="bgShp" presStyleIdx="0" presStyleCnt="3"/>
      <dgm:spPr>
        <a:solidFill>
          <a:schemeClr val="accent5"/>
        </a:solidFill>
      </dgm:spPr>
    </dgm:pt>
    <dgm:pt modelId="{D742E365-ADE3-4830-9928-CC449F340BA4}" type="pres">
      <dgm:prSet presAssocID="{783CD7EF-160B-4E36-B264-475A65ED3E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oskop"/>
        </a:ext>
      </dgm:extLst>
    </dgm:pt>
    <dgm:pt modelId="{D9DB1D31-CDFC-4134-BC56-58B9F26402CB}" type="pres">
      <dgm:prSet presAssocID="{783CD7EF-160B-4E36-B264-475A65ED3E10}" presName="spaceRect" presStyleCnt="0"/>
      <dgm:spPr/>
    </dgm:pt>
    <dgm:pt modelId="{2E468DD3-3219-4FB1-86DA-06F864B30A20}" type="pres">
      <dgm:prSet presAssocID="{783CD7EF-160B-4E36-B264-475A65ED3E10}" presName="parTx" presStyleLbl="revTx" presStyleIdx="0" presStyleCnt="3">
        <dgm:presLayoutVars>
          <dgm:chMax val="0"/>
          <dgm:chPref val="0"/>
        </dgm:presLayoutVars>
      </dgm:prSet>
      <dgm:spPr/>
    </dgm:pt>
    <dgm:pt modelId="{264A842C-EBE1-4002-AB2D-111492E7D473}" type="pres">
      <dgm:prSet presAssocID="{866490CA-B89B-4B9F-9E5A-885431A7CBA9}" presName="sibTrans" presStyleCnt="0"/>
      <dgm:spPr/>
    </dgm:pt>
    <dgm:pt modelId="{4951A9FD-5E0A-4DBC-A431-478BBFE74F7D}" type="pres">
      <dgm:prSet presAssocID="{5366445E-385F-425F-84E7-0AABF2D61DA3}" presName="compNode" presStyleCnt="0"/>
      <dgm:spPr/>
    </dgm:pt>
    <dgm:pt modelId="{E4E8530C-25DB-4F90-AAC5-B007651963C8}" type="pres">
      <dgm:prSet presAssocID="{5366445E-385F-425F-84E7-0AABF2D61DA3}" presName="bgRect" presStyleLbl="bgShp" presStyleIdx="1" presStyleCnt="3"/>
      <dgm:spPr/>
    </dgm:pt>
    <dgm:pt modelId="{6C5D4EC5-0B3E-4F8B-9764-421A1DD4A507}" type="pres">
      <dgm:prSet presAssocID="{5366445E-385F-425F-84E7-0AABF2D61D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statistikler"/>
        </a:ext>
      </dgm:extLst>
    </dgm:pt>
    <dgm:pt modelId="{1F542BC8-87DE-4688-BC59-603596292AF8}" type="pres">
      <dgm:prSet presAssocID="{5366445E-385F-425F-84E7-0AABF2D61DA3}" presName="spaceRect" presStyleCnt="0"/>
      <dgm:spPr/>
    </dgm:pt>
    <dgm:pt modelId="{BF1B618C-FD2D-41B8-9A65-4983FCDBD46F}" type="pres">
      <dgm:prSet presAssocID="{5366445E-385F-425F-84E7-0AABF2D61DA3}" presName="parTx" presStyleLbl="revTx" presStyleIdx="1" presStyleCnt="3">
        <dgm:presLayoutVars>
          <dgm:chMax val="0"/>
          <dgm:chPref val="0"/>
        </dgm:presLayoutVars>
      </dgm:prSet>
      <dgm:spPr/>
    </dgm:pt>
    <dgm:pt modelId="{957661A0-6C9D-4912-A49A-A94262F1D13B}" type="pres">
      <dgm:prSet presAssocID="{F1DA109F-4C4D-42E8-8B09-E92CFA05FB9C}" presName="sibTrans" presStyleCnt="0"/>
      <dgm:spPr/>
    </dgm:pt>
    <dgm:pt modelId="{8B7AD4B8-D005-418A-B214-463624F38A45}" type="pres">
      <dgm:prSet presAssocID="{B8E4B24C-1C92-4E37-BE0A-93F6DCF4BE74}" presName="compNode" presStyleCnt="0"/>
      <dgm:spPr/>
    </dgm:pt>
    <dgm:pt modelId="{4B104AF5-5274-4CD4-83AD-6A403D292585}" type="pres">
      <dgm:prSet presAssocID="{B8E4B24C-1C92-4E37-BE0A-93F6DCF4BE74}" presName="bgRect" presStyleLbl="bgShp" presStyleIdx="2" presStyleCnt="3"/>
      <dgm:spPr/>
    </dgm:pt>
    <dgm:pt modelId="{992BD3BA-FD7E-461B-B766-4A1E8F58C7F6}" type="pres">
      <dgm:prSet presAssocID="{B8E4B24C-1C92-4E37-BE0A-93F6DCF4BE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81F32FA0-93F5-413D-BB1B-68439ADFD2FC}" type="pres">
      <dgm:prSet presAssocID="{B8E4B24C-1C92-4E37-BE0A-93F6DCF4BE74}" presName="spaceRect" presStyleCnt="0"/>
      <dgm:spPr/>
    </dgm:pt>
    <dgm:pt modelId="{F33C0211-4BA8-4507-80E9-640102885867}" type="pres">
      <dgm:prSet presAssocID="{B8E4B24C-1C92-4E37-BE0A-93F6DCF4BE74}" presName="parTx" presStyleLbl="revTx" presStyleIdx="2" presStyleCnt="3">
        <dgm:presLayoutVars>
          <dgm:chMax val="0"/>
          <dgm:chPref val="0"/>
        </dgm:presLayoutVars>
      </dgm:prSet>
      <dgm:spPr/>
    </dgm:pt>
  </dgm:ptLst>
  <dgm:cxnLst>
    <dgm:cxn modelId="{22ECD404-99BA-4151-979F-C6C7623718ED}" srcId="{A431F3AD-947D-4C5D-BF46-36CC86D6CC94}" destId="{5366445E-385F-425F-84E7-0AABF2D61DA3}" srcOrd="1" destOrd="0" parTransId="{583AF2B4-BB4F-4738-80EB-29DA3A358F65}" sibTransId="{F1DA109F-4C4D-42E8-8B09-E92CFA05FB9C}"/>
    <dgm:cxn modelId="{A5B47629-3FDD-4B0E-8889-6D678E7D92CA}" type="presOf" srcId="{A431F3AD-947D-4C5D-BF46-36CC86D6CC94}" destId="{E83DE697-36C4-482E-A79E-D6F054A491A8}" srcOrd="0" destOrd="0" presId="urn:microsoft.com/office/officeart/2018/2/layout/IconVerticalSolidList"/>
    <dgm:cxn modelId="{1F643838-40B3-4B2F-B50E-7B870060ABDB}" type="presOf" srcId="{5366445E-385F-425F-84E7-0AABF2D61DA3}" destId="{BF1B618C-FD2D-41B8-9A65-4983FCDBD46F}" srcOrd="0" destOrd="0" presId="urn:microsoft.com/office/officeart/2018/2/layout/IconVerticalSolidList"/>
    <dgm:cxn modelId="{572A3946-BE38-4321-9FBC-D87C3643793E}" srcId="{A431F3AD-947D-4C5D-BF46-36CC86D6CC94}" destId="{783CD7EF-160B-4E36-B264-475A65ED3E10}" srcOrd="0" destOrd="0" parTransId="{1ACB3149-11DD-416B-97E0-091672950D66}" sibTransId="{866490CA-B89B-4B9F-9E5A-885431A7CBA9}"/>
    <dgm:cxn modelId="{315EB298-2F2E-4C88-B9D5-3C824385CC1B}" type="presOf" srcId="{783CD7EF-160B-4E36-B264-475A65ED3E10}" destId="{2E468DD3-3219-4FB1-86DA-06F864B30A20}" srcOrd="0" destOrd="0" presId="urn:microsoft.com/office/officeart/2018/2/layout/IconVerticalSolidList"/>
    <dgm:cxn modelId="{9AE97EF2-C17B-4818-A4C8-8C9843393548}" srcId="{A431F3AD-947D-4C5D-BF46-36CC86D6CC94}" destId="{B8E4B24C-1C92-4E37-BE0A-93F6DCF4BE74}" srcOrd="2" destOrd="0" parTransId="{9A13D6CD-39BB-4895-80AB-A19322109827}" sibTransId="{6F0E432A-4C3C-4E05-937F-7395445C1E53}"/>
    <dgm:cxn modelId="{BE2549FC-1D89-4DA5-A475-9BA8E7340717}" type="presOf" srcId="{B8E4B24C-1C92-4E37-BE0A-93F6DCF4BE74}" destId="{F33C0211-4BA8-4507-80E9-640102885867}" srcOrd="0" destOrd="0" presId="urn:microsoft.com/office/officeart/2018/2/layout/IconVerticalSolidList"/>
    <dgm:cxn modelId="{4A28A288-CA8B-493F-9E7B-7DD77E12960F}" type="presParOf" srcId="{E83DE697-36C4-482E-A79E-D6F054A491A8}" destId="{0188CC02-FECD-4B8E-9B32-5DB91D083E3C}" srcOrd="0" destOrd="0" presId="urn:microsoft.com/office/officeart/2018/2/layout/IconVerticalSolidList"/>
    <dgm:cxn modelId="{6C7032FB-C3C8-4875-A900-2A8F55A7191D}" type="presParOf" srcId="{0188CC02-FECD-4B8E-9B32-5DB91D083E3C}" destId="{5D7DB94B-89C6-4A04-96B4-D940C52086D5}" srcOrd="0" destOrd="0" presId="urn:microsoft.com/office/officeart/2018/2/layout/IconVerticalSolidList"/>
    <dgm:cxn modelId="{CB0E9304-3997-4816-B958-4A5F272A44A0}" type="presParOf" srcId="{0188CC02-FECD-4B8E-9B32-5DB91D083E3C}" destId="{D742E365-ADE3-4830-9928-CC449F340BA4}" srcOrd="1" destOrd="0" presId="urn:microsoft.com/office/officeart/2018/2/layout/IconVerticalSolidList"/>
    <dgm:cxn modelId="{CA49A8AD-4279-447A-8A8E-B01A193282B4}" type="presParOf" srcId="{0188CC02-FECD-4B8E-9B32-5DB91D083E3C}" destId="{D9DB1D31-CDFC-4134-BC56-58B9F26402CB}" srcOrd="2" destOrd="0" presId="urn:microsoft.com/office/officeart/2018/2/layout/IconVerticalSolidList"/>
    <dgm:cxn modelId="{C9B98BEF-69AB-4084-A30A-500928ADBD3D}" type="presParOf" srcId="{0188CC02-FECD-4B8E-9B32-5DB91D083E3C}" destId="{2E468DD3-3219-4FB1-86DA-06F864B30A20}" srcOrd="3" destOrd="0" presId="urn:microsoft.com/office/officeart/2018/2/layout/IconVerticalSolidList"/>
    <dgm:cxn modelId="{46017F92-9027-41DD-86A1-5F39A1E97750}" type="presParOf" srcId="{E83DE697-36C4-482E-A79E-D6F054A491A8}" destId="{264A842C-EBE1-4002-AB2D-111492E7D473}" srcOrd="1" destOrd="0" presId="urn:microsoft.com/office/officeart/2018/2/layout/IconVerticalSolidList"/>
    <dgm:cxn modelId="{551E756F-E5C8-4FC2-9A3C-7A9FE7FAD5CC}" type="presParOf" srcId="{E83DE697-36C4-482E-A79E-D6F054A491A8}" destId="{4951A9FD-5E0A-4DBC-A431-478BBFE74F7D}" srcOrd="2" destOrd="0" presId="urn:microsoft.com/office/officeart/2018/2/layout/IconVerticalSolidList"/>
    <dgm:cxn modelId="{33FAC4ED-07CF-40FF-A63F-691B8A8C2B55}" type="presParOf" srcId="{4951A9FD-5E0A-4DBC-A431-478BBFE74F7D}" destId="{E4E8530C-25DB-4F90-AAC5-B007651963C8}" srcOrd="0" destOrd="0" presId="urn:microsoft.com/office/officeart/2018/2/layout/IconVerticalSolidList"/>
    <dgm:cxn modelId="{BA5BDB58-3E70-4090-9BB6-8283B74E7AD9}" type="presParOf" srcId="{4951A9FD-5E0A-4DBC-A431-478BBFE74F7D}" destId="{6C5D4EC5-0B3E-4F8B-9764-421A1DD4A507}" srcOrd="1" destOrd="0" presId="urn:microsoft.com/office/officeart/2018/2/layout/IconVerticalSolidList"/>
    <dgm:cxn modelId="{8F27B8C0-3429-4506-8543-6BB54ED79B16}" type="presParOf" srcId="{4951A9FD-5E0A-4DBC-A431-478BBFE74F7D}" destId="{1F542BC8-87DE-4688-BC59-603596292AF8}" srcOrd="2" destOrd="0" presId="urn:microsoft.com/office/officeart/2018/2/layout/IconVerticalSolidList"/>
    <dgm:cxn modelId="{5B0F811D-978C-4673-82A8-E5B958788F0D}" type="presParOf" srcId="{4951A9FD-5E0A-4DBC-A431-478BBFE74F7D}" destId="{BF1B618C-FD2D-41B8-9A65-4983FCDBD46F}" srcOrd="3" destOrd="0" presId="urn:microsoft.com/office/officeart/2018/2/layout/IconVerticalSolidList"/>
    <dgm:cxn modelId="{E268BD43-483A-48DD-854B-214272286D96}" type="presParOf" srcId="{E83DE697-36C4-482E-A79E-D6F054A491A8}" destId="{957661A0-6C9D-4912-A49A-A94262F1D13B}" srcOrd="3" destOrd="0" presId="urn:microsoft.com/office/officeart/2018/2/layout/IconVerticalSolidList"/>
    <dgm:cxn modelId="{B83BB295-63C6-4DD6-BCFF-AE3B79E83E74}" type="presParOf" srcId="{E83DE697-36C4-482E-A79E-D6F054A491A8}" destId="{8B7AD4B8-D005-418A-B214-463624F38A45}" srcOrd="4" destOrd="0" presId="urn:microsoft.com/office/officeart/2018/2/layout/IconVerticalSolidList"/>
    <dgm:cxn modelId="{172C9E91-5FA3-4380-90CC-6B443657EFB7}" type="presParOf" srcId="{8B7AD4B8-D005-418A-B214-463624F38A45}" destId="{4B104AF5-5274-4CD4-83AD-6A403D292585}" srcOrd="0" destOrd="0" presId="urn:microsoft.com/office/officeart/2018/2/layout/IconVerticalSolidList"/>
    <dgm:cxn modelId="{7D884116-4EC5-4AD9-8BA5-95EB918DD677}" type="presParOf" srcId="{8B7AD4B8-D005-418A-B214-463624F38A45}" destId="{992BD3BA-FD7E-461B-B766-4A1E8F58C7F6}" srcOrd="1" destOrd="0" presId="urn:microsoft.com/office/officeart/2018/2/layout/IconVerticalSolidList"/>
    <dgm:cxn modelId="{1BCD5F36-3E94-47F1-99AA-5888C5598D99}" type="presParOf" srcId="{8B7AD4B8-D005-418A-B214-463624F38A45}" destId="{81F32FA0-93F5-413D-BB1B-68439ADFD2FC}" srcOrd="2" destOrd="0" presId="urn:microsoft.com/office/officeart/2018/2/layout/IconVerticalSolidList"/>
    <dgm:cxn modelId="{CC831BEB-E3CF-43AF-A5C1-23A4A5D263B0}" type="presParOf" srcId="{8B7AD4B8-D005-418A-B214-463624F38A45}" destId="{F33C0211-4BA8-4507-80E9-6401028858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1BDF6E-8815-40A2-9A60-9F85410C23B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FD57E1F-8358-4568-BBFB-91E994449B4A}">
      <dgm:prSet custT="1"/>
      <dgm:spPr/>
      <dgm:t>
        <a:bodyPr/>
        <a:lstStyle/>
        <a:p>
          <a:pPr algn="just">
            <a:lnSpc>
              <a:spcPct val="100000"/>
            </a:lnSpc>
          </a:pPr>
          <a:r>
            <a:rPr lang="tr-TR" sz="1600" b="1" dirty="0">
              <a:latin typeface="Arial" panose="020B0604020202020204" pitchFamily="34" charset="0"/>
              <a:cs typeface="Arial" panose="020B0604020202020204" pitchFamily="34" charset="0"/>
            </a:rPr>
            <a:t>Pazarlama:</a:t>
          </a:r>
          <a:r>
            <a:rPr lang="tr-TR" sz="1600" dirty="0">
              <a:latin typeface="Arial" panose="020B0604020202020204" pitchFamily="34" charset="0"/>
              <a:cs typeface="Arial" panose="020B0604020202020204" pitchFamily="34" charset="0"/>
            </a:rPr>
            <a:t> Kişiselleştirilmiş önerilerle müşterileri hedeflemeyi kolaylaştırır. Müşterilerin hangi ürünleri ve web sayfalarını görüntülediklerini analiz ederek, ilgilerini çekebilecek diğer ürünler belirlenebilir.</a:t>
          </a:r>
          <a:endParaRPr lang="en-US" sz="1600" dirty="0">
            <a:latin typeface="Arial" panose="020B0604020202020204" pitchFamily="34" charset="0"/>
            <a:cs typeface="Arial" panose="020B0604020202020204" pitchFamily="34" charset="0"/>
          </a:endParaRPr>
        </a:p>
      </dgm:t>
    </dgm:pt>
    <dgm:pt modelId="{CC186584-ADFB-486C-B978-88E773793E68}" type="parTrans" cxnId="{095DCD02-9812-4E78-9F8F-17C5AA1CA88D}">
      <dgm:prSet/>
      <dgm:spPr/>
      <dgm:t>
        <a:bodyPr/>
        <a:lstStyle/>
        <a:p>
          <a:endParaRPr lang="en-US"/>
        </a:p>
      </dgm:t>
    </dgm:pt>
    <dgm:pt modelId="{E480BF76-8FA4-4E8F-982C-D31734365A7A}" type="sibTrans" cxnId="{095DCD02-9812-4E78-9F8F-17C5AA1CA88D}">
      <dgm:prSet/>
      <dgm:spPr/>
      <dgm:t>
        <a:bodyPr/>
        <a:lstStyle/>
        <a:p>
          <a:endParaRPr lang="en-US"/>
        </a:p>
      </dgm:t>
    </dgm:pt>
    <dgm:pt modelId="{18591BD8-91E9-41A6-9468-9ECA96239E19}">
      <dgm:prSet custT="1"/>
      <dgm:spPr/>
      <dgm:t>
        <a:bodyPr/>
        <a:lstStyle/>
        <a:p>
          <a:pPr algn="just">
            <a:lnSpc>
              <a:spcPct val="100000"/>
            </a:lnSpc>
          </a:pPr>
          <a:r>
            <a:rPr lang="tr-TR" sz="1600" b="1" dirty="0">
              <a:latin typeface="Arial" panose="020B0604020202020204" pitchFamily="34" charset="0"/>
              <a:cs typeface="Arial" panose="020B0604020202020204" pitchFamily="34" charset="0"/>
            </a:rPr>
            <a:t>Oyun:</a:t>
          </a:r>
          <a:r>
            <a:rPr lang="tr-TR" sz="1600" dirty="0">
              <a:latin typeface="Arial" panose="020B0604020202020204" pitchFamily="34" charset="0"/>
              <a:cs typeface="Arial" panose="020B0604020202020204" pitchFamily="34" charset="0"/>
            </a:rPr>
            <a:t> Video oyunlarında oyuncu olmayan karakterlerin yapay zekalarını geliştirir. Bu yapay zekalar, farklı saldırı ve savunma taktikleri benimseyebilir ve oyunda yeni yollar keşfedebilir.</a:t>
          </a:r>
          <a:endParaRPr lang="en-US" sz="1600" dirty="0">
            <a:latin typeface="Arial" panose="020B0604020202020204" pitchFamily="34" charset="0"/>
            <a:cs typeface="Arial" panose="020B0604020202020204" pitchFamily="34" charset="0"/>
          </a:endParaRPr>
        </a:p>
      </dgm:t>
    </dgm:pt>
    <dgm:pt modelId="{EB8FBB5A-03C2-40D0-AC22-47A4DD7FA184}" type="parTrans" cxnId="{55FF89E4-3B62-4640-AFF4-039AA8574508}">
      <dgm:prSet/>
      <dgm:spPr/>
      <dgm:t>
        <a:bodyPr/>
        <a:lstStyle/>
        <a:p>
          <a:endParaRPr lang="en-US"/>
        </a:p>
      </dgm:t>
    </dgm:pt>
    <dgm:pt modelId="{220C8BDE-A4D7-4D36-B97A-CF91E06949D4}" type="sibTrans" cxnId="{55FF89E4-3B62-4640-AFF4-039AA8574508}">
      <dgm:prSet/>
      <dgm:spPr/>
      <dgm:t>
        <a:bodyPr/>
        <a:lstStyle/>
        <a:p>
          <a:endParaRPr lang="en-US"/>
        </a:p>
      </dgm:t>
    </dgm:pt>
    <dgm:pt modelId="{0CFCAD46-AABA-4D24-8894-7145DB935AB4}">
      <dgm:prSet custT="1"/>
      <dgm:spPr/>
      <dgm:t>
        <a:bodyPr/>
        <a:lstStyle/>
        <a:p>
          <a:pPr algn="just">
            <a:lnSpc>
              <a:spcPct val="100000"/>
            </a:lnSpc>
          </a:pPr>
          <a:r>
            <a:rPr lang="tr-TR" sz="1600" b="1" dirty="0">
              <a:latin typeface="Arial" panose="020B0604020202020204" pitchFamily="34" charset="0"/>
              <a:cs typeface="Arial" panose="020B0604020202020204" pitchFamily="34" charset="0"/>
            </a:rPr>
            <a:t>Robotik:</a:t>
          </a:r>
          <a:r>
            <a:rPr lang="tr-TR" sz="1600" dirty="0">
              <a:latin typeface="Arial" panose="020B0604020202020204" pitchFamily="34" charset="0"/>
              <a:cs typeface="Arial" panose="020B0604020202020204" pitchFamily="34" charset="0"/>
            </a:rPr>
            <a:t> Derin öğrenme ve pekiştirmeli öğrenme, robotları daha önce karşılaşmadıkları nesneleri kavrayacak şekilde eğitebilir. Özellikle montaj hattı gibi ortamlarda kullanılabilir.</a:t>
          </a:r>
          <a:endParaRPr lang="en-US" sz="1600" dirty="0">
            <a:latin typeface="Arial" panose="020B0604020202020204" pitchFamily="34" charset="0"/>
            <a:cs typeface="Arial" panose="020B0604020202020204" pitchFamily="34" charset="0"/>
          </a:endParaRPr>
        </a:p>
      </dgm:t>
    </dgm:pt>
    <dgm:pt modelId="{FE11D5F7-3CB2-4269-A649-63E71494F785}" type="parTrans" cxnId="{8EB4FCDF-01E7-4CEE-B627-49DE60557014}">
      <dgm:prSet/>
      <dgm:spPr/>
      <dgm:t>
        <a:bodyPr/>
        <a:lstStyle/>
        <a:p>
          <a:endParaRPr lang="en-US"/>
        </a:p>
      </dgm:t>
    </dgm:pt>
    <dgm:pt modelId="{EB1B4A59-6E6A-4494-93D5-ADBA0EA36467}" type="sibTrans" cxnId="{8EB4FCDF-01E7-4CEE-B627-49DE60557014}">
      <dgm:prSet/>
      <dgm:spPr/>
      <dgm:t>
        <a:bodyPr/>
        <a:lstStyle/>
        <a:p>
          <a:endParaRPr lang="en-US"/>
        </a:p>
      </dgm:t>
    </dgm:pt>
    <dgm:pt modelId="{7B855857-29C8-467A-BBC6-AFE47DC88217}" type="pres">
      <dgm:prSet presAssocID="{AB1BDF6E-8815-40A2-9A60-9F85410C23BC}" presName="root" presStyleCnt="0">
        <dgm:presLayoutVars>
          <dgm:dir/>
          <dgm:resizeHandles val="exact"/>
        </dgm:presLayoutVars>
      </dgm:prSet>
      <dgm:spPr/>
    </dgm:pt>
    <dgm:pt modelId="{57B445FC-7EEC-4877-9D45-26B4D35062D0}" type="pres">
      <dgm:prSet presAssocID="{3FD57E1F-8358-4568-BBFB-91E994449B4A}" presName="compNode" presStyleCnt="0"/>
      <dgm:spPr/>
    </dgm:pt>
    <dgm:pt modelId="{FB23E63E-9791-4676-9F43-702DA23F9B35}" type="pres">
      <dgm:prSet presAssocID="{3FD57E1F-8358-4568-BBFB-91E994449B4A}" presName="bgRect" presStyleLbl="bgShp" presStyleIdx="0" presStyleCnt="3"/>
      <dgm:spPr>
        <a:solidFill>
          <a:schemeClr val="accent2">
            <a:lumMod val="75000"/>
          </a:schemeClr>
        </a:solidFill>
      </dgm:spPr>
    </dgm:pt>
    <dgm:pt modelId="{C2920794-E21C-4C62-81E4-53586C1477D8}" type="pres">
      <dgm:prSet presAssocID="{3FD57E1F-8358-4568-BBFB-91E994449B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9C39FD25-6580-4E3D-A861-15ED4F23B598}" type="pres">
      <dgm:prSet presAssocID="{3FD57E1F-8358-4568-BBFB-91E994449B4A}" presName="spaceRect" presStyleCnt="0"/>
      <dgm:spPr/>
    </dgm:pt>
    <dgm:pt modelId="{9D1CA5B0-B282-4881-BD2D-CF9B3580F196}" type="pres">
      <dgm:prSet presAssocID="{3FD57E1F-8358-4568-BBFB-91E994449B4A}" presName="parTx" presStyleLbl="revTx" presStyleIdx="0" presStyleCnt="3">
        <dgm:presLayoutVars>
          <dgm:chMax val="0"/>
          <dgm:chPref val="0"/>
        </dgm:presLayoutVars>
      </dgm:prSet>
      <dgm:spPr/>
    </dgm:pt>
    <dgm:pt modelId="{EB15381B-0F05-41DE-8454-093651DDEB3C}" type="pres">
      <dgm:prSet presAssocID="{E480BF76-8FA4-4E8F-982C-D31734365A7A}" presName="sibTrans" presStyleCnt="0"/>
      <dgm:spPr/>
    </dgm:pt>
    <dgm:pt modelId="{0E9F6A93-A479-4783-A10C-5408EC10EFB6}" type="pres">
      <dgm:prSet presAssocID="{18591BD8-91E9-41A6-9468-9ECA96239E19}" presName="compNode" presStyleCnt="0"/>
      <dgm:spPr/>
    </dgm:pt>
    <dgm:pt modelId="{1E1884E5-9987-473F-B76A-5ECB654D912F}" type="pres">
      <dgm:prSet presAssocID="{18591BD8-91E9-41A6-9468-9ECA96239E19}" presName="bgRect" presStyleLbl="bgShp" presStyleIdx="1" presStyleCnt="3"/>
      <dgm:spPr/>
    </dgm:pt>
    <dgm:pt modelId="{A4E2F514-EB5B-4241-94DC-56640763FABC}" type="pres">
      <dgm:prSet presAssocID="{18591BD8-91E9-41A6-9468-9ECA96239E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190439A2-0AC6-43C3-8C28-34B0086D37D5}" type="pres">
      <dgm:prSet presAssocID="{18591BD8-91E9-41A6-9468-9ECA96239E19}" presName="spaceRect" presStyleCnt="0"/>
      <dgm:spPr/>
    </dgm:pt>
    <dgm:pt modelId="{40049CE0-B67D-425A-8E67-A9FEE9D1CCC7}" type="pres">
      <dgm:prSet presAssocID="{18591BD8-91E9-41A6-9468-9ECA96239E19}" presName="parTx" presStyleLbl="revTx" presStyleIdx="1" presStyleCnt="3">
        <dgm:presLayoutVars>
          <dgm:chMax val="0"/>
          <dgm:chPref val="0"/>
        </dgm:presLayoutVars>
      </dgm:prSet>
      <dgm:spPr/>
    </dgm:pt>
    <dgm:pt modelId="{392C2ABB-4E01-4488-9C2D-60F9968BC179}" type="pres">
      <dgm:prSet presAssocID="{220C8BDE-A4D7-4D36-B97A-CF91E06949D4}" presName="sibTrans" presStyleCnt="0"/>
      <dgm:spPr/>
    </dgm:pt>
    <dgm:pt modelId="{A61361F0-644C-412D-90D2-33F46278BB04}" type="pres">
      <dgm:prSet presAssocID="{0CFCAD46-AABA-4D24-8894-7145DB935AB4}" presName="compNode" presStyleCnt="0"/>
      <dgm:spPr/>
    </dgm:pt>
    <dgm:pt modelId="{35BEE3A5-C788-421E-949C-D33EECC92F61}" type="pres">
      <dgm:prSet presAssocID="{0CFCAD46-AABA-4D24-8894-7145DB935AB4}" presName="bgRect" presStyleLbl="bgShp" presStyleIdx="2" presStyleCnt="3"/>
      <dgm:spPr/>
    </dgm:pt>
    <dgm:pt modelId="{C83794FC-CDDA-4140-AD76-CCBF72B909C6}" type="pres">
      <dgm:prSet presAssocID="{0CFCAD46-AABA-4D24-8894-7145DB935A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C7E3AFE8-DCA4-48BD-9316-8AAC1C6FA70D}" type="pres">
      <dgm:prSet presAssocID="{0CFCAD46-AABA-4D24-8894-7145DB935AB4}" presName="spaceRect" presStyleCnt="0"/>
      <dgm:spPr/>
    </dgm:pt>
    <dgm:pt modelId="{FF0AEE92-9B52-43A7-9B81-161A041CB53E}" type="pres">
      <dgm:prSet presAssocID="{0CFCAD46-AABA-4D24-8894-7145DB935AB4}" presName="parTx" presStyleLbl="revTx" presStyleIdx="2" presStyleCnt="3">
        <dgm:presLayoutVars>
          <dgm:chMax val="0"/>
          <dgm:chPref val="0"/>
        </dgm:presLayoutVars>
      </dgm:prSet>
      <dgm:spPr/>
    </dgm:pt>
  </dgm:ptLst>
  <dgm:cxnLst>
    <dgm:cxn modelId="{095DCD02-9812-4E78-9F8F-17C5AA1CA88D}" srcId="{AB1BDF6E-8815-40A2-9A60-9F85410C23BC}" destId="{3FD57E1F-8358-4568-BBFB-91E994449B4A}" srcOrd="0" destOrd="0" parTransId="{CC186584-ADFB-486C-B978-88E773793E68}" sibTransId="{E480BF76-8FA4-4E8F-982C-D31734365A7A}"/>
    <dgm:cxn modelId="{34B10624-218E-46D0-88FF-BCEDA51C31A6}" type="presOf" srcId="{3FD57E1F-8358-4568-BBFB-91E994449B4A}" destId="{9D1CA5B0-B282-4881-BD2D-CF9B3580F196}" srcOrd="0" destOrd="0" presId="urn:microsoft.com/office/officeart/2018/2/layout/IconVerticalSolidList"/>
    <dgm:cxn modelId="{6EE67E45-E79B-476F-8E82-DB965F751391}" type="presOf" srcId="{AB1BDF6E-8815-40A2-9A60-9F85410C23BC}" destId="{7B855857-29C8-467A-BBC6-AFE47DC88217}" srcOrd="0" destOrd="0" presId="urn:microsoft.com/office/officeart/2018/2/layout/IconVerticalSolidList"/>
    <dgm:cxn modelId="{8EB4FCDF-01E7-4CEE-B627-49DE60557014}" srcId="{AB1BDF6E-8815-40A2-9A60-9F85410C23BC}" destId="{0CFCAD46-AABA-4D24-8894-7145DB935AB4}" srcOrd="2" destOrd="0" parTransId="{FE11D5F7-3CB2-4269-A649-63E71494F785}" sibTransId="{EB1B4A59-6E6A-4494-93D5-ADBA0EA36467}"/>
    <dgm:cxn modelId="{55FF89E4-3B62-4640-AFF4-039AA8574508}" srcId="{AB1BDF6E-8815-40A2-9A60-9F85410C23BC}" destId="{18591BD8-91E9-41A6-9468-9ECA96239E19}" srcOrd="1" destOrd="0" parTransId="{EB8FBB5A-03C2-40D0-AC22-47A4DD7FA184}" sibTransId="{220C8BDE-A4D7-4D36-B97A-CF91E06949D4}"/>
    <dgm:cxn modelId="{4A4CF4E9-0B32-4827-AE87-0AB7DD85A953}" type="presOf" srcId="{0CFCAD46-AABA-4D24-8894-7145DB935AB4}" destId="{FF0AEE92-9B52-43A7-9B81-161A041CB53E}" srcOrd="0" destOrd="0" presId="urn:microsoft.com/office/officeart/2018/2/layout/IconVerticalSolidList"/>
    <dgm:cxn modelId="{F8FE2CEF-531E-4538-B9C7-AD96D6F4CBCD}" type="presOf" srcId="{18591BD8-91E9-41A6-9468-9ECA96239E19}" destId="{40049CE0-B67D-425A-8E67-A9FEE9D1CCC7}" srcOrd="0" destOrd="0" presId="urn:microsoft.com/office/officeart/2018/2/layout/IconVerticalSolidList"/>
    <dgm:cxn modelId="{AB857D9C-8797-4987-AC85-CDF2FAA18A42}" type="presParOf" srcId="{7B855857-29C8-467A-BBC6-AFE47DC88217}" destId="{57B445FC-7EEC-4877-9D45-26B4D35062D0}" srcOrd="0" destOrd="0" presId="urn:microsoft.com/office/officeart/2018/2/layout/IconVerticalSolidList"/>
    <dgm:cxn modelId="{AEB449CE-CBAD-482E-8EC8-2A25D4D27E5E}" type="presParOf" srcId="{57B445FC-7EEC-4877-9D45-26B4D35062D0}" destId="{FB23E63E-9791-4676-9F43-702DA23F9B35}" srcOrd="0" destOrd="0" presId="urn:microsoft.com/office/officeart/2018/2/layout/IconVerticalSolidList"/>
    <dgm:cxn modelId="{B582C2B9-0697-4243-A785-48A15A66A770}" type="presParOf" srcId="{57B445FC-7EEC-4877-9D45-26B4D35062D0}" destId="{C2920794-E21C-4C62-81E4-53586C1477D8}" srcOrd="1" destOrd="0" presId="urn:microsoft.com/office/officeart/2018/2/layout/IconVerticalSolidList"/>
    <dgm:cxn modelId="{8A3F143D-5306-41CF-B5A0-B94A5E7BBA0C}" type="presParOf" srcId="{57B445FC-7EEC-4877-9D45-26B4D35062D0}" destId="{9C39FD25-6580-4E3D-A861-15ED4F23B598}" srcOrd="2" destOrd="0" presId="urn:microsoft.com/office/officeart/2018/2/layout/IconVerticalSolidList"/>
    <dgm:cxn modelId="{00BC4116-30A6-4F26-9B58-AE6797E2E39D}" type="presParOf" srcId="{57B445FC-7EEC-4877-9D45-26B4D35062D0}" destId="{9D1CA5B0-B282-4881-BD2D-CF9B3580F196}" srcOrd="3" destOrd="0" presId="urn:microsoft.com/office/officeart/2018/2/layout/IconVerticalSolidList"/>
    <dgm:cxn modelId="{F930008B-0C82-4E4F-A277-51A641654DBB}" type="presParOf" srcId="{7B855857-29C8-467A-BBC6-AFE47DC88217}" destId="{EB15381B-0F05-41DE-8454-093651DDEB3C}" srcOrd="1" destOrd="0" presId="urn:microsoft.com/office/officeart/2018/2/layout/IconVerticalSolidList"/>
    <dgm:cxn modelId="{45E71840-15B8-4666-B7FF-058D0413B363}" type="presParOf" srcId="{7B855857-29C8-467A-BBC6-AFE47DC88217}" destId="{0E9F6A93-A479-4783-A10C-5408EC10EFB6}" srcOrd="2" destOrd="0" presId="urn:microsoft.com/office/officeart/2018/2/layout/IconVerticalSolidList"/>
    <dgm:cxn modelId="{80D74C58-F21A-45F5-BE10-6EF73CF78855}" type="presParOf" srcId="{0E9F6A93-A479-4783-A10C-5408EC10EFB6}" destId="{1E1884E5-9987-473F-B76A-5ECB654D912F}" srcOrd="0" destOrd="0" presId="urn:microsoft.com/office/officeart/2018/2/layout/IconVerticalSolidList"/>
    <dgm:cxn modelId="{3C77435A-14E1-4CED-A874-8368AA917B14}" type="presParOf" srcId="{0E9F6A93-A479-4783-A10C-5408EC10EFB6}" destId="{A4E2F514-EB5B-4241-94DC-56640763FABC}" srcOrd="1" destOrd="0" presId="urn:microsoft.com/office/officeart/2018/2/layout/IconVerticalSolidList"/>
    <dgm:cxn modelId="{07620378-14AB-4B70-BF6D-2A3FF6AE8773}" type="presParOf" srcId="{0E9F6A93-A479-4783-A10C-5408EC10EFB6}" destId="{190439A2-0AC6-43C3-8C28-34B0086D37D5}" srcOrd="2" destOrd="0" presId="urn:microsoft.com/office/officeart/2018/2/layout/IconVerticalSolidList"/>
    <dgm:cxn modelId="{717B7FF4-1D2E-4942-91CD-FCC692C57E09}" type="presParOf" srcId="{0E9F6A93-A479-4783-A10C-5408EC10EFB6}" destId="{40049CE0-B67D-425A-8E67-A9FEE9D1CCC7}" srcOrd="3" destOrd="0" presId="urn:microsoft.com/office/officeart/2018/2/layout/IconVerticalSolidList"/>
    <dgm:cxn modelId="{A33869C9-E2DC-4CB1-97B3-E87126317B6B}" type="presParOf" srcId="{7B855857-29C8-467A-BBC6-AFE47DC88217}" destId="{392C2ABB-4E01-4488-9C2D-60F9968BC179}" srcOrd="3" destOrd="0" presId="urn:microsoft.com/office/officeart/2018/2/layout/IconVerticalSolidList"/>
    <dgm:cxn modelId="{B7190655-A453-4114-90EC-87A0FA075945}" type="presParOf" srcId="{7B855857-29C8-467A-BBC6-AFE47DC88217}" destId="{A61361F0-644C-412D-90D2-33F46278BB04}" srcOrd="4" destOrd="0" presId="urn:microsoft.com/office/officeart/2018/2/layout/IconVerticalSolidList"/>
    <dgm:cxn modelId="{98CD0B3F-7448-4B63-B4CC-F075BA9F8DD7}" type="presParOf" srcId="{A61361F0-644C-412D-90D2-33F46278BB04}" destId="{35BEE3A5-C788-421E-949C-D33EECC92F61}" srcOrd="0" destOrd="0" presId="urn:microsoft.com/office/officeart/2018/2/layout/IconVerticalSolidList"/>
    <dgm:cxn modelId="{5AA5F155-858B-4022-99AD-0B711B9E2766}" type="presParOf" srcId="{A61361F0-644C-412D-90D2-33F46278BB04}" destId="{C83794FC-CDDA-4140-AD76-CCBF72B909C6}" srcOrd="1" destOrd="0" presId="urn:microsoft.com/office/officeart/2018/2/layout/IconVerticalSolidList"/>
    <dgm:cxn modelId="{8AF07707-7E21-4949-98CC-75F729A1BBC6}" type="presParOf" srcId="{A61361F0-644C-412D-90D2-33F46278BB04}" destId="{C7E3AFE8-DCA4-48BD-9316-8AAC1C6FA70D}" srcOrd="2" destOrd="0" presId="urn:microsoft.com/office/officeart/2018/2/layout/IconVerticalSolidList"/>
    <dgm:cxn modelId="{80781967-354F-425C-875F-470096FF2B7A}" type="presParOf" srcId="{A61361F0-644C-412D-90D2-33F46278BB04}" destId="{FF0AEE92-9B52-43A7-9B81-161A041CB5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E81C03-349E-47E4-88CF-5360FB8CF57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5B5853-564D-4F88-B84D-89585E9050A9}">
      <dgm:prSet custT="1"/>
      <dgm:spPr/>
      <dgm:t>
        <a:bodyPr/>
        <a:lstStyle/>
        <a:p>
          <a:pPr algn="just">
            <a:lnSpc>
              <a:spcPct val="100000"/>
            </a:lnSpc>
          </a:pPr>
          <a:r>
            <a:rPr lang="tr-TR" sz="1600" b="1" dirty="0">
              <a:latin typeface="Arial" panose="020B0604020202020204" pitchFamily="34" charset="0"/>
              <a:cs typeface="Arial" panose="020B0604020202020204" pitchFamily="34" charset="0"/>
            </a:rPr>
            <a:t>Otomotiv:</a:t>
          </a:r>
          <a:r>
            <a:rPr lang="tr-TR" sz="1600" dirty="0">
              <a:latin typeface="Arial" panose="020B0604020202020204" pitchFamily="34" charset="0"/>
              <a:cs typeface="Arial" panose="020B0604020202020204" pitchFamily="34" charset="0"/>
            </a:rPr>
            <a:t> Sürücüsüz araçların güvenli bir şekilde çalışmasını sağlamak için gerçekçi ortamlarda eğitim verir. Algoritmalar, şeritte kalma, hız sınırına uyma ve diğer sürücülerle yayaları dikkate alma gibi faktörleri öğrenir.</a:t>
          </a:r>
          <a:endParaRPr lang="en-US" sz="1600" dirty="0">
            <a:latin typeface="Arial" panose="020B0604020202020204" pitchFamily="34" charset="0"/>
            <a:cs typeface="Arial" panose="020B0604020202020204" pitchFamily="34" charset="0"/>
          </a:endParaRPr>
        </a:p>
      </dgm:t>
    </dgm:pt>
    <dgm:pt modelId="{233357C7-EE5E-46BA-9A05-99998457209B}" type="parTrans" cxnId="{656E2DD3-B3A7-4619-8ADD-912897939690}">
      <dgm:prSet/>
      <dgm:spPr/>
      <dgm:t>
        <a:bodyPr/>
        <a:lstStyle/>
        <a:p>
          <a:endParaRPr lang="en-US"/>
        </a:p>
      </dgm:t>
    </dgm:pt>
    <dgm:pt modelId="{9FB14DE8-DA0F-4023-96C8-D65F3EEAB153}" type="sibTrans" cxnId="{656E2DD3-B3A7-4619-8ADD-912897939690}">
      <dgm:prSet/>
      <dgm:spPr/>
      <dgm:t>
        <a:bodyPr/>
        <a:lstStyle/>
        <a:p>
          <a:endParaRPr lang="en-US"/>
        </a:p>
      </dgm:t>
    </dgm:pt>
    <dgm:pt modelId="{59B7BB89-60AD-4CA8-A549-74E6C65DD86F}">
      <dgm:prSet custT="1"/>
      <dgm:spPr/>
      <dgm:t>
        <a:bodyPr/>
        <a:lstStyle/>
        <a:p>
          <a:pPr algn="just">
            <a:lnSpc>
              <a:spcPct val="100000"/>
            </a:lnSpc>
          </a:pPr>
          <a:r>
            <a:rPr lang="tr-TR" sz="1600" b="1" dirty="0">
              <a:latin typeface="Arial" panose="020B0604020202020204" pitchFamily="34" charset="0"/>
              <a:cs typeface="Arial" panose="020B0604020202020204" pitchFamily="34" charset="0"/>
            </a:rPr>
            <a:t>Ulaşım:</a:t>
          </a:r>
          <a:r>
            <a:rPr lang="tr-TR" sz="1600" dirty="0">
              <a:latin typeface="Arial" panose="020B0604020202020204" pitchFamily="34" charset="0"/>
              <a:cs typeface="Arial" panose="020B0604020202020204" pitchFamily="34" charset="0"/>
            </a:rPr>
            <a:t> Şehirler, trafik sıkışıklığıyla mücadele etmek için pekiştirmeli öğrenmeye yönelmektedir. Trafik sinyalleri, araç sayısı ve saat gibi değişkenleri dikkate alarak, trafik ışıklarını en verimli şekilde kontrol etmenin yolları bulunur.</a:t>
          </a:r>
          <a:endParaRPr lang="en-US" sz="1600" dirty="0">
            <a:latin typeface="Arial" panose="020B0604020202020204" pitchFamily="34" charset="0"/>
            <a:cs typeface="Arial" panose="020B0604020202020204" pitchFamily="34" charset="0"/>
          </a:endParaRPr>
        </a:p>
      </dgm:t>
    </dgm:pt>
    <dgm:pt modelId="{FF70E3F1-892A-43B1-B354-D31E63DCD602}" type="parTrans" cxnId="{55C73EBC-1835-43C0-9136-18C17DBE49E7}">
      <dgm:prSet/>
      <dgm:spPr/>
      <dgm:t>
        <a:bodyPr/>
        <a:lstStyle/>
        <a:p>
          <a:endParaRPr lang="en-US"/>
        </a:p>
      </dgm:t>
    </dgm:pt>
    <dgm:pt modelId="{2B6F038B-6D25-49BA-BE24-F933FF07FA2D}" type="sibTrans" cxnId="{55C73EBC-1835-43C0-9136-18C17DBE49E7}">
      <dgm:prSet/>
      <dgm:spPr/>
      <dgm:t>
        <a:bodyPr/>
        <a:lstStyle/>
        <a:p>
          <a:endParaRPr lang="en-US"/>
        </a:p>
      </dgm:t>
    </dgm:pt>
    <dgm:pt modelId="{866A7969-DF73-40AC-B072-8D41F227E2A2}">
      <dgm:prSet custT="1"/>
      <dgm:spPr/>
      <dgm:t>
        <a:bodyPr/>
        <a:lstStyle/>
        <a:p>
          <a:pPr algn="just">
            <a:lnSpc>
              <a:spcPct val="100000"/>
            </a:lnSpc>
          </a:pPr>
          <a:r>
            <a:rPr lang="tr-TR" sz="1600" b="1" dirty="0">
              <a:latin typeface="Arial" panose="020B0604020202020204" pitchFamily="34" charset="0"/>
              <a:cs typeface="Arial" panose="020B0604020202020204" pitchFamily="34" charset="0"/>
            </a:rPr>
            <a:t>Müşteri Hizmetleri (NLP):</a:t>
          </a:r>
          <a:r>
            <a:rPr lang="tr-TR" sz="1600" dirty="0">
              <a:latin typeface="Arial" panose="020B0604020202020204" pitchFamily="34" charset="0"/>
              <a:cs typeface="Arial" panose="020B0604020202020204" pitchFamily="34" charset="0"/>
            </a:rPr>
            <a:t> Doğal dil işlemeyi geliştiren önemli bir tekniktir. Bu teknoloji, sohbet robotları ve sanal asistanlar gibi müşteri hizmetleri sistemlerini mümkün kılar. Metin özetleme, soru yanıtlama ve makine çevirisi gibi uygulamalar bu yöntemle çalışır.</a:t>
          </a:r>
          <a:endParaRPr lang="en-US" sz="1600" dirty="0">
            <a:latin typeface="Arial" panose="020B0604020202020204" pitchFamily="34" charset="0"/>
            <a:cs typeface="Arial" panose="020B0604020202020204" pitchFamily="34" charset="0"/>
          </a:endParaRPr>
        </a:p>
      </dgm:t>
    </dgm:pt>
    <dgm:pt modelId="{B0BB9B35-8B89-43EA-9528-B5E32CD84B77}" type="parTrans" cxnId="{0AB89355-AEB1-4FD9-B593-729BF72821BC}">
      <dgm:prSet/>
      <dgm:spPr/>
      <dgm:t>
        <a:bodyPr/>
        <a:lstStyle/>
        <a:p>
          <a:endParaRPr lang="en-US"/>
        </a:p>
      </dgm:t>
    </dgm:pt>
    <dgm:pt modelId="{574B5817-6E33-45BA-B287-01F0E911ACB9}" type="sibTrans" cxnId="{0AB89355-AEB1-4FD9-B593-729BF72821BC}">
      <dgm:prSet/>
      <dgm:spPr/>
      <dgm:t>
        <a:bodyPr/>
        <a:lstStyle/>
        <a:p>
          <a:endParaRPr lang="en-US"/>
        </a:p>
      </dgm:t>
    </dgm:pt>
    <dgm:pt modelId="{F60ACBD8-357C-4818-B7FA-EA749AD2EF50}" type="pres">
      <dgm:prSet presAssocID="{1CE81C03-349E-47E4-88CF-5360FB8CF574}" presName="root" presStyleCnt="0">
        <dgm:presLayoutVars>
          <dgm:dir/>
          <dgm:resizeHandles val="exact"/>
        </dgm:presLayoutVars>
      </dgm:prSet>
      <dgm:spPr/>
    </dgm:pt>
    <dgm:pt modelId="{3AF7C87E-E287-4B5D-AA0F-1E5956237D0C}" type="pres">
      <dgm:prSet presAssocID="{365B5853-564D-4F88-B84D-89585E9050A9}" presName="compNode" presStyleCnt="0"/>
      <dgm:spPr/>
    </dgm:pt>
    <dgm:pt modelId="{7162E117-B31C-4378-A223-3D4E232C5B83}" type="pres">
      <dgm:prSet presAssocID="{365B5853-564D-4F88-B84D-89585E9050A9}" presName="bgRect" presStyleLbl="bgShp" presStyleIdx="0" presStyleCnt="3"/>
      <dgm:spPr>
        <a:solidFill>
          <a:schemeClr val="accent5"/>
        </a:solidFill>
      </dgm:spPr>
    </dgm:pt>
    <dgm:pt modelId="{48E6A75B-48C5-4AF2-9EA1-3E31A28D10A0}" type="pres">
      <dgm:prSet presAssocID="{365B5853-564D-4F88-B84D-89585E9050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aba"/>
        </a:ext>
      </dgm:extLst>
    </dgm:pt>
    <dgm:pt modelId="{2CC41700-86B7-4FB8-9B64-48CAF2A15A86}" type="pres">
      <dgm:prSet presAssocID="{365B5853-564D-4F88-B84D-89585E9050A9}" presName="spaceRect" presStyleCnt="0"/>
      <dgm:spPr/>
    </dgm:pt>
    <dgm:pt modelId="{EF0F884E-3B79-4997-9A66-257FFFF50A05}" type="pres">
      <dgm:prSet presAssocID="{365B5853-564D-4F88-B84D-89585E9050A9}" presName="parTx" presStyleLbl="revTx" presStyleIdx="0" presStyleCnt="3">
        <dgm:presLayoutVars>
          <dgm:chMax val="0"/>
          <dgm:chPref val="0"/>
        </dgm:presLayoutVars>
      </dgm:prSet>
      <dgm:spPr/>
    </dgm:pt>
    <dgm:pt modelId="{42989250-F5A1-44AA-8EF8-BA8A170BA4C4}" type="pres">
      <dgm:prSet presAssocID="{9FB14DE8-DA0F-4023-96C8-D65F3EEAB153}" presName="sibTrans" presStyleCnt="0"/>
      <dgm:spPr/>
    </dgm:pt>
    <dgm:pt modelId="{094E7CBA-4340-4C64-9654-622D0BDD493E}" type="pres">
      <dgm:prSet presAssocID="{59B7BB89-60AD-4CA8-A549-74E6C65DD86F}" presName="compNode" presStyleCnt="0"/>
      <dgm:spPr/>
    </dgm:pt>
    <dgm:pt modelId="{E621214A-8A97-4F75-BC72-325131A3FFAF}" type="pres">
      <dgm:prSet presAssocID="{59B7BB89-60AD-4CA8-A549-74E6C65DD86F}" presName="bgRect" presStyleLbl="bgShp" presStyleIdx="1" presStyleCnt="3"/>
      <dgm:spPr/>
    </dgm:pt>
    <dgm:pt modelId="{E5946E84-E928-4F10-98D4-DD8E882B3121}" type="pres">
      <dgm:prSet presAssocID="{59B7BB89-60AD-4CA8-A549-74E6C65DD8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ooter"/>
        </a:ext>
      </dgm:extLst>
    </dgm:pt>
    <dgm:pt modelId="{B1C6A3E6-2E17-4013-97EC-64334BDEB579}" type="pres">
      <dgm:prSet presAssocID="{59B7BB89-60AD-4CA8-A549-74E6C65DD86F}" presName="spaceRect" presStyleCnt="0"/>
      <dgm:spPr/>
    </dgm:pt>
    <dgm:pt modelId="{57B0BEA1-A1D7-425D-B22A-8C4FC7D816CB}" type="pres">
      <dgm:prSet presAssocID="{59B7BB89-60AD-4CA8-A549-74E6C65DD86F}" presName="parTx" presStyleLbl="revTx" presStyleIdx="1" presStyleCnt="3">
        <dgm:presLayoutVars>
          <dgm:chMax val="0"/>
          <dgm:chPref val="0"/>
        </dgm:presLayoutVars>
      </dgm:prSet>
      <dgm:spPr/>
    </dgm:pt>
    <dgm:pt modelId="{30CA81D3-76E8-4A02-BCD8-CF034842B0FE}" type="pres">
      <dgm:prSet presAssocID="{2B6F038B-6D25-49BA-BE24-F933FF07FA2D}" presName="sibTrans" presStyleCnt="0"/>
      <dgm:spPr/>
    </dgm:pt>
    <dgm:pt modelId="{3BE81F2C-146D-422C-8522-40D65DBF8682}" type="pres">
      <dgm:prSet presAssocID="{866A7969-DF73-40AC-B072-8D41F227E2A2}" presName="compNode" presStyleCnt="0"/>
      <dgm:spPr/>
    </dgm:pt>
    <dgm:pt modelId="{276AE9DB-AAFA-4A62-A048-0624E18C1413}" type="pres">
      <dgm:prSet presAssocID="{866A7969-DF73-40AC-B072-8D41F227E2A2}" presName="bgRect" presStyleLbl="bgShp" presStyleIdx="2" presStyleCnt="3"/>
      <dgm:spPr/>
    </dgm:pt>
    <dgm:pt modelId="{9233ED89-D78F-49CD-98F8-B7124019974D}" type="pres">
      <dgm:prSet presAssocID="{866A7969-DF73-40AC-B072-8D41F227E2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l"/>
        </a:ext>
      </dgm:extLst>
    </dgm:pt>
    <dgm:pt modelId="{D1CB7A4E-8510-4731-8F00-273FA180334A}" type="pres">
      <dgm:prSet presAssocID="{866A7969-DF73-40AC-B072-8D41F227E2A2}" presName="spaceRect" presStyleCnt="0"/>
      <dgm:spPr/>
    </dgm:pt>
    <dgm:pt modelId="{03290457-82B8-4514-B61F-9C56FA2D4D95}" type="pres">
      <dgm:prSet presAssocID="{866A7969-DF73-40AC-B072-8D41F227E2A2}" presName="parTx" presStyleLbl="revTx" presStyleIdx="2" presStyleCnt="3">
        <dgm:presLayoutVars>
          <dgm:chMax val="0"/>
          <dgm:chPref val="0"/>
        </dgm:presLayoutVars>
      </dgm:prSet>
      <dgm:spPr/>
    </dgm:pt>
  </dgm:ptLst>
  <dgm:cxnLst>
    <dgm:cxn modelId="{406A522D-D9A9-49D4-9125-F76E5AE8838C}" type="presOf" srcId="{1CE81C03-349E-47E4-88CF-5360FB8CF574}" destId="{F60ACBD8-357C-4818-B7FA-EA749AD2EF50}" srcOrd="0" destOrd="0" presId="urn:microsoft.com/office/officeart/2018/2/layout/IconVerticalSolidList"/>
    <dgm:cxn modelId="{CA1E0F52-DE6A-4909-9B12-DEDDB8A8C7D2}" type="presOf" srcId="{866A7969-DF73-40AC-B072-8D41F227E2A2}" destId="{03290457-82B8-4514-B61F-9C56FA2D4D95}" srcOrd="0" destOrd="0" presId="urn:microsoft.com/office/officeart/2018/2/layout/IconVerticalSolidList"/>
    <dgm:cxn modelId="{0AB89355-AEB1-4FD9-B593-729BF72821BC}" srcId="{1CE81C03-349E-47E4-88CF-5360FB8CF574}" destId="{866A7969-DF73-40AC-B072-8D41F227E2A2}" srcOrd="2" destOrd="0" parTransId="{B0BB9B35-8B89-43EA-9528-B5E32CD84B77}" sibTransId="{574B5817-6E33-45BA-B287-01F0E911ACB9}"/>
    <dgm:cxn modelId="{0025C156-C91C-4A43-95A8-784B7CB54D27}" type="presOf" srcId="{59B7BB89-60AD-4CA8-A549-74E6C65DD86F}" destId="{57B0BEA1-A1D7-425D-B22A-8C4FC7D816CB}" srcOrd="0" destOrd="0" presId="urn:microsoft.com/office/officeart/2018/2/layout/IconVerticalSolidList"/>
    <dgm:cxn modelId="{851620A6-F829-4B60-B183-4ABD9A227FED}" type="presOf" srcId="{365B5853-564D-4F88-B84D-89585E9050A9}" destId="{EF0F884E-3B79-4997-9A66-257FFFF50A05}" srcOrd="0" destOrd="0" presId="urn:microsoft.com/office/officeart/2018/2/layout/IconVerticalSolidList"/>
    <dgm:cxn modelId="{55C73EBC-1835-43C0-9136-18C17DBE49E7}" srcId="{1CE81C03-349E-47E4-88CF-5360FB8CF574}" destId="{59B7BB89-60AD-4CA8-A549-74E6C65DD86F}" srcOrd="1" destOrd="0" parTransId="{FF70E3F1-892A-43B1-B354-D31E63DCD602}" sibTransId="{2B6F038B-6D25-49BA-BE24-F933FF07FA2D}"/>
    <dgm:cxn modelId="{656E2DD3-B3A7-4619-8ADD-912897939690}" srcId="{1CE81C03-349E-47E4-88CF-5360FB8CF574}" destId="{365B5853-564D-4F88-B84D-89585E9050A9}" srcOrd="0" destOrd="0" parTransId="{233357C7-EE5E-46BA-9A05-99998457209B}" sibTransId="{9FB14DE8-DA0F-4023-96C8-D65F3EEAB153}"/>
    <dgm:cxn modelId="{C67AA3FB-2EA6-4353-A29D-C06591C01F1B}" type="presParOf" srcId="{F60ACBD8-357C-4818-B7FA-EA749AD2EF50}" destId="{3AF7C87E-E287-4B5D-AA0F-1E5956237D0C}" srcOrd="0" destOrd="0" presId="urn:microsoft.com/office/officeart/2018/2/layout/IconVerticalSolidList"/>
    <dgm:cxn modelId="{0AC8C04E-A6B2-46AA-86C0-E18865E696E2}" type="presParOf" srcId="{3AF7C87E-E287-4B5D-AA0F-1E5956237D0C}" destId="{7162E117-B31C-4378-A223-3D4E232C5B83}" srcOrd="0" destOrd="0" presId="urn:microsoft.com/office/officeart/2018/2/layout/IconVerticalSolidList"/>
    <dgm:cxn modelId="{7277C823-95F3-4B4C-9B8E-F6A0EE5F577C}" type="presParOf" srcId="{3AF7C87E-E287-4B5D-AA0F-1E5956237D0C}" destId="{48E6A75B-48C5-4AF2-9EA1-3E31A28D10A0}" srcOrd="1" destOrd="0" presId="urn:microsoft.com/office/officeart/2018/2/layout/IconVerticalSolidList"/>
    <dgm:cxn modelId="{B35D3CEC-D136-4C81-9F20-DC754ADF356D}" type="presParOf" srcId="{3AF7C87E-E287-4B5D-AA0F-1E5956237D0C}" destId="{2CC41700-86B7-4FB8-9B64-48CAF2A15A86}" srcOrd="2" destOrd="0" presId="urn:microsoft.com/office/officeart/2018/2/layout/IconVerticalSolidList"/>
    <dgm:cxn modelId="{976B0DC5-51D9-4DAD-A05E-C307DC137873}" type="presParOf" srcId="{3AF7C87E-E287-4B5D-AA0F-1E5956237D0C}" destId="{EF0F884E-3B79-4997-9A66-257FFFF50A05}" srcOrd="3" destOrd="0" presId="urn:microsoft.com/office/officeart/2018/2/layout/IconVerticalSolidList"/>
    <dgm:cxn modelId="{9E5E4130-A7D1-4CA3-BA5A-CD1EC5ABC27A}" type="presParOf" srcId="{F60ACBD8-357C-4818-B7FA-EA749AD2EF50}" destId="{42989250-F5A1-44AA-8EF8-BA8A170BA4C4}" srcOrd="1" destOrd="0" presId="urn:microsoft.com/office/officeart/2018/2/layout/IconVerticalSolidList"/>
    <dgm:cxn modelId="{8726DDCA-BC28-481C-9A4B-0D015AE76F74}" type="presParOf" srcId="{F60ACBD8-357C-4818-B7FA-EA749AD2EF50}" destId="{094E7CBA-4340-4C64-9654-622D0BDD493E}" srcOrd="2" destOrd="0" presId="urn:microsoft.com/office/officeart/2018/2/layout/IconVerticalSolidList"/>
    <dgm:cxn modelId="{DA658638-7008-4A49-AA0E-5FCDA24DB57D}" type="presParOf" srcId="{094E7CBA-4340-4C64-9654-622D0BDD493E}" destId="{E621214A-8A97-4F75-BC72-325131A3FFAF}" srcOrd="0" destOrd="0" presId="urn:microsoft.com/office/officeart/2018/2/layout/IconVerticalSolidList"/>
    <dgm:cxn modelId="{0CC5F39E-F3AD-42A6-A32A-FBEE59EF8541}" type="presParOf" srcId="{094E7CBA-4340-4C64-9654-622D0BDD493E}" destId="{E5946E84-E928-4F10-98D4-DD8E882B3121}" srcOrd="1" destOrd="0" presId="urn:microsoft.com/office/officeart/2018/2/layout/IconVerticalSolidList"/>
    <dgm:cxn modelId="{10BC8253-EB81-4F3C-A3C6-2664D58F36F6}" type="presParOf" srcId="{094E7CBA-4340-4C64-9654-622D0BDD493E}" destId="{B1C6A3E6-2E17-4013-97EC-64334BDEB579}" srcOrd="2" destOrd="0" presId="urn:microsoft.com/office/officeart/2018/2/layout/IconVerticalSolidList"/>
    <dgm:cxn modelId="{FBFC0D57-046D-4405-B6EF-2CB5D29BCAAB}" type="presParOf" srcId="{094E7CBA-4340-4C64-9654-622D0BDD493E}" destId="{57B0BEA1-A1D7-425D-B22A-8C4FC7D816CB}" srcOrd="3" destOrd="0" presId="urn:microsoft.com/office/officeart/2018/2/layout/IconVerticalSolidList"/>
    <dgm:cxn modelId="{40D3DD67-5871-4B1D-B133-C02F633FF8DA}" type="presParOf" srcId="{F60ACBD8-357C-4818-B7FA-EA749AD2EF50}" destId="{30CA81D3-76E8-4A02-BCD8-CF034842B0FE}" srcOrd="3" destOrd="0" presId="urn:microsoft.com/office/officeart/2018/2/layout/IconVerticalSolidList"/>
    <dgm:cxn modelId="{8E583860-A17F-4BEF-AAFF-2A8D2BCFD6F4}" type="presParOf" srcId="{F60ACBD8-357C-4818-B7FA-EA749AD2EF50}" destId="{3BE81F2C-146D-422C-8522-40D65DBF8682}" srcOrd="4" destOrd="0" presId="urn:microsoft.com/office/officeart/2018/2/layout/IconVerticalSolidList"/>
    <dgm:cxn modelId="{44D5E1CC-FC59-45DB-AD6C-9F2A4240B3C8}" type="presParOf" srcId="{3BE81F2C-146D-422C-8522-40D65DBF8682}" destId="{276AE9DB-AAFA-4A62-A048-0624E18C1413}" srcOrd="0" destOrd="0" presId="urn:microsoft.com/office/officeart/2018/2/layout/IconVerticalSolidList"/>
    <dgm:cxn modelId="{B6D26025-70DA-4763-A536-2DA541092064}" type="presParOf" srcId="{3BE81F2C-146D-422C-8522-40D65DBF8682}" destId="{9233ED89-D78F-49CD-98F8-B7124019974D}" srcOrd="1" destOrd="0" presId="urn:microsoft.com/office/officeart/2018/2/layout/IconVerticalSolidList"/>
    <dgm:cxn modelId="{1A6E6735-E9E0-46D6-B5B0-FB9D8C098B20}" type="presParOf" srcId="{3BE81F2C-146D-422C-8522-40D65DBF8682}" destId="{D1CB7A4E-8510-4731-8F00-273FA180334A}" srcOrd="2" destOrd="0" presId="urn:microsoft.com/office/officeart/2018/2/layout/IconVerticalSolidList"/>
    <dgm:cxn modelId="{A825E79E-FA1B-4444-8404-5BEE0F64BBAE}" type="presParOf" srcId="{3BE81F2C-146D-422C-8522-40D65DBF8682}" destId="{03290457-82B8-4514-B61F-9C56FA2D4D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07C383-212D-4DA7-954A-AFC6DB8D859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595CC2-A27C-4F81-8198-24EFF0150903}">
      <dgm:prSet custT="1"/>
      <dgm:spPr/>
      <dgm:t>
        <a:bodyPr/>
        <a:lstStyle/>
        <a:p>
          <a:pPr algn="just">
            <a:lnSpc>
              <a:spcPct val="100000"/>
            </a:lnSpc>
          </a:pPr>
          <a:r>
            <a:rPr lang="tr-TR" sz="1600" b="1" dirty="0">
              <a:latin typeface="Arial" panose="020B0604020202020204" pitchFamily="34" charset="0"/>
              <a:cs typeface="Arial" panose="020B0604020202020204" pitchFamily="34" charset="0"/>
            </a:rPr>
            <a:t>Eğitim:</a:t>
          </a:r>
          <a:r>
            <a:rPr lang="tr-TR" sz="1600" dirty="0">
              <a:latin typeface="Arial" panose="020B0604020202020204" pitchFamily="34" charset="0"/>
              <a:cs typeface="Arial" panose="020B0604020202020204" pitchFamily="34" charset="0"/>
            </a:rPr>
            <a:t> Öğrenciler için kişiselleştirilmiş öğrenme deneyimleri oluşturulabilir. Öğrenci ihtiyaçlarına uyum sağlayan, bilgi boşluklarını belirleyen ve eğitim sonuçlarını geliştiren özel ders sistemlerine imkan tanır.</a:t>
          </a:r>
          <a:endParaRPr lang="en-US" sz="1600" dirty="0">
            <a:latin typeface="Arial" panose="020B0604020202020204" pitchFamily="34" charset="0"/>
            <a:cs typeface="Arial" panose="020B0604020202020204" pitchFamily="34" charset="0"/>
          </a:endParaRPr>
        </a:p>
      </dgm:t>
    </dgm:pt>
    <dgm:pt modelId="{311A7AE0-CD0D-423B-A156-7195A4EDB182}" type="parTrans" cxnId="{01EEC57B-A031-44CD-B9AE-4E9C17F96048}">
      <dgm:prSet/>
      <dgm:spPr/>
      <dgm:t>
        <a:bodyPr/>
        <a:lstStyle/>
        <a:p>
          <a:endParaRPr lang="en-US"/>
        </a:p>
      </dgm:t>
    </dgm:pt>
    <dgm:pt modelId="{67139369-8790-413A-8137-F980199F2BB8}" type="sibTrans" cxnId="{01EEC57B-A031-44CD-B9AE-4E9C17F96048}">
      <dgm:prSet/>
      <dgm:spPr/>
      <dgm:t>
        <a:bodyPr/>
        <a:lstStyle/>
        <a:p>
          <a:endParaRPr lang="en-US"/>
        </a:p>
      </dgm:t>
    </dgm:pt>
    <dgm:pt modelId="{AF74319D-16D0-4AE9-A8D8-A241958EECE5}">
      <dgm:prSet custT="1"/>
      <dgm:spPr/>
      <dgm:t>
        <a:bodyPr/>
        <a:lstStyle/>
        <a:p>
          <a:pPr algn="just">
            <a:lnSpc>
              <a:spcPct val="100000"/>
            </a:lnSpc>
          </a:pPr>
          <a:r>
            <a:rPr lang="tr-TR" sz="1600" b="1" dirty="0">
              <a:latin typeface="Arial" panose="020B0604020202020204" pitchFamily="34" charset="0"/>
              <a:cs typeface="Arial" panose="020B0604020202020204" pitchFamily="34" charset="0"/>
            </a:rPr>
            <a:t>Ticaret ve Finans:</a:t>
          </a:r>
          <a:r>
            <a:rPr lang="tr-TR" sz="1600" dirty="0">
              <a:latin typeface="Arial" panose="020B0604020202020204" pitchFamily="34" charset="0"/>
              <a:cs typeface="Arial" panose="020B0604020202020204" pitchFamily="34" charset="0"/>
            </a:rPr>
            <a:t> Karar verme süreçlerinde bilgisayarları eğitmek için kullanılır. Bu teknoloji, finansal piyasalarda, hisse senedi alım satımı ve fiyat tahminleri gibi işlemler için kullanılır. Otomatik ajanlar, hisse senedini satmaya, almaya veya tutmaya karar verebilir, böylece gerçek zamanlı kararlar alınabilir.</a:t>
          </a:r>
          <a:endParaRPr lang="en-US" sz="1600" dirty="0">
            <a:latin typeface="Arial" panose="020B0604020202020204" pitchFamily="34" charset="0"/>
            <a:cs typeface="Arial" panose="020B0604020202020204" pitchFamily="34" charset="0"/>
          </a:endParaRPr>
        </a:p>
      </dgm:t>
    </dgm:pt>
    <dgm:pt modelId="{3F25C2C3-475A-4B27-B78E-FF4557A2B384}" type="parTrans" cxnId="{DF45061B-4355-4620-BC35-EF199C8389BB}">
      <dgm:prSet/>
      <dgm:spPr/>
      <dgm:t>
        <a:bodyPr/>
        <a:lstStyle/>
        <a:p>
          <a:endParaRPr lang="en-US"/>
        </a:p>
      </dgm:t>
    </dgm:pt>
    <dgm:pt modelId="{C9163D90-4C87-4D8E-8AFA-6629C2858183}" type="sibTrans" cxnId="{DF45061B-4355-4620-BC35-EF199C8389BB}">
      <dgm:prSet/>
      <dgm:spPr/>
      <dgm:t>
        <a:bodyPr/>
        <a:lstStyle/>
        <a:p>
          <a:endParaRPr lang="en-US"/>
        </a:p>
      </dgm:t>
    </dgm:pt>
    <dgm:pt modelId="{4737122E-1A50-4A13-B21B-0E684085ACA5}" type="pres">
      <dgm:prSet presAssocID="{FF07C383-212D-4DA7-954A-AFC6DB8D8599}" presName="root" presStyleCnt="0">
        <dgm:presLayoutVars>
          <dgm:dir/>
          <dgm:resizeHandles val="exact"/>
        </dgm:presLayoutVars>
      </dgm:prSet>
      <dgm:spPr/>
    </dgm:pt>
    <dgm:pt modelId="{B082BC20-24BF-4AD1-815B-281A4BCADB34}" type="pres">
      <dgm:prSet presAssocID="{07595CC2-A27C-4F81-8198-24EFF0150903}" presName="compNode" presStyleCnt="0"/>
      <dgm:spPr/>
    </dgm:pt>
    <dgm:pt modelId="{ADB5386F-3395-495A-B17E-AD8CCC8CFFEA}" type="pres">
      <dgm:prSet presAssocID="{07595CC2-A27C-4F81-8198-24EFF0150903}" presName="bgRect" presStyleLbl="bgShp" presStyleIdx="0" presStyleCnt="2"/>
      <dgm:spPr>
        <a:solidFill>
          <a:schemeClr val="accent2">
            <a:lumMod val="75000"/>
          </a:schemeClr>
        </a:solidFill>
      </dgm:spPr>
    </dgm:pt>
    <dgm:pt modelId="{5FCEB5DB-2ADB-4417-9913-CF224E9C8369}" type="pres">
      <dgm:prSet presAssocID="{07595CC2-A27C-4F81-8198-24EFF015090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342E1907-CCCA-487F-8359-A9F93025AF55}" type="pres">
      <dgm:prSet presAssocID="{07595CC2-A27C-4F81-8198-24EFF0150903}" presName="spaceRect" presStyleCnt="0"/>
      <dgm:spPr/>
    </dgm:pt>
    <dgm:pt modelId="{4C0433CF-4242-4D64-88D0-5AD809734914}" type="pres">
      <dgm:prSet presAssocID="{07595CC2-A27C-4F81-8198-24EFF0150903}" presName="parTx" presStyleLbl="revTx" presStyleIdx="0" presStyleCnt="2">
        <dgm:presLayoutVars>
          <dgm:chMax val="0"/>
          <dgm:chPref val="0"/>
        </dgm:presLayoutVars>
      </dgm:prSet>
      <dgm:spPr/>
    </dgm:pt>
    <dgm:pt modelId="{629F516E-9785-4361-8B48-1C5CC2B30F94}" type="pres">
      <dgm:prSet presAssocID="{67139369-8790-413A-8137-F980199F2BB8}" presName="sibTrans" presStyleCnt="0"/>
      <dgm:spPr/>
    </dgm:pt>
    <dgm:pt modelId="{A6870A0D-C537-4837-8F4A-017E507153EE}" type="pres">
      <dgm:prSet presAssocID="{AF74319D-16D0-4AE9-A8D8-A241958EECE5}" presName="compNode" presStyleCnt="0"/>
      <dgm:spPr/>
    </dgm:pt>
    <dgm:pt modelId="{DB6431AA-B7D8-4696-81BD-0F7579F5EB30}" type="pres">
      <dgm:prSet presAssocID="{AF74319D-16D0-4AE9-A8D8-A241958EECE5}" presName="bgRect" presStyleLbl="bgShp" presStyleIdx="1" presStyleCnt="2"/>
      <dgm:spPr/>
    </dgm:pt>
    <dgm:pt modelId="{03CC5208-0B7B-4773-90F3-21307FD5C082}" type="pres">
      <dgm:prSet presAssocID="{AF74319D-16D0-4AE9-A8D8-A241958EECE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deni paralar"/>
        </a:ext>
      </dgm:extLst>
    </dgm:pt>
    <dgm:pt modelId="{185961AB-BD16-4EBB-9408-265C92C75BE6}" type="pres">
      <dgm:prSet presAssocID="{AF74319D-16D0-4AE9-A8D8-A241958EECE5}" presName="spaceRect" presStyleCnt="0"/>
      <dgm:spPr/>
    </dgm:pt>
    <dgm:pt modelId="{E00C2B9D-235A-4E3F-8963-34D97409C039}" type="pres">
      <dgm:prSet presAssocID="{AF74319D-16D0-4AE9-A8D8-A241958EECE5}" presName="parTx" presStyleLbl="revTx" presStyleIdx="1" presStyleCnt="2">
        <dgm:presLayoutVars>
          <dgm:chMax val="0"/>
          <dgm:chPref val="0"/>
        </dgm:presLayoutVars>
      </dgm:prSet>
      <dgm:spPr/>
    </dgm:pt>
  </dgm:ptLst>
  <dgm:cxnLst>
    <dgm:cxn modelId="{DF45061B-4355-4620-BC35-EF199C8389BB}" srcId="{FF07C383-212D-4DA7-954A-AFC6DB8D8599}" destId="{AF74319D-16D0-4AE9-A8D8-A241958EECE5}" srcOrd="1" destOrd="0" parTransId="{3F25C2C3-475A-4B27-B78E-FF4557A2B384}" sibTransId="{C9163D90-4C87-4D8E-8AFA-6629C2858183}"/>
    <dgm:cxn modelId="{01EEC57B-A031-44CD-B9AE-4E9C17F96048}" srcId="{FF07C383-212D-4DA7-954A-AFC6DB8D8599}" destId="{07595CC2-A27C-4F81-8198-24EFF0150903}" srcOrd="0" destOrd="0" parTransId="{311A7AE0-CD0D-423B-A156-7195A4EDB182}" sibTransId="{67139369-8790-413A-8137-F980199F2BB8}"/>
    <dgm:cxn modelId="{3E9DF584-F4C3-4913-A621-777B326DFB7D}" type="presOf" srcId="{AF74319D-16D0-4AE9-A8D8-A241958EECE5}" destId="{E00C2B9D-235A-4E3F-8963-34D97409C039}" srcOrd="0" destOrd="0" presId="urn:microsoft.com/office/officeart/2018/2/layout/IconVerticalSolidList"/>
    <dgm:cxn modelId="{110FE797-8D23-4160-BFC4-63D3CEA0D492}" type="presOf" srcId="{07595CC2-A27C-4F81-8198-24EFF0150903}" destId="{4C0433CF-4242-4D64-88D0-5AD809734914}" srcOrd="0" destOrd="0" presId="urn:microsoft.com/office/officeart/2018/2/layout/IconVerticalSolidList"/>
    <dgm:cxn modelId="{8A87B0A1-37F5-4E0D-9746-3AAE27D438DD}" type="presOf" srcId="{FF07C383-212D-4DA7-954A-AFC6DB8D8599}" destId="{4737122E-1A50-4A13-B21B-0E684085ACA5}" srcOrd="0" destOrd="0" presId="urn:microsoft.com/office/officeart/2018/2/layout/IconVerticalSolidList"/>
    <dgm:cxn modelId="{ED1F10D5-E61C-4E48-9D08-F7DEB0F965FD}" type="presParOf" srcId="{4737122E-1A50-4A13-B21B-0E684085ACA5}" destId="{B082BC20-24BF-4AD1-815B-281A4BCADB34}" srcOrd="0" destOrd="0" presId="urn:microsoft.com/office/officeart/2018/2/layout/IconVerticalSolidList"/>
    <dgm:cxn modelId="{4B6EF3B1-8A3D-4EB2-9250-25DDF720120A}" type="presParOf" srcId="{B082BC20-24BF-4AD1-815B-281A4BCADB34}" destId="{ADB5386F-3395-495A-B17E-AD8CCC8CFFEA}" srcOrd="0" destOrd="0" presId="urn:microsoft.com/office/officeart/2018/2/layout/IconVerticalSolidList"/>
    <dgm:cxn modelId="{C2EF3E3F-C870-426B-B3EE-676BD1CD9BAA}" type="presParOf" srcId="{B082BC20-24BF-4AD1-815B-281A4BCADB34}" destId="{5FCEB5DB-2ADB-4417-9913-CF224E9C8369}" srcOrd="1" destOrd="0" presId="urn:microsoft.com/office/officeart/2018/2/layout/IconVerticalSolidList"/>
    <dgm:cxn modelId="{F15150EA-1DF3-4E47-A965-D278DC9872C5}" type="presParOf" srcId="{B082BC20-24BF-4AD1-815B-281A4BCADB34}" destId="{342E1907-CCCA-487F-8359-A9F93025AF55}" srcOrd="2" destOrd="0" presId="urn:microsoft.com/office/officeart/2018/2/layout/IconVerticalSolidList"/>
    <dgm:cxn modelId="{926B3BFA-E08B-4AF3-ABD6-0D92EEBA5360}" type="presParOf" srcId="{B082BC20-24BF-4AD1-815B-281A4BCADB34}" destId="{4C0433CF-4242-4D64-88D0-5AD809734914}" srcOrd="3" destOrd="0" presId="urn:microsoft.com/office/officeart/2018/2/layout/IconVerticalSolidList"/>
    <dgm:cxn modelId="{209B9E31-7A6A-4EE2-B4ED-E97FC53D3123}" type="presParOf" srcId="{4737122E-1A50-4A13-B21B-0E684085ACA5}" destId="{629F516E-9785-4361-8B48-1C5CC2B30F94}" srcOrd="1" destOrd="0" presId="urn:microsoft.com/office/officeart/2018/2/layout/IconVerticalSolidList"/>
    <dgm:cxn modelId="{F7506388-DB38-428E-8CC0-A417DE668A5E}" type="presParOf" srcId="{4737122E-1A50-4A13-B21B-0E684085ACA5}" destId="{A6870A0D-C537-4837-8F4A-017E507153EE}" srcOrd="2" destOrd="0" presId="urn:microsoft.com/office/officeart/2018/2/layout/IconVerticalSolidList"/>
    <dgm:cxn modelId="{D7D1334A-4A46-46C6-BB2D-C58BE8BFD4FF}" type="presParOf" srcId="{A6870A0D-C537-4837-8F4A-017E507153EE}" destId="{DB6431AA-B7D8-4696-81BD-0F7579F5EB30}" srcOrd="0" destOrd="0" presId="urn:microsoft.com/office/officeart/2018/2/layout/IconVerticalSolidList"/>
    <dgm:cxn modelId="{CD346734-FFB0-4E62-A2C8-6CAEABA03E63}" type="presParOf" srcId="{A6870A0D-C537-4837-8F4A-017E507153EE}" destId="{03CC5208-0B7B-4773-90F3-21307FD5C082}" srcOrd="1" destOrd="0" presId="urn:microsoft.com/office/officeart/2018/2/layout/IconVerticalSolidList"/>
    <dgm:cxn modelId="{69072E4A-AF05-419A-83A8-FE7B51B63A4F}" type="presParOf" srcId="{A6870A0D-C537-4837-8F4A-017E507153EE}" destId="{185961AB-BD16-4EBB-9408-265C92C75BE6}" srcOrd="2" destOrd="0" presId="urn:microsoft.com/office/officeart/2018/2/layout/IconVerticalSolidList"/>
    <dgm:cxn modelId="{27579156-881E-4D01-AE3E-D576244C6A0B}" type="presParOf" srcId="{A6870A0D-C537-4837-8F4A-017E507153EE}" destId="{E00C2B9D-235A-4E3F-8963-34D97409C0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7601C-6E83-4351-88D2-9C9979166309}">
      <dsp:nvSpPr>
        <dsp:cNvPr id="0" name=""/>
        <dsp:cNvSpPr/>
      </dsp:nvSpPr>
      <dsp:spPr>
        <a:xfrm>
          <a:off x="0" y="10098"/>
          <a:ext cx="10515600" cy="755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pPr>
          <a:r>
            <a:rPr lang="tr-TR" sz="1500" b="1" i="0" kern="1200" baseline="0" dirty="0">
              <a:latin typeface="Arial" panose="020B0604020202020204" pitchFamily="34" charset="0"/>
              <a:cs typeface="Arial" panose="020B0604020202020204" pitchFamily="34" charset="0"/>
            </a:rPr>
            <a:t>Özelleştirilmiş Öğrenme</a:t>
          </a:r>
          <a:r>
            <a:rPr lang="tr-TR" sz="1500" b="0" i="0" kern="1200" baseline="0" dirty="0">
              <a:latin typeface="Arial" panose="020B0604020202020204" pitchFamily="34" charset="0"/>
              <a:cs typeface="Arial" panose="020B0604020202020204" pitchFamily="34" charset="0"/>
            </a:rPr>
            <a:t>: Pekiştirmeli öğrenme, ajanların çevreleriyle etkileşime girerek deneyimlerinden öğrenmesini sağlar. Bu, çevresel koşullara göre özelleştirilmiş öğrenme süreçlerini oluşturur.</a:t>
          </a:r>
          <a:endParaRPr lang="en-US" sz="1500" kern="1200" dirty="0">
            <a:latin typeface="Arial" panose="020B0604020202020204" pitchFamily="34" charset="0"/>
            <a:cs typeface="Arial" panose="020B0604020202020204" pitchFamily="34" charset="0"/>
          </a:endParaRPr>
        </a:p>
      </dsp:txBody>
      <dsp:txXfrm>
        <a:off x="36892" y="46990"/>
        <a:ext cx="10441816" cy="681962"/>
      </dsp:txXfrm>
    </dsp:sp>
    <dsp:sp modelId="{1AB0864A-44F6-4D79-933F-36C49DCF407B}">
      <dsp:nvSpPr>
        <dsp:cNvPr id="0" name=""/>
        <dsp:cNvSpPr/>
      </dsp:nvSpPr>
      <dsp:spPr>
        <a:xfrm>
          <a:off x="0" y="794645"/>
          <a:ext cx="10515600" cy="755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tr-TR" sz="1300" b="1" i="0" kern="1200" baseline="0" dirty="0">
              <a:latin typeface="Arial" panose="020B0604020202020204" pitchFamily="34" charset="0"/>
              <a:cs typeface="Arial" panose="020B0604020202020204" pitchFamily="34" charset="0"/>
            </a:rPr>
            <a:t>Daha Az İnsan Etkileşimi Gerektirme</a:t>
          </a:r>
          <a:r>
            <a:rPr lang="tr-TR" sz="1300" b="0" i="0" kern="1200" baseline="0" dirty="0">
              <a:latin typeface="Arial" panose="020B0604020202020204" pitchFamily="34" charset="0"/>
              <a:cs typeface="Arial" panose="020B0604020202020204" pitchFamily="34" charset="0"/>
            </a:rPr>
            <a:t>: Geleneksel makine öğrenimi algoritmalarında, veri etiketleme ve yönlendirme için insan müdahalesi gereklidir. Ancak, pekiştirmeli öğrenme, kendi başına öğrenme yeteneği sunar ve insan müdahalesine duyduğundan daha az ihtiyaç duyar. Yine de, insan geri bildirimleri ve düzeltmeleriyle de uyum sağlayabilir.</a:t>
          </a:r>
          <a:endParaRPr lang="en-US" sz="1300" kern="1200" dirty="0">
            <a:latin typeface="Arial" panose="020B0604020202020204" pitchFamily="34" charset="0"/>
            <a:cs typeface="Arial" panose="020B0604020202020204" pitchFamily="34" charset="0"/>
          </a:endParaRPr>
        </a:p>
      </dsp:txBody>
      <dsp:txXfrm>
        <a:off x="36892" y="831537"/>
        <a:ext cx="10441816" cy="681962"/>
      </dsp:txXfrm>
    </dsp:sp>
    <dsp:sp modelId="{2FDBD3B6-F84F-4198-AECF-01EA562FAAA4}">
      <dsp:nvSpPr>
        <dsp:cNvPr id="0" name=""/>
        <dsp:cNvSpPr/>
      </dsp:nvSpPr>
      <dsp:spPr>
        <a:xfrm>
          <a:off x="0" y="1579192"/>
          <a:ext cx="10515600" cy="755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tr-TR" sz="1300" b="1" i="0" kern="1200" baseline="0" dirty="0">
              <a:latin typeface="Arial" panose="020B0604020202020204" pitchFamily="34" charset="0"/>
              <a:cs typeface="Arial" panose="020B0604020202020204" pitchFamily="34" charset="0"/>
            </a:rPr>
            <a:t>Bağımsız Karar Verme</a:t>
          </a:r>
          <a:r>
            <a:rPr lang="tr-TR" sz="1300" b="0" i="0" kern="1200" baseline="0" dirty="0">
              <a:latin typeface="Arial" panose="020B0604020202020204" pitchFamily="34" charset="0"/>
              <a:cs typeface="Arial" panose="020B0604020202020204" pitchFamily="34" charset="0"/>
            </a:rPr>
            <a:t>: Pekiştirmeli öğrenme, akıllı sistemlerin insan müdahalesi olmadan kendi başlarına kararlar almasını sağlar. Ajanlar, çevreden aldıkları ödüllere göre kendi davranışlarını ve stratejilerini uyarlayarak belirli hedeflere ulaşmaya çalışır.</a:t>
          </a:r>
          <a:endParaRPr lang="en-US" sz="1300" kern="1200" dirty="0">
            <a:latin typeface="Arial" panose="020B0604020202020204" pitchFamily="34" charset="0"/>
            <a:cs typeface="Arial" panose="020B0604020202020204" pitchFamily="34" charset="0"/>
          </a:endParaRPr>
        </a:p>
      </dsp:txBody>
      <dsp:txXfrm>
        <a:off x="36892" y="1616084"/>
        <a:ext cx="10441816" cy="681962"/>
      </dsp:txXfrm>
    </dsp:sp>
    <dsp:sp modelId="{F978BCF4-B587-4528-9C57-43AFB67D3783}">
      <dsp:nvSpPr>
        <dsp:cNvPr id="0" name=""/>
        <dsp:cNvSpPr/>
      </dsp:nvSpPr>
      <dsp:spPr>
        <a:xfrm>
          <a:off x="0" y="2363739"/>
          <a:ext cx="10515600" cy="755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tr-TR" sz="1300" b="1" i="0" kern="1200" baseline="0" dirty="0">
              <a:latin typeface="Arial" panose="020B0604020202020204" pitchFamily="34" charset="0"/>
              <a:cs typeface="Arial" panose="020B0604020202020204" pitchFamily="34" charset="0"/>
            </a:rPr>
            <a:t>Uyarlanabilirlik</a:t>
          </a:r>
          <a:r>
            <a:rPr lang="tr-TR" sz="1300" b="0" i="0" kern="1200" baseline="0" dirty="0">
              <a:latin typeface="Arial" panose="020B0604020202020204" pitchFamily="34" charset="0"/>
              <a:cs typeface="Arial" panose="020B0604020202020204" pitchFamily="34" charset="0"/>
            </a:rPr>
            <a:t>: Pekiştirmeli öğrenme, sonuçların öngörülemediği, karmaşık ve değişken ortamlarda etkili bir şekilde çalışabilir. Bu özellik, gerçek dünya uygulamaları için oldukça yararlıdır, çünkü ortamın zaman içinde değişebileceği veya belirsiz olabileceği durumlarda bile uygun çözümler geliştirebilir</a:t>
          </a:r>
          <a:r>
            <a:rPr lang="tr-TR" sz="1300" b="0" i="0" kern="1200" baseline="0" dirty="0"/>
            <a:t>.</a:t>
          </a:r>
          <a:endParaRPr lang="en-US" sz="1300" kern="1200" dirty="0"/>
        </a:p>
      </dsp:txBody>
      <dsp:txXfrm>
        <a:off x="36892" y="2400631"/>
        <a:ext cx="10441816" cy="681962"/>
      </dsp:txXfrm>
    </dsp:sp>
    <dsp:sp modelId="{6A7DDF2D-40F3-4B16-91B3-4E91094C3E46}">
      <dsp:nvSpPr>
        <dsp:cNvPr id="0" name=""/>
        <dsp:cNvSpPr/>
      </dsp:nvSpPr>
      <dsp:spPr>
        <a:xfrm>
          <a:off x="0" y="3148285"/>
          <a:ext cx="10515600" cy="755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100000"/>
            </a:lnSpc>
            <a:spcBef>
              <a:spcPct val="0"/>
            </a:spcBef>
            <a:spcAft>
              <a:spcPct val="35000"/>
            </a:spcAft>
            <a:buNone/>
          </a:pPr>
          <a:r>
            <a:rPr lang="tr-TR" sz="1300" b="1" i="0" kern="1200" baseline="0" dirty="0">
              <a:latin typeface="Arial" panose="020B0604020202020204" pitchFamily="34" charset="0"/>
              <a:cs typeface="Arial" panose="020B0604020202020204" pitchFamily="34" charset="0"/>
            </a:rPr>
            <a:t>Karmaşıklık ve İnsan Performansını Aşma</a:t>
          </a:r>
          <a:r>
            <a:rPr lang="tr-TR" sz="1300" b="0" i="0" kern="1200" baseline="0" dirty="0">
              <a:latin typeface="Arial" panose="020B0604020202020204" pitchFamily="34" charset="0"/>
              <a:cs typeface="Arial" panose="020B0604020202020204" pitchFamily="34" charset="0"/>
            </a:rPr>
            <a:t>: Pekiştirmeli öğrenme, yüksek belirsizlik içeren karmaşık problemlere çözüm getirebilir ve bazen insan performansını aşarak daha etkili sonuçlar elde edebilir. Örneğin, </a:t>
          </a:r>
          <a:r>
            <a:rPr lang="tr-TR" sz="1300" b="0" i="0" kern="1200" baseline="0" dirty="0" err="1">
              <a:latin typeface="Arial" panose="020B0604020202020204" pitchFamily="34" charset="0"/>
              <a:cs typeface="Arial" panose="020B0604020202020204" pitchFamily="34" charset="0"/>
            </a:rPr>
            <a:t>AlphaGo</a:t>
          </a:r>
          <a:r>
            <a:rPr lang="tr-TR" sz="1300" b="0" i="0" kern="1200" baseline="0" dirty="0">
              <a:latin typeface="Arial" panose="020B0604020202020204" pitchFamily="34" charset="0"/>
              <a:cs typeface="Arial" panose="020B0604020202020204" pitchFamily="34" charset="0"/>
            </a:rPr>
            <a:t>, </a:t>
          </a:r>
          <a:r>
            <a:rPr lang="tr-TR" sz="1300" b="0" i="0" kern="1200" baseline="0" dirty="0" err="1">
              <a:latin typeface="Arial" panose="020B0604020202020204" pitchFamily="34" charset="0"/>
              <a:cs typeface="Arial" panose="020B0604020202020204" pitchFamily="34" charset="0"/>
            </a:rPr>
            <a:t>Go</a:t>
          </a:r>
          <a:r>
            <a:rPr lang="tr-TR" sz="1300" b="0" i="0" kern="1200" baseline="0" dirty="0">
              <a:latin typeface="Arial" panose="020B0604020202020204" pitchFamily="34" charset="0"/>
              <a:cs typeface="Arial" panose="020B0604020202020204" pitchFamily="34" charset="0"/>
            </a:rPr>
            <a:t> oyununda dünya şampiyonlarını yenerek insan düzeyini aşan bir başarıya imza atmıştır.</a:t>
          </a:r>
          <a:endParaRPr lang="en-US" sz="1300" kern="1200" dirty="0">
            <a:latin typeface="Arial" panose="020B0604020202020204" pitchFamily="34" charset="0"/>
            <a:cs typeface="Arial" panose="020B0604020202020204" pitchFamily="34" charset="0"/>
          </a:endParaRPr>
        </a:p>
      </dsp:txBody>
      <dsp:txXfrm>
        <a:off x="36892" y="3185177"/>
        <a:ext cx="10441816" cy="681962"/>
      </dsp:txXfrm>
    </dsp:sp>
    <dsp:sp modelId="{E4760B01-8F42-49CB-8F7C-BFCAEEEF2DD1}">
      <dsp:nvSpPr>
        <dsp:cNvPr id="0" name=""/>
        <dsp:cNvSpPr/>
      </dsp:nvSpPr>
      <dsp:spPr>
        <a:xfrm>
          <a:off x="0" y="3932832"/>
          <a:ext cx="10515600" cy="755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tr-TR" sz="1300" b="1" i="0" kern="1200" baseline="0" dirty="0">
              <a:latin typeface="Arial" panose="020B0604020202020204" pitchFamily="34" charset="0"/>
              <a:cs typeface="Arial" panose="020B0604020202020204" pitchFamily="34" charset="0"/>
            </a:rPr>
            <a:t>Dinamik Ortamlarda Uyum Sağlama</a:t>
          </a:r>
          <a:r>
            <a:rPr lang="tr-TR" sz="1300" b="0" i="0" kern="1200" baseline="0" dirty="0">
              <a:latin typeface="Arial" panose="020B0604020202020204" pitchFamily="34" charset="0"/>
              <a:cs typeface="Arial" panose="020B0604020202020204" pitchFamily="34" charset="0"/>
            </a:rPr>
            <a:t>: Pekiştirmeli öğrenme, dinamik ve değişken ortamlarda uyum sağlama yeteneği sunar. Bu da, ajanların zamanla çevreleriyle etkileşimde bulunarak daha etkili stratejiler geliştirmesini sağlar.</a:t>
          </a:r>
          <a:endParaRPr lang="en-US" sz="1300" kern="1200" dirty="0">
            <a:latin typeface="Arial" panose="020B0604020202020204" pitchFamily="34" charset="0"/>
            <a:cs typeface="Arial" panose="020B0604020202020204" pitchFamily="34" charset="0"/>
          </a:endParaRPr>
        </a:p>
      </dsp:txBody>
      <dsp:txXfrm>
        <a:off x="36892" y="3969724"/>
        <a:ext cx="10441816" cy="681962"/>
      </dsp:txXfrm>
    </dsp:sp>
    <dsp:sp modelId="{2E9CFFC7-1D91-4A78-8CAA-721D32899A98}">
      <dsp:nvSpPr>
        <dsp:cNvPr id="0" name=""/>
        <dsp:cNvSpPr/>
      </dsp:nvSpPr>
      <dsp:spPr>
        <a:xfrm>
          <a:off x="0" y="4717379"/>
          <a:ext cx="10515600" cy="7557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tr-TR" sz="1300" b="1" i="0" kern="1200" baseline="0" dirty="0">
              <a:latin typeface="Arial" panose="020B0604020202020204" pitchFamily="34" charset="0"/>
              <a:cs typeface="Arial" panose="020B0604020202020204" pitchFamily="34" charset="0"/>
            </a:rPr>
            <a:t>Gelişmiş Performans</a:t>
          </a:r>
          <a:r>
            <a:rPr lang="tr-TR" sz="1300" b="0" i="0" kern="1200" baseline="0" dirty="0">
              <a:latin typeface="Arial" panose="020B0604020202020204" pitchFamily="34" charset="0"/>
              <a:cs typeface="Arial" panose="020B0604020202020204" pitchFamily="34" charset="0"/>
            </a:rPr>
            <a:t>: Ajanlar zamanla öğrenir ve deneyim kazandıkça, daha önce görülmemiş durumlarla karşılaştığında etkili stratejiler geliştirebilir. Bu, daha karmaşık ve belirsiz ortamlarda yüksek performans göstermeyi mümkün kılar.</a:t>
          </a:r>
          <a:endParaRPr lang="en-US" sz="1300" kern="1200" dirty="0">
            <a:latin typeface="Arial" panose="020B0604020202020204" pitchFamily="34" charset="0"/>
            <a:cs typeface="Arial" panose="020B0604020202020204" pitchFamily="34" charset="0"/>
          </a:endParaRPr>
        </a:p>
      </dsp:txBody>
      <dsp:txXfrm>
        <a:off x="36892" y="4754271"/>
        <a:ext cx="10441816" cy="681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7601C-6E83-4351-88D2-9C9979166309}">
      <dsp:nvSpPr>
        <dsp:cNvPr id="0" name=""/>
        <dsp:cNvSpPr/>
      </dsp:nvSpPr>
      <dsp:spPr>
        <a:xfrm>
          <a:off x="0" y="71852"/>
          <a:ext cx="10515600" cy="673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b="1" i="0" kern="1200" baseline="0" dirty="0">
              <a:latin typeface="Arial" panose="020B0604020202020204" pitchFamily="34" charset="0"/>
              <a:cs typeface="Arial" panose="020B0604020202020204" pitchFamily="34" charset="0"/>
            </a:rPr>
            <a:t>Zaman Alıcı</a:t>
          </a:r>
          <a:r>
            <a:rPr lang="tr-TR" sz="1600" b="0" i="0" kern="1200" baseline="0" dirty="0">
              <a:latin typeface="Arial" panose="020B0604020202020204" pitchFamily="34" charset="0"/>
              <a:cs typeface="Arial" panose="020B0604020202020204" pitchFamily="34" charset="0"/>
            </a:rPr>
            <a:t>: Pekiştirmeli öğrenme, çok sayıda deneme ve veri gerektirir, bu da eğitim sürecini zaman alıcı ve kaynak tüketici yapar.</a:t>
          </a:r>
          <a:endParaRPr lang="en-US" sz="1600" kern="1200" dirty="0">
            <a:latin typeface="Arial" panose="020B0604020202020204" pitchFamily="34" charset="0"/>
            <a:cs typeface="Arial" panose="020B0604020202020204" pitchFamily="34" charset="0"/>
          </a:endParaRPr>
        </a:p>
      </dsp:txBody>
      <dsp:txXfrm>
        <a:off x="32898" y="104750"/>
        <a:ext cx="10449804" cy="608124"/>
      </dsp:txXfrm>
    </dsp:sp>
    <dsp:sp modelId="{1AB0864A-44F6-4D79-933F-36C49DCF407B}">
      <dsp:nvSpPr>
        <dsp:cNvPr id="0" name=""/>
        <dsp:cNvSpPr/>
      </dsp:nvSpPr>
      <dsp:spPr>
        <a:xfrm>
          <a:off x="0" y="849452"/>
          <a:ext cx="10515600" cy="673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b="1" i="0" kern="1200" baseline="0" dirty="0">
              <a:latin typeface="Arial" panose="020B0604020202020204" pitchFamily="34" charset="0"/>
              <a:cs typeface="Arial" panose="020B0604020202020204" pitchFamily="34" charset="0"/>
            </a:rPr>
            <a:t>Karmaşıklık</a:t>
          </a:r>
          <a:r>
            <a:rPr lang="tr-TR" sz="1600" b="0" i="0" kern="1200" baseline="0" dirty="0">
              <a:latin typeface="Arial" panose="020B0604020202020204" pitchFamily="34" charset="0"/>
              <a:cs typeface="Arial" panose="020B0604020202020204" pitchFamily="34" charset="0"/>
            </a:rPr>
            <a:t>: Karmaşık problemleri çözmek için tasarlanmış olsa da, pekiştirmeli öğrenme basit sorunlar için uygun değildir ve yönetimi zordur.</a:t>
          </a:r>
          <a:endParaRPr lang="en-US" sz="1600" kern="1200" dirty="0">
            <a:latin typeface="Arial" panose="020B0604020202020204" pitchFamily="34" charset="0"/>
            <a:cs typeface="Arial" panose="020B0604020202020204" pitchFamily="34" charset="0"/>
          </a:endParaRPr>
        </a:p>
      </dsp:txBody>
      <dsp:txXfrm>
        <a:off x="32898" y="882350"/>
        <a:ext cx="10449804" cy="608124"/>
      </dsp:txXfrm>
    </dsp:sp>
    <dsp:sp modelId="{2FDBD3B6-F84F-4198-AECF-01EA562FAAA4}">
      <dsp:nvSpPr>
        <dsp:cNvPr id="0" name=""/>
        <dsp:cNvSpPr/>
      </dsp:nvSpPr>
      <dsp:spPr>
        <a:xfrm>
          <a:off x="0" y="1627052"/>
          <a:ext cx="10515600" cy="673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b="1" i="0" kern="1200" baseline="0" dirty="0">
              <a:latin typeface="Arial" panose="020B0604020202020204" pitchFamily="34" charset="0"/>
              <a:cs typeface="Arial" panose="020B0604020202020204" pitchFamily="34" charset="0"/>
            </a:rPr>
            <a:t>Deneyim Eksikliği</a:t>
          </a:r>
          <a:r>
            <a:rPr lang="tr-TR" sz="1600" b="0" i="0" kern="1200" baseline="0" dirty="0">
              <a:latin typeface="Arial" panose="020B0604020202020204" pitchFamily="34" charset="0"/>
              <a:cs typeface="Arial" panose="020B0604020202020204" pitchFamily="34" charset="0"/>
            </a:rPr>
            <a:t>: Pekiştirmeli öğrenme, genellikle simülasyonlarda eğitildiği için gerçek dünyadaki belirsizliklere ve yeni durumlara uyum sağlamakta zorluk yaşayabilir.</a:t>
          </a:r>
          <a:endParaRPr lang="en-US" sz="1600" kern="1200" dirty="0">
            <a:latin typeface="Arial" panose="020B0604020202020204" pitchFamily="34" charset="0"/>
            <a:cs typeface="Arial" panose="020B0604020202020204" pitchFamily="34" charset="0"/>
          </a:endParaRPr>
        </a:p>
      </dsp:txBody>
      <dsp:txXfrm>
        <a:off x="32898" y="1659950"/>
        <a:ext cx="10449804" cy="608124"/>
      </dsp:txXfrm>
    </dsp:sp>
    <dsp:sp modelId="{F978BCF4-B587-4528-9C57-43AFB67D3783}">
      <dsp:nvSpPr>
        <dsp:cNvPr id="0" name=""/>
        <dsp:cNvSpPr/>
      </dsp:nvSpPr>
      <dsp:spPr>
        <a:xfrm>
          <a:off x="0" y="2404652"/>
          <a:ext cx="10515600" cy="673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b="1" i="0" kern="1200" baseline="0" dirty="0">
              <a:latin typeface="Arial" panose="020B0604020202020204" pitchFamily="34" charset="0"/>
              <a:cs typeface="Arial" panose="020B0604020202020204" pitchFamily="34" charset="0"/>
            </a:rPr>
            <a:t>Anlaşılması Zor</a:t>
          </a:r>
          <a:r>
            <a:rPr lang="tr-TR" sz="1600" b="0" i="0" kern="1200" baseline="0" dirty="0">
              <a:latin typeface="Arial" panose="020B0604020202020204" pitchFamily="34" charset="0"/>
              <a:cs typeface="Arial" panose="020B0604020202020204" pitchFamily="34" charset="0"/>
            </a:rPr>
            <a:t>: Karmaşık sinir ağları ve algoritmalar kullanıldığından, modelin nasıl çalıştığını anlamak zor olabilir.</a:t>
          </a:r>
          <a:endParaRPr lang="en-US" sz="1600" kern="1200" dirty="0">
            <a:latin typeface="Arial" panose="020B0604020202020204" pitchFamily="34" charset="0"/>
            <a:cs typeface="Arial" panose="020B0604020202020204" pitchFamily="34" charset="0"/>
          </a:endParaRPr>
        </a:p>
      </dsp:txBody>
      <dsp:txXfrm>
        <a:off x="32898" y="2437550"/>
        <a:ext cx="10449804" cy="608124"/>
      </dsp:txXfrm>
    </dsp:sp>
    <dsp:sp modelId="{6A7DDF2D-40F3-4B16-91B3-4E91094C3E46}">
      <dsp:nvSpPr>
        <dsp:cNvPr id="0" name=""/>
        <dsp:cNvSpPr/>
      </dsp:nvSpPr>
      <dsp:spPr>
        <a:xfrm>
          <a:off x="0" y="3182252"/>
          <a:ext cx="10515600" cy="673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00000"/>
            </a:lnSpc>
            <a:spcBef>
              <a:spcPct val="0"/>
            </a:spcBef>
            <a:spcAft>
              <a:spcPct val="35000"/>
            </a:spcAft>
            <a:buNone/>
          </a:pPr>
          <a:r>
            <a:rPr lang="tr-TR" sz="1600" b="1" i="0" kern="1200" baseline="0" dirty="0">
              <a:latin typeface="Arial" panose="020B0604020202020204" pitchFamily="34" charset="0"/>
              <a:cs typeface="Arial" panose="020B0604020202020204" pitchFamily="34" charset="0"/>
            </a:rPr>
            <a:t>Potansiyel Riskler</a:t>
          </a:r>
          <a:r>
            <a:rPr lang="tr-TR" sz="1600" b="0" i="0" kern="1200" baseline="0" dirty="0">
              <a:latin typeface="Arial" panose="020B0604020202020204" pitchFamily="34" charset="0"/>
              <a:cs typeface="Arial" panose="020B0604020202020204" pitchFamily="34" charset="0"/>
            </a:rPr>
            <a:t>: Ajanlar, kendi başlarına zarar verici kararlar alabilir, bu da etik sorunlar doğurabilir</a:t>
          </a:r>
          <a:r>
            <a:rPr lang="tr-TR" sz="1700" b="0" i="0" kern="1200" baseline="0" dirty="0">
              <a:latin typeface="Arial" panose="020B0604020202020204" pitchFamily="34" charset="0"/>
              <a:cs typeface="Arial" panose="020B0604020202020204" pitchFamily="34" charset="0"/>
            </a:rPr>
            <a:t>.</a:t>
          </a:r>
          <a:endParaRPr lang="en-US" sz="1700" kern="1200" dirty="0">
            <a:latin typeface="Arial" panose="020B0604020202020204" pitchFamily="34" charset="0"/>
            <a:cs typeface="Arial" panose="020B0604020202020204" pitchFamily="34" charset="0"/>
          </a:endParaRPr>
        </a:p>
      </dsp:txBody>
      <dsp:txXfrm>
        <a:off x="32898" y="3215150"/>
        <a:ext cx="10449804" cy="608124"/>
      </dsp:txXfrm>
    </dsp:sp>
    <dsp:sp modelId="{E4760B01-8F42-49CB-8F7C-BFCAEEEF2DD1}">
      <dsp:nvSpPr>
        <dsp:cNvPr id="0" name=""/>
        <dsp:cNvSpPr/>
      </dsp:nvSpPr>
      <dsp:spPr>
        <a:xfrm>
          <a:off x="0" y="3959852"/>
          <a:ext cx="10515600" cy="673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tr-TR" sz="1600" b="1" i="0" kern="1200" baseline="0" dirty="0">
              <a:latin typeface="Arial" panose="020B0604020202020204" pitchFamily="34" charset="0"/>
              <a:cs typeface="Arial" panose="020B0604020202020204" pitchFamily="34" charset="0"/>
            </a:rPr>
            <a:t>Kolayca Etkilenebilir</a:t>
          </a:r>
          <a:r>
            <a:rPr lang="tr-TR" sz="1600" b="0" i="0" kern="1200" baseline="0" dirty="0">
              <a:latin typeface="Arial" panose="020B0604020202020204" pitchFamily="34" charset="0"/>
              <a:cs typeface="Arial" panose="020B0604020202020204" pitchFamily="34" charset="0"/>
            </a:rPr>
            <a:t>: Gürültülü veriler, dinamik ortamlar ve insan etkileşimleri ajanların performansını olumsuz etkileyebilir.</a:t>
          </a:r>
          <a:endParaRPr lang="en-US" sz="1600" kern="1200" dirty="0">
            <a:latin typeface="Arial" panose="020B0604020202020204" pitchFamily="34" charset="0"/>
            <a:cs typeface="Arial" panose="020B0604020202020204" pitchFamily="34" charset="0"/>
          </a:endParaRPr>
        </a:p>
      </dsp:txBody>
      <dsp:txXfrm>
        <a:off x="32898" y="3992750"/>
        <a:ext cx="10449804" cy="608124"/>
      </dsp:txXfrm>
    </dsp:sp>
    <dsp:sp modelId="{2E9CFFC7-1D91-4A78-8CAA-721D32899A98}">
      <dsp:nvSpPr>
        <dsp:cNvPr id="0" name=""/>
        <dsp:cNvSpPr/>
      </dsp:nvSpPr>
      <dsp:spPr>
        <a:xfrm>
          <a:off x="0" y="4737452"/>
          <a:ext cx="10515600" cy="673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100000"/>
            </a:lnSpc>
            <a:spcBef>
              <a:spcPct val="0"/>
            </a:spcBef>
            <a:spcAft>
              <a:spcPct val="35000"/>
            </a:spcAft>
            <a:buNone/>
          </a:pPr>
          <a:r>
            <a:rPr lang="tr-TR" sz="1600" b="1" i="0" kern="1200" baseline="0" dirty="0">
              <a:latin typeface="Arial" panose="020B0604020202020204" pitchFamily="34" charset="0"/>
              <a:cs typeface="Arial" panose="020B0604020202020204" pitchFamily="34" charset="0"/>
            </a:rPr>
            <a:t>Veri ve Hesaplama Maliyetleri</a:t>
          </a:r>
          <a:r>
            <a:rPr lang="tr-TR" sz="1600" b="0" i="0" kern="1200" baseline="0" dirty="0">
              <a:latin typeface="Arial" panose="020B0604020202020204" pitchFamily="34" charset="0"/>
              <a:cs typeface="Arial" panose="020B0604020202020204" pitchFamily="34" charset="0"/>
            </a:rPr>
            <a:t>: Yüksek miktarda veri ve güçlü hesaplama kaynakları gerektirir, bu da maliyetleri artırabilir.</a:t>
          </a:r>
          <a:endParaRPr lang="en-US" sz="1600" kern="1200" dirty="0">
            <a:latin typeface="Arial" panose="020B0604020202020204" pitchFamily="34" charset="0"/>
            <a:cs typeface="Arial" panose="020B0604020202020204" pitchFamily="34" charset="0"/>
          </a:endParaRPr>
        </a:p>
      </dsp:txBody>
      <dsp:txXfrm>
        <a:off x="32898" y="4770350"/>
        <a:ext cx="10449804" cy="6081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9F03D-BF9D-4E8E-A4BF-72AAFBA66619}">
      <dsp:nvSpPr>
        <dsp:cNvPr id="0" name=""/>
        <dsp:cNvSpPr/>
      </dsp:nvSpPr>
      <dsp:spPr>
        <a:xfrm>
          <a:off x="0" y="0"/>
          <a:ext cx="972343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DAF703-9326-457F-BDA5-08D63EA08C08}">
      <dsp:nvSpPr>
        <dsp:cNvPr id="0" name=""/>
        <dsp:cNvSpPr/>
      </dsp:nvSpPr>
      <dsp:spPr>
        <a:xfrm>
          <a:off x="0" y="0"/>
          <a:ext cx="9723438" cy="184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100000"/>
            </a:lnSpc>
            <a:spcBef>
              <a:spcPct val="0"/>
            </a:spcBef>
            <a:spcAft>
              <a:spcPct val="35000"/>
            </a:spcAft>
            <a:buNone/>
          </a:pPr>
          <a:r>
            <a:rPr lang="tr-TR" sz="1800" b="0" kern="1200" dirty="0">
              <a:latin typeface="Arial" panose="020B0604020202020204" pitchFamily="34" charset="0"/>
              <a:cs typeface="Arial" panose="020B0604020202020204" pitchFamily="34" charset="0"/>
            </a:rPr>
            <a:t>Pekiştirmeli öğrenmenin temelinde, bir ödül sistemi aracılığıyla en uygun davranışı veya eylemi pekiştirme kavramı yatar. Ajan, çevresindeki durumlardan aldığı ödüller ve cezalar doğrultusunda gelecekteki eylemlerini optimize eder. </a:t>
          </a:r>
          <a:endParaRPr lang="en-US" sz="1800" b="0" kern="1200" dirty="0">
            <a:latin typeface="Arial" panose="020B0604020202020204" pitchFamily="34" charset="0"/>
            <a:cs typeface="Arial" panose="020B0604020202020204" pitchFamily="34" charset="0"/>
          </a:endParaRPr>
        </a:p>
      </dsp:txBody>
      <dsp:txXfrm>
        <a:off x="0" y="0"/>
        <a:ext cx="9723438" cy="1842293"/>
      </dsp:txXfrm>
    </dsp:sp>
    <dsp:sp modelId="{91C7E996-B383-4C31-BEED-CEADDD0A400C}">
      <dsp:nvSpPr>
        <dsp:cNvPr id="0" name=""/>
        <dsp:cNvSpPr/>
      </dsp:nvSpPr>
      <dsp:spPr>
        <a:xfrm>
          <a:off x="0" y="1842293"/>
          <a:ext cx="9723438"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6635FA-2FC4-4255-B382-8A772F539FFF}">
      <dsp:nvSpPr>
        <dsp:cNvPr id="0" name=""/>
        <dsp:cNvSpPr/>
      </dsp:nvSpPr>
      <dsp:spPr>
        <a:xfrm>
          <a:off x="0" y="1842293"/>
          <a:ext cx="9723438" cy="1842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100000"/>
            </a:lnSpc>
            <a:spcBef>
              <a:spcPct val="0"/>
            </a:spcBef>
            <a:spcAft>
              <a:spcPct val="35000"/>
            </a:spcAft>
            <a:buNone/>
          </a:pPr>
          <a:r>
            <a:rPr lang="tr-TR" sz="1800" b="0" kern="1200" dirty="0">
              <a:latin typeface="Arial" panose="020B0604020202020204" pitchFamily="34" charset="0"/>
              <a:cs typeface="Arial" panose="020B0604020202020204" pitchFamily="34" charset="0"/>
            </a:rPr>
            <a:t>Mühendisler, istenen davranışları ödüllendirmek, istenmeyen davranışları cezalandırmak için uygun ödül fonksiyonları tanımlar. Ayrıca, kısa vadeli ödüllerin ajanı yanlış yönlendirmesini ve genel hedefe ulaşmasını geciktirmesini önlemek için uzun vadeli hedeflerle uyumlu ödüller belirler. Bu sayede ajan, sadece anlık ödülleri değil, uzun vadede daha yüksek toplam ödülü getirecek eylemleri öğrenir.</a:t>
          </a:r>
          <a:endParaRPr lang="en-US" sz="1800" b="0" kern="1200" dirty="0">
            <a:latin typeface="Arial" panose="020B0604020202020204" pitchFamily="34" charset="0"/>
            <a:cs typeface="Arial" panose="020B0604020202020204" pitchFamily="34" charset="0"/>
          </a:endParaRPr>
        </a:p>
      </dsp:txBody>
      <dsp:txXfrm>
        <a:off x="0" y="1842293"/>
        <a:ext cx="9723438" cy="18422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DB94B-89C6-4A04-96B4-D940C52086D5}">
      <dsp:nvSpPr>
        <dsp:cNvPr id="0" name=""/>
        <dsp:cNvSpPr/>
      </dsp:nvSpPr>
      <dsp:spPr>
        <a:xfrm>
          <a:off x="0" y="531"/>
          <a:ext cx="10515600" cy="1244702"/>
        </a:xfrm>
        <a:prstGeom prst="roundRect">
          <a:avLst>
            <a:gd name="adj" fmla="val 10000"/>
          </a:avLst>
        </a:prstGeom>
        <a:solidFill>
          <a:schemeClr val="accent5"/>
        </a:solidFill>
        <a:ln>
          <a:noFill/>
        </a:ln>
        <a:effectLst/>
      </dsp:spPr>
      <dsp:style>
        <a:lnRef idx="0">
          <a:scrgbClr r="0" g="0" b="0"/>
        </a:lnRef>
        <a:fillRef idx="1">
          <a:scrgbClr r="0" g="0" b="0"/>
        </a:fillRef>
        <a:effectRef idx="0">
          <a:scrgbClr r="0" g="0" b="0"/>
        </a:effectRef>
        <a:fontRef idx="minor"/>
      </dsp:style>
    </dsp:sp>
    <dsp:sp modelId="{D742E365-ADE3-4830-9928-CC449F340BA4}">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468DD3-3219-4FB1-86DA-06F864B30A2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Sağlık Hizmetleri:</a:t>
          </a:r>
          <a:r>
            <a:rPr lang="tr-TR" sz="1600" kern="1200" dirty="0">
              <a:latin typeface="Arial" panose="020B0604020202020204" pitchFamily="34" charset="0"/>
              <a:cs typeface="Arial" panose="020B0604020202020204" pitchFamily="34" charset="0"/>
            </a:rPr>
            <a:t> Hasta verilerini ve geçmiş ziyaret bilgilerini inceleyerek her hastaya özel tedavi planları oluşturabilir. Bu, tıbbi teşhisleri hızlandırarak, hastaların daha hızlı ve kişiselleştirilmiş tedaviler almasını sağlar. Ayrıca, iyileşme süreçlerinin zaman çizelgelerini de hesaba katarak tedavi planlarını optimize eder.</a:t>
          </a:r>
          <a:endParaRPr lang="en-US" sz="1600" kern="1200" dirty="0">
            <a:latin typeface="Arial" panose="020B0604020202020204" pitchFamily="34" charset="0"/>
            <a:cs typeface="Arial" panose="020B0604020202020204" pitchFamily="34" charset="0"/>
          </a:endParaRPr>
        </a:p>
      </dsp:txBody>
      <dsp:txXfrm>
        <a:off x="1437631" y="531"/>
        <a:ext cx="9077968" cy="1244702"/>
      </dsp:txXfrm>
    </dsp:sp>
    <dsp:sp modelId="{E4E8530C-25DB-4F90-AAC5-B007651963C8}">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D4EC5-0B3E-4F8B-9764-421A1DD4A50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1B618C-FD2D-41B8-9A65-4983FCDBD46F}">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Enerji:</a:t>
          </a:r>
          <a:r>
            <a:rPr lang="tr-TR" sz="1600" kern="1200" dirty="0">
              <a:latin typeface="Arial" panose="020B0604020202020204" pitchFamily="34" charset="0"/>
              <a:cs typeface="Arial" panose="020B0604020202020204" pitchFamily="34" charset="0"/>
            </a:rPr>
            <a:t> Sensörlerden toplanan verileri analiz ederek enerji tüketimini tahmin edebilir. Ekipler, veri merkezlerinde soğutma işlemlerini gerçekleştirirken, enerji ve maliyetleri en aza indiren ideal koşulları belirleyebilir.</a:t>
          </a:r>
          <a:endParaRPr lang="en-US" sz="1600" kern="1200" dirty="0">
            <a:latin typeface="Arial" panose="020B0604020202020204" pitchFamily="34" charset="0"/>
            <a:cs typeface="Arial" panose="020B0604020202020204" pitchFamily="34" charset="0"/>
          </a:endParaRPr>
        </a:p>
      </dsp:txBody>
      <dsp:txXfrm>
        <a:off x="1437631" y="1556410"/>
        <a:ext cx="9077968" cy="1244702"/>
      </dsp:txXfrm>
    </dsp:sp>
    <dsp:sp modelId="{4B104AF5-5274-4CD4-83AD-6A403D29258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BD3BA-FD7E-461B-B766-4A1E8F58C7F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3C0211-4BA8-4507-80E9-640102885867}">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Üretim:</a:t>
          </a:r>
          <a:r>
            <a:rPr lang="tr-TR" sz="1600" kern="1200" dirty="0">
              <a:latin typeface="Arial" panose="020B0604020202020204" pitchFamily="34" charset="0"/>
              <a:cs typeface="Arial" panose="020B0604020202020204" pitchFamily="34" charset="0"/>
            </a:rPr>
            <a:t> Fabrikalarda ve depolarda, robotların bilgisayar görüş sistemlerine güç verir. Mobil robotlar, depo koridorlarında gezinmeyi ve kazalardan kaçınırken envanteri taşımayı öğrenebilir.</a:t>
          </a:r>
          <a:endParaRPr lang="en-US" sz="1600" kern="1200" dirty="0">
            <a:latin typeface="Arial" panose="020B0604020202020204" pitchFamily="34" charset="0"/>
            <a:cs typeface="Arial" panose="020B0604020202020204" pitchFamily="34" charset="0"/>
          </a:endParaRPr>
        </a:p>
      </dsp:txBody>
      <dsp:txXfrm>
        <a:off x="1437631" y="3112289"/>
        <a:ext cx="90779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3E63E-9791-4676-9F43-702DA23F9B35}">
      <dsp:nvSpPr>
        <dsp:cNvPr id="0" name=""/>
        <dsp:cNvSpPr/>
      </dsp:nvSpPr>
      <dsp:spPr>
        <a:xfrm>
          <a:off x="0" y="531"/>
          <a:ext cx="10515600" cy="1244702"/>
        </a:xfrm>
        <a:prstGeom prst="roundRect">
          <a:avLst>
            <a:gd name="adj" fmla="val 1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sp>
    <dsp:sp modelId="{C2920794-E21C-4C62-81E4-53586C1477D8}">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1CA5B0-B282-4881-BD2D-CF9B3580F196}">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Pazarlama:</a:t>
          </a:r>
          <a:r>
            <a:rPr lang="tr-TR" sz="1600" kern="1200" dirty="0">
              <a:latin typeface="Arial" panose="020B0604020202020204" pitchFamily="34" charset="0"/>
              <a:cs typeface="Arial" panose="020B0604020202020204" pitchFamily="34" charset="0"/>
            </a:rPr>
            <a:t> Kişiselleştirilmiş önerilerle müşterileri hedeflemeyi kolaylaştırır. Müşterilerin hangi ürünleri ve web sayfalarını görüntülediklerini analiz ederek, ilgilerini çekebilecek diğer ürünler belirlenebilir.</a:t>
          </a:r>
          <a:endParaRPr lang="en-US" sz="1600" kern="1200" dirty="0">
            <a:latin typeface="Arial" panose="020B0604020202020204" pitchFamily="34" charset="0"/>
            <a:cs typeface="Arial" panose="020B0604020202020204" pitchFamily="34" charset="0"/>
          </a:endParaRPr>
        </a:p>
      </dsp:txBody>
      <dsp:txXfrm>
        <a:off x="1437631" y="531"/>
        <a:ext cx="9077968" cy="1244702"/>
      </dsp:txXfrm>
    </dsp:sp>
    <dsp:sp modelId="{1E1884E5-9987-473F-B76A-5ECB654D912F}">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2F514-EB5B-4241-94DC-56640763FABC}">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49CE0-B67D-425A-8E67-A9FEE9D1CCC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Oyun:</a:t>
          </a:r>
          <a:r>
            <a:rPr lang="tr-TR" sz="1600" kern="1200" dirty="0">
              <a:latin typeface="Arial" panose="020B0604020202020204" pitchFamily="34" charset="0"/>
              <a:cs typeface="Arial" panose="020B0604020202020204" pitchFamily="34" charset="0"/>
            </a:rPr>
            <a:t> Video oyunlarında oyuncu olmayan karakterlerin yapay zekalarını geliştirir. Bu yapay zekalar, farklı saldırı ve savunma taktikleri benimseyebilir ve oyunda yeni yollar keşfedebilir.</a:t>
          </a:r>
          <a:endParaRPr lang="en-US" sz="1600" kern="1200" dirty="0">
            <a:latin typeface="Arial" panose="020B0604020202020204" pitchFamily="34" charset="0"/>
            <a:cs typeface="Arial" panose="020B0604020202020204" pitchFamily="34" charset="0"/>
          </a:endParaRPr>
        </a:p>
      </dsp:txBody>
      <dsp:txXfrm>
        <a:off x="1437631" y="1556410"/>
        <a:ext cx="9077968" cy="1244702"/>
      </dsp:txXfrm>
    </dsp:sp>
    <dsp:sp modelId="{35BEE3A5-C788-421E-949C-D33EECC92F61}">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794FC-CDDA-4140-AD76-CCBF72B909C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0AEE92-9B52-43A7-9B81-161A041CB53E}">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Robotik:</a:t>
          </a:r>
          <a:r>
            <a:rPr lang="tr-TR" sz="1600" kern="1200" dirty="0">
              <a:latin typeface="Arial" panose="020B0604020202020204" pitchFamily="34" charset="0"/>
              <a:cs typeface="Arial" panose="020B0604020202020204" pitchFamily="34" charset="0"/>
            </a:rPr>
            <a:t> Derin öğrenme ve pekiştirmeli öğrenme, robotları daha önce karşılaşmadıkları nesneleri kavrayacak şekilde eğitebilir. Özellikle montaj hattı gibi ortamlarda kullanılabilir.</a:t>
          </a:r>
          <a:endParaRPr lang="en-US" sz="1600" kern="1200" dirty="0">
            <a:latin typeface="Arial" panose="020B0604020202020204" pitchFamily="34" charset="0"/>
            <a:cs typeface="Arial" panose="020B0604020202020204" pitchFamily="34" charset="0"/>
          </a:endParaRPr>
        </a:p>
      </dsp:txBody>
      <dsp:txXfrm>
        <a:off x="1437631" y="3112289"/>
        <a:ext cx="907796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2E117-B31C-4378-A223-3D4E232C5B83}">
      <dsp:nvSpPr>
        <dsp:cNvPr id="0" name=""/>
        <dsp:cNvSpPr/>
      </dsp:nvSpPr>
      <dsp:spPr>
        <a:xfrm>
          <a:off x="0" y="531"/>
          <a:ext cx="10515600" cy="1244702"/>
        </a:xfrm>
        <a:prstGeom prst="roundRect">
          <a:avLst>
            <a:gd name="adj" fmla="val 10000"/>
          </a:avLst>
        </a:prstGeom>
        <a:solidFill>
          <a:schemeClr val="accent5"/>
        </a:solidFill>
        <a:ln>
          <a:noFill/>
        </a:ln>
        <a:effectLst/>
      </dsp:spPr>
      <dsp:style>
        <a:lnRef idx="0">
          <a:scrgbClr r="0" g="0" b="0"/>
        </a:lnRef>
        <a:fillRef idx="1">
          <a:scrgbClr r="0" g="0" b="0"/>
        </a:fillRef>
        <a:effectRef idx="0">
          <a:scrgbClr r="0" g="0" b="0"/>
        </a:effectRef>
        <a:fontRef idx="minor"/>
      </dsp:style>
    </dsp:sp>
    <dsp:sp modelId="{48E6A75B-48C5-4AF2-9EA1-3E31A28D10A0}">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0F884E-3B79-4997-9A66-257FFFF50A0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Otomotiv:</a:t>
          </a:r>
          <a:r>
            <a:rPr lang="tr-TR" sz="1600" kern="1200" dirty="0">
              <a:latin typeface="Arial" panose="020B0604020202020204" pitchFamily="34" charset="0"/>
              <a:cs typeface="Arial" panose="020B0604020202020204" pitchFamily="34" charset="0"/>
            </a:rPr>
            <a:t> Sürücüsüz araçların güvenli bir şekilde çalışmasını sağlamak için gerçekçi ortamlarda eğitim verir. Algoritmalar, şeritte kalma, hız sınırına uyma ve diğer sürücülerle yayaları dikkate alma gibi faktörleri öğrenir.</a:t>
          </a:r>
          <a:endParaRPr lang="en-US" sz="1600" kern="1200" dirty="0">
            <a:latin typeface="Arial" panose="020B0604020202020204" pitchFamily="34" charset="0"/>
            <a:cs typeface="Arial" panose="020B0604020202020204" pitchFamily="34" charset="0"/>
          </a:endParaRPr>
        </a:p>
      </dsp:txBody>
      <dsp:txXfrm>
        <a:off x="1437631" y="531"/>
        <a:ext cx="9077968" cy="1244702"/>
      </dsp:txXfrm>
    </dsp:sp>
    <dsp:sp modelId="{E621214A-8A97-4F75-BC72-325131A3FFAF}">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46E84-E928-4F10-98D4-DD8E882B3121}">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B0BEA1-A1D7-425D-B22A-8C4FC7D816CB}">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Ulaşım:</a:t>
          </a:r>
          <a:r>
            <a:rPr lang="tr-TR" sz="1600" kern="1200" dirty="0">
              <a:latin typeface="Arial" panose="020B0604020202020204" pitchFamily="34" charset="0"/>
              <a:cs typeface="Arial" panose="020B0604020202020204" pitchFamily="34" charset="0"/>
            </a:rPr>
            <a:t> Şehirler, trafik sıkışıklığıyla mücadele etmek için pekiştirmeli öğrenmeye yönelmektedir. Trafik sinyalleri, araç sayısı ve saat gibi değişkenleri dikkate alarak, trafik ışıklarını en verimli şekilde kontrol etmenin yolları bulunur.</a:t>
          </a:r>
          <a:endParaRPr lang="en-US" sz="1600" kern="1200" dirty="0">
            <a:latin typeface="Arial" panose="020B0604020202020204" pitchFamily="34" charset="0"/>
            <a:cs typeface="Arial" panose="020B0604020202020204" pitchFamily="34" charset="0"/>
          </a:endParaRPr>
        </a:p>
      </dsp:txBody>
      <dsp:txXfrm>
        <a:off x="1437631" y="1556410"/>
        <a:ext cx="9077968" cy="1244702"/>
      </dsp:txXfrm>
    </dsp:sp>
    <dsp:sp modelId="{276AE9DB-AAFA-4A62-A048-0624E18C1413}">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3ED89-D78F-49CD-98F8-B7124019974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290457-82B8-4514-B61F-9C56FA2D4D9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Müşteri Hizmetleri (NLP):</a:t>
          </a:r>
          <a:r>
            <a:rPr lang="tr-TR" sz="1600" kern="1200" dirty="0">
              <a:latin typeface="Arial" panose="020B0604020202020204" pitchFamily="34" charset="0"/>
              <a:cs typeface="Arial" panose="020B0604020202020204" pitchFamily="34" charset="0"/>
            </a:rPr>
            <a:t> Doğal dil işlemeyi geliştiren önemli bir tekniktir. Bu teknoloji, sohbet robotları ve sanal asistanlar gibi müşteri hizmetleri sistemlerini mümkün kılar. Metin özetleme, soru yanıtlama ve makine çevirisi gibi uygulamalar bu yöntemle çalışır.</a:t>
          </a:r>
          <a:endParaRPr lang="en-US" sz="1600" kern="1200" dirty="0">
            <a:latin typeface="Arial" panose="020B0604020202020204" pitchFamily="34" charset="0"/>
            <a:cs typeface="Arial" panose="020B0604020202020204" pitchFamily="34" charset="0"/>
          </a:endParaRPr>
        </a:p>
      </dsp:txBody>
      <dsp:txXfrm>
        <a:off x="1437631" y="3112289"/>
        <a:ext cx="9077968" cy="12447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5386F-3395-495A-B17E-AD8CCC8CFFEA}">
      <dsp:nvSpPr>
        <dsp:cNvPr id="0" name=""/>
        <dsp:cNvSpPr/>
      </dsp:nvSpPr>
      <dsp:spPr>
        <a:xfrm>
          <a:off x="0" y="708097"/>
          <a:ext cx="10515600" cy="1307257"/>
        </a:xfrm>
        <a:prstGeom prst="roundRect">
          <a:avLst>
            <a:gd name="adj" fmla="val 1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sp>
    <dsp:sp modelId="{5FCEB5DB-2ADB-4417-9913-CF224E9C8369}">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0433CF-4242-4D64-88D0-5AD809734914}">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Eğitim:</a:t>
          </a:r>
          <a:r>
            <a:rPr lang="tr-TR" sz="1600" kern="1200" dirty="0">
              <a:latin typeface="Arial" panose="020B0604020202020204" pitchFamily="34" charset="0"/>
              <a:cs typeface="Arial" panose="020B0604020202020204" pitchFamily="34" charset="0"/>
            </a:rPr>
            <a:t> Öğrenciler için kişiselleştirilmiş öğrenme deneyimleri oluşturulabilir. Öğrenci ihtiyaçlarına uyum sağlayan, bilgi boşluklarını belirleyen ve eğitim sonuçlarını geliştiren özel ders sistemlerine imkan tanır.</a:t>
          </a:r>
          <a:endParaRPr lang="en-US" sz="1600" kern="1200" dirty="0">
            <a:latin typeface="Arial" panose="020B0604020202020204" pitchFamily="34" charset="0"/>
            <a:cs typeface="Arial" panose="020B0604020202020204" pitchFamily="34" charset="0"/>
          </a:endParaRPr>
        </a:p>
      </dsp:txBody>
      <dsp:txXfrm>
        <a:off x="1509882" y="708097"/>
        <a:ext cx="9005717" cy="1307257"/>
      </dsp:txXfrm>
    </dsp:sp>
    <dsp:sp modelId="{DB6431AA-B7D8-4696-81BD-0F7579F5EB30}">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C5208-0B7B-4773-90F3-21307FD5C082}">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0C2B9D-235A-4E3F-8963-34D97409C039}">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just" defTabSz="711200">
            <a:lnSpc>
              <a:spcPct val="100000"/>
            </a:lnSpc>
            <a:spcBef>
              <a:spcPct val="0"/>
            </a:spcBef>
            <a:spcAft>
              <a:spcPct val="35000"/>
            </a:spcAft>
            <a:buNone/>
          </a:pPr>
          <a:r>
            <a:rPr lang="tr-TR" sz="1600" b="1" kern="1200" dirty="0">
              <a:latin typeface="Arial" panose="020B0604020202020204" pitchFamily="34" charset="0"/>
              <a:cs typeface="Arial" panose="020B0604020202020204" pitchFamily="34" charset="0"/>
            </a:rPr>
            <a:t>Ticaret ve Finans:</a:t>
          </a:r>
          <a:r>
            <a:rPr lang="tr-TR" sz="1600" kern="1200" dirty="0">
              <a:latin typeface="Arial" panose="020B0604020202020204" pitchFamily="34" charset="0"/>
              <a:cs typeface="Arial" panose="020B0604020202020204" pitchFamily="34" charset="0"/>
            </a:rPr>
            <a:t> Karar verme süreçlerinde bilgisayarları eğitmek için kullanılır. Bu teknoloji, finansal piyasalarda, hisse senedi alım satımı ve fiyat tahminleri gibi işlemler için kullanılır. Otomatik ajanlar, hisse senedini satmaya, almaya veya tutmaya karar verebilir, böylece gerçek zamanlı kararlar alınabilir.</a:t>
          </a:r>
          <a:endParaRPr lang="en-US" sz="1600" kern="1200" dirty="0">
            <a:latin typeface="Arial" panose="020B0604020202020204" pitchFamily="34" charset="0"/>
            <a:cs typeface="Arial" panose="020B0604020202020204" pitchFamily="34" charset="0"/>
          </a:endParaRP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00A31-E127-4398-A84B-902EE14D7FD2}" type="datetimeFigureOut">
              <a:rPr lang="tr-TR" smtClean="0"/>
              <a:t>8.12.2024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E6011-EEA1-47D8-9A14-244DF14F0371}" type="slidenum">
              <a:rPr lang="tr-TR" smtClean="0"/>
              <a:t>‹#›</a:t>
            </a:fld>
            <a:endParaRPr lang="tr-TR"/>
          </a:p>
        </p:txBody>
      </p:sp>
    </p:spTree>
    <p:extLst>
      <p:ext uri="{BB962C8B-B14F-4D97-AF65-F5344CB8AC3E}">
        <p14:creationId xmlns:p14="http://schemas.microsoft.com/office/powerpoint/2010/main" val="219407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5EE6011-EEA1-47D8-9A14-244DF14F0371}" type="slidenum">
              <a:rPr lang="tr-TR" smtClean="0"/>
              <a:t>19</a:t>
            </a:fld>
            <a:endParaRPr lang="tr-TR"/>
          </a:p>
        </p:txBody>
      </p:sp>
    </p:spTree>
    <p:extLst>
      <p:ext uri="{BB962C8B-B14F-4D97-AF65-F5344CB8AC3E}">
        <p14:creationId xmlns:p14="http://schemas.microsoft.com/office/powerpoint/2010/main" val="458635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1EA81-04BB-5AB7-955F-BC04E40AE3B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6415963-A1EA-F55C-AD5C-C4BDB18AF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4E2E8A5-20EC-19E7-78C3-D344F16E31F9}"/>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5" name="Alt Bilgi Yer Tutucusu 4">
            <a:extLst>
              <a:ext uri="{FF2B5EF4-FFF2-40B4-BE49-F238E27FC236}">
                <a16:creationId xmlns:a16="http://schemas.microsoft.com/office/drawing/2014/main" id="{F3A6FA65-77F1-C267-6451-2E911593AC1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91DC9FB-3BF0-AFA4-C566-323B03E34A54}"/>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418771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D46D-1781-1C72-038F-E41FF703977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8F71AF5-1818-72E2-F9FB-A92F78FE709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011AFF9-1173-A05B-F981-22E5BBC38A0A}"/>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5" name="Alt Bilgi Yer Tutucusu 4">
            <a:extLst>
              <a:ext uri="{FF2B5EF4-FFF2-40B4-BE49-F238E27FC236}">
                <a16:creationId xmlns:a16="http://schemas.microsoft.com/office/drawing/2014/main" id="{3F228389-0F4A-9563-D0EB-6AB2BE97854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C374B4B-B95E-4667-CA03-6859BF381F20}"/>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368050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A1F26B8-1EA4-E372-E8B3-D30001FB358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295C74F-E943-B1BE-6DA6-FEB946FE0CE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A5182F-47FC-7E4E-5C58-4F740C280B40}"/>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5" name="Alt Bilgi Yer Tutucusu 4">
            <a:extLst>
              <a:ext uri="{FF2B5EF4-FFF2-40B4-BE49-F238E27FC236}">
                <a16:creationId xmlns:a16="http://schemas.microsoft.com/office/drawing/2014/main" id="{2F89D052-5788-81C6-6B4A-015F70A9686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4819F48-7E9B-B0F0-3C25-413012118CA6}"/>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320565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63E69-4BD0-EAC3-BBA6-6C4849C72D6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94B7317-F186-85A7-6581-130CECA380C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3838B2-DEFA-9807-F4AF-DD6AA7539D2A}"/>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5" name="Alt Bilgi Yer Tutucusu 4">
            <a:extLst>
              <a:ext uri="{FF2B5EF4-FFF2-40B4-BE49-F238E27FC236}">
                <a16:creationId xmlns:a16="http://schemas.microsoft.com/office/drawing/2014/main" id="{1D8C53CE-9C5D-40D6-1FF9-E415B2F5DF4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709F52E-C265-588E-D7C5-D564D9B6D5C0}"/>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120478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34F3F-B3BF-27DE-F543-B7C1675B264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06EB50C-E4A7-5B13-A167-B4A8D6D6F5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EB8C78B-1294-4D51-A382-DEAC3F7FF2C3}"/>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5" name="Alt Bilgi Yer Tutucusu 4">
            <a:extLst>
              <a:ext uri="{FF2B5EF4-FFF2-40B4-BE49-F238E27FC236}">
                <a16:creationId xmlns:a16="http://schemas.microsoft.com/office/drawing/2014/main" id="{3668F063-F7A3-1CBA-5BF0-EA43590C008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083C600-0056-B6BB-F5FE-AC788918CFA3}"/>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222980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1C2FD7-F3B6-6091-E379-592D6B9653A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5E1F6B9-DC11-7390-0752-A5547E82937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0D32A55-BE5A-9029-AE8A-E852DD10DE3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82D5CC0-2DBE-72C5-DEBE-B4C29CF440BA}"/>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6" name="Alt Bilgi Yer Tutucusu 5">
            <a:extLst>
              <a:ext uri="{FF2B5EF4-FFF2-40B4-BE49-F238E27FC236}">
                <a16:creationId xmlns:a16="http://schemas.microsoft.com/office/drawing/2014/main" id="{E2BC2EB1-F1D9-5987-472F-ACE4E52F4F9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AF2EF82-5321-4DD0-A3F5-489318D866DC}"/>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29309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020622-3753-BFFC-6F7C-5C5F7847222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3A2E15-F8EE-C779-460B-3CE493210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E08CE64-AB6D-689F-0586-818A54382CA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C6B0CD6-B35C-BDFA-C85B-AA2F199A4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ADC15DB-1ADE-E43F-BA98-2EF06DC3E09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2281F51-82EE-F0CD-88C2-0B3F7A7AC08E}"/>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8" name="Alt Bilgi Yer Tutucusu 7">
            <a:extLst>
              <a:ext uri="{FF2B5EF4-FFF2-40B4-BE49-F238E27FC236}">
                <a16:creationId xmlns:a16="http://schemas.microsoft.com/office/drawing/2014/main" id="{1C411406-2925-7353-F797-9BEEF639C7B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4464271-34B3-72E2-24BD-CCAD106C79CA}"/>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88646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29FE6B-2257-640F-C03C-61AF93C02AA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B34D8FD-1704-112C-9963-8B02608E9079}"/>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4" name="Alt Bilgi Yer Tutucusu 3">
            <a:extLst>
              <a:ext uri="{FF2B5EF4-FFF2-40B4-BE49-F238E27FC236}">
                <a16:creationId xmlns:a16="http://schemas.microsoft.com/office/drawing/2014/main" id="{96EAC32A-75D3-979F-82AE-D80D73214AF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2F24699-2E59-CFAC-4F7B-B2D0F85B3E92}"/>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372146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6003A95-4349-B378-7E3C-BF581C107E5A}"/>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3" name="Alt Bilgi Yer Tutucusu 2">
            <a:extLst>
              <a:ext uri="{FF2B5EF4-FFF2-40B4-BE49-F238E27FC236}">
                <a16:creationId xmlns:a16="http://schemas.microsoft.com/office/drawing/2014/main" id="{EB27152F-CA89-2F3A-0721-90BEF59522F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88F891E-14DE-80B6-A8D5-19FB9528B45C}"/>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86514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DF75B4-BEB6-9051-09C1-F82BC823101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8074936-B480-A394-93D9-A96F2669FE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963A998-07D0-6683-1795-210EC029E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8AFB3B0-F1C3-67E1-1D67-CFC29E33AB53}"/>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6" name="Alt Bilgi Yer Tutucusu 5">
            <a:extLst>
              <a:ext uri="{FF2B5EF4-FFF2-40B4-BE49-F238E27FC236}">
                <a16:creationId xmlns:a16="http://schemas.microsoft.com/office/drawing/2014/main" id="{89DF2541-4920-D4D7-31F9-F380902733F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C5B1D8B-A22E-D24C-834F-1A7645CDE73E}"/>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120740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468340-5329-FFEB-E9DF-3ED16FCE294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C4D291A-619B-D509-1D37-E04363362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E4ED23F-3B07-D84A-2F15-742945F5E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1A109D0-BF6D-DD57-6A68-A427A5A078D3}"/>
              </a:ext>
            </a:extLst>
          </p:cNvPr>
          <p:cNvSpPr>
            <a:spLocks noGrp="1"/>
          </p:cNvSpPr>
          <p:nvPr>
            <p:ph type="dt" sz="half" idx="10"/>
          </p:nvPr>
        </p:nvSpPr>
        <p:spPr/>
        <p:txBody>
          <a:bodyPr/>
          <a:lstStyle/>
          <a:p>
            <a:fld id="{65CE4D6B-D71A-41A0-8419-9B78B7BABA40}" type="datetimeFigureOut">
              <a:rPr lang="tr-TR" smtClean="0"/>
              <a:t>8.12.2024</a:t>
            </a:fld>
            <a:endParaRPr lang="tr-TR"/>
          </a:p>
        </p:txBody>
      </p:sp>
      <p:sp>
        <p:nvSpPr>
          <p:cNvPr id="6" name="Alt Bilgi Yer Tutucusu 5">
            <a:extLst>
              <a:ext uri="{FF2B5EF4-FFF2-40B4-BE49-F238E27FC236}">
                <a16:creationId xmlns:a16="http://schemas.microsoft.com/office/drawing/2014/main" id="{7C63BCF6-910C-06BE-0743-D2D215985D3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F091D02-F3E9-EB8A-1425-0D5A947368C8}"/>
              </a:ext>
            </a:extLst>
          </p:cNvPr>
          <p:cNvSpPr>
            <a:spLocks noGrp="1"/>
          </p:cNvSpPr>
          <p:nvPr>
            <p:ph type="sldNum" sz="quarter" idx="12"/>
          </p:nvPr>
        </p:nvSpPr>
        <p:spPr/>
        <p:txBody>
          <a:bodyPr/>
          <a:lstStyle/>
          <a:p>
            <a:fld id="{D8DE0B29-7D5D-44BE-BF98-A52301C5D925}" type="slidenum">
              <a:rPr lang="tr-TR" smtClean="0"/>
              <a:t>‹#›</a:t>
            </a:fld>
            <a:endParaRPr lang="tr-TR"/>
          </a:p>
        </p:txBody>
      </p:sp>
    </p:spTree>
    <p:extLst>
      <p:ext uri="{BB962C8B-B14F-4D97-AF65-F5344CB8AC3E}">
        <p14:creationId xmlns:p14="http://schemas.microsoft.com/office/powerpoint/2010/main" val="33646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27CB500-C0EB-E648-8A62-50C681EFB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9059345-D419-95ED-1FC2-7E8C4C518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05F4F95-CADF-E008-39A9-A49D31D43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CE4D6B-D71A-41A0-8419-9B78B7BABA40}" type="datetimeFigureOut">
              <a:rPr lang="tr-TR" smtClean="0"/>
              <a:t>8.12.2024</a:t>
            </a:fld>
            <a:endParaRPr lang="tr-TR"/>
          </a:p>
        </p:txBody>
      </p:sp>
      <p:sp>
        <p:nvSpPr>
          <p:cNvPr id="5" name="Alt Bilgi Yer Tutucusu 4">
            <a:extLst>
              <a:ext uri="{FF2B5EF4-FFF2-40B4-BE49-F238E27FC236}">
                <a16:creationId xmlns:a16="http://schemas.microsoft.com/office/drawing/2014/main" id="{3A2CD45F-5A67-F4E4-5A2E-B1F48E186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D2F060D2-679C-1C9D-4379-D8648606D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DE0B29-7D5D-44BE-BF98-A52301C5D925}" type="slidenum">
              <a:rPr lang="tr-TR" smtClean="0"/>
              <a:t>‹#›</a:t>
            </a:fld>
            <a:endParaRPr lang="tr-TR"/>
          </a:p>
        </p:txBody>
      </p:sp>
    </p:spTree>
    <p:extLst>
      <p:ext uri="{BB962C8B-B14F-4D97-AF65-F5344CB8AC3E}">
        <p14:creationId xmlns:p14="http://schemas.microsoft.com/office/powerpoint/2010/main" val="718089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6EAA9B0-453F-1160-25C4-D03A588BA492}"/>
              </a:ext>
            </a:extLst>
          </p:cNvPr>
          <p:cNvSpPr>
            <a:spLocks noGrp="1"/>
          </p:cNvSpPr>
          <p:nvPr>
            <p:ph type="ctrTitle"/>
          </p:nvPr>
        </p:nvSpPr>
        <p:spPr>
          <a:xfrm>
            <a:off x="506734" y="244520"/>
            <a:ext cx="5163022" cy="2591266"/>
          </a:xfrm>
        </p:spPr>
        <p:txBody>
          <a:bodyPr anchor="b">
            <a:noAutofit/>
          </a:bodyPr>
          <a:lstStyle/>
          <a:p>
            <a:pPr>
              <a:lnSpc>
                <a:spcPct val="100000"/>
              </a:lnSpc>
            </a:pPr>
            <a:r>
              <a:rPr lang="tr-TR" sz="2000" dirty="0">
                <a:latin typeface="Arial" panose="020B0604020202020204" pitchFamily="34" charset="0"/>
                <a:cs typeface="Arial" panose="020B0604020202020204" pitchFamily="34" charset="0"/>
              </a:rPr>
              <a:t>T.C.</a:t>
            </a:r>
            <a:br>
              <a:rPr lang="tr-TR" sz="2000" dirty="0">
                <a:latin typeface="Arial" panose="020B0604020202020204" pitchFamily="34" charset="0"/>
                <a:cs typeface="Arial" panose="020B0604020202020204" pitchFamily="34" charset="0"/>
              </a:rPr>
            </a:br>
            <a:r>
              <a:rPr lang="tr-TR" sz="2000" dirty="0">
                <a:latin typeface="Arial" panose="020B0604020202020204" pitchFamily="34" charset="0"/>
                <a:cs typeface="Arial" panose="020B0604020202020204" pitchFamily="34" charset="0"/>
              </a:rPr>
              <a:t>AFYON KOCATEPE ÜNİVERSİTESİ </a:t>
            </a:r>
            <a:br>
              <a:rPr lang="tr-TR" sz="2000" dirty="0">
                <a:latin typeface="Arial" panose="020B0604020202020204" pitchFamily="34" charset="0"/>
                <a:cs typeface="Arial" panose="020B0604020202020204" pitchFamily="34" charset="0"/>
              </a:rPr>
            </a:br>
            <a:r>
              <a:rPr lang="tr-TR" sz="2000" dirty="0">
                <a:latin typeface="Arial" panose="020B0604020202020204" pitchFamily="34" charset="0"/>
                <a:cs typeface="Arial" panose="020B0604020202020204" pitchFamily="34" charset="0"/>
              </a:rPr>
              <a:t>MÜHENDİSLİK FAKÜLTESİ </a:t>
            </a:r>
            <a:br>
              <a:rPr lang="tr-TR" sz="2000" dirty="0">
                <a:latin typeface="Arial" panose="020B0604020202020204" pitchFamily="34" charset="0"/>
                <a:cs typeface="Arial" panose="020B0604020202020204" pitchFamily="34" charset="0"/>
              </a:rPr>
            </a:br>
            <a:r>
              <a:rPr lang="tr-TR" sz="2000" dirty="0">
                <a:latin typeface="Arial" panose="020B0604020202020204" pitchFamily="34" charset="0"/>
                <a:cs typeface="Arial" panose="020B0604020202020204" pitchFamily="34" charset="0"/>
              </a:rPr>
              <a:t>BİLGİSAYAR MÜHENDİSLİĞİ BÖLÜMÜ</a:t>
            </a:r>
            <a:br>
              <a:rPr lang="tr-TR" sz="2000" dirty="0">
                <a:latin typeface="Arial" panose="020B0604020202020204" pitchFamily="34" charset="0"/>
                <a:cs typeface="Arial" panose="020B0604020202020204" pitchFamily="34" charset="0"/>
              </a:rPr>
            </a:br>
            <a:r>
              <a:rPr lang="tr-TR" sz="2000" dirty="0">
                <a:latin typeface="Arial" panose="020B0604020202020204" pitchFamily="34" charset="0"/>
                <a:cs typeface="Arial" panose="020B0604020202020204" pitchFamily="34" charset="0"/>
              </a:rPr>
              <a:t> </a:t>
            </a:r>
            <a:br>
              <a:rPr lang="tr-TR" sz="2000" dirty="0">
                <a:latin typeface="Arial" panose="020B0604020202020204" pitchFamily="34" charset="0"/>
                <a:cs typeface="Arial" panose="020B0604020202020204" pitchFamily="34" charset="0"/>
              </a:rPr>
            </a:br>
            <a:r>
              <a:rPr lang="tr-TR" sz="2000" dirty="0">
                <a:latin typeface="Arial" panose="020B0604020202020204" pitchFamily="34" charset="0"/>
                <a:cs typeface="Arial" panose="020B0604020202020204" pitchFamily="34" charset="0"/>
              </a:rPr>
              <a:t>DERİN ÖĞRENME </a:t>
            </a:r>
            <a:br>
              <a:rPr lang="tr-TR" sz="2000" dirty="0">
                <a:latin typeface="Arial" panose="020B0604020202020204" pitchFamily="34" charset="0"/>
                <a:cs typeface="Arial" panose="020B0604020202020204" pitchFamily="34" charset="0"/>
              </a:rPr>
            </a:br>
            <a:br>
              <a:rPr lang="tr-TR" sz="2000" dirty="0">
                <a:latin typeface="Arial" panose="020B0604020202020204" pitchFamily="34" charset="0"/>
                <a:cs typeface="Arial" panose="020B0604020202020204" pitchFamily="34" charset="0"/>
              </a:rPr>
            </a:br>
            <a:r>
              <a:rPr lang="tr-TR" sz="2000" b="1" dirty="0">
                <a:latin typeface="Arial" panose="020B0604020202020204" pitchFamily="34" charset="0"/>
                <a:cs typeface="Arial" panose="020B0604020202020204" pitchFamily="34" charset="0"/>
              </a:rPr>
              <a:t>REINFORCEMENT LEARNING</a:t>
            </a:r>
          </a:p>
        </p:txBody>
      </p:sp>
      <p:sp>
        <p:nvSpPr>
          <p:cNvPr id="46" name="Rectangle 4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lt Başlık 2">
            <a:extLst>
              <a:ext uri="{FF2B5EF4-FFF2-40B4-BE49-F238E27FC236}">
                <a16:creationId xmlns:a16="http://schemas.microsoft.com/office/drawing/2014/main" id="{AECD0774-9FA9-A2AC-EEB7-9F2BF7B032C3}"/>
              </a:ext>
            </a:extLst>
          </p:cNvPr>
          <p:cNvSpPr>
            <a:spLocks noGrp="1"/>
          </p:cNvSpPr>
          <p:nvPr>
            <p:ph type="subTitle" idx="1"/>
          </p:nvPr>
        </p:nvSpPr>
        <p:spPr>
          <a:xfrm>
            <a:off x="756766" y="4516852"/>
            <a:ext cx="4662957" cy="1395022"/>
          </a:xfrm>
        </p:spPr>
        <p:txBody>
          <a:bodyPr anchor="t">
            <a:normAutofit lnSpcReduction="10000"/>
          </a:bodyPr>
          <a:lstStyle/>
          <a:p>
            <a:pPr algn="l">
              <a:lnSpc>
                <a:spcPct val="100000"/>
              </a:lnSpc>
            </a:pPr>
            <a:r>
              <a:rPr lang="tr-TR" dirty="0">
                <a:solidFill>
                  <a:srgbClr val="FFFFFF"/>
                </a:solidFill>
                <a:latin typeface="Arial" panose="020B0604020202020204" pitchFamily="34" charset="0"/>
                <a:cs typeface="Arial" panose="020B0604020202020204" pitchFamily="34" charset="0"/>
              </a:rPr>
              <a:t>212923048 Meltem Şen</a:t>
            </a:r>
          </a:p>
          <a:p>
            <a:pPr algn="l">
              <a:lnSpc>
                <a:spcPct val="100000"/>
              </a:lnSpc>
            </a:pPr>
            <a:r>
              <a:rPr lang="tr-TR" dirty="0">
                <a:solidFill>
                  <a:srgbClr val="FFFFFF"/>
                </a:solidFill>
                <a:latin typeface="Arial" panose="020B0604020202020204" pitchFamily="34" charset="0"/>
                <a:cs typeface="Arial" panose="020B0604020202020204" pitchFamily="34" charset="0"/>
              </a:rPr>
              <a:t>212923052 Elif Uz</a:t>
            </a:r>
          </a:p>
          <a:p>
            <a:pPr algn="l">
              <a:lnSpc>
                <a:spcPct val="100000"/>
              </a:lnSpc>
            </a:pPr>
            <a:r>
              <a:rPr lang="tr-TR" dirty="0">
                <a:solidFill>
                  <a:srgbClr val="FFFFFF"/>
                </a:solidFill>
                <a:latin typeface="Arial" panose="020B0604020202020204" pitchFamily="34" charset="0"/>
                <a:cs typeface="Arial" panose="020B0604020202020204" pitchFamily="34" charset="0"/>
              </a:rPr>
              <a:t>212923053 Saffet Tolga Güveli</a:t>
            </a:r>
          </a:p>
        </p:txBody>
      </p:sp>
      <p:sp>
        <p:nvSpPr>
          <p:cNvPr id="52" name="Rectangle 5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memeli, amblem, ticari marka içeren bir resim&#10;&#10;Açıklama otomatik olarak oluşturuldu">
            <a:extLst>
              <a:ext uri="{FF2B5EF4-FFF2-40B4-BE49-F238E27FC236}">
                <a16:creationId xmlns:a16="http://schemas.microsoft.com/office/drawing/2014/main" id="{A0A3E360-8641-D693-9465-11FDD8713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186" y="217956"/>
            <a:ext cx="1786001" cy="1786001"/>
          </a:xfrm>
          <a:prstGeom prst="rect">
            <a:avLst/>
          </a:prstGeom>
        </p:spPr>
      </p:pic>
      <p:pic>
        <p:nvPicPr>
          <p:cNvPr id="28" name="Resim 27" descr="metin, logo, daire, simge, sembol içeren bir resim&#10;&#10;Açıklama otomatik olarak oluşturuldu">
            <a:extLst>
              <a:ext uri="{FF2B5EF4-FFF2-40B4-BE49-F238E27FC236}">
                <a16:creationId xmlns:a16="http://schemas.microsoft.com/office/drawing/2014/main" id="{B86B5505-2F15-E780-0F77-E30611153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186" y="2157706"/>
            <a:ext cx="1784228" cy="1786001"/>
          </a:xfrm>
          <a:prstGeom prst="rect">
            <a:avLst/>
          </a:prstGeom>
        </p:spPr>
      </p:pic>
    </p:spTree>
    <p:extLst>
      <p:ext uri="{BB962C8B-B14F-4D97-AF65-F5344CB8AC3E}">
        <p14:creationId xmlns:p14="http://schemas.microsoft.com/office/powerpoint/2010/main" val="391309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EFD3EC4-5937-D2AE-AA4A-44BED02FC59E}"/>
              </a:ext>
            </a:extLst>
          </p:cNvPr>
          <p:cNvSpPr>
            <a:spLocks noGrp="1"/>
          </p:cNvSpPr>
          <p:nvPr>
            <p:ph type="title"/>
          </p:nvPr>
        </p:nvSpPr>
        <p:spPr>
          <a:xfrm>
            <a:off x="881558" y="284914"/>
            <a:ext cx="10162416" cy="1033669"/>
          </a:xfrm>
        </p:spPr>
        <p:txBody>
          <a:bodyPr>
            <a:normAutofit/>
          </a:bodyPr>
          <a:lstStyle/>
          <a:p>
            <a:r>
              <a:rPr lang="tr-TR" sz="3000" b="1" dirty="0">
                <a:solidFill>
                  <a:srgbClr val="FFFFFF"/>
                </a:solidFill>
                <a:latin typeface="Arial" panose="020B0604020202020204" pitchFamily="34" charset="0"/>
                <a:cs typeface="Arial" panose="020B0604020202020204" pitchFamily="34" charset="0"/>
              </a:rPr>
              <a:t>Denetimli Öğrenme (</a:t>
            </a:r>
            <a:r>
              <a:rPr lang="tr-TR" sz="3000" b="1" dirty="0" err="1">
                <a:solidFill>
                  <a:srgbClr val="FFFFFF"/>
                </a:solidFill>
                <a:latin typeface="Arial" panose="020B0604020202020204" pitchFamily="34" charset="0"/>
                <a:cs typeface="Arial" panose="020B0604020202020204" pitchFamily="34" charset="0"/>
              </a:rPr>
              <a:t>Supervised</a:t>
            </a:r>
            <a:r>
              <a:rPr lang="tr-TR" sz="3000" b="1" dirty="0">
                <a:solidFill>
                  <a:srgbClr val="FFFFFF"/>
                </a:solidFill>
                <a:latin typeface="Arial" panose="020B0604020202020204" pitchFamily="34" charset="0"/>
                <a:cs typeface="Arial" panose="020B0604020202020204" pitchFamily="34" charset="0"/>
              </a:rPr>
              <a:t> Learning)</a:t>
            </a:r>
          </a:p>
        </p:txBody>
      </p:sp>
      <p:sp>
        <p:nvSpPr>
          <p:cNvPr id="28" name="İçerik Yer Tutucusu 2">
            <a:extLst>
              <a:ext uri="{FF2B5EF4-FFF2-40B4-BE49-F238E27FC236}">
                <a16:creationId xmlns:a16="http://schemas.microsoft.com/office/drawing/2014/main" id="{5556CFE8-3405-05E8-C00D-8893F089863E}"/>
              </a:ext>
            </a:extLst>
          </p:cNvPr>
          <p:cNvSpPr>
            <a:spLocks noGrp="1"/>
          </p:cNvSpPr>
          <p:nvPr>
            <p:ph idx="1"/>
          </p:nvPr>
        </p:nvSpPr>
        <p:spPr>
          <a:xfrm>
            <a:off x="881557" y="1801369"/>
            <a:ext cx="10428880" cy="4583674"/>
          </a:xfrm>
        </p:spPr>
        <p:txBody>
          <a:bodyPr anchor="ctr">
            <a:normAutofit lnSpcReduction="10000"/>
          </a:bodyPr>
          <a:lstStyle/>
          <a:p>
            <a:pPr marL="0" indent="0" algn="just">
              <a:buNone/>
            </a:pPr>
            <a:r>
              <a:rPr lang="tr-TR" sz="1800" dirty="0">
                <a:latin typeface="Arial" panose="020B0604020202020204" pitchFamily="34" charset="0"/>
                <a:cs typeface="Arial" panose="020B0604020202020204" pitchFamily="34" charset="0"/>
              </a:rPr>
              <a:t>Denetimli Öğrenme (</a:t>
            </a:r>
            <a:r>
              <a:rPr lang="tr-TR" sz="1800" dirty="0" err="1">
                <a:latin typeface="Arial" panose="020B0604020202020204" pitchFamily="34" charset="0"/>
                <a:cs typeface="Arial" panose="020B0604020202020204" pitchFamily="34" charset="0"/>
              </a:rPr>
              <a:t>Supervised</a:t>
            </a:r>
            <a:r>
              <a:rPr lang="tr-TR" sz="1800" dirty="0">
                <a:latin typeface="Arial" panose="020B0604020202020204" pitchFamily="34" charset="0"/>
                <a:cs typeface="Arial" panose="020B0604020202020204" pitchFamily="34" charset="0"/>
              </a:rPr>
              <a:t> Learning), giriş verileri (</a:t>
            </a:r>
            <a:r>
              <a:rPr lang="tr-TR" sz="1800" dirty="0" err="1">
                <a:latin typeface="Arial" panose="020B0604020202020204" pitchFamily="34" charset="0"/>
                <a:cs typeface="Arial" panose="020B0604020202020204" pitchFamily="34" charset="0"/>
              </a:rPr>
              <a:t>input</a:t>
            </a:r>
            <a:r>
              <a:rPr lang="tr-TR" sz="1800" dirty="0">
                <a:latin typeface="Arial" panose="020B0604020202020204" pitchFamily="34" charset="0"/>
                <a:cs typeface="Arial" panose="020B0604020202020204" pitchFamily="34" charset="0"/>
              </a:rPr>
              <a:t>) ile bu verilere karşılık gelen doğru çıkışların (</a:t>
            </a:r>
            <a:r>
              <a:rPr lang="tr-TR" sz="1800" dirty="0" err="1">
                <a:latin typeface="Arial" panose="020B0604020202020204" pitchFamily="34" charset="0"/>
                <a:cs typeface="Arial" panose="020B0604020202020204" pitchFamily="34" charset="0"/>
              </a:rPr>
              <a:t>output</a:t>
            </a:r>
            <a:r>
              <a:rPr lang="tr-TR" sz="1800" dirty="0">
                <a:latin typeface="Arial" panose="020B0604020202020204" pitchFamily="34" charset="0"/>
                <a:cs typeface="Arial" panose="020B0604020202020204" pitchFamily="34" charset="0"/>
              </a:rPr>
              <a:t>) bir model tarafından öğrenildiği makine öğrenimi türüdür. Amaç, modelin daha sonra karşılaşacağı yeni verilere dayanarak doğru tahminler yapabilmesidir.</a:t>
            </a:r>
          </a:p>
          <a:p>
            <a:pPr marL="0" indent="0" algn="just">
              <a:buNone/>
            </a:pPr>
            <a:r>
              <a:rPr lang="tr-TR" sz="1800" dirty="0">
                <a:latin typeface="Arial" panose="020B0604020202020204" pitchFamily="34" charset="0"/>
                <a:cs typeface="Arial" panose="020B0604020202020204" pitchFamily="34" charset="0"/>
              </a:rPr>
              <a:t>Nasıl Çalışır: Model, giriş (X) ve doğru etiket (Y) çiftlerinden oluşan bir veri setiyle eğitilir. Eğitim sürecinde, model doğru çıktıyı öğrenmeye çalışır ve bu öğrenme, girişlere karşılık gelen çıktı fonksiyonunu (𝑓: 𝑋 → 𝑌) öğrenmesini sağlar. Eğitim tamamlandıktan sonra, model, daha önce görmediği yeni verilere dayalı tahminler yapabilir.</a:t>
            </a:r>
          </a:p>
          <a:p>
            <a:pPr marL="0" indent="0" algn="just">
              <a:lnSpc>
                <a:spcPct val="110000"/>
              </a:lnSpc>
              <a:buNone/>
            </a:pPr>
            <a:r>
              <a:rPr lang="tr-TR" sz="1800" dirty="0">
                <a:latin typeface="Arial" panose="020B0604020202020204" pitchFamily="34" charset="0"/>
                <a:cs typeface="Arial" panose="020B0604020202020204" pitchFamily="34" charset="0"/>
              </a:rPr>
              <a:t>Kullanım Alanları:</a:t>
            </a:r>
          </a:p>
          <a:p>
            <a:pPr marL="0" indent="0" algn="just">
              <a:lnSpc>
                <a:spcPct val="110000"/>
              </a:lnSpc>
              <a:buNone/>
            </a:pPr>
            <a:r>
              <a:rPr lang="tr-TR" sz="1800" dirty="0">
                <a:latin typeface="Arial" panose="020B0604020202020204" pitchFamily="34" charset="0"/>
                <a:cs typeface="Arial" panose="020B0604020202020204" pitchFamily="34" charset="0"/>
              </a:rPr>
              <a:t>Sınıflandırma: Verilerin belirli sınıflara atanması. Örneğin, e-postanın spam olup olmadığının belirlenmesi. </a:t>
            </a:r>
          </a:p>
          <a:p>
            <a:pPr marL="0" indent="0" algn="just">
              <a:lnSpc>
                <a:spcPct val="110000"/>
              </a:lnSpc>
              <a:buNone/>
            </a:pPr>
            <a:r>
              <a:rPr lang="tr-TR" sz="1800" dirty="0">
                <a:latin typeface="Arial" panose="020B0604020202020204" pitchFamily="34" charset="0"/>
                <a:cs typeface="Arial" panose="020B0604020202020204" pitchFamily="34" charset="0"/>
              </a:rPr>
              <a:t>Regresyon: Sürekli değerlerin tahmin edilmesi. Örneğin, bir evin fiyatının tahmin edilmesi.</a:t>
            </a:r>
          </a:p>
          <a:p>
            <a:pPr marL="0" indent="0" algn="just">
              <a:lnSpc>
                <a:spcPct val="110000"/>
              </a:lnSpc>
              <a:buNone/>
            </a:pPr>
            <a:r>
              <a:rPr lang="tr-TR" sz="1800" dirty="0">
                <a:latin typeface="Arial" panose="020B0604020202020204" pitchFamily="34" charset="0"/>
                <a:cs typeface="Arial" panose="020B0604020202020204" pitchFamily="34" charset="0"/>
              </a:rPr>
              <a:t>Avantajı, yüksek doğruluk sağlar ve eğitim verisindeki örneklerin etiketli olması öğrenmeyi kolaylaştırır.</a:t>
            </a:r>
          </a:p>
          <a:p>
            <a:pPr marL="0" indent="0" algn="just">
              <a:lnSpc>
                <a:spcPct val="110000"/>
              </a:lnSpc>
              <a:buNone/>
            </a:pPr>
            <a:r>
              <a:rPr lang="tr-TR" sz="1800" dirty="0">
                <a:latin typeface="Arial" panose="020B0604020202020204" pitchFamily="34" charset="0"/>
                <a:cs typeface="Arial" panose="020B0604020202020204" pitchFamily="34" charset="0"/>
              </a:rPr>
              <a:t>Dezavantajı, çok fazla etiketli veri gerektirir. Etiketleme maliyetli ve zaman alıcı olabilir.</a:t>
            </a:r>
          </a:p>
          <a:p>
            <a:pPr marL="0" indent="0">
              <a:buNone/>
            </a:pPr>
            <a:endParaRPr lang="tr-TR" sz="1300" dirty="0"/>
          </a:p>
        </p:txBody>
      </p:sp>
    </p:spTree>
    <p:extLst>
      <p:ext uri="{BB962C8B-B14F-4D97-AF65-F5344CB8AC3E}">
        <p14:creationId xmlns:p14="http://schemas.microsoft.com/office/powerpoint/2010/main" val="300914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07F7550-0707-C2AF-56A6-1BEC03AA2C4F}"/>
              </a:ext>
            </a:extLst>
          </p:cNvPr>
          <p:cNvSpPr>
            <a:spLocks noGrp="1"/>
          </p:cNvSpPr>
          <p:nvPr>
            <p:ph type="title"/>
          </p:nvPr>
        </p:nvSpPr>
        <p:spPr>
          <a:xfrm>
            <a:off x="923925" y="768758"/>
            <a:ext cx="10343625" cy="552450"/>
          </a:xfrm>
        </p:spPr>
        <p:txBody>
          <a:bodyPr>
            <a:normAutofit fontScale="90000"/>
          </a:bodyPr>
          <a:lstStyle/>
          <a:p>
            <a:r>
              <a:rPr lang="tr-TR" sz="3300" b="1" i="0" dirty="0">
                <a:solidFill>
                  <a:srgbClr val="FFFFFF"/>
                </a:solidFill>
                <a:effectLst/>
                <a:latin typeface="Arial" panose="020B0604020202020204" pitchFamily="34" charset="0"/>
                <a:cs typeface="Arial" panose="020B0604020202020204" pitchFamily="34" charset="0"/>
              </a:rPr>
              <a:t>Denetimli Öğrenme </a:t>
            </a:r>
            <a:r>
              <a:rPr lang="tr-TR" sz="3300" b="1" i="0" dirty="0" err="1">
                <a:solidFill>
                  <a:srgbClr val="FFFFFF"/>
                </a:solidFill>
                <a:effectLst/>
                <a:latin typeface="Arial" panose="020B0604020202020204" pitchFamily="34" charset="0"/>
                <a:cs typeface="Arial" panose="020B0604020202020204" pitchFamily="34" charset="0"/>
              </a:rPr>
              <a:t>vs</a:t>
            </a:r>
            <a:r>
              <a:rPr lang="tr-TR" sz="3300" b="1" i="0" dirty="0">
                <a:solidFill>
                  <a:srgbClr val="FFFFFF"/>
                </a:solidFill>
                <a:effectLst/>
                <a:latin typeface="Arial" panose="020B0604020202020204" pitchFamily="34" charset="0"/>
                <a:cs typeface="Arial" panose="020B0604020202020204" pitchFamily="34" charset="0"/>
              </a:rPr>
              <a:t> Pekiştirmeli Öğrenme</a:t>
            </a:r>
            <a:br>
              <a:rPr lang="tr-TR" sz="3400" b="1" i="0" dirty="0">
                <a:solidFill>
                  <a:srgbClr val="FFFFFF"/>
                </a:solidFill>
                <a:effectLst/>
                <a:latin typeface="Inter"/>
              </a:rPr>
            </a:br>
            <a:endParaRPr lang="tr-TR" sz="3400" dirty="0">
              <a:solidFill>
                <a:srgbClr val="FFFFFF"/>
              </a:solidFill>
            </a:endParaRPr>
          </a:p>
        </p:txBody>
      </p:sp>
      <p:sp>
        <p:nvSpPr>
          <p:cNvPr id="3" name="İçerik Yer Tutucusu 2">
            <a:extLst>
              <a:ext uri="{FF2B5EF4-FFF2-40B4-BE49-F238E27FC236}">
                <a16:creationId xmlns:a16="http://schemas.microsoft.com/office/drawing/2014/main" id="{A8E1BC33-0862-E66F-1171-64C8A4DA9F93}"/>
              </a:ext>
            </a:extLst>
          </p:cNvPr>
          <p:cNvSpPr>
            <a:spLocks noGrp="1"/>
          </p:cNvSpPr>
          <p:nvPr>
            <p:ph idx="1"/>
          </p:nvPr>
        </p:nvSpPr>
        <p:spPr>
          <a:xfrm>
            <a:off x="923925" y="2190750"/>
            <a:ext cx="10171705" cy="3810805"/>
          </a:xfrm>
        </p:spPr>
        <p:txBody>
          <a:bodyPr anchor="ctr">
            <a:normAutofit/>
          </a:bodyPr>
          <a:lstStyle/>
          <a:p>
            <a:pPr marL="0" indent="0" algn="just">
              <a:lnSpc>
                <a:spcPct val="100000"/>
              </a:lnSpc>
              <a:spcBef>
                <a:spcPts val="2400"/>
              </a:spcBef>
              <a:spcAft>
                <a:spcPts val="2400"/>
              </a:spcAft>
              <a:buNone/>
            </a:pPr>
            <a:r>
              <a:rPr lang="tr-TR" sz="1800" dirty="0">
                <a:latin typeface="Arial" panose="020B0604020202020204" pitchFamily="34" charset="0"/>
                <a:cs typeface="Arial" panose="020B0604020202020204" pitchFamily="34" charset="0"/>
              </a:rPr>
              <a:t>Denetimli Öğrenme, etiketli verilerle yapılan bir öğrenme türüdür. Bu yöntemde, model giriş verileri (X) ile doğru çıkış etiketlerini (Y) öğrenir. Model, etiketli veri kümesi ile eğitilir ve doğru çıkışı tahmin etmeyi öğrenir. Örneğin, bir model bir araba fotoğrafı ile ona karşılık gelen "araba" etiketini öğrenir ve daha sonra yeni fotoğrafları sınıflandırmak için bu öğrendiklerini kullanır.</a:t>
            </a:r>
          </a:p>
          <a:p>
            <a:pPr marL="0" indent="0" algn="just">
              <a:lnSpc>
                <a:spcPct val="100000"/>
              </a:lnSpc>
              <a:spcBef>
                <a:spcPts val="2400"/>
              </a:spcBef>
              <a:spcAft>
                <a:spcPts val="2400"/>
              </a:spcAft>
              <a:buNone/>
            </a:pPr>
            <a:r>
              <a:rPr lang="tr-TR" sz="1800" dirty="0">
                <a:latin typeface="Arial" panose="020B0604020202020204" pitchFamily="34" charset="0"/>
                <a:cs typeface="Arial" panose="020B0604020202020204" pitchFamily="34" charset="0"/>
              </a:rPr>
              <a:t>Pekiştirmeli Öğrenme ise etiketli veri gerektirmez ve bir ajanın çevreyle etkileşimi yoluyla öğrenmesini sağlar. Ajan, çevresine bir dizi eylemde bulunarak etkileşimde bulunur ve her eylemden sonra ödül veya ceza alır. Bu geri bildirimlere göre ajan, gelecekte hangi eylemleri yapması gerektiğini öğrenir. Pekiştirmeli öğrenmede doğru cevapları önceden söylemek yerine, ajan deneme-yanılma yoluyla öğrenir. Örneğin, bir robot, belirli bir görevi tamamlamak için doğru hareketi yapmayı öğrenirken, başarılı eylemleri ödüllendirir ve başarısız eylemleri cezalandırır.</a:t>
            </a:r>
          </a:p>
        </p:txBody>
      </p:sp>
    </p:spTree>
    <p:extLst>
      <p:ext uri="{BB962C8B-B14F-4D97-AF65-F5344CB8AC3E}">
        <p14:creationId xmlns:p14="http://schemas.microsoft.com/office/powerpoint/2010/main" val="131783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FD35F33-EA35-99EE-9145-E5C93E4943CC}"/>
              </a:ext>
            </a:extLst>
          </p:cNvPr>
          <p:cNvSpPr>
            <a:spLocks noGrp="1"/>
          </p:cNvSpPr>
          <p:nvPr>
            <p:ph type="title"/>
          </p:nvPr>
        </p:nvSpPr>
        <p:spPr>
          <a:xfrm>
            <a:off x="965763" y="320040"/>
            <a:ext cx="10301787" cy="1008167"/>
          </a:xfrm>
        </p:spPr>
        <p:txBody>
          <a:bodyPr>
            <a:normAutofit/>
          </a:bodyPr>
          <a:lstStyle/>
          <a:p>
            <a:r>
              <a:rPr lang="tr-TR" sz="3000" b="1" dirty="0">
                <a:solidFill>
                  <a:srgbClr val="FFFFFF"/>
                </a:solidFill>
                <a:latin typeface="Arial" panose="020B0604020202020204" pitchFamily="34" charset="0"/>
                <a:cs typeface="Arial" panose="020B0604020202020204" pitchFamily="34" charset="0"/>
              </a:rPr>
              <a:t>Denetimsiz Öğrenme (</a:t>
            </a:r>
            <a:r>
              <a:rPr lang="tr-TR" sz="3000" b="1" dirty="0" err="1">
                <a:solidFill>
                  <a:srgbClr val="FFFFFF"/>
                </a:solidFill>
                <a:latin typeface="Arial" panose="020B0604020202020204" pitchFamily="34" charset="0"/>
                <a:cs typeface="Arial" panose="020B0604020202020204" pitchFamily="34" charset="0"/>
              </a:rPr>
              <a:t>Unsupervised</a:t>
            </a:r>
            <a:r>
              <a:rPr lang="tr-TR" sz="3000" b="1" dirty="0">
                <a:solidFill>
                  <a:srgbClr val="FFFFFF"/>
                </a:solidFill>
                <a:latin typeface="Arial" panose="020B0604020202020204" pitchFamily="34" charset="0"/>
                <a:cs typeface="Arial" panose="020B0604020202020204" pitchFamily="34" charset="0"/>
              </a:rPr>
              <a:t> Learning)</a:t>
            </a:r>
          </a:p>
        </p:txBody>
      </p:sp>
      <p:sp>
        <p:nvSpPr>
          <p:cNvPr id="3" name="İçerik Yer Tutucusu 2">
            <a:extLst>
              <a:ext uri="{FF2B5EF4-FFF2-40B4-BE49-F238E27FC236}">
                <a16:creationId xmlns:a16="http://schemas.microsoft.com/office/drawing/2014/main" id="{B5960213-06FC-2F1F-6F5E-A4A39D840078}"/>
              </a:ext>
            </a:extLst>
          </p:cNvPr>
          <p:cNvSpPr>
            <a:spLocks noGrp="1"/>
          </p:cNvSpPr>
          <p:nvPr>
            <p:ph idx="1"/>
          </p:nvPr>
        </p:nvSpPr>
        <p:spPr>
          <a:xfrm>
            <a:off x="911506" y="2143125"/>
            <a:ext cx="10368987" cy="4305300"/>
          </a:xfrm>
        </p:spPr>
        <p:txBody>
          <a:bodyPr anchor="ctr">
            <a:normAutofit fontScale="25000" lnSpcReduction="20000"/>
          </a:bodyPr>
          <a:lstStyle/>
          <a:p>
            <a:pPr marL="0" indent="0" algn="just">
              <a:lnSpc>
                <a:spcPct val="120000"/>
              </a:lnSpc>
              <a:buNone/>
            </a:pPr>
            <a:r>
              <a:rPr lang="tr-TR" sz="6400" dirty="0">
                <a:latin typeface="Arial" panose="020B0604020202020204" pitchFamily="34" charset="0"/>
                <a:cs typeface="Arial" panose="020B0604020202020204" pitchFamily="34" charset="0"/>
              </a:rPr>
              <a:t>Denetimsiz Öğrenme, yalnızca giriş verilerinin (</a:t>
            </a:r>
            <a:r>
              <a:rPr lang="tr-TR" sz="6400" dirty="0" err="1">
                <a:latin typeface="Arial" panose="020B0604020202020204" pitchFamily="34" charset="0"/>
                <a:cs typeface="Arial" panose="020B0604020202020204" pitchFamily="34" charset="0"/>
              </a:rPr>
              <a:t>input</a:t>
            </a:r>
            <a:r>
              <a:rPr lang="tr-TR" sz="6400" dirty="0">
                <a:latin typeface="Arial" panose="020B0604020202020204" pitchFamily="34" charset="0"/>
                <a:cs typeface="Arial" panose="020B0604020202020204" pitchFamily="34" charset="0"/>
              </a:rPr>
              <a:t>) olduğu ve bu verilere herhangi bir etiket veya doğru çıktının verilmediği bir makine öğrenimi türüdür. Amacı, verinin altında yatan yapıyı veya kalıpları keşfetmektir.</a:t>
            </a:r>
          </a:p>
          <a:p>
            <a:pPr marL="0" indent="0" algn="just">
              <a:lnSpc>
                <a:spcPct val="120000"/>
              </a:lnSpc>
              <a:buNone/>
            </a:pPr>
            <a:r>
              <a:rPr lang="tr-TR" sz="6400" dirty="0">
                <a:latin typeface="Arial" panose="020B0604020202020204" pitchFamily="34" charset="0"/>
                <a:cs typeface="Arial" panose="020B0604020202020204" pitchFamily="34" charset="0"/>
              </a:rPr>
              <a:t>Nasıl Çalışır: Model, yalnızca giriş verilerini (X) kullanarak veriler arasındaki gizli yapıları, kümeleri veya ilişkileri keşfeder. Kümelenmiş gruplar veya verilerin daha düşük boyutlu bir gösterimi elde edilmeye çalışılır.</a:t>
            </a:r>
          </a:p>
          <a:p>
            <a:pPr marL="0" indent="0" algn="just">
              <a:lnSpc>
                <a:spcPct val="120000"/>
              </a:lnSpc>
              <a:buNone/>
            </a:pPr>
            <a:r>
              <a:rPr lang="tr-TR" sz="6400" dirty="0">
                <a:latin typeface="Arial" panose="020B0604020202020204" pitchFamily="34" charset="0"/>
                <a:cs typeface="Arial" panose="020B0604020202020204" pitchFamily="34" charset="0"/>
              </a:rPr>
              <a:t>Kullanım Alanları:</a:t>
            </a:r>
          </a:p>
          <a:p>
            <a:pPr marL="0" indent="0" algn="just">
              <a:lnSpc>
                <a:spcPct val="120000"/>
              </a:lnSpc>
              <a:buNone/>
            </a:pPr>
            <a:r>
              <a:rPr lang="tr-TR" sz="6400" dirty="0">
                <a:latin typeface="Arial" panose="020B0604020202020204" pitchFamily="34" charset="0"/>
                <a:cs typeface="Arial" panose="020B0604020202020204" pitchFamily="34" charset="0"/>
              </a:rPr>
              <a:t>Kümeleme (Clustering): Benzer özelliklere sahip verilerin gruplandırılması. Örneğin, müşteri segmentasyonu. </a:t>
            </a:r>
          </a:p>
          <a:p>
            <a:pPr marL="0" indent="0" algn="just">
              <a:lnSpc>
                <a:spcPct val="120000"/>
              </a:lnSpc>
              <a:buNone/>
            </a:pPr>
            <a:r>
              <a:rPr lang="tr-TR" sz="6400" dirty="0">
                <a:latin typeface="Arial" panose="020B0604020202020204" pitchFamily="34" charset="0"/>
                <a:cs typeface="Arial" panose="020B0604020202020204" pitchFamily="34" charset="0"/>
              </a:rPr>
              <a:t>Boyut Azaltma (</a:t>
            </a:r>
            <a:r>
              <a:rPr lang="tr-TR" sz="6400" dirty="0" err="1">
                <a:latin typeface="Arial" panose="020B0604020202020204" pitchFamily="34" charset="0"/>
                <a:cs typeface="Arial" panose="020B0604020202020204" pitchFamily="34" charset="0"/>
              </a:rPr>
              <a:t>Dimensionality</a:t>
            </a:r>
            <a:r>
              <a:rPr lang="tr-TR" sz="6400" dirty="0">
                <a:latin typeface="Arial" panose="020B0604020202020204" pitchFamily="34" charset="0"/>
                <a:cs typeface="Arial" panose="020B0604020202020204" pitchFamily="34" charset="0"/>
              </a:rPr>
              <a:t> </a:t>
            </a:r>
            <a:r>
              <a:rPr lang="tr-TR" sz="6400" dirty="0" err="1">
                <a:latin typeface="Arial" panose="020B0604020202020204" pitchFamily="34" charset="0"/>
                <a:cs typeface="Arial" panose="020B0604020202020204" pitchFamily="34" charset="0"/>
              </a:rPr>
              <a:t>Reduction</a:t>
            </a:r>
            <a:r>
              <a:rPr lang="tr-TR" sz="6400" dirty="0">
                <a:latin typeface="Arial" panose="020B0604020202020204" pitchFamily="34" charset="0"/>
                <a:cs typeface="Arial" panose="020B0604020202020204" pitchFamily="34" charset="0"/>
              </a:rPr>
              <a:t>): Yüksek boyutlu verilerin daha düşük boyutlara indirgenmesi. Örneğin, görüntü sıkıştırma.</a:t>
            </a:r>
          </a:p>
          <a:p>
            <a:pPr marL="0" indent="0" algn="just">
              <a:lnSpc>
                <a:spcPct val="120000"/>
              </a:lnSpc>
              <a:buNone/>
            </a:pPr>
            <a:r>
              <a:rPr lang="tr-TR" sz="6400" dirty="0">
                <a:latin typeface="Arial" panose="020B0604020202020204" pitchFamily="34" charset="0"/>
                <a:cs typeface="Arial" panose="020B0604020202020204" pitchFamily="34" charset="0"/>
              </a:rPr>
              <a:t>Avantajı, etiketli veri gerektirmez, bu da veri toplama sürecini kolaylaştırır. Bilinmeyen veri kalıplarını ortaya çıkarabilir.</a:t>
            </a:r>
          </a:p>
          <a:p>
            <a:pPr marL="0" indent="0" algn="just">
              <a:lnSpc>
                <a:spcPct val="120000"/>
              </a:lnSpc>
              <a:buNone/>
            </a:pPr>
            <a:r>
              <a:rPr lang="tr-TR" sz="6400" dirty="0">
                <a:latin typeface="Arial" panose="020B0604020202020204" pitchFamily="34" charset="0"/>
                <a:cs typeface="Arial" panose="020B0604020202020204" pitchFamily="34" charset="0"/>
              </a:rPr>
              <a:t>Dezavantajı, sonuçların yorumlanması zordur. Elde edilen sonuçlar her zaman anlamlı veya yararlı olmayabilir.</a:t>
            </a:r>
          </a:p>
          <a:p>
            <a:pPr marL="0" indent="0">
              <a:lnSpc>
                <a:spcPct val="120000"/>
              </a:lnSpc>
              <a:buNone/>
            </a:pPr>
            <a:endParaRPr lang="tr-TR" sz="5500" dirty="0">
              <a:latin typeface="Arial" panose="020B0604020202020204" pitchFamily="34" charset="0"/>
              <a:cs typeface="Arial" panose="020B0604020202020204" pitchFamily="34" charset="0"/>
            </a:endParaRPr>
          </a:p>
          <a:p>
            <a:pPr marL="0" indent="0">
              <a:lnSpc>
                <a:spcPct val="120000"/>
              </a:lnSpc>
              <a:buNone/>
            </a:pPr>
            <a:endParaRPr lang="tr-TR" sz="5500" dirty="0">
              <a:latin typeface="Arial" panose="020B0604020202020204" pitchFamily="34" charset="0"/>
              <a:cs typeface="Arial" panose="020B0604020202020204" pitchFamily="34" charset="0"/>
            </a:endParaRPr>
          </a:p>
          <a:p>
            <a:pPr marL="0" indent="0">
              <a:buNone/>
            </a:pPr>
            <a:endParaRPr lang="tr-TR" sz="800" dirty="0"/>
          </a:p>
        </p:txBody>
      </p:sp>
    </p:spTree>
    <p:extLst>
      <p:ext uri="{BB962C8B-B14F-4D97-AF65-F5344CB8AC3E}">
        <p14:creationId xmlns:p14="http://schemas.microsoft.com/office/powerpoint/2010/main" val="196220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83531E4-0CED-6D98-8E44-943F4F5848B4}"/>
              </a:ext>
            </a:extLst>
          </p:cNvPr>
          <p:cNvSpPr>
            <a:spLocks noGrp="1"/>
          </p:cNvSpPr>
          <p:nvPr>
            <p:ph type="title"/>
          </p:nvPr>
        </p:nvSpPr>
        <p:spPr>
          <a:xfrm>
            <a:off x="1377697" y="475151"/>
            <a:ext cx="9895951" cy="1033669"/>
          </a:xfrm>
        </p:spPr>
        <p:txBody>
          <a:bodyPr>
            <a:normAutofit/>
          </a:bodyPr>
          <a:lstStyle/>
          <a:p>
            <a:r>
              <a:rPr lang="tr-TR" sz="3000" b="1" i="0" dirty="0">
                <a:solidFill>
                  <a:srgbClr val="FFFFFF"/>
                </a:solidFill>
                <a:effectLst/>
                <a:latin typeface="Arial" panose="020B0604020202020204" pitchFamily="34" charset="0"/>
                <a:cs typeface="Arial" panose="020B0604020202020204" pitchFamily="34" charset="0"/>
              </a:rPr>
              <a:t>Denetimsiz Öğrenme </a:t>
            </a:r>
            <a:r>
              <a:rPr lang="tr-TR" sz="3000" b="1" i="0" dirty="0" err="1">
                <a:solidFill>
                  <a:srgbClr val="FFFFFF"/>
                </a:solidFill>
                <a:effectLst/>
                <a:latin typeface="Arial" panose="020B0604020202020204" pitchFamily="34" charset="0"/>
                <a:cs typeface="Arial" panose="020B0604020202020204" pitchFamily="34" charset="0"/>
              </a:rPr>
              <a:t>vs</a:t>
            </a:r>
            <a:r>
              <a:rPr lang="tr-TR" sz="3000" b="1" i="0" dirty="0">
                <a:solidFill>
                  <a:srgbClr val="FFFFFF"/>
                </a:solidFill>
                <a:effectLst/>
                <a:latin typeface="Arial" panose="020B0604020202020204" pitchFamily="34" charset="0"/>
                <a:cs typeface="Arial" panose="020B0604020202020204" pitchFamily="34" charset="0"/>
              </a:rPr>
              <a:t> Pekiştirmeli Öğrenme</a:t>
            </a:r>
            <a:br>
              <a:rPr lang="tr-TR" sz="3400" b="1" i="0" dirty="0">
                <a:solidFill>
                  <a:srgbClr val="FFFFFF"/>
                </a:solidFill>
                <a:effectLst/>
                <a:latin typeface="Inter"/>
              </a:rPr>
            </a:br>
            <a:endParaRPr lang="tr-TR" sz="3400" dirty="0">
              <a:solidFill>
                <a:srgbClr val="FFFFFF"/>
              </a:solidFill>
            </a:endParaRPr>
          </a:p>
        </p:txBody>
      </p:sp>
      <p:sp>
        <p:nvSpPr>
          <p:cNvPr id="3" name="İçerik Yer Tutucusu 2">
            <a:extLst>
              <a:ext uri="{FF2B5EF4-FFF2-40B4-BE49-F238E27FC236}">
                <a16:creationId xmlns:a16="http://schemas.microsoft.com/office/drawing/2014/main" id="{0770E759-9DD5-5A7F-20BB-85DEEA6023D1}"/>
              </a:ext>
            </a:extLst>
          </p:cNvPr>
          <p:cNvSpPr>
            <a:spLocks noGrp="1"/>
          </p:cNvSpPr>
          <p:nvPr>
            <p:ph idx="1"/>
          </p:nvPr>
        </p:nvSpPr>
        <p:spPr>
          <a:xfrm>
            <a:off x="1377696" y="1684020"/>
            <a:ext cx="9895951" cy="4619625"/>
          </a:xfrm>
        </p:spPr>
        <p:txBody>
          <a:bodyPr anchor="ctr">
            <a:normAutofit/>
          </a:bodyPr>
          <a:lstStyle/>
          <a:p>
            <a:pPr marL="0" indent="0" algn="just">
              <a:lnSpc>
                <a:spcPct val="100000"/>
              </a:lnSpc>
              <a:spcBef>
                <a:spcPts val="2400"/>
              </a:spcBef>
              <a:spcAft>
                <a:spcPts val="2400"/>
              </a:spcAft>
              <a:buNone/>
            </a:pPr>
            <a:r>
              <a:rPr lang="tr-TR" sz="1800" i="0" dirty="0">
                <a:effectLst/>
                <a:latin typeface="Arial" panose="020B0604020202020204" pitchFamily="34" charset="0"/>
                <a:cs typeface="Arial" panose="020B0604020202020204" pitchFamily="34" charset="0"/>
              </a:rPr>
              <a:t>Denetimli öğrenmede veri kümesi düzgün bir şekilde etiketlenir, yani algoritmayı eğitmek için bir dizi veri sağlanır. Denetimli ve denetimsiz öğrenme arasındaki en büyük fark, denetimsiz öğrenmede tam ve temiz etiketli veri kümesinin olmamasıdır. </a:t>
            </a:r>
          </a:p>
          <a:p>
            <a:pPr marL="0" indent="0" algn="just">
              <a:lnSpc>
                <a:spcPct val="100000"/>
              </a:lnSpc>
              <a:spcBef>
                <a:spcPts val="2400"/>
              </a:spcBef>
              <a:spcAft>
                <a:spcPts val="2400"/>
              </a:spcAft>
              <a:buNone/>
            </a:pPr>
            <a:r>
              <a:rPr lang="tr-TR" sz="1800" dirty="0">
                <a:latin typeface="Arial" panose="020B0604020202020204" pitchFamily="34" charset="0"/>
                <a:cs typeface="Arial" panose="020B0604020202020204" pitchFamily="34" charset="0"/>
              </a:rPr>
              <a:t>Denetimsiz Öğrenme, etiketlenmiş veriler olmadan verinin yapısını keşfetmeye odaklanır. Bu öğrenme türü, yalnızca giriş verileriyle çalışır ve veriler arasındaki gizli ilişkileri veya kümeleri bulmayı amaçlar. Pekiştirmeli Öğrenme ise, bir çevreyle etkileşim yoluyla öğrenme sağlar. Bu yöntemde, ajan belirli eylemleri gerçekleştirir ve her eylemin sonucunda ödül veya ceza alarak bu geri bildirimi kullanarak öğrenir. Pekiştirmeli öğrenme, çevreden aldığı geri bildirimlere dayanarak en iyi eylemi öğrenmeyi hedefler.</a:t>
            </a:r>
          </a:p>
        </p:txBody>
      </p:sp>
    </p:spTree>
    <p:extLst>
      <p:ext uri="{BB962C8B-B14F-4D97-AF65-F5344CB8AC3E}">
        <p14:creationId xmlns:p14="http://schemas.microsoft.com/office/powerpoint/2010/main" val="253371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A108755-2F07-441E-0A03-D48F34BEBB3E}"/>
              </a:ext>
            </a:extLst>
          </p:cNvPr>
          <p:cNvSpPr>
            <a:spLocks noGrp="1"/>
          </p:cNvSpPr>
          <p:nvPr>
            <p:ph type="title"/>
          </p:nvPr>
        </p:nvSpPr>
        <p:spPr>
          <a:xfrm>
            <a:off x="1371599" y="294538"/>
            <a:ext cx="9895951" cy="1033669"/>
          </a:xfrm>
        </p:spPr>
        <p:txBody>
          <a:bodyPr>
            <a:normAutofit/>
          </a:bodyPr>
          <a:lstStyle/>
          <a:p>
            <a:r>
              <a:rPr lang="tr-TR" sz="3000" b="1" i="0" dirty="0">
                <a:solidFill>
                  <a:srgbClr val="FFFFFF"/>
                </a:solidFill>
                <a:effectLst/>
                <a:latin typeface="Arial" panose="020B0604020202020204" pitchFamily="34" charset="0"/>
                <a:cs typeface="Arial" panose="020B0604020202020204" pitchFamily="34" charset="0"/>
              </a:rPr>
              <a:t>Pekiştirmeli Öğrenmenin Unsurları</a:t>
            </a:r>
            <a:endParaRPr lang="tr-TR" sz="3000" b="1" dirty="0">
              <a:solidFill>
                <a:srgbClr val="FFFFFF"/>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8FAB0B2E-4BFF-E85A-E5BD-DDD2F6BFDEE6}"/>
              </a:ext>
            </a:extLst>
          </p:cNvPr>
          <p:cNvSpPr>
            <a:spLocks noGrp="1"/>
          </p:cNvSpPr>
          <p:nvPr>
            <p:ph idx="1"/>
          </p:nvPr>
        </p:nvSpPr>
        <p:spPr>
          <a:xfrm>
            <a:off x="1371599" y="2318197"/>
            <a:ext cx="9724031" cy="3683358"/>
          </a:xfrm>
        </p:spPr>
        <p:txBody>
          <a:bodyPr anchor="ctr">
            <a:normAutofit lnSpcReduction="10000"/>
          </a:bodyPr>
          <a:lstStyle/>
          <a:p>
            <a:pPr marL="0" indent="0" algn="just">
              <a:lnSpc>
                <a:spcPct val="100000"/>
              </a:lnSpc>
              <a:buNone/>
            </a:pPr>
            <a:r>
              <a:rPr lang="tr-TR" sz="1800" dirty="0">
                <a:latin typeface="Arial" panose="020B0604020202020204" pitchFamily="34" charset="0"/>
                <a:cs typeface="Arial" panose="020B0604020202020204" pitchFamily="34" charset="0"/>
              </a:rPr>
              <a:t>Agent (Ajan): Ajan, çevresinde eylemler yapan bir sistemdir. Örneğin, bir teslimat yapan </a:t>
            </a:r>
            <a:r>
              <a:rPr lang="tr-TR" sz="1800" dirty="0" err="1">
                <a:latin typeface="Arial" panose="020B0604020202020204" pitchFamily="34" charset="0"/>
                <a:cs typeface="Arial" panose="020B0604020202020204" pitchFamily="34" charset="0"/>
              </a:rPr>
              <a:t>drone</a:t>
            </a:r>
            <a:r>
              <a:rPr lang="tr-TR" sz="1800" dirty="0">
                <a:latin typeface="Arial" panose="020B0604020202020204" pitchFamily="34" charset="0"/>
                <a:cs typeface="Arial" panose="020B0604020202020204" pitchFamily="34" charset="0"/>
              </a:rPr>
              <a:t> veya bir video oyunundaki karakter, tıpkı bizlerin de günlük yaşamda eylemde bulunan birer "ajan" olmamız gibi.</a:t>
            </a:r>
          </a:p>
          <a:p>
            <a:pPr marL="0" indent="0" algn="just">
              <a:lnSpc>
                <a:spcPct val="100000"/>
              </a:lnSpc>
              <a:buNone/>
            </a:pPr>
            <a:r>
              <a:rPr lang="tr-TR" sz="1800" dirty="0">
                <a:latin typeface="Arial" panose="020B0604020202020204" pitchFamily="34" charset="0"/>
                <a:cs typeface="Arial" panose="020B0604020202020204" pitchFamily="34" charset="0"/>
              </a:rPr>
              <a:t>Action (Eylem - A): Eylem, ajanın çevresiyle etkileşime girebileceği tüm olasılıkları ifade eder. Bir video oyununda bu, sağa/sola koşmak, zıplamak ya da durmak gibi hareketleri kapsayabilir.</a:t>
            </a:r>
          </a:p>
          <a:p>
            <a:pPr marL="0" indent="0" algn="just">
              <a:lnSpc>
                <a:spcPct val="100000"/>
              </a:lnSpc>
              <a:buNone/>
            </a:pPr>
            <a:r>
              <a:rPr lang="tr-TR" sz="1800" dirty="0" err="1">
                <a:latin typeface="Arial" panose="020B0604020202020204" pitchFamily="34" charset="0"/>
                <a:cs typeface="Arial" panose="020B0604020202020204" pitchFamily="34" charset="0"/>
              </a:rPr>
              <a:t>Discount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a:t>
            </a:r>
            <a:r>
              <a:rPr lang="tr-TR" sz="1800" dirty="0">
                <a:latin typeface="Arial" panose="020B0604020202020204" pitchFamily="34" charset="0"/>
                <a:cs typeface="Arial" panose="020B0604020202020204" pitchFamily="34" charset="0"/>
              </a:rPr>
              <a:t> (</a:t>
            </a:r>
            <a:r>
              <a:rPr lang="el-GR" sz="1800" dirty="0">
                <a:latin typeface="Arial" panose="020B0604020202020204" pitchFamily="34" charset="0"/>
                <a:cs typeface="Arial" panose="020B0604020202020204" pitchFamily="34" charset="0"/>
              </a:rPr>
              <a:t>γ - </a:t>
            </a:r>
            <a:r>
              <a:rPr lang="tr-TR" sz="1800" dirty="0">
                <a:latin typeface="Arial" panose="020B0604020202020204" pitchFamily="34" charset="0"/>
                <a:cs typeface="Arial" panose="020B0604020202020204" pitchFamily="34" charset="0"/>
              </a:rPr>
              <a:t>İndirim Oranı): İndirim oranı, ajanın gelecekte alacağı ödüllerin önemini azaltan bir faktördür. Bu, ajanın kısa vadede daha fazla ödül almayı tercih etmesini sağlar. Eğer </a:t>
            </a:r>
            <a:r>
              <a:rPr lang="el-GR" sz="1800" dirty="0">
                <a:latin typeface="Arial" panose="020B0604020202020204" pitchFamily="34" charset="0"/>
                <a:cs typeface="Arial" panose="020B0604020202020204" pitchFamily="34" charset="0"/>
              </a:rPr>
              <a:t>γ = 0,8 </a:t>
            </a:r>
            <a:r>
              <a:rPr lang="tr-TR" sz="1800" dirty="0">
                <a:latin typeface="Arial" panose="020B0604020202020204" pitchFamily="34" charset="0"/>
                <a:cs typeface="Arial" panose="020B0604020202020204" pitchFamily="34" charset="0"/>
              </a:rPr>
              <a:t>ise ve 3 adımdan sonra 10 puanlık ödül varsa, bu ödülün bugünkü değeri 0,8³ x 10 olur.</a:t>
            </a:r>
          </a:p>
          <a:p>
            <a:pPr marL="0" indent="0" algn="just">
              <a:lnSpc>
                <a:spcPct val="100000"/>
              </a:lnSpc>
              <a:buNone/>
            </a:pPr>
            <a:r>
              <a:rPr lang="tr-TR" sz="1800" dirty="0">
                <a:latin typeface="Arial" panose="020B0604020202020204" pitchFamily="34" charset="0"/>
                <a:cs typeface="Arial" panose="020B0604020202020204" pitchFamily="34" charset="0"/>
              </a:rPr>
              <a:t>Environment (Çevre): Çevre, ajanın etkileşimde bulunduğu dünya veya ortamdır. Ajanın mevcut durumu ve yaptığı eylemlerden sonra çevre, ajana yeni bir durum ve ödül sunar.</a:t>
            </a:r>
          </a:p>
          <a:p>
            <a:endParaRPr lang="tr-TR" sz="1400" dirty="0"/>
          </a:p>
        </p:txBody>
      </p:sp>
    </p:spTree>
    <p:extLst>
      <p:ext uri="{BB962C8B-B14F-4D97-AF65-F5344CB8AC3E}">
        <p14:creationId xmlns:p14="http://schemas.microsoft.com/office/powerpoint/2010/main" val="127575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22FBACA-C354-10EC-6524-072B161AC313}"/>
              </a:ext>
            </a:extLst>
          </p:cNvPr>
          <p:cNvSpPr>
            <a:spLocks noGrp="1"/>
          </p:cNvSpPr>
          <p:nvPr>
            <p:ph type="title"/>
          </p:nvPr>
        </p:nvSpPr>
        <p:spPr>
          <a:xfrm>
            <a:off x="1371599" y="294538"/>
            <a:ext cx="9895951" cy="1033669"/>
          </a:xfrm>
        </p:spPr>
        <p:txBody>
          <a:bodyPr>
            <a:normAutofit/>
          </a:bodyPr>
          <a:lstStyle/>
          <a:p>
            <a:r>
              <a:rPr lang="tr-TR" sz="3000" b="1" i="0" dirty="0">
                <a:solidFill>
                  <a:srgbClr val="FFFFFF"/>
                </a:solidFill>
                <a:effectLst/>
                <a:latin typeface="Arial" panose="020B0604020202020204" pitchFamily="34" charset="0"/>
                <a:cs typeface="Arial" panose="020B0604020202020204" pitchFamily="34" charset="0"/>
              </a:rPr>
              <a:t>Pekiştirmeli Öğrenmenin Unsurları</a:t>
            </a:r>
            <a:endParaRPr lang="tr-TR" sz="3000" b="1" dirty="0">
              <a:solidFill>
                <a:srgbClr val="FFFFFF"/>
              </a:solidFill>
              <a:latin typeface="Arial" panose="020B0604020202020204" pitchFamily="34" charset="0"/>
              <a:cs typeface="Arial" panose="020B0604020202020204" pitchFamily="34" charset="0"/>
            </a:endParaRPr>
          </a:p>
        </p:txBody>
      </p:sp>
      <p:sp>
        <p:nvSpPr>
          <p:cNvPr id="47" name="İçerik Yer Tutucusu 2">
            <a:extLst>
              <a:ext uri="{FF2B5EF4-FFF2-40B4-BE49-F238E27FC236}">
                <a16:creationId xmlns:a16="http://schemas.microsoft.com/office/drawing/2014/main" id="{AE6F89CD-2679-742C-1690-83DF222B1755}"/>
              </a:ext>
            </a:extLst>
          </p:cNvPr>
          <p:cNvSpPr>
            <a:spLocks noGrp="1"/>
          </p:cNvSpPr>
          <p:nvPr>
            <p:ph idx="1"/>
          </p:nvPr>
        </p:nvSpPr>
        <p:spPr>
          <a:xfrm>
            <a:off x="1371599" y="2318197"/>
            <a:ext cx="9724031" cy="3683358"/>
          </a:xfrm>
        </p:spPr>
        <p:txBody>
          <a:bodyPr anchor="ctr">
            <a:normAutofit fontScale="92500" lnSpcReduction="20000"/>
          </a:bodyPr>
          <a:lstStyle/>
          <a:p>
            <a:pPr marL="0" indent="0" algn="just">
              <a:lnSpc>
                <a:spcPct val="110000"/>
              </a:lnSpc>
              <a:buNone/>
            </a:pPr>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(Durum - S): Durum, ajanın bulunduğu somut ve o anki şartlara göre belirlenen ortamdır. Ajan, bir yerdeki engeller, ödüller veya diğer unsurlar ile karşılaşabilir. Örneğin, video oyununda Mario'nun bir engel karşısındaki durumu bir "</a:t>
            </a:r>
            <a:r>
              <a:rPr lang="tr-TR" sz="1800" dirty="0" err="1">
                <a:latin typeface="Arial" panose="020B0604020202020204" pitchFamily="34" charset="0"/>
                <a:cs typeface="Arial" panose="020B0604020202020204" pitchFamily="34" charset="0"/>
              </a:rPr>
              <a:t>durum"dur</a:t>
            </a:r>
            <a:r>
              <a:rPr lang="tr-TR" sz="1800" dirty="0">
                <a:latin typeface="Arial" panose="020B0604020202020204" pitchFamily="34" charset="0"/>
                <a:cs typeface="Arial" panose="020B0604020202020204" pitchFamily="34" charset="0"/>
              </a:rPr>
              <a:t>.</a:t>
            </a:r>
          </a:p>
          <a:p>
            <a:pPr marL="0" indent="0" algn="just">
              <a:lnSpc>
                <a:spcPct val="110000"/>
              </a:lnSpc>
              <a:buNone/>
            </a:pPr>
            <a:r>
              <a:rPr lang="tr-TR" sz="1800" dirty="0" err="1">
                <a:latin typeface="Arial" panose="020B0604020202020204" pitchFamily="34" charset="0"/>
                <a:cs typeface="Arial" panose="020B0604020202020204" pitchFamily="34" charset="0"/>
              </a:rPr>
              <a:t>Reward</a:t>
            </a:r>
            <a:r>
              <a:rPr lang="tr-TR" sz="1800" dirty="0">
                <a:latin typeface="Arial" panose="020B0604020202020204" pitchFamily="34" charset="0"/>
                <a:cs typeface="Arial" panose="020B0604020202020204" pitchFamily="34" charset="0"/>
              </a:rPr>
              <a:t> (Ödül - R): Ödül, ajanın eylemlerinin ne kadar başarılı olduğunu belirleyen geri bildirimdir. Örneğin, Mario'nun bir madeni parayı toplaması ödül kazanmasını sağlar.</a:t>
            </a:r>
          </a:p>
          <a:p>
            <a:pPr marL="0" indent="0" algn="just">
              <a:lnSpc>
                <a:spcPct val="110000"/>
              </a:lnSpc>
              <a:buNone/>
            </a:pPr>
            <a:r>
              <a:rPr lang="tr-TR" sz="1800" dirty="0" err="1">
                <a:latin typeface="Arial" panose="020B0604020202020204" pitchFamily="34" charset="0"/>
                <a:cs typeface="Arial" panose="020B0604020202020204" pitchFamily="34" charset="0"/>
              </a:rPr>
              <a:t>Policy</a:t>
            </a:r>
            <a:r>
              <a:rPr lang="tr-TR" sz="1800" dirty="0">
                <a:latin typeface="Arial" panose="020B0604020202020204" pitchFamily="34" charset="0"/>
                <a:cs typeface="Arial" panose="020B0604020202020204" pitchFamily="34" charset="0"/>
              </a:rPr>
              <a:t> (Politika - </a:t>
            </a:r>
            <a:r>
              <a:rPr lang="el-GR" sz="1800" dirty="0">
                <a:latin typeface="Arial" panose="020B0604020202020204" pitchFamily="34" charset="0"/>
                <a:cs typeface="Arial" panose="020B0604020202020204" pitchFamily="34" charset="0"/>
              </a:rPr>
              <a:t>π): </a:t>
            </a:r>
            <a:r>
              <a:rPr lang="tr-TR" sz="1800" dirty="0">
                <a:latin typeface="Arial" panose="020B0604020202020204" pitchFamily="34" charset="0"/>
                <a:cs typeface="Arial" panose="020B0604020202020204" pitchFamily="34" charset="0"/>
              </a:rPr>
              <a:t>Politika, ajanın her durumda hangi eylemi yapacağına karar veren stratejidir. Ajan, ödül almayı en çok sağlayacak eylemi seçmeye çalışır.</a:t>
            </a:r>
          </a:p>
          <a:p>
            <a:pPr marL="0" indent="0" algn="just">
              <a:lnSpc>
                <a:spcPct val="110000"/>
              </a:lnSpc>
              <a:buNone/>
            </a:pPr>
            <a:r>
              <a:rPr lang="tr-TR" sz="1800" dirty="0">
                <a:latin typeface="Arial" panose="020B0604020202020204" pitchFamily="34" charset="0"/>
                <a:cs typeface="Arial" panose="020B0604020202020204" pitchFamily="34" charset="0"/>
              </a:rPr>
              <a:t>Value (Değer - V): Değer, ajanın gelecekteki ödülleri beklerken, mevcut durumda elde edebileceği uzun vadeli getiri miktarını temsil eder. Bu, kısa vadeli ödüllerin ötesindeki toplam getiriyi ölçer.</a:t>
            </a:r>
          </a:p>
          <a:p>
            <a:pPr marL="0" indent="0" algn="just">
              <a:lnSpc>
                <a:spcPct val="110000"/>
              </a:lnSpc>
              <a:buNone/>
            </a:pPr>
            <a:r>
              <a:rPr lang="tr-TR" sz="1800" dirty="0">
                <a:latin typeface="Arial" panose="020B0604020202020204" pitchFamily="34" charset="0"/>
                <a:cs typeface="Arial" panose="020B0604020202020204" pitchFamily="34" charset="0"/>
              </a:rPr>
              <a:t>Q-Value (Q-Değeri - Aksiyon Değeri): Q-değeri, mevcut durum ve eylem çiftinin uzun vadeli değerini hesaplar. Yani, ajanın mevcut durumda hangi eylemi seçmesinin, gelecekteki ödüller açısından ne kadar değerli olduğunu gösterir.</a:t>
            </a:r>
          </a:p>
          <a:p>
            <a:endParaRPr lang="tr-TR" sz="1400" dirty="0"/>
          </a:p>
        </p:txBody>
      </p:sp>
    </p:spTree>
    <p:extLst>
      <p:ext uri="{BB962C8B-B14F-4D97-AF65-F5344CB8AC3E}">
        <p14:creationId xmlns:p14="http://schemas.microsoft.com/office/powerpoint/2010/main" val="2498205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38A3B56-3843-EEAE-A317-1F1FE9DE4CDB}"/>
              </a:ext>
            </a:extLst>
          </p:cNvPr>
          <p:cNvSpPr>
            <a:spLocks noGrp="1"/>
          </p:cNvSpPr>
          <p:nvPr>
            <p:ph type="title"/>
          </p:nvPr>
        </p:nvSpPr>
        <p:spPr>
          <a:xfrm>
            <a:off x="1078993" y="430575"/>
            <a:ext cx="10188558" cy="729590"/>
          </a:xfrm>
        </p:spPr>
        <p:txBody>
          <a:bodyPr>
            <a:noAutofit/>
          </a:bodyPr>
          <a:lstStyle/>
          <a:p>
            <a:r>
              <a:rPr lang="sv-SE" sz="3000" b="1" i="0" dirty="0">
                <a:solidFill>
                  <a:srgbClr val="FFFFFF"/>
                </a:solidFill>
                <a:effectLst/>
                <a:latin typeface="Arial" panose="020B0604020202020204" pitchFamily="34" charset="0"/>
                <a:cs typeface="Arial" panose="020B0604020202020204" pitchFamily="34" charset="0"/>
              </a:rPr>
              <a:t>Markov Decision Process / Markov Karar </a:t>
            </a:r>
            <a:r>
              <a:rPr lang="sv-SE" sz="3000" b="1" i="0" dirty="0" err="1">
                <a:solidFill>
                  <a:srgbClr val="FFFFFF"/>
                </a:solidFill>
                <a:effectLst/>
                <a:latin typeface="Arial" panose="020B0604020202020204" pitchFamily="34" charset="0"/>
                <a:cs typeface="Arial" panose="020B0604020202020204" pitchFamily="34" charset="0"/>
              </a:rPr>
              <a:t>Süreci</a:t>
            </a:r>
            <a:r>
              <a:rPr lang="sv-SE" sz="3000" b="1" i="0" dirty="0">
                <a:solidFill>
                  <a:srgbClr val="FFFFFF"/>
                </a:solidFill>
                <a:effectLst/>
                <a:latin typeface="Arial" panose="020B0604020202020204" pitchFamily="34" charset="0"/>
                <a:cs typeface="Arial" panose="020B0604020202020204" pitchFamily="34" charset="0"/>
              </a:rPr>
              <a:t> (MDP)</a:t>
            </a:r>
            <a:br>
              <a:rPr lang="sv-SE" sz="3000" b="1" i="0" dirty="0">
                <a:solidFill>
                  <a:srgbClr val="FFFFFF"/>
                </a:solidFill>
                <a:effectLst/>
                <a:latin typeface="Arial" panose="020B0604020202020204" pitchFamily="34" charset="0"/>
                <a:cs typeface="Arial" panose="020B0604020202020204" pitchFamily="34" charset="0"/>
              </a:rPr>
            </a:br>
            <a:endParaRPr lang="tr-TR" sz="3000" dirty="0">
              <a:solidFill>
                <a:srgbClr val="FFFFFF"/>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CEC5B938-605B-CE9E-FC62-55F20C0FF83E}"/>
              </a:ext>
            </a:extLst>
          </p:cNvPr>
          <p:cNvSpPr>
            <a:spLocks noGrp="1" noChangeArrowheads="1"/>
          </p:cNvSpPr>
          <p:nvPr>
            <p:ph idx="1"/>
          </p:nvPr>
        </p:nvSpPr>
        <p:spPr bwMode="auto">
          <a:xfrm>
            <a:off x="1078993" y="1463040"/>
            <a:ext cx="10188558" cy="5394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62500" lnSpcReduction="20000"/>
          </a:bodyPr>
          <a:lstStyle/>
          <a:p>
            <a:pPr marL="0" indent="0" algn="just" eaLnBrk="0" fontAlgn="base" hangingPunct="0">
              <a:lnSpc>
                <a:spcPct val="120000"/>
              </a:lnSpc>
              <a:spcBef>
                <a:spcPct val="0"/>
              </a:spcBef>
              <a:spcAft>
                <a:spcPct val="0"/>
              </a:spcAft>
              <a:buNone/>
            </a:pPr>
            <a:r>
              <a:rPr lang="tr-TR" sz="2600" dirty="0">
                <a:latin typeface="Arial" panose="020B0604020202020204" pitchFamily="34" charset="0"/>
                <a:cs typeface="Arial" panose="020B0604020202020204" pitchFamily="34" charset="0"/>
              </a:rPr>
              <a:t>Markov Karar Süreci (MDP), belirsizlik altında karar verme problemlerini modelleyen matematiksel bir çerçevedir. Bu süreç, </a:t>
            </a:r>
            <a:r>
              <a:rPr lang="tr-TR" sz="2600" dirty="0" err="1">
                <a:latin typeface="Arial" panose="020B0604020202020204" pitchFamily="34" charset="0"/>
                <a:cs typeface="Arial" panose="020B0604020202020204" pitchFamily="34" charset="0"/>
              </a:rPr>
              <a:t>Reinforcement</a:t>
            </a:r>
            <a:r>
              <a:rPr lang="tr-TR" sz="2600" dirty="0">
                <a:latin typeface="Arial" panose="020B0604020202020204" pitchFamily="34" charset="0"/>
                <a:cs typeface="Arial" panose="020B0604020202020204" pitchFamily="34" charset="0"/>
              </a:rPr>
              <a:t> Learning (Pekiştirmeli Öğrenme) algoritmalarının temel yapı taşıdır. MDP, genellikle bir ajanın (</a:t>
            </a:r>
            <a:r>
              <a:rPr lang="tr-TR" sz="2600" dirty="0" err="1">
                <a:latin typeface="Arial" panose="020B0604020202020204" pitchFamily="34" charset="0"/>
                <a:cs typeface="Arial" panose="020B0604020202020204" pitchFamily="34" charset="0"/>
              </a:rPr>
              <a:t>agent</a:t>
            </a:r>
            <a:r>
              <a:rPr lang="tr-TR" sz="2600" dirty="0">
                <a:latin typeface="Arial" panose="020B0604020202020204" pitchFamily="34" charset="0"/>
                <a:cs typeface="Arial" panose="020B0604020202020204" pitchFamily="34" charset="0"/>
              </a:rPr>
              <a:t>) bir ortamda (</a:t>
            </a:r>
            <a:r>
              <a:rPr lang="tr-TR" sz="2600" dirty="0" err="1">
                <a:latin typeface="Arial" panose="020B0604020202020204" pitchFamily="34" charset="0"/>
                <a:cs typeface="Arial" panose="020B0604020202020204" pitchFamily="34" charset="0"/>
              </a:rPr>
              <a:t>environment</a:t>
            </a:r>
            <a:r>
              <a:rPr lang="tr-TR" sz="2600" dirty="0">
                <a:latin typeface="Arial" panose="020B0604020202020204" pitchFamily="34" charset="0"/>
                <a:cs typeface="Arial" panose="020B0604020202020204" pitchFamily="34" charset="0"/>
              </a:rPr>
              <a:t>) maksimum ödülü (</a:t>
            </a:r>
            <a:r>
              <a:rPr lang="tr-TR" sz="2600" dirty="0" err="1">
                <a:latin typeface="Arial" panose="020B0604020202020204" pitchFamily="34" charset="0"/>
                <a:cs typeface="Arial" panose="020B0604020202020204" pitchFamily="34" charset="0"/>
              </a:rPr>
              <a:t>reward</a:t>
            </a:r>
            <a:r>
              <a:rPr lang="tr-TR" sz="2600" dirty="0">
                <a:latin typeface="Arial" panose="020B0604020202020204" pitchFamily="34" charset="0"/>
                <a:cs typeface="Arial" panose="020B0604020202020204" pitchFamily="34" charset="0"/>
              </a:rPr>
              <a:t>) elde etmek için eylemler (</a:t>
            </a:r>
            <a:r>
              <a:rPr lang="tr-TR" sz="2600" dirty="0" err="1">
                <a:latin typeface="Arial" panose="020B0604020202020204" pitchFamily="34" charset="0"/>
                <a:cs typeface="Arial" panose="020B0604020202020204" pitchFamily="34" charset="0"/>
              </a:rPr>
              <a:t>actions</a:t>
            </a:r>
            <a:r>
              <a:rPr lang="tr-TR" sz="2600" dirty="0">
                <a:latin typeface="Arial" panose="020B0604020202020204" pitchFamily="34" charset="0"/>
                <a:cs typeface="Arial" panose="020B0604020202020204" pitchFamily="34" charset="0"/>
              </a:rPr>
              <a:t>) yaparak ilerlediği sistemleri temsil eder. </a:t>
            </a:r>
          </a:p>
          <a:p>
            <a:pPr marL="0" indent="0" algn="just" eaLnBrk="0" fontAlgn="base" hangingPunct="0">
              <a:lnSpc>
                <a:spcPct val="120000"/>
              </a:lnSpc>
              <a:spcBef>
                <a:spcPct val="0"/>
              </a:spcBef>
              <a:spcAft>
                <a:spcPct val="0"/>
              </a:spcAft>
              <a:buNone/>
            </a:pPr>
            <a:endParaRPr lang="tr-TR" sz="2600" dirty="0">
              <a:latin typeface="Arial" panose="020B0604020202020204" pitchFamily="34" charset="0"/>
              <a:cs typeface="Arial" panose="020B0604020202020204" pitchFamily="34" charset="0"/>
            </a:endParaRPr>
          </a:p>
          <a:p>
            <a:pPr marL="0" indent="0" algn="just">
              <a:lnSpc>
                <a:spcPct val="120000"/>
              </a:lnSpc>
              <a:buNone/>
            </a:pPr>
            <a:r>
              <a:rPr lang="tr-TR" sz="2600" dirty="0" err="1">
                <a:latin typeface="Arial" panose="020B0604020202020204" pitchFamily="34" charset="0"/>
                <a:cs typeface="Arial" panose="020B0604020202020204" pitchFamily="34" charset="0"/>
              </a:rPr>
              <a:t>MDP'nin</a:t>
            </a:r>
            <a:r>
              <a:rPr lang="tr-TR" sz="2600" dirty="0">
                <a:latin typeface="Arial" panose="020B0604020202020204" pitchFamily="34" charset="0"/>
                <a:cs typeface="Arial" panose="020B0604020202020204" pitchFamily="34" charset="0"/>
              </a:rPr>
              <a:t> Temel Bileşenleri</a:t>
            </a:r>
          </a:p>
          <a:p>
            <a:pPr marL="0" indent="0" algn="just">
              <a:lnSpc>
                <a:spcPct val="120000"/>
              </a:lnSpc>
              <a:buNone/>
            </a:pPr>
            <a:r>
              <a:rPr lang="tr-TR" sz="2600" dirty="0">
                <a:latin typeface="Arial" panose="020B0604020202020204" pitchFamily="34" charset="0"/>
                <a:cs typeface="Arial" panose="020B0604020202020204" pitchFamily="34" charset="0"/>
              </a:rPr>
              <a:t>MDP, 4 temel bileşenden oluşur:</a:t>
            </a:r>
          </a:p>
          <a:p>
            <a:pPr algn="just">
              <a:lnSpc>
                <a:spcPct val="120000"/>
              </a:lnSpc>
              <a:buFont typeface="+mj-lt"/>
              <a:buAutoNum type="arabicPeriod"/>
            </a:pPr>
            <a:r>
              <a:rPr lang="tr-TR" sz="2600" dirty="0">
                <a:latin typeface="Arial" panose="020B0604020202020204" pitchFamily="34" charset="0"/>
                <a:cs typeface="Arial" panose="020B0604020202020204" pitchFamily="34" charset="0"/>
              </a:rPr>
              <a:t>Durumlar (</a:t>
            </a:r>
            <a:r>
              <a:rPr lang="tr-TR" sz="2600" dirty="0" err="1">
                <a:latin typeface="Arial" panose="020B0604020202020204" pitchFamily="34" charset="0"/>
                <a:cs typeface="Arial" panose="020B0604020202020204" pitchFamily="34" charset="0"/>
              </a:rPr>
              <a:t>States</a:t>
            </a:r>
            <a:r>
              <a:rPr lang="tr-TR" sz="2600" dirty="0">
                <a:latin typeface="Arial" panose="020B0604020202020204" pitchFamily="34" charset="0"/>
                <a:cs typeface="Arial" panose="020B0604020202020204" pitchFamily="34" charset="0"/>
              </a:rPr>
              <a:t>) - 𝑆: Ajanın içinde bulunduğu çevrenin anlık durumunu tanımlar. Örneğin, bir robot için oda içindeki konumu bir durum olabilir.</a:t>
            </a:r>
          </a:p>
          <a:p>
            <a:pPr algn="just">
              <a:lnSpc>
                <a:spcPct val="120000"/>
              </a:lnSpc>
              <a:buFont typeface="+mj-lt"/>
              <a:buAutoNum type="arabicPeriod"/>
            </a:pPr>
            <a:r>
              <a:rPr lang="tr-TR" sz="2600" dirty="0">
                <a:latin typeface="Arial" panose="020B0604020202020204" pitchFamily="34" charset="0"/>
                <a:cs typeface="Arial" panose="020B0604020202020204" pitchFamily="34" charset="0"/>
              </a:rPr>
              <a:t>Eylemler (</a:t>
            </a:r>
            <a:r>
              <a:rPr lang="tr-TR" sz="2600" dirty="0" err="1">
                <a:latin typeface="Arial" panose="020B0604020202020204" pitchFamily="34" charset="0"/>
                <a:cs typeface="Arial" panose="020B0604020202020204" pitchFamily="34" charset="0"/>
              </a:rPr>
              <a:t>Actions</a:t>
            </a:r>
            <a:r>
              <a:rPr lang="tr-TR" sz="2600" dirty="0">
                <a:latin typeface="Arial" panose="020B0604020202020204" pitchFamily="34" charset="0"/>
                <a:cs typeface="Arial" panose="020B0604020202020204" pitchFamily="34" charset="0"/>
              </a:rPr>
              <a:t>) - 𝐴: Ajanın mevcut durumdayken gerçekleştirebileceği eylemler. Örneğin, robot ileri gitmek, dönmek veya durmak gibi aksiyonlar alabilir.</a:t>
            </a:r>
          </a:p>
          <a:p>
            <a:pPr algn="just">
              <a:lnSpc>
                <a:spcPct val="120000"/>
              </a:lnSpc>
              <a:buFont typeface="+mj-lt"/>
              <a:buAutoNum type="arabicPeriod"/>
            </a:pPr>
            <a:r>
              <a:rPr lang="tr-TR" sz="2600" dirty="0">
                <a:latin typeface="Arial" panose="020B0604020202020204" pitchFamily="34" charset="0"/>
                <a:cs typeface="Arial" panose="020B0604020202020204" pitchFamily="34" charset="0"/>
              </a:rPr>
              <a:t>Geçiş Olasılıkları (</a:t>
            </a:r>
            <a:r>
              <a:rPr lang="tr-TR" sz="2600" dirty="0" err="1">
                <a:latin typeface="Arial" panose="020B0604020202020204" pitchFamily="34" charset="0"/>
                <a:cs typeface="Arial" panose="020B0604020202020204" pitchFamily="34" charset="0"/>
              </a:rPr>
              <a:t>Transition</a:t>
            </a:r>
            <a:r>
              <a:rPr lang="tr-TR" sz="2600" dirty="0">
                <a:latin typeface="Arial" panose="020B0604020202020204" pitchFamily="34" charset="0"/>
                <a:cs typeface="Arial" panose="020B0604020202020204" pitchFamily="34" charset="0"/>
              </a:rPr>
              <a:t> </a:t>
            </a:r>
            <a:r>
              <a:rPr lang="tr-TR" sz="2600" dirty="0" err="1">
                <a:latin typeface="Arial" panose="020B0604020202020204" pitchFamily="34" charset="0"/>
                <a:cs typeface="Arial" panose="020B0604020202020204" pitchFamily="34" charset="0"/>
              </a:rPr>
              <a:t>Probabilities</a:t>
            </a:r>
            <a:r>
              <a:rPr lang="tr-TR" sz="2600" dirty="0">
                <a:latin typeface="Arial" panose="020B0604020202020204" pitchFamily="34" charset="0"/>
                <a:cs typeface="Arial" panose="020B0604020202020204" pitchFamily="34" charset="0"/>
              </a:rPr>
              <a:t>) - 𝑃: Bir durum ve eylem çifti sonucunda başka bir duruma geçiş olasılığını ifade eder. 𝑃(𝑠' | 𝑠, 𝑎): Ajanın 𝑠 durumunda 𝑎 eylemini yaptıktan sonra 𝑠' durumuna geçiş olasılığıdır. Markov özelliğine göre geçiş, yalnızca mevcut duruma bağlıdır, önceki durumlardan bağımsızdır.</a:t>
            </a:r>
          </a:p>
          <a:p>
            <a:pPr algn="just">
              <a:lnSpc>
                <a:spcPct val="120000"/>
              </a:lnSpc>
              <a:buFont typeface="+mj-lt"/>
              <a:buAutoNum type="arabicPeriod"/>
            </a:pPr>
            <a:r>
              <a:rPr lang="tr-TR" sz="2600" dirty="0">
                <a:latin typeface="Arial" panose="020B0604020202020204" pitchFamily="34" charset="0"/>
                <a:cs typeface="Arial" panose="020B0604020202020204" pitchFamily="34" charset="0"/>
              </a:rPr>
              <a:t>Ödül (</a:t>
            </a:r>
            <a:r>
              <a:rPr lang="tr-TR" sz="2600" dirty="0" err="1">
                <a:latin typeface="Arial" panose="020B0604020202020204" pitchFamily="34" charset="0"/>
                <a:cs typeface="Arial" panose="020B0604020202020204" pitchFamily="34" charset="0"/>
              </a:rPr>
              <a:t>Reward</a:t>
            </a:r>
            <a:r>
              <a:rPr lang="tr-TR" sz="2600" dirty="0">
                <a:latin typeface="Arial" panose="020B0604020202020204" pitchFamily="34" charset="0"/>
                <a:cs typeface="Arial" panose="020B0604020202020204" pitchFamily="34" charset="0"/>
              </a:rPr>
              <a:t>) - 𝑅: Ajanın belirli bir durum veya eylem sonucunda kazandığı değerdir. 𝑅(𝑠, 𝑎): Ajanın 𝑠 durumunda 𝑎 eylemini gerçekleştirdikten sonra aldığı ödüldür.</a:t>
            </a:r>
          </a:p>
          <a:p>
            <a:pPr marL="0" indent="0" eaLnBrk="0" fontAlgn="base" hangingPunct="0">
              <a:spcBef>
                <a:spcPct val="0"/>
              </a:spcBef>
              <a:spcAft>
                <a:spcPct val="0"/>
              </a:spcAft>
              <a:buNone/>
            </a:pPr>
            <a:endParaRPr lang="tr-TR" sz="800" dirty="0"/>
          </a:p>
          <a:p>
            <a:pPr marL="0" marR="0" lvl="0" indent="0" defTabSz="914400" rtl="0" eaLnBrk="0" fontAlgn="base" latinLnBrk="0" hangingPunct="0">
              <a:spcBef>
                <a:spcPct val="0"/>
              </a:spcBef>
              <a:spcAft>
                <a:spcPct val="0"/>
              </a:spcAft>
              <a:buClrTx/>
              <a:buSzTx/>
              <a:buFontTx/>
              <a:buNone/>
              <a:tabLst/>
            </a:pPr>
            <a:endParaRPr kumimoji="0" lang="tr-TR" altLang="tr-TR" sz="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9268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8F4D1B-071C-E9FF-219A-9BD5AF701F0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97A826-830D-38D4-3466-DD9F7175D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EB55BA-3901-6866-C8BD-58CA72EC1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0AF979-FB8D-A43F-939C-9C6D53041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6B6FA11-6FFD-5056-D523-7930AAE6C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E0BB66F-6D61-3104-CD31-2825D627D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8FF7C4C-6FDE-4B0B-B52C-B07CAF80CC41}"/>
              </a:ext>
            </a:extLst>
          </p:cNvPr>
          <p:cNvSpPr>
            <a:spLocks noGrp="1"/>
          </p:cNvSpPr>
          <p:nvPr>
            <p:ph type="title"/>
          </p:nvPr>
        </p:nvSpPr>
        <p:spPr>
          <a:xfrm>
            <a:off x="1161289" y="407360"/>
            <a:ext cx="10106262" cy="875894"/>
          </a:xfrm>
        </p:spPr>
        <p:txBody>
          <a:bodyPr>
            <a:noAutofit/>
          </a:bodyPr>
          <a:lstStyle/>
          <a:p>
            <a:r>
              <a:rPr lang="sv-SE" sz="3000" b="1" i="0" dirty="0">
                <a:solidFill>
                  <a:srgbClr val="FFFFFF"/>
                </a:solidFill>
                <a:effectLst/>
                <a:latin typeface="Arial" panose="020B0604020202020204" pitchFamily="34" charset="0"/>
                <a:cs typeface="Arial" panose="020B0604020202020204" pitchFamily="34" charset="0"/>
              </a:rPr>
              <a:t>Markov Decision Process / Markov Karar </a:t>
            </a:r>
            <a:r>
              <a:rPr lang="sv-SE" sz="3000" b="1" i="0" dirty="0" err="1">
                <a:solidFill>
                  <a:srgbClr val="FFFFFF"/>
                </a:solidFill>
                <a:effectLst/>
                <a:latin typeface="Arial" panose="020B0604020202020204" pitchFamily="34" charset="0"/>
                <a:cs typeface="Arial" panose="020B0604020202020204" pitchFamily="34" charset="0"/>
              </a:rPr>
              <a:t>Süreci</a:t>
            </a:r>
            <a:r>
              <a:rPr lang="sv-SE" sz="3000" b="1" i="0" dirty="0">
                <a:solidFill>
                  <a:srgbClr val="FFFFFF"/>
                </a:solidFill>
                <a:effectLst/>
                <a:latin typeface="Arial" panose="020B0604020202020204" pitchFamily="34" charset="0"/>
                <a:cs typeface="Arial" panose="020B0604020202020204" pitchFamily="34" charset="0"/>
              </a:rPr>
              <a:t> (MDP)</a:t>
            </a:r>
            <a:br>
              <a:rPr lang="sv-SE" sz="3000" b="1" i="0" dirty="0">
                <a:solidFill>
                  <a:srgbClr val="FFFFFF"/>
                </a:solidFill>
                <a:effectLst/>
                <a:latin typeface="Arial" panose="020B0604020202020204" pitchFamily="34" charset="0"/>
                <a:cs typeface="Arial" panose="020B0604020202020204" pitchFamily="34" charset="0"/>
              </a:rPr>
            </a:br>
            <a:endParaRPr lang="tr-TR" sz="3000" dirty="0">
              <a:solidFill>
                <a:srgbClr val="FFFFFF"/>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3851DC6B-2D00-2A17-6FA2-56B13000B81F}"/>
              </a:ext>
            </a:extLst>
          </p:cNvPr>
          <p:cNvSpPr>
            <a:spLocks noGrp="1" noChangeArrowheads="1"/>
          </p:cNvSpPr>
          <p:nvPr>
            <p:ph idx="1"/>
          </p:nvPr>
        </p:nvSpPr>
        <p:spPr bwMode="auto">
          <a:xfrm>
            <a:off x="1161289" y="1622745"/>
            <a:ext cx="10131553" cy="49743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55000" lnSpcReduction="20000"/>
          </a:bodyPr>
          <a:lstStyle/>
          <a:p>
            <a:pPr marL="0" indent="0" algn="just">
              <a:lnSpc>
                <a:spcPct val="120000"/>
              </a:lnSpc>
              <a:buNone/>
            </a:pPr>
            <a:r>
              <a:rPr lang="tr-TR" sz="2200" dirty="0" err="1">
                <a:latin typeface="Arial" panose="020B0604020202020204" pitchFamily="34" charset="0"/>
                <a:cs typeface="Arial" panose="020B0604020202020204" pitchFamily="34" charset="0"/>
              </a:rPr>
              <a:t>MDP'nin</a:t>
            </a:r>
            <a:r>
              <a:rPr lang="tr-TR" sz="2200" dirty="0">
                <a:latin typeface="Arial" panose="020B0604020202020204" pitchFamily="34" charset="0"/>
                <a:cs typeface="Arial" panose="020B0604020202020204" pitchFamily="34" charset="0"/>
              </a:rPr>
              <a:t> Matematiksel Tanımı</a:t>
            </a:r>
          </a:p>
          <a:p>
            <a:pPr marL="0" indent="0" algn="just">
              <a:lnSpc>
                <a:spcPct val="120000"/>
              </a:lnSpc>
              <a:buNone/>
            </a:pPr>
            <a:r>
              <a:rPr lang="tr-TR" sz="2200" dirty="0">
                <a:latin typeface="Arial" panose="020B0604020202020204" pitchFamily="34" charset="0"/>
                <a:cs typeface="Arial" panose="020B0604020202020204" pitchFamily="34" charset="0"/>
              </a:rPr>
              <a:t>Markov Karar Süreci, genellikle şu beşliyle tanımlanır:</a:t>
            </a:r>
          </a:p>
          <a:p>
            <a:pPr marL="0" indent="0" algn="just">
              <a:lnSpc>
                <a:spcPct val="120000"/>
              </a:lnSpc>
              <a:buNone/>
            </a:pPr>
            <a:r>
              <a:rPr lang="tr-TR" sz="2200" dirty="0">
                <a:latin typeface="Arial" panose="020B0604020202020204" pitchFamily="34" charset="0"/>
                <a:cs typeface="Arial" panose="020B0604020202020204" pitchFamily="34" charset="0"/>
              </a:rPr>
              <a:t>MDP=(S,A,P,R,</a:t>
            </a:r>
            <a:r>
              <a:rPr lang="el-GR" sz="2200" dirty="0">
                <a:latin typeface="Arial" panose="020B0604020202020204" pitchFamily="34" charset="0"/>
                <a:cs typeface="Arial" panose="020B0604020202020204" pitchFamily="34" charset="0"/>
              </a:rPr>
              <a:t>γ) </a:t>
            </a:r>
            <a:endParaRPr lang="tr-TR" sz="2200" dirty="0">
              <a:latin typeface="Arial" panose="020B0604020202020204" pitchFamily="34" charset="0"/>
              <a:cs typeface="Arial" panose="020B0604020202020204" pitchFamily="34" charset="0"/>
            </a:endParaRPr>
          </a:p>
          <a:p>
            <a:pPr marL="0" indent="0" algn="just">
              <a:lnSpc>
                <a:spcPct val="120000"/>
              </a:lnSpc>
              <a:buNone/>
            </a:pPr>
            <a:r>
              <a:rPr lang="tr-TR" sz="2200" dirty="0">
                <a:latin typeface="Arial" panose="020B0604020202020204" pitchFamily="34" charset="0"/>
                <a:cs typeface="Arial" panose="020B0604020202020204" pitchFamily="34" charset="0"/>
              </a:rPr>
              <a:t>S: Durumlar kümesi.</a:t>
            </a:r>
          </a:p>
          <a:p>
            <a:pPr marL="0" indent="0" algn="just">
              <a:lnSpc>
                <a:spcPct val="120000"/>
              </a:lnSpc>
              <a:buNone/>
            </a:pPr>
            <a:r>
              <a:rPr lang="tr-TR" sz="2200" dirty="0">
                <a:latin typeface="Arial" panose="020B0604020202020204" pitchFamily="34" charset="0"/>
                <a:cs typeface="Arial" panose="020B0604020202020204" pitchFamily="34" charset="0"/>
              </a:rPr>
              <a:t>A: Eylemler kümesi.</a:t>
            </a:r>
          </a:p>
          <a:p>
            <a:pPr marL="0" indent="0" algn="just">
              <a:lnSpc>
                <a:spcPct val="120000"/>
              </a:lnSpc>
              <a:buNone/>
            </a:pPr>
            <a:r>
              <a:rPr lang="tr-TR" sz="2200" dirty="0">
                <a:latin typeface="Arial" panose="020B0604020202020204" pitchFamily="34" charset="0"/>
                <a:cs typeface="Arial" panose="020B0604020202020204" pitchFamily="34" charset="0"/>
              </a:rPr>
              <a:t>P: Durumdan duruma geçiş olasılıkları.</a:t>
            </a:r>
          </a:p>
          <a:p>
            <a:pPr marL="0" indent="0" algn="just">
              <a:lnSpc>
                <a:spcPct val="120000"/>
              </a:lnSpc>
              <a:buNone/>
            </a:pPr>
            <a:r>
              <a:rPr lang="tr-TR" sz="2200" dirty="0">
                <a:latin typeface="Arial" panose="020B0604020202020204" pitchFamily="34" charset="0"/>
                <a:cs typeface="Arial" panose="020B0604020202020204" pitchFamily="34" charset="0"/>
              </a:rPr>
              <a:t>R: Ödül fonksiyonu.</a:t>
            </a:r>
          </a:p>
          <a:p>
            <a:pPr marL="0" indent="0" algn="just">
              <a:lnSpc>
                <a:spcPct val="120000"/>
              </a:lnSpc>
              <a:buNone/>
            </a:pPr>
            <a:r>
              <a:rPr lang="tr-TR" sz="2200" dirty="0">
                <a:latin typeface="Arial" panose="020B0604020202020204" pitchFamily="34" charset="0"/>
                <a:cs typeface="Arial" panose="020B0604020202020204" pitchFamily="34" charset="0"/>
              </a:rPr>
              <a:t>𝛾 (Gamma): İskonto faktörü (0 ≤ 𝛾 ≤ 1), gelecekteki ödüllerin bugünkü değerini belirler.</a:t>
            </a:r>
          </a:p>
          <a:p>
            <a:pPr marL="0" indent="0" algn="just">
              <a:lnSpc>
                <a:spcPct val="120000"/>
              </a:lnSpc>
              <a:buNone/>
            </a:pPr>
            <a:r>
              <a:rPr lang="tr-TR" sz="2200" dirty="0">
                <a:latin typeface="Arial" panose="020B0604020202020204" pitchFamily="34" charset="0"/>
                <a:cs typeface="Arial" panose="020B0604020202020204" pitchFamily="34" charset="0"/>
              </a:rPr>
              <a:t>MDP, Markov Özelliği taşır, yani bir sonraki durum sadece mevcut duruma ve alınan eyleme bağlıdır. Bu özellik, geçmişteki durumların ajanın gelecekteki eylem seçimlerini etkilemediğini ifade eder.</a:t>
            </a:r>
          </a:p>
          <a:p>
            <a:pPr marL="0" indent="0" algn="just">
              <a:lnSpc>
                <a:spcPct val="120000"/>
              </a:lnSpc>
              <a:buNone/>
            </a:pPr>
            <a:endParaRPr lang="tr-TR" sz="2200" dirty="0">
              <a:latin typeface="Arial" panose="020B0604020202020204" pitchFamily="34" charset="0"/>
              <a:cs typeface="Arial" panose="020B0604020202020204" pitchFamily="34" charset="0"/>
            </a:endParaRPr>
          </a:p>
          <a:p>
            <a:pPr marL="0" indent="0" algn="just">
              <a:lnSpc>
                <a:spcPct val="120000"/>
              </a:lnSpc>
              <a:buNone/>
            </a:pPr>
            <a:endParaRPr lang="tr-TR" sz="2200" dirty="0">
              <a:latin typeface="Arial" panose="020B0604020202020204" pitchFamily="34" charset="0"/>
              <a:cs typeface="Arial" panose="020B0604020202020204" pitchFamily="34" charset="0"/>
            </a:endParaRPr>
          </a:p>
          <a:p>
            <a:pPr marL="0" indent="0" algn="just">
              <a:lnSpc>
                <a:spcPct val="120000"/>
              </a:lnSpc>
              <a:buNone/>
            </a:pPr>
            <a:r>
              <a:rPr lang="tr-TR" sz="2200" dirty="0" err="1">
                <a:latin typeface="Arial" panose="020B0604020202020204" pitchFamily="34" charset="0"/>
                <a:cs typeface="Arial" panose="020B0604020202020204" pitchFamily="34" charset="0"/>
              </a:rPr>
              <a:t>MDP’nin</a:t>
            </a:r>
            <a:r>
              <a:rPr lang="tr-TR" sz="2200" dirty="0">
                <a:latin typeface="Arial" panose="020B0604020202020204" pitchFamily="34" charset="0"/>
                <a:cs typeface="Arial" panose="020B0604020202020204" pitchFamily="34" charset="0"/>
              </a:rPr>
              <a:t> amacı, ajanın ödülleri en üst düzeye çıkarması için optimal politikayı bulmaktır. Politika, ajanın herhangi bir durumda hangi eylemi seçmesi gerektiğini belirleyen bir stratejidir.</a:t>
            </a:r>
          </a:p>
          <a:p>
            <a:pPr marL="0" indent="0" algn="just">
              <a:lnSpc>
                <a:spcPct val="120000"/>
              </a:lnSpc>
              <a:buNone/>
            </a:pPr>
            <a:r>
              <a:rPr lang="tr-TR" sz="2200" dirty="0">
                <a:latin typeface="Arial" panose="020B0604020202020204" pitchFamily="34" charset="0"/>
                <a:cs typeface="Arial" panose="020B0604020202020204" pitchFamily="34" charset="0"/>
              </a:rPr>
              <a:t>Politika (𝜋): Durumdan eyleme geçiş fonksiyonu.</a:t>
            </a:r>
          </a:p>
          <a:p>
            <a:pPr marL="457200" lvl="1" indent="0" algn="just">
              <a:lnSpc>
                <a:spcPct val="120000"/>
              </a:lnSpc>
              <a:buNone/>
            </a:pPr>
            <a:r>
              <a:rPr lang="tr-TR" sz="2200" dirty="0">
                <a:latin typeface="Arial" panose="020B0604020202020204" pitchFamily="34" charset="0"/>
                <a:cs typeface="Arial" panose="020B0604020202020204" pitchFamily="34" charset="0"/>
              </a:rPr>
              <a:t>   𝜋(s): Durum 𝑠'</a:t>
            </a:r>
            <a:r>
              <a:rPr lang="tr-TR" sz="2200" dirty="0" err="1">
                <a:latin typeface="Arial" panose="020B0604020202020204" pitchFamily="34" charset="0"/>
                <a:cs typeface="Arial" panose="020B0604020202020204" pitchFamily="34" charset="0"/>
              </a:rPr>
              <a:t>teyken</a:t>
            </a:r>
            <a:r>
              <a:rPr lang="tr-TR" sz="2200" dirty="0">
                <a:latin typeface="Arial" panose="020B0604020202020204" pitchFamily="34" charset="0"/>
                <a:cs typeface="Arial" panose="020B0604020202020204" pitchFamily="34" charset="0"/>
              </a:rPr>
              <a:t> ajanın alacağı eylemi belirtir.</a:t>
            </a:r>
          </a:p>
          <a:p>
            <a:pPr marL="0" marR="0" lvl="0" indent="0" defTabSz="914400" rtl="0" eaLnBrk="0" fontAlgn="base" latinLnBrk="0" hangingPunct="0">
              <a:spcBef>
                <a:spcPct val="0"/>
              </a:spcBef>
              <a:spcAft>
                <a:spcPct val="0"/>
              </a:spcAft>
              <a:buClrTx/>
              <a:buSzTx/>
              <a:buFontTx/>
              <a:buNone/>
              <a:tabLst/>
            </a:pPr>
            <a:endParaRPr kumimoji="0" lang="tr-TR" altLang="tr-TR" sz="800" b="0" i="0" u="none" strike="noStrike" cap="none" normalizeH="0" baseline="0" dirty="0">
              <a:ln>
                <a:noFill/>
              </a:ln>
              <a:effectLst/>
              <a:latin typeface="Arial" panose="020B0604020202020204" pitchFamily="34" charset="0"/>
            </a:endParaRPr>
          </a:p>
        </p:txBody>
      </p:sp>
      <p:pic>
        <p:nvPicPr>
          <p:cNvPr id="5" name="Resim 4" descr="yazı tipi, metin, el yazısı, hat sanatı, kaligrafi içeren bir resim&#10;&#10;Açıklama otomatik olarak oluşturuldu">
            <a:extLst>
              <a:ext uri="{FF2B5EF4-FFF2-40B4-BE49-F238E27FC236}">
                <a16:creationId xmlns:a16="http://schemas.microsoft.com/office/drawing/2014/main" id="{4123376C-A29C-27BD-9AC9-902E655B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289" y="4796047"/>
            <a:ext cx="3328415" cy="531029"/>
          </a:xfrm>
          <a:prstGeom prst="rect">
            <a:avLst/>
          </a:prstGeom>
        </p:spPr>
      </p:pic>
    </p:spTree>
    <p:extLst>
      <p:ext uri="{BB962C8B-B14F-4D97-AF65-F5344CB8AC3E}">
        <p14:creationId xmlns:p14="http://schemas.microsoft.com/office/powerpoint/2010/main" val="110573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1CD072-109C-C165-D27D-C14340C9D71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CCC108-DFAA-AE11-5C18-2971EEC5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D09735-0797-96F4-732A-30F8DF77EE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B70C7F-8B5A-A5FE-2281-050388157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7E5281-93C0-EAB9-F034-BDA2049A9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A62925-2699-DC87-C395-E99EE927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11B9819-CF66-3144-9A59-B5EE98E91BDD}"/>
              </a:ext>
            </a:extLst>
          </p:cNvPr>
          <p:cNvSpPr>
            <a:spLocks noGrp="1"/>
          </p:cNvSpPr>
          <p:nvPr>
            <p:ph type="title"/>
          </p:nvPr>
        </p:nvSpPr>
        <p:spPr>
          <a:xfrm>
            <a:off x="1251656" y="452489"/>
            <a:ext cx="10133694" cy="982804"/>
          </a:xfrm>
        </p:spPr>
        <p:txBody>
          <a:bodyPr>
            <a:noAutofit/>
          </a:bodyPr>
          <a:lstStyle/>
          <a:p>
            <a:r>
              <a:rPr lang="sv-SE" sz="3000" b="1" i="0" dirty="0">
                <a:solidFill>
                  <a:srgbClr val="FFFFFF"/>
                </a:solidFill>
                <a:effectLst/>
                <a:latin typeface="Arial" panose="020B0604020202020204" pitchFamily="34" charset="0"/>
                <a:cs typeface="Arial" panose="020B0604020202020204" pitchFamily="34" charset="0"/>
              </a:rPr>
              <a:t>Markov Decision Process / Markov Karar </a:t>
            </a:r>
            <a:r>
              <a:rPr lang="sv-SE" sz="3000" b="1" i="0" dirty="0" err="1">
                <a:solidFill>
                  <a:srgbClr val="FFFFFF"/>
                </a:solidFill>
                <a:effectLst/>
                <a:latin typeface="Arial" panose="020B0604020202020204" pitchFamily="34" charset="0"/>
                <a:cs typeface="Arial" panose="020B0604020202020204" pitchFamily="34" charset="0"/>
              </a:rPr>
              <a:t>Süreci</a:t>
            </a:r>
            <a:r>
              <a:rPr lang="sv-SE" sz="3000" b="1" i="0" dirty="0">
                <a:solidFill>
                  <a:srgbClr val="FFFFFF"/>
                </a:solidFill>
                <a:effectLst/>
                <a:latin typeface="Arial" panose="020B0604020202020204" pitchFamily="34" charset="0"/>
                <a:cs typeface="Arial" panose="020B0604020202020204" pitchFamily="34" charset="0"/>
              </a:rPr>
              <a:t> (MDP)</a:t>
            </a:r>
            <a:br>
              <a:rPr lang="sv-SE" sz="3000" b="1" i="0" dirty="0">
                <a:solidFill>
                  <a:srgbClr val="FFFFFF"/>
                </a:solidFill>
                <a:effectLst/>
                <a:latin typeface="Arial" panose="020B0604020202020204" pitchFamily="34" charset="0"/>
                <a:cs typeface="Arial" panose="020B0604020202020204" pitchFamily="34" charset="0"/>
              </a:rPr>
            </a:br>
            <a:endParaRPr lang="tr-TR" sz="3000" dirty="0">
              <a:solidFill>
                <a:srgbClr val="FFFFFF"/>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D93051BD-D6F5-EFD1-595A-6DD9B932765F}"/>
              </a:ext>
            </a:extLst>
          </p:cNvPr>
          <p:cNvSpPr>
            <a:spLocks noGrp="1" noChangeArrowheads="1"/>
          </p:cNvSpPr>
          <p:nvPr>
            <p:ph idx="1"/>
          </p:nvPr>
        </p:nvSpPr>
        <p:spPr bwMode="auto">
          <a:xfrm>
            <a:off x="1253797" y="1590741"/>
            <a:ext cx="10131553" cy="51118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tr-TR" sz="1800" b="1"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tr-TR" sz="1600" dirty="0">
                <a:latin typeface="Arial" panose="020B0604020202020204" pitchFamily="34" charset="0"/>
                <a:cs typeface="Arial" panose="020B0604020202020204" pitchFamily="34" charset="0"/>
              </a:rPr>
              <a:t>Değer Fonksiyonları</a:t>
            </a:r>
          </a:p>
          <a:p>
            <a:pPr marL="0" marR="0" lvl="0" indent="0" algn="just" defTabSz="914400" rtl="0" eaLnBrk="0" fontAlgn="base" latinLnBrk="0" hangingPunct="0">
              <a:lnSpc>
                <a:spcPct val="100000"/>
              </a:lnSpc>
              <a:spcBef>
                <a:spcPct val="0"/>
              </a:spcBef>
              <a:spcAft>
                <a:spcPct val="0"/>
              </a:spcAft>
              <a:buClrTx/>
              <a:buSzTx/>
              <a:buFontTx/>
              <a:buNone/>
              <a:tabLst/>
            </a:pPr>
            <a:r>
              <a:rPr lang="tr-TR" sz="1600" dirty="0" err="1">
                <a:latin typeface="Arial" panose="020B0604020202020204" pitchFamily="34" charset="0"/>
                <a:cs typeface="Arial" panose="020B0604020202020204" pitchFamily="34" charset="0"/>
              </a:rPr>
              <a:t>MDP'deki</a:t>
            </a:r>
            <a:r>
              <a:rPr lang="tr-TR" sz="1600" dirty="0">
                <a:latin typeface="Arial" panose="020B0604020202020204" pitchFamily="34" charset="0"/>
                <a:cs typeface="Arial" panose="020B0604020202020204" pitchFamily="34" charset="0"/>
              </a:rPr>
              <a:t> amaç, her durumu değerlendirerek ajanın hangi eylemleri gerçekleştireceğini belirlemektir. Bunun için değer fonksiyonları kullanılır:</a:t>
            </a: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tr-TR" sz="1600" dirty="0">
                <a:latin typeface="Arial" panose="020B0604020202020204" pitchFamily="34" charset="0"/>
                <a:cs typeface="Arial" panose="020B0604020202020204" pitchFamily="34" charset="0"/>
              </a:rPr>
              <a:t>Durum Değeri Fonksiyonu (</a:t>
            </a:r>
            <a:r>
              <a:rPr lang="tr-TR" sz="1600" dirty="0" err="1">
                <a:latin typeface="Arial" panose="020B0604020202020204" pitchFamily="34" charset="0"/>
                <a:cs typeface="Arial" panose="020B0604020202020204" pitchFamily="34" charset="0"/>
              </a:rPr>
              <a:t>State</a:t>
            </a:r>
            <a:r>
              <a:rPr lang="tr-TR" sz="1600" dirty="0">
                <a:latin typeface="Arial" panose="020B0604020202020204" pitchFamily="34" charset="0"/>
                <a:cs typeface="Arial" panose="020B0604020202020204" pitchFamily="34" charset="0"/>
              </a:rPr>
              <a:t> Value </a:t>
            </a:r>
            <a:r>
              <a:rPr lang="tr-TR" sz="1600" dirty="0" err="1">
                <a:latin typeface="Arial" panose="020B0604020202020204" pitchFamily="34" charset="0"/>
                <a:cs typeface="Arial" panose="020B0604020202020204" pitchFamily="34" charset="0"/>
              </a:rPr>
              <a:t>Function</a:t>
            </a:r>
            <a:r>
              <a:rPr lang="tr-TR" sz="1600" dirty="0">
                <a:latin typeface="Arial" panose="020B0604020202020204" pitchFamily="34" charset="0"/>
                <a:cs typeface="Arial" panose="020B0604020202020204" pitchFamily="34" charset="0"/>
              </a:rPr>
              <a:t>) - 𝑉𝜋(s):</a:t>
            </a:r>
          </a:p>
          <a:p>
            <a:pPr marL="0" marR="0" lvl="0" indent="0" algn="just" defTabSz="914400" rtl="0" eaLnBrk="0" fontAlgn="base" latinLnBrk="0" hangingPunct="0">
              <a:lnSpc>
                <a:spcPct val="100000"/>
              </a:lnSpc>
              <a:spcBef>
                <a:spcPct val="0"/>
              </a:spcBef>
              <a:spcAft>
                <a:spcPct val="0"/>
              </a:spcAft>
              <a:buClrTx/>
              <a:buSzTx/>
              <a:buFontTx/>
              <a:buNone/>
              <a:tabLst/>
            </a:pPr>
            <a:r>
              <a:rPr lang="tr-TR" sz="1600" dirty="0">
                <a:latin typeface="Arial" panose="020B0604020202020204" pitchFamily="34" charset="0"/>
                <a:cs typeface="Arial" panose="020B0604020202020204" pitchFamily="34" charset="0"/>
              </a:rPr>
              <a:t>Durum 𝑠'</a:t>
            </a:r>
            <a:r>
              <a:rPr lang="tr-TR" sz="1600" dirty="0" err="1">
                <a:latin typeface="Arial" panose="020B0604020202020204" pitchFamily="34" charset="0"/>
                <a:cs typeface="Arial" panose="020B0604020202020204" pitchFamily="34" charset="0"/>
              </a:rPr>
              <a:t>teyken</a:t>
            </a:r>
            <a:r>
              <a:rPr lang="tr-TR" sz="1600" dirty="0">
                <a:latin typeface="Arial" panose="020B0604020202020204" pitchFamily="34" charset="0"/>
                <a:cs typeface="Arial" panose="020B0604020202020204" pitchFamily="34" charset="0"/>
              </a:rPr>
              <a:t>, politika 𝜋'</a:t>
            </a:r>
            <a:r>
              <a:rPr lang="tr-TR" sz="1600" dirty="0" err="1">
                <a:latin typeface="Arial" panose="020B0604020202020204" pitchFamily="34" charset="0"/>
                <a:cs typeface="Arial" panose="020B0604020202020204" pitchFamily="34" charset="0"/>
              </a:rPr>
              <a:t>yi</a:t>
            </a:r>
            <a:r>
              <a:rPr lang="tr-TR" sz="1600" dirty="0">
                <a:latin typeface="Arial" panose="020B0604020202020204" pitchFamily="34" charset="0"/>
                <a:cs typeface="Arial" panose="020B0604020202020204" pitchFamily="34" charset="0"/>
              </a:rPr>
              <a:t> takip ederek ajanın elde edeceği toplam ödülün beklenen değeridir.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altLang="tr-TR" sz="160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tr-TR" alt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tr-TR" sz="1600" dirty="0">
                <a:latin typeface="Arial" panose="020B0604020202020204" pitchFamily="34" charset="0"/>
                <a:cs typeface="Arial" panose="020B0604020202020204" pitchFamily="34" charset="0"/>
              </a:rPr>
              <a:t>Durum-Eylem Değeri Fonksiyonu (</a:t>
            </a:r>
            <a:r>
              <a:rPr lang="tr-TR" sz="1600" dirty="0" err="1">
                <a:latin typeface="Arial" panose="020B0604020202020204" pitchFamily="34" charset="0"/>
                <a:cs typeface="Arial" panose="020B0604020202020204" pitchFamily="34" charset="0"/>
              </a:rPr>
              <a:t>State</a:t>
            </a:r>
            <a:r>
              <a:rPr lang="tr-TR" sz="1600" dirty="0">
                <a:latin typeface="Arial" panose="020B0604020202020204" pitchFamily="34" charset="0"/>
                <a:cs typeface="Arial" panose="020B0604020202020204" pitchFamily="34" charset="0"/>
              </a:rPr>
              <a:t>-Action Value </a:t>
            </a:r>
            <a:r>
              <a:rPr lang="tr-TR" sz="1600" dirty="0" err="1">
                <a:latin typeface="Arial" panose="020B0604020202020204" pitchFamily="34" charset="0"/>
                <a:cs typeface="Arial" panose="020B0604020202020204" pitchFamily="34" charset="0"/>
              </a:rPr>
              <a:t>Function</a:t>
            </a:r>
            <a:r>
              <a:rPr lang="tr-TR" sz="1600" dirty="0">
                <a:latin typeface="Arial" panose="020B0604020202020204" pitchFamily="34" charset="0"/>
                <a:cs typeface="Arial" panose="020B0604020202020204" pitchFamily="34" charset="0"/>
              </a:rPr>
              <a:t>) - 𝑄𝜋(s, a):</a:t>
            </a:r>
          </a:p>
          <a:p>
            <a:pPr marL="0" marR="0" lvl="0" indent="0" algn="just" defTabSz="914400" rtl="0" eaLnBrk="0" fontAlgn="base" latinLnBrk="0" hangingPunct="0">
              <a:lnSpc>
                <a:spcPct val="100000"/>
              </a:lnSpc>
              <a:spcBef>
                <a:spcPct val="0"/>
              </a:spcBef>
              <a:spcAft>
                <a:spcPct val="0"/>
              </a:spcAft>
              <a:buClrTx/>
              <a:buSzTx/>
              <a:buFontTx/>
              <a:buNone/>
              <a:tabLst/>
            </a:pPr>
            <a:r>
              <a:rPr lang="tr-TR" sz="1600" dirty="0">
                <a:latin typeface="Arial" panose="020B0604020202020204" pitchFamily="34" charset="0"/>
                <a:cs typeface="Arial" panose="020B0604020202020204" pitchFamily="34" charset="0"/>
              </a:rPr>
              <a:t>Durum 𝑠'</a:t>
            </a:r>
            <a:r>
              <a:rPr lang="tr-TR" sz="1600" dirty="0" err="1">
                <a:latin typeface="Arial" panose="020B0604020202020204" pitchFamily="34" charset="0"/>
                <a:cs typeface="Arial" panose="020B0604020202020204" pitchFamily="34" charset="0"/>
              </a:rPr>
              <a:t>teyken</a:t>
            </a:r>
            <a:r>
              <a:rPr lang="tr-TR" sz="1600" dirty="0">
                <a:latin typeface="Arial" panose="020B0604020202020204" pitchFamily="34" charset="0"/>
                <a:cs typeface="Arial" panose="020B0604020202020204" pitchFamily="34" charset="0"/>
              </a:rPr>
              <a:t> 𝑎 eylemini yaptıktan sonra, politikayı izleyerek ajanın elde edeceği ödülün beklenen değeridir.</a:t>
            </a:r>
          </a:p>
          <a:p>
            <a:pPr marL="0" marR="0" lvl="0" indent="0" algn="just" defTabSz="914400" rtl="0" eaLnBrk="0" fontAlgn="base" latinLnBrk="0" hangingPunct="0">
              <a:spcBef>
                <a:spcPct val="0"/>
              </a:spcBef>
              <a:spcAft>
                <a:spcPct val="0"/>
              </a:spcAft>
              <a:buClrTx/>
              <a:buSzTx/>
              <a:buFontTx/>
              <a:buNone/>
              <a:tabLst/>
            </a:pPr>
            <a:endParaRPr lang="tr-TR" sz="1800" dirty="0">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endParaRPr lang="tr-TR" sz="1800" dirty="0">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endParaRPr kumimoji="0" lang="tr-TR" altLang="tr-TR"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endParaRPr lang="tr-TR" altLang="tr-TR" sz="1800" dirty="0">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endParaRPr kumimoji="0" lang="tr-TR" altLang="tr-TR"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endParaRPr kumimoji="0" lang="tr-TR" altLang="tr-TR" sz="1800" b="0" i="0" u="none" strike="noStrike" cap="none" normalizeH="0" baseline="0" dirty="0">
              <a:ln>
                <a:noFill/>
              </a:ln>
              <a:effectLst/>
              <a:latin typeface="Arial" panose="020B0604020202020204" pitchFamily="34" charset="0"/>
            </a:endParaRPr>
          </a:p>
        </p:txBody>
      </p:sp>
      <p:pic>
        <p:nvPicPr>
          <p:cNvPr id="5" name="Resim 4">
            <a:extLst>
              <a:ext uri="{FF2B5EF4-FFF2-40B4-BE49-F238E27FC236}">
                <a16:creationId xmlns:a16="http://schemas.microsoft.com/office/drawing/2014/main" id="{23585AA7-DA3D-BBE7-B5C0-A9C692694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56" y="3465610"/>
            <a:ext cx="3134162" cy="762106"/>
          </a:xfrm>
          <a:prstGeom prst="rect">
            <a:avLst/>
          </a:prstGeom>
        </p:spPr>
      </p:pic>
      <p:pic>
        <p:nvPicPr>
          <p:cNvPr id="7" name="Resim 6">
            <a:extLst>
              <a:ext uri="{FF2B5EF4-FFF2-40B4-BE49-F238E27FC236}">
                <a16:creationId xmlns:a16="http://schemas.microsoft.com/office/drawing/2014/main" id="{3CC4754D-A730-8E0A-48B2-3865E04F5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656" y="5132313"/>
            <a:ext cx="3810532" cy="971686"/>
          </a:xfrm>
          <a:prstGeom prst="rect">
            <a:avLst/>
          </a:prstGeom>
        </p:spPr>
      </p:pic>
    </p:spTree>
    <p:extLst>
      <p:ext uri="{BB962C8B-B14F-4D97-AF65-F5344CB8AC3E}">
        <p14:creationId xmlns:p14="http://schemas.microsoft.com/office/powerpoint/2010/main" val="4275023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D12A6E-C5D6-402D-A58B-D26D9E8EC8D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850CB6-5DD4-F327-1CCE-F20F70F95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29219B1-78CA-C082-6349-88AED6F65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C78D4E-33A1-84B3-2398-1EDF1F8C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181D5A-C408-CE38-2D66-339F53917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CAF041-F845-09DA-FC49-73B6B0B53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C87DEDC-30B2-77B3-C3E7-7474278EFFD5}"/>
              </a:ext>
            </a:extLst>
          </p:cNvPr>
          <p:cNvSpPr>
            <a:spLocks noGrp="1"/>
          </p:cNvSpPr>
          <p:nvPr>
            <p:ph type="title"/>
          </p:nvPr>
        </p:nvSpPr>
        <p:spPr>
          <a:xfrm>
            <a:off x="1253797" y="390582"/>
            <a:ext cx="10133694" cy="901017"/>
          </a:xfrm>
        </p:spPr>
        <p:txBody>
          <a:bodyPr>
            <a:noAutofit/>
          </a:bodyPr>
          <a:lstStyle/>
          <a:p>
            <a:r>
              <a:rPr lang="sv-SE" sz="3000" b="1" i="0" dirty="0">
                <a:solidFill>
                  <a:srgbClr val="FFFFFF"/>
                </a:solidFill>
                <a:effectLst/>
                <a:latin typeface="Arial" panose="020B0604020202020204" pitchFamily="34" charset="0"/>
                <a:cs typeface="Arial" panose="020B0604020202020204" pitchFamily="34" charset="0"/>
              </a:rPr>
              <a:t>Markov Decision Process / Markov Karar </a:t>
            </a:r>
            <a:r>
              <a:rPr lang="sv-SE" sz="3000" b="1" i="0" dirty="0" err="1">
                <a:solidFill>
                  <a:srgbClr val="FFFFFF"/>
                </a:solidFill>
                <a:effectLst/>
                <a:latin typeface="Arial" panose="020B0604020202020204" pitchFamily="34" charset="0"/>
                <a:cs typeface="Arial" panose="020B0604020202020204" pitchFamily="34" charset="0"/>
              </a:rPr>
              <a:t>Süreci</a:t>
            </a:r>
            <a:r>
              <a:rPr lang="sv-SE" sz="3000" b="1" i="0" dirty="0">
                <a:solidFill>
                  <a:srgbClr val="FFFFFF"/>
                </a:solidFill>
                <a:effectLst/>
                <a:latin typeface="Arial" panose="020B0604020202020204" pitchFamily="34" charset="0"/>
                <a:cs typeface="Arial" panose="020B0604020202020204" pitchFamily="34" charset="0"/>
              </a:rPr>
              <a:t> (MDP)</a:t>
            </a:r>
            <a:br>
              <a:rPr lang="sv-SE" sz="3000" b="1" i="0" dirty="0">
                <a:solidFill>
                  <a:srgbClr val="FFFFFF"/>
                </a:solidFill>
                <a:effectLst/>
                <a:latin typeface="Arial" panose="020B0604020202020204" pitchFamily="34" charset="0"/>
                <a:cs typeface="Arial" panose="020B0604020202020204" pitchFamily="34" charset="0"/>
              </a:rPr>
            </a:br>
            <a:endParaRPr lang="tr-TR" sz="3000" dirty="0">
              <a:solidFill>
                <a:srgbClr val="FFFFFF"/>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88076826-8DD0-DE09-733E-072C797C70E5}"/>
              </a:ext>
            </a:extLst>
          </p:cNvPr>
          <p:cNvSpPr>
            <a:spLocks noGrp="1" noChangeArrowheads="1"/>
          </p:cNvSpPr>
          <p:nvPr>
            <p:ph idx="1"/>
          </p:nvPr>
        </p:nvSpPr>
        <p:spPr bwMode="auto">
          <a:xfrm>
            <a:off x="1253797" y="1291598"/>
            <a:ext cx="10131553" cy="5414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tr-TR" sz="1600" dirty="0">
                <a:latin typeface="Arial" panose="020B0604020202020204" pitchFamily="34" charset="0"/>
                <a:cs typeface="Arial" panose="020B0604020202020204" pitchFamily="34" charset="0"/>
              </a:rPr>
              <a:t>Optimal Politika ve </a:t>
            </a:r>
            <a:r>
              <a:rPr lang="tr-TR" sz="1600" dirty="0" err="1">
                <a:latin typeface="Arial" panose="020B0604020202020204" pitchFamily="34" charset="0"/>
                <a:cs typeface="Arial" panose="020B0604020202020204" pitchFamily="34" charset="0"/>
              </a:rPr>
              <a:t>Bellman</a:t>
            </a:r>
            <a:r>
              <a:rPr lang="tr-TR" sz="1600" dirty="0">
                <a:latin typeface="Arial" panose="020B0604020202020204" pitchFamily="34" charset="0"/>
                <a:cs typeface="Arial" panose="020B0604020202020204" pitchFamily="34" charset="0"/>
              </a:rPr>
              <a:t> Denklemleri</a:t>
            </a: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tr-TR" sz="1600" dirty="0" err="1">
                <a:latin typeface="Arial" panose="020B0604020202020204" pitchFamily="34" charset="0"/>
                <a:cs typeface="Arial" panose="020B0604020202020204" pitchFamily="34" charset="0"/>
              </a:rPr>
              <a:t>MDP'deki</a:t>
            </a:r>
            <a:r>
              <a:rPr lang="tr-TR" sz="1600" dirty="0">
                <a:latin typeface="Arial" panose="020B0604020202020204" pitchFamily="34" charset="0"/>
                <a:cs typeface="Arial" panose="020B0604020202020204" pitchFamily="34" charset="0"/>
              </a:rPr>
              <a:t> en önemli hedef, optimal politikayı bulmaktır. Optimal politika, ajanın her durumda en iyi eylemi seçmesini sağlar ve toplam ödülü maksimize eder. Bu amaçla </a:t>
            </a:r>
            <a:r>
              <a:rPr lang="tr-TR" sz="1600" dirty="0" err="1">
                <a:latin typeface="Arial" panose="020B0604020202020204" pitchFamily="34" charset="0"/>
                <a:cs typeface="Arial" panose="020B0604020202020204" pitchFamily="34" charset="0"/>
              </a:rPr>
              <a:t>Bellman</a:t>
            </a:r>
            <a:r>
              <a:rPr lang="tr-TR" sz="1600" dirty="0">
                <a:latin typeface="Arial" panose="020B0604020202020204" pitchFamily="34" charset="0"/>
                <a:cs typeface="Arial" panose="020B0604020202020204" pitchFamily="34" charset="0"/>
              </a:rPr>
              <a:t> Denklemleri kullanılır. </a:t>
            </a:r>
            <a:r>
              <a:rPr lang="tr-TR" sz="1600" dirty="0" err="1">
                <a:latin typeface="Arial" panose="020B0604020202020204" pitchFamily="34" charset="0"/>
                <a:cs typeface="Arial" panose="020B0604020202020204" pitchFamily="34" charset="0"/>
              </a:rPr>
              <a:t>Bellman</a:t>
            </a:r>
            <a:r>
              <a:rPr lang="tr-TR" sz="1600" dirty="0">
                <a:latin typeface="Arial" panose="020B0604020202020204" pitchFamily="34" charset="0"/>
                <a:cs typeface="Arial" panose="020B0604020202020204" pitchFamily="34" charset="0"/>
              </a:rPr>
              <a:t> Denklemleri, optimum ödül ve politika için hesaplama yapar</a:t>
            </a: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tr-TR" sz="1600" dirty="0" err="1">
                <a:latin typeface="Arial" panose="020B0604020202020204" pitchFamily="34" charset="0"/>
                <a:cs typeface="Arial" panose="020B0604020202020204" pitchFamily="34" charset="0"/>
              </a:rPr>
              <a:t>Bellman</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Optimality</a:t>
            </a:r>
            <a:r>
              <a:rPr lang="tr-TR" sz="1600" dirty="0">
                <a:latin typeface="Arial" panose="020B0604020202020204" pitchFamily="34" charset="0"/>
                <a:cs typeface="Arial" panose="020B0604020202020204" pitchFamily="34" charset="0"/>
              </a:rPr>
              <a:t> Denklemi (Durum Değeri): Bir durumdan başlanarak gelecekte alınabilecek toplam ödülü temsil eder.</a:t>
            </a: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tr-TR" sz="1600" dirty="0" err="1">
                <a:latin typeface="Arial" panose="020B0604020202020204" pitchFamily="34" charset="0"/>
                <a:cs typeface="Arial" panose="020B0604020202020204" pitchFamily="34" charset="0"/>
              </a:rPr>
              <a:t>Bellman</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Optimality</a:t>
            </a:r>
            <a:r>
              <a:rPr lang="tr-TR" sz="1600" dirty="0">
                <a:latin typeface="Arial" panose="020B0604020202020204" pitchFamily="34" charset="0"/>
                <a:cs typeface="Arial" panose="020B0604020202020204" pitchFamily="34" charset="0"/>
              </a:rPr>
              <a:t> Denklemi (Durum-Eylem Değeri): Bir durum-eylem çiftinin ödül potansiyelini hesaplar.</a:t>
            </a:r>
          </a:p>
          <a:p>
            <a:pPr marL="0" marR="0" lvl="0" indent="0" algn="just" defTabSz="914400" rtl="0" eaLnBrk="0" fontAlgn="base" latinLnBrk="0" hangingPunct="0">
              <a:spcBef>
                <a:spcPct val="0"/>
              </a:spcBef>
              <a:spcAft>
                <a:spcPct val="0"/>
              </a:spcAft>
              <a:buClrTx/>
              <a:buSzTx/>
              <a:buFontTx/>
              <a:buNone/>
              <a:tabLst/>
            </a:pPr>
            <a:endParaRPr lang="tr-TR" altLang="tr-TR" sz="1800" dirty="0">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endParaRPr kumimoji="0" lang="tr-TR" altLang="tr-TR" sz="1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endParaRPr kumimoji="0" lang="tr-TR" altLang="tr-TR" sz="1800" b="0" i="0" u="none" strike="noStrike" cap="none" normalizeH="0" baseline="0" dirty="0">
              <a:ln>
                <a:noFill/>
              </a:ln>
              <a:effectLst/>
              <a:latin typeface="Arial" panose="020B0604020202020204" pitchFamily="34" charset="0"/>
            </a:endParaRPr>
          </a:p>
        </p:txBody>
      </p:sp>
      <p:pic>
        <p:nvPicPr>
          <p:cNvPr id="6" name="Resim 5" descr="yazı tipi, metin, çizgi, beyaz içeren bir resim&#10;&#10;Açıklama otomatik olarak oluşturuldu">
            <a:extLst>
              <a:ext uri="{FF2B5EF4-FFF2-40B4-BE49-F238E27FC236}">
                <a16:creationId xmlns:a16="http://schemas.microsoft.com/office/drawing/2014/main" id="{44FEE474-8D24-A5FD-D939-8AB945353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656" y="4000500"/>
            <a:ext cx="4001058" cy="828791"/>
          </a:xfrm>
          <a:prstGeom prst="rect">
            <a:avLst/>
          </a:prstGeom>
        </p:spPr>
      </p:pic>
      <p:pic>
        <p:nvPicPr>
          <p:cNvPr id="10" name="Resim 9" descr="yazı tipi, metin, beyaz, el yazısı içeren bir resim&#10;&#10;Açıklama otomatik olarak oluşturuldu">
            <a:extLst>
              <a:ext uri="{FF2B5EF4-FFF2-40B4-BE49-F238E27FC236}">
                <a16:creationId xmlns:a16="http://schemas.microsoft.com/office/drawing/2014/main" id="{A0E81F1A-626B-E121-0328-310E727F63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656" y="5367339"/>
            <a:ext cx="4191585" cy="800212"/>
          </a:xfrm>
          <a:prstGeom prst="rect">
            <a:avLst/>
          </a:prstGeom>
        </p:spPr>
      </p:pic>
    </p:spTree>
    <p:extLst>
      <p:ext uri="{BB962C8B-B14F-4D97-AF65-F5344CB8AC3E}">
        <p14:creationId xmlns:p14="http://schemas.microsoft.com/office/powerpoint/2010/main" val="101405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31B3EB7-8A5F-CB7C-626A-842FF68705AA}"/>
              </a:ext>
            </a:extLst>
          </p:cNvPr>
          <p:cNvSpPr>
            <a:spLocks noGrp="1"/>
          </p:cNvSpPr>
          <p:nvPr>
            <p:ph type="title"/>
          </p:nvPr>
        </p:nvSpPr>
        <p:spPr>
          <a:xfrm>
            <a:off x="364236" y="320040"/>
            <a:ext cx="11463528" cy="684935"/>
          </a:xfrm>
        </p:spPr>
        <p:txBody>
          <a:bodyPr vert="horz" lIns="91440" tIns="45720" rIns="91440" bIns="45720" rtlCol="0" anchor="ctr">
            <a:normAutofit fontScale="90000"/>
          </a:bodyPr>
          <a:lstStyle/>
          <a:p>
            <a:pPr algn="ctr"/>
            <a:r>
              <a:rPr lang="en-US" b="1" kern="1200" dirty="0">
                <a:solidFill>
                  <a:schemeClr val="tx1"/>
                </a:solidFill>
                <a:latin typeface="+mj-lt"/>
                <a:ea typeface="+mj-ea"/>
                <a:cs typeface="+mj-cs"/>
              </a:rPr>
              <a:t>İÇİNDEKİLER</a:t>
            </a:r>
          </a:p>
        </p:txBody>
      </p:sp>
      <p:sp>
        <p:nvSpPr>
          <p:cNvPr id="6" name="Metin kutusu 5">
            <a:extLst>
              <a:ext uri="{FF2B5EF4-FFF2-40B4-BE49-F238E27FC236}">
                <a16:creationId xmlns:a16="http://schemas.microsoft.com/office/drawing/2014/main" id="{557F25BB-26C1-626B-5022-581570F44CB3}"/>
              </a:ext>
            </a:extLst>
          </p:cNvPr>
          <p:cNvSpPr txBox="1"/>
          <p:nvPr/>
        </p:nvSpPr>
        <p:spPr>
          <a:xfrm>
            <a:off x="5978653" y="1105279"/>
            <a:ext cx="5849111" cy="5219320"/>
          </a:xfrm>
          <a:prstGeom prst="rect">
            <a:avLst/>
          </a:prstGeom>
        </p:spPr>
        <p:txBody>
          <a:bodyPr vert="horz" lIns="91440" tIns="45720" rIns="91440" bIns="45720" rtlCol="0" anchor="ctr">
            <a:normAutofit fontScale="85000" lnSpcReduction="10000"/>
          </a:bodyPr>
          <a:lstStyle/>
          <a:p>
            <a:pPr marL="108000" indent="-288000" algn="just">
              <a:lnSpc>
                <a:spcPct val="130000"/>
              </a:lnSpc>
              <a:spcAft>
                <a:spcPts val="600"/>
              </a:spcAft>
              <a:buFont typeface="Arial" panose="020B0604020202020204" pitchFamily="34" charset="0"/>
              <a:buChar char="•"/>
            </a:pPr>
            <a:r>
              <a:rPr lang="tr-TR" sz="1400" b="1" dirty="0">
                <a:latin typeface="Arial" panose="020B0604020202020204" pitchFamily="34" charset="0"/>
                <a:cs typeface="Arial" panose="020B0604020202020204" pitchFamily="34" charset="0"/>
              </a:rPr>
              <a:t>Dinamik Programlama (</a:t>
            </a:r>
            <a:r>
              <a:rPr lang="tr-TR" sz="1400" b="1" dirty="0" err="1">
                <a:latin typeface="Arial" panose="020B0604020202020204" pitchFamily="34" charset="0"/>
                <a:cs typeface="Arial" panose="020B0604020202020204" pitchFamily="34" charset="0"/>
              </a:rPr>
              <a:t>Dynamic</a:t>
            </a:r>
            <a:r>
              <a:rPr lang="tr-TR" sz="1400" b="1" dirty="0">
                <a:latin typeface="Arial" panose="020B0604020202020204" pitchFamily="34" charset="0"/>
                <a:cs typeface="Arial" panose="020B0604020202020204" pitchFamily="34" charset="0"/>
              </a:rPr>
              <a:t> Programming, DP)</a:t>
            </a:r>
            <a:endParaRPr lang="tr-TR" sz="1400" b="1" i="0" dirty="0">
              <a:effectLst/>
              <a:latin typeface="Arial" panose="020B0604020202020204" pitchFamily="34" charset="0"/>
              <a:cs typeface="Arial" panose="020B0604020202020204" pitchFamily="34" charset="0"/>
            </a:endParaRPr>
          </a:p>
          <a:p>
            <a:pPr marL="108000" indent="-288000" algn="just">
              <a:lnSpc>
                <a:spcPct val="130000"/>
              </a:lnSpc>
              <a:spcAft>
                <a:spcPts val="600"/>
              </a:spcAft>
              <a:buFont typeface="Arial" panose="020B0604020202020204" pitchFamily="34" charset="0"/>
              <a:buChar char="•"/>
            </a:pPr>
            <a:r>
              <a:rPr lang="tr-TR" sz="1400" b="1" dirty="0">
                <a:latin typeface="Arial" panose="020B0604020202020204" pitchFamily="34" charset="0"/>
                <a:cs typeface="Arial" panose="020B0604020202020204" pitchFamily="34" charset="0"/>
              </a:rPr>
              <a:t>Monte Carlo Yöntemleri</a:t>
            </a:r>
          </a:p>
          <a:p>
            <a:pPr marL="108000" indent="-288000" algn="just">
              <a:lnSpc>
                <a:spcPct val="130000"/>
              </a:lnSpc>
              <a:spcAft>
                <a:spcPts val="600"/>
              </a:spcAft>
              <a:buFont typeface="Arial" panose="020B0604020202020204" pitchFamily="34" charset="0"/>
              <a:buChar char="•"/>
            </a:pPr>
            <a:r>
              <a:rPr lang="tr-TR" sz="1400" b="1" dirty="0">
                <a:latin typeface="Arial" panose="020B0604020202020204" pitchFamily="34" charset="0"/>
                <a:cs typeface="Arial" panose="020B0604020202020204" pitchFamily="34" charset="0"/>
              </a:rPr>
              <a:t>Zamansal Fark (Temporal </a:t>
            </a:r>
            <a:r>
              <a:rPr lang="tr-TR" sz="1400" b="1" dirty="0" err="1">
                <a:latin typeface="Arial" panose="020B0604020202020204" pitchFamily="34" charset="0"/>
                <a:cs typeface="Arial" panose="020B0604020202020204" pitchFamily="34" charset="0"/>
              </a:rPr>
              <a:t>Difference</a:t>
            </a:r>
            <a:r>
              <a:rPr lang="tr-TR" sz="1400" b="1" dirty="0">
                <a:latin typeface="Arial" panose="020B0604020202020204" pitchFamily="34" charset="0"/>
                <a:cs typeface="Arial" panose="020B0604020202020204" pitchFamily="34" charset="0"/>
              </a:rPr>
              <a:t>, TD) Algoritmaları</a:t>
            </a:r>
            <a:endParaRPr lang="tr-TR" sz="1400" b="1" i="0" dirty="0">
              <a:effectLst/>
              <a:latin typeface="Arial" panose="020B0604020202020204" pitchFamily="34" charset="0"/>
              <a:cs typeface="Arial" panose="020B0604020202020204" pitchFamily="34" charset="0"/>
            </a:endParaRPr>
          </a:p>
          <a:p>
            <a:pPr marL="108000" indent="-288000" algn="just">
              <a:lnSpc>
                <a:spcPct val="130000"/>
              </a:lnSpc>
              <a:spcAft>
                <a:spcPts val="600"/>
              </a:spcAft>
              <a:buFont typeface="Arial" panose="020B0604020202020204" pitchFamily="34" charset="0"/>
              <a:buChar char="•"/>
            </a:pPr>
            <a:r>
              <a:rPr lang="en-US" sz="1400" b="1" i="0" dirty="0">
                <a:effectLst/>
                <a:latin typeface="Arial" panose="020B0604020202020204" pitchFamily="34" charset="0"/>
                <a:cs typeface="Arial" panose="020B0604020202020204" pitchFamily="34" charset="0"/>
              </a:rPr>
              <a:t>Q-Learning</a:t>
            </a:r>
          </a:p>
          <a:p>
            <a:pPr marL="108000" indent="-288000" algn="just">
              <a:lnSpc>
                <a:spcPct val="130000"/>
              </a:lnSpc>
              <a:spcAft>
                <a:spcPts val="600"/>
              </a:spcAft>
              <a:buFont typeface="Arial" panose="020B0604020202020204" pitchFamily="34" charset="0"/>
              <a:buChar char="•"/>
            </a:pPr>
            <a:r>
              <a:rPr lang="en-US" sz="1400" b="1" i="0" dirty="0">
                <a:effectLst/>
                <a:latin typeface="Arial" panose="020B0604020202020204" pitchFamily="34" charset="0"/>
                <a:cs typeface="Arial" panose="020B0604020202020204" pitchFamily="34" charset="0"/>
              </a:rPr>
              <a:t>State-Action-Reward-State-Action (SARSA)</a:t>
            </a:r>
            <a:endParaRPr lang="tr-TR" sz="1400" b="1" i="0" dirty="0">
              <a:effectLst/>
              <a:latin typeface="Arial" panose="020B0604020202020204" pitchFamily="34" charset="0"/>
              <a:cs typeface="Arial" panose="020B0604020202020204" pitchFamily="34" charset="0"/>
            </a:endParaRPr>
          </a:p>
          <a:p>
            <a:pPr marL="108000" indent="-288000" algn="just">
              <a:lnSpc>
                <a:spcPct val="130000"/>
              </a:lnSpc>
              <a:spcAft>
                <a:spcPts val="600"/>
              </a:spcAft>
              <a:buFont typeface="Arial" panose="020B0604020202020204" pitchFamily="34" charset="0"/>
              <a:buChar char="•"/>
            </a:pPr>
            <a:r>
              <a:rPr lang="tr-TR" sz="1400" b="1" dirty="0">
                <a:latin typeface="Arial" panose="020B0604020202020204" pitchFamily="34" charset="0"/>
                <a:cs typeface="Arial" panose="020B0604020202020204" pitchFamily="34" charset="0"/>
              </a:rPr>
              <a:t>Politika Gradyan Yöntemleri</a:t>
            </a:r>
          </a:p>
          <a:p>
            <a:pPr marL="108000" indent="-288000" algn="just">
              <a:lnSpc>
                <a:spcPct val="130000"/>
              </a:lnSpc>
              <a:spcAft>
                <a:spcPts val="600"/>
              </a:spcAft>
              <a:buFont typeface="Arial" panose="020B0604020202020204" pitchFamily="34" charset="0"/>
              <a:buChar char="•"/>
            </a:pPr>
            <a:r>
              <a:rPr lang="en-US" sz="1400" b="1" i="0" dirty="0">
                <a:effectLst/>
                <a:latin typeface="Arial" panose="020B0604020202020204" pitchFamily="34" charset="0"/>
                <a:cs typeface="Arial" panose="020B0604020202020204" pitchFamily="34" charset="0"/>
              </a:rPr>
              <a:t>On-Policy &amp; Off-Policy</a:t>
            </a:r>
          </a:p>
          <a:p>
            <a:pPr marL="108000" indent="-288000" algn="just">
              <a:lnSpc>
                <a:spcPct val="130000"/>
              </a:lnSpc>
              <a:spcAft>
                <a:spcPts val="600"/>
              </a:spcAft>
              <a:buFont typeface="Arial" panose="020B0604020202020204" pitchFamily="34" charset="0"/>
              <a:buChar char="•"/>
            </a:pPr>
            <a:r>
              <a:rPr lang="en-US" sz="1400" b="1" i="0" dirty="0" err="1">
                <a:effectLst/>
                <a:latin typeface="Arial" panose="020B0604020202020204" pitchFamily="34" charset="0"/>
                <a:cs typeface="Arial" panose="020B0604020202020204" pitchFamily="34" charset="0"/>
              </a:rPr>
              <a:t>Derin</a:t>
            </a:r>
            <a:r>
              <a:rPr lang="en-US" sz="1400" b="1" i="0" dirty="0">
                <a:effectLst/>
                <a:latin typeface="Arial" panose="020B0604020202020204" pitchFamily="34" charset="0"/>
                <a:cs typeface="Arial" panose="020B0604020202020204" pitchFamily="34" charset="0"/>
              </a:rPr>
              <a:t> </a:t>
            </a:r>
            <a:r>
              <a:rPr lang="en-US" sz="1400" b="1" i="0" dirty="0" err="1">
                <a:effectLst/>
                <a:latin typeface="Arial" panose="020B0604020202020204" pitchFamily="34" charset="0"/>
                <a:cs typeface="Arial" panose="020B0604020202020204" pitchFamily="34" charset="0"/>
              </a:rPr>
              <a:t>Pekiştirmeli</a:t>
            </a:r>
            <a:r>
              <a:rPr lang="en-US" sz="1400" b="1" i="0" dirty="0">
                <a:effectLst/>
                <a:latin typeface="Arial" panose="020B0604020202020204" pitchFamily="34" charset="0"/>
                <a:cs typeface="Arial" panose="020B0604020202020204" pitchFamily="34" charset="0"/>
              </a:rPr>
              <a:t> </a:t>
            </a:r>
            <a:r>
              <a:rPr lang="en-US" sz="1400" b="1" i="0" dirty="0" err="1">
                <a:effectLst/>
                <a:latin typeface="Arial" panose="020B0604020202020204" pitchFamily="34" charset="0"/>
                <a:cs typeface="Arial" panose="020B0604020202020204" pitchFamily="34" charset="0"/>
              </a:rPr>
              <a:t>Öğrenme</a:t>
            </a:r>
            <a:r>
              <a:rPr lang="en-US" sz="1400" b="1" i="0" dirty="0">
                <a:effectLst/>
                <a:latin typeface="Arial" panose="020B0604020202020204" pitchFamily="34" charset="0"/>
                <a:cs typeface="Arial" panose="020B0604020202020204" pitchFamily="34" charset="0"/>
              </a:rPr>
              <a:t> </a:t>
            </a:r>
            <a:r>
              <a:rPr lang="en-US" sz="1400" b="1" i="0" dirty="0" err="1">
                <a:effectLst/>
                <a:latin typeface="Arial" panose="020B0604020202020204" pitchFamily="34" charset="0"/>
                <a:cs typeface="Arial" panose="020B0604020202020204" pitchFamily="34" charset="0"/>
              </a:rPr>
              <a:t>Nedir</a:t>
            </a:r>
            <a:r>
              <a:rPr lang="en-US" sz="1400" b="1" i="0" dirty="0">
                <a:effectLst/>
                <a:latin typeface="Arial" panose="020B0604020202020204" pitchFamily="34" charset="0"/>
                <a:cs typeface="Arial" panose="020B0604020202020204" pitchFamily="34" charset="0"/>
              </a:rPr>
              <a:t>?</a:t>
            </a:r>
          </a:p>
          <a:p>
            <a:pPr marL="108000" indent="-288000" algn="just">
              <a:lnSpc>
                <a:spcPct val="130000"/>
              </a:lnSpc>
              <a:spcAft>
                <a:spcPts val="600"/>
              </a:spcAft>
              <a:buFont typeface="Arial" panose="020B0604020202020204" pitchFamily="34" charset="0"/>
              <a:buChar char="•"/>
            </a:pPr>
            <a:r>
              <a:rPr lang="en-US" sz="1400" b="1" i="0" dirty="0">
                <a:effectLst/>
                <a:latin typeface="Arial" panose="020B0604020202020204" pitchFamily="34" charset="0"/>
                <a:cs typeface="Arial" panose="020B0604020202020204" pitchFamily="34" charset="0"/>
              </a:rPr>
              <a:t>Deep Q Network (DQN)</a:t>
            </a:r>
          </a:p>
          <a:p>
            <a:pPr marL="108000" indent="-288000" algn="just">
              <a:lnSpc>
                <a:spcPct val="130000"/>
              </a:lnSpc>
              <a:spcAft>
                <a:spcPts val="600"/>
              </a:spcAft>
              <a:buFont typeface="Arial" panose="020B0604020202020204" pitchFamily="34" charset="0"/>
              <a:buChar char="•"/>
            </a:pPr>
            <a:r>
              <a:rPr lang="en-US" sz="1400" b="1" i="0" dirty="0">
                <a:effectLst/>
                <a:latin typeface="Arial" panose="020B0604020202020204" pitchFamily="34" charset="0"/>
                <a:cs typeface="Arial" panose="020B0604020202020204" pitchFamily="34" charset="0"/>
              </a:rPr>
              <a:t>Deep Deterministic Policy Gradient (DDPG)</a:t>
            </a:r>
          </a:p>
          <a:p>
            <a:pPr marL="108000" indent="-288000" algn="just">
              <a:lnSpc>
                <a:spcPct val="130000"/>
              </a:lnSpc>
              <a:spcAft>
                <a:spcPts val="600"/>
              </a:spcAft>
              <a:buFont typeface="Arial" panose="020B0604020202020204" pitchFamily="34" charset="0"/>
              <a:buChar char="•"/>
            </a:pPr>
            <a:r>
              <a:rPr lang="en-US" sz="1400" b="1" dirty="0" err="1">
                <a:latin typeface="Arial" panose="020B0604020202020204" pitchFamily="34" charset="0"/>
                <a:cs typeface="Arial" panose="020B0604020202020204" pitchFamily="34" charset="0"/>
              </a:rPr>
              <a:t>Ters</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Pekiştirmeli</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Öğrenme</a:t>
            </a:r>
            <a:r>
              <a:rPr lang="en-US" sz="1400" b="1" dirty="0">
                <a:latin typeface="Arial" panose="020B0604020202020204" pitchFamily="34" charset="0"/>
                <a:cs typeface="Arial" panose="020B0604020202020204" pitchFamily="34" charset="0"/>
              </a:rPr>
              <a:t> (Inverse Reinforcement Learning - IRL) </a:t>
            </a:r>
            <a:r>
              <a:rPr lang="en-US" sz="1400" b="1" dirty="0" err="1">
                <a:latin typeface="Arial" panose="020B0604020202020204" pitchFamily="34" charset="0"/>
                <a:cs typeface="Arial" panose="020B0604020202020204" pitchFamily="34" charset="0"/>
              </a:rPr>
              <a:t>Nedir</a:t>
            </a:r>
            <a:r>
              <a:rPr lang="en-US" sz="1400" b="1" dirty="0">
                <a:latin typeface="Arial" panose="020B0604020202020204" pitchFamily="34" charset="0"/>
                <a:cs typeface="Arial" panose="020B0604020202020204" pitchFamily="34" charset="0"/>
              </a:rPr>
              <a:t>?</a:t>
            </a:r>
          </a:p>
          <a:p>
            <a:pPr marL="108000" indent="-288000" algn="just">
              <a:lnSpc>
                <a:spcPct val="130000"/>
              </a:lnSpc>
              <a:spcAft>
                <a:spcPts val="600"/>
              </a:spcAft>
              <a:buFont typeface="Arial" panose="020B0604020202020204" pitchFamily="34" charset="0"/>
              <a:buChar char="•"/>
            </a:pPr>
            <a:r>
              <a:rPr lang="en-US" sz="1400" b="1" dirty="0" err="1">
                <a:latin typeface="Arial" panose="020B0604020202020204" pitchFamily="34" charset="0"/>
                <a:cs typeface="Arial" panose="020B0604020202020204" pitchFamily="34" charset="0"/>
              </a:rPr>
              <a:t>IRL'in</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Temel</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Adımları</a:t>
            </a:r>
            <a:endParaRPr lang="en-US" sz="1400" b="1" dirty="0">
              <a:latin typeface="Arial" panose="020B0604020202020204" pitchFamily="34" charset="0"/>
              <a:cs typeface="Arial" panose="020B0604020202020204" pitchFamily="34" charset="0"/>
            </a:endParaRPr>
          </a:p>
          <a:p>
            <a:pPr marL="108000" indent="-288000" algn="just">
              <a:lnSpc>
                <a:spcPct val="130000"/>
              </a:lnSpc>
              <a:spcAft>
                <a:spcPts val="600"/>
              </a:spcAft>
              <a:buFont typeface="Arial" panose="020B0604020202020204" pitchFamily="34" charset="0"/>
              <a:buChar char="•"/>
            </a:pPr>
            <a:r>
              <a:rPr lang="en-US" sz="1400" b="1" dirty="0" err="1">
                <a:latin typeface="Arial" panose="020B0604020202020204" pitchFamily="34" charset="0"/>
                <a:cs typeface="Arial" panose="020B0604020202020204" pitchFamily="34" charset="0"/>
              </a:rPr>
              <a:t>Ters</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Pekiştirmeli</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Öğrenme</a:t>
            </a:r>
            <a:r>
              <a:rPr lang="en-US" sz="1400" b="1" dirty="0">
                <a:latin typeface="Arial" panose="020B0604020202020204" pitchFamily="34" charset="0"/>
                <a:cs typeface="Arial" panose="020B0604020202020204" pitchFamily="34" charset="0"/>
              </a:rPr>
              <a:t> (IRL) </a:t>
            </a:r>
            <a:r>
              <a:rPr lang="en-US" sz="1400" b="1" dirty="0" err="1">
                <a:latin typeface="Arial" panose="020B0604020202020204" pitchFamily="34" charset="0"/>
                <a:cs typeface="Arial" panose="020B0604020202020204" pitchFamily="34" charset="0"/>
              </a:rPr>
              <a:t>Matematiksel</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Modeli</a:t>
            </a:r>
            <a:endParaRPr lang="en-US" sz="1400" b="1" dirty="0">
              <a:latin typeface="Arial" panose="020B0604020202020204" pitchFamily="34" charset="0"/>
              <a:cs typeface="Arial" panose="020B0604020202020204" pitchFamily="34" charset="0"/>
            </a:endParaRPr>
          </a:p>
          <a:p>
            <a:pPr marL="108000" indent="-288000" algn="just">
              <a:lnSpc>
                <a:spcPct val="130000"/>
              </a:lnSpc>
              <a:spcAft>
                <a:spcPts val="600"/>
              </a:spcAft>
              <a:buFont typeface="Arial" panose="020B0604020202020204" pitchFamily="34" charset="0"/>
              <a:buChar char="•"/>
            </a:pPr>
            <a:r>
              <a:rPr lang="en-US" sz="1400" b="1" dirty="0" err="1">
                <a:latin typeface="Arial" panose="020B0604020202020204" pitchFamily="34" charset="0"/>
                <a:cs typeface="Arial" panose="020B0604020202020204" pitchFamily="34" charset="0"/>
              </a:rPr>
              <a:t>IRL’in</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Zorlukları</a:t>
            </a:r>
            <a:endParaRPr lang="en-US" sz="1400" b="1" dirty="0">
              <a:latin typeface="Arial" panose="020B0604020202020204" pitchFamily="34" charset="0"/>
              <a:cs typeface="Arial" panose="020B0604020202020204" pitchFamily="34" charset="0"/>
            </a:endParaRPr>
          </a:p>
          <a:p>
            <a:pPr marL="108000" indent="-288000" algn="just">
              <a:lnSpc>
                <a:spcPct val="130000"/>
              </a:lnSpc>
              <a:spcAft>
                <a:spcPts val="600"/>
              </a:spcAft>
              <a:buFont typeface="Arial" panose="020B0604020202020204" pitchFamily="34" charset="0"/>
              <a:buChar char="•"/>
            </a:pPr>
            <a:r>
              <a:rPr lang="en-US" sz="1400" b="1" i="0" dirty="0" err="1">
                <a:effectLst/>
                <a:latin typeface="Arial" panose="020B0604020202020204" pitchFamily="34" charset="0"/>
                <a:cs typeface="Arial" panose="020B0604020202020204" pitchFamily="34" charset="0"/>
              </a:rPr>
              <a:t>Pekiştirmeli</a:t>
            </a:r>
            <a:r>
              <a:rPr lang="en-US" sz="1400" b="1" i="0" dirty="0">
                <a:effectLst/>
                <a:latin typeface="Arial" panose="020B0604020202020204" pitchFamily="34" charset="0"/>
                <a:cs typeface="Arial" panose="020B0604020202020204" pitchFamily="34" charset="0"/>
              </a:rPr>
              <a:t> </a:t>
            </a:r>
            <a:r>
              <a:rPr lang="en-US" sz="1400" b="1" i="0" dirty="0" err="1">
                <a:effectLst/>
                <a:latin typeface="Arial" panose="020B0604020202020204" pitchFamily="34" charset="0"/>
                <a:cs typeface="Arial" panose="020B0604020202020204" pitchFamily="34" charset="0"/>
              </a:rPr>
              <a:t>Öğrenme</a:t>
            </a:r>
            <a:r>
              <a:rPr lang="en-US" sz="1400" b="1" i="0" dirty="0">
                <a:effectLst/>
                <a:latin typeface="Arial" panose="020B0604020202020204" pitchFamily="34" charset="0"/>
                <a:cs typeface="Arial" panose="020B0604020202020204" pitchFamily="34" charset="0"/>
              </a:rPr>
              <a:t> </a:t>
            </a:r>
            <a:r>
              <a:rPr lang="en-US" sz="1400" b="1" i="0" dirty="0" err="1">
                <a:effectLst/>
                <a:latin typeface="Arial" panose="020B0604020202020204" pitchFamily="34" charset="0"/>
                <a:cs typeface="Arial" panose="020B0604020202020204" pitchFamily="34" charset="0"/>
              </a:rPr>
              <a:t>Uygulama</a:t>
            </a:r>
            <a:r>
              <a:rPr lang="en-US" sz="1400" b="1" i="0" dirty="0">
                <a:effectLst/>
                <a:latin typeface="Arial" panose="020B0604020202020204" pitchFamily="34" charset="0"/>
                <a:cs typeface="Arial" panose="020B0604020202020204" pitchFamily="34" charset="0"/>
              </a:rPr>
              <a:t> </a:t>
            </a:r>
            <a:r>
              <a:rPr lang="en-US" sz="1400" b="1" i="0" dirty="0" err="1">
                <a:effectLst/>
                <a:latin typeface="Arial" panose="020B0604020202020204" pitchFamily="34" charset="0"/>
                <a:cs typeface="Arial" panose="020B0604020202020204" pitchFamily="34" charset="0"/>
              </a:rPr>
              <a:t>Alanları</a:t>
            </a:r>
            <a:endParaRPr lang="tr-TR" sz="1400" b="1" i="0" dirty="0">
              <a:effectLst/>
              <a:latin typeface="Arial" panose="020B0604020202020204" pitchFamily="34" charset="0"/>
              <a:cs typeface="Arial" panose="020B0604020202020204" pitchFamily="34" charset="0"/>
            </a:endParaRPr>
          </a:p>
          <a:p>
            <a:pPr marL="108000" indent="-288000" algn="just">
              <a:lnSpc>
                <a:spcPct val="130000"/>
              </a:lnSpc>
              <a:spcAft>
                <a:spcPts val="600"/>
              </a:spcAft>
              <a:buFont typeface="Arial" panose="020B0604020202020204" pitchFamily="34" charset="0"/>
              <a:buChar char="•"/>
            </a:pPr>
            <a:r>
              <a:rPr lang="tr-TR" sz="1400" b="1" dirty="0">
                <a:latin typeface="Arial" panose="020B0604020202020204" pitchFamily="34" charset="0"/>
                <a:cs typeface="Arial" panose="020B0604020202020204" pitchFamily="34" charset="0"/>
              </a:rPr>
              <a:t>Geleceği</a:t>
            </a:r>
          </a:p>
          <a:p>
            <a:pPr algn="just">
              <a:spcAft>
                <a:spcPts val="600"/>
              </a:spcAft>
            </a:pPr>
            <a:br>
              <a:rPr lang="en-US" sz="1100" b="1" i="0" dirty="0">
                <a:effectLst/>
                <a:latin typeface="Arial" panose="020B0604020202020204" pitchFamily="34" charset="0"/>
                <a:cs typeface="Arial" panose="020B0604020202020204" pitchFamily="34" charset="0"/>
              </a:rPr>
            </a:br>
            <a:endParaRPr lang="en-US" sz="1100" b="1" dirty="0">
              <a:latin typeface="Arial" panose="020B0604020202020204" pitchFamily="34" charset="0"/>
              <a:cs typeface="Arial" panose="020B0604020202020204" pitchFamily="34" charset="0"/>
            </a:endParaRPr>
          </a:p>
        </p:txBody>
      </p:sp>
      <p:sp>
        <p:nvSpPr>
          <p:cNvPr id="8" name="İçerik Yer Tutucusu 7">
            <a:extLst>
              <a:ext uri="{FF2B5EF4-FFF2-40B4-BE49-F238E27FC236}">
                <a16:creationId xmlns:a16="http://schemas.microsoft.com/office/drawing/2014/main" id="{C50B8209-1397-7C3F-3083-20205D0EED48}"/>
              </a:ext>
            </a:extLst>
          </p:cNvPr>
          <p:cNvSpPr>
            <a:spLocks noGrp="1"/>
          </p:cNvSpPr>
          <p:nvPr>
            <p:ph idx="1"/>
          </p:nvPr>
        </p:nvSpPr>
        <p:spPr>
          <a:xfrm>
            <a:off x="502920" y="1105280"/>
            <a:ext cx="5475733" cy="5219320"/>
          </a:xfrm>
        </p:spPr>
        <p:txBody>
          <a:bodyPr>
            <a:normAutofit fontScale="25000" lnSpcReduction="20000"/>
          </a:bodyPr>
          <a:lstStyle/>
          <a:p>
            <a:pPr marL="0" indent="-216000" algn="just">
              <a:lnSpc>
                <a:spcPct val="120000"/>
              </a:lnSpc>
            </a:pPr>
            <a:r>
              <a:rPr lang="en-US" sz="4800" b="1" i="0" dirty="0">
                <a:effectLst/>
                <a:latin typeface="Arial" panose="020B0604020202020204" pitchFamily="34" charset="0"/>
                <a:cs typeface="Arial" panose="020B0604020202020204" pitchFamily="34" charset="0"/>
              </a:rPr>
              <a:t>Reinforcement Learning </a:t>
            </a:r>
            <a:r>
              <a:rPr lang="en-US" sz="4800" b="1" i="0" dirty="0" err="1">
                <a:effectLst/>
                <a:latin typeface="Arial" panose="020B0604020202020204" pitchFamily="34" charset="0"/>
                <a:cs typeface="Arial" panose="020B0604020202020204" pitchFamily="34" charset="0"/>
              </a:rPr>
              <a:t>Nedir</a:t>
            </a:r>
            <a:r>
              <a:rPr lang="en-US" sz="4800" b="1" i="0" dirty="0">
                <a:effectLst/>
                <a:latin typeface="Arial" panose="020B0604020202020204" pitchFamily="34" charset="0"/>
                <a:cs typeface="Arial" panose="020B0604020202020204" pitchFamily="34" charset="0"/>
              </a:rPr>
              <a:t>?</a:t>
            </a:r>
          </a:p>
          <a:p>
            <a:pPr marL="0" indent="-216000" algn="just">
              <a:lnSpc>
                <a:spcPct val="120000"/>
              </a:lnSpc>
            </a:pPr>
            <a:r>
              <a:rPr lang="en-US" sz="4800" b="1" dirty="0" err="1">
                <a:latin typeface="Arial" panose="020B0604020202020204" pitchFamily="34" charset="0"/>
                <a:cs typeface="Arial" panose="020B0604020202020204" pitchFamily="34" charset="0"/>
              </a:rPr>
              <a:t>Tarihçesi</a:t>
            </a:r>
            <a:endParaRPr lang="en-US" sz="4800" b="1" dirty="0">
              <a:latin typeface="Arial" panose="020B0604020202020204" pitchFamily="34" charset="0"/>
              <a:cs typeface="Arial" panose="020B0604020202020204" pitchFamily="34" charset="0"/>
            </a:endParaRPr>
          </a:p>
          <a:p>
            <a:pPr marL="0" indent="-216000" algn="just">
              <a:lnSpc>
                <a:spcPct val="120000"/>
              </a:lnSpc>
            </a:pPr>
            <a:r>
              <a:rPr lang="en-US" sz="4800" b="1" i="0" dirty="0" err="1">
                <a:effectLst/>
                <a:latin typeface="Arial" panose="020B0604020202020204" pitchFamily="34" charset="0"/>
                <a:cs typeface="Arial" panose="020B0604020202020204" pitchFamily="34" charset="0"/>
              </a:rPr>
              <a:t>Pekiştirmeli</a:t>
            </a:r>
            <a:r>
              <a:rPr lang="en-US" sz="4800" b="1" i="0" dirty="0">
                <a:effectLst/>
                <a:latin typeface="Arial" panose="020B0604020202020204" pitchFamily="34" charset="0"/>
                <a:cs typeface="Arial" panose="020B0604020202020204" pitchFamily="34" charset="0"/>
              </a:rPr>
              <a:t> </a:t>
            </a:r>
            <a:r>
              <a:rPr lang="en-US" sz="4800" b="1" i="0" dirty="0" err="1">
                <a:effectLst/>
                <a:latin typeface="Arial" panose="020B0604020202020204" pitchFamily="34" charset="0"/>
                <a:cs typeface="Arial" panose="020B0604020202020204" pitchFamily="34" charset="0"/>
              </a:rPr>
              <a:t>Öğrenmenin</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Avantajları</a:t>
            </a:r>
            <a:endParaRPr lang="en-US" sz="4800" b="1" dirty="0">
              <a:latin typeface="Arial" panose="020B0604020202020204" pitchFamily="34" charset="0"/>
              <a:cs typeface="Arial" panose="020B0604020202020204" pitchFamily="34" charset="0"/>
            </a:endParaRPr>
          </a:p>
          <a:p>
            <a:pPr marL="0" indent="-216000" algn="just">
              <a:lnSpc>
                <a:spcPct val="120000"/>
              </a:lnSpc>
            </a:pPr>
            <a:r>
              <a:rPr lang="en-US" sz="4800" b="1" i="0" dirty="0" err="1">
                <a:effectLst/>
                <a:latin typeface="Arial" panose="020B0604020202020204" pitchFamily="34" charset="0"/>
                <a:cs typeface="Arial" panose="020B0604020202020204" pitchFamily="34" charset="0"/>
              </a:rPr>
              <a:t>Pekiştirmeli</a:t>
            </a:r>
            <a:r>
              <a:rPr lang="en-US" sz="4800" b="1" i="0" dirty="0">
                <a:effectLst/>
                <a:latin typeface="Arial" panose="020B0604020202020204" pitchFamily="34" charset="0"/>
                <a:cs typeface="Arial" panose="020B0604020202020204" pitchFamily="34" charset="0"/>
              </a:rPr>
              <a:t> </a:t>
            </a:r>
            <a:r>
              <a:rPr lang="en-US" sz="4800" b="1" i="0" dirty="0" err="1">
                <a:effectLst/>
                <a:latin typeface="Arial" panose="020B0604020202020204" pitchFamily="34" charset="0"/>
                <a:cs typeface="Arial" panose="020B0604020202020204" pitchFamily="34" charset="0"/>
              </a:rPr>
              <a:t>Öğrenmenin</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Dezavantajları</a:t>
            </a:r>
            <a:endParaRPr lang="en-US" sz="4800" b="1" dirty="0">
              <a:latin typeface="Arial" panose="020B0604020202020204" pitchFamily="34" charset="0"/>
              <a:cs typeface="Arial" panose="020B0604020202020204" pitchFamily="34" charset="0"/>
            </a:endParaRPr>
          </a:p>
          <a:p>
            <a:pPr marL="0" indent="-216000" algn="just">
              <a:lnSpc>
                <a:spcPct val="120000"/>
              </a:lnSpc>
            </a:pPr>
            <a:r>
              <a:rPr lang="en-US" sz="4800" b="1" dirty="0" err="1">
                <a:latin typeface="Arial" panose="020B0604020202020204" pitchFamily="34" charset="0"/>
                <a:cs typeface="Arial" panose="020B0604020202020204" pitchFamily="34" charset="0"/>
              </a:rPr>
              <a:t>Denetimli</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Öğrenme</a:t>
            </a:r>
            <a:endParaRPr lang="en-US" sz="4800" b="1" dirty="0">
              <a:latin typeface="Arial" panose="020B0604020202020204" pitchFamily="34" charset="0"/>
              <a:cs typeface="Arial" panose="020B0604020202020204" pitchFamily="34" charset="0"/>
            </a:endParaRPr>
          </a:p>
          <a:p>
            <a:pPr marL="0" indent="-216000" algn="just">
              <a:lnSpc>
                <a:spcPct val="120000"/>
              </a:lnSpc>
            </a:pPr>
            <a:r>
              <a:rPr lang="en-US" sz="4800" b="1" dirty="0" err="1">
                <a:latin typeface="Arial" panose="020B0604020202020204" pitchFamily="34" charset="0"/>
                <a:cs typeface="Arial" panose="020B0604020202020204" pitchFamily="34" charset="0"/>
              </a:rPr>
              <a:t>Denetimli</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Öğrenme</a:t>
            </a:r>
            <a:r>
              <a:rPr lang="en-US" sz="4800" b="1" dirty="0">
                <a:latin typeface="Arial" panose="020B0604020202020204" pitchFamily="34" charset="0"/>
                <a:cs typeface="Arial" panose="020B0604020202020204" pitchFamily="34" charset="0"/>
              </a:rPr>
              <a:t> vs </a:t>
            </a:r>
            <a:r>
              <a:rPr lang="en-US" sz="4800" b="1" dirty="0" err="1">
                <a:latin typeface="Arial" panose="020B0604020202020204" pitchFamily="34" charset="0"/>
                <a:cs typeface="Arial" panose="020B0604020202020204" pitchFamily="34" charset="0"/>
              </a:rPr>
              <a:t>Pekiştirmeli</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Öğrenme</a:t>
            </a:r>
            <a:endParaRPr lang="en-US" sz="4800" b="1" dirty="0">
              <a:latin typeface="Arial" panose="020B0604020202020204" pitchFamily="34" charset="0"/>
              <a:cs typeface="Arial" panose="020B0604020202020204" pitchFamily="34" charset="0"/>
            </a:endParaRPr>
          </a:p>
          <a:p>
            <a:pPr marL="0" indent="-216000" algn="just">
              <a:lnSpc>
                <a:spcPct val="120000"/>
              </a:lnSpc>
            </a:pPr>
            <a:r>
              <a:rPr lang="en-US" sz="4800" b="1" dirty="0" err="1">
                <a:latin typeface="Arial" panose="020B0604020202020204" pitchFamily="34" charset="0"/>
                <a:cs typeface="Arial" panose="020B0604020202020204" pitchFamily="34" charset="0"/>
              </a:rPr>
              <a:t>Denetimsiz</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Öğrenme</a:t>
            </a:r>
            <a:endParaRPr lang="en-US" sz="4800" b="1" dirty="0">
              <a:latin typeface="Arial" panose="020B0604020202020204" pitchFamily="34" charset="0"/>
              <a:cs typeface="Arial" panose="020B0604020202020204" pitchFamily="34" charset="0"/>
            </a:endParaRPr>
          </a:p>
          <a:p>
            <a:pPr marL="0" indent="-216000" algn="just">
              <a:lnSpc>
                <a:spcPct val="120000"/>
              </a:lnSpc>
            </a:pPr>
            <a:r>
              <a:rPr lang="en-US" sz="4800" b="1" dirty="0" err="1">
                <a:latin typeface="Arial" panose="020B0604020202020204" pitchFamily="34" charset="0"/>
                <a:cs typeface="Arial" panose="020B0604020202020204" pitchFamily="34" charset="0"/>
              </a:rPr>
              <a:t>Denetimsiz</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Öğrenme</a:t>
            </a:r>
            <a:r>
              <a:rPr lang="en-US" sz="4800" b="1" dirty="0">
                <a:latin typeface="Arial" panose="020B0604020202020204" pitchFamily="34" charset="0"/>
                <a:cs typeface="Arial" panose="020B0604020202020204" pitchFamily="34" charset="0"/>
              </a:rPr>
              <a:t> vs </a:t>
            </a:r>
            <a:r>
              <a:rPr lang="en-US" sz="4800" b="1" dirty="0" err="1">
                <a:latin typeface="Arial" panose="020B0604020202020204" pitchFamily="34" charset="0"/>
                <a:cs typeface="Arial" panose="020B0604020202020204" pitchFamily="34" charset="0"/>
              </a:rPr>
              <a:t>Pekiştirmeli</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Öğrenme</a:t>
            </a:r>
            <a:endParaRPr lang="en-US" sz="4800" b="1" dirty="0">
              <a:latin typeface="Arial" panose="020B0604020202020204" pitchFamily="34" charset="0"/>
              <a:cs typeface="Arial" panose="020B0604020202020204" pitchFamily="34" charset="0"/>
            </a:endParaRPr>
          </a:p>
          <a:p>
            <a:pPr marL="0" indent="-216000" algn="just">
              <a:lnSpc>
                <a:spcPct val="120000"/>
              </a:lnSpc>
            </a:pPr>
            <a:r>
              <a:rPr lang="en-US" sz="4800" b="1" dirty="0" err="1">
                <a:latin typeface="Arial" panose="020B0604020202020204" pitchFamily="34" charset="0"/>
                <a:cs typeface="Arial" panose="020B0604020202020204" pitchFamily="34" charset="0"/>
              </a:rPr>
              <a:t>Pekiştirmeli</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Öğrenmenin</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Unsurları</a:t>
            </a:r>
            <a:endParaRPr lang="en-US" sz="4800" b="1" dirty="0">
              <a:latin typeface="Arial" panose="020B0604020202020204" pitchFamily="34" charset="0"/>
              <a:cs typeface="Arial" panose="020B0604020202020204" pitchFamily="34" charset="0"/>
            </a:endParaRPr>
          </a:p>
          <a:p>
            <a:pPr marL="0" indent="-216000" algn="just">
              <a:lnSpc>
                <a:spcPct val="120000"/>
              </a:lnSpc>
            </a:pPr>
            <a:r>
              <a:rPr lang="en-US" sz="4800" b="1" i="0" dirty="0">
                <a:effectLst/>
                <a:latin typeface="Arial" panose="020B0604020202020204" pitchFamily="34" charset="0"/>
                <a:cs typeface="Arial" panose="020B0604020202020204" pitchFamily="34" charset="0"/>
              </a:rPr>
              <a:t>Markov Decision Process / Markov </a:t>
            </a:r>
            <a:r>
              <a:rPr lang="en-US" sz="4800" b="1" i="0" dirty="0" err="1">
                <a:effectLst/>
                <a:latin typeface="Arial" panose="020B0604020202020204" pitchFamily="34" charset="0"/>
                <a:cs typeface="Arial" panose="020B0604020202020204" pitchFamily="34" charset="0"/>
              </a:rPr>
              <a:t>Karar</a:t>
            </a:r>
            <a:r>
              <a:rPr lang="en-US" sz="4800" b="1" i="0" dirty="0">
                <a:effectLst/>
                <a:latin typeface="Arial" panose="020B0604020202020204" pitchFamily="34" charset="0"/>
                <a:cs typeface="Arial" panose="020B0604020202020204" pitchFamily="34" charset="0"/>
              </a:rPr>
              <a:t> </a:t>
            </a:r>
            <a:r>
              <a:rPr lang="en-US" sz="4800" b="1" i="0" dirty="0" err="1">
                <a:effectLst/>
                <a:latin typeface="Arial" panose="020B0604020202020204" pitchFamily="34" charset="0"/>
                <a:cs typeface="Arial" panose="020B0604020202020204" pitchFamily="34" charset="0"/>
              </a:rPr>
              <a:t>Süreci</a:t>
            </a:r>
            <a:r>
              <a:rPr lang="en-US" sz="4800" b="1" i="0" dirty="0">
                <a:effectLst/>
                <a:latin typeface="Arial" panose="020B0604020202020204" pitchFamily="34" charset="0"/>
                <a:cs typeface="Arial" panose="020B0604020202020204" pitchFamily="34" charset="0"/>
              </a:rPr>
              <a:t> (MDP)</a:t>
            </a:r>
          </a:p>
          <a:p>
            <a:pPr marL="0" indent="-216000" algn="just">
              <a:lnSpc>
                <a:spcPct val="120000"/>
              </a:lnSpc>
            </a:pPr>
            <a:r>
              <a:rPr lang="en-US" sz="4800" b="1" i="0" dirty="0" err="1">
                <a:effectLst/>
                <a:latin typeface="Arial" panose="020B0604020202020204" pitchFamily="34" charset="0"/>
                <a:cs typeface="Arial" panose="020B0604020202020204" pitchFamily="34" charset="0"/>
              </a:rPr>
              <a:t>Pekiştirmeli</a:t>
            </a:r>
            <a:r>
              <a:rPr lang="en-US" sz="4800" b="1" i="0" dirty="0">
                <a:effectLst/>
                <a:latin typeface="Arial" panose="020B0604020202020204" pitchFamily="34" charset="0"/>
                <a:cs typeface="Arial" panose="020B0604020202020204" pitchFamily="34" charset="0"/>
              </a:rPr>
              <a:t> </a:t>
            </a:r>
            <a:r>
              <a:rPr lang="en-US" sz="4800" b="1" i="0" dirty="0" err="1">
                <a:effectLst/>
                <a:latin typeface="Arial" panose="020B0604020202020204" pitchFamily="34" charset="0"/>
                <a:cs typeface="Arial" panose="020B0604020202020204" pitchFamily="34" charset="0"/>
              </a:rPr>
              <a:t>Öğrenme</a:t>
            </a:r>
            <a:r>
              <a:rPr lang="en-US" sz="4800" b="1" i="0" dirty="0">
                <a:effectLst/>
                <a:latin typeface="Arial" panose="020B0604020202020204" pitchFamily="34" charset="0"/>
                <a:cs typeface="Arial" panose="020B0604020202020204" pitchFamily="34" charset="0"/>
              </a:rPr>
              <a:t> </a:t>
            </a:r>
            <a:r>
              <a:rPr lang="en-US" sz="4800" b="1" i="0" dirty="0" err="1">
                <a:effectLst/>
                <a:latin typeface="Arial" panose="020B0604020202020204" pitchFamily="34" charset="0"/>
                <a:cs typeface="Arial" panose="020B0604020202020204" pitchFamily="34" charset="0"/>
              </a:rPr>
              <a:t>Nasıl</a:t>
            </a:r>
            <a:r>
              <a:rPr lang="en-US" sz="4800" b="1" i="0" dirty="0">
                <a:effectLst/>
                <a:latin typeface="Arial" panose="020B0604020202020204" pitchFamily="34" charset="0"/>
                <a:cs typeface="Arial" panose="020B0604020202020204" pitchFamily="34" charset="0"/>
              </a:rPr>
              <a:t> </a:t>
            </a:r>
            <a:r>
              <a:rPr lang="en-US" sz="4800" b="1" i="0" dirty="0" err="1">
                <a:effectLst/>
                <a:latin typeface="Arial" panose="020B0604020202020204" pitchFamily="34" charset="0"/>
                <a:cs typeface="Arial" panose="020B0604020202020204" pitchFamily="34" charset="0"/>
              </a:rPr>
              <a:t>Çalışır</a:t>
            </a:r>
            <a:endParaRPr lang="en-US" sz="4800" b="1" i="0" dirty="0">
              <a:effectLst/>
              <a:latin typeface="Arial" panose="020B0604020202020204" pitchFamily="34" charset="0"/>
              <a:cs typeface="Arial" panose="020B0604020202020204" pitchFamily="34" charset="0"/>
            </a:endParaRPr>
          </a:p>
          <a:p>
            <a:pPr marL="0" indent="-216000" algn="just">
              <a:lnSpc>
                <a:spcPct val="120000"/>
              </a:lnSpc>
            </a:pPr>
            <a:r>
              <a:rPr lang="en-US" sz="4800" b="1" i="0" dirty="0" err="1">
                <a:effectLst/>
                <a:latin typeface="Arial" panose="020B0604020202020204" pitchFamily="34" charset="0"/>
                <a:cs typeface="Arial" panose="020B0604020202020204" pitchFamily="34" charset="0"/>
              </a:rPr>
              <a:t>Pekiştirmeli</a:t>
            </a:r>
            <a:r>
              <a:rPr lang="en-US" sz="4800" b="1" i="0" dirty="0">
                <a:effectLst/>
                <a:latin typeface="Arial" panose="020B0604020202020204" pitchFamily="34" charset="0"/>
                <a:cs typeface="Arial" panose="020B0604020202020204" pitchFamily="34" charset="0"/>
              </a:rPr>
              <a:t> </a:t>
            </a:r>
            <a:r>
              <a:rPr lang="en-US" sz="4800" b="1" i="0" dirty="0" err="1">
                <a:effectLst/>
                <a:latin typeface="Arial" panose="020B0604020202020204" pitchFamily="34" charset="0"/>
                <a:cs typeface="Arial" panose="020B0604020202020204" pitchFamily="34" charset="0"/>
              </a:rPr>
              <a:t>Öğrenme</a:t>
            </a:r>
            <a:r>
              <a:rPr lang="en-US" sz="4800" b="1" i="0" dirty="0">
                <a:effectLst/>
                <a:latin typeface="Arial" panose="020B0604020202020204" pitchFamily="34" charset="0"/>
                <a:cs typeface="Arial" panose="020B0604020202020204" pitchFamily="34" charset="0"/>
              </a:rPr>
              <a:t> Ne </a:t>
            </a:r>
            <a:r>
              <a:rPr lang="en-US" sz="4800" b="1" i="0" dirty="0" err="1">
                <a:effectLst/>
                <a:latin typeface="Arial" panose="020B0604020202020204" pitchFamily="34" charset="0"/>
                <a:cs typeface="Arial" panose="020B0604020202020204" pitchFamily="34" charset="0"/>
              </a:rPr>
              <a:t>Tür</a:t>
            </a:r>
            <a:r>
              <a:rPr lang="en-US" sz="4800" b="1" i="0" dirty="0">
                <a:effectLst/>
                <a:latin typeface="Arial" panose="020B0604020202020204" pitchFamily="34" charset="0"/>
                <a:cs typeface="Arial" panose="020B0604020202020204" pitchFamily="34" charset="0"/>
              </a:rPr>
              <a:t> </a:t>
            </a:r>
            <a:r>
              <a:rPr lang="en-US" sz="4800" b="1" i="0" dirty="0" err="1">
                <a:effectLst/>
                <a:latin typeface="Arial" panose="020B0604020202020204" pitchFamily="34" charset="0"/>
                <a:cs typeface="Arial" panose="020B0604020202020204" pitchFamily="34" charset="0"/>
              </a:rPr>
              <a:t>Problemleri</a:t>
            </a:r>
            <a:r>
              <a:rPr lang="en-US" sz="4800" b="1" i="0" dirty="0">
                <a:effectLst/>
                <a:latin typeface="Arial" panose="020B0604020202020204" pitchFamily="34" charset="0"/>
                <a:cs typeface="Arial" panose="020B0604020202020204" pitchFamily="34" charset="0"/>
              </a:rPr>
              <a:t> </a:t>
            </a:r>
            <a:r>
              <a:rPr lang="en-US" sz="4800" b="1" i="0" dirty="0" err="1">
                <a:effectLst/>
                <a:latin typeface="Arial" panose="020B0604020202020204" pitchFamily="34" charset="0"/>
                <a:cs typeface="Arial" panose="020B0604020202020204" pitchFamily="34" charset="0"/>
              </a:rPr>
              <a:t>Çözebilir</a:t>
            </a:r>
            <a:r>
              <a:rPr lang="en-US" sz="4800" b="1" i="0" dirty="0">
                <a:effectLst/>
                <a:latin typeface="Arial" panose="020B0604020202020204" pitchFamily="34" charset="0"/>
                <a:cs typeface="Arial" panose="020B0604020202020204" pitchFamily="34" charset="0"/>
              </a:rPr>
              <a:t>?</a:t>
            </a:r>
            <a:endParaRPr lang="tr-TR" sz="4800" b="1" i="0" dirty="0">
              <a:effectLst/>
              <a:latin typeface="Arial" panose="020B0604020202020204" pitchFamily="34" charset="0"/>
              <a:cs typeface="Arial" panose="020B0604020202020204" pitchFamily="34" charset="0"/>
            </a:endParaRPr>
          </a:p>
          <a:p>
            <a:pPr marL="0" indent="-216000" algn="just">
              <a:lnSpc>
                <a:spcPct val="120000"/>
              </a:lnSpc>
              <a:spcAft>
                <a:spcPts val="600"/>
              </a:spcAft>
              <a:buFont typeface="Arial" panose="020B0604020202020204" pitchFamily="34" charset="0"/>
              <a:buChar char="•"/>
            </a:pPr>
            <a:r>
              <a:rPr lang="en-US" sz="4800" b="1" i="0" dirty="0" err="1">
                <a:effectLst/>
                <a:latin typeface="Arial" panose="020B0604020202020204" pitchFamily="34" charset="0"/>
                <a:cs typeface="Arial" panose="020B0604020202020204" pitchFamily="34" charset="0"/>
              </a:rPr>
              <a:t>Pekiştirmeli</a:t>
            </a:r>
            <a:r>
              <a:rPr lang="en-US" sz="4800" b="1" i="0" dirty="0">
                <a:effectLst/>
                <a:latin typeface="Arial" panose="020B0604020202020204" pitchFamily="34" charset="0"/>
                <a:cs typeface="Arial" panose="020B0604020202020204" pitchFamily="34" charset="0"/>
              </a:rPr>
              <a:t> </a:t>
            </a:r>
            <a:r>
              <a:rPr lang="en-US" sz="4800" b="1" i="0" dirty="0" err="1">
                <a:effectLst/>
                <a:latin typeface="Arial" panose="020B0604020202020204" pitchFamily="34" charset="0"/>
                <a:cs typeface="Arial" panose="020B0604020202020204" pitchFamily="34" charset="0"/>
              </a:rPr>
              <a:t>Öğrenme</a:t>
            </a:r>
            <a:r>
              <a:rPr lang="en-US" sz="4800" b="1" i="0" dirty="0">
                <a:effectLst/>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A</a:t>
            </a:r>
            <a:r>
              <a:rPr lang="en-US" sz="4800" b="1" i="0" dirty="0" err="1">
                <a:effectLst/>
                <a:latin typeface="Arial" panose="020B0604020202020204" pitchFamily="34" charset="0"/>
                <a:cs typeface="Arial" panose="020B0604020202020204" pitchFamily="34" charset="0"/>
              </a:rPr>
              <a:t>lgoritmalarının</a:t>
            </a:r>
            <a:r>
              <a:rPr lang="en-US" sz="4800" b="1" i="0" dirty="0">
                <a:effectLst/>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T</a:t>
            </a:r>
            <a:r>
              <a:rPr lang="en-US" sz="4800" b="1" i="0" dirty="0" err="1">
                <a:effectLst/>
                <a:latin typeface="Arial" panose="020B0604020202020204" pitchFamily="34" charset="0"/>
                <a:cs typeface="Arial" panose="020B0604020202020204" pitchFamily="34" charset="0"/>
              </a:rPr>
              <a:t>ürleri</a:t>
            </a:r>
            <a:r>
              <a:rPr lang="en-US" sz="4800" b="1" i="0" dirty="0">
                <a:effectLst/>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N</a:t>
            </a:r>
            <a:r>
              <a:rPr lang="en-US" sz="4800" b="1" i="0" dirty="0" err="1">
                <a:effectLst/>
                <a:latin typeface="Arial" panose="020B0604020202020204" pitchFamily="34" charset="0"/>
                <a:cs typeface="Arial" panose="020B0604020202020204" pitchFamily="34" charset="0"/>
              </a:rPr>
              <a:t>elerdir</a:t>
            </a:r>
            <a:r>
              <a:rPr lang="en-US" sz="4800" b="1" i="0" dirty="0">
                <a:effectLst/>
                <a:latin typeface="Arial" panose="020B0604020202020204" pitchFamily="34" charset="0"/>
                <a:cs typeface="Arial" panose="020B0604020202020204" pitchFamily="34" charset="0"/>
              </a:rPr>
              <a:t>?</a:t>
            </a:r>
            <a:endParaRPr lang="tr-TR" sz="4800" b="1" dirty="0">
              <a:latin typeface="Arial" panose="020B0604020202020204" pitchFamily="34" charset="0"/>
              <a:cs typeface="Arial" panose="020B0604020202020204" pitchFamily="34" charset="0"/>
            </a:endParaRPr>
          </a:p>
          <a:p>
            <a:pPr marL="0" indent="-216000" algn="just">
              <a:lnSpc>
                <a:spcPct val="120000"/>
              </a:lnSpc>
              <a:spcAft>
                <a:spcPts val="600"/>
              </a:spcAft>
              <a:buFont typeface="Arial" panose="020B0604020202020204" pitchFamily="34" charset="0"/>
              <a:buChar char="•"/>
            </a:pPr>
            <a:r>
              <a:rPr lang="tr-TR" sz="4800" b="1" i="0" dirty="0">
                <a:effectLst/>
                <a:latin typeface="Arial" panose="020B0604020202020204" pitchFamily="34" charset="0"/>
                <a:cs typeface="Arial" panose="020B0604020202020204" pitchFamily="34" charset="0"/>
              </a:rPr>
              <a:t>Model Tabanlı RL</a:t>
            </a:r>
          </a:p>
          <a:p>
            <a:pPr marL="0" indent="-216000" algn="just">
              <a:lnSpc>
                <a:spcPct val="120000"/>
              </a:lnSpc>
              <a:spcAft>
                <a:spcPts val="600"/>
              </a:spcAft>
            </a:pPr>
            <a:r>
              <a:rPr lang="tr-TR" sz="4800" b="1" dirty="0">
                <a:latin typeface="Arial" panose="020B0604020202020204" pitchFamily="34" charset="0"/>
                <a:cs typeface="Arial" panose="020B0604020202020204" pitchFamily="34" charset="0"/>
              </a:rPr>
              <a:t>Modelsiz RL</a:t>
            </a:r>
            <a:endParaRPr lang="tr-TR" sz="4800" b="1" i="0" dirty="0">
              <a:effectLst/>
              <a:latin typeface="Arial" panose="020B0604020202020204" pitchFamily="34" charset="0"/>
              <a:cs typeface="Arial" panose="020B0604020202020204" pitchFamily="34" charset="0"/>
            </a:endParaRPr>
          </a:p>
          <a:p>
            <a:pPr marL="0" indent="-216000" algn="just">
              <a:lnSpc>
                <a:spcPct val="120000"/>
              </a:lnSpc>
              <a:spcAft>
                <a:spcPts val="600"/>
              </a:spcAft>
              <a:buFont typeface="Arial" panose="020B0604020202020204" pitchFamily="34" charset="0"/>
              <a:buChar char="•"/>
            </a:pPr>
            <a:endParaRPr lang="tr-TR" sz="5600" b="1" i="0" dirty="0">
              <a:effectLst/>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3690415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96EC6B-35D8-8EC6-AB42-681FBE54B31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288A56-0F09-F4B5-D854-041C01D8A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06BC89-A403-7E66-BC88-1E68E1AD2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489B00-B928-6A17-01ED-27CC0442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661BEA-56AA-ACB7-5503-350EF804D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8426F9-E8F2-2F23-9488-61956F026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7CFFE3D-1BA7-93B6-0B23-0559FF8F4162}"/>
              </a:ext>
            </a:extLst>
          </p:cNvPr>
          <p:cNvSpPr>
            <a:spLocks noGrp="1"/>
          </p:cNvSpPr>
          <p:nvPr>
            <p:ph type="title"/>
          </p:nvPr>
        </p:nvSpPr>
        <p:spPr>
          <a:xfrm>
            <a:off x="1170433" y="294538"/>
            <a:ext cx="10097118" cy="1033669"/>
          </a:xfrm>
        </p:spPr>
        <p:txBody>
          <a:bodyPr>
            <a:noAutofit/>
          </a:bodyPr>
          <a:lstStyle/>
          <a:p>
            <a:r>
              <a:rPr lang="sv-SE" sz="3000" b="1" i="0" dirty="0">
                <a:solidFill>
                  <a:srgbClr val="FFFFFF"/>
                </a:solidFill>
                <a:effectLst/>
                <a:latin typeface="Arial" panose="020B0604020202020204" pitchFamily="34" charset="0"/>
                <a:cs typeface="Arial" panose="020B0604020202020204" pitchFamily="34" charset="0"/>
              </a:rPr>
              <a:t>Markov Decision Process / Markov Karar </a:t>
            </a:r>
            <a:r>
              <a:rPr lang="sv-SE" sz="3000" b="1" i="0" dirty="0" err="1">
                <a:solidFill>
                  <a:srgbClr val="FFFFFF"/>
                </a:solidFill>
                <a:effectLst/>
                <a:latin typeface="Arial" panose="020B0604020202020204" pitchFamily="34" charset="0"/>
                <a:cs typeface="Arial" panose="020B0604020202020204" pitchFamily="34" charset="0"/>
              </a:rPr>
              <a:t>Süreci</a:t>
            </a:r>
            <a:r>
              <a:rPr lang="sv-SE" sz="3000" b="1" i="0" dirty="0">
                <a:solidFill>
                  <a:srgbClr val="FFFFFF"/>
                </a:solidFill>
                <a:effectLst/>
                <a:latin typeface="Arial" panose="020B0604020202020204" pitchFamily="34" charset="0"/>
                <a:cs typeface="Arial" panose="020B0604020202020204" pitchFamily="34" charset="0"/>
              </a:rPr>
              <a:t> (MDP)</a:t>
            </a:r>
            <a:br>
              <a:rPr lang="sv-SE" sz="3000" b="1" i="0" dirty="0">
                <a:solidFill>
                  <a:srgbClr val="FFFFFF"/>
                </a:solidFill>
                <a:effectLst/>
                <a:latin typeface="Arial" panose="020B0604020202020204" pitchFamily="34" charset="0"/>
                <a:cs typeface="Arial" panose="020B0604020202020204" pitchFamily="34" charset="0"/>
              </a:rPr>
            </a:br>
            <a:endParaRPr lang="tr-TR" sz="3000" dirty="0">
              <a:solidFill>
                <a:srgbClr val="FFFFFF"/>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68D907A5-F4CB-B8AC-C3C0-B40F069BE4DD}"/>
              </a:ext>
            </a:extLst>
          </p:cNvPr>
          <p:cNvSpPr>
            <a:spLocks noGrp="1" noChangeArrowheads="1"/>
          </p:cNvSpPr>
          <p:nvPr>
            <p:ph idx="1"/>
          </p:nvPr>
        </p:nvSpPr>
        <p:spPr bwMode="auto">
          <a:xfrm>
            <a:off x="1253797" y="1590741"/>
            <a:ext cx="10131553" cy="45083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algn="just">
              <a:lnSpc>
                <a:spcPct val="100000"/>
              </a:lnSpc>
              <a:buNone/>
            </a:pPr>
            <a:r>
              <a:rPr lang="tr-TR" sz="1800" dirty="0" err="1">
                <a:latin typeface="Arial" panose="020B0604020202020204" pitchFamily="34" charset="0"/>
                <a:cs typeface="Arial" panose="020B0604020202020204" pitchFamily="34" charset="0"/>
              </a:rPr>
              <a:t>MDP'yi</a:t>
            </a:r>
            <a:r>
              <a:rPr lang="tr-TR" sz="1800" dirty="0">
                <a:latin typeface="Arial" panose="020B0604020202020204" pitchFamily="34" charset="0"/>
                <a:cs typeface="Arial" panose="020B0604020202020204" pitchFamily="34" charset="0"/>
              </a:rPr>
              <a:t> çözmek için birkaç yöntem kullanılır:</a:t>
            </a:r>
          </a:p>
          <a:p>
            <a:pPr marL="0" indent="0" algn="just">
              <a:lnSpc>
                <a:spcPct val="100000"/>
              </a:lnSpc>
              <a:buNone/>
            </a:pPr>
            <a:r>
              <a:rPr lang="tr-TR" sz="1800" dirty="0">
                <a:latin typeface="Arial" panose="020B0604020202020204" pitchFamily="34" charset="0"/>
                <a:cs typeface="Arial" panose="020B0604020202020204" pitchFamily="34" charset="0"/>
              </a:rPr>
              <a:t>Dinamik Programlama (</a:t>
            </a:r>
            <a:r>
              <a:rPr lang="tr-TR" sz="1800" dirty="0" err="1">
                <a:latin typeface="Arial" panose="020B0604020202020204" pitchFamily="34" charset="0"/>
                <a:cs typeface="Arial" panose="020B0604020202020204" pitchFamily="34" charset="0"/>
              </a:rPr>
              <a:t>Dynamic</a:t>
            </a:r>
            <a:r>
              <a:rPr lang="tr-TR" sz="1800" dirty="0">
                <a:latin typeface="Arial" panose="020B0604020202020204" pitchFamily="34" charset="0"/>
                <a:cs typeface="Arial" panose="020B0604020202020204" pitchFamily="34" charset="0"/>
              </a:rPr>
              <a:t> Programming):</a:t>
            </a:r>
          </a:p>
          <a:p>
            <a:pPr marL="457200" lvl="1" indent="0" algn="just">
              <a:lnSpc>
                <a:spcPct val="100000"/>
              </a:lnSpc>
              <a:buNone/>
            </a:pPr>
            <a:r>
              <a:rPr lang="tr-TR" sz="1800" dirty="0" err="1">
                <a:latin typeface="Arial" panose="020B0604020202020204" pitchFamily="34" charset="0"/>
                <a:cs typeface="Arial" panose="020B0604020202020204" pitchFamily="34" charset="0"/>
              </a:rPr>
              <a:t>Bellman</a:t>
            </a:r>
            <a:r>
              <a:rPr lang="tr-TR" sz="1800" dirty="0">
                <a:latin typeface="Arial" panose="020B0604020202020204" pitchFamily="34" charset="0"/>
                <a:cs typeface="Arial" panose="020B0604020202020204" pitchFamily="34" charset="0"/>
              </a:rPr>
              <a:t> denklemlerini kullanarak optimal politikayı bulmaya yönelik yöntemlerdir.</a:t>
            </a:r>
          </a:p>
          <a:p>
            <a:pPr marL="457200" lvl="1" indent="0" algn="just">
              <a:lnSpc>
                <a:spcPct val="100000"/>
              </a:lnSpc>
              <a:buNone/>
            </a:pPr>
            <a:r>
              <a:rPr lang="tr-TR" sz="1800" dirty="0">
                <a:latin typeface="Arial" panose="020B0604020202020204" pitchFamily="34" charset="0"/>
                <a:cs typeface="Arial" panose="020B0604020202020204" pitchFamily="34" charset="0"/>
              </a:rPr>
              <a:t>Örnek: Değer İterasyonu (Value </a:t>
            </a:r>
            <a:r>
              <a:rPr lang="tr-TR" sz="1800" dirty="0" err="1">
                <a:latin typeface="Arial" panose="020B0604020202020204" pitchFamily="34" charset="0"/>
                <a:cs typeface="Arial" panose="020B0604020202020204" pitchFamily="34" charset="0"/>
              </a:rPr>
              <a:t>Iteration</a:t>
            </a:r>
            <a:r>
              <a:rPr lang="tr-TR" sz="1800" dirty="0">
                <a:latin typeface="Arial" panose="020B0604020202020204" pitchFamily="34" charset="0"/>
                <a:cs typeface="Arial" panose="020B0604020202020204" pitchFamily="34" charset="0"/>
              </a:rPr>
              <a:t>), Politika İterasyonu (</a:t>
            </a:r>
            <a:r>
              <a:rPr lang="tr-TR" sz="1800" dirty="0" err="1">
                <a:latin typeface="Arial" panose="020B0604020202020204" pitchFamily="34" charset="0"/>
                <a:cs typeface="Arial" panose="020B0604020202020204" pitchFamily="34" charset="0"/>
              </a:rPr>
              <a:t>Policy</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Iteration</a:t>
            </a:r>
            <a:r>
              <a:rPr lang="tr-TR" sz="1800" dirty="0">
                <a:latin typeface="Arial" panose="020B0604020202020204" pitchFamily="34" charset="0"/>
                <a:cs typeface="Arial" panose="020B0604020202020204" pitchFamily="34" charset="0"/>
              </a:rPr>
              <a:t>)</a:t>
            </a:r>
          </a:p>
          <a:p>
            <a:pPr marL="0" indent="0" algn="just">
              <a:lnSpc>
                <a:spcPct val="100000"/>
              </a:lnSpc>
              <a:buNone/>
            </a:pPr>
            <a:r>
              <a:rPr lang="tr-TR" sz="1800" dirty="0">
                <a:latin typeface="Arial" panose="020B0604020202020204" pitchFamily="34" charset="0"/>
                <a:cs typeface="Arial" panose="020B0604020202020204" pitchFamily="34" charset="0"/>
              </a:rPr>
              <a:t>Monte Carlo Yöntemleri:</a:t>
            </a:r>
          </a:p>
          <a:p>
            <a:pPr marL="457200" lvl="1" indent="0" algn="just">
              <a:lnSpc>
                <a:spcPct val="100000"/>
              </a:lnSpc>
              <a:buNone/>
            </a:pPr>
            <a:r>
              <a:rPr lang="tr-TR" sz="1800" dirty="0">
                <a:latin typeface="Arial" panose="020B0604020202020204" pitchFamily="34" charset="0"/>
                <a:cs typeface="Arial" panose="020B0604020202020204" pitchFamily="34" charset="0"/>
              </a:rPr>
              <a:t>Çevre modeline ihtiyaç duymadan, örneklemeler yoluyla öğrenme yapılır.</a:t>
            </a:r>
          </a:p>
          <a:p>
            <a:pPr marL="0" indent="0" algn="just">
              <a:lnSpc>
                <a:spcPct val="100000"/>
              </a:lnSpc>
              <a:buNone/>
            </a:pPr>
            <a:r>
              <a:rPr lang="tr-TR" sz="1800" dirty="0">
                <a:latin typeface="Arial" panose="020B0604020202020204" pitchFamily="34" charset="0"/>
                <a:cs typeface="Arial" panose="020B0604020202020204" pitchFamily="34" charset="0"/>
              </a:rPr>
              <a:t>Temporal </a:t>
            </a:r>
            <a:r>
              <a:rPr lang="tr-TR" sz="1800" dirty="0" err="1">
                <a:latin typeface="Arial" panose="020B0604020202020204" pitchFamily="34" charset="0"/>
                <a:cs typeface="Arial" panose="020B0604020202020204" pitchFamily="34" charset="0"/>
              </a:rPr>
              <a:t>Difference</a:t>
            </a:r>
            <a:r>
              <a:rPr lang="tr-TR" sz="1800" dirty="0">
                <a:latin typeface="Arial" panose="020B0604020202020204" pitchFamily="34" charset="0"/>
                <a:cs typeface="Arial" panose="020B0604020202020204" pitchFamily="34" charset="0"/>
              </a:rPr>
              <a:t> (TD) Öğrenme:</a:t>
            </a:r>
          </a:p>
          <a:p>
            <a:pPr marL="457200" lvl="1" indent="0" algn="just">
              <a:lnSpc>
                <a:spcPct val="100000"/>
              </a:lnSpc>
              <a:buNone/>
            </a:pPr>
            <a:r>
              <a:rPr lang="tr-TR" sz="1800" dirty="0">
                <a:latin typeface="Arial" panose="020B0604020202020204" pitchFamily="34" charset="0"/>
                <a:cs typeface="Arial" panose="020B0604020202020204" pitchFamily="34" charset="0"/>
              </a:rPr>
              <a:t>Q-Öğrenme (Q-Learning) gibi yöntemler, ajanın çevreyle etkileşimde bulunarak öğrenmesini sağlar.</a:t>
            </a:r>
          </a:p>
        </p:txBody>
      </p:sp>
    </p:spTree>
    <p:extLst>
      <p:ext uri="{BB962C8B-B14F-4D97-AF65-F5344CB8AC3E}">
        <p14:creationId xmlns:p14="http://schemas.microsoft.com/office/powerpoint/2010/main" val="247326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47A0D33-1FA0-1DCF-259C-DB63D38B3503}"/>
              </a:ext>
            </a:extLst>
          </p:cNvPr>
          <p:cNvSpPr>
            <a:spLocks noGrp="1"/>
          </p:cNvSpPr>
          <p:nvPr>
            <p:ph type="title"/>
          </p:nvPr>
        </p:nvSpPr>
        <p:spPr>
          <a:xfrm>
            <a:off x="1371599" y="294538"/>
            <a:ext cx="9895951" cy="1033669"/>
          </a:xfrm>
        </p:spPr>
        <p:txBody>
          <a:bodyPr>
            <a:normAutofit/>
          </a:bodyPr>
          <a:lstStyle/>
          <a:p>
            <a:r>
              <a:rPr lang="tr-TR" sz="3000" b="1" i="0" dirty="0">
                <a:solidFill>
                  <a:srgbClr val="FFFFFF"/>
                </a:solidFill>
                <a:effectLst/>
                <a:latin typeface="Arial" panose="020B0604020202020204" pitchFamily="34" charset="0"/>
                <a:cs typeface="Arial" panose="020B0604020202020204" pitchFamily="34" charset="0"/>
              </a:rPr>
              <a:t>Pekiştirmeli Öğrenme Nasıl Çalışır?</a:t>
            </a:r>
            <a:endParaRPr lang="tr-TR" sz="3000" b="1" dirty="0">
              <a:solidFill>
                <a:srgbClr val="FFFFFF"/>
              </a:solidFill>
              <a:latin typeface="Arial" panose="020B0604020202020204" pitchFamily="34" charset="0"/>
              <a:cs typeface="Arial" panose="020B0604020202020204" pitchFamily="34" charset="0"/>
            </a:endParaRPr>
          </a:p>
        </p:txBody>
      </p:sp>
      <p:graphicFrame>
        <p:nvGraphicFramePr>
          <p:cNvPr id="8" name="İçerik Yer Tutucusu 2">
            <a:extLst>
              <a:ext uri="{FF2B5EF4-FFF2-40B4-BE49-F238E27FC236}">
                <a16:creationId xmlns:a16="http://schemas.microsoft.com/office/drawing/2014/main" id="{A32A7568-4181-C803-D258-3E57B73D3F3F}"/>
              </a:ext>
            </a:extLst>
          </p:cNvPr>
          <p:cNvGraphicFramePr>
            <a:graphicFrameLocks noGrp="1"/>
          </p:cNvGraphicFramePr>
          <p:nvPr>
            <p:ph idx="1"/>
            <p:extLst>
              <p:ext uri="{D42A27DB-BD31-4B8C-83A1-F6EECF244321}">
                <p14:modId xmlns:p14="http://schemas.microsoft.com/office/powerpoint/2010/main" val="4096399631"/>
              </p:ext>
            </p:extLst>
          </p:nvPr>
        </p:nvGraphicFramePr>
        <p:xfrm>
          <a:off x="1371599" y="2146300"/>
          <a:ext cx="972343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1075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B29FCE-8D8D-35E7-8440-3AC704D09927}"/>
              </a:ext>
            </a:extLst>
          </p:cNvPr>
          <p:cNvSpPr>
            <a:spLocks noGrp="1"/>
          </p:cNvSpPr>
          <p:nvPr>
            <p:ph type="title"/>
          </p:nvPr>
        </p:nvSpPr>
        <p:spPr>
          <a:xfrm>
            <a:off x="887867" y="294538"/>
            <a:ext cx="10379684" cy="1033669"/>
          </a:xfrm>
        </p:spPr>
        <p:txBody>
          <a:bodyPr>
            <a:normAutofit/>
          </a:bodyPr>
          <a:lstStyle/>
          <a:p>
            <a:r>
              <a:rPr lang="tr-TR" sz="3000" b="1" i="0" dirty="0">
                <a:solidFill>
                  <a:srgbClr val="FFFFFF"/>
                </a:solidFill>
                <a:effectLst/>
                <a:latin typeface="Arial" panose="020B0604020202020204" pitchFamily="34" charset="0"/>
                <a:cs typeface="Arial" panose="020B0604020202020204" pitchFamily="34" charset="0"/>
              </a:rPr>
              <a:t>Pekiştirmeli Öğrenme Nasıl Çalışır?</a:t>
            </a:r>
            <a:endParaRPr lang="tr-TR" sz="3000" b="1" dirty="0">
              <a:solidFill>
                <a:srgbClr val="FFFFFF"/>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AD048861-8F34-1AB3-7164-D7D4E8E32636}"/>
              </a:ext>
            </a:extLst>
          </p:cNvPr>
          <p:cNvSpPr>
            <a:spLocks noGrp="1"/>
          </p:cNvSpPr>
          <p:nvPr>
            <p:ph idx="1"/>
          </p:nvPr>
        </p:nvSpPr>
        <p:spPr>
          <a:xfrm>
            <a:off x="887866" y="1590741"/>
            <a:ext cx="10844784" cy="5267259"/>
          </a:xfrm>
        </p:spPr>
        <p:txBody>
          <a:bodyPr anchor="ctr">
            <a:normAutofit fontScale="32500" lnSpcReduction="20000"/>
          </a:bodyPr>
          <a:lstStyle/>
          <a:p>
            <a:pPr marL="0" indent="0">
              <a:lnSpc>
                <a:spcPct val="110000"/>
              </a:lnSpc>
              <a:buNone/>
            </a:pPr>
            <a:r>
              <a:rPr lang="tr-TR" sz="3400" dirty="0">
                <a:latin typeface="Arial" panose="020B0604020202020204" pitchFamily="34" charset="0"/>
                <a:cs typeface="Arial" panose="020B0604020202020204" pitchFamily="34" charset="0"/>
              </a:rPr>
              <a:t>Pekiştirmeli öğrenme; keşif, geri bildirim ve iyileştirme döngüsü ile sürekli olarak kendini geliştiren bir süreçtir. </a:t>
            </a:r>
          </a:p>
          <a:p>
            <a:pPr marL="0" indent="0">
              <a:lnSpc>
                <a:spcPct val="110000"/>
              </a:lnSpc>
              <a:buNone/>
            </a:pPr>
            <a:r>
              <a:rPr lang="tr-TR" sz="3400" dirty="0">
                <a:latin typeface="Arial" panose="020B0604020202020204" pitchFamily="34" charset="0"/>
                <a:cs typeface="Arial" panose="020B0604020202020204" pitchFamily="34" charset="0"/>
              </a:rPr>
              <a:t>Pekiştirmeli Öğrenme İş Akışı</a:t>
            </a:r>
          </a:p>
          <a:p>
            <a:pPr>
              <a:lnSpc>
                <a:spcPct val="110000"/>
              </a:lnSpc>
              <a:buFont typeface="+mj-lt"/>
              <a:buAutoNum type="arabicPeriod"/>
            </a:pPr>
            <a:r>
              <a:rPr lang="tr-TR" sz="3400" dirty="0">
                <a:latin typeface="Arial" panose="020B0604020202020204" pitchFamily="34" charset="0"/>
                <a:cs typeface="Arial" panose="020B0604020202020204" pitchFamily="34" charset="0"/>
              </a:rPr>
              <a:t>Problemi Tanımlayın: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Hangi problemi çözmek istediğinizi ve ajanın bu problemdeki hedefini belirleyin.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Örnek: Bir robotun labirentten çıkması veya otonom bir aracın trafik içinde ilerlemesi.</a:t>
            </a:r>
          </a:p>
          <a:p>
            <a:pPr>
              <a:lnSpc>
                <a:spcPct val="110000"/>
              </a:lnSpc>
              <a:buFont typeface="+mj-lt"/>
              <a:buAutoNum type="arabicPeriod"/>
            </a:pPr>
            <a:r>
              <a:rPr lang="tr-TR" sz="3400" dirty="0">
                <a:latin typeface="Arial" panose="020B0604020202020204" pitchFamily="34" charset="0"/>
                <a:cs typeface="Arial" panose="020B0604020202020204" pitchFamily="34" charset="0"/>
              </a:rPr>
              <a:t>Ortamı Ayarlayın: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Ajanın etkileşimde bulunacağı çevreyi ve bu çevredeki durum, eylem ve ödül yapılarını tasarlayın.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Örnek: Simülasyon ortamı veya gerçek dünya ortamı.</a:t>
            </a:r>
          </a:p>
          <a:p>
            <a:pPr>
              <a:lnSpc>
                <a:spcPct val="110000"/>
              </a:lnSpc>
              <a:buFont typeface="+mj-lt"/>
              <a:buAutoNum type="arabicPeriod"/>
            </a:pPr>
            <a:r>
              <a:rPr lang="tr-TR" sz="3400" dirty="0">
                <a:latin typeface="Arial" panose="020B0604020202020204" pitchFamily="34" charset="0"/>
                <a:cs typeface="Arial" panose="020B0604020202020204" pitchFamily="34" charset="0"/>
              </a:rPr>
              <a:t>Bir Ajan Oluşturun: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Ajanın öğrenme algoritmasını, politika ve değer fonksiyonlarını tanımlayın.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Örnek: Q-Learning, </a:t>
            </a:r>
            <a:r>
              <a:rPr lang="tr-TR" sz="3400" dirty="0" err="1">
                <a:latin typeface="Arial" panose="020B0604020202020204" pitchFamily="34" charset="0"/>
                <a:cs typeface="Arial" panose="020B0604020202020204" pitchFamily="34" charset="0"/>
              </a:rPr>
              <a:t>Deep</a:t>
            </a:r>
            <a:r>
              <a:rPr lang="tr-TR" sz="3400" dirty="0">
                <a:latin typeface="Arial" panose="020B0604020202020204" pitchFamily="34" charset="0"/>
                <a:cs typeface="Arial" panose="020B0604020202020204" pitchFamily="34" charset="0"/>
              </a:rPr>
              <a:t> Q-Network (DQN) veya Politika Gradyanı yöntemleri.</a:t>
            </a:r>
          </a:p>
          <a:p>
            <a:pPr>
              <a:lnSpc>
                <a:spcPct val="110000"/>
              </a:lnSpc>
              <a:buFont typeface="+mj-lt"/>
              <a:buAutoNum type="arabicPeriod"/>
            </a:pPr>
            <a:r>
              <a:rPr lang="tr-TR" sz="3400" dirty="0">
                <a:latin typeface="Arial" panose="020B0604020202020204" pitchFamily="34" charset="0"/>
                <a:cs typeface="Arial" panose="020B0604020202020204" pitchFamily="34" charset="0"/>
              </a:rPr>
              <a:t>Öğrenmeye Başlayın: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Ajan, belirlenen ortamda eylemler gerçekleştirir ve ödüller alarak öğrenmeye başlar.</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Örnek: Eylemler yaparak ve sonuçlarını gözlemleyerek.</a:t>
            </a:r>
          </a:p>
          <a:p>
            <a:pPr>
              <a:lnSpc>
                <a:spcPct val="110000"/>
              </a:lnSpc>
              <a:buFont typeface="+mj-lt"/>
              <a:buAutoNum type="arabicPeriod"/>
            </a:pPr>
            <a:r>
              <a:rPr lang="tr-TR" sz="3400" dirty="0">
                <a:latin typeface="Arial" panose="020B0604020202020204" pitchFamily="34" charset="0"/>
                <a:cs typeface="Arial" panose="020B0604020202020204" pitchFamily="34" charset="0"/>
              </a:rPr>
              <a:t>Geri Bildirim Alın: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Ajan, her eylemden sonra çevreden bir ödül alır ve bu ödüle göre öğrenme sürecini şekillendirir.</a:t>
            </a:r>
          </a:p>
          <a:p>
            <a:pPr>
              <a:lnSpc>
                <a:spcPct val="110000"/>
              </a:lnSpc>
              <a:buFont typeface="+mj-lt"/>
              <a:buAutoNum type="arabicPeriod"/>
            </a:pPr>
            <a:r>
              <a:rPr lang="tr-TR" sz="3400" dirty="0">
                <a:latin typeface="Arial" panose="020B0604020202020204" pitchFamily="34" charset="0"/>
                <a:cs typeface="Arial" panose="020B0604020202020204" pitchFamily="34" charset="0"/>
              </a:rPr>
              <a:t>Politikayı Güncelleyin: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Ajanın mevcut politikasını, aldığı geri bildirimlere göre güncelleyerek daha iyi kararlar almasını sağlayın.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Örnek: Değer fonksiyonunu veya doğrudan politikayı optimize etmek.</a:t>
            </a:r>
          </a:p>
          <a:p>
            <a:pPr>
              <a:lnSpc>
                <a:spcPct val="110000"/>
              </a:lnSpc>
              <a:buFont typeface="+mj-lt"/>
              <a:buAutoNum type="arabicPeriod"/>
            </a:pPr>
            <a:r>
              <a:rPr lang="tr-TR" sz="3400" dirty="0">
                <a:latin typeface="Arial" panose="020B0604020202020204" pitchFamily="34" charset="0"/>
                <a:cs typeface="Arial" panose="020B0604020202020204" pitchFamily="34" charset="0"/>
              </a:rPr>
              <a:t>İyileştirme Yapın: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Öğrenme süreci boyunca, ödül fonksiyonunu ve öğrenme parametrelerini optimize edin.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Örnek: </a:t>
            </a:r>
            <a:r>
              <a:rPr lang="tr-TR" sz="3400" dirty="0" err="1">
                <a:latin typeface="Arial" panose="020B0604020202020204" pitchFamily="34" charset="0"/>
                <a:cs typeface="Arial" panose="020B0604020202020204" pitchFamily="34" charset="0"/>
              </a:rPr>
              <a:t>Hiperparametre</a:t>
            </a:r>
            <a:r>
              <a:rPr lang="tr-TR" sz="3400" dirty="0">
                <a:latin typeface="Arial" panose="020B0604020202020204" pitchFamily="34" charset="0"/>
                <a:cs typeface="Arial" panose="020B0604020202020204" pitchFamily="34" charset="0"/>
              </a:rPr>
              <a:t> ayarlamaları veya ödül yapısının güncellenmesi.</a:t>
            </a:r>
          </a:p>
          <a:p>
            <a:pPr>
              <a:lnSpc>
                <a:spcPct val="110000"/>
              </a:lnSpc>
              <a:buFont typeface="+mj-lt"/>
              <a:buAutoNum type="arabicPeriod"/>
            </a:pPr>
            <a:r>
              <a:rPr lang="tr-TR" sz="3400" dirty="0">
                <a:latin typeface="Arial" panose="020B0604020202020204" pitchFamily="34" charset="0"/>
                <a:cs typeface="Arial" panose="020B0604020202020204" pitchFamily="34" charset="0"/>
              </a:rPr>
              <a:t>Dağıtım Sağlayın: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Eğitim sürecini tamamlayan ajanı, gerçek dünya uygulamasına veya hedef sistemine entegre edin.</a:t>
            </a:r>
            <a:br>
              <a:rPr lang="tr-TR" sz="3400" dirty="0">
                <a:latin typeface="Arial" panose="020B0604020202020204" pitchFamily="34" charset="0"/>
                <a:cs typeface="Arial" panose="020B0604020202020204" pitchFamily="34" charset="0"/>
              </a:rPr>
            </a:br>
            <a:r>
              <a:rPr lang="tr-TR" sz="3400" dirty="0">
                <a:latin typeface="Arial" panose="020B0604020202020204" pitchFamily="34" charset="0"/>
                <a:cs typeface="Arial" panose="020B0604020202020204" pitchFamily="34" charset="0"/>
              </a:rPr>
              <a:t>Örnek: Otonom bir aracın yolda test edilmesi veya bir tavsiye sisteminin kullanıcılara sunulması.</a:t>
            </a:r>
          </a:p>
          <a:p>
            <a:pPr marL="0" indent="0">
              <a:buNone/>
            </a:pPr>
            <a:endParaRPr lang="tr-TR" sz="700" dirty="0"/>
          </a:p>
        </p:txBody>
      </p:sp>
    </p:spTree>
    <p:extLst>
      <p:ext uri="{BB962C8B-B14F-4D97-AF65-F5344CB8AC3E}">
        <p14:creationId xmlns:p14="http://schemas.microsoft.com/office/powerpoint/2010/main" val="272422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B694B71-4EFD-1700-379B-76B1C11399CA}"/>
              </a:ext>
            </a:extLst>
          </p:cNvPr>
          <p:cNvSpPr>
            <a:spLocks noGrp="1"/>
          </p:cNvSpPr>
          <p:nvPr>
            <p:ph type="title"/>
          </p:nvPr>
        </p:nvSpPr>
        <p:spPr>
          <a:xfrm>
            <a:off x="971079" y="557072"/>
            <a:ext cx="9895951" cy="1033669"/>
          </a:xfrm>
        </p:spPr>
        <p:txBody>
          <a:bodyPr>
            <a:normAutofit/>
          </a:bodyPr>
          <a:lstStyle/>
          <a:p>
            <a:r>
              <a:rPr lang="tr-TR" sz="3000" b="1" i="0" dirty="0">
                <a:solidFill>
                  <a:srgbClr val="FFFFFF"/>
                </a:solidFill>
                <a:effectLst/>
                <a:latin typeface="Arial" panose="020B0604020202020204" pitchFamily="34" charset="0"/>
                <a:cs typeface="Arial" panose="020B0604020202020204" pitchFamily="34" charset="0"/>
              </a:rPr>
              <a:t>Pekiştirmeli Öğrenme Ne Tür Problemleri Çözebilir?</a:t>
            </a:r>
            <a:br>
              <a:rPr lang="tr-TR" sz="3000" b="1" i="0" dirty="0">
                <a:solidFill>
                  <a:srgbClr val="FFFFFF"/>
                </a:solidFill>
                <a:effectLst/>
                <a:latin typeface="Arial" panose="020B0604020202020204" pitchFamily="34" charset="0"/>
                <a:cs typeface="Arial" panose="020B0604020202020204" pitchFamily="34" charset="0"/>
              </a:rPr>
            </a:br>
            <a:endParaRPr lang="tr-TR" sz="3000" dirty="0">
              <a:solidFill>
                <a:srgbClr val="FFFFFF"/>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BFEC7998-B90D-71EA-864A-EB049EFAFE66}"/>
              </a:ext>
            </a:extLst>
          </p:cNvPr>
          <p:cNvSpPr>
            <a:spLocks noGrp="1"/>
          </p:cNvSpPr>
          <p:nvPr>
            <p:ph idx="1"/>
          </p:nvPr>
        </p:nvSpPr>
        <p:spPr>
          <a:xfrm>
            <a:off x="971079" y="1874520"/>
            <a:ext cx="10124551" cy="4127035"/>
          </a:xfrm>
        </p:spPr>
        <p:txBody>
          <a:bodyPr anchor="ctr">
            <a:normAutofit/>
          </a:bodyPr>
          <a:lstStyle/>
          <a:p>
            <a:pPr marL="0" indent="0" algn="just">
              <a:lnSpc>
                <a:spcPct val="100000"/>
              </a:lnSpc>
              <a:spcBef>
                <a:spcPts val="2400"/>
              </a:spcBef>
              <a:spcAft>
                <a:spcPts val="2400"/>
              </a:spcAft>
              <a:buNone/>
            </a:pPr>
            <a:r>
              <a:rPr lang="tr-TR" sz="2000" i="0" dirty="0">
                <a:effectLst/>
                <a:latin typeface="Arial" panose="020B0604020202020204" pitchFamily="34" charset="0"/>
                <a:cs typeface="Arial" panose="020B0604020202020204" pitchFamily="34" charset="0"/>
              </a:rPr>
              <a:t>Pekiştirmeli öğrenme, beklenen ve olasılıklı ortamlardaki problemlerin çözülmesine yardımcı olur. Beklenen ortamlarda, </a:t>
            </a:r>
            <a:r>
              <a:rPr lang="tr-TR" sz="2000" dirty="0">
                <a:latin typeface="Arial" panose="020B0604020202020204" pitchFamily="34" charset="0"/>
                <a:cs typeface="Arial" panose="020B0604020202020204" pitchFamily="34" charset="0"/>
              </a:rPr>
              <a:t>bir ödül elde etmek için eylemlerin belirli bir sırayla gerçekleştirilmesi gerekir. Diğer sıralamalar, ajanın cezalandırılmasına neden olur. Olasılıklı ortamlarda ödüller, eylemlerin olasılığını içerdiğinden daha zor bir şekilde belirlenir. Bu ortamda, ajanın eylemleri bir politika aracılığıyla belirlenir. Politika, ortamdaki koşulları göz önünde bulundurarak, ajanın hangi eylemi gerçekleştirmesi gerektiğini belirler.</a:t>
            </a:r>
          </a:p>
        </p:txBody>
      </p:sp>
    </p:spTree>
    <p:extLst>
      <p:ext uri="{BB962C8B-B14F-4D97-AF65-F5344CB8AC3E}">
        <p14:creationId xmlns:p14="http://schemas.microsoft.com/office/powerpoint/2010/main" val="840204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7E42F3A-BD7C-84C6-5604-CE29ED72BCC2}"/>
              </a:ext>
            </a:extLst>
          </p:cNvPr>
          <p:cNvSpPr>
            <a:spLocks noGrp="1"/>
          </p:cNvSpPr>
          <p:nvPr>
            <p:ph type="title"/>
          </p:nvPr>
        </p:nvSpPr>
        <p:spPr>
          <a:xfrm>
            <a:off x="418225" y="1004352"/>
            <a:ext cx="3201366" cy="3387497"/>
          </a:xfrm>
        </p:spPr>
        <p:txBody>
          <a:bodyPr anchor="b">
            <a:normAutofit/>
          </a:bodyPr>
          <a:lstStyle/>
          <a:p>
            <a:pPr algn="ctr"/>
            <a:r>
              <a:rPr lang="tr-TR" sz="2500" b="1" i="0" dirty="0">
                <a:solidFill>
                  <a:srgbClr val="FFFFFF"/>
                </a:solidFill>
                <a:effectLst/>
                <a:latin typeface="Arial" panose="020B0604020202020204" pitchFamily="34" charset="0"/>
                <a:cs typeface="Arial" panose="020B0604020202020204" pitchFamily="34" charset="0"/>
              </a:rPr>
              <a:t>Pekiştirmeli Öğrenme </a:t>
            </a:r>
            <a:r>
              <a:rPr lang="tr-TR" sz="2500" b="1" dirty="0">
                <a:solidFill>
                  <a:srgbClr val="FFFFFF"/>
                </a:solidFill>
                <a:latin typeface="Arial" panose="020B0604020202020204" pitchFamily="34" charset="0"/>
                <a:cs typeface="Arial" panose="020B0604020202020204" pitchFamily="34" charset="0"/>
              </a:rPr>
              <a:t>A</a:t>
            </a:r>
            <a:r>
              <a:rPr lang="tr-TR" sz="2500" b="1" i="0" dirty="0">
                <a:solidFill>
                  <a:srgbClr val="FFFFFF"/>
                </a:solidFill>
                <a:effectLst/>
                <a:latin typeface="Arial" panose="020B0604020202020204" pitchFamily="34" charset="0"/>
                <a:cs typeface="Arial" panose="020B0604020202020204" pitchFamily="34" charset="0"/>
              </a:rPr>
              <a:t>lgoritmalarının </a:t>
            </a:r>
            <a:r>
              <a:rPr lang="tr-TR" sz="2500" b="1" dirty="0">
                <a:solidFill>
                  <a:srgbClr val="FFFFFF"/>
                </a:solidFill>
                <a:latin typeface="Arial" panose="020B0604020202020204" pitchFamily="34" charset="0"/>
                <a:cs typeface="Arial" panose="020B0604020202020204" pitchFamily="34" charset="0"/>
              </a:rPr>
              <a:t>T</a:t>
            </a:r>
            <a:r>
              <a:rPr lang="tr-TR" sz="2500" b="1" i="0" dirty="0">
                <a:solidFill>
                  <a:srgbClr val="FFFFFF"/>
                </a:solidFill>
                <a:effectLst/>
                <a:latin typeface="Arial" panose="020B0604020202020204" pitchFamily="34" charset="0"/>
                <a:cs typeface="Arial" panose="020B0604020202020204" pitchFamily="34" charset="0"/>
              </a:rPr>
              <a:t>ürleri </a:t>
            </a:r>
            <a:r>
              <a:rPr lang="tr-TR" sz="2500" b="1" dirty="0">
                <a:solidFill>
                  <a:srgbClr val="FFFFFF"/>
                </a:solidFill>
                <a:latin typeface="Arial" panose="020B0604020202020204" pitchFamily="34" charset="0"/>
                <a:cs typeface="Arial" panose="020B0604020202020204" pitchFamily="34" charset="0"/>
              </a:rPr>
              <a:t>N</a:t>
            </a:r>
            <a:r>
              <a:rPr lang="tr-TR" sz="2500" b="1" i="0" dirty="0">
                <a:solidFill>
                  <a:srgbClr val="FFFFFF"/>
                </a:solidFill>
                <a:effectLst/>
                <a:latin typeface="Arial" panose="020B0604020202020204" pitchFamily="34" charset="0"/>
                <a:cs typeface="Arial" panose="020B0604020202020204" pitchFamily="34" charset="0"/>
              </a:rPr>
              <a:t>elerdir?</a:t>
            </a:r>
            <a:br>
              <a:rPr lang="tr-TR" sz="2500" b="0" i="0" dirty="0">
                <a:solidFill>
                  <a:srgbClr val="FFFFFF"/>
                </a:solidFill>
                <a:effectLst/>
                <a:latin typeface="Arial" panose="020B0604020202020204" pitchFamily="34" charset="0"/>
                <a:cs typeface="Arial" panose="020B0604020202020204" pitchFamily="34" charset="0"/>
              </a:rPr>
            </a:br>
            <a:endParaRPr lang="tr-TR" sz="2500" dirty="0">
              <a:solidFill>
                <a:srgbClr val="FFFFFF"/>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9EE1D81F-BAA1-B6B2-5A97-B9D8CE1CD0E1}"/>
              </a:ext>
            </a:extLst>
          </p:cNvPr>
          <p:cNvSpPr>
            <a:spLocks noGrp="1"/>
          </p:cNvSpPr>
          <p:nvPr>
            <p:ph idx="1"/>
          </p:nvPr>
        </p:nvSpPr>
        <p:spPr>
          <a:xfrm>
            <a:off x="4810259" y="649480"/>
            <a:ext cx="6555347" cy="5546047"/>
          </a:xfrm>
        </p:spPr>
        <p:txBody>
          <a:bodyPr anchor="ctr">
            <a:normAutofit/>
          </a:bodyPr>
          <a:lstStyle/>
          <a:p>
            <a:pPr marL="0" indent="0" algn="just">
              <a:lnSpc>
                <a:spcPct val="100000"/>
              </a:lnSpc>
              <a:buNone/>
            </a:pPr>
            <a:r>
              <a:rPr lang="tr-TR" sz="2000" b="0" i="0" dirty="0">
                <a:effectLst/>
                <a:latin typeface="Arial" panose="020B0604020202020204" pitchFamily="34" charset="0"/>
                <a:cs typeface="Arial" panose="020B0604020202020204" pitchFamily="34" charset="0"/>
              </a:rPr>
              <a:t>Pekiştirilmeli öğrenmede (RL) kullanılan çeşitli algoritmalar (ör. Q-öğrenme, politika gradyan yöntemleri, Monte Carlo yöntemleri ve zamansal fark öğrenmesi) vardır. Derin RL, derin sinir ağlarının pekiştirmeli öğrenmeye uygulanmasıdır. Derin RL algoritmasına örnek olarak Güven Bölgesi Politikası Optimizasyonu (TRPO) verilebilir.</a:t>
            </a:r>
          </a:p>
          <a:p>
            <a:pPr marL="0" indent="0" algn="just">
              <a:lnSpc>
                <a:spcPct val="100000"/>
              </a:lnSpc>
              <a:buNone/>
            </a:pPr>
            <a:endParaRPr lang="tr-TR" sz="2000" b="0" i="0" dirty="0">
              <a:effectLst/>
              <a:latin typeface="Arial" panose="020B0604020202020204" pitchFamily="34" charset="0"/>
              <a:cs typeface="Arial" panose="020B0604020202020204" pitchFamily="34" charset="0"/>
            </a:endParaRPr>
          </a:p>
          <a:p>
            <a:pPr marL="0" indent="0" algn="just">
              <a:lnSpc>
                <a:spcPct val="100000"/>
              </a:lnSpc>
              <a:buNone/>
            </a:pPr>
            <a:r>
              <a:rPr lang="tr-TR" sz="2000" b="0" i="0" dirty="0">
                <a:effectLst/>
                <a:latin typeface="Arial" panose="020B0604020202020204" pitchFamily="34" charset="0"/>
                <a:cs typeface="Arial" panose="020B0604020202020204" pitchFamily="34" charset="0"/>
              </a:rPr>
              <a:t>Tüm bu algoritmalar iki geniş kategoride gruplandırılabilir.</a:t>
            </a:r>
            <a:endParaRPr lang="tr-T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888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7C33F98-3595-549C-A5FC-D35AEA4822DC}"/>
              </a:ext>
            </a:extLst>
          </p:cNvPr>
          <p:cNvSpPr>
            <a:spLocks noGrp="1"/>
          </p:cNvSpPr>
          <p:nvPr>
            <p:ph type="title"/>
          </p:nvPr>
        </p:nvSpPr>
        <p:spPr>
          <a:xfrm>
            <a:off x="809694" y="310182"/>
            <a:ext cx="9895951" cy="1033669"/>
          </a:xfrm>
        </p:spPr>
        <p:txBody>
          <a:bodyPr>
            <a:normAutofit/>
          </a:bodyPr>
          <a:lstStyle/>
          <a:p>
            <a:r>
              <a:rPr lang="tr-TR" sz="3000" b="1" i="0" dirty="0">
                <a:solidFill>
                  <a:srgbClr val="FFFFFF"/>
                </a:solidFill>
                <a:effectLst/>
                <a:latin typeface="Arial" panose="020B0604020202020204" pitchFamily="34" charset="0"/>
                <a:cs typeface="Arial" panose="020B0604020202020204" pitchFamily="34" charset="0"/>
              </a:rPr>
              <a:t>Model Tabanlı RL</a:t>
            </a:r>
            <a:br>
              <a:rPr lang="tr-TR" sz="3400" b="1" i="0" dirty="0">
                <a:solidFill>
                  <a:srgbClr val="FFFFFF"/>
                </a:solidFill>
                <a:effectLst/>
                <a:latin typeface="AmazonEmber"/>
              </a:rPr>
            </a:br>
            <a:endParaRPr lang="tr-TR" sz="3400" dirty="0">
              <a:solidFill>
                <a:srgbClr val="FFFFFF"/>
              </a:solidFill>
            </a:endParaRPr>
          </a:p>
        </p:txBody>
      </p:sp>
      <p:sp>
        <p:nvSpPr>
          <p:cNvPr id="5" name="Metin kutusu 4">
            <a:extLst>
              <a:ext uri="{FF2B5EF4-FFF2-40B4-BE49-F238E27FC236}">
                <a16:creationId xmlns:a16="http://schemas.microsoft.com/office/drawing/2014/main" id="{292EFE0A-3A7D-3ED7-463D-CC5F89E81814}"/>
              </a:ext>
            </a:extLst>
          </p:cNvPr>
          <p:cNvSpPr txBox="1"/>
          <p:nvPr/>
        </p:nvSpPr>
        <p:spPr>
          <a:xfrm>
            <a:off x="809694" y="1597432"/>
            <a:ext cx="10547154" cy="5093702"/>
          </a:xfrm>
          <a:prstGeom prst="rect">
            <a:avLst/>
          </a:prstGeom>
          <a:noFill/>
        </p:spPr>
        <p:txBody>
          <a:bodyPr wrap="square">
            <a:spAutoFit/>
          </a:bodyPr>
          <a:lstStyle/>
          <a:p>
            <a:pPr marL="0" indent="0" algn="just">
              <a:spcBef>
                <a:spcPts val="1125"/>
              </a:spcBef>
              <a:spcAft>
                <a:spcPts val="1125"/>
              </a:spcAft>
              <a:buNone/>
            </a:pPr>
            <a:r>
              <a:rPr lang="tr-TR" sz="1500" b="0" dirty="0">
                <a:effectLst/>
                <a:latin typeface="Arial" panose="020B0604020202020204" pitchFamily="34" charset="0"/>
                <a:cs typeface="Arial" panose="020B0604020202020204" pitchFamily="34" charset="0"/>
              </a:rPr>
              <a:t>Model tabanlı RL genel olarak ortamlar iyi tanımlanmış ve değişmez olduğunda ve gerçek dünya ortam testinin zor olduğu durumlarda kullanılır. Temsilci ilk olarak ortamın dahili bir temsilini (modelini) oluşturur. Bu modeli oluşturmak için şu süreci kullanır: </a:t>
            </a:r>
          </a:p>
          <a:p>
            <a:pPr marL="0" indent="0" algn="just">
              <a:spcBef>
                <a:spcPts val="1125"/>
              </a:spcBef>
              <a:spcAft>
                <a:spcPts val="1125"/>
              </a:spcAft>
              <a:buNone/>
            </a:pPr>
            <a:r>
              <a:rPr lang="tr-TR" sz="1500" b="0" dirty="0">
                <a:effectLst/>
                <a:latin typeface="Arial" panose="020B0604020202020204" pitchFamily="34" charset="0"/>
                <a:cs typeface="Arial" panose="020B0604020202020204" pitchFamily="34" charset="0"/>
              </a:rPr>
              <a:t>Ortam içinde eylemler gerçekleştirir ve yeni durum ile ödül değerini not eder.</a:t>
            </a:r>
          </a:p>
          <a:p>
            <a:pPr marL="0" indent="0" algn="just">
              <a:buNone/>
            </a:pPr>
            <a:r>
              <a:rPr lang="tr-TR" sz="1500" b="0" dirty="0">
                <a:effectLst/>
                <a:latin typeface="Arial" panose="020B0604020202020204" pitchFamily="34" charset="0"/>
                <a:cs typeface="Arial" panose="020B0604020202020204" pitchFamily="34" charset="0"/>
              </a:rPr>
              <a:t>Eylem-durum geçişini ödül değeri ile ilişkilendirir.</a:t>
            </a:r>
          </a:p>
          <a:p>
            <a:pPr marL="0" indent="0" algn="just">
              <a:spcBef>
                <a:spcPts val="1125"/>
              </a:spcBef>
              <a:spcAft>
                <a:spcPts val="1125"/>
              </a:spcAft>
              <a:buNone/>
            </a:pPr>
            <a:r>
              <a:rPr lang="tr-TR" sz="1500" b="0" dirty="0">
                <a:effectLst/>
                <a:latin typeface="Arial" panose="020B0604020202020204" pitchFamily="34" charset="0"/>
                <a:cs typeface="Arial" panose="020B0604020202020204" pitchFamily="34" charset="0"/>
              </a:rPr>
              <a:t>Model tamamlandığında temsilci, optimum kümülatif ödüllerin olasılığına dayalı olarak eylem dizilerini simüle eder. Daha sonra eylem dizilerinin kendilerine de değer atar. Böylece temsilci, istenen hedefe ulaşmak için ortam içinde farklı stratejiler geliştirir. </a:t>
            </a:r>
            <a:r>
              <a:rPr lang="tr-TR" sz="1500" dirty="0">
                <a:latin typeface="Arial" panose="020B0604020202020204" pitchFamily="34" charset="0"/>
                <a:cs typeface="Arial" panose="020B0604020202020204" pitchFamily="34" charset="0"/>
              </a:rPr>
              <a:t> </a:t>
            </a:r>
            <a:r>
              <a:rPr lang="tr-TR" sz="1500" b="0" i="0" dirty="0">
                <a:solidFill>
                  <a:srgbClr val="212529"/>
                </a:solidFill>
                <a:effectLst/>
                <a:latin typeface="Arial" panose="020B0604020202020204" pitchFamily="34" charset="0"/>
                <a:cs typeface="Arial" panose="020B0604020202020204" pitchFamily="34" charset="0"/>
              </a:rPr>
              <a:t>Bu tip RL algoritmaları bulunduğu ortamın geçiş olasılıklarına hakim olmaya çalışır. Geçiş olasılıklarını kısaca herhangi bir durumda başka bir durumun karşımıza gelme olasılığı olarak görebiliriz. Yani bu tip algoritmalar ortam dinamiklerini öğrenmeye çalışır ve bu ortam dinamikleri üzerinden aslında planlama yaparak en iyiye ulaşmaya çalışır. Model Tabanlı algoritmalar ortam dinamiklerini modellemeye çalıştığı için bu tip algoritmalar çoğunlukla planlama algoritmaları olarak geçer. Bu gibi algoritmalarda ise sorun ortamın kompleksliği ile oluşabilecek planlama ve öngörülememe hatalarıdır.</a:t>
            </a:r>
            <a:endParaRPr lang="tr-TR" sz="1500" b="0" dirty="0">
              <a:effectLst/>
              <a:latin typeface="Arial" panose="020B0604020202020204" pitchFamily="34" charset="0"/>
              <a:cs typeface="Arial" panose="020B0604020202020204" pitchFamily="34" charset="0"/>
            </a:endParaRPr>
          </a:p>
          <a:p>
            <a:pPr marL="0" indent="0" algn="just">
              <a:buNone/>
            </a:pPr>
            <a:r>
              <a:rPr lang="tr-TR" sz="1500" b="0" dirty="0">
                <a:effectLst/>
                <a:latin typeface="Arial" panose="020B0604020202020204" pitchFamily="34" charset="0"/>
                <a:cs typeface="Arial" panose="020B0604020202020204" pitchFamily="34" charset="0"/>
              </a:rPr>
              <a:t>Örnek</a:t>
            </a:r>
            <a:endParaRPr lang="tr-TR" sz="1500" b="1" dirty="0">
              <a:effectLst/>
              <a:latin typeface="Arial" panose="020B0604020202020204" pitchFamily="34" charset="0"/>
              <a:cs typeface="Arial" panose="020B0604020202020204" pitchFamily="34" charset="0"/>
            </a:endParaRPr>
          </a:p>
          <a:p>
            <a:pPr marL="0" indent="0" algn="just">
              <a:spcBef>
                <a:spcPts val="1125"/>
              </a:spcBef>
              <a:spcAft>
                <a:spcPts val="1125"/>
              </a:spcAft>
              <a:buNone/>
            </a:pPr>
            <a:r>
              <a:rPr lang="tr-TR" sz="1500" b="0" dirty="0">
                <a:effectLst/>
                <a:latin typeface="Arial" panose="020B0604020202020204" pitchFamily="34" charset="0"/>
                <a:cs typeface="Arial" panose="020B0604020202020204" pitchFamily="34" charset="0"/>
              </a:rPr>
              <a:t>Belirli bir odaya ulaşmak için yeni bir binada gezinmeyi öğrenen bir robot düşünün. Başlangıçta robot serbestçe keşif yapar ve binanın dahili bir modelini (veya haritasını) oluşturur. </a:t>
            </a:r>
            <a:r>
              <a:rPr lang="tr-TR" sz="1500" dirty="0">
                <a:latin typeface="Arial" panose="020B0604020202020204" pitchFamily="34" charset="0"/>
                <a:cs typeface="Arial" panose="020B0604020202020204" pitchFamily="34" charset="0"/>
              </a:rPr>
              <a:t>A</a:t>
            </a:r>
            <a:r>
              <a:rPr lang="tr-TR" sz="1500" b="0" dirty="0">
                <a:effectLst/>
                <a:latin typeface="Arial" panose="020B0604020202020204" pitchFamily="34" charset="0"/>
                <a:cs typeface="Arial" panose="020B0604020202020204" pitchFamily="34" charset="0"/>
              </a:rPr>
              <a:t>na girişten 10 metre ilerledikten sonra bir asansörle karşılaştığını öğrenebilir. Haritayı oluşturduktan sonra, bina içinde sık sık ziyaret ettiği farklı konumlar arasında bir en kısa yol dizisi oluşturabilir.</a:t>
            </a:r>
          </a:p>
        </p:txBody>
      </p:sp>
    </p:spTree>
    <p:extLst>
      <p:ext uri="{BB962C8B-B14F-4D97-AF65-F5344CB8AC3E}">
        <p14:creationId xmlns:p14="http://schemas.microsoft.com/office/powerpoint/2010/main" val="1840686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C7E6741-EB41-BF2B-FB44-A13E6A23D155}"/>
              </a:ext>
            </a:extLst>
          </p:cNvPr>
          <p:cNvSpPr>
            <a:spLocks noGrp="1"/>
          </p:cNvSpPr>
          <p:nvPr>
            <p:ph type="title"/>
          </p:nvPr>
        </p:nvSpPr>
        <p:spPr>
          <a:xfrm>
            <a:off x="850392" y="278535"/>
            <a:ext cx="9895951" cy="1033669"/>
          </a:xfrm>
        </p:spPr>
        <p:txBody>
          <a:bodyPr>
            <a:normAutofit/>
          </a:bodyPr>
          <a:lstStyle/>
          <a:p>
            <a:r>
              <a:rPr lang="tr-TR" sz="3000" b="1" i="0" dirty="0">
                <a:solidFill>
                  <a:srgbClr val="FFFFFF"/>
                </a:solidFill>
                <a:effectLst/>
                <a:latin typeface="Arial" panose="020B0604020202020204" pitchFamily="34" charset="0"/>
                <a:cs typeface="Arial" panose="020B0604020202020204" pitchFamily="34" charset="0"/>
              </a:rPr>
              <a:t>Modelsiz RL </a:t>
            </a:r>
            <a:br>
              <a:rPr lang="tr-TR" sz="3400" b="1" i="0" dirty="0">
                <a:solidFill>
                  <a:srgbClr val="FFFFFF"/>
                </a:solidFill>
                <a:effectLst/>
                <a:latin typeface="AmazonEmber"/>
              </a:rPr>
            </a:br>
            <a:endParaRPr lang="tr-TR" sz="3400" dirty="0">
              <a:solidFill>
                <a:srgbClr val="FFFFFF"/>
              </a:solidFill>
            </a:endParaRPr>
          </a:p>
        </p:txBody>
      </p:sp>
      <p:sp>
        <p:nvSpPr>
          <p:cNvPr id="3" name="İçerik Yer Tutucusu 2">
            <a:extLst>
              <a:ext uri="{FF2B5EF4-FFF2-40B4-BE49-F238E27FC236}">
                <a16:creationId xmlns:a16="http://schemas.microsoft.com/office/drawing/2014/main" id="{64BE8DD5-F9BD-1964-AE94-453AC6202837}"/>
              </a:ext>
            </a:extLst>
          </p:cNvPr>
          <p:cNvSpPr>
            <a:spLocks noGrp="1"/>
          </p:cNvSpPr>
          <p:nvPr>
            <p:ph idx="1"/>
          </p:nvPr>
        </p:nvSpPr>
        <p:spPr>
          <a:xfrm>
            <a:off x="850392" y="1709928"/>
            <a:ext cx="10844784" cy="5029200"/>
          </a:xfrm>
        </p:spPr>
        <p:txBody>
          <a:bodyPr anchor="ctr">
            <a:normAutofit fontScale="62500" lnSpcReduction="20000"/>
          </a:bodyPr>
          <a:lstStyle/>
          <a:p>
            <a:pPr marL="0" indent="0" algn="just">
              <a:lnSpc>
                <a:spcPct val="120000"/>
              </a:lnSpc>
              <a:spcBef>
                <a:spcPts val="1125"/>
              </a:spcBef>
              <a:spcAft>
                <a:spcPts val="1125"/>
              </a:spcAft>
              <a:buNone/>
            </a:pPr>
            <a:r>
              <a:rPr lang="tr-TR" sz="2600" dirty="0">
                <a:effectLst/>
                <a:latin typeface="Arial" panose="020B0604020202020204" pitchFamily="34" charset="0"/>
                <a:cs typeface="Arial" panose="020B0604020202020204" pitchFamily="34" charset="0"/>
              </a:rPr>
              <a:t>Ortam büyük, karmaşık ve kolayca tanımlanamadığında kullanılabilecek en iyi yöntem modelsiz </a:t>
            </a:r>
            <a:r>
              <a:rPr lang="tr-TR" sz="2600" dirty="0" err="1">
                <a:effectLst/>
                <a:latin typeface="Arial" panose="020B0604020202020204" pitchFamily="34" charset="0"/>
                <a:cs typeface="Arial" panose="020B0604020202020204" pitchFamily="34" charset="0"/>
              </a:rPr>
              <a:t>RL'dir</a:t>
            </a:r>
            <a:r>
              <a:rPr lang="tr-TR" sz="2600" dirty="0">
                <a:effectLst/>
                <a:latin typeface="Arial" panose="020B0604020202020204" pitchFamily="34" charset="0"/>
                <a:cs typeface="Arial" panose="020B0604020202020204" pitchFamily="34" charset="0"/>
              </a:rPr>
              <a:t>. Ayrıca ortamın bilinmediği ve değiştiği durumlarda da idealdir ve ortam temelli testlerin önemli dezavantajları yoktur. Temsilci, ortamın ve dinamiklerinin dahili bir modelini oluşturmaz. Bunun yerine, ortam içinde bir deneme yanılma yaklaşımı kullanır. Bir politika geliştirmek için durum-eylem çiftlerini ve durum-eylem çift dizilerini puanlar ve not eder. </a:t>
            </a:r>
          </a:p>
          <a:p>
            <a:pPr marL="0" indent="0" algn="just">
              <a:lnSpc>
                <a:spcPct val="120000"/>
              </a:lnSpc>
              <a:spcBef>
                <a:spcPts val="1125"/>
              </a:spcBef>
              <a:spcAft>
                <a:spcPts val="1125"/>
              </a:spcAft>
              <a:buNone/>
            </a:pPr>
            <a:r>
              <a:rPr lang="tr-TR" sz="2600" b="0" i="0" dirty="0">
                <a:effectLst/>
                <a:latin typeface="Arial" panose="020B0604020202020204" pitchFamily="34" charset="0"/>
                <a:cs typeface="Arial" panose="020B0604020202020204" pitchFamily="34" charset="0"/>
              </a:rPr>
              <a:t>Bu tip algoritmalar modeli yani çevreyi öğrenmeye gerek duymaksızın çevrede hareket alır. Model tabanlı algoritmalar arama ve planlamaya doğru kayarken modelden bağımsız algoritmalar direkt aksiyon alımında bulunur. Alınan aksiyonlar ve bu aksiyonlara karşılık alınan ödüller üzerinden ajan eğitilir. Bu tip algoritmalar açıkça planlama yapamaz. Q Learning gibi sıklıkla kullanılan algoritmalar temporal fark kullandıkları ve çevreyi tahmin etmeye çalışmadıkları için bu kategoride yer alır.</a:t>
            </a:r>
            <a:endParaRPr lang="tr-TR" sz="2600" dirty="0">
              <a:effectLst/>
              <a:latin typeface="Arial" panose="020B0604020202020204" pitchFamily="34" charset="0"/>
              <a:cs typeface="Arial" panose="020B0604020202020204" pitchFamily="34" charset="0"/>
            </a:endParaRPr>
          </a:p>
          <a:p>
            <a:pPr marL="0" indent="0" algn="just">
              <a:lnSpc>
                <a:spcPct val="120000"/>
              </a:lnSpc>
              <a:buNone/>
            </a:pPr>
            <a:r>
              <a:rPr lang="tr-TR" sz="2600" dirty="0">
                <a:effectLst/>
                <a:latin typeface="Arial" panose="020B0604020202020204" pitchFamily="34" charset="0"/>
                <a:cs typeface="Arial" panose="020B0604020202020204" pitchFamily="34" charset="0"/>
              </a:rPr>
              <a:t>Örnek</a:t>
            </a:r>
          </a:p>
          <a:p>
            <a:pPr marL="0" indent="0" algn="just">
              <a:lnSpc>
                <a:spcPct val="120000"/>
              </a:lnSpc>
              <a:spcBef>
                <a:spcPts val="1125"/>
              </a:spcBef>
              <a:spcAft>
                <a:spcPts val="1125"/>
              </a:spcAft>
              <a:buNone/>
            </a:pPr>
            <a:r>
              <a:rPr lang="tr-TR" sz="2600" dirty="0">
                <a:effectLst/>
                <a:latin typeface="Arial" panose="020B0604020202020204" pitchFamily="34" charset="0"/>
                <a:cs typeface="Arial" panose="020B0604020202020204" pitchFamily="34" charset="0"/>
              </a:rPr>
              <a:t>Şehir trafiğinde gezinmesi gereken sürücüsüz bir araç düşünün. Yollar, trafik modelleri, yaya davranışları ve sayısız diğer faktör ortamı oldukça dinamik ve karmaşık hale getirebilir. Yapay zeka ekipleri ilk aşamalarda aracı simüle edilmiş bir ortamda eğitir. Araç, mevcut durumuna göre eylemler gerçekleştirir ve ödüller veya cezalar alır.</a:t>
            </a:r>
          </a:p>
          <a:p>
            <a:pPr marL="0" indent="0" algn="just">
              <a:lnSpc>
                <a:spcPct val="120000"/>
              </a:lnSpc>
              <a:spcBef>
                <a:spcPts val="1125"/>
              </a:spcBef>
              <a:buNone/>
            </a:pPr>
            <a:r>
              <a:rPr lang="tr-TR" sz="2600" dirty="0">
                <a:effectLst/>
                <a:latin typeface="Arial" panose="020B0604020202020204" pitchFamily="34" charset="0"/>
                <a:cs typeface="Arial" panose="020B0604020202020204" pitchFamily="34" charset="0"/>
              </a:rPr>
              <a:t>Araç, zaman içinde farklı sanal senaryolarda milyonlarca mil sürüş yaparak tüm trafik dinamiklerini açıkça modellemeden her durum için hangi eylemlerin en iyi olduğunu öğrenir. Araç, gerçek dünyaya girdiğinde öğrenilen politikayı kullanır ancak yeni verilerle onu iyileştirmeye devam eder.</a:t>
            </a:r>
          </a:p>
          <a:p>
            <a:endParaRPr lang="tr-TR" sz="1400" dirty="0"/>
          </a:p>
        </p:txBody>
      </p:sp>
    </p:spTree>
    <p:extLst>
      <p:ext uri="{BB962C8B-B14F-4D97-AF65-F5344CB8AC3E}">
        <p14:creationId xmlns:p14="http://schemas.microsoft.com/office/powerpoint/2010/main" val="1118389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92D31AD-EE69-F013-0147-A551AF45701D}"/>
              </a:ext>
            </a:extLst>
          </p:cNvPr>
          <p:cNvSpPr>
            <a:spLocks noGrp="1"/>
          </p:cNvSpPr>
          <p:nvPr>
            <p:ph type="title"/>
          </p:nvPr>
        </p:nvSpPr>
        <p:spPr>
          <a:xfrm>
            <a:off x="466722" y="586855"/>
            <a:ext cx="3201366" cy="3387497"/>
          </a:xfrm>
        </p:spPr>
        <p:txBody>
          <a:bodyPr anchor="b">
            <a:normAutofit/>
          </a:bodyPr>
          <a:lstStyle/>
          <a:p>
            <a:pPr algn="ctr"/>
            <a:r>
              <a:rPr lang="tr-TR" sz="2500" b="1" dirty="0">
                <a:solidFill>
                  <a:srgbClr val="FFFFFF"/>
                </a:solidFill>
                <a:latin typeface="Arial" panose="020B0604020202020204" pitchFamily="34" charset="0"/>
                <a:cs typeface="Arial" panose="020B0604020202020204" pitchFamily="34" charset="0"/>
              </a:rPr>
              <a:t>Dinamik Programlama (</a:t>
            </a:r>
            <a:r>
              <a:rPr lang="tr-TR" sz="2500" b="1" dirty="0" err="1">
                <a:solidFill>
                  <a:srgbClr val="FFFFFF"/>
                </a:solidFill>
                <a:latin typeface="Arial" panose="020B0604020202020204" pitchFamily="34" charset="0"/>
                <a:cs typeface="Arial" panose="020B0604020202020204" pitchFamily="34" charset="0"/>
              </a:rPr>
              <a:t>Dynamic</a:t>
            </a:r>
            <a:r>
              <a:rPr lang="tr-TR" sz="2500" b="1" dirty="0">
                <a:solidFill>
                  <a:srgbClr val="FFFFFF"/>
                </a:solidFill>
                <a:latin typeface="Arial" panose="020B0604020202020204" pitchFamily="34" charset="0"/>
                <a:cs typeface="Arial" panose="020B0604020202020204" pitchFamily="34" charset="0"/>
              </a:rPr>
              <a:t> Programming, DP)</a:t>
            </a:r>
          </a:p>
        </p:txBody>
      </p:sp>
      <p:sp>
        <p:nvSpPr>
          <p:cNvPr id="3" name="İçerik Yer Tutucusu 2">
            <a:extLst>
              <a:ext uri="{FF2B5EF4-FFF2-40B4-BE49-F238E27FC236}">
                <a16:creationId xmlns:a16="http://schemas.microsoft.com/office/drawing/2014/main" id="{521A99BD-3A3E-B770-962F-246AA44CD1FE}"/>
              </a:ext>
            </a:extLst>
          </p:cNvPr>
          <p:cNvSpPr>
            <a:spLocks noGrp="1"/>
          </p:cNvSpPr>
          <p:nvPr>
            <p:ph idx="1"/>
          </p:nvPr>
        </p:nvSpPr>
        <p:spPr>
          <a:xfrm>
            <a:off x="4810259" y="649480"/>
            <a:ext cx="6555347" cy="5546047"/>
          </a:xfrm>
        </p:spPr>
        <p:txBody>
          <a:bodyPr anchor="ctr">
            <a:normAutofit/>
          </a:bodyPr>
          <a:lstStyle/>
          <a:p>
            <a:pPr marL="0" indent="0" algn="just">
              <a:lnSpc>
                <a:spcPct val="100000"/>
              </a:lnSpc>
              <a:buNone/>
            </a:pPr>
            <a:r>
              <a:rPr lang="tr-TR" sz="2000" dirty="0"/>
              <a:t>Dinamik programlama yöntemleri, ortamın dinamiklerinin (geçiş olasılıkları ve ödüller) tam olarak bilindiği durumlarda kullanılır.</a:t>
            </a:r>
          </a:p>
          <a:p>
            <a:pPr marL="0" indent="0">
              <a:lnSpc>
                <a:spcPct val="100000"/>
              </a:lnSpc>
              <a:buNone/>
            </a:pPr>
            <a:r>
              <a:rPr lang="tr-TR" sz="2000" dirty="0"/>
              <a:t>Nasıl Çalışır?</a:t>
            </a:r>
            <a:br>
              <a:rPr lang="tr-TR" sz="2000" dirty="0"/>
            </a:br>
            <a:r>
              <a:rPr lang="tr-TR" sz="2000" dirty="0"/>
              <a:t>Dinamik programlama, Markov Karar Süreci (Markov </a:t>
            </a:r>
            <a:r>
              <a:rPr lang="tr-TR" sz="2000" dirty="0" err="1"/>
              <a:t>Decision</a:t>
            </a:r>
            <a:r>
              <a:rPr lang="tr-TR" sz="2000" dirty="0"/>
              <a:t> </a:t>
            </a:r>
            <a:r>
              <a:rPr lang="tr-TR" sz="2000" dirty="0" err="1"/>
              <a:t>Process</a:t>
            </a:r>
            <a:r>
              <a:rPr lang="tr-TR" sz="2000" dirty="0"/>
              <a:t>, MDP) çerçevesinde, gelecekteki ödülleri dikkate alarak mevcut durumu optimize eder.  </a:t>
            </a:r>
          </a:p>
          <a:p>
            <a:pPr marL="0" indent="0">
              <a:lnSpc>
                <a:spcPct val="100000"/>
              </a:lnSpc>
              <a:buNone/>
            </a:pPr>
            <a:r>
              <a:rPr lang="tr-TR" sz="2000" dirty="0"/>
              <a:t>Değer </a:t>
            </a:r>
            <a:r>
              <a:rPr lang="tr-TR" sz="2000" dirty="0" err="1"/>
              <a:t>Iterasyonu</a:t>
            </a:r>
            <a:r>
              <a:rPr lang="tr-TR" sz="2000" dirty="0"/>
              <a:t>: Her bir durum için en yüksek ödülü bulana kadar değer fonksiyonunu günceller.</a:t>
            </a:r>
          </a:p>
          <a:p>
            <a:pPr marL="0" indent="0">
              <a:lnSpc>
                <a:spcPct val="100000"/>
              </a:lnSpc>
              <a:buNone/>
            </a:pPr>
            <a:r>
              <a:rPr lang="tr-TR" sz="2000" dirty="0"/>
              <a:t>Politika </a:t>
            </a:r>
            <a:r>
              <a:rPr lang="tr-TR" sz="2000" dirty="0" err="1"/>
              <a:t>Iterasyonu</a:t>
            </a:r>
            <a:r>
              <a:rPr lang="tr-TR" sz="2000" dirty="0"/>
              <a:t>: Mevcut bir politika üzerinden değerleri hesaplar ve daha iyi bir politika önerir.</a:t>
            </a:r>
          </a:p>
          <a:p>
            <a:pPr marL="0" indent="0">
              <a:lnSpc>
                <a:spcPct val="100000"/>
              </a:lnSpc>
              <a:buNone/>
            </a:pPr>
            <a:r>
              <a:rPr lang="tr-TR" sz="2000" dirty="0"/>
              <a:t>Avantajı, matematiksel olarak güçlüdür ve optimum çözümler sunar.</a:t>
            </a:r>
          </a:p>
          <a:p>
            <a:pPr marL="0" indent="0">
              <a:lnSpc>
                <a:spcPct val="100000"/>
              </a:lnSpc>
              <a:buNone/>
            </a:pPr>
            <a:r>
              <a:rPr lang="tr-TR" sz="2000" dirty="0"/>
              <a:t>Dezavantajı, ortamın tam modeline ihtiyaç duyar ve büyük durum uzaylarında ölçeklenebilirliği düşüktür.</a:t>
            </a:r>
          </a:p>
          <a:p>
            <a:pPr marL="0" indent="0">
              <a:buNone/>
            </a:pPr>
            <a:endParaRPr lang="tr-TR" sz="2000" dirty="0"/>
          </a:p>
          <a:p>
            <a:endParaRPr lang="tr-TR" sz="2000" dirty="0"/>
          </a:p>
        </p:txBody>
      </p:sp>
    </p:spTree>
    <p:extLst>
      <p:ext uri="{BB962C8B-B14F-4D97-AF65-F5344CB8AC3E}">
        <p14:creationId xmlns:p14="http://schemas.microsoft.com/office/powerpoint/2010/main" val="818762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DD8F8C-FD94-E0D0-EA61-E63884BEC105}"/>
              </a:ext>
            </a:extLst>
          </p:cNvPr>
          <p:cNvSpPr>
            <a:spLocks noGrp="1"/>
          </p:cNvSpPr>
          <p:nvPr>
            <p:ph type="title"/>
          </p:nvPr>
        </p:nvSpPr>
        <p:spPr>
          <a:xfrm>
            <a:off x="418225" y="2816603"/>
            <a:ext cx="3201366" cy="859192"/>
          </a:xfrm>
        </p:spPr>
        <p:txBody>
          <a:bodyPr anchor="b">
            <a:normAutofit/>
          </a:bodyPr>
          <a:lstStyle/>
          <a:p>
            <a:pPr algn="ctr"/>
            <a:r>
              <a:rPr lang="tr-TR" sz="2500" b="1" dirty="0">
                <a:solidFill>
                  <a:srgbClr val="FFFFFF"/>
                </a:solidFill>
                <a:latin typeface="Arial" panose="020B0604020202020204" pitchFamily="34" charset="0"/>
                <a:cs typeface="Arial" panose="020B0604020202020204" pitchFamily="34" charset="0"/>
              </a:rPr>
              <a:t>Monte Carlo Yöntemleri</a:t>
            </a:r>
          </a:p>
        </p:txBody>
      </p:sp>
      <p:sp>
        <p:nvSpPr>
          <p:cNvPr id="3" name="İçerik Yer Tutucusu 2">
            <a:extLst>
              <a:ext uri="{FF2B5EF4-FFF2-40B4-BE49-F238E27FC236}">
                <a16:creationId xmlns:a16="http://schemas.microsoft.com/office/drawing/2014/main" id="{A87F48DC-E5B2-1DFD-6E86-D8EF1A46D438}"/>
              </a:ext>
            </a:extLst>
          </p:cNvPr>
          <p:cNvSpPr>
            <a:spLocks noGrp="1"/>
          </p:cNvSpPr>
          <p:nvPr>
            <p:ph idx="1"/>
          </p:nvPr>
        </p:nvSpPr>
        <p:spPr>
          <a:xfrm>
            <a:off x="4810259" y="649480"/>
            <a:ext cx="6555347" cy="5546047"/>
          </a:xfrm>
        </p:spPr>
        <p:txBody>
          <a:bodyPr anchor="ctr">
            <a:normAutofit/>
          </a:bodyPr>
          <a:lstStyle/>
          <a:p>
            <a:pPr marL="0" indent="0">
              <a:lnSpc>
                <a:spcPct val="100000"/>
              </a:lnSpc>
              <a:buNone/>
            </a:pPr>
            <a:r>
              <a:rPr lang="tr-TR" sz="2000" dirty="0">
                <a:latin typeface="Arial" panose="020B0604020202020204" pitchFamily="34" charset="0"/>
                <a:cs typeface="Arial" panose="020B0604020202020204" pitchFamily="34" charset="0"/>
              </a:rPr>
              <a:t>Monte Carlo yöntemleri, bölümlere ayrılmış (epizodik) öğrenmeye dayanır ve çevrenin modelini bilmeye gerek yoktur.</a:t>
            </a:r>
          </a:p>
          <a:p>
            <a:pPr marL="0" indent="0">
              <a:lnSpc>
                <a:spcPct val="100000"/>
              </a:lnSpc>
              <a:buNone/>
            </a:pPr>
            <a:r>
              <a:rPr lang="tr-TR" sz="2000" dirty="0">
                <a:latin typeface="Arial" panose="020B0604020202020204" pitchFamily="34" charset="0"/>
                <a:cs typeface="Arial" panose="020B0604020202020204" pitchFamily="34" charset="0"/>
              </a:rPr>
              <a:t>Nasıl Çalışır?</a:t>
            </a:r>
            <a:br>
              <a:rPr lang="tr-TR" sz="2000" dirty="0">
                <a:latin typeface="Arial" panose="020B0604020202020204" pitchFamily="34" charset="0"/>
                <a:cs typeface="Arial" panose="020B0604020202020204" pitchFamily="34" charset="0"/>
              </a:rPr>
            </a:br>
            <a:r>
              <a:rPr lang="tr-TR" sz="2000" dirty="0">
                <a:latin typeface="Arial" panose="020B0604020202020204" pitchFamily="34" charset="0"/>
                <a:cs typeface="Arial" panose="020B0604020202020204" pitchFamily="34" charset="0"/>
              </a:rPr>
              <a:t>Bir bölümün tamamlanmasından sonra, ajan ödülleri toplar ve bu verilere dayanarak politikayı günceller.</a:t>
            </a:r>
          </a:p>
          <a:p>
            <a:pPr marL="0" indent="0">
              <a:lnSpc>
                <a:spcPct val="100000"/>
              </a:lnSpc>
              <a:buNone/>
            </a:pPr>
            <a:r>
              <a:rPr lang="tr-TR" sz="2000" dirty="0">
                <a:latin typeface="Arial" panose="020B0604020202020204" pitchFamily="34" charset="0"/>
                <a:cs typeface="Arial" panose="020B0604020202020204" pitchFamily="34" charset="0"/>
              </a:rPr>
              <a:t>First-</a:t>
            </a:r>
            <a:r>
              <a:rPr lang="tr-TR" sz="2000" dirty="0" err="1">
                <a:latin typeface="Arial" panose="020B0604020202020204" pitchFamily="34" charset="0"/>
                <a:cs typeface="Arial" panose="020B0604020202020204" pitchFamily="34" charset="0"/>
              </a:rPr>
              <a:t>Visit</a:t>
            </a:r>
            <a:r>
              <a:rPr lang="tr-TR" sz="2000" dirty="0">
                <a:latin typeface="Arial" panose="020B0604020202020204" pitchFamily="34" charset="0"/>
                <a:cs typeface="Arial" panose="020B0604020202020204" pitchFamily="34" charset="0"/>
              </a:rPr>
              <a:t> Monte Carlo: Bir durum ilk kez ziyaret edildiğinde, toplam ödül ortalamasını alır.</a:t>
            </a:r>
          </a:p>
          <a:p>
            <a:pPr marL="0" indent="0">
              <a:lnSpc>
                <a:spcPct val="100000"/>
              </a:lnSpc>
              <a:buNone/>
            </a:pPr>
            <a:r>
              <a:rPr lang="tr-TR" sz="2000" dirty="0" err="1">
                <a:latin typeface="Arial" panose="020B0604020202020204" pitchFamily="34" charset="0"/>
                <a:cs typeface="Arial" panose="020B0604020202020204" pitchFamily="34" charset="0"/>
              </a:rPr>
              <a:t>Every-Visit</a:t>
            </a:r>
            <a:r>
              <a:rPr lang="tr-TR" sz="2000" dirty="0">
                <a:latin typeface="Arial" panose="020B0604020202020204" pitchFamily="34" charset="0"/>
                <a:cs typeface="Arial" panose="020B0604020202020204" pitchFamily="34" charset="0"/>
              </a:rPr>
              <a:t> Monte Carlo: Her ziyarette o durumu tekrar ziyaret ettiğinde ödüllerin ortalamasını hesaplar.</a:t>
            </a:r>
          </a:p>
          <a:p>
            <a:pPr marL="0" indent="0">
              <a:lnSpc>
                <a:spcPct val="100000"/>
              </a:lnSpc>
              <a:buNone/>
            </a:pPr>
            <a:r>
              <a:rPr lang="tr-TR" sz="2000" dirty="0">
                <a:latin typeface="Arial" panose="020B0604020202020204" pitchFamily="34" charset="0"/>
                <a:cs typeface="Arial" panose="020B0604020202020204" pitchFamily="34" charset="0"/>
              </a:rPr>
              <a:t>Avantajı, basit ve anlaşılır bir yöntemdir, ayrıca model gerektirmez.</a:t>
            </a:r>
          </a:p>
          <a:p>
            <a:pPr marL="0" indent="0">
              <a:lnSpc>
                <a:spcPct val="100000"/>
              </a:lnSpc>
              <a:buNone/>
            </a:pPr>
            <a:r>
              <a:rPr lang="tr-TR" sz="2000" dirty="0">
                <a:latin typeface="Arial" panose="020B0604020202020204" pitchFamily="34" charset="0"/>
                <a:cs typeface="Arial" panose="020B0604020202020204" pitchFamily="34" charset="0"/>
              </a:rPr>
              <a:t>Dezavantajı, bölümün tamamlanmasını beklemek gerektiğinden, öğrenme süreci zaman alıcı olabilir.</a:t>
            </a:r>
          </a:p>
        </p:txBody>
      </p:sp>
    </p:spTree>
    <p:extLst>
      <p:ext uri="{BB962C8B-B14F-4D97-AF65-F5344CB8AC3E}">
        <p14:creationId xmlns:p14="http://schemas.microsoft.com/office/powerpoint/2010/main" val="4137814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D54F497-DC60-AD0D-6088-D88F514C048C}"/>
              </a:ext>
            </a:extLst>
          </p:cNvPr>
          <p:cNvSpPr>
            <a:spLocks noGrp="1"/>
          </p:cNvSpPr>
          <p:nvPr>
            <p:ph type="title"/>
          </p:nvPr>
        </p:nvSpPr>
        <p:spPr>
          <a:xfrm>
            <a:off x="466722" y="586855"/>
            <a:ext cx="3201366" cy="3387497"/>
          </a:xfrm>
        </p:spPr>
        <p:txBody>
          <a:bodyPr anchor="b">
            <a:normAutofit/>
          </a:bodyPr>
          <a:lstStyle/>
          <a:p>
            <a:pPr algn="ctr"/>
            <a:r>
              <a:rPr lang="tr-TR" sz="2500" b="1" dirty="0">
                <a:solidFill>
                  <a:srgbClr val="FFFFFF"/>
                </a:solidFill>
                <a:latin typeface="Arial" panose="020B0604020202020204" pitchFamily="34" charset="0"/>
                <a:cs typeface="Arial" panose="020B0604020202020204" pitchFamily="34" charset="0"/>
              </a:rPr>
              <a:t>Zamansal Fark (Temporal </a:t>
            </a:r>
            <a:r>
              <a:rPr lang="tr-TR" sz="2500" b="1" dirty="0" err="1">
                <a:solidFill>
                  <a:srgbClr val="FFFFFF"/>
                </a:solidFill>
                <a:latin typeface="Arial" panose="020B0604020202020204" pitchFamily="34" charset="0"/>
                <a:cs typeface="Arial" panose="020B0604020202020204" pitchFamily="34" charset="0"/>
              </a:rPr>
              <a:t>Difference</a:t>
            </a:r>
            <a:r>
              <a:rPr lang="tr-TR" sz="2500" b="1" dirty="0">
                <a:solidFill>
                  <a:srgbClr val="FFFFFF"/>
                </a:solidFill>
                <a:latin typeface="Arial" panose="020B0604020202020204" pitchFamily="34" charset="0"/>
                <a:cs typeface="Arial" panose="020B0604020202020204" pitchFamily="34" charset="0"/>
              </a:rPr>
              <a:t>, TD) Algoritmaları</a:t>
            </a:r>
          </a:p>
        </p:txBody>
      </p:sp>
      <p:sp>
        <p:nvSpPr>
          <p:cNvPr id="3" name="İçerik Yer Tutucusu 2">
            <a:extLst>
              <a:ext uri="{FF2B5EF4-FFF2-40B4-BE49-F238E27FC236}">
                <a16:creationId xmlns:a16="http://schemas.microsoft.com/office/drawing/2014/main" id="{12DF0481-0DDD-2505-1843-E4B724A64793}"/>
              </a:ext>
            </a:extLst>
          </p:cNvPr>
          <p:cNvSpPr>
            <a:spLocks noGrp="1"/>
          </p:cNvSpPr>
          <p:nvPr>
            <p:ph idx="1"/>
          </p:nvPr>
        </p:nvSpPr>
        <p:spPr>
          <a:xfrm>
            <a:off x="4810259" y="1207008"/>
            <a:ext cx="6555347" cy="4988519"/>
          </a:xfrm>
        </p:spPr>
        <p:txBody>
          <a:bodyPr anchor="ctr">
            <a:normAutofit fontScale="92500" lnSpcReduction="20000"/>
          </a:bodyPr>
          <a:lstStyle/>
          <a:p>
            <a:pPr marL="0" indent="0">
              <a:lnSpc>
                <a:spcPct val="110000"/>
              </a:lnSpc>
              <a:buNone/>
            </a:pPr>
            <a:r>
              <a:rPr lang="tr-TR" sz="2000" dirty="0">
                <a:latin typeface="Arial" panose="020B0604020202020204" pitchFamily="34" charset="0"/>
                <a:cs typeface="Arial" panose="020B0604020202020204" pitchFamily="34" charset="0"/>
              </a:rPr>
              <a:t>TD yöntemleri, Monte Carlo ve Dinamik Programlama yöntemlerinin birleştirilmiş halidir. </a:t>
            </a:r>
          </a:p>
          <a:p>
            <a:pPr marL="0" indent="0">
              <a:lnSpc>
                <a:spcPct val="110000"/>
              </a:lnSpc>
              <a:buNone/>
            </a:pPr>
            <a:r>
              <a:rPr lang="tr-TR" sz="2000" dirty="0">
                <a:latin typeface="Arial" panose="020B0604020202020204" pitchFamily="34" charset="0"/>
                <a:cs typeface="Arial" panose="020B0604020202020204" pitchFamily="34" charset="0"/>
              </a:rPr>
              <a:t>Nasıl Çalışır?</a:t>
            </a:r>
            <a:br>
              <a:rPr lang="tr-TR" sz="2000" dirty="0">
                <a:latin typeface="Arial" panose="020B0604020202020204" pitchFamily="34" charset="0"/>
                <a:cs typeface="Arial" panose="020B0604020202020204" pitchFamily="34" charset="0"/>
              </a:rPr>
            </a:br>
            <a:r>
              <a:rPr lang="tr-TR" sz="2000" dirty="0">
                <a:latin typeface="Arial" panose="020B0604020202020204" pitchFamily="34" charset="0"/>
                <a:cs typeface="Arial" panose="020B0604020202020204" pitchFamily="34" charset="0"/>
              </a:rPr>
              <a:t>Bölümün tamamlanmasını beklemeden, her bir adımda durum-aksiyon değerlerini günceller. Bu, daha hızlı ve etkili öğrenme sağlar.</a:t>
            </a:r>
          </a:p>
          <a:p>
            <a:pPr marL="0" indent="0">
              <a:lnSpc>
                <a:spcPct val="110000"/>
              </a:lnSpc>
              <a:buNone/>
            </a:pPr>
            <a:r>
              <a:rPr lang="tr-TR" sz="2000" dirty="0">
                <a:latin typeface="Arial" panose="020B0604020202020204" pitchFamily="34" charset="0"/>
                <a:cs typeface="Arial" panose="020B0604020202020204" pitchFamily="34" charset="0"/>
              </a:rPr>
              <a:t>Q-Learning: Politika dışı bir öğrenme algoritmasıdır; en iyi eylemi öğrenmeyi hedefler.</a:t>
            </a:r>
          </a:p>
          <a:p>
            <a:pPr marL="0" indent="0">
              <a:lnSpc>
                <a:spcPct val="110000"/>
              </a:lnSpc>
              <a:buNone/>
            </a:pPr>
            <a:r>
              <a:rPr lang="tr-TR" sz="2000" dirty="0">
                <a:latin typeface="Arial" panose="020B0604020202020204" pitchFamily="34" charset="0"/>
                <a:cs typeface="Arial" panose="020B0604020202020204" pitchFamily="34" charset="0"/>
              </a:rPr>
              <a:t>SARSA: Politika içi bir algoritmadır; mevcut politikayı takip ederken öğrenir.</a:t>
            </a:r>
          </a:p>
          <a:p>
            <a:pPr marL="0" indent="0">
              <a:lnSpc>
                <a:spcPct val="110000"/>
              </a:lnSpc>
              <a:buNone/>
            </a:pPr>
            <a:r>
              <a:rPr lang="tr-TR" sz="2000" dirty="0">
                <a:latin typeface="Arial" panose="020B0604020202020204" pitchFamily="34" charset="0"/>
                <a:cs typeface="Arial" panose="020B0604020202020204" pitchFamily="34" charset="0"/>
              </a:rPr>
              <a:t>TD(</a:t>
            </a:r>
            <a:r>
              <a:rPr lang="el-GR" sz="2000" dirty="0">
                <a:latin typeface="Arial" panose="020B0604020202020204" pitchFamily="34" charset="0"/>
                <a:cs typeface="Arial" panose="020B0604020202020204" pitchFamily="34" charset="0"/>
              </a:rPr>
              <a:t>λ): </a:t>
            </a:r>
            <a:r>
              <a:rPr lang="tr-TR" sz="2000" dirty="0">
                <a:latin typeface="Arial" panose="020B0604020202020204" pitchFamily="34" charset="0"/>
                <a:cs typeface="Arial" panose="020B0604020202020204" pitchFamily="34" charset="0"/>
              </a:rPr>
              <a:t>Monte Carlo ve TD yöntemlerini birleştirir; kısa ve uzun vadeli ödülleri dengeler. </a:t>
            </a:r>
          </a:p>
          <a:p>
            <a:pPr marL="0" indent="0">
              <a:lnSpc>
                <a:spcPct val="110000"/>
              </a:lnSpc>
              <a:buNone/>
            </a:pPr>
            <a:r>
              <a:rPr kumimoji="0" lang="tr-TR" altLang="tr-TR" sz="2000" i="0" u="none" strike="noStrike" cap="none" normalizeH="0" baseline="0" dirty="0">
                <a:ln>
                  <a:noFill/>
                </a:ln>
                <a:effectLst/>
                <a:latin typeface="Arial" panose="020B0604020202020204" pitchFamily="34" charset="0"/>
                <a:cs typeface="Arial" panose="020B0604020202020204" pitchFamily="34" charset="0"/>
              </a:rPr>
              <a:t>Avantajı, sürekli öğrenme yapabilir ve model gerektirmez.</a:t>
            </a:r>
          </a:p>
          <a:p>
            <a:pPr marL="0" indent="0">
              <a:lnSpc>
                <a:spcPct val="110000"/>
              </a:lnSpc>
              <a:buNone/>
            </a:pPr>
            <a:r>
              <a:rPr lang="tr-TR" sz="2000" dirty="0">
                <a:latin typeface="Arial" panose="020B0604020202020204" pitchFamily="34" charset="0"/>
                <a:cs typeface="Arial" panose="020B0604020202020204" pitchFamily="34" charset="0"/>
              </a:rPr>
              <a:t>Dezavantajı, karmaşık ortamlar için büyük veri ve işlem gücü gerekebilir.</a:t>
            </a:r>
            <a:endParaRPr kumimoji="0" lang="tr-TR" altLang="tr-TR" sz="2000" i="0" u="none" strike="noStrike" cap="none" normalizeH="0" baseline="0" dirty="0">
              <a:ln>
                <a:noFill/>
              </a:ln>
              <a:effectLst/>
              <a:latin typeface="Arial" panose="020B0604020202020204" pitchFamily="34" charset="0"/>
              <a:cs typeface="Arial" panose="020B0604020202020204" pitchFamily="34" charset="0"/>
            </a:endParaRPr>
          </a:p>
          <a:p>
            <a:pPr marL="0" indent="0">
              <a:buNone/>
            </a:pPr>
            <a:endParaRPr lang="tr-TR" sz="2000" dirty="0"/>
          </a:p>
          <a:p>
            <a:pPr marL="0" indent="0">
              <a:buNone/>
            </a:pPr>
            <a:endParaRPr lang="tr-TR" sz="2000" dirty="0"/>
          </a:p>
          <a:p>
            <a:pPr marL="0" indent="0">
              <a:buNone/>
            </a:pPr>
            <a:endParaRPr lang="tr-TR" sz="2000" dirty="0"/>
          </a:p>
        </p:txBody>
      </p:sp>
    </p:spTree>
    <p:extLst>
      <p:ext uri="{BB962C8B-B14F-4D97-AF65-F5344CB8AC3E}">
        <p14:creationId xmlns:p14="http://schemas.microsoft.com/office/powerpoint/2010/main" val="174859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5AF9341-24DD-9575-D864-351F8AB84DF2}"/>
              </a:ext>
            </a:extLst>
          </p:cNvPr>
          <p:cNvSpPr>
            <a:spLocks noGrp="1"/>
          </p:cNvSpPr>
          <p:nvPr>
            <p:ph type="title"/>
          </p:nvPr>
        </p:nvSpPr>
        <p:spPr>
          <a:xfrm>
            <a:off x="-290989" y="1636776"/>
            <a:ext cx="4619794" cy="2191401"/>
          </a:xfrm>
        </p:spPr>
        <p:txBody>
          <a:bodyPr anchor="b">
            <a:normAutofit/>
          </a:bodyPr>
          <a:lstStyle/>
          <a:p>
            <a:pPr algn="ctr"/>
            <a:r>
              <a:rPr lang="tr-TR" sz="2500" b="1" i="0" dirty="0" err="1">
                <a:solidFill>
                  <a:srgbClr val="FFFFFF"/>
                </a:solidFill>
                <a:effectLst/>
                <a:latin typeface="Arial" panose="020B0604020202020204" pitchFamily="34" charset="0"/>
                <a:cs typeface="Arial" panose="020B0604020202020204" pitchFamily="34" charset="0"/>
              </a:rPr>
              <a:t>Reinforcement</a:t>
            </a:r>
            <a:r>
              <a:rPr lang="tr-TR" sz="2500" b="1" i="0" dirty="0">
                <a:solidFill>
                  <a:srgbClr val="FFFFFF"/>
                </a:solidFill>
                <a:effectLst/>
                <a:latin typeface="Arial" panose="020B0604020202020204" pitchFamily="34" charset="0"/>
                <a:cs typeface="Arial" panose="020B0604020202020204" pitchFamily="34" charset="0"/>
              </a:rPr>
              <a:t> Learning</a:t>
            </a:r>
            <a:br>
              <a:rPr lang="tr-TR" sz="2500" b="1" i="0" dirty="0">
                <a:solidFill>
                  <a:srgbClr val="FFFFFF"/>
                </a:solidFill>
                <a:effectLst/>
                <a:latin typeface="Arial" panose="020B0604020202020204" pitchFamily="34" charset="0"/>
                <a:cs typeface="Arial" panose="020B0604020202020204" pitchFamily="34" charset="0"/>
              </a:rPr>
            </a:br>
            <a:r>
              <a:rPr lang="tr-TR" sz="2500" b="1" i="0" dirty="0">
                <a:solidFill>
                  <a:srgbClr val="FFFFFF"/>
                </a:solidFill>
                <a:effectLst/>
                <a:latin typeface="Arial" panose="020B0604020202020204" pitchFamily="34" charset="0"/>
                <a:cs typeface="Arial" panose="020B0604020202020204" pitchFamily="34" charset="0"/>
              </a:rPr>
              <a:t>Nedir?</a:t>
            </a:r>
            <a:br>
              <a:rPr lang="tr-TR" sz="3100" b="1" i="0" dirty="0">
                <a:solidFill>
                  <a:srgbClr val="FFFFFF"/>
                </a:solidFill>
                <a:effectLst/>
                <a:latin typeface="Arial" panose="020B0604020202020204" pitchFamily="34" charset="0"/>
                <a:cs typeface="Arial" panose="020B0604020202020204" pitchFamily="34" charset="0"/>
              </a:rPr>
            </a:br>
            <a:endParaRPr lang="tr-TR" sz="3100" dirty="0">
              <a:solidFill>
                <a:srgbClr val="FFFFFF"/>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1427F78C-EACE-E942-8C0B-ABAE23B82618}"/>
              </a:ext>
            </a:extLst>
          </p:cNvPr>
          <p:cNvSpPr>
            <a:spLocks noGrp="1"/>
          </p:cNvSpPr>
          <p:nvPr>
            <p:ph idx="1"/>
          </p:nvPr>
        </p:nvSpPr>
        <p:spPr>
          <a:xfrm>
            <a:off x="4986029" y="631064"/>
            <a:ext cx="6336277" cy="5595872"/>
          </a:xfrm>
        </p:spPr>
        <p:txBody>
          <a:bodyPr anchor="ctr">
            <a:normAutofit lnSpcReduction="10000"/>
          </a:bodyPr>
          <a:lstStyle/>
          <a:p>
            <a:pPr marL="0" indent="0" algn="just">
              <a:lnSpc>
                <a:spcPct val="100000"/>
              </a:lnSpc>
              <a:buNone/>
            </a:pPr>
            <a:r>
              <a:rPr lang="tr-TR" sz="1600" dirty="0">
                <a:latin typeface="Arial" panose="020B0604020202020204" pitchFamily="34" charset="0"/>
                <a:cs typeface="Arial" panose="020B0604020202020204" pitchFamily="34" charset="0"/>
              </a:rPr>
              <a:t>Pekiştirmeli öğrenme, bilgisayarların bir dizi karar vererek ve sonuçlardan öğrenerek bağımsız bir şekilde öğrenmelerini sağlayan bir yöntemdir. Bu öğrenme türünde, bilgisayar programları, deneme-yanılma yoluyla belirli bir bağlamda en iyi eylemleri belirler ve performanslarını optimize eder. Bilgisayar, gerçekleştirdiği eylemlere göre olumlu veya olumsuz geri bildirim alır ve bir görevi nasıl tamamlayacağı konusunda kademeli olarak öğrenme sağlar.</a:t>
            </a:r>
          </a:p>
          <a:p>
            <a:pPr marL="0" indent="0" algn="just">
              <a:lnSpc>
                <a:spcPct val="100000"/>
              </a:lnSpc>
              <a:buNone/>
            </a:pPr>
            <a:r>
              <a:rPr lang="tr-TR" sz="1600" dirty="0">
                <a:latin typeface="Arial" panose="020B0604020202020204" pitchFamily="34" charset="0"/>
                <a:cs typeface="Arial" panose="020B0604020202020204" pitchFamily="34" charset="0"/>
              </a:rPr>
              <a:t>Başka bir deyişle, RL, maksimum ödülü elde etmek amacıyla bir ortamda en uygun davranışları öğrenmeye dayanır. Örneğin, bir bilgisayarın tavla oyununda kazanması için eğitilmesi, yalnızca tek bir doğru hamleyi değil, bir dizi olumlu kararın alınmasını gerektirir. Bu tür oyunlarda, pek çok olası eylem ve senaryo vardır ve kısa vadeli eylemlerin uzun vadede nasıl sonuç vereceği konusunda belirsizlikler bulunur.</a:t>
            </a:r>
          </a:p>
          <a:p>
            <a:pPr marL="0" indent="0" algn="just">
              <a:lnSpc>
                <a:spcPct val="100000"/>
              </a:lnSpc>
              <a:buNone/>
            </a:pPr>
            <a:r>
              <a:rPr lang="tr-TR" sz="1600" dirty="0">
                <a:latin typeface="Arial" panose="020B0604020202020204" pitchFamily="34" charset="0"/>
                <a:cs typeface="Arial" panose="020B0604020202020204" pitchFamily="34" charset="0"/>
              </a:rPr>
              <a:t>RL, aynı zamanda daha karmaşık kontrol problemlerinde de etkili bir şekilde kullanılabilir. Örneğin, yürüyen robotlar veya sürücüsüz arabalar gibi sistemlerin doğru şekilde yönlendirilmesinde RL teknikleri büyük rol oynar. Diğer iki öğrenme çerçevesinden farklı olarak, RL mevcut bir veri kümesi yerine çevresiyle etkileşimde bulunarak veri toplar. Bir yazılım, çevresini keşfederek, etkileşime girerek ve nihayetinde çevreden öğrenerek en uygun çözümü bulmaya çalışır.</a:t>
            </a:r>
          </a:p>
          <a:p>
            <a:endParaRPr lang="tr-TR" sz="1700" dirty="0"/>
          </a:p>
        </p:txBody>
      </p:sp>
    </p:spTree>
    <p:extLst>
      <p:ext uri="{BB962C8B-B14F-4D97-AF65-F5344CB8AC3E}">
        <p14:creationId xmlns:p14="http://schemas.microsoft.com/office/powerpoint/2010/main" val="3627309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4A2DA8-85DE-7029-F01C-FCDF53886008}"/>
              </a:ext>
            </a:extLst>
          </p:cNvPr>
          <p:cNvSpPr>
            <a:spLocks noGrp="1"/>
          </p:cNvSpPr>
          <p:nvPr>
            <p:ph type="title"/>
          </p:nvPr>
        </p:nvSpPr>
        <p:spPr>
          <a:xfrm>
            <a:off x="826394" y="2044784"/>
            <a:ext cx="2057022" cy="1472368"/>
          </a:xfrm>
        </p:spPr>
        <p:txBody>
          <a:bodyPr anchor="b">
            <a:normAutofit/>
          </a:bodyPr>
          <a:lstStyle/>
          <a:p>
            <a:pPr algn="r"/>
            <a:r>
              <a:rPr lang="tr-TR" sz="2500" b="1" i="0" dirty="0">
                <a:solidFill>
                  <a:srgbClr val="FFFFFF"/>
                </a:solidFill>
                <a:effectLst/>
                <a:latin typeface="Arial" panose="020B0604020202020204" pitchFamily="34" charset="0"/>
                <a:cs typeface="Arial" panose="020B0604020202020204" pitchFamily="34" charset="0"/>
              </a:rPr>
              <a:t>Q-Learning</a:t>
            </a:r>
            <a:br>
              <a:rPr lang="tr-TR" sz="4000" b="1" i="0" dirty="0">
                <a:solidFill>
                  <a:srgbClr val="FFFFFF"/>
                </a:solidFill>
                <a:effectLst/>
                <a:latin typeface="Arial" panose="020B0604020202020204" pitchFamily="34" charset="0"/>
                <a:cs typeface="Arial" panose="020B0604020202020204" pitchFamily="34" charset="0"/>
              </a:rPr>
            </a:br>
            <a:endParaRPr lang="tr-TR" sz="4000" dirty="0">
              <a:solidFill>
                <a:srgbClr val="FFFFFF"/>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06A2C84F-1271-36E0-DC62-40A2AC58A91E}"/>
              </a:ext>
            </a:extLst>
          </p:cNvPr>
          <p:cNvSpPr>
            <a:spLocks noGrp="1"/>
          </p:cNvSpPr>
          <p:nvPr>
            <p:ph idx="1"/>
          </p:nvPr>
        </p:nvSpPr>
        <p:spPr>
          <a:xfrm>
            <a:off x="4810259" y="649480"/>
            <a:ext cx="6820267" cy="5719236"/>
          </a:xfrm>
        </p:spPr>
        <p:txBody>
          <a:bodyPr anchor="ctr">
            <a:normAutofit/>
          </a:bodyPr>
          <a:lstStyle/>
          <a:p>
            <a:pPr marL="0" indent="0" algn="just">
              <a:buNone/>
            </a:pPr>
            <a:r>
              <a:rPr lang="tr-TR" sz="2000" dirty="0">
                <a:latin typeface="Arial" panose="020B0604020202020204" pitchFamily="34" charset="0"/>
                <a:cs typeface="Arial" panose="020B0604020202020204" pitchFamily="34" charset="0"/>
              </a:rPr>
              <a:t>Q-Learning, ünlü </a:t>
            </a:r>
            <a:r>
              <a:rPr lang="tr-TR" sz="2000" dirty="0" err="1">
                <a:latin typeface="Arial" panose="020B0604020202020204" pitchFamily="34" charset="0"/>
                <a:cs typeface="Arial" panose="020B0604020202020204" pitchFamily="34" charset="0"/>
              </a:rPr>
              <a:t>Bellman</a:t>
            </a:r>
            <a:r>
              <a:rPr lang="tr-TR" sz="2000" dirty="0">
                <a:latin typeface="Arial" panose="020B0604020202020204" pitchFamily="34" charset="0"/>
                <a:cs typeface="Arial" panose="020B0604020202020204" pitchFamily="34" charset="0"/>
              </a:rPr>
              <a:t> Denklemine dayanan, </a:t>
            </a:r>
            <a:r>
              <a:rPr lang="tr-TR" sz="2000" dirty="0" err="1">
                <a:latin typeface="Arial" panose="020B0604020202020204" pitchFamily="34" charset="0"/>
                <a:cs typeface="Arial" panose="020B0604020202020204" pitchFamily="34" charset="0"/>
              </a:rPr>
              <a:t>off-policy</a:t>
            </a:r>
            <a:r>
              <a:rPr lang="tr-TR" sz="2000" dirty="0">
                <a:latin typeface="Arial" panose="020B0604020202020204" pitchFamily="34" charset="0"/>
                <a:cs typeface="Arial" panose="020B0604020202020204" pitchFamily="34" charset="0"/>
              </a:rPr>
              <a:t> (politika dışı) ve modelsiz bir pekiştirmeli öğrenme algoritmasıdır. Pekiştirmeli öğrenme alanındaki en bilinen algoritmalardan biridir. Bu algoritmanın temel amacı, gelecekteki hareketlerini inceleyip bu hareketlere göre alacağı ödülleri görmek ve bu ödülleri maksimize etmek için hareket etmektir. Aracın ödül haritasında, gitmesini istediğimiz veya istemediğimiz yerler önceden belirlenir ve bu ödüller ödül tablosuna (</a:t>
            </a:r>
            <a:r>
              <a:rPr lang="tr-TR" sz="2000" dirty="0" err="1">
                <a:latin typeface="Arial" panose="020B0604020202020204" pitchFamily="34" charset="0"/>
                <a:cs typeface="Arial" panose="020B0604020202020204" pitchFamily="34" charset="0"/>
              </a:rPr>
              <a:t>Reward</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Table</a:t>
            </a:r>
            <a:r>
              <a:rPr lang="tr-TR" sz="2000" dirty="0">
                <a:latin typeface="Arial" panose="020B0604020202020204" pitchFamily="34" charset="0"/>
                <a:cs typeface="Arial" panose="020B0604020202020204" pitchFamily="34" charset="0"/>
              </a:rPr>
              <a:t>) yazılır. Aracın tecrübeleri bu ödül tablosuna göre şekillenir. Araba, ödüllerine ulaşırken her iterasyonda edindiği tecrübeleri, gidebileceği yerleri seçerken ödülleri maksimize etmek için kullanır. Bu tecrübeler, Q-Tablosu adı verilen bir tabloda saklanır.</a:t>
            </a:r>
          </a:p>
          <a:p>
            <a:endParaRPr lang="tr-TR" sz="2000" dirty="0"/>
          </a:p>
        </p:txBody>
      </p:sp>
    </p:spTree>
    <p:extLst>
      <p:ext uri="{BB962C8B-B14F-4D97-AF65-F5344CB8AC3E}">
        <p14:creationId xmlns:p14="http://schemas.microsoft.com/office/powerpoint/2010/main" val="1983678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1C70AA9-8169-DC26-EAC1-9390E2480D89}"/>
              </a:ext>
            </a:extLst>
          </p:cNvPr>
          <p:cNvSpPr>
            <a:spLocks noGrp="1"/>
          </p:cNvSpPr>
          <p:nvPr>
            <p:ph type="title"/>
          </p:nvPr>
        </p:nvSpPr>
        <p:spPr>
          <a:xfrm>
            <a:off x="1024102" y="488224"/>
            <a:ext cx="5323715" cy="851292"/>
          </a:xfrm>
        </p:spPr>
        <p:txBody>
          <a:bodyPr vert="horz" lIns="91440" tIns="45720" rIns="91440" bIns="45720" rtlCol="0" anchor="b">
            <a:normAutofit/>
          </a:bodyPr>
          <a:lstStyle/>
          <a:p>
            <a:r>
              <a:rPr lang="en-US" sz="3000" b="1" i="0" kern="1200" dirty="0">
                <a:solidFill>
                  <a:schemeClr val="tx1"/>
                </a:solidFill>
                <a:effectLst/>
                <a:latin typeface="Arial" panose="020B0604020202020204" pitchFamily="34" charset="0"/>
                <a:cs typeface="Arial" panose="020B0604020202020204" pitchFamily="34" charset="0"/>
              </a:rPr>
              <a:t>Q-Learning</a:t>
            </a:r>
            <a:endParaRPr lang="en-US" sz="3000" kern="1200" dirty="0">
              <a:solidFill>
                <a:schemeClr val="tx1"/>
              </a:solidFill>
              <a:latin typeface="Arial" panose="020B0604020202020204" pitchFamily="34" charset="0"/>
              <a:cs typeface="Arial" panose="020B0604020202020204" pitchFamily="34" charset="0"/>
            </a:endParaRPr>
          </a:p>
        </p:txBody>
      </p:sp>
      <p:sp>
        <p:nvSpPr>
          <p:cNvPr id="7" name="Metin kutusu 6">
            <a:extLst>
              <a:ext uri="{FF2B5EF4-FFF2-40B4-BE49-F238E27FC236}">
                <a16:creationId xmlns:a16="http://schemas.microsoft.com/office/drawing/2014/main" id="{44B45970-6225-FFCF-9386-BADA9FA7501B}"/>
              </a:ext>
            </a:extLst>
          </p:cNvPr>
          <p:cNvSpPr txBox="1"/>
          <p:nvPr/>
        </p:nvSpPr>
        <p:spPr>
          <a:xfrm>
            <a:off x="1024102" y="1661446"/>
            <a:ext cx="6099074" cy="3998690"/>
          </a:xfrm>
          <a:prstGeom prst="rect">
            <a:avLst/>
          </a:prstGeom>
        </p:spPr>
        <p:txBody>
          <a:bodyPr vert="horz" lIns="91440" tIns="45720" rIns="91440" bIns="45720" rtlCol="0" anchor="t">
            <a:noAutofit/>
          </a:bodyPr>
          <a:lstStyle/>
          <a:p>
            <a:pPr algn="just"/>
            <a:r>
              <a:rPr lang="tr-TR" sz="2000" dirty="0">
                <a:latin typeface="Arial" panose="020B0604020202020204" pitchFamily="34" charset="0"/>
                <a:cs typeface="Arial" panose="020B0604020202020204" pitchFamily="34" charset="0"/>
              </a:rPr>
              <a:t>Başlangıçta aracımızın hiçbir tecrübesi olmadığı için Q-Tablosu sıfırlarla doludur. Bu nedenle aracımız ilk seçimlerinde, Q-Tablosundaki sıfırları maksimize etmeye çalışacak ve dolayısıyla rastgele hareket edecektir. Bu rastgele hareket, aracın ilk ödülünü bulmasına kadar devam edecektir. Araba ödülün bulunduğu bir yere geldiğinde, ödüle ulaşmadan önceki yerini hatırlar ve bu yerin değerini, kendi tecrübelerini biriktirdiği Q-Tablosuna yazar. Bu yazma işlemi belirli bir algoritmaya dayanır ve ajan, her adımda daha verimli bir şekilde hareket etmek için bu bilgileri kullanarak öğrenmeye devam eder.</a:t>
            </a:r>
          </a:p>
        </p:txBody>
      </p:sp>
      <p:sp>
        <p:nvSpPr>
          <p:cNvPr id="41" name="Rectangle 3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descr="ekran görüntüsü, metin, diyagram içeren bir resim&#10;&#10;Açıklama otomatik olarak oluşturuldu">
            <a:extLst>
              <a:ext uri="{FF2B5EF4-FFF2-40B4-BE49-F238E27FC236}">
                <a16:creationId xmlns:a16="http://schemas.microsoft.com/office/drawing/2014/main" id="{A8744486-23C2-3CFB-34B8-65910CD788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3332" y="2218606"/>
            <a:ext cx="4068667" cy="1963132"/>
          </a:xfrm>
          <a:prstGeom prst="rect">
            <a:avLst/>
          </a:prstGeom>
        </p:spPr>
      </p:pic>
    </p:spTree>
    <p:extLst>
      <p:ext uri="{BB962C8B-B14F-4D97-AF65-F5344CB8AC3E}">
        <p14:creationId xmlns:p14="http://schemas.microsoft.com/office/powerpoint/2010/main" val="1706511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B4A7A0-08A6-1005-37EA-912A25A0E77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A2E3AD-AC23-DA9E-9971-8AF1DC052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4789DA4-C599-714E-9363-C11668AC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7E460F-F8B0-007B-E30C-52F36E0CB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95C05F-30B7-72B6-8774-9200DF4B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492D7B-A2A5-7671-DCE4-F5DADFF1D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88C78B-59C4-DC1C-943E-126A7437B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F02C6D7C-100A-A48B-C64E-4C114824F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9F9876C-18CD-6130-1BC8-9F71D9CE18FA}"/>
              </a:ext>
            </a:extLst>
          </p:cNvPr>
          <p:cNvSpPr>
            <a:spLocks noGrp="1"/>
          </p:cNvSpPr>
          <p:nvPr>
            <p:ph type="title"/>
          </p:nvPr>
        </p:nvSpPr>
        <p:spPr>
          <a:xfrm>
            <a:off x="418225" y="2501984"/>
            <a:ext cx="3201366" cy="1402503"/>
          </a:xfrm>
        </p:spPr>
        <p:txBody>
          <a:bodyPr anchor="b">
            <a:normAutofit/>
          </a:bodyPr>
          <a:lstStyle/>
          <a:p>
            <a:pPr algn="ctr"/>
            <a:r>
              <a:rPr lang="tr-TR" sz="2500" b="1" i="0" dirty="0">
                <a:solidFill>
                  <a:schemeClr val="bg1"/>
                </a:solidFill>
                <a:effectLst/>
                <a:latin typeface="Arial" panose="020B0604020202020204" pitchFamily="34" charset="0"/>
                <a:cs typeface="Arial" panose="020B0604020202020204" pitchFamily="34" charset="0"/>
              </a:rPr>
              <a:t>Q-Learning</a:t>
            </a:r>
            <a:br>
              <a:rPr lang="tr-TR" sz="4000" b="1" i="0" dirty="0">
                <a:solidFill>
                  <a:srgbClr val="FFFFFF"/>
                </a:solidFill>
                <a:effectLst/>
                <a:latin typeface="Helvetica Neue"/>
              </a:rPr>
            </a:br>
            <a:endParaRPr lang="tr-TR" sz="4000" dirty="0">
              <a:solidFill>
                <a:srgbClr val="FFFFFF"/>
              </a:solidFill>
            </a:endParaRPr>
          </a:p>
        </p:txBody>
      </p:sp>
      <p:sp>
        <p:nvSpPr>
          <p:cNvPr id="3" name="İçerik Yer Tutucusu 2">
            <a:extLst>
              <a:ext uri="{FF2B5EF4-FFF2-40B4-BE49-F238E27FC236}">
                <a16:creationId xmlns:a16="http://schemas.microsoft.com/office/drawing/2014/main" id="{CBBC101F-6823-93C8-148A-94FA312CC489}"/>
              </a:ext>
            </a:extLst>
          </p:cNvPr>
          <p:cNvSpPr>
            <a:spLocks noGrp="1"/>
          </p:cNvSpPr>
          <p:nvPr>
            <p:ph idx="1"/>
          </p:nvPr>
        </p:nvSpPr>
        <p:spPr>
          <a:xfrm>
            <a:off x="4905054" y="731520"/>
            <a:ext cx="6661304" cy="5615092"/>
          </a:xfrm>
        </p:spPr>
        <p:txBody>
          <a:bodyPr anchor="ctr">
            <a:normAutofit fontScale="92500" lnSpcReduction="20000"/>
          </a:bodyPr>
          <a:lstStyle/>
          <a:p>
            <a:pPr marL="0" indent="0">
              <a:lnSpc>
                <a:spcPct val="100000"/>
              </a:lnSpc>
              <a:buNone/>
              <a:defRPr cap="all"/>
            </a:pPr>
            <a:endParaRPr lang="tr-TR" sz="1600" b="0" i="0" dirty="0">
              <a:latin typeface="Arial" panose="020B0604020202020204" pitchFamily="34" charset="0"/>
              <a:cs typeface="Arial" panose="020B0604020202020204" pitchFamily="34" charset="0"/>
            </a:endParaRPr>
          </a:p>
          <a:p>
            <a:pPr marL="0" indent="0">
              <a:lnSpc>
                <a:spcPct val="100000"/>
              </a:lnSpc>
              <a:buNone/>
              <a:defRPr cap="all"/>
            </a:pPr>
            <a:endParaRPr lang="tr-TR" sz="1600" dirty="0">
              <a:latin typeface="Arial" panose="020B0604020202020204" pitchFamily="34" charset="0"/>
              <a:cs typeface="Arial" panose="020B0604020202020204" pitchFamily="34" charset="0"/>
            </a:endParaRPr>
          </a:p>
          <a:p>
            <a:pPr marL="0" indent="0" algn="just">
              <a:lnSpc>
                <a:spcPct val="100000"/>
              </a:lnSpc>
              <a:buNone/>
              <a:defRPr cap="all"/>
            </a:pPr>
            <a:endParaRPr lang="tr-TR" sz="1600" b="0" i="0" dirty="0">
              <a:latin typeface="Arial" panose="020B0604020202020204" pitchFamily="34" charset="0"/>
              <a:cs typeface="Arial" panose="020B0604020202020204" pitchFamily="34" charset="0"/>
            </a:endParaRPr>
          </a:p>
          <a:p>
            <a:pPr marL="0" indent="0" algn="just">
              <a:lnSpc>
                <a:spcPct val="100000"/>
              </a:lnSpc>
              <a:buNone/>
            </a:pPr>
            <a:r>
              <a:rPr lang="tr-TR" sz="2000" dirty="0">
                <a:latin typeface="Arial" panose="020B0604020202020204" pitchFamily="34" charset="0"/>
                <a:cs typeface="Arial" panose="020B0604020202020204" pitchFamily="34" charset="0"/>
              </a:rPr>
              <a:t>Q(</a:t>
            </a:r>
            <a:r>
              <a:rPr lang="tr-TR" sz="2000" dirty="0" err="1">
                <a:latin typeface="Arial" panose="020B0604020202020204" pitchFamily="34" charset="0"/>
                <a:cs typeface="Arial" panose="020B0604020202020204" pitchFamily="34" charset="0"/>
              </a:rPr>
              <a:t>s,a</a:t>
            </a:r>
            <a:r>
              <a:rPr lang="tr-TR" sz="2000" dirty="0">
                <a:latin typeface="Arial" panose="020B0604020202020204" pitchFamily="34" charset="0"/>
                <a:cs typeface="Arial" panose="020B0604020202020204" pitchFamily="34" charset="0"/>
              </a:rPr>
              <a:t>)” (durum, eylem) belirli bir durum (s) ve eylem (a) çifti için o anki Q-değerini ifade eder.</a:t>
            </a:r>
          </a:p>
          <a:p>
            <a:pPr marL="0" indent="0" algn="just">
              <a:lnSpc>
                <a:spcPct val="100000"/>
              </a:lnSpc>
              <a:buNone/>
            </a:pPr>
            <a:r>
              <a:rPr lang="tr-TR" sz="2000" dirty="0" err="1">
                <a:latin typeface="Arial" panose="020B0604020202020204" pitchFamily="34" charset="0"/>
                <a:cs typeface="Arial" panose="020B0604020202020204" pitchFamily="34" charset="0"/>
              </a:rPr>
              <a:t>lr</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learning</a:t>
            </a:r>
            <a:r>
              <a:rPr lang="tr-TR" sz="2000" dirty="0">
                <a:latin typeface="Arial" panose="020B0604020202020204" pitchFamily="34" charset="0"/>
                <a:cs typeface="Arial" panose="020B0604020202020204" pitchFamily="34" charset="0"/>
              </a:rPr>
              <a:t> rate), öğrenme katsayısıdır ve yeni öğrenilen bilgilerin eski bilgileri ne kadar güncelleyeceğini belirler.</a:t>
            </a:r>
          </a:p>
          <a:p>
            <a:pPr marL="0" indent="0" algn="just">
              <a:lnSpc>
                <a:spcPct val="100000"/>
              </a:lnSpc>
              <a:buNone/>
            </a:pPr>
            <a:r>
              <a:rPr lang="tr-TR" sz="2000" dirty="0">
                <a:latin typeface="Arial" panose="020B0604020202020204" pitchFamily="34" charset="0"/>
                <a:cs typeface="Arial" panose="020B0604020202020204" pitchFamily="34" charset="0"/>
              </a:rPr>
              <a:t>r(s, a), mevcut durum (s) ve eylem (a) çifti için ödül değerini temsil eder.</a:t>
            </a:r>
          </a:p>
          <a:p>
            <a:pPr marL="0" indent="0" algn="just">
              <a:lnSpc>
                <a:spcPct val="100000"/>
              </a:lnSpc>
              <a:buNone/>
            </a:pPr>
            <a:r>
              <a:rPr lang="tr-TR" sz="2000" dirty="0">
                <a:latin typeface="Arial" panose="020B0604020202020204" pitchFamily="34" charset="0"/>
                <a:cs typeface="Arial" panose="020B0604020202020204" pitchFamily="34" charset="0"/>
              </a:rPr>
              <a:t>Y (gamma), gelecekteki ödüllerin ne kadar önemli olduğunu belirleyen indirgeme faktörüdür (</a:t>
            </a:r>
            <a:r>
              <a:rPr lang="tr-TR" sz="2000" dirty="0" err="1">
                <a:latin typeface="Arial" panose="020B0604020202020204" pitchFamily="34" charset="0"/>
                <a:cs typeface="Arial" panose="020B0604020202020204" pitchFamily="34" charset="0"/>
              </a:rPr>
              <a:t>discount</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factor</a:t>
            </a:r>
            <a:r>
              <a:rPr lang="tr-TR" sz="2000" dirty="0">
                <a:latin typeface="Arial" panose="020B0604020202020204" pitchFamily="34" charset="0"/>
                <a:cs typeface="Arial" panose="020B0604020202020204" pitchFamily="34" charset="0"/>
              </a:rPr>
              <a:t>).</a:t>
            </a:r>
          </a:p>
          <a:p>
            <a:pPr marL="0" indent="0" algn="just">
              <a:lnSpc>
                <a:spcPct val="100000"/>
              </a:lnSpc>
              <a:buNone/>
            </a:pPr>
            <a:r>
              <a:rPr lang="tr-TR" sz="2000" dirty="0" err="1">
                <a:latin typeface="Arial" panose="020B0604020202020204" pitchFamily="34" charset="0"/>
                <a:cs typeface="Arial" panose="020B0604020202020204" pitchFamily="34" charset="0"/>
              </a:rPr>
              <a:t>max</a:t>
            </a:r>
            <a:r>
              <a:rPr lang="tr-TR" sz="2000" dirty="0">
                <a:latin typeface="Arial" panose="020B0604020202020204" pitchFamily="34" charset="0"/>
                <a:cs typeface="Arial" panose="020B0604020202020204" pitchFamily="34" charset="0"/>
              </a:rPr>
              <a:t>(Q(s’, a’)), bir sonraki durumdaki (s’) tüm olası eylemler için en yüksek Q-değerini ifade eder.</a:t>
            </a:r>
          </a:p>
          <a:p>
            <a:pPr marL="0" indent="0" algn="just">
              <a:lnSpc>
                <a:spcPct val="100000"/>
              </a:lnSpc>
              <a:buNone/>
            </a:pPr>
            <a:r>
              <a:rPr lang="tr-TR" sz="2000" dirty="0">
                <a:latin typeface="Arial" panose="020B0604020202020204" pitchFamily="34" charset="0"/>
                <a:cs typeface="Arial" panose="020B0604020202020204" pitchFamily="34" charset="0"/>
              </a:rPr>
              <a:t>Ajan, bu algoritmaya göre her adımda bir sonraki durumu tahmin eder ve bu tahmini ile ödüle ulaşır. Ödüle ulaştıktan sonra, ajan rastgele bir yerden harekete başlar ve yine ödülü bulmaya çalışır. Bu işlem, ajan ödülü sürekli olarak buldukça ve Q-değerlerini güncelledikçe, hangi durumda hangi eylemi yapması gerektiğini öğrenir.</a:t>
            </a:r>
            <a:endParaRPr lang="en-US" sz="2000" dirty="0">
              <a:latin typeface="Arial" panose="020B0604020202020204" pitchFamily="34" charset="0"/>
              <a:cs typeface="Arial" panose="020B0604020202020204" pitchFamily="34" charset="0"/>
            </a:endParaRPr>
          </a:p>
        </p:txBody>
      </p:sp>
      <p:pic>
        <p:nvPicPr>
          <p:cNvPr id="11" name="Resim 10" descr="metin, yazı tipi, beyaz, hat sanatı, kaligrafi içeren bir resim&#10;&#10;Açıklama otomatik olarak oluşturuldu">
            <a:extLst>
              <a:ext uri="{FF2B5EF4-FFF2-40B4-BE49-F238E27FC236}">
                <a16:creationId xmlns:a16="http://schemas.microsoft.com/office/drawing/2014/main" id="{2E2D311B-ED6D-5F41-2F09-9D3724F61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313" y="511388"/>
            <a:ext cx="5640785" cy="1046448"/>
          </a:xfrm>
          <a:prstGeom prst="rect">
            <a:avLst/>
          </a:prstGeom>
        </p:spPr>
      </p:pic>
    </p:spTree>
    <p:extLst>
      <p:ext uri="{BB962C8B-B14F-4D97-AF65-F5344CB8AC3E}">
        <p14:creationId xmlns:p14="http://schemas.microsoft.com/office/powerpoint/2010/main" val="1611004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94C85A-81B6-62B8-7084-93A983E149E5}"/>
              </a:ext>
            </a:extLst>
          </p:cNvPr>
          <p:cNvSpPr>
            <a:spLocks noGrp="1"/>
          </p:cNvSpPr>
          <p:nvPr>
            <p:ph type="title"/>
          </p:nvPr>
        </p:nvSpPr>
        <p:spPr>
          <a:xfrm>
            <a:off x="418225" y="2589591"/>
            <a:ext cx="3201366" cy="1658537"/>
          </a:xfrm>
        </p:spPr>
        <p:txBody>
          <a:bodyPr anchor="b">
            <a:normAutofit/>
          </a:bodyPr>
          <a:lstStyle/>
          <a:p>
            <a:pPr algn="ctr"/>
            <a:r>
              <a:rPr lang="tr-TR" sz="2500" b="1" i="0" dirty="0" err="1">
                <a:solidFill>
                  <a:srgbClr val="FFFFFF"/>
                </a:solidFill>
                <a:effectLst/>
                <a:latin typeface="Arial" panose="020B0604020202020204" pitchFamily="34" charset="0"/>
                <a:cs typeface="Arial" panose="020B0604020202020204" pitchFamily="34" charset="0"/>
              </a:rPr>
              <a:t>State</a:t>
            </a:r>
            <a:r>
              <a:rPr lang="tr-TR" sz="2500" b="1" i="0" dirty="0">
                <a:solidFill>
                  <a:srgbClr val="FFFFFF"/>
                </a:solidFill>
                <a:effectLst/>
                <a:latin typeface="Arial" panose="020B0604020202020204" pitchFamily="34" charset="0"/>
                <a:cs typeface="Arial" panose="020B0604020202020204" pitchFamily="34" charset="0"/>
              </a:rPr>
              <a:t>-Action-</a:t>
            </a:r>
            <a:r>
              <a:rPr lang="tr-TR" sz="2500" b="1" i="0" dirty="0" err="1">
                <a:solidFill>
                  <a:srgbClr val="FFFFFF"/>
                </a:solidFill>
                <a:effectLst/>
                <a:latin typeface="Arial" panose="020B0604020202020204" pitchFamily="34" charset="0"/>
                <a:cs typeface="Arial" panose="020B0604020202020204" pitchFamily="34" charset="0"/>
              </a:rPr>
              <a:t>Reward</a:t>
            </a:r>
            <a:r>
              <a:rPr lang="tr-TR" sz="2500" b="1" i="0" dirty="0">
                <a:solidFill>
                  <a:srgbClr val="FFFFFF"/>
                </a:solidFill>
                <a:effectLst/>
                <a:latin typeface="Arial" panose="020B0604020202020204" pitchFamily="34" charset="0"/>
                <a:cs typeface="Arial" panose="020B0604020202020204" pitchFamily="34" charset="0"/>
              </a:rPr>
              <a:t>-</a:t>
            </a:r>
            <a:r>
              <a:rPr lang="tr-TR" sz="2500" b="1" i="0" dirty="0" err="1">
                <a:solidFill>
                  <a:srgbClr val="FFFFFF"/>
                </a:solidFill>
                <a:effectLst/>
                <a:latin typeface="Arial" panose="020B0604020202020204" pitchFamily="34" charset="0"/>
                <a:cs typeface="Arial" panose="020B0604020202020204" pitchFamily="34" charset="0"/>
              </a:rPr>
              <a:t>State</a:t>
            </a:r>
            <a:r>
              <a:rPr lang="tr-TR" sz="2500" b="1" i="0" dirty="0">
                <a:solidFill>
                  <a:srgbClr val="FFFFFF"/>
                </a:solidFill>
                <a:effectLst/>
                <a:latin typeface="Arial" panose="020B0604020202020204" pitchFamily="34" charset="0"/>
                <a:cs typeface="Arial" panose="020B0604020202020204" pitchFamily="34" charset="0"/>
              </a:rPr>
              <a:t>-Action (SARSA)</a:t>
            </a:r>
            <a:br>
              <a:rPr lang="tr-TR" sz="2500" b="1" i="0" dirty="0">
                <a:solidFill>
                  <a:srgbClr val="FFFFFF"/>
                </a:solidFill>
                <a:effectLst/>
                <a:latin typeface="Arial" panose="020B0604020202020204" pitchFamily="34" charset="0"/>
                <a:cs typeface="Arial" panose="020B0604020202020204" pitchFamily="34" charset="0"/>
              </a:rPr>
            </a:br>
            <a:endParaRPr lang="tr-TR" sz="2500" dirty="0">
              <a:solidFill>
                <a:srgbClr val="FFFFFF"/>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4EFA889C-6D0B-B08E-8C4C-DA44DBC08FF5}"/>
              </a:ext>
            </a:extLst>
          </p:cNvPr>
          <p:cNvSpPr>
            <a:spLocks noGrp="1"/>
          </p:cNvSpPr>
          <p:nvPr>
            <p:ph idx="1"/>
          </p:nvPr>
        </p:nvSpPr>
        <p:spPr>
          <a:xfrm>
            <a:off x="4654296" y="429768"/>
            <a:ext cx="6976229" cy="5765759"/>
          </a:xfrm>
        </p:spPr>
        <p:txBody>
          <a:bodyPr anchor="ctr">
            <a:noAutofit/>
          </a:bodyPr>
          <a:lstStyle/>
          <a:p>
            <a:pPr marL="0" indent="0" algn="just">
              <a:lnSpc>
                <a:spcPct val="100000"/>
              </a:lnSpc>
              <a:buNone/>
            </a:pPr>
            <a:r>
              <a:rPr lang="tr-TR" sz="1600" dirty="0">
                <a:latin typeface="Arial" panose="020B0604020202020204" pitchFamily="34" charset="0"/>
                <a:cs typeface="Arial" panose="020B0604020202020204" pitchFamily="34" charset="0"/>
              </a:rPr>
              <a:t>SARSA (</a:t>
            </a:r>
            <a:r>
              <a:rPr lang="tr-TR" sz="1600" dirty="0" err="1">
                <a:latin typeface="Arial" panose="020B0604020202020204" pitchFamily="34" charset="0"/>
                <a:cs typeface="Arial" panose="020B0604020202020204" pitchFamily="34" charset="0"/>
              </a:rPr>
              <a:t>State</a:t>
            </a:r>
            <a:r>
              <a:rPr lang="tr-TR" sz="1600" dirty="0">
                <a:latin typeface="Arial" panose="020B0604020202020204" pitchFamily="34" charset="0"/>
                <a:cs typeface="Arial" panose="020B0604020202020204" pitchFamily="34" charset="0"/>
              </a:rPr>
              <a:t>-Action-</a:t>
            </a:r>
            <a:r>
              <a:rPr lang="tr-TR" sz="1600" dirty="0" err="1">
                <a:latin typeface="Arial" panose="020B0604020202020204" pitchFamily="34" charset="0"/>
                <a:cs typeface="Arial" panose="020B0604020202020204" pitchFamily="34" charset="0"/>
              </a:rPr>
              <a:t>Reward</a:t>
            </a:r>
            <a:r>
              <a:rPr lang="tr-TR" sz="1600" dirty="0">
                <a:latin typeface="Arial" panose="020B0604020202020204" pitchFamily="34" charset="0"/>
                <a:cs typeface="Arial" panose="020B0604020202020204" pitchFamily="34" charset="0"/>
              </a:rPr>
              <a:t>-</a:t>
            </a:r>
            <a:r>
              <a:rPr lang="tr-TR" sz="1600" dirty="0" err="1">
                <a:latin typeface="Arial" panose="020B0604020202020204" pitchFamily="34" charset="0"/>
                <a:cs typeface="Arial" panose="020B0604020202020204" pitchFamily="34" charset="0"/>
              </a:rPr>
              <a:t>State</a:t>
            </a:r>
            <a:r>
              <a:rPr lang="tr-TR" sz="1600" dirty="0">
                <a:latin typeface="Arial" panose="020B0604020202020204" pitchFamily="34" charset="0"/>
                <a:cs typeface="Arial" panose="020B0604020202020204" pitchFamily="34" charset="0"/>
              </a:rPr>
              <a:t>-Action) algoritması, on-</a:t>
            </a:r>
            <a:r>
              <a:rPr lang="tr-TR" sz="1600" dirty="0" err="1">
                <a:latin typeface="Arial" panose="020B0604020202020204" pitchFamily="34" charset="0"/>
                <a:cs typeface="Arial" panose="020B0604020202020204" pitchFamily="34" charset="0"/>
              </a:rPr>
              <a:t>policy</a:t>
            </a:r>
            <a:r>
              <a:rPr lang="tr-TR" sz="1600" dirty="0">
                <a:latin typeface="Arial" panose="020B0604020202020204" pitchFamily="34" charset="0"/>
                <a:cs typeface="Arial" panose="020B0604020202020204" pitchFamily="34" charset="0"/>
              </a:rPr>
              <a:t> bir algoritmadır ve ajan, mevcut politikasını kullanarak hem veri toplar hem de öğrenir. Yani, ajan hangi eylemi seçerse, bu eylem üzerinden öğrenmesini gerçekleştirir. Bu, </a:t>
            </a:r>
            <a:r>
              <a:rPr lang="tr-TR" sz="1600" dirty="0" err="1">
                <a:latin typeface="Arial" panose="020B0604020202020204" pitchFamily="34" charset="0"/>
                <a:cs typeface="Arial" panose="020B0604020202020204" pitchFamily="34" charset="0"/>
              </a:rPr>
              <a:t>SARSA'nın</a:t>
            </a:r>
            <a:r>
              <a:rPr lang="tr-TR" sz="1600" dirty="0">
                <a:latin typeface="Arial" panose="020B0604020202020204" pitchFamily="34" charset="0"/>
                <a:cs typeface="Arial" panose="020B0604020202020204" pitchFamily="34" charset="0"/>
              </a:rPr>
              <a:t> Q-Learning algoritmasından farklı olduğu bir noktadır çünkü Q-Learning </a:t>
            </a:r>
            <a:r>
              <a:rPr lang="tr-TR" sz="1600" dirty="0" err="1">
                <a:latin typeface="Arial" panose="020B0604020202020204" pitchFamily="34" charset="0"/>
                <a:cs typeface="Arial" panose="020B0604020202020204" pitchFamily="34" charset="0"/>
              </a:rPr>
              <a:t>off-policy</a:t>
            </a:r>
            <a:r>
              <a:rPr lang="tr-TR" sz="1600" dirty="0">
                <a:latin typeface="Arial" panose="020B0604020202020204" pitchFamily="34" charset="0"/>
                <a:cs typeface="Arial" panose="020B0604020202020204" pitchFamily="34" charset="0"/>
              </a:rPr>
              <a:t> bir algoritmadır ve ajan, politikadan bağımsız bir şekilde en iyi eylemi öğrenmeye çalışır.</a:t>
            </a:r>
          </a:p>
          <a:p>
            <a:pPr marL="0" indent="0" algn="just">
              <a:lnSpc>
                <a:spcPct val="100000"/>
              </a:lnSpc>
              <a:buNone/>
            </a:pPr>
            <a:r>
              <a:rPr lang="tr-TR" sz="1600" dirty="0">
                <a:latin typeface="Arial" panose="020B0604020202020204" pitchFamily="34" charset="0"/>
                <a:cs typeface="Arial" panose="020B0604020202020204" pitchFamily="34" charset="0"/>
              </a:rPr>
              <a:t>SARSA, öğrenme döngüsündeki şu beş temel bileşenden ismini alır:</a:t>
            </a:r>
          </a:p>
          <a:p>
            <a:pPr marL="0" indent="0" algn="just">
              <a:lnSpc>
                <a:spcPct val="100000"/>
              </a:lnSpc>
              <a:buNone/>
            </a:pPr>
            <a:r>
              <a:rPr lang="tr-TR" sz="1600" dirty="0" err="1">
                <a:latin typeface="Arial" panose="020B0604020202020204" pitchFamily="34" charset="0"/>
                <a:cs typeface="Arial" panose="020B0604020202020204" pitchFamily="34" charset="0"/>
              </a:rPr>
              <a:t>State</a:t>
            </a:r>
            <a:r>
              <a:rPr lang="tr-TR" sz="1600" dirty="0">
                <a:latin typeface="Arial" panose="020B0604020202020204" pitchFamily="34" charset="0"/>
                <a:cs typeface="Arial" panose="020B0604020202020204" pitchFamily="34" charset="0"/>
              </a:rPr>
              <a:t> (Durum): Ajanın bulunduğu anlık durum.</a:t>
            </a:r>
          </a:p>
          <a:p>
            <a:pPr marL="0" indent="0" algn="just">
              <a:lnSpc>
                <a:spcPct val="100000"/>
              </a:lnSpc>
              <a:buNone/>
            </a:pPr>
            <a:r>
              <a:rPr lang="tr-TR" sz="1600" dirty="0">
                <a:latin typeface="Arial" panose="020B0604020202020204" pitchFamily="34" charset="0"/>
                <a:cs typeface="Arial" panose="020B0604020202020204" pitchFamily="34" charset="0"/>
              </a:rPr>
              <a:t>Action (Eylem): Ajanın mevcut durumdan hareketle seçtiği eylem.</a:t>
            </a:r>
          </a:p>
          <a:p>
            <a:pPr marL="0" indent="0" algn="just">
              <a:lnSpc>
                <a:spcPct val="100000"/>
              </a:lnSpc>
              <a:buNone/>
            </a:pPr>
            <a:r>
              <a:rPr lang="tr-TR" sz="1600" dirty="0" err="1">
                <a:latin typeface="Arial" panose="020B0604020202020204" pitchFamily="34" charset="0"/>
                <a:cs typeface="Arial" panose="020B0604020202020204" pitchFamily="34" charset="0"/>
              </a:rPr>
              <a:t>Reward</a:t>
            </a:r>
            <a:r>
              <a:rPr lang="tr-TR" sz="1600" dirty="0">
                <a:latin typeface="Arial" panose="020B0604020202020204" pitchFamily="34" charset="0"/>
                <a:cs typeface="Arial" panose="020B0604020202020204" pitchFamily="34" charset="0"/>
              </a:rPr>
              <a:t> (Ödül): Ajanın eylemi gerçekleştirdikten sonra aldığı ödül.</a:t>
            </a:r>
          </a:p>
          <a:p>
            <a:pPr marL="0" indent="0" algn="just">
              <a:lnSpc>
                <a:spcPct val="100000"/>
              </a:lnSpc>
              <a:buNone/>
            </a:pPr>
            <a:r>
              <a:rPr lang="en-US" sz="1600" dirty="0">
                <a:latin typeface="Arial" panose="020B0604020202020204" pitchFamily="34" charset="0"/>
                <a:cs typeface="Arial" panose="020B0604020202020204" pitchFamily="34" charset="0"/>
              </a:rPr>
              <a:t>Next State (</a:t>
            </a:r>
            <a:r>
              <a:rPr lang="en-US" sz="1600" dirty="0" err="1">
                <a:latin typeface="Arial" panose="020B0604020202020204" pitchFamily="34" charset="0"/>
                <a:cs typeface="Arial" panose="020B0604020202020204" pitchFamily="34" charset="0"/>
              </a:rPr>
              <a:t>Sonraki</a:t>
            </a:r>
            <a:r>
              <a:rPr lang="en-US" sz="1600" dirty="0">
                <a:latin typeface="Arial" panose="020B0604020202020204" pitchFamily="34" charset="0"/>
                <a:cs typeface="Arial" panose="020B0604020202020204" pitchFamily="34" charset="0"/>
              </a:rPr>
              <a:t> Durum): </a:t>
            </a:r>
            <a:r>
              <a:rPr lang="en-US" sz="1600" dirty="0" err="1">
                <a:latin typeface="Arial" panose="020B0604020202020204" pitchFamily="34" charset="0"/>
                <a:cs typeface="Arial" panose="020B0604020202020204" pitchFamily="34" charset="0"/>
              </a:rPr>
              <a:t>Eylemin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ardından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geçilen</a:t>
            </a:r>
            <a:r>
              <a:rPr lang="en-US" sz="1600" dirty="0">
                <a:latin typeface="Arial" panose="020B0604020202020204" pitchFamily="34" charset="0"/>
                <a:cs typeface="Arial" panose="020B0604020202020204" pitchFamily="34" charset="0"/>
              </a:rPr>
              <a:t> yeni durum.</a:t>
            </a:r>
            <a:endParaRPr lang="tr-TR" sz="1600" dirty="0">
              <a:latin typeface="Arial" panose="020B0604020202020204" pitchFamily="34" charset="0"/>
              <a:cs typeface="Arial" panose="020B0604020202020204" pitchFamily="34" charset="0"/>
            </a:endParaRPr>
          </a:p>
          <a:p>
            <a:pPr marL="0" indent="0" algn="just">
              <a:lnSpc>
                <a:spcPct val="100000"/>
              </a:lnSpc>
              <a:buNone/>
            </a:pPr>
            <a:r>
              <a:rPr lang="tr-TR" sz="1600" dirty="0" err="1">
                <a:latin typeface="Arial" panose="020B0604020202020204" pitchFamily="34" charset="0"/>
                <a:cs typeface="Arial" panose="020B0604020202020204" pitchFamily="34" charset="0"/>
              </a:rPr>
              <a:t>Next</a:t>
            </a:r>
            <a:r>
              <a:rPr lang="tr-TR" sz="1600" dirty="0">
                <a:latin typeface="Arial" panose="020B0604020202020204" pitchFamily="34" charset="0"/>
                <a:cs typeface="Arial" panose="020B0604020202020204" pitchFamily="34" charset="0"/>
              </a:rPr>
              <a:t> Action (Sonraki Eylem): Yeni durumda ajan tarafından seçilen eylem.</a:t>
            </a:r>
          </a:p>
          <a:p>
            <a:pPr marL="0" indent="0" algn="just">
              <a:lnSpc>
                <a:spcPct val="100000"/>
              </a:lnSpc>
              <a:buNone/>
            </a:pPr>
            <a:endParaRPr lang="tr-TR" sz="1600" dirty="0">
              <a:latin typeface="Arial" panose="020B0604020202020204" pitchFamily="34" charset="0"/>
              <a:cs typeface="Arial" panose="020B0604020202020204" pitchFamily="34" charset="0"/>
            </a:endParaRPr>
          </a:p>
          <a:p>
            <a:pPr marL="0" indent="0" algn="just">
              <a:lnSpc>
                <a:spcPct val="100000"/>
              </a:lnSpc>
              <a:buNone/>
            </a:pPr>
            <a:r>
              <a:rPr lang="tr-TR" sz="1600" dirty="0">
                <a:latin typeface="Arial" panose="020B0604020202020204" pitchFamily="34" charset="0"/>
                <a:cs typeface="Arial" panose="020B0604020202020204" pitchFamily="34" charset="0"/>
              </a:rPr>
              <a:t>Güncelleme Kuralı:</a:t>
            </a:r>
          </a:p>
        </p:txBody>
      </p:sp>
      <p:pic>
        <p:nvPicPr>
          <p:cNvPr id="5" name="Resim 4" descr="yazı tipi, tipografi, metin, hat sanatı, kaligrafi içeren bir resim&#10;&#10;Açıklama otomatik olarak oluşturuldu">
            <a:extLst>
              <a:ext uri="{FF2B5EF4-FFF2-40B4-BE49-F238E27FC236}">
                <a16:creationId xmlns:a16="http://schemas.microsoft.com/office/drawing/2014/main" id="{72260384-2BC9-9E2E-3118-648638DFE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733" y="5157894"/>
            <a:ext cx="3813622" cy="496565"/>
          </a:xfrm>
          <a:prstGeom prst="rect">
            <a:avLst/>
          </a:prstGeom>
        </p:spPr>
      </p:pic>
    </p:spTree>
    <p:extLst>
      <p:ext uri="{BB962C8B-B14F-4D97-AF65-F5344CB8AC3E}">
        <p14:creationId xmlns:p14="http://schemas.microsoft.com/office/powerpoint/2010/main" val="3940720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5C34330-C684-5B07-3E93-F3769DD12CA0}"/>
              </a:ext>
            </a:extLst>
          </p:cNvPr>
          <p:cNvSpPr>
            <a:spLocks noGrp="1"/>
          </p:cNvSpPr>
          <p:nvPr>
            <p:ph type="title"/>
          </p:nvPr>
        </p:nvSpPr>
        <p:spPr>
          <a:xfrm>
            <a:off x="466722" y="2770632"/>
            <a:ext cx="3201366" cy="1203720"/>
          </a:xfrm>
        </p:spPr>
        <p:txBody>
          <a:bodyPr anchor="b">
            <a:normAutofit/>
          </a:bodyPr>
          <a:lstStyle/>
          <a:p>
            <a:pPr algn="ctr"/>
            <a:r>
              <a:rPr lang="tr-TR" sz="2500" b="1" dirty="0">
                <a:solidFill>
                  <a:srgbClr val="FFFFFF"/>
                </a:solidFill>
                <a:latin typeface="Arial" panose="020B0604020202020204" pitchFamily="34" charset="0"/>
                <a:cs typeface="Arial" panose="020B0604020202020204" pitchFamily="34" charset="0"/>
              </a:rPr>
              <a:t>Politika Gradyan Yöntemleri</a:t>
            </a:r>
          </a:p>
        </p:txBody>
      </p:sp>
      <p:sp>
        <p:nvSpPr>
          <p:cNvPr id="3" name="İçerik Yer Tutucusu 2">
            <a:extLst>
              <a:ext uri="{FF2B5EF4-FFF2-40B4-BE49-F238E27FC236}">
                <a16:creationId xmlns:a16="http://schemas.microsoft.com/office/drawing/2014/main" id="{E10E841F-5AB2-CC31-BCD4-33F67AAD623F}"/>
              </a:ext>
            </a:extLst>
          </p:cNvPr>
          <p:cNvSpPr>
            <a:spLocks noGrp="1"/>
          </p:cNvSpPr>
          <p:nvPr>
            <p:ph idx="1"/>
          </p:nvPr>
        </p:nvSpPr>
        <p:spPr>
          <a:xfrm>
            <a:off x="4636169" y="320843"/>
            <a:ext cx="7218948" cy="6176210"/>
          </a:xfrm>
        </p:spPr>
        <p:txBody>
          <a:bodyPr anchor="ctr">
            <a:normAutofit fontScale="92500" lnSpcReduction="20000"/>
          </a:bodyPr>
          <a:lstStyle/>
          <a:p>
            <a:pPr marL="0" indent="0" algn="just">
              <a:lnSpc>
                <a:spcPct val="110000"/>
              </a:lnSpc>
              <a:buNone/>
            </a:pPr>
            <a:r>
              <a:rPr lang="tr-TR" sz="1500" dirty="0">
                <a:latin typeface="Arial" panose="020B0604020202020204" pitchFamily="34" charset="0"/>
                <a:cs typeface="Arial" panose="020B0604020202020204" pitchFamily="34" charset="0"/>
              </a:rPr>
              <a:t>Politika Gradyan Algoritmaları, doğrudan bir politika fonksiyonunu optimize etmeye yönelik çalışır. Bu tür algoritmalar, özellikle sürekli aksiyon alanlarında etkili bir öğrenme sağlar, çünkü eylemleri belirli bir olasılık dağılımına göre seçerler.</a:t>
            </a:r>
          </a:p>
          <a:p>
            <a:pPr marL="0" indent="0">
              <a:lnSpc>
                <a:spcPct val="110000"/>
              </a:lnSpc>
              <a:buNone/>
            </a:pPr>
            <a:r>
              <a:rPr lang="tr-TR" sz="1500" dirty="0">
                <a:latin typeface="Arial" panose="020B0604020202020204" pitchFamily="34" charset="0"/>
                <a:cs typeface="Arial" panose="020B0604020202020204" pitchFamily="34" charset="0"/>
              </a:rPr>
              <a:t>Nasıl Çalışır?</a:t>
            </a:r>
            <a:br>
              <a:rPr lang="tr-TR" sz="1500" dirty="0">
                <a:latin typeface="Arial" panose="020B0604020202020204" pitchFamily="34" charset="0"/>
                <a:cs typeface="Arial" panose="020B0604020202020204" pitchFamily="34" charset="0"/>
              </a:rPr>
            </a:br>
            <a:r>
              <a:rPr lang="tr-TR" sz="1500" dirty="0">
                <a:latin typeface="Arial" panose="020B0604020202020204" pitchFamily="34" charset="0"/>
                <a:cs typeface="Arial" panose="020B0604020202020204" pitchFamily="34" charset="0"/>
              </a:rPr>
              <a:t>Politika fonksiyonunu temsil eden bir olasılık fonksiyonu üzerinden çalışır ve toplam ödülü maksimize edecek şekilde gradyan hesaplar. Bu gradyan, politikanın parametrelerini güncellemeye yönelik kullanılır.</a:t>
            </a:r>
          </a:p>
          <a:p>
            <a:pPr marL="0" indent="0" algn="just">
              <a:lnSpc>
                <a:spcPct val="110000"/>
              </a:lnSpc>
              <a:buNone/>
            </a:pPr>
            <a:r>
              <a:rPr lang="tr-TR" sz="1500" dirty="0">
                <a:latin typeface="Arial" panose="020B0604020202020204" pitchFamily="34" charset="0"/>
                <a:cs typeface="Arial" panose="020B0604020202020204" pitchFamily="34" charset="0"/>
              </a:rPr>
              <a:t>REINFORCE: Bu algoritma, her bir eylemin sonucunda elde edilen ödülü baz alarak politikanın gradyanını günceller. Yani, eylemin ödülüne bağlı olarak, politikanın parametrelerini günceller.</a:t>
            </a:r>
          </a:p>
          <a:p>
            <a:pPr marL="0" indent="0" algn="just">
              <a:lnSpc>
                <a:spcPct val="110000"/>
              </a:lnSpc>
              <a:buNone/>
            </a:pPr>
            <a:r>
              <a:rPr lang="tr-TR" sz="1500" dirty="0" err="1">
                <a:latin typeface="Arial" panose="020B0604020202020204" pitchFamily="34" charset="0"/>
                <a:cs typeface="Arial" panose="020B0604020202020204" pitchFamily="34" charset="0"/>
              </a:rPr>
              <a:t>Actor-Critic</a:t>
            </a:r>
            <a:r>
              <a:rPr lang="tr-TR" sz="1500" dirty="0">
                <a:latin typeface="Arial" panose="020B0604020202020204" pitchFamily="34" charset="0"/>
                <a:cs typeface="Arial" panose="020B0604020202020204" pitchFamily="34" charset="0"/>
              </a:rPr>
              <a:t>: İki bileşen içerir: </a:t>
            </a:r>
            <a:r>
              <a:rPr lang="tr-TR" sz="1500" dirty="0" err="1">
                <a:latin typeface="Arial" panose="020B0604020202020204" pitchFamily="34" charset="0"/>
                <a:cs typeface="Arial" panose="020B0604020202020204" pitchFamily="34" charset="0"/>
              </a:rPr>
              <a:t>Actor</a:t>
            </a:r>
            <a:r>
              <a:rPr lang="tr-TR" sz="1500" dirty="0">
                <a:latin typeface="Arial" panose="020B0604020202020204" pitchFamily="34" charset="0"/>
                <a:cs typeface="Arial" panose="020B0604020202020204" pitchFamily="34" charset="0"/>
              </a:rPr>
              <a:t> ve </a:t>
            </a:r>
            <a:r>
              <a:rPr lang="tr-TR" sz="1500" dirty="0" err="1">
                <a:latin typeface="Arial" panose="020B0604020202020204" pitchFamily="34" charset="0"/>
                <a:cs typeface="Arial" panose="020B0604020202020204" pitchFamily="34" charset="0"/>
              </a:rPr>
              <a:t>Critic</a:t>
            </a:r>
            <a:r>
              <a:rPr lang="tr-TR" sz="1500" dirty="0">
                <a:latin typeface="Arial" panose="020B0604020202020204" pitchFamily="34" charset="0"/>
                <a:cs typeface="Arial" panose="020B0604020202020204" pitchFamily="34" charset="0"/>
              </a:rPr>
              <a:t>. </a:t>
            </a:r>
            <a:r>
              <a:rPr lang="tr-TR" sz="1500" dirty="0" err="1">
                <a:latin typeface="Arial" panose="020B0604020202020204" pitchFamily="34" charset="0"/>
                <a:cs typeface="Arial" panose="020B0604020202020204" pitchFamily="34" charset="0"/>
              </a:rPr>
              <a:t>Actor</a:t>
            </a:r>
            <a:r>
              <a:rPr lang="tr-TR" sz="1500" dirty="0">
                <a:latin typeface="Arial" panose="020B0604020202020204" pitchFamily="34" charset="0"/>
                <a:cs typeface="Arial" panose="020B0604020202020204" pitchFamily="34" charset="0"/>
              </a:rPr>
              <a:t>, politikayı öğrenirken </a:t>
            </a:r>
            <a:r>
              <a:rPr lang="tr-TR" sz="1500" dirty="0" err="1">
                <a:latin typeface="Arial" panose="020B0604020202020204" pitchFamily="34" charset="0"/>
                <a:cs typeface="Arial" panose="020B0604020202020204" pitchFamily="34" charset="0"/>
              </a:rPr>
              <a:t>Critic</a:t>
            </a:r>
            <a:r>
              <a:rPr lang="tr-TR" sz="1500" dirty="0">
                <a:latin typeface="Arial" panose="020B0604020202020204" pitchFamily="34" charset="0"/>
                <a:cs typeface="Arial" panose="020B0604020202020204" pitchFamily="34" charset="0"/>
              </a:rPr>
              <a:t>, değer fonksiyonunu öğrenir. </a:t>
            </a:r>
            <a:r>
              <a:rPr lang="tr-TR" sz="1500" dirty="0" err="1">
                <a:latin typeface="Arial" panose="020B0604020202020204" pitchFamily="34" charset="0"/>
                <a:cs typeface="Arial" panose="020B0604020202020204" pitchFamily="34" charset="0"/>
              </a:rPr>
              <a:t>Actor</a:t>
            </a:r>
            <a:r>
              <a:rPr lang="tr-TR" sz="1500" dirty="0">
                <a:latin typeface="Arial" panose="020B0604020202020204" pitchFamily="34" charset="0"/>
                <a:cs typeface="Arial" panose="020B0604020202020204" pitchFamily="34" charset="0"/>
              </a:rPr>
              <a:t> politikayı optimize ederken, </a:t>
            </a:r>
            <a:r>
              <a:rPr lang="tr-TR" sz="1500" dirty="0" err="1">
                <a:latin typeface="Arial" panose="020B0604020202020204" pitchFamily="34" charset="0"/>
                <a:cs typeface="Arial" panose="020B0604020202020204" pitchFamily="34" charset="0"/>
              </a:rPr>
              <a:t>Critic</a:t>
            </a:r>
            <a:r>
              <a:rPr lang="tr-TR" sz="1500" dirty="0">
                <a:latin typeface="Arial" panose="020B0604020202020204" pitchFamily="34" charset="0"/>
                <a:cs typeface="Arial" panose="020B0604020202020204" pitchFamily="34" charset="0"/>
              </a:rPr>
              <a:t> değer fonksiyonu ile her durumda eylemin ne kadar "iyi" olduğunu değerlendirir. Bu iki bileşen birlikte çalışarak daha stabil bir öğrenme sağlar.</a:t>
            </a:r>
          </a:p>
          <a:p>
            <a:pPr marL="0" indent="0" algn="just">
              <a:lnSpc>
                <a:spcPct val="110000"/>
              </a:lnSpc>
              <a:buNone/>
            </a:pPr>
            <a:r>
              <a:rPr lang="tr-TR" sz="1500" dirty="0" err="1">
                <a:latin typeface="Arial" panose="020B0604020202020204" pitchFamily="34" charset="0"/>
                <a:cs typeface="Arial" panose="020B0604020202020204" pitchFamily="34" charset="0"/>
              </a:rPr>
              <a:t>Proximal</a:t>
            </a:r>
            <a:r>
              <a:rPr lang="tr-TR" sz="1500" dirty="0">
                <a:latin typeface="Arial" panose="020B0604020202020204" pitchFamily="34" charset="0"/>
                <a:cs typeface="Arial" panose="020B0604020202020204" pitchFamily="34" charset="0"/>
              </a:rPr>
              <a:t> </a:t>
            </a:r>
            <a:r>
              <a:rPr lang="tr-TR" sz="1500" dirty="0" err="1">
                <a:latin typeface="Arial" panose="020B0604020202020204" pitchFamily="34" charset="0"/>
                <a:cs typeface="Arial" panose="020B0604020202020204" pitchFamily="34" charset="0"/>
              </a:rPr>
              <a:t>Policy</a:t>
            </a:r>
            <a:r>
              <a:rPr lang="tr-TR" sz="1500" dirty="0">
                <a:latin typeface="Arial" panose="020B0604020202020204" pitchFamily="34" charset="0"/>
                <a:cs typeface="Arial" panose="020B0604020202020204" pitchFamily="34" charset="0"/>
              </a:rPr>
              <a:t> </a:t>
            </a:r>
            <a:r>
              <a:rPr lang="tr-TR" sz="1500" dirty="0" err="1">
                <a:latin typeface="Arial" panose="020B0604020202020204" pitchFamily="34" charset="0"/>
                <a:cs typeface="Arial" panose="020B0604020202020204" pitchFamily="34" charset="0"/>
              </a:rPr>
              <a:t>Optimization</a:t>
            </a:r>
            <a:r>
              <a:rPr lang="tr-TR" sz="1500" dirty="0">
                <a:latin typeface="Arial" panose="020B0604020202020204" pitchFamily="34" charset="0"/>
                <a:cs typeface="Arial" panose="020B0604020202020204" pitchFamily="34" charset="0"/>
              </a:rPr>
              <a:t> (PPO): Politika gradyan algoritmalarının kararlılığını artırmaya yönelik geliştirilmiştir. Politikanın büyük adımlarla değişmesini engelleyerek daha stabil bir öğrenme süreci sağlar. Politika güncellemeleri, daha küçük adımlarla yapılır.</a:t>
            </a:r>
          </a:p>
          <a:p>
            <a:pPr marL="0" indent="0" algn="just">
              <a:lnSpc>
                <a:spcPct val="110000"/>
              </a:lnSpc>
              <a:buNone/>
            </a:pPr>
            <a:endParaRPr kumimoji="0" lang="tr-TR" altLang="tr-TR" sz="150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10000"/>
              </a:lnSpc>
              <a:spcBef>
                <a:spcPct val="0"/>
              </a:spcBef>
              <a:spcAft>
                <a:spcPct val="0"/>
              </a:spcAft>
              <a:buClrTx/>
              <a:buSzTx/>
              <a:buNone/>
              <a:tabLst/>
            </a:pPr>
            <a:r>
              <a:rPr lang="tr-TR" sz="1500" dirty="0">
                <a:latin typeface="Arial" panose="020B0604020202020204" pitchFamily="34" charset="0"/>
                <a:cs typeface="Arial" panose="020B0604020202020204" pitchFamily="34" charset="0"/>
              </a:rPr>
              <a:t>Avantajı, sürekli aksiyon alanlarında ve büyük durum uzaylarında güçlüdür, çünkü doğrudan bir politika fonksiyonu üzerinde çalışır. REINFORCE, </a:t>
            </a:r>
            <a:r>
              <a:rPr lang="tr-TR" sz="1500" dirty="0" err="1">
                <a:latin typeface="Arial" panose="020B0604020202020204" pitchFamily="34" charset="0"/>
                <a:cs typeface="Arial" panose="020B0604020202020204" pitchFamily="34" charset="0"/>
              </a:rPr>
              <a:t>Actor-Critic</a:t>
            </a:r>
            <a:r>
              <a:rPr lang="tr-TR" sz="1500" dirty="0">
                <a:latin typeface="Arial" panose="020B0604020202020204" pitchFamily="34" charset="0"/>
                <a:cs typeface="Arial" panose="020B0604020202020204" pitchFamily="34" charset="0"/>
              </a:rPr>
              <a:t> ve PPO gibi algoritmalar, karmaşık ortamlarda etkili bir şekilde öğrenme sağlayabilir.</a:t>
            </a:r>
            <a:endParaRPr kumimoji="0" lang="tr-TR" altLang="tr-TR" sz="1500" i="0" u="none" strike="noStrike" cap="none" normalizeH="0" baseline="0" dirty="0">
              <a:ln>
                <a:noFill/>
              </a:ln>
              <a:effectLst/>
              <a:latin typeface="Arial" panose="020B0604020202020204" pitchFamily="34" charset="0"/>
              <a:cs typeface="Arial" panose="020B0604020202020204" pitchFamily="34" charset="0"/>
            </a:endParaRPr>
          </a:p>
          <a:p>
            <a:pPr marL="0" indent="0" algn="just">
              <a:lnSpc>
                <a:spcPct val="110000"/>
              </a:lnSpc>
              <a:buNone/>
            </a:pPr>
            <a:r>
              <a:rPr lang="tr-TR" sz="1500" dirty="0">
                <a:latin typeface="Arial" panose="020B0604020202020204" pitchFamily="34" charset="0"/>
                <a:cs typeface="Arial" panose="020B0604020202020204" pitchFamily="34" charset="0"/>
              </a:rPr>
              <a:t>Dezavantajı, yüksek varyans nedeniyle öğrenme süreci yavaş olabilir. Politika güncellemeleri, ödülün değişkenliğine bağlı olarak büyük dalgalanmalar gösterebilir ve bu da öğrenmeyi zorlaştırabilir.</a:t>
            </a:r>
          </a:p>
          <a:p>
            <a:pPr marL="0" indent="0">
              <a:lnSpc>
                <a:spcPct val="100000"/>
              </a:lnSpc>
              <a:buNone/>
            </a:pPr>
            <a:endParaRPr lang="tr-T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578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936507-A7D1-7BEC-357E-4FD9B639A04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D59625-20B2-904D-D18F-F2D40F360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33C20EE-1CB5-F691-90EA-9C55A8E5D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191DE-EF69-54E2-56D0-9857748C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AEE9BEF-9011-51D8-C84E-403317A1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E757D0-E108-43FD-C8A1-9F564CC7E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009A8B6-6C96-DEAD-3898-30B14D84D144}"/>
              </a:ext>
            </a:extLst>
          </p:cNvPr>
          <p:cNvSpPr>
            <a:spLocks noGrp="1"/>
          </p:cNvSpPr>
          <p:nvPr>
            <p:ph type="title"/>
          </p:nvPr>
        </p:nvSpPr>
        <p:spPr>
          <a:xfrm>
            <a:off x="704089" y="557072"/>
            <a:ext cx="9895951" cy="1033669"/>
          </a:xfrm>
        </p:spPr>
        <p:txBody>
          <a:bodyPr>
            <a:normAutofit/>
          </a:bodyPr>
          <a:lstStyle/>
          <a:p>
            <a:r>
              <a:rPr lang="tr-TR" sz="3000" b="1" i="0" dirty="0">
                <a:solidFill>
                  <a:schemeClr val="bg1"/>
                </a:solidFill>
                <a:effectLst/>
                <a:latin typeface="Arial" panose="020B0604020202020204" pitchFamily="34" charset="0"/>
                <a:cs typeface="Arial" panose="020B0604020202020204" pitchFamily="34" charset="0"/>
              </a:rPr>
              <a:t>On-</a:t>
            </a:r>
            <a:r>
              <a:rPr lang="tr-TR" sz="3000" b="1" i="0" dirty="0" err="1">
                <a:solidFill>
                  <a:schemeClr val="bg1"/>
                </a:solidFill>
                <a:effectLst/>
                <a:latin typeface="Arial" panose="020B0604020202020204" pitchFamily="34" charset="0"/>
                <a:cs typeface="Arial" panose="020B0604020202020204" pitchFamily="34" charset="0"/>
              </a:rPr>
              <a:t>Policy</a:t>
            </a:r>
            <a:r>
              <a:rPr lang="tr-TR" sz="3000" b="1" i="0" dirty="0">
                <a:solidFill>
                  <a:schemeClr val="bg1"/>
                </a:solidFill>
                <a:effectLst/>
                <a:latin typeface="Arial" panose="020B0604020202020204" pitchFamily="34" charset="0"/>
                <a:cs typeface="Arial" panose="020B0604020202020204" pitchFamily="34" charset="0"/>
              </a:rPr>
              <a:t> </a:t>
            </a:r>
            <a:br>
              <a:rPr lang="sv-SE" sz="2800" b="1" i="0" dirty="0">
                <a:solidFill>
                  <a:srgbClr val="FFFFFF"/>
                </a:solidFill>
                <a:effectLst/>
                <a:latin typeface="Helvetica Neue"/>
              </a:rPr>
            </a:br>
            <a:endParaRPr lang="tr-TR" sz="2800" dirty="0">
              <a:solidFill>
                <a:srgbClr val="FFFFFF"/>
              </a:solidFill>
            </a:endParaRPr>
          </a:p>
        </p:txBody>
      </p:sp>
      <p:sp>
        <p:nvSpPr>
          <p:cNvPr id="4" name="Rectangle 1">
            <a:extLst>
              <a:ext uri="{FF2B5EF4-FFF2-40B4-BE49-F238E27FC236}">
                <a16:creationId xmlns:a16="http://schemas.microsoft.com/office/drawing/2014/main" id="{497CEDEF-5594-A4AE-ADF8-C9C0E7031BAE}"/>
              </a:ext>
            </a:extLst>
          </p:cNvPr>
          <p:cNvSpPr>
            <a:spLocks noGrp="1" noChangeArrowheads="1"/>
          </p:cNvSpPr>
          <p:nvPr>
            <p:ph idx="1"/>
          </p:nvPr>
        </p:nvSpPr>
        <p:spPr bwMode="auto">
          <a:xfrm>
            <a:off x="704089" y="1753385"/>
            <a:ext cx="11130102" cy="49486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indent="0" algn="just">
              <a:lnSpc>
                <a:spcPct val="100000"/>
              </a:lnSpc>
              <a:buNone/>
            </a:pPr>
            <a:r>
              <a:rPr lang="tr-TR" sz="1450" dirty="0">
                <a:latin typeface="Arial" panose="020B0604020202020204" pitchFamily="34" charset="0"/>
                <a:cs typeface="Arial" panose="020B0604020202020204" pitchFamily="34" charset="0"/>
              </a:rPr>
              <a:t>On-</a:t>
            </a:r>
            <a:r>
              <a:rPr lang="tr-TR" sz="1450" dirty="0" err="1">
                <a:latin typeface="Arial" panose="020B0604020202020204" pitchFamily="34" charset="0"/>
                <a:cs typeface="Arial" panose="020B0604020202020204" pitchFamily="34" charset="0"/>
              </a:rPr>
              <a:t>Policy</a:t>
            </a:r>
            <a:r>
              <a:rPr lang="tr-TR" sz="1450" dirty="0">
                <a:latin typeface="Arial" panose="020B0604020202020204" pitchFamily="34" charset="0"/>
                <a:cs typeface="Arial" panose="020B0604020202020204" pitchFamily="34" charset="0"/>
              </a:rPr>
              <a:t> Öğrenme, ajanın mevcut politikayı (</a:t>
            </a:r>
            <a:r>
              <a:rPr lang="el-GR" sz="1450" dirty="0">
                <a:latin typeface="Arial" panose="020B0604020202020204" pitchFamily="34" charset="0"/>
                <a:cs typeface="Arial" panose="020B0604020202020204" pitchFamily="34" charset="0"/>
              </a:rPr>
              <a:t>π) </a:t>
            </a:r>
            <a:r>
              <a:rPr lang="tr-TR" sz="1450" dirty="0">
                <a:latin typeface="Arial" panose="020B0604020202020204" pitchFamily="34" charset="0"/>
                <a:cs typeface="Arial" panose="020B0604020202020204" pitchFamily="34" charset="0"/>
              </a:rPr>
              <a:t>takip ederek veri topladığı ve bu aynı politikayı optimize ettiği bir öğrenme yöntemidir. Bu tür öğrenmede, ajan yalnızca şu anda kullandığı politikalardan öğrenir ve politikasını sürekli olarak geliştirir. Ajan veri toplarken ve öğrenme yaparken aynı politikanın çıktılarından faydalanır. </a:t>
            </a:r>
          </a:p>
          <a:p>
            <a:pPr marL="0" indent="0" algn="just">
              <a:lnSpc>
                <a:spcPct val="100000"/>
              </a:lnSpc>
              <a:buNone/>
            </a:pPr>
            <a:r>
              <a:rPr lang="tr-TR" sz="1450" dirty="0">
                <a:latin typeface="Arial" panose="020B0604020202020204" pitchFamily="34" charset="0"/>
                <a:cs typeface="Arial" panose="020B0604020202020204" pitchFamily="34" charset="0"/>
              </a:rPr>
              <a:t>Nasıl Çalışır? </a:t>
            </a:r>
          </a:p>
          <a:p>
            <a:pPr marL="0" indent="0" algn="just">
              <a:lnSpc>
                <a:spcPct val="100000"/>
              </a:lnSpc>
              <a:buNone/>
            </a:pPr>
            <a:r>
              <a:rPr lang="tr-TR" sz="1450" dirty="0">
                <a:latin typeface="Arial" panose="020B0604020202020204" pitchFamily="34" charset="0"/>
                <a:cs typeface="Arial" panose="020B0604020202020204" pitchFamily="34" charset="0"/>
              </a:rPr>
              <a:t>Ajan, mevcut politikasını kullanarak bir ortamda eylemler gerçekleştirir. Topladığı verilerle, bu politikanın nasıl daha iyi hale getirilebileceğini öğrenir ve yeni, iyileştirilmiş bir politika oluşturur. Önceki politika üzerinde yapılan iyileştirmelerle yeni bir politika elde edilir.</a:t>
            </a:r>
          </a:p>
          <a:p>
            <a:pPr marL="0" indent="0" algn="just">
              <a:lnSpc>
                <a:spcPct val="100000"/>
              </a:lnSpc>
              <a:buNone/>
            </a:pPr>
            <a:r>
              <a:rPr lang="tr-TR" sz="1450" dirty="0">
                <a:latin typeface="Arial" panose="020B0604020202020204" pitchFamily="34" charset="0"/>
                <a:cs typeface="Arial" panose="020B0604020202020204" pitchFamily="34" charset="0"/>
              </a:rPr>
              <a:t>Avantajı, ajan doğrudan mevcut politikasını geliştirdiği için öğrenme süreci genellikle daha güvenli ve istikrarlıdır. Mevcut politikasını sürekli olarak optimize ederek daha iyi sonuçlar elde edebilir. </a:t>
            </a:r>
          </a:p>
          <a:p>
            <a:pPr marL="0" indent="0" algn="just">
              <a:lnSpc>
                <a:spcPct val="100000"/>
              </a:lnSpc>
              <a:buNone/>
            </a:pPr>
            <a:r>
              <a:rPr lang="tr-TR" sz="1450" dirty="0">
                <a:latin typeface="Arial" panose="020B0604020202020204" pitchFamily="34" charset="0"/>
                <a:cs typeface="Arial" panose="020B0604020202020204" pitchFamily="34" charset="0"/>
              </a:rPr>
              <a:t>Dezavantajı, daha fazla veri gerektirebilir, çünkü yalnızca mevcut politikanın davranışlarına dayalı veri kullanır. Çeşitlilik açısından sınırlı olabilir. Ajan, yalnızca mevcut politikasına dayalı veri topladığı için, eylem seçimlerinde çeşitlilik sınırlı olabilir. Bu durum, daha geniş bir arama yapma potansiyelini kısıtlar.</a:t>
            </a:r>
          </a:p>
          <a:p>
            <a:pPr marL="0" indent="0" algn="just">
              <a:lnSpc>
                <a:spcPct val="100000"/>
              </a:lnSpc>
              <a:buNone/>
            </a:pPr>
            <a:r>
              <a:rPr lang="tr-TR" sz="1450" i="0" dirty="0">
                <a:effectLst/>
                <a:latin typeface="Arial" panose="020B0604020202020204" pitchFamily="34" charset="0"/>
                <a:cs typeface="Arial" panose="020B0604020202020204" pitchFamily="34" charset="0"/>
              </a:rPr>
              <a:t>On-</a:t>
            </a:r>
            <a:r>
              <a:rPr lang="tr-TR" sz="1450" i="0" dirty="0" err="1">
                <a:effectLst/>
                <a:latin typeface="Arial" panose="020B0604020202020204" pitchFamily="34" charset="0"/>
                <a:cs typeface="Arial" panose="020B0604020202020204" pitchFamily="34" charset="0"/>
              </a:rPr>
              <a:t>Policy</a:t>
            </a:r>
            <a:r>
              <a:rPr lang="tr-TR" sz="1450" dirty="0">
                <a:latin typeface="Arial" panose="020B0604020202020204" pitchFamily="34" charset="0"/>
                <a:cs typeface="Arial" panose="020B0604020202020204" pitchFamily="34" charset="0"/>
              </a:rPr>
              <a:t> Öğrenme Yöntemleri</a:t>
            </a:r>
          </a:p>
          <a:p>
            <a:pPr marL="0" indent="0" algn="just">
              <a:lnSpc>
                <a:spcPct val="100000"/>
              </a:lnSpc>
              <a:buNone/>
            </a:pPr>
            <a:r>
              <a:rPr lang="tr-TR" sz="1450" dirty="0">
                <a:latin typeface="Arial" panose="020B0604020202020204" pitchFamily="34" charset="0"/>
                <a:cs typeface="Arial" panose="020B0604020202020204" pitchFamily="34" charset="0"/>
              </a:rPr>
              <a:t>SARSA, politika içi bir algoritmadır. Mevcut politikayı takip ederek hem veri toplar hem de bu politikanın nasıl iyileştirilebileceğini öğrenir.</a:t>
            </a:r>
          </a:p>
          <a:p>
            <a:pPr marL="0" indent="0" algn="just">
              <a:lnSpc>
                <a:spcPct val="100000"/>
              </a:lnSpc>
              <a:buNone/>
            </a:pPr>
            <a:r>
              <a:rPr lang="tr-TR" sz="1450" dirty="0" err="1">
                <a:latin typeface="Arial" panose="020B0604020202020204" pitchFamily="34" charset="0"/>
                <a:cs typeface="Arial" panose="020B0604020202020204" pitchFamily="34" charset="0"/>
              </a:rPr>
              <a:t>Actor-Critic</a:t>
            </a:r>
            <a:r>
              <a:rPr lang="tr-TR" sz="1450" dirty="0">
                <a:latin typeface="Arial" panose="020B0604020202020204" pitchFamily="34" charset="0"/>
                <a:cs typeface="Arial" panose="020B0604020202020204" pitchFamily="34" charset="0"/>
              </a:rPr>
              <a:t>, bir yandan politika fonksiyonunu (</a:t>
            </a:r>
            <a:r>
              <a:rPr lang="tr-TR" sz="1450" dirty="0" err="1">
                <a:latin typeface="Arial" panose="020B0604020202020204" pitchFamily="34" charset="0"/>
                <a:cs typeface="Arial" panose="020B0604020202020204" pitchFamily="34" charset="0"/>
              </a:rPr>
              <a:t>actor</a:t>
            </a:r>
            <a:r>
              <a:rPr lang="tr-TR" sz="1450" dirty="0">
                <a:latin typeface="Arial" panose="020B0604020202020204" pitchFamily="34" charset="0"/>
                <a:cs typeface="Arial" panose="020B0604020202020204" pitchFamily="34" charset="0"/>
              </a:rPr>
              <a:t>) öğrenirken diğer yandan değer fonksiyonunu (</a:t>
            </a:r>
            <a:r>
              <a:rPr lang="tr-TR" sz="1450" dirty="0" err="1">
                <a:latin typeface="Arial" panose="020B0604020202020204" pitchFamily="34" charset="0"/>
                <a:cs typeface="Arial" panose="020B0604020202020204" pitchFamily="34" charset="0"/>
              </a:rPr>
              <a:t>critic</a:t>
            </a:r>
            <a:r>
              <a:rPr lang="tr-TR" sz="1450" dirty="0">
                <a:latin typeface="Arial" panose="020B0604020202020204" pitchFamily="34" charset="0"/>
                <a:cs typeface="Arial" panose="020B0604020202020204" pitchFamily="34" charset="0"/>
              </a:rPr>
              <a:t>) öğrenir. Genellikle on-</a:t>
            </a:r>
            <a:r>
              <a:rPr lang="tr-TR" sz="1450" dirty="0" err="1">
                <a:latin typeface="Arial" panose="020B0604020202020204" pitchFamily="34" charset="0"/>
                <a:cs typeface="Arial" panose="020B0604020202020204" pitchFamily="34" charset="0"/>
              </a:rPr>
              <a:t>policy</a:t>
            </a:r>
            <a:r>
              <a:rPr lang="tr-TR" sz="1450" dirty="0">
                <a:latin typeface="Arial" panose="020B0604020202020204" pitchFamily="34" charset="0"/>
                <a:cs typeface="Arial" panose="020B0604020202020204" pitchFamily="34" charset="0"/>
              </a:rPr>
              <a:t> olarak kullanılır. Mevcut politikayı hem değerlendirir hem de optimize eder. </a:t>
            </a:r>
          </a:p>
          <a:p>
            <a:pPr marL="0" indent="0" algn="just">
              <a:lnSpc>
                <a:spcPct val="100000"/>
              </a:lnSpc>
              <a:buNone/>
            </a:pPr>
            <a:r>
              <a:rPr lang="tr-TR" sz="1450" dirty="0">
                <a:latin typeface="Arial" panose="020B0604020202020204" pitchFamily="34" charset="0"/>
                <a:cs typeface="Arial" panose="020B0604020202020204" pitchFamily="34" charset="0"/>
              </a:rPr>
              <a:t>REINFORCE, politika gradyan yöntemlerinden biridir ve on-</a:t>
            </a:r>
            <a:r>
              <a:rPr lang="tr-TR" sz="1450" dirty="0" err="1">
                <a:latin typeface="Arial" panose="020B0604020202020204" pitchFamily="34" charset="0"/>
                <a:cs typeface="Arial" panose="020B0604020202020204" pitchFamily="34" charset="0"/>
              </a:rPr>
              <a:t>policy</a:t>
            </a:r>
            <a:r>
              <a:rPr lang="tr-TR" sz="1450" dirty="0">
                <a:latin typeface="Arial" panose="020B0604020202020204" pitchFamily="34" charset="0"/>
                <a:cs typeface="Arial" panose="020B0604020202020204" pitchFamily="34" charset="0"/>
              </a:rPr>
              <a:t> öğrenme gerçekleştirir. Burada, toplam ödüle dayalı olarak politika güncellenir. </a:t>
            </a:r>
          </a:p>
        </p:txBody>
      </p:sp>
    </p:spTree>
    <p:extLst>
      <p:ext uri="{BB962C8B-B14F-4D97-AF65-F5344CB8AC3E}">
        <p14:creationId xmlns:p14="http://schemas.microsoft.com/office/powerpoint/2010/main" val="1620585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A79A6B-4551-9D24-4A41-235CEAB8AAC3}"/>
              </a:ext>
            </a:extLst>
          </p:cNvPr>
          <p:cNvSpPr>
            <a:spLocks noGrp="1"/>
          </p:cNvSpPr>
          <p:nvPr>
            <p:ph type="title"/>
          </p:nvPr>
        </p:nvSpPr>
        <p:spPr>
          <a:xfrm>
            <a:off x="681677" y="278535"/>
            <a:ext cx="9895951" cy="1033669"/>
          </a:xfrm>
        </p:spPr>
        <p:txBody>
          <a:bodyPr>
            <a:normAutofit/>
          </a:bodyPr>
          <a:lstStyle/>
          <a:p>
            <a:r>
              <a:rPr lang="tr-TR" sz="3000" b="1" i="0" dirty="0" err="1">
                <a:solidFill>
                  <a:srgbClr val="FFFFFF"/>
                </a:solidFill>
                <a:effectLst/>
                <a:latin typeface="Arial" panose="020B0604020202020204" pitchFamily="34" charset="0"/>
                <a:cs typeface="Arial" panose="020B0604020202020204" pitchFamily="34" charset="0"/>
              </a:rPr>
              <a:t>Off-Policy</a:t>
            </a:r>
            <a:endParaRPr lang="tr-TR" sz="3000" dirty="0">
              <a:solidFill>
                <a:srgbClr val="FFFFFF"/>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4E742062-D89E-DD09-E650-8B3BDBD19228}"/>
              </a:ext>
            </a:extLst>
          </p:cNvPr>
          <p:cNvSpPr>
            <a:spLocks noGrp="1"/>
          </p:cNvSpPr>
          <p:nvPr>
            <p:ph idx="1"/>
          </p:nvPr>
        </p:nvSpPr>
        <p:spPr>
          <a:xfrm>
            <a:off x="681677" y="1664208"/>
            <a:ext cx="11258531" cy="5047833"/>
          </a:xfrm>
        </p:spPr>
        <p:txBody>
          <a:bodyPr anchor="ctr">
            <a:normAutofit fontScale="70000" lnSpcReduction="20000"/>
          </a:bodyPr>
          <a:lstStyle/>
          <a:p>
            <a:pPr marL="0" indent="0" algn="just">
              <a:lnSpc>
                <a:spcPct val="120000"/>
              </a:lnSpc>
              <a:buNone/>
            </a:pPr>
            <a:r>
              <a:rPr lang="tr-TR" sz="2000" dirty="0" err="1">
                <a:latin typeface="Arial" panose="020B0604020202020204" pitchFamily="34" charset="0"/>
                <a:cs typeface="Arial" panose="020B0604020202020204" pitchFamily="34" charset="0"/>
              </a:rPr>
              <a:t>Off-policy</a:t>
            </a:r>
            <a:r>
              <a:rPr lang="tr-TR" sz="2000" dirty="0">
                <a:latin typeface="Arial" panose="020B0604020202020204" pitchFamily="34" charset="0"/>
                <a:cs typeface="Arial" panose="020B0604020202020204" pitchFamily="34" charset="0"/>
              </a:rPr>
              <a:t> öğrenme, ajanın bir politika (</a:t>
            </a:r>
            <a:r>
              <a:rPr lang="el-GR" sz="2000" dirty="0">
                <a:latin typeface="Arial" panose="020B0604020202020204" pitchFamily="34" charset="0"/>
                <a:cs typeface="Arial" panose="020B0604020202020204" pitchFamily="34" charset="0"/>
              </a:rPr>
              <a:t>π) </a:t>
            </a:r>
            <a:r>
              <a:rPr lang="tr-TR" sz="2000" dirty="0">
                <a:latin typeface="Arial" panose="020B0604020202020204" pitchFamily="34" charset="0"/>
                <a:cs typeface="Arial" panose="020B0604020202020204" pitchFamily="34" charset="0"/>
              </a:rPr>
              <a:t>ile veri topladığı, ancak farklı bir politika (</a:t>
            </a:r>
            <a:r>
              <a:rPr lang="el-GR" sz="2000" dirty="0">
                <a:latin typeface="Arial" panose="020B0604020202020204" pitchFamily="34" charset="0"/>
                <a:cs typeface="Arial" panose="020B0604020202020204" pitchFamily="34" charset="0"/>
              </a:rPr>
              <a:t>π') </a:t>
            </a:r>
            <a:r>
              <a:rPr lang="tr-TR" sz="2000" dirty="0">
                <a:latin typeface="Arial" panose="020B0604020202020204" pitchFamily="34" charset="0"/>
                <a:cs typeface="Arial" panose="020B0604020202020204" pitchFamily="34" charset="0"/>
              </a:rPr>
              <a:t>optimize ettiği bir yöntemdir. Veri toplama politikası ile öğrenme politikası bağımsızdır. Ajan, genellikle keşif için bir politika kullanır, ancak öğrenme ve optimizasyon amacıyla farklı bir politika (optimizasyon politikası) kullanır. Bu durum, özellikle karmaşık ortamlarda önemli avantajlar sağlar.</a:t>
            </a:r>
          </a:p>
          <a:p>
            <a:pPr marL="0" indent="0" algn="just">
              <a:lnSpc>
                <a:spcPct val="120000"/>
              </a:lnSpc>
              <a:buNone/>
            </a:pPr>
            <a:r>
              <a:rPr lang="tr-TR" sz="2000" dirty="0">
                <a:latin typeface="Arial" panose="020B0604020202020204" pitchFamily="34" charset="0"/>
                <a:cs typeface="Arial" panose="020B0604020202020204" pitchFamily="34" charset="0"/>
              </a:rPr>
              <a:t>Nasıl Çalışır?</a:t>
            </a:r>
          </a:p>
          <a:p>
            <a:pPr marL="0" indent="0" algn="just">
              <a:lnSpc>
                <a:spcPct val="120000"/>
              </a:lnSpc>
              <a:buNone/>
            </a:pPr>
            <a:r>
              <a:rPr lang="tr-TR" sz="2000" dirty="0" err="1">
                <a:latin typeface="Arial" panose="020B0604020202020204" pitchFamily="34" charset="0"/>
                <a:cs typeface="Arial" panose="020B0604020202020204" pitchFamily="34" charset="0"/>
              </a:rPr>
              <a:t>Off-policy</a:t>
            </a:r>
            <a:r>
              <a:rPr lang="tr-TR" sz="2000" dirty="0">
                <a:latin typeface="Arial" panose="020B0604020202020204" pitchFamily="34" charset="0"/>
                <a:cs typeface="Arial" panose="020B0604020202020204" pitchFamily="34" charset="0"/>
              </a:rPr>
              <a:t> öğrenmede, ajan ilk başta bir keşif politikasını kullanarak etkileşimde bulunur ve bu süreçte topladığı verilerle optimize etmek istediği politikayı öğrenir. Ajan veri toplama ve öğrenme aşamalarında farklı politikalar kullanır. Bu, ajanın daha geniş bir keşif yapmasını ve daha verimli öğrenmesini sağlar.</a:t>
            </a:r>
          </a:p>
          <a:p>
            <a:pPr marL="0" indent="0" algn="just">
              <a:lnSpc>
                <a:spcPct val="120000"/>
              </a:lnSpc>
              <a:buNone/>
            </a:pPr>
            <a:r>
              <a:rPr lang="tr-TR" sz="2000" dirty="0">
                <a:latin typeface="Arial" panose="020B0604020202020204" pitchFamily="34" charset="0"/>
                <a:cs typeface="Arial" panose="020B0604020202020204" pitchFamily="34" charset="0"/>
              </a:rPr>
              <a:t>Avantajları, </a:t>
            </a:r>
          </a:p>
          <a:p>
            <a:pPr marL="0" indent="0" algn="just">
              <a:lnSpc>
                <a:spcPct val="120000"/>
              </a:lnSpc>
              <a:buNone/>
            </a:pPr>
            <a:r>
              <a:rPr lang="tr-TR" sz="2000" dirty="0">
                <a:latin typeface="Arial" panose="020B0604020202020204" pitchFamily="34" charset="0"/>
                <a:cs typeface="Arial" panose="020B0604020202020204" pitchFamily="34" charset="0"/>
              </a:rPr>
              <a:t>Daha verimli öğrenme: Farklı politikaların verilerini kullanarak öğrenir. </a:t>
            </a:r>
          </a:p>
          <a:p>
            <a:pPr marL="0" indent="0" algn="just">
              <a:lnSpc>
                <a:spcPct val="120000"/>
              </a:lnSpc>
              <a:buNone/>
            </a:pPr>
            <a:r>
              <a:rPr lang="tr-TR" sz="2000" dirty="0">
                <a:latin typeface="Arial" panose="020B0604020202020204" pitchFamily="34" charset="0"/>
                <a:cs typeface="Arial" panose="020B0604020202020204" pitchFamily="34" charset="0"/>
              </a:rPr>
              <a:t>Çeşitlilik: Karmaşık ortamlarda daha fazla keşif ve çeşitlilik sunar. </a:t>
            </a:r>
          </a:p>
          <a:p>
            <a:pPr marL="0" indent="0" algn="just">
              <a:lnSpc>
                <a:spcPct val="120000"/>
              </a:lnSpc>
              <a:buNone/>
            </a:pPr>
            <a:r>
              <a:rPr lang="tr-TR" sz="2000" dirty="0">
                <a:latin typeface="Arial" panose="020B0604020202020204" pitchFamily="34" charset="0"/>
                <a:cs typeface="Arial" panose="020B0604020202020204" pitchFamily="34" charset="0"/>
              </a:rPr>
              <a:t>Politika bağımsız öğrenme: Keşif ve optimizasyon farklı politikalarda yapılabilir.</a:t>
            </a:r>
          </a:p>
          <a:p>
            <a:pPr marL="0" indent="0" algn="just">
              <a:lnSpc>
                <a:spcPct val="120000"/>
              </a:lnSpc>
              <a:buNone/>
            </a:pPr>
            <a:r>
              <a:rPr lang="tr-TR" sz="2000" dirty="0">
                <a:latin typeface="Arial" panose="020B0604020202020204" pitchFamily="34" charset="0"/>
                <a:cs typeface="Arial" panose="020B0604020202020204" pitchFamily="34" charset="0"/>
              </a:rPr>
              <a:t>Dezavantajları, öğrenme süreci daha karmaşık olabilir. Politika optimizasyonu için daha dikkatli tasarım gerektirir.</a:t>
            </a:r>
          </a:p>
          <a:p>
            <a:pPr marL="0" indent="0" algn="just">
              <a:lnSpc>
                <a:spcPct val="120000"/>
              </a:lnSpc>
              <a:buNone/>
            </a:pPr>
            <a:r>
              <a:rPr lang="tr-TR" sz="2000" dirty="0" err="1">
                <a:latin typeface="Arial" panose="020B0604020202020204" pitchFamily="34" charset="0"/>
                <a:cs typeface="Arial" panose="020B0604020202020204" pitchFamily="34" charset="0"/>
              </a:rPr>
              <a:t>Off-Policy</a:t>
            </a:r>
            <a:r>
              <a:rPr lang="tr-TR" sz="2000" dirty="0">
                <a:latin typeface="Arial" panose="020B0604020202020204" pitchFamily="34" charset="0"/>
                <a:cs typeface="Arial" panose="020B0604020202020204" pitchFamily="34" charset="0"/>
              </a:rPr>
              <a:t> Öğrenme Yöntemleri:</a:t>
            </a:r>
          </a:p>
          <a:p>
            <a:pPr marL="0" indent="0" algn="just">
              <a:lnSpc>
                <a:spcPct val="120000"/>
              </a:lnSpc>
              <a:buNone/>
            </a:pPr>
            <a:r>
              <a:rPr lang="tr-TR" sz="2000" dirty="0">
                <a:latin typeface="Arial" panose="020B0604020202020204" pitchFamily="34" charset="0"/>
                <a:cs typeface="Arial" panose="020B0604020202020204" pitchFamily="34" charset="0"/>
              </a:rPr>
              <a:t>Q-Learning: Politika dışı bir algoritmadır; ödülleri maksimize eden en iyi politikayı öğrenir. </a:t>
            </a:r>
          </a:p>
          <a:p>
            <a:pPr marL="0" indent="0" algn="just">
              <a:lnSpc>
                <a:spcPct val="120000"/>
              </a:lnSpc>
              <a:buNone/>
            </a:pPr>
            <a:r>
              <a:rPr lang="tr-TR" sz="2000" dirty="0" err="1">
                <a:latin typeface="Arial" panose="020B0604020202020204" pitchFamily="34" charset="0"/>
                <a:cs typeface="Arial" panose="020B0604020202020204" pitchFamily="34" charset="0"/>
              </a:rPr>
              <a:t>Deep</a:t>
            </a:r>
            <a:r>
              <a:rPr lang="tr-TR" sz="2000" dirty="0">
                <a:latin typeface="Arial" panose="020B0604020202020204" pitchFamily="34" charset="0"/>
                <a:cs typeface="Arial" panose="020B0604020202020204" pitchFamily="34" charset="0"/>
              </a:rPr>
              <a:t> Q-Networks (DQN): Derin öğrenme ile Q-</a:t>
            </a:r>
            <a:r>
              <a:rPr lang="tr-TR" sz="2000" dirty="0" err="1">
                <a:latin typeface="Arial" panose="020B0604020202020204" pitchFamily="34" charset="0"/>
                <a:cs typeface="Arial" panose="020B0604020202020204" pitchFamily="34" charset="0"/>
              </a:rPr>
              <a:t>Learning'in</a:t>
            </a:r>
            <a:r>
              <a:rPr lang="tr-TR" sz="2000" dirty="0">
                <a:latin typeface="Arial" panose="020B0604020202020204" pitchFamily="34" charset="0"/>
                <a:cs typeface="Arial" panose="020B0604020202020204" pitchFamily="34" charset="0"/>
              </a:rPr>
              <a:t> birleşimi. </a:t>
            </a:r>
          </a:p>
          <a:p>
            <a:pPr marL="0" indent="0" algn="just">
              <a:lnSpc>
                <a:spcPct val="120000"/>
              </a:lnSpc>
              <a:buNone/>
            </a:pPr>
            <a:r>
              <a:rPr lang="tr-TR" sz="2000" dirty="0" err="1">
                <a:latin typeface="Arial" panose="020B0604020202020204" pitchFamily="34" charset="0"/>
                <a:cs typeface="Arial" panose="020B0604020202020204" pitchFamily="34" charset="0"/>
              </a:rPr>
              <a:t>Importance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Sampling</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Off-policy</a:t>
            </a:r>
            <a:r>
              <a:rPr lang="tr-TR" sz="2000" dirty="0">
                <a:latin typeface="Arial" panose="020B0604020202020204" pitchFamily="34" charset="0"/>
                <a:cs typeface="Arial" panose="020B0604020202020204" pitchFamily="34" charset="0"/>
              </a:rPr>
              <a:t> öğrenmede yaygın olarak kullanılan bir yöntemdir; farklı politikaların verilerini karşılaştırır.</a:t>
            </a:r>
          </a:p>
          <a:p>
            <a:endParaRPr lang="tr-TR" sz="1400" dirty="0"/>
          </a:p>
        </p:txBody>
      </p:sp>
    </p:spTree>
    <p:extLst>
      <p:ext uri="{BB962C8B-B14F-4D97-AF65-F5344CB8AC3E}">
        <p14:creationId xmlns:p14="http://schemas.microsoft.com/office/powerpoint/2010/main" val="2524378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169525E-FEB8-5717-3E0C-B6194F3A689E}"/>
              </a:ext>
            </a:extLst>
          </p:cNvPr>
          <p:cNvSpPr>
            <a:spLocks noGrp="1"/>
          </p:cNvSpPr>
          <p:nvPr>
            <p:ph type="title"/>
          </p:nvPr>
        </p:nvSpPr>
        <p:spPr>
          <a:xfrm>
            <a:off x="1011937" y="485952"/>
            <a:ext cx="9895951" cy="740987"/>
          </a:xfrm>
        </p:spPr>
        <p:txBody>
          <a:bodyPr>
            <a:normAutofit fontScale="90000"/>
          </a:bodyPr>
          <a:lstStyle/>
          <a:p>
            <a:r>
              <a:rPr lang="tr-TR" sz="3300" b="1" i="0" dirty="0">
                <a:solidFill>
                  <a:srgbClr val="FFFFFF"/>
                </a:solidFill>
                <a:effectLst/>
                <a:latin typeface="Arial" panose="020B0604020202020204" pitchFamily="34" charset="0"/>
                <a:cs typeface="Arial" panose="020B0604020202020204" pitchFamily="34" charset="0"/>
              </a:rPr>
              <a:t>Derin Pekiştirmeli Öğrenme Nedir?</a:t>
            </a:r>
            <a:br>
              <a:rPr lang="tr-TR" sz="3400" b="1" i="0" dirty="0">
                <a:solidFill>
                  <a:srgbClr val="FFFFFF"/>
                </a:solidFill>
                <a:effectLst/>
                <a:latin typeface="Inter"/>
              </a:rPr>
            </a:br>
            <a:endParaRPr lang="tr-TR" sz="3400" dirty="0">
              <a:solidFill>
                <a:srgbClr val="FFFFFF"/>
              </a:solidFill>
            </a:endParaRPr>
          </a:p>
        </p:txBody>
      </p:sp>
      <p:sp>
        <p:nvSpPr>
          <p:cNvPr id="3" name="İçerik Yer Tutucusu 2">
            <a:extLst>
              <a:ext uri="{FF2B5EF4-FFF2-40B4-BE49-F238E27FC236}">
                <a16:creationId xmlns:a16="http://schemas.microsoft.com/office/drawing/2014/main" id="{486DBE91-E758-36AA-5835-648E27789F7E}"/>
              </a:ext>
            </a:extLst>
          </p:cNvPr>
          <p:cNvSpPr>
            <a:spLocks noGrp="1"/>
          </p:cNvSpPr>
          <p:nvPr>
            <p:ph idx="1"/>
          </p:nvPr>
        </p:nvSpPr>
        <p:spPr>
          <a:xfrm>
            <a:off x="1011937" y="2286000"/>
            <a:ext cx="10083693" cy="3715555"/>
          </a:xfrm>
        </p:spPr>
        <p:txBody>
          <a:bodyPr anchor="ctr">
            <a:normAutofit lnSpcReduction="10000"/>
          </a:bodyPr>
          <a:lstStyle/>
          <a:p>
            <a:pPr marL="0" indent="0" algn="just">
              <a:lnSpc>
                <a:spcPct val="100000"/>
              </a:lnSpc>
              <a:spcBef>
                <a:spcPts val="2400"/>
              </a:spcBef>
              <a:spcAft>
                <a:spcPts val="2400"/>
              </a:spcAft>
              <a:buNone/>
            </a:pPr>
            <a:r>
              <a:rPr lang="tr-TR" sz="2000" b="0" i="0" dirty="0">
                <a:effectLst/>
                <a:latin typeface="Arial" panose="020B0604020202020204" pitchFamily="34" charset="0"/>
                <a:cs typeface="Arial" panose="020B0604020202020204" pitchFamily="34" charset="0"/>
              </a:rPr>
              <a:t>Derin pekiştirmeli öğrenme, derin öğrenme ve </a:t>
            </a:r>
            <a:r>
              <a:rPr lang="tr-TR" sz="2000" dirty="0">
                <a:latin typeface="Arial" panose="020B0604020202020204" pitchFamily="34" charset="0"/>
                <a:cs typeface="Arial" panose="020B0604020202020204" pitchFamily="34" charset="0"/>
              </a:rPr>
              <a:t>pekiştirmeli</a:t>
            </a:r>
            <a:r>
              <a:rPr lang="tr-TR" sz="2000" b="0" i="0" dirty="0">
                <a:effectLst/>
                <a:latin typeface="Arial" panose="020B0604020202020204" pitchFamily="34" charset="0"/>
                <a:cs typeface="Arial" panose="020B0604020202020204" pitchFamily="34" charset="0"/>
              </a:rPr>
              <a:t> öğrenmenin birleşimidir. Derin öğrenme, insan beyninin yapısını taklit eden yapay sinir ağlarını kullanan bir teknikler bütünüdür. Derin öğrenme ile bilgisayarlar, açıkça programlanmadan büyük miktarda verideki karmaşık örüntüleri tanıyabilir, içgörüleri çıkarabilir veya tahminlerde bulunabilir. Eğitim, denetimli öğrenme, denetimsiz öğrenme veya pekiştirmeli öğrenmeden oluşabilir. Pekiştirmeli öğrenme, bir bilgisayarın bir ortamla etkileşime girdiği, geri bildirim aldığı ve buna bağlı olarak karar verme stratejisini ayarladığı bir öğrenme modudur. Derin pekiştirmeli öğrenme ise, daha karmaşık problemleri çözmek için derin sinir ağlarını kullanan özel bir RL biçimidir. Derin pekiştirmeli öğrenmede, derin öğrenmenin ve sinir ağlarının örüntü tanıma gücü, </a:t>
            </a:r>
            <a:r>
              <a:rPr lang="tr-TR" sz="2000" b="0" i="0" dirty="0" err="1">
                <a:effectLst/>
                <a:latin typeface="Arial" panose="020B0604020202020204" pitchFamily="34" charset="0"/>
                <a:cs typeface="Arial" panose="020B0604020202020204" pitchFamily="34" charset="0"/>
              </a:rPr>
              <a:t>RL’i</a:t>
            </a:r>
            <a:r>
              <a:rPr lang="tr-TR" sz="2000" b="0" i="0" dirty="0">
                <a:effectLst/>
                <a:latin typeface="Arial" panose="020B0604020202020204" pitchFamily="34" charset="0"/>
                <a:cs typeface="Arial" panose="020B0604020202020204" pitchFamily="34" charset="0"/>
              </a:rPr>
              <a:t> geri bildirim tabanlı öğrenme ile birleştirir. </a:t>
            </a:r>
            <a:r>
              <a:rPr lang="tr-TR" sz="2000" dirty="0">
                <a:latin typeface="Arial" panose="020B0604020202020204" pitchFamily="34" charset="0"/>
                <a:cs typeface="Arial" panose="020B0604020202020204" pitchFamily="34" charset="0"/>
              </a:rPr>
              <a:t>Görsel veriler gibi yüksek boyutlu girdiler üzerinde etkili çalışır. Yüksek işlem gücü gerektirir ve tasarımı karmaşıktır.</a:t>
            </a:r>
            <a:endParaRPr lang="tr-TR" sz="2000" b="0" i="0" dirty="0">
              <a:effectLst/>
              <a:latin typeface="Arial" panose="020B0604020202020204" pitchFamily="34" charset="0"/>
              <a:cs typeface="Arial" panose="020B0604020202020204" pitchFamily="34" charset="0"/>
            </a:endParaRPr>
          </a:p>
          <a:p>
            <a:endParaRPr lang="tr-TR" sz="1400" dirty="0"/>
          </a:p>
        </p:txBody>
      </p:sp>
    </p:spTree>
    <p:extLst>
      <p:ext uri="{BB962C8B-B14F-4D97-AF65-F5344CB8AC3E}">
        <p14:creationId xmlns:p14="http://schemas.microsoft.com/office/powerpoint/2010/main" val="1166648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56271D1-CC41-535B-7435-358E329530D2}"/>
              </a:ext>
            </a:extLst>
          </p:cNvPr>
          <p:cNvSpPr>
            <a:spLocks noGrp="1"/>
          </p:cNvSpPr>
          <p:nvPr>
            <p:ph type="title"/>
          </p:nvPr>
        </p:nvSpPr>
        <p:spPr>
          <a:xfrm>
            <a:off x="329562" y="2501984"/>
            <a:ext cx="3154302" cy="1700784"/>
          </a:xfrm>
        </p:spPr>
        <p:txBody>
          <a:bodyPr anchor="b">
            <a:normAutofit/>
          </a:bodyPr>
          <a:lstStyle/>
          <a:p>
            <a:pPr algn="ctr"/>
            <a:r>
              <a:rPr lang="tr-TR" sz="2500" b="1" i="0" dirty="0" err="1">
                <a:solidFill>
                  <a:srgbClr val="FFFFFF"/>
                </a:solidFill>
                <a:effectLst/>
                <a:latin typeface="Arial" panose="020B0604020202020204" pitchFamily="34" charset="0"/>
                <a:cs typeface="Arial" panose="020B0604020202020204" pitchFamily="34" charset="0"/>
              </a:rPr>
              <a:t>Deep</a:t>
            </a:r>
            <a:r>
              <a:rPr lang="tr-TR" sz="2500" b="1" i="0" dirty="0">
                <a:solidFill>
                  <a:srgbClr val="FFFFFF"/>
                </a:solidFill>
                <a:effectLst/>
                <a:latin typeface="Arial" panose="020B0604020202020204" pitchFamily="34" charset="0"/>
                <a:cs typeface="Arial" panose="020B0604020202020204" pitchFamily="34" charset="0"/>
              </a:rPr>
              <a:t> Q Network (DQN)</a:t>
            </a:r>
            <a:br>
              <a:rPr lang="tr-TR" sz="4000" b="1" i="0" dirty="0">
                <a:solidFill>
                  <a:srgbClr val="FFFFFF"/>
                </a:solidFill>
                <a:effectLst/>
                <a:latin typeface="Helvetica Neue"/>
              </a:rPr>
            </a:br>
            <a:endParaRPr lang="tr-TR" sz="4000" dirty="0">
              <a:solidFill>
                <a:srgbClr val="FFFFFF"/>
              </a:solidFill>
            </a:endParaRPr>
          </a:p>
        </p:txBody>
      </p:sp>
      <p:sp>
        <p:nvSpPr>
          <p:cNvPr id="3" name="İçerik Yer Tutucusu 2">
            <a:extLst>
              <a:ext uri="{FF2B5EF4-FFF2-40B4-BE49-F238E27FC236}">
                <a16:creationId xmlns:a16="http://schemas.microsoft.com/office/drawing/2014/main" id="{881D3BC3-8EDA-D2DA-C57A-A0486DAF24D2}"/>
              </a:ext>
            </a:extLst>
          </p:cNvPr>
          <p:cNvSpPr>
            <a:spLocks noGrp="1"/>
          </p:cNvSpPr>
          <p:nvPr>
            <p:ph idx="1"/>
          </p:nvPr>
        </p:nvSpPr>
        <p:spPr>
          <a:xfrm>
            <a:off x="4443985" y="621792"/>
            <a:ext cx="7278624" cy="5806440"/>
          </a:xfrm>
        </p:spPr>
        <p:txBody>
          <a:bodyPr anchor="ctr">
            <a:normAutofit fontScale="92500"/>
          </a:bodyPr>
          <a:lstStyle/>
          <a:p>
            <a:pPr marL="0" indent="0" algn="just">
              <a:lnSpc>
                <a:spcPct val="110000"/>
              </a:lnSpc>
              <a:buNone/>
            </a:pPr>
            <a:r>
              <a:rPr lang="tr-TR" sz="1800" i="0" dirty="0">
                <a:effectLst/>
                <a:latin typeface="Arial" panose="020B0604020202020204" pitchFamily="34" charset="0"/>
                <a:cs typeface="Arial" panose="020B0604020202020204" pitchFamily="34" charset="0"/>
              </a:rPr>
              <a:t>Q-Learning çok güçlü bir algoritma olmasına rağmen, temel zayıflığı genel olmamasıdır. Q-</a:t>
            </a:r>
            <a:r>
              <a:rPr lang="tr-TR" sz="1800" i="0" dirty="0" err="1">
                <a:effectLst/>
                <a:latin typeface="Arial" panose="020B0604020202020204" pitchFamily="34" charset="0"/>
                <a:cs typeface="Arial" panose="020B0604020202020204" pitchFamily="34" charset="0"/>
              </a:rPr>
              <a:t>learning’i</a:t>
            </a:r>
            <a:r>
              <a:rPr lang="tr-TR" sz="1800" i="0" dirty="0">
                <a:effectLst/>
                <a:latin typeface="Arial" panose="020B0604020202020204" pitchFamily="34" charset="0"/>
                <a:cs typeface="Arial" panose="020B0604020202020204" pitchFamily="34" charset="0"/>
              </a:rPr>
              <a:t> iki boyutlu bir diziyi (Eylem * Durum Alanı) güncelleyen bir sistem olarak kabul edersek, aslında dinamik programlamaya benzer. Q-öğrenme ajanının daha önce görmediği durumlarda, hangi eylemde bulunacağına dair hiçbir fikri olmadığını belirtir. Başka bir deyişle, Q-</a:t>
            </a:r>
            <a:r>
              <a:rPr lang="tr-TR" sz="1800" i="0" dirty="0" err="1">
                <a:effectLst/>
                <a:latin typeface="Arial" panose="020B0604020202020204" pitchFamily="34" charset="0"/>
                <a:cs typeface="Arial" panose="020B0604020202020204" pitchFamily="34" charset="0"/>
              </a:rPr>
              <a:t>learning</a:t>
            </a:r>
            <a:r>
              <a:rPr lang="tr-TR" sz="1800" i="0" dirty="0">
                <a:effectLst/>
                <a:latin typeface="Arial" panose="020B0604020202020204" pitchFamily="34" charset="0"/>
                <a:cs typeface="Arial" panose="020B0604020202020204" pitchFamily="34" charset="0"/>
              </a:rPr>
              <a:t> aracı görülmemiş durumlar için değer tahmin etme yeteneğine sahip değildir. Bu problemle başa çıkmak için DQN, Yapay Sinir Ağını kullanarak iki boyutlu diziden kurtulur. </a:t>
            </a:r>
          </a:p>
          <a:p>
            <a:pPr marL="0" indent="0" algn="just">
              <a:lnSpc>
                <a:spcPct val="110000"/>
              </a:lnSpc>
              <a:buNone/>
            </a:pPr>
            <a:r>
              <a:rPr lang="tr-TR" sz="1800" dirty="0" err="1">
                <a:latin typeface="Arial" panose="020B0604020202020204" pitchFamily="34" charset="0"/>
                <a:cs typeface="Arial" panose="020B0604020202020204" pitchFamily="34" charset="0"/>
              </a:rPr>
              <a:t>Deep</a:t>
            </a:r>
            <a:r>
              <a:rPr lang="tr-TR" sz="1800" dirty="0">
                <a:latin typeface="Arial" panose="020B0604020202020204" pitchFamily="34" charset="0"/>
                <a:cs typeface="Arial" panose="020B0604020202020204" pitchFamily="34" charset="0"/>
              </a:rPr>
              <a:t> Q Network (DQN), Q-Learning algoritmasını derin öğrenme ile birleştirerek Q-değerlerini sinir ağı kullanarak tahmin eder. Bu sayede görülmemiş durumlar için değer tahmininde bulunabilir. Q-</a:t>
            </a:r>
            <a:r>
              <a:rPr lang="tr-TR" sz="1800" dirty="0" err="1">
                <a:latin typeface="Arial" panose="020B0604020202020204" pitchFamily="34" charset="0"/>
                <a:cs typeface="Arial" panose="020B0604020202020204" pitchFamily="34" charset="0"/>
              </a:rPr>
              <a:t>Learning'in</a:t>
            </a:r>
            <a:r>
              <a:rPr lang="tr-TR" sz="1800" dirty="0">
                <a:latin typeface="Arial" panose="020B0604020202020204" pitchFamily="34" charset="0"/>
                <a:cs typeface="Arial" panose="020B0604020202020204" pitchFamily="34" charset="0"/>
              </a:rPr>
              <a:t> temel zayıflığı, daha önce karşılaşılmamış durumlarda hangi eylemin yapılacağına dair bilgi eksikliğidir, ancak DQN bunu derin sinir ağları ile aşar. Q-değerlerini tahmin etmek için derin sinir ağı kullanır. Geçmiş deneyimlerden faydalanarak öğrenme süreci stabil hale gelir. Öğrenme sürecinde stabiliteyi sağlamak için hedef bir ağ kullanılır. Daha önce görülmemiş durumlar için doğru tahminler yapabilir. Karmaşık ortamlarda iyi genelleme yapar. Q-Learning algoritmasındaki zayıflıkları aşarak daha verimli ve genellenebilir bir öğrenme süreci sunar.</a:t>
            </a:r>
          </a:p>
        </p:txBody>
      </p:sp>
    </p:spTree>
    <p:extLst>
      <p:ext uri="{BB962C8B-B14F-4D97-AF65-F5344CB8AC3E}">
        <p14:creationId xmlns:p14="http://schemas.microsoft.com/office/powerpoint/2010/main" val="4246617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B8F59E1-7F0E-CC6D-4BE1-237FFFAF7DFE}"/>
              </a:ext>
            </a:extLst>
          </p:cNvPr>
          <p:cNvSpPr>
            <a:spLocks noGrp="1"/>
          </p:cNvSpPr>
          <p:nvPr>
            <p:ph type="title"/>
          </p:nvPr>
        </p:nvSpPr>
        <p:spPr>
          <a:xfrm>
            <a:off x="377168" y="2501984"/>
            <a:ext cx="3201366" cy="1371600"/>
          </a:xfrm>
        </p:spPr>
        <p:txBody>
          <a:bodyPr anchor="b">
            <a:normAutofit/>
          </a:bodyPr>
          <a:lstStyle/>
          <a:p>
            <a:pPr algn="ctr"/>
            <a:r>
              <a:rPr lang="en-US" sz="2500" b="1" i="0" dirty="0">
                <a:solidFill>
                  <a:srgbClr val="FFFFFF"/>
                </a:solidFill>
                <a:effectLst/>
                <a:latin typeface="Arial" panose="020B0604020202020204" pitchFamily="34" charset="0"/>
                <a:cs typeface="Arial" panose="020B0604020202020204" pitchFamily="34" charset="0"/>
              </a:rPr>
              <a:t>Deep Deterministic Policy Gradient (DDPG)</a:t>
            </a:r>
            <a:endParaRPr lang="tr-TR" sz="2500" dirty="0">
              <a:solidFill>
                <a:srgbClr val="FFFFFF"/>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B092CF03-6DB9-10E2-7E9D-7EED6E132075}"/>
              </a:ext>
            </a:extLst>
          </p:cNvPr>
          <p:cNvSpPr>
            <a:spLocks noGrp="1"/>
          </p:cNvSpPr>
          <p:nvPr>
            <p:ph idx="1"/>
          </p:nvPr>
        </p:nvSpPr>
        <p:spPr>
          <a:xfrm>
            <a:off x="4319198" y="511388"/>
            <a:ext cx="7394266" cy="6044860"/>
          </a:xfrm>
        </p:spPr>
        <p:txBody>
          <a:bodyPr anchor="ctr">
            <a:normAutofit fontScale="92500" lnSpcReduction="20000"/>
          </a:bodyPr>
          <a:lstStyle/>
          <a:p>
            <a:pPr marL="0" indent="0" algn="just">
              <a:lnSpc>
                <a:spcPct val="110000"/>
              </a:lnSpc>
              <a:buNone/>
            </a:pPr>
            <a:r>
              <a:rPr lang="tr-TR" sz="1600" dirty="0" err="1">
                <a:latin typeface="Arial" panose="020B0604020202020204" pitchFamily="34" charset="0"/>
                <a:cs typeface="Arial" panose="020B0604020202020204" pitchFamily="34" charset="0"/>
              </a:rPr>
              <a:t>Deep</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Deterministic</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Policy</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Gradient</a:t>
            </a:r>
            <a:r>
              <a:rPr lang="tr-TR" sz="1600" dirty="0">
                <a:latin typeface="Arial" panose="020B0604020202020204" pitchFamily="34" charset="0"/>
                <a:cs typeface="Arial" panose="020B0604020202020204" pitchFamily="34" charset="0"/>
              </a:rPr>
              <a:t> (DDPG), </a:t>
            </a:r>
            <a:r>
              <a:rPr lang="tr-TR" sz="1600" dirty="0" err="1">
                <a:latin typeface="Arial" panose="020B0604020202020204" pitchFamily="34" charset="0"/>
                <a:cs typeface="Arial" panose="020B0604020202020204" pitchFamily="34" charset="0"/>
              </a:rPr>
              <a:t>off-policy</a:t>
            </a:r>
            <a:r>
              <a:rPr lang="tr-TR" sz="1600" dirty="0">
                <a:latin typeface="Arial" panose="020B0604020202020204" pitchFamily="34" charset="0"/>
                <a:cs typeface="Arial" panose="020B0604020202020204" pitchFamily="34" charset="0"/>
              </a:rPr>
              <a:t> ve model-</a:t>
            </a:r>
            <a:r>
              <a:rPr lang="tr-TR" sz="1600" dirty="0" err="1">
                <a:latin typeface="Arial" panose="020B0604020202020204" pitchFamily="34" charset="0"/>
                <a:cs typeface="Arial" panose="020B0604020202020204" pitchFamily="34" charset="0"/>
              </a:rPr>
              <a:t>free</a:t>
            </a:r>
            <a:r>
              <a:rPr lang="tr-TR" sz="1600" dirty="0">
                <a:latin typeface="Arial" panose="020B0604020202020204" pitchFamily="34" charset="0"/>
                <a:cs typeface="Arial" panose="020B0604020202020204" pitchFamily="34" charset="0"/>
              </a:rPr>
              <a:t> bir </a:t>
            </a:r>
            <a:r>
              <a:rPr lang="tr-TR" sz="1600" dirty="0" err="1">
                <a:latin typeface="Arial" panose="020B0604020202020204" pitchFamily="34" charset="0"/>
                <a:cs typeface="Arial" panose="020B0604020202020204" pitchFamily="34" charset="0"/>
              </a:rPr>
              <a:t>Reinforcement</a:t>
            </a:r>
            <a:r>
              <a:rPr lang="tr-TR" sz="1600" dirty="0">
                <a:latin typeface="Arial" panose="020B0604020202020204" pitchFamily="34" charset="0"/>
                <a:cs typeface="Arial" panose="020B0604020202020204" pitchFamily="34" charset="0"/>
              </a:rPr>
              <a:t> Learning algoritmasıdır. Sürekli eylem uzayında (</a:t>
            </a:r>
            <a:r>
              <a:rPr lang="tr-TR" sz="1600" dirty="0" err="1">
                <a:latin typeface="Arial" panose="020B0604020202020204" pitchFamily="34" charset="0"/>
                <a:cs typeface="Arial" panose="020B0604020202020204" pitchFamily="34" charset="0"/>
              </a:rPr>
              <a:t>continuous</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action</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space</a:t>
            </a:r>
            <a:r>
              <a:rPr lang="tr-TR" sz="1600" dirty="0">
                <a:latin typeface="Arial" panose="020B0604020202020204" pitchFamily="34" charset="0"/>
                <a:cs typeface="Arial" panose="020B0604020202020204" pitchFamily="34" charset="0"/>
              </a:rPr>
              <a:t>) çalışan bir algoritmadır ve </a:t>
            </a:r>
            <a:r>
              <a:rPr lang="tr-TR" sz="1600" dirty="0" err="1">
                <a:latin typeface="Arial" panose="020B0604020202020204" pitchFamily="34" charset="0"/>
                <a:cs typeface="Arial" panose="020B0604020202020204" pitchFamily="34" charset="0"/>
              </a:rPr>
              <a:t>actor-critic</a:t>
            </a:r>
            <a:r>
              <a:rPr lang="tr-TR" sz="1600" dirty="0">
                <a:latin typeface="Arial" panose="020B0604020202020204" pitchFamily="34" charset="0"/>
                <a:cs typeface="Arial" panose="020B0604020202020204" pitchFamily="34" charset="0"/>
              </a:rPr>
              <a:t> yapısını kullanır. </a:t>
            </a:r>
          </a:p>
          <a:p>
            <a:pPr marL="0" indent="0" algn="just">
              <a:lnSpc>
                <a:spcPct val="110000"/>
              </a:lnSpc>
              <a:buNone/>
            </a:pPr>
            <a:r>
              <a:rPr lang="tr-TR" sz="1600" dirty="0" err="1">
                <a:latin typeface="Arial" panose="020B0604020202020204" pitchFamily="34" charset="0"/>
                <a:cs typeface="Arial" panose="020B0604020202020204" pitchFamily="34" charset="0"/>
              </a:rPr>
              <a:t>Off-Policy</a:t>
            </a:r>
            <a:r>
              <a:rPr lang="tr-TR" sz="1600" dirty="0">
                <a:latin typeface="Arial" panose="020B0604020202020204" pitchFamily="34" charset="0"/>
                <a:cs typeface="Arial" panose="020B0604020202020204" pitchFamily="34" charset="0"/>
              </a:rPr>
              <a:t> Öğrenme: Ajan, öğrenme sürecinde farklı bir politika kullanabilir.</a:t>
            </a:r>
          </a:p>
          <a:p>
            <a:pPr marL="0" indent="0" algn="just">
              <a:lnSpc>
                <a:spcPct val="110000"/>
              </a:lnSpc>
              <a:buNone/>
            </a:pPr>
            <a:r>
              <a:rPr lang="tr-TR" sz="1600" dirty="0">
                <a:latin typeface="Arial" panose="020B0604020202020204" pitchFamily="34" charset="0"/>
                <a:cs typeface="Arial" panose="020B0604020202020204" pitchFamily="34" charset="0"/>
              </a:rPr>
              <a:t>Deterministik Politika: Ajan, her durumda tek bir eylem seçer (</a:t>
            </a:r>
            <a:r>
              <a:rPr lang="tr-TR" sz="1600" dirty="0" err="1">
                <a:latin typeface="Arial" panose="020B0604020202020204" pitchFamily="34" charset="0"/>
                <a:cs typeface="Arial" panose="020B0604020202020204" pitchFamily="34" charset="0"/>
              </a:rPr>
              <a:t>stochastic</a:t>
            </a:r>
            <a:r>
              <a:rPr lang="tr-TR" sz="1600" dirty="0">
                <a:latin typeface="Arial" panose="020B0604020202020204" pitchFamily="34" charset="0"/>
                <a:cs typeface="Arial" panose="020B0604020202020204" pitchFamily="34" charset="0"/>
              </a:rPr>
              <a:t> değil).</a:t>
            </a:r>
          </a:p>
          <a:p>
            <a:pPr marL="0" indent="0" algn="just">
              <a:lnSpc>
                <a:spcPct val="110000"/>
              </a:lnSpc>
              <a:buNone/>
            </a:pPr>
            <a:r>
              <a:rPr lang="tr-TR" sz="1600" dirty="0" err="1">
                <a:latin typeface="Arial" panose="020B0604020202020204" pitchFamily="34" charset="0"/>
                <a:cs typeface="Arial" panose="020B0604020202020204" pitchFamily="34" charset="0"/>
              </a:rPr>
              <a:t>Actor-Critic</a:t>
            </a:r>
            <a:r>
              <a:rPr lang="tr-TR" sz="1600" dirty="0">
                <a:latin typeface="Arial" panose="020B0604020202020204" pitchFamily="34" charset="0"/>
                <a:cs typeface="Arial" panose="020B0604020202020204" pitchFamily="34" charset="0"/>
              </a:rPr>
              <a:t> Yapısı:</a:t>
            </a:r>
          </a:p>
          <a:p>
            <a:pPr marL="0" indent="0" algn="just">
              <a:lnSpc>
                <a:spcPct val="110000"/>
              </a:lnSpc>
              <a:buNone/>
            </a:pPr>
            <a:r>
              <a:rPr lang="tr-TR" sz="1600" dirty="0" err="1">
                <a:latin typeface="Arial" panose="020B0604020202020204" pitchFamily="34" charset="0"/>
                <a:cs typeface="Arial" panose="020B0604020202020204" pitchFamily="34" charset="0"/>
              </a:rPr>
              <a:t>Actor</a:t>
            </a:r>
            <a:r>
              <a:rPr lang="tr-TR" sz="1600" dirty="0">
                <a:latin typeface="Arial" panose="020B0604020202020204" pitchFamily="34" charset="0"/>
                <a:cs typeface="Arial" panose="020B0604020202020204" pitchFamily="34" charset="0"/>
              </a:rPr>
              <a:t>: Eylem seçen bileşen (politika).</a:t>
            </a:r>
          </a:p>
          <a:p>
            <a:pPr marL="0" indent="0" algn="just">
              <a:lnSpc>
                <a:spcPct val="110000"/>
              </a:lnSpc>
              <a:buNone/>
            </a:pPr>
            <a:r>
              <a:rPr lang="tr-TR" sz="1600" dirty="0" err="1">
                <a:latin typeface="Arial" panose="020B0604020202020204" pitchFamily="34" charset="0"/>
                <a:cs typeface="Arial" panose="020B0604020202020204" pitchFamily="34" charset="0"/>
              </a:rPr>
              <a:t>Critic</a:t>
            </a:r>
            <a:r>
              <a:rPr lang="tr-TR" sz="1600" dirty="0">
                <a:latin typeface="Arial" panose="020B0604020202020204" pitchFamily="34" charset="0"/>
                <a:cs typeface="Arial" panose="020B0604020202020204" pitchFamily="34" charset="0"/>
              </a:rPr>
              <a:t>: Politikanın kalitesini değerlendiren bileşen (değer fonksiyonu).</a:t>
            </a:r>
          </a:p>
          <a:p>
            <a:pPr marL="0" indent="0" algn="just">
              <a:lnSpc>
                <a:spcPct val="110000"/>
              </a:lnSpc>
              <a:buNone/>
            </a:pPr>
            <a:r>
              <a:rPr lang="tr-TR" sz="1600" dirty="0">
                <a:latin typeface="Arial" panose="020B0604020202020204" pitchFamily="34" charset="0"/>
                <a:cs typeface="Arial" panose="020B0604020202020204" pitchFamily="34" charset="0"/>
              </a:rPr>
              <a:t>DDPG Nasıl Çalışır?</a:t>
            </a:r>
          </a:p>
          <a:p>
            <a:pPr marL="0" indent="0" algn="just">
              <a:lnSpc>
                <a:spcPct val="110000"/>
              </a:lnSpc>
              <a:buNone/>
            </a:pPr>
            <a:r>
              <a:rPr lang="tr-TR" sz="1600" dirty="0" err="1">
                <a:latin typeface="Arial" panose="020B0604020202020204" pitchFamily="34" charset="0"/>
                <a:cs typeface="Arial" panose="020B0604020202020204" pitchFamily="34" charset="0"/>
              </a:rPr>
              <a:t>Actor</a:t>
            </a:r>
            <a:r>
              <a:rPr lang="tr-TR" sz="1600" dirty="0">
                <a:latin typeface="Arial" panose="020B0604020202020204" pitchFamily="34" charset="0"/>
                <a:cs typeface="Arial" panose="020B0604020202020204" pitchFamily="34" charset="0"/>
              </a:rPr>
              <a:t> (Politika) Ağı: Ajanın hangi eylemi seçeceğini belirler.</a:t>
            </a:r>
          </a:p>
          <a:p>
            <a:pPr marL="0" indent="0" algn="just">
              <a:lnSpc>
                <a:spcPct val="110000"/>
              </a:lnSpc>
              <a:buNone/>
            </a:pPr>
            <a:r>
              <a:rPr lang="tr-TR" sz="1600" dirty="0" err="1">
                <a:latin typeface="Arial" panose="020B0604020202020204" pitchFamily="34" charset="0"/>
                <a:cs typeface="Arial" panose="020B0604020202020204" pitchFamily="34" charset="0"/>
              </a:rPr>
              <a:t>Critic</a:t>
            </a:r>
            <a:r>
              <a:rPr lang="tr-TR" sz="1600" dirty="0">
                <a:latin typeface="Arial" panose="020B0604020202020204" pitchFamily="34" charset="0"/>
                <a:cs typeface="Arial" panose="020B0604020202020204" pitchFamily="34" charset="0"/>
              </a:rPr>
              <a:t> (Değer) Ağı: Aktif politikanın ne kadar iyi olduğunu belirlemek için Q-değerini tahmin eder.</a:t>
            </a:r>
          </a:p>
          <a:p>
            <a:pPr marL="0" indent="0" algn="just">
              <a:lnSpc>
                <a:spcPct val="110000"/>
              </a:lnSpc>
              <a:buNone/>
            </a:pPr>
            <a:r>
              <a:rPr lang="en-US" sz="1600" dirty="0" err="1">
                <a:latin typeface="Arial" panose="020B0604020202020204" pitchFamily="34" charset="0"/>
                <a:cs typeface="Arial" panose="020B0604020202020204" pitchFamily="34" charset="0"/>
              </a:rPr>
              <a:t>Deneyim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Yeniden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Örnekleme</a:t>
            </a:r>
            <a:r>
              <a:rPr lang="en-US" sz="1600" dirty="0">
                <a:latin typeface="Arial" panose="020B0604020202020204" pitchFamily="34" charset="0"/>
                <a:cs typeface="Arial" panose="020B0604020202020204" pitchFamily="34" charset="0"/>
              </a:rPr>
              <a:t> (Experience Replay):</a:t>
            </a:r>
            <a:r>
              <a:rPr lang="tr-TR" sz="1600" dirty="0">
                <a:latin typeface="Arial" panose="020B0604020202020204" pitchFamily="34" charset="0"/>
                <a:cs typeface="Arial" panose="020B0604020202020204" pitchFamily="34" charset="0"/>
              </a:rPr>
              <a:t> Ajanın önceki deneyimlerinden faydalanarak öğrenme sürecini daha verimli hale getirir.</a:t>
            </a:r>
          </a:p>
          <a:p>
            <a:pPr marL="0" indent="0" algn="just">
              <a:lnSpc>
                <a:spcPct val="110000"/>
              </a:lnSpc>
              <a:buNone/>
            </a:pPr>
            <a:r>
              <a:rPr lang="tr-TR" sz="1600" dirty="0">
                <a:latin typeface="Arial" panose="020B0604020202020204" pitchFamily="34" charset="0"/>
                <a:cs typeface="Arial" panose="020B0604020202020204" pitchFamily="34" charset="0"/>
              </a:rPr>
              <a:t>Hedef Ağı (</a:t>
            </a:r>
            <a:r>
              <a:rPr lang="tr-TR" sz="1600" dirty="0" err="1">
                <a:latin typeface="Arial" panose="020B0604020202020204" pitchFamily="34" charset="0"/>
                <a:cs typeface="Arial" panose="020B0604020202020204" pitchFamily="34" charset="0"/>
              </a:rPr>
              <a:t>Target</a:t>
            </a:r>
            <a:r>
              <a:rPr lang="tr-TR" sz="1600" dirty="0">
                <a:latin typeface="Arial" panose="020B0604020202020204" pitchFamily="34" charset="0"/>
                <a:cs typeface="Arial" panose="020B0604020202020204" pitchFamily="34" charset="0"/>
              </a:rPr>
              <a:t> Networks): Stabil öğrenme için kritik ve </a:t>
            </a:r>
            <a:r>
              <a:rPr lang="tr-TR" sz="1600" dirty="0" err="1">
                <a:latin typeface="Arial" panose="020B0604020202020204" pitchFamily="34" charset="0"/>
                <a:cs typeface="Arial" panose="020B0604020202020204" pitchFamily="34" charset="0"/>
              </a:rPr>
              <a:t>actor</a:t>
            </a:r>
            <a:r>
              <a:rPr lang="tr-TR" sz="1600" dirty="0">
                <a:latin typeface="Arial" panose="020B0604020202020204" pitchFamily="34" charset="0"/>
                <a:cs typeface="Arial" panose="020B0604020202020204" pitchFamily="34" charset="0"/>
              </a:rPr>
              <a:t> ağlarının kopyaları kullanılır.</a:t>
            </a:r>
          </a:p>
          <a:p>
            <a:pPr marL="0" indent="0" algn="just">
              <a:lnSpc>
                <a:spcPct val="110000"/>
              </a:lnSpc>
              <a:buNone/>
            </a:pPr>
            <a:r>
              <a:rPr lang="tr-TR" sz="1600" dirty="0">
                <a:latin typeface="Arial" panose="020B0604020202020204" pitchFamily="34" charset="0"/>
                <a:cs typeface="Arial" panose="020B0604020202020204" pitchFamily="34" charset="0"/>
              </a:rPr>
              <a:t>Avantajları: Sürekli eylem uzayında verimli çalışır. Düşük boyutlu girişlerle büyük ve karmaşık ortamları öğrenebilir. İyi bir keşif ve sömürü dengesi sağlar.</a:t>
            </a:r>
          </a:p>
          <a:p>
            <a:pPr marL="0" indent="0" algn="just">
              <a:lnSpc>
                <a:spcPct val="110000"/>
              </a:lnSpc>
              <a:buNone/>
            </a:pPr>
            <a:r>
              <a:rPr lang="tr-TR" sz="1600" dirty="0">
                <a:latin typeface="Arial" panose="020B0604020202020204" pitchFamily="34" charset="0"/>
                <a:cs typeface="Arial" panose="020B0604020202020204" pitchFamily="34" charset="0"/>
              </a:rPr>
              <a:t>Dezavantajları: Büyük ağlar ve çok sayıda parametre gerektirir. Kararlı öğrenme için dikkatli </a:t>
            </a:r>
            <a:r>
              <a:rPr lang="tr-TR" sz="1600" dirty="0" err="1">
                <a:latin typeface="Arial" panose="020B0604020202020204" pitchFamily="34" charset="0"/>
                <a:cs typeface="Arial" panose="020B0604020202020204" pitchFamily="34" charset="0"/>
              </a:rPr>
              <a:t>hiperparametre</a:t>
            </a:r>
            <a:r>
              <a:rPr lang="tr-TR" sz="1600" dirty="0">
                <a:latin typeface="Arial" panose="020B0604020202020204" pitchFamily="34" charset="0"/>
                <a:cs typeface="Arial" panose="020B0604020202020204" pitchFamily="34" charset="0"/>
              </a:rPr>
              <a:t> ayarları gerekir.</a:t>
            </a:r>
          </a:p>
          <a:p>
            <a:pPr marL="0" indent="0">
              <a:buNone/>
            </a:pPr>
            <a:endParaRPr lang="tr-TR" sz="1050" dirty="0"/>
          </a:p>
          <a:p>
            <a:pPr marL="0" indent="0">
              <a:buNone/>
            </a:pPr>
            <a:endParaRPr lang="tr-TR" sz="1050" dirty="0"/>
          </a:p>
        </p:txBody>
      </p:sp>
    </p:spTree>
    <p:extLst>
      <p:ext uri="{BB962C8B-B14F-4D97-AF65-F5344CB8AC3E}">
        <p14:creationId xmlns:p14="http://schemas.microsoft.com/office/powerpoint/2010/main" val="247885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6F93FE9-A934-90CF-1C89-DDA2B6B2A3E7}"/>
              </a:ext>
            </a:extLst>
          </p:cNvPr>
          <p:cNvSpPr>
            <a:spLocks noGrp="1"/>
          </p:cNvSpPr>
          <p:nvPr>
            <p:ph type="title"/>
          </p:nvPr>
        </p:nvSpPr>
        <p:spPr>
          <a:xfrm>
            <a:off x="308497" y="2247606"/>
            <a:ext cx="3201366" cy="1623180"/>
          </a:xfrm>
        </p:spPr>
        <p:txBody>
          <a:bodyPr anchor="b">
            <a:normAutofit/>
          </a:bodyPr>
          <a:lstStyle/>
          <a:p>
            <a:pPr algn="ctr"/>
            <a:r>
              <a:rPr lang="tr-TR" sz="2500" b="1" dirty="0">
                <a:solidFill>
                  <a:srgbClr val="FFFFFF"/>
                </a:solidFill>
                <a:latin typeface="Arial" panose="020B0604020202020204" pitchFamily="34" charset="0"/>
                <a:cs typeface="Arial" panose="020B0604020202020204" pitchFamily="34" charset="0"/>
              </a:rPr>
              <a:t>TARİHÇESİ</a:t>
            </a:r>
            <a:br>
              <a:rPr lang="tr-TR" sz="4000" b="1" i="0" dirty="0">
                <a:solidFill>
                  <a:srgbClr val="FFFFFF"/>
                </a:solidFill>
                <a:effectLst/>
                <a:latin typeface="Inter"/>
              </a:rPr>
            </a:br>
            <a:endParaRPr lang="tr-TR" sz="4000" dirty="0">
              <a:solidFill>
                <a:srgbClr val="FFFFFF"/>
              </a:solidFill>
            </a:endParaRPr>
          </a:p>
        </p:txBody>
      </p:sp>
      <p:sp>
        <p:nvSpPr>
          <p:cNvPr id="3" name="İçerik Yer Tutucusu 2">
            <a:extLst>
              <a:ext uri="{FF2B5EF4-FFF2-40B4-BE49-F238E27FC236}">
                <a16:creationId xmlns:a16="http://schemas.microsoft.com/office/drawing/2014/main" id="{987925D7-0080-B7C0-79F6-DCBB48625CC6}"/>
              </a:ext>
            </a:extLst>
          </p:cNvPr>
          <p:cNvSpPr>
            <a:spLocks noGrp="1"/>
          </p:cNvSpPr>
          <p:nvPr>
            <p:ph idx="1"/>
          </p:nvPr>
        </p:nvSpPr>
        <p:spPr>
          <a:xfrm>
            <a:off x="4594019" y="1406609"/>
            <a:ext cx="6883606" cy="3470191"/>
          </a:xfrm>
        </p:spPr>
        <p:txBody>
          <a:bodyPr anchor="ctr">
            <a:normAutofit/>
          </a:bodyPr>
          <a:lstStyle/>
          <a:p>
            <a:pPr marL="0" indent="0" algn="just">
              <a:lnSpc>
                <a:spcPct val="100000"/>
              </a:lnSpc>
              <a:buNone/>
            </a:pPr>
            <a:r>
              <a:rPr lang="tr-TR" sz="1800" i="0" dirty="0">
                <a:effectLst/>
                <a:latin typeface="Arial" panose="020B0604020202020204" pitchFamily="34" charset="0"/>
                <a:cs typeface="Arial" panose="020B0604020202020204" pitchFamily="34" charset="0"/>
              </a:rPr>
              <a:t>Pekiştirmeli öğrenmenin (RL) kökleri davranış psikolojisine ve öğrenme teorileri üzerine yapılan ilk çalışmalara dayanmaktadır. </a:t>
            </a:r>
            <a:r>
              <a:rPr lang="tr-TR" sz="1800" dirty="0">
                <a:latin typeface="Arial" panose="020B0604020202020204" pitchFamily="34" charset="0"/>
                <a:cs typeface="Arial" panose="020B0604020202020204" pitchFamily="34" charset="0"/>
              </a:rPr>
              <a:t>A</a:t>
            </a:r>
            <a:r>
              <a:rPr lang="tr-TR" sz="1800" i="0" dirty="0">
                <a:effectLst/>
                <a:latin typeface="Arial" panose="020B0604020202020204" pitchFamily="34" charset="0"/>
                <a:cs typeface="Arial" panose="020B0604020202020204" pitchFamily="34" charset="0"/>
              </a:rPr>
              <a:t>ncak modern gelişimi 1950’lerde Arthur Samuel ve 1980’lerde Richard </a:t>
            </a:r>
            <a:r>
              <a:rPr lang="tr-TR" sz="1800" i="0" dirty="0" err="1">
                <a:effectLst/>
                <a:latin typeface="Arial" panose="020B0604020202020204" pitchFamily="34" charset="0"/>
                <a:cs typeface="Arial" panose="020B0604020202020204" pitchFamily="34" charset="0"/>
              </a:rPr>
              <a:t>Sutton</a:t>
            </a:r>
            <a:r>
              <a:rPr lang="tr-TR" sz="1800" i="0" dirty="0">
                <a:effectLst/>
                <a:latin typeface="Arial" panose="020B0604020202020204" pitchFamily="34" charset="0"/>
                <a:cs typeface="Arial" panose="020B0604020202020204" pitchFamily="34" charset="0"/>
              </a:rPr>
              <a:t> gibi araştırmacıların öncü çalışmaları ile başlamıştır. </a:t>
            </a:r>
            <a:r>
              <a:rPr lang="tr-TR" sz="1800" dirty="0">
                <a:latin typeface="Arial" panose="020B0604020202020204" pitchFamily="34" charset="0"/>
                <a:cs typeface="Arial" panose="020B0604020202020204" pitchFamily="34" charset="0"/>
              </a:rPr>
              <a:t>Arthur Samuel, kendi kendine öğrenen bir dama oyunu programı geliştirdi. Bu çalışma, etkileşimlerden öğrenmenin temelini attı ve pekiştirmeli öğrenmenin öncülerinden biri olarak kabul edildi. Richard </a:t>
            </a:r>
            <a:r>
              <a:rPr lang="tr-TR" sz="1800" dirty="0" err="1">
                <a:latin typeface="Arial" panose="020B0604020202020204" pitchFamily="34" charset="0"/>
                <a:cs typeface="Arial" panose="020B0604020202020204" pitchFamily="34" charset="0"/>
              </a:rPr>
              <a:t>Sutton</a:t>
            </a:r>
            <a:r>
              <a:rPr lang="tr-TR" sz="1800" dirty="0">
                <a:latin typeface="Arial" panose="020B0604020202020204" pitchFamily="34" charset="0"/>
                <a:cs typeface="Arial" panose="020B0604020202020204" pitchFamily="34" charset="0"/>
              </a:rPr>
              <a:t>, Zaman Farkı (Temporal </a:t>
            </a:r>
            <a:r>
              <a:rPr lang="tr-TR" sz="1800" dirty="0" err="1">
                <a:latin typeface="Arial" panose="020B0604020202020204" pitchFamily="34" charset="0"/>
                <a:cs typeface="Arial" panose="020B0604020202020204" pitchFamily="34" charset="0"/>
              </a:rPr>
              <a:t>Difference</a:t>
            </a:r>
            <a:r>
              <a:rPr lang="tr-TR" sz="1800" dirty="0">
                <a:latin typeface="Arial" panose="020B0604020202020204" pitchFamily="34" charset="0"/>
                <a:cs typeface="Arial" panose="020B0604020202020204" pitchFamily="34" charset="0"/>
              </a:rPr>
              <a:t>) öğrenmesi ve Q-</a:t>
            </a:r>
            <a:r>
              <a:rPr lang="tr-TR" sz="1800" dirty="0" err="1">
                <a:latin typeface="Arial" panose="020B0604020202020204" pitchFamily="34" charset="0"/>
                <a:cs typeface="Arial" panose="020B0604020202020204" pitchFamily="34" charset="0"/>
              </a:rPr>
              <a:t>learning</a:t>
            </a:r>
            <a:r>
              <a:rPr lang="tr-TR" sz="1800" dirty="0">
                <a:latin typeface="Arial" panose="020B0604020202020204" pitchFamily="34" charset="0"/>
                <a:cs typeface="Arial" panose="020B0604020202020204" pitchFamily="34" charset="0"/>
              </a:rPr>
              <a:t> üzerine çalışmalarıyla RL teorilerini önemli ölçüde geliştirdi. Pekiştirmeli öğrenmenin matematiksel temelleri bu dönemde daha da sağlamlaştı.</a:t>
            </a:r>
          </a:p>
          <a:p>
            <a:pPr marL="0" indent="0" algn="just">
              <a:lnSpc>
                <a:spcPct val="100000"/>
              </a:lnSpc>
              <a:buNone/>
            </a:pPr>
            <a:endParaRPr lang="tr-TR" sz="18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24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4331397-FB7E-D3ED-5AF2-B736BBF7F77D}"/>
              </a:ext>
            </a:extLst>
          </p:cNvPr>
          <p:cNvSpPr>
            <a:spLocks noGrp="1"/>
          </p:cNvSpPr>
          <p:nvPr>
            <p:ph type="title"/>
          </p:nvPr>
        </p:nvSpPr>
        <p:spPr>
          <a:xfrm>
            <a:off x="960121" y="278535"/>
            <a:ext cx="10533887" cy="1033669"/>
          </a:xfrm>
        </p:spPr>
        <p:txBody>
          <a:bodyPr>
            <a:normAutofit/>
          </a:bodyPr>
          <a:lstStyle/>
          <a:p>
            <a:r>
              <a:rPr lang="tr-TR" sz="3000" b="1" dirty="0">
                <a:solidFill>
                  <a:srgbClr val="FFFFFF"/>
                </a:solidFill>
                <a:latin typeface="Arial" panose="020B0604020202020204" pitchFamily="34" charset="0"/>
                <a:cs typeface="Arial" panose="020B0604020202020204" pitchFamily="34" charset="0"/>
              </a:rPr>
              <a:t>Ters Pekiştirmeli Öğrenme </a:t>
            </a:r>
            <a:br>
              <a:rPr lang="tr-TR" sz="3000" b="1" dirty="0">
                <a:solidFill>
                  <a:srgbClr val="FFFFFF"/>
                </a:solidFill>
                <a:latin typeface="Arial" panose="020B0604020202020204" pitchFamily="34" charset="0"/>
                <a:cs typeface="Arial" panose="020B0604020202020204" pitchFamily="34" charset="0"/>
              </a:rPr>
            </a:br>
            <a:r>
              <a:rPr lang="tr-TR" sz="3000" b="1" dirty="0">
                <a:solidFill>
                  <a:srgbClr val="FFFFFF"/>
                </a:solidFill>
                <a:latin typeface="Arial" panose="020B0604020202020204" pitchFamily="34" charset="0"/>
                <a:cs typeface="Arial" panose="020B0604020202020204" pitchFamily="34" charset="0"/>
              </a:rPr>
              <a:t>(</a:t>
            </a:r>
            <a:r>
              <a:rPr lang="tr-TR" sz="3000" b="1" dirty="0" err="1">
                <a:solidFill>
                  <a:srgbClr val="FFFFFF"/>
                </a:solidFill>
                <a:latin typeface="Arial" panose="020B0604020202020204" pitchFamily="34" charset="0"/>
                <a:cs typeface="Arial" panose="020B0604020202020204" pitchFamily="34" charset="0"/>
              </a:rPr>
              <a:t>Inverse</a:t>
            </a:r>
            <a:r>
              <a:rPr lang="tr-TR" sz="3000" b="1" dirty="0">
                <a:solidFill>
                  <a:srgbClr val="FFFFFF"/>
                </a:solidFill>
                <a:latin typeface="Arial" panose="020B0604020202020204" pitchFamily="34" charset="0"/>
                <a:cs typeface="Arial" panose="020B0604020202020204" pitchFamily="34" charset="0"/>
              </a:rPr>
              <a:t> </a:t>
            </a:r>
            <a:r>
              <a:rPr lang="tr-TR" sz="3000" b="1" dirty="0" err="1">
                <a:solidFill>
                  <a:srgbClr val="FFFFFF"/>
                </a:solidFill>
                <a:latin typeface="Arial" panose="020B0604020202020204" pitchFamily="34" charset="0"/>
                <a:cs typeface="Arial" panose="020B0604020202020204" pitchFamily="34" charset="0"/>
              </a:rPr>
              <a:t>Reinforcement</a:t>
            </a:r>
            <a:r>
              <a:rPr lang="tr-TR" sz="3000" b="1" dirty="0">
                <a:solidFill>
                  <a:srgbClr val="FFFFFF"/>
                </a:solidFill>
                <a:latin typeface="Arial" panose="020B0604020202020204" pitchFamily="34" charset="0"/>
                <a:cs typeface="Arial" panose="020B0604020202020204" pitchFamily="34" charset="0"/>
              </a:rPr>
              <a:t> Learning - IRL) Nedir?</a:t>
            </a:r>
          </a:p>
        </p:txBody>
      </p:sp>
      <p:sp>
        <p:nvSpPr>
          <p:cNvPr id="3" name="İçerik Yer Tutucusu 2">
            <a:extLst>
              <a:ext uri="{FF2B5EF4-FFF2-40B4-BE49-F238E27FC236}">
                <a16:creationId xmlns:a16="http://schemas.microsoft.com/office/drawing/2014/main" id="{32F479CB-0999-B4C5-480E-BFD4ABAC6E46}"/>
              </a:ext>
            </a:extLst>
          </p:cNvPr>
          <p:cNvSpPr>
            <a:spLocks noGrp="1"/>
          </p:cNvSpPr>
          <p:nvPr>
            <p:ph idx="1"/>
          </p:nvPr>
        </p:nvSpPr>
        <p:spPr>
          <a:xfrm>
            <a:off x="960121" y="1869276"/>
            <a:ext cx="10135510" cy="4132279"/>
          </a:xfrm>
        </p:spPr>
        <p:txBody>
          <a:bodyPr anchor="ctr">
            <a:normAutofit/>
          </a:bodyPr>
          <a:lstStyle/>
          <a:p>
            <a:pPr marL="0" indent="0" algn="just">
              <a:lnSpc>
                <a:spcPct val="100000"/>
              </a:lnSpc>
              <a:buNone/>
            </a:pPr>
            <a:r>
              <a:rPr lang="tr-TR" sz="2000" dirty="0">
                <a:latin typeface="Arial" panose="020B0604020202020204" pitchFamily="34" charset="0"/>
                <a:cs typeface="Arial" panose="020B0604020202020204" pitchFamily="34" charset="0"/>
              </a:rPr>
              <a:t>Ters Pekiştirmeli Öğrenme (IRL), bir ajanın, çevresiyle etkileşim yoluyla ödülleri öğrenmeye çalıştığı Pekiştirmeli Öğrenme algoritmalarının tersine, uzman bir ajanın davranışlarını gözlemleyerek bu ajanın izlediği politikayı ve ödül fonksiyonunu öğrenmeye odaklanır. </a:t>
            </a:r>
            <a:r>
              <a:rPr lang="tr-TR" sz="2000" dirty="0" err="1">
                <a:latin typeface="Arial" panose="020B0604020202020204" pitchFamily="34" charset="0"/>
                <a:cs typeface="Arial" panose="020B0604020202020204" pitchFamily="34" charset="0"/>
              </a:rPr>
              <a:t>IRL'in</a:t>
            </a:r>
            <a:r>
              <a:rPr lang="tr-TR" sz="2000" dirty="0">
                <a:latin typeface="Arial" panose="020B0604020202020204" pitchFamily="34" charset="0"/>
                <a:cs typeface="Arial" panose="020B0604020202020204" pitchFamily="34" charset="0"/>
              </a:rPr>
              <a:t> amacı, bir uzmanın davranışlarını anlamak ve bu davranışları modellemek için öğrenme süreçlerini tersine çevirmektir.</a:t>
            </a:r>
          </a:p>
          <a:p>
            <a:endParaRPr lang="tr-TR" sz="2000" dirty="0"/>
          </a:p>
        </p:txBody>
      </p:sp>
    </p:spTree>
    <p:extLst>
      <p:ext uri="{BB962C8B-B14F-4D97-AF65-F5344CB8AC3E}">
        <p14:creationId xmlns:p14="http://schemas.microsoft.com/office/powerpoint/2010/main" val="1165123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9A4074-8922-7C9F-71C3-88A2337872C8}"/>
              </a:ext>
            </a:extLst>
          </p:cNvPr>
          <p:cNvSpPr>
            <a:spLocks noGrp="1"/>
          </p:cNvSpPr>
          <p:nvPr>
            <p:ph type="title"/>
          </p:nvPr>
        </p:nvSpPr>
        <p:spPr>
          <a:xfrm>
            <a:off x="896113" y="294538"/>
            <a:ext cx="10371438" cy="1033669"/>
          </a:xfrm>
        </p:spPr>
        <p:txBody>
          <a:bodyPr>
            <a:normAutofit/>
          </a:bodyPr>
          <a:lstStyle/>
          <a:p>
            <a:r>
              <a:rPr lang="nb-NO" sz="3000" b="1" dirty="0">
                <a:solidFill>
                  <a:srgbClr val="FFFFFF"/>
                </a:solidFill>
                <a:latin typeface="Arial" panose="020B0604020202020204" pitchFamily="34" charset="0"/>
                <a:cs typeface="Arial" panose="020B0604020202020204" pitchFamily="34" charset="0"/>
              </a:rPr>
              <a:t>Ters Pekiştirmeli Öğrenme (IRL) Nedir?</a:t>
            </a:r>
            <a:endParaRPr lang="tr-TR" sz="3000" b="1" dirty="0">
              <a:solidFill>
                <a:srgbClr val="FFFFFF"/>
              </a:solidFill>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68F55309-9547-A3B4-5E7A-E8C6F211FCE4}"/>
              </a:ext>
            </a:extLst>
          </p:cNvPr>
          <p:cNvSpPr>
            <a:spLocks noGrp="1"/>
          </p:cNvSpPr>
          <p:nvPr>
            <p:ph idx="1"/>
          </p:nvPr>
        </p:nvSpPr>
        <p:spPr>
          <a:xfrm>
            <a:off x="896113" y="1891970"/>
            <a:ext cx="10588751" cy="4408246"/>
          </a:xfrm>
        </p:spPr>
        <p:txBody>
          <a:bodyPr anchor="ctr">
            <a:normAutofit/>
          </a:bodyPr>
          <a:lstStyle/>
          <a:p>
            <a:pPr marL="0" indent="0" algn="just">
              <a:lnSpc>
                <a:spcPct val="100000"/>
              </a:lnSpc>
              <a:buNone/>
            </a:pPr>
            <a:r>
              <a:rPr lang="tr-TR" sz="2000" dirty="0">
                <a:latin typeface="Arial" panose="020B0604020202020204" pitchFamily="34" charset="0"/>
                <a:cs typeface="Arial" panose="020B0604020202020204" pitchFamily="34" charset="0"/>
              </a:rPr>
              <a:t>Ters Pekiştirmeli Öğrenme, ajanın örneklerle (uzman ajanın davranışlarıyla) ödül fonksiyonunu keşfetmesini sağlayan bir yöntemdir. Geleneksel pekiştirmeli öğrenme, çevreyle etkileşim yoluyla ödülleri öğrenmeye çalışırken, ters pekiştirmeli öğrenme çevreyle doğrudan etkileşime girmeden, yalnızca gözlemler yoluyla öğrenir.</a:t>
            </a:r>
          </a:p>
          <a:p>
            <a:pPr marL="0" indent="0" algn="just">
              <a:lnSpc>
                <a:spcPct val="100000"/>
              </a:lnSpc>
              <a:buNone/>
            </a:pPr>
            <a:endParaRPr lang="tr-TR" sz="2000" dirty="0">
              <a:latin typeface="Arial" panose="020B0604020202020204" pitchFamily="34" charset="0"/>
              <a:cs typeface="Arial" panose="020B0604020202020204" pitchFamily="34" charset="0"/>
            </a:endParaRPr>
          </a:p>
          <a:p>
            <a:pPr marL="0" indent="0" algn="just">
              <a:lnSpc>
                <a:spcPct val="100000"/>
              </a:lnSpc>
              <a:buNone/>
            </a:pPr>
            <a:r>
              <a:rPr lang="tr-TR" sz="2000" b="1" dirty="0">
                <a:latin typeface="Arial" panose="020B0604020202020204" pitchFamily="34" charset="0"/>
                <a:cs typeface="Arial" panose="020B0604020202020204" pitchFamily="34" charset="0"/>
              </a:rPr>
              <a:t>Temel Fark</a:t>
            </a:r>
          </a:p>
          <a:p>
            <a:pPr marL="0" indent="0" algn="just">
              <a:lnSpc>
                <a:spcPct val="100000"/>
              </a:lnSpc>
              <a:buNone/>
            </a:pPr>
            <a:r>
              <a:rPr lang="tr-TR" sz="2000" dirty="0">
                <a:latin typeface="Arial" panose="020B0604020202020204" pitchFamily="34" charset="0"/>
                <a:cs typeface="Arial" panose="020B0604020202020204" pitchFamily="34" charset="0"/>
              </a:rPr>
              <a:t>Pekiştirmeli Öğrenme (RL): Ajan, ödülleri maksimize etmeye çalışırken ödül fonksiyonu bilinir.</a:t>
            </a:r>
          </a:p>
          <a:p>
            <a:pPr marL="0" indent="0" algn="just">
              <a:lnSpc>
                <a:spcPct val="100000"/>
              </a:lnSpc>
              <a:buNone/>
            </a:pPr>
            <a:r>
              <a:rPr lang="tr-TR" sz="2000" dirty="0">
                <a:latin typeface="Arial" panose="020B0604020202020204" pitchFamily="34" charset="0"/>
                <a:cs typeface="Arial" panose="020B0604020202020204" pitchFamily="34" charset="0"/>
              </a:rPr>
              <a:t>Ters Pekiştirmeli Öğrenme (IRL): Ajan, uzman ajanın davranışlarını gözlemleyerek ödül fonksiyonunu öğrenmeye çalışır.</a:t>
            </a:r>
          </a:p>
          <a:p>
            <a:endParaRPr lang="tr-TR" sz="2000" dirty="0"/>
          </a:p>
        </p:txBody>
      </p:sp>
    </p:spTree>
    <p:extLst>
      <p:ext uri="{BB962C8B-B14F-4D97-AF65-F5344CB8AC3E}">
        <p14:creationId xmlns:p14="http://schemas.microsoft.com/office/powerpoint/2010/main" val="3118455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2632246-DA5E-2168-D427-375939D9767A}"/>
              </a:ext>
            </a:extLst>
          </p:cNvPr>
          <p:cNvSpPr>
            <a:spLocks noGrp="1"/>
          </p:cNvSpPr>
          <p:nvPr>
            <p:ph type="title"/>
          </p:nvPr>
        </p:nvSpPr>
        <p:spPr>
          <a:xfrm>
            <a:off x="978409" y="294538"/>
            <a:ext cx="10289142" cy="1033669"/>
          </a:xfrm>
        </p:spPr>
        <p:txBody>
          <a:bodyPr>
            <a:normAutofit/>
          </a:bodyPr>
          <a:lstStyle/>
          <a:p>
            <a:r>
              <a:rPr lang="tr-TR" sz="3000" b="1" dirty="0" err="1">
                <a:solidFill>
                  <a:srgbClr val="FFFFFF"/>
                </a:solidFill>
                <a:latin typeface="Arial" panose="020B0604020202020204" pitchFamily="34" charset="0"/>
                <a:cs typeface="Arial" panose="020B0604020202020204" pitchFamily="34" charset="0"/>
              </a:rPr>
              <a:t>IRL'in</a:t>
            </a:r>
            <a:r>
              <a:rPr lang="tr-TR" sz="3000" b="1" dirty="0">
                <a:solidFill>
                  <a:srgbClr val="FFFFFF"/>
                </a:solidFill>
                <a:latin typeface="Arial" panose="020B0604020202020204" pitchFamily="34" charset="0"/>
                <a:cs typeface="Arial" panose="020B0604020202020204" pitchFamily="34" charset="0"/>
              </a:rPr>
              <a:t> Temel Adımları</a:t>
            </a:r>
          </a:p>
        </p:txBody>
      </p:sp>
      <p:sp>
        <p:nvSpPr>
          <p:cNvPr id="3" name="İçerik Yer Tutucusu 2">
            <a:extLst>
              <a:ext uri="{FF2B5EF4-FFF2-40B4-BE49-F238E27FC236}">
                <a16:creationId xmlns:a16="http://schemas.microsoft.com/office/drawing/2014/main" id="{A9FFE273-7D62-22F7-6E5A-37E9604D59DD}"/>
              </a:ext>
            </a:extLst>
          </p:cNvPr>
          <p:cNvSpPr>
            <a:spLocks noGrp="1"/>
          </p:cNvSpPr>
          <p:nvPr>
            <p:ph idx="1"/>
          </p:nvPr>
        </p:nvSpPr>
        <p:spPr>
          <a:xfrm>
            <a:off x="978409" y="1885279"/>
            <a:ext cx="10289142" cy="4049177"/>
          </a:xfrm>
        </p:spPr>
        <p:txBody>
          <a:bodyPr anchor="ctr">
            <a:normAutofit/>
          </a:bodyPr>
          <a:lstStyle/>
          <a:p>
            <a:pPr marL="0" indent="0" algn="just">
              <a:lnSpc>
                <a:spcPct val="100000"/>
              </a:lnSpc>
              <a:buNone/>
            </a:pPr>
            <a:r>
              <a:rPr lang="tr-TR" sz="1900" dirty="0">
                <a:latin typeface="Arial" panose="020B0604020202020204" pitchFamily="34" charset="0"/>
                <a:cs typeface="Arial" panose="020B0604020202020204" pitchFamily="34" charset="0"/>
              </a:rPr>
              <a:t>Ters pekiştirmeli öğrenme genellikle şu adımları içerir:</a:t>
            </a:r>
          </a:p>
          <a:p>
            <a:pPr marL="0" indent="0" algn="just">
              <a:lnSpc>
                <a:spcPct val="100000"/>
              </a:lnSpc>
              <a:buNone/>
            </a:pPr>
            <a:r>
              <a:rPr lang="tr-TR" sz="1900" dirty="0">
                <a:latin typeface="Arial" panose="020B0604020202020204" pitchFamily="34" charset="0"/>
                <a:cs typeface="Arial" panose="020B0604020202020204" pitchFamily="34" charset="0"/>
              </a:rPr>
              <a:t>Uzman Davranışlarının Gözlemi: Ajan, bir uzman ajanın çevrede gerçekleştirdiği eylemleri gözlemler. Örneğin, bir insan oyuncusunun veya bir robotun çevreyle etkileşimi.</a:t>
            </a:r>
          </a:p>
          <a:p>
            <a:pPr marL="0" indent="0" algn="just">
              <a:lnSpc>
                <a:spcPct val="100000"/>
              </a:lnSpc>
              <a:buNone/>
            </a:pPr>
            <a:r>
              <a:rPr lang="tr-TR" sz="1900" dirty="0">
                <a:latin typeface="Arial" panose="020B0604020202020204" pitchFamily="34" charset="0"/>
                <a:cs typeface="Arial" panose="020B0604020202020204" pitchFamily="34" charset="0"/>
              </a:rPr>
              <a:t>Politika Tahmini: Uzman ajanın gözlemlerini kullanarak, ajanın izlediği politikayı tahmin ederiz. Bu, ajanın hangi durumlarda hangi eylemleri tercih ettiğini anlamayı içerir.</a:t>
            </a:r>
          </a:p>
          <a:p>
            <a:pPr marL="0" indent="0" algn="just">
              <a:lnSpc>
                <a:spcPct val="100000"/>
              </a:lnSpc>
              <a:buNone/>
            </a:pPr>
            <a:r>
              <a:rPr lang="tr-TR" sz="1900" dirty="0">
                <a:latin typeface="Arial" panose="020B0604020202020204" pitchFamily="34" charset="0"/>
                <a:cs typeface="Arial" panose="020B0604020202020204" pitchFamily="34" charset="0"/>
              </a:rPr>
              <a:t>Ödül Fonksiyonunun Öğrenilmesi: Uzman davranışını taklit edebilmek için, ajanın ödül fonksiyonunu öğrenmesi gerekir. Bu ödül fonksiyonu, ajanın çevreye karşı nasıl hareket etmesi gerektiğini belirler.</a:t>
            </a:r>
          </a:p>
          <a:p>
            <a:pPr marL="0" indent="0" algn="just">
              <a:lnSpc>
                <a:spcPct val="100000"/>
              </a:lnSpc>
              <a:buNone/>
            </a:pPr>
            <a:r>
              <a:rPr lang="tr-TR" sz="1900" dirty="0">
                <a:latin typeface="Arial" panose="020B0604020202020204" pitchFamily="34" charset="0"/>
                <a:cs typeface="Arial" panose="020B0604020202020204" pitchFamily="34" charset="0"/>
              </a:rPr>
              <a:t>Politika İyileştirmesi: Öğrenilen ödül fonksiyonu ile, ajan, daha fazla gözlem yaparak ya da simülasyon yaparak politikasını iyileştirir ve hedefe daha uygun davranışlar sergiler.</a:t>
            </a:r>
          </a:p>
          <a:p>
            <a:endParaRPr lang="tr-TR" sz="1900" dirty="0"/>
          </a:p>
        </p:txBody>
      </p:sp>
    </p:spTree>
    <p:extLst>
      <p:ext uri="{BB962C8B-B14F-4D97-AF65-F5344CB8AC3E}">
        <p14:creationId xmlns:p14="http://schemas.microsoft.com/office/powerpoint/2010/main" val="2658421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EBB049-C5EA-3475-8736-79B140D57C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C37D34B-34C0-EB3F-EF8E-3FC96E465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5DDAC66-DE7D-1A24-E724-88404F23F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D94349-B518-1571-0ED9-A25DEF10A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777D50-9324-CC64-CA27-5A3B36D92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8B3E2CA-0468-DC4F-A1FD-88A4836F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F0BFB1E-B792-332A-6E64-ECC35863B663}"/>
              </a:ext>
            </a:extLst>
          </p:cNvPr>
          <p:cNvSpPr>
            <a:spLocks noGrp="1"/>
          </p:cNvSpPr>
          <p:nvPr>
            <p:ph type="title"/>
          </p:nvPr>
        </p:nvSpPr>
        <p:spPr>
          <a:xfrm>
            <a:off x="960121" y="294538"/>
            <a:ext cx="10307430" cy="1033669"/>
          </a:xfrm>
        </p:spPr>
        <p:txBody>
          <a:bodyPr>
            <a:normAutofit/>
          </a:bodyPr>
          <a:lstStyle/>
          <a:p>
            <a:r>
              <a:rPr lang="tr-TR" sz="3000" b="1" dirty="0">
                <a:solidFill>
                  <a:schemeClr val="bg1"/>
                </a:solidFill>
                <a:latin typeface="Arial" panose="020B0604020202020204" pitchFamily="34" charset="0"/>
                <a:cs typeface="Arial" panose="020B0604020202020204" pitchFamily="34" charset="0"/>
              </a:rPr>
              <a:t>Ters Pekiştirmeli Öğrenme (IRL) Matematiksel Modeli</a:t>
            </a:r>
          </a:p>
        </p:txBody>
      </p:sp>
      <p:sp>
        <p:nvSpPr>
          <p:cNvPr id="3" name="İçerik Yer Tutucusu 2">
            <a:extLst>
              <a:ext uri="{FF2B5EF4-FFF2-40B4-BE49-F238E27FC236}">
                <a16:creationId xmlns:a16="http://schemas.microsoft.com/office/drawing/2014/main" id="{0D893634-49A3-4CB7-075E-50E04C27068B}"/>
              </a:ext>
            </a:extLst>
          </p:cNvPr>
          <p:cNvSpPr>
            <a:spLocks noGrp="1"/>
          </p:cNvSpPr>
          <p:nvPr>
            <p:ph idx="1"/>
          </p:nvPr>
        </p:nvSpPr>
        <p:spPr>
          <a:xfrm>
            <a:off x="960121" y="1885279"/>
            <a:ext cx="10307429" cy="4122329"/>
          </a:xfrm>
        </p:spPr>
        <p:txBody>
          <a:bodyPr anchor="ctr">
            <a:normAutofit/>
          </a:bodyPr>
          <a:lstStyle/>
          <a:p>
            <a:pPr marL="0" indent="0" algn="just">
              <a:lnSpc>
                <a:spcPct val="100000"/>
              </a:lnSpc>
              <a:buNone/>
            </a:pPr>
            <a:r>
              <a:rPr lang="tr-TR" sz="1900" dirty="0" err="1">
                <a:latin typeface="Arial" panose="020B0604020202020204" pitchFamily="34" charset="0"/>
                <a:cs typeface="Arial" panose="020B0604020202020204" pitchFamily="34" charset="0"/>
              </a:rPr>
              <a:t>IRL’de</a:t>
            </a:r>
            <a:r>
              <a:rPr lang="tr-TR" sz="1900" dirty="0">
                <a:latin typeface="Arial" panose="020B0604020202020204" pitchFamily="34" charset="0"/>
                <a:cs typeface="Arial" panose="020B0604020202020204" pitchFamily="34" charset="0"/>
              </a:rPr>
              <a:t> amaç uzman ajanın çevresindeki her durumu nasıl değerlendirdiğini anlamaktır. İdeal olarak, ajan, uzman ajanın eylemlerini gözlemleyerek ödül fonksiyonunu öğrenir. Bu süreç genellikle şu adımlarla ifade edilir:</a:t>
            </a:r>
          </a:p>
          <a:p>
            <a:pPr marL="0" indent="0" algn="just">
              <a:lnSpc>
                <a:spcPct val="100000"/>
              </a:lnSpc>
              <a:buNone/>
            </a:pPr>
            <a:r>
              <a:rPr lang="tr-TR" sz="1900" dirty="0">
                <a:latin typeface="Arial" panose="020B0604020202020204" pitchFamily="34" charset="0"/>
                <a:cs typeface="Arial" panose="020B0604020202020204" pitchFamily="34" charset="0"/>
              </a:rPr>
              <a:t>Uzman Davranışları: Uzman ajanın, belirli bir ortamda aldığı eylemler dizisini gözlemleriz.</a:t>
            </a:r>
          </a:p>
          <a:p>
            <a:pPr marL="0" indent="0" algn="just">
              <a:lnSpc>
                <a:spcPct val="100000"/>
              </a:lnSpc>
              <a:buNone/>
            </a:pPr>
            <a:r>
              <a:rPr lang="tr-TR" sz="1900" dirty="0">
                <a:latin typeface="Arial" panose="020B0604020202020204" pitchFamily="34" charset="0"/>
                <a:cs typeface="Arial" panose="020B0604020202020204" pitchFamily="34" charset="0"/>
              </a:rPr>
              <a:t>Ödül Fonksiyonu: Ajanın öğrendiği ödül fonksiyonu, uzman ajanın eylemlerinin neden belirli şekilde yapıldığını açıklar.</a:t>
            </a:r>
          </a:p>
          <a:p>
            <a:pPr marL="0" indent="0" algn="just">
              <a:lnSpc>
                <a:spcPct val="100000"/>
              </a:lnSpc>
              <a:buNone/>
            </a:pPr>
            <a:r>
              <a:rPr lang="tr-TR" sz="1900" dirty="0">
                <a:latin typeface="Arial" panose="020B0604020202020204" pitchFamily="34" charset="0"/>
                <a:cs typeface="Arial" panose="020B0604020202020204" pitchFamily="34" charset="0"/>
              </a:rPr>
              <a:t>Politika (𝜋): Uzman ajanın izlediği politika, en iyi ödülü elde etmek için yaptığı eylemlerdir. IRL, bu politikayı modelleyerek, ajanın nasıl davranması gerektiğini öğrenmeye çalışır.</a:t>
            </a:r>
          </a:p>
          <a:p>
            <a:pPr marL="0" indent="0" algn="just">
              <a:lnSpc>
                <a:spcPct val="100000"/>
              </a:lnSpc>
              <a:buNone/>
            </a:pPr>
            <a:r>
              <a:rPr lang="tr-TR" sz="1900" dirty="0">
                <a:latin typeface="Arial" panose="020B0604020202020204" pitchFamily="34" charset="0"/>
                <a:cs typeface="Arial" panose="020B0604020202020204" pitchFamily="34" charset="0"/>
              </a:rPr>
              <a:t>Değerleme (Value </a:t>
            </a:r>
            <a:r>
              <a:rPr lang="tr-TR" sz="1900" dirty="0" err="1">
                <a:latin typeface="Arial" panose="020B0604020202020204" pitchFamily="34" charset="0"/>
                <a:cs typeface="Arial" panose="020B0604020202020204" pitchFamily="34" charset="0"/>
              </a:rPr>
              <a:t>Estimation</a:t>
            </a:r>
            <a:r>
              <a:rPr lang="tr-TR" sz="1900" dirty="0">
                <a:latin typeface="Arial" panose="020B0604020202020204" pitchFamily="34" charset="0"/>
                <a:cs typeface="Arial" panose="020B0604020202020204" pitchFamily="34" charset="0"/>
              </a:rPr>
              <a:t>): Ajan, ödül fonksiyonunu öğrenirken her durumun değerini tahmin eder.</a:t>
            </a:r>
          </a:p>
          <a:p>
            <a:endParaRPr lang="tr-TR" sz="1900" dirty="0"/>
          </a:p>
        </p:txBody>
      </p:sp>
    </p:spTree>
    <p:extLst>
      <p:ext uri="{BB962C8B-B14F-4D97-AF65-F5344CB8AC3E}">
        <p14:creationId xmlns:p14="http://schemas.microsoft.com/office/powerpoint/2010/main" val="3518968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0A84B7-762D-A64C-93E5-49983C58D3D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E4542E-64B7-9B57-3498-E7EFDCEE9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0867CF-FD1D-0031-7710-D11C63FCC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1C8ACF-434B-7663-3302-94C084A6C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4D65D0-85A2-04B4-F78D-59991C6A3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B3E99E-C32B-AE60-0826-00FA54A19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76CF1C8-7651-0202-D936-AE2872A22EBB}"/>
              </a:ext>
            </a:extLst>
          </p:cNvPr>
          <p:cNvSpPr>
            <a:spLocks noGrp="1"/>
          </p:cNvSpPr>
          <p:nvPr>
            <p:ph type="title"/>
          </p:nvPr>
        </p:nvSpPr>
        <p:spPr>
          <a:xfrm>
            <a:off x="1042417" y="294538"/>
            <a:ext cx="10225134" cy="1033669"/>
          </a:xfrm>
        </p:spPr>
        <p:txBody>
          <a:bodyPr>
            <a:normAutofit/>
          </a:bodyPr>
          <a:lstStyle/>
          <a:p>
            <a:r>
              <a:rPr lang="tr-TR" sz="3000" b="1" dirty="0" err="1">
                <a:solidFill>
                  <a:schemeClr val="bg1"/>
                </a:solidFill>
                <a:latin typeface="Arial" panose="020B0604020202020204" pitchFamily="34" charset="0"/>
                <a:cs typeface="Arial" panose="020B0604020202020204" pitchFamily="34" charset="0"/>
              </a:rPr>
              <a:t>IRL’in</a:t>
            </a:r>
            <a:r>
              <a:rPr lang="tr-TR" sz="3000" b="1" dirty="0">
                <a:solidFill>
                  <a:schemeClr val="bg1"/>
                </a:solidFill>
                <a:latin typeface="Arial" panose="020B0604020202020204" pitchFamily="34" charset="0"/>
                <a:cs typeface="Arial" panose="020B0604020202020204" pitchFamily="34" charset="0"/>
              </a:rPr>
              <a:t> Zorlukları</a:t>
            </a:r>
          </a:p>
        </p:txBody>
      </p:sp>
      <p:sp>
        <p:nvSpPr>
          <p:cNvPr id="3" name="İçerik Yer Tutucusu 2">
            <a:extLst>
              <a:ext uri="{FF2B5EF4-FFF2-40B4-BE49-F238E27FC236}">
                <a16:creationId xmlns:a16="http://schemas.microsoft.com/office/drawing/2014/main" id="{EA6C50E4-9EE5-2EBD-AF2F-22821AEC6EE5}"/>
              </a:ext>
            </a:extLst>
          </p:cNvPr>
          <p:cNvSpPr>
            <a:spLocks noGrp="1"/>
          </p:cNvSpPr>
          <p:nvPr>
            <p:ph idx="1"/>
          </p:nvPr>
        </p:nvSpPr>
        <p:spPr>
          <a:xfrm>
            <a:off x="1042418" y="1891970"/>
            <a:ext cx="10561318" cy="3969334"/>
          </a:xfrm>
        </p:spPr>
        <p:txBody>
          <a:bodyPr anchor="ctr">
            <a:normAutofit/>
          </a:bodyPr>
          <a:lstStyle/>
          <a:p>
            <a:pPr marL="0" indent="0" algn="just">
              <a:lnSpc>
                <a:spcPct val="100000"/>
              </a:lnSpc>
              <a:buNone/>
            </a:pPr>
            <a:r>
              <a:rPr lang="tr-TR" sz="1900" dirty="0">
                <a:latin typeface="Arial" panose="020B0604020202020204" pitchFamily="34" charset="0"/>
                <a:cs typeface="Arial" panose="020B0604020202020204" pitchFamily="34" charset="0"/>
              </a:rPr>
              <a:t>Ters Pekiştirmeli Öğrenme, güçlü bir yaklaşım olmakla birlikte bazı zorluklar da taşır:</a:t>
            </a:r>
          </a:p>
          <a:p>
            <a:pPr marL="0" indent="0" algn="just">
              <a:lnSpc>
                <a:spcPct val="100000"/>
              </a:lnSpc>
              <a:buNone/>
            </a:pPr>
            <a:r>
              <a:rPr lang="tr-TR" sz="1900" dirty="0">
                <a:latin typeface="Arial" panose="020B0604020202020204" pitchFamily="34" charset="0"/>
                <a:cs typeface="Arial" panose="020B0604020202020204" pitchFamily="34" charset="0"/>
              </a:rPr>
              <a:t>Gözlem Verisi: Yeterli ve kaliteli gözlem verisi elde etmek zor olabilir. Uzman davranışlarının zengin bir şekilde gözlemlenmesi gerekir.</a:t>
            </a:r>
          </a:p>
          <a:p>
            <a:pPr marL="0" indent="0" algn="just">
              <a:lnSpc>
                <a:spcPct val="100000"/>
              </a:lnSpc>
              <a:buNone/>
            </a:pPr>
            <a:r>
              <a:rPr lang="tr-TR" sz="1900" dirty="0">
                <a:latin typeface="Arial" panose="020B0604020202020204" pitchFamily="34" charset="0"/>
                <a:cs typeface="Arial" panose="020B0604020202020204" pitchFamily="34" charset="0"/>
              </a:rPr>
              <a:t>Çoklu Ödül Fonksiyonları: Aynı gözlemlerle farklı ödül fonksiyonları öğrenilebilir. Bu da, ajan için daha karmaşık bir öğrenme süreci yaratabilir.</a:t>
            </a:r>
          </a:p>
          <a:p>
            <a:pPr marL="0" indent="0" algn="just">
              <a:lnSpc>
                <a:spcPct val="100000"/>
              </a:lnSpc>
              <a:buNone/>
            </a:pPr>
            <a:r>
              <a:rPr lang="tr-TR" sz="1900" dirty="0">
                <a:latin typeface="Arial" panose="020B0604020202020204" pitchFamily="34" charset="0"/>
                <a:cs typeface="Arial" panose="020B0604020202020204" pitchFamily="34" charset="0"/>
              </a:rPr>
              <a:t>Ödül Fonksiyonunun Tam Olarak Bilinmemesi: Eğer uzman ajanın ödül fonksiyonu tam olarak bilinmiyorsa, öğrenme süreci daha zorlu hale gelebilir.</a:t>
            </a:r>
          </a:p>
          <a:p>
            <a:endParaRPr lang="tr-TR" sz="1900" dirty="0"/>
          </a:p>
        </p:txBody>
      </p:sp>
    </p:spTree>
    <p:extLst>
      <p:ext uri="{BB962C8B-B14F-4D97-AF65-F5344CB8AC3E}">
        <p14:creationId xmlns:p14="http://schemas.microsoft.com/office/powerpoint/2010/main" val="3043547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2CFEF16-CC90-BEEF-B834-2E5F4C4F076E}"/>
              </a:ext>
            </a:extLst>
          </p:cNvPr>
          <p:cNvSpPr>
            <a:spLocks noGrp="1"/>
          </p:cNvSpPr>
          <p:nvPr>
            <p:ph type="title"/>
          </p:nvPr>
        </p:nvSpPr>
        <p:spPr>
          <a:xfrm>
            <a:off x="841248" y="256032"/>
            <a:ext cx="10506456" cy="1014984"/>
          </a:xfrm>
        </p:spPr>
        <p:txBody>
          <a:bodyPr anchor="b">
            <a:normAutofit/>
          </a:bodyPr>
          <a:lstStyle/>
          <a:p>
            <a:r>
              <a:rPr lang="tr-TR" dirty="0"/>
              <a:t>Pekiştirmeli Öğrenme Uygulama Alanları</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798BCD0E-7883-11C5-B6B1-B645C1E82915}"/>
              </a:ext>
            </a:extLst>
          </p:cNvPr>
          <p:cNvGraphicFramePr>
            <a:graphicFrameLocks noGrp="1"/>
          </p:cNvGraphicFramePr>
          <p:nvPr>
            <p:ph idx="1"/>
            <p:extLst>
              <p:ext uri="{D42A27DB-BD31-4B8C-83A1-F6EECF244321}">
                <p14:modId xmlns:p14="http://schemas.microsoft.com/office/powerpoint/2010/main" val="127332649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480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3171A67-3A89-BE71-61C8-B18C3A9EE75B}"/>
              </a:ext>
            </a:extLst>
          </p:cNvPr>
          <p:cNvSpPr>
            <a:spLocks noGrp="1"/>
          </p:cNvSpPr>
          <p:nvPr>
            <p:ph type="title"/>
          </p:nvPr>
        </p:nvSpPr>
        <p:spPr>
          <a:xfrm>
            <a:off x="841248" y="256032"/>
            <a:ext cx="10506456" cy="1014984"/>
          </a:xfrm>
        </p:spPr>
        <p:txBody>
          <a:bodyPr anchor="b">
            <a:normAutofit/>
          </a:bodyPr>
          <a:lstStyle/>
          <a:p>
            <a:r>
              <a:rPr lang="tr-TR" dirty="0"/>
              <a:t>Pekiştirmeli Öğrenme Uygulama Alanları</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259E5363-B9AB-A330-E1E8-F46AC39CDAD6}"/>
              </a:ext>
            </a:extLst>
          </p:cNvPr>
          <p:cNvGraphicFramePr>
            <a:graphicFrameLocks noGrp="1"/>
          </p:cNvGraphicFramePr>
          <p:nvPr>
            <p:ph idx="1"/>
            <p:extLst>
              <p:ext uri="{D42A27DB-BD31-4B8C-83A1-F6EECF244321}">
                <p14:modId xmlns:p14="http://schemas.microsoft.com/office/powerpoint/2010/main" val="302622989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4711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8D2E671-257A-97E4-4628-20D4BFABBAE4}"/>
              </a:ext>
            </a:extLst>
          </p:cNvPr>
          <p:cNvSpPr>
            <a:spLocks noGrp="1"/>
          </p:cNvSpPr>
          <p:nvPr>
            <p:ph type="title"/>
          </p:nvPr>
        </p:nvSpPr>
        <p:spPr>
          <a:xfrm>
            <a:off x="841248" y="256032"/>
            <a:ext cx="10506456" cy="1014984"/>
          </a:xfrm>
        </p:spPr>
        <p:txBody>
          <a:bodyPr anchor="b">
            <a:normAutofit/>
          </a:bodyPr>
          <a:lstStyle/>
          <a:p>
            <a:r>
              <a:rPr lang="tr-TR" dirty="0"/>
              <a:t>Pekiştirmeli Öğrenme Uygulama Alanları</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B28F0A9E-CFB4-9095-974D-B9A2F225338B}"/>
              </a:ext>
            </a:extLst>
          </p:cNvPr>
          <p:cNvGraphicFramePr>
            <a:graphicFrameLocks noGrp="1"/>
          </p:cNvGraphicFramePr>
          <p:nvPr>
            <p:ph idx="1"/>
            <p:extLst>
              <p:ext uri="{D42A27DB-BD31-4B8C-83A1-F6EECF244321}">
                <p14:modId xmlns:p14="http://schemas.microsoft.com/office/powerpoint/2010/main" val="162091368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410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4684EAD-12F4-6177-E23B-4D214B46C9B1}"/>
              </a:ext>
            </a:extLst>
          </p:cNvPr>
          <p:cNvSpPr>
            <a:spLocks noGrp="1"/>
          </p:cNvSpPr>
          <p:nvPr>
            <p:ph type="title"/>
          </p:nvPr>
        </p:nvSpPr>
        <p:spPr>
          <a:xfrm>
            <a:off x="841248" y="256032"/>
            <a:ext cx="10506456" cy="1014984"/>
          </a:xfrm>
        </p:spPr>
        <p:txBody>
          <a:bodyPr anchor="b">
            <a:normAutofit/>
          </a:bodyPr>
          <a:lstStyle/>
          <a:p>
            <a:r>
              <a:rPr lang="tr-TR" dirty="0"/>
              <a:t>Pekiştirmeli Öğrenme Uygulama Alanları</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05054269-0E66-3A56-F128-639234A4BA5A}"/>
              </a:ext>
            </a:extLst>
          </p:cNvPr>
          <p:cNvGraphicFramePr>
            <a:graphicFrameLocks noGrp="1"/>
          </p:cNvGraphicFramePr>
          <p:nvPr>
            <p:ph idx="1"/>
            <p:extLst>
              <p:ext uri="{D42A27DB-BD31-4B8C-83A1-F6EECF244321}">
                <p14:modId xmlns:p14="http://schemas.microsoft.com/office/powerpoint/2010/main" val="308413922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1812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3E9093-D4C7-52D2-4019-ED6F753EACFC}"/>
              </a:ext>
            </a:extLst>
          </p:cNvPr>
          <p:cNvSpPr>
            <a:spLocks noGrp="1"/>
          </p:cNvSpPr>
          <p:nvPr>
            <p:ph type="title"/>
          </p:nvPr>
        </p:nvSpPr>
        <p:spPr>
          <a:xfrm>
            <a:off x="795529" y="294538"/>
            <a:ext cx="10472022" cy="1033669"/>
          </a:xfrm>
        </p:spPr>
        <p:txBody>
          <a:bodyPr>
            <a:normAutofit/>
          </a:bodyPr>
          <a:lstStyle/>
          <a:p>
            <a:r>
              <a:rPr lang="tr-TR" sz="3000" b="1" dirty="0">
                <a:solidFill>
                  <a:srgbClr val="FFFFFF"/>
                </a:solidFill>
                <a:latin typeface="Arial" panose="020B0604020202020204" pitchFamily="34" charset="0"/>
                <a:cs typeface="Arial" panose="020B0604020202020204" pitchFamily="34" charset="0"/>
              </a:rPr>
              <a:t>GELECEĞİ</a:t>
            </a:r>
          </a:p>
        </p:txBody>
      </p:sp>
      <p:sp>
        <p:nvSpPr>
          <p:cNvPr id="3" name="İçerik Yer Tutucusu 2">
            <a:extLst>
              <a:ext uri="{FF2B5EF4-FFF2-40B4-BE49-F238E27FC236}">
                <a16:creationId xmlns:a16="http://schemas.microsoft.com/office/drawing/2014/main" id="{5727D303-E75D-B360-90A8-70BB9D2AC902}"/>
              </a:ext>
            </a:extLst>
          </p:cNvPr>
          <p:cNvSpPr>
            <a:spLocks noGrp="1"/>
          </p:cNvSpPr>
          <p:nvPr>
            <p:ph idx="1"/>
          </p:nvPr>
        </p:nvSpPr>
        <p:spPr>
          <a:xfrm>
            <a:off x="795529" y="1891970"/>
            <a:ext cx="11023305" cy="4312277"/>
          </a:xfrm>
        </p:spPr>
        <p:txBody>
          <a:bodyPr anchor="ctr">
            <a:noAutofit/>
          </a:bodyPr>
          <a:lstStyle/>
          <a:p>
            <a:pPr marL="0" indent="0" algn="just">
              <a:lnSpc>
                <a:spcPct val="100000"/>
              </a:lnSpc>
              <a:buNone/>
            </a:pPr>
            <a:r>
              <a:rPr lang="tr-TR" sz="1600" dirty="0">
                <a:latin typeface="Arial" panose="020B0604020202020204" pitchFamily="34" charset="0"/>
                <a:cs typeface="Arial" panose="020B0604020202020204" pitchFamily="34" charset="0"/>
              </a:rPr>
              <a:t>Otonom Sistemler ve Robotik</a:t>
            </a:r>
          </a:p>
          <a:p>
            <a:pPr marL="0" indent="0" algn="just">
              <a:lnSpc>
                <a:spcPct val="100000"/>
              </a:lnSpc>
              <a:buNone/>
            </a:pPr>
            <a:r>
              <a:rPr lang="tr-TR" sz="1600" dirty="0">
                <a:latin typeface="Arial" panose="020B0604020202020204" pitchFamily="34" charset="0"/>
                <a:cs typeface="Arial" panose="020B0604020202020204" pitchFamily="34" charset="0"/>
              </a:rPr>
              <a:t>Robotlar, insansız hava araçları (dronlar) ve otonom araçlar gibi sistemlerin, çevreleriyle daha etkili ve güvenli bir şekilde etkileşime girebilmelerini sağlayacak. Gelecekte, bu sistemlerin daha hızlı öğrenmesi ve daha doğru kararlar vermesi bekleniyor.</a:t>
            </a:r>
          </a:p>
          <a:p>
            <a:pPr marL="0" indent="0" algn="just">
              <a:lnSpc>
                <a:spcPct val="100000"/>
              </a:lnSpc>
              <a:buNone/>
            </a:pPr>
            <a:r>
              <a:rPr lang="tr-TR" sz="1600" dirty="0">
                <a:latin typeface="Arial" panose="020B0604020202020204" pitchFamily="34" charset="0"/>
                <a:cs typeface="Arial" panose="020B0604020202020204" pitchFamily="34" charset="0"/>
              </a:rPr>
              <a:t>Otonom Araçlar: Otonom araçlar, trafik, yol koşulları ve diğer araçlarla etkileşimde bulunarak daha güvenli bir şekilde seyahat edebilir. Bu araçlar, sürücü müdahalesi olmadan güvenli ve verimli bir şekilde yol alabilecekler.</a:t>
            </a:r>
          </a:p>
          <a:p>
            <a:pPr marL="0" indent="0" algn="just">
              <a:lnSpc>
                <a:spcPct val="100000"/>
              </a:lnSpc>
              <a:buNone/>
            </a:pPr>
            <a:r>
              <a:rPr lang="tr-TR" sz="1600" dirty="0">
                <a:latin typeface="Arial" panose="020B0604020202020204" pitchFamily="34" charset="0"/>
                <a:cs typeface="Arial" panose="020B0604020202020204" pitchFamily="34" charset="0"/>
              </a:rPr>
              <a:t>Robotik Manipülasyon: Robotlar, insan benzeri beceriler geliştirerek daha karmaşık görevleri öğrenebilir ve gelişmiş işlerde kullanılabilir.</a:t>
            </a:r>
          </a:p>
          <a:p>
            <a:pPr marL="0" indent="0" algn="just">
              <a:lnSpc>
                <a:spcPct val="100000"/>
              </a:lnSpc>
              <a:buNone/>
            </a:pPr>
            <a:r>
              <a:rPr lang="tr-TR" sz="1600" dirty="0">
                <a:latin typeface="Arial" panose="020B0604020202020204" pitchFamily="34" charset="0"/>
                <a:cs typeface="Arial" panose="020B0604020202020204" pitchFamily="34" charset="0"/>
              </a:rPr>
              <a:t>Sağlık Alanında Uygulamalar</a:t>
            </a:r>
          </a:p>
          <a:p>
            <a:pPr marL="0" indent="0" algn="just">
              <a:lnSpc>
                <a:spcPct val="100000"/>
              </a:lnSpc>
              <a:buNone/>
            </a:pPr>
            <a:r>
              <a:rPr lang="tr-TR" sz="1600" dirty="0">
                <a:latin typeface="Arial" panose="020B0604020202020204" pitchFamily="34" charset="0"/>
                <a:cs typeface="Arial" panose="020B0604020202020204" pitchFamily="34" charset="0"/>
              </a:rPr>
              <a:t>Pekiştirmeli öğrenme, sağlık alanında hastalık teşhisi, tedavi önerileri, ilaç keşfi ve kişiselleştirilmiş tedavi planları gibi birçok önemli alanda devrim yaratabilir.</a:t>
            </a:r>
          </a:p>
          <a:p>
            <a:pPr marL="0" indent="0" algn="just">
              <a:lnSpc>
                <a:spcPct val="100000"/>
              </a:lnSpc>
              <a:buNone/>
            </a:pPr>
            <a:r>
              <a:rPr lang="tr-TR" sz="1600" dirty="0">
                <a:latin typeface="Arial" panose="020B0604020202020204" pitchFamily="34" charset="0"/>
                <a:cs typeface="Arial" panose="020B0604020202020204" pitchFamily="34" charset="0"/>
              </a:rPr>
              <a:t>Kişiselleştirilmiş Tedavi: Pekiştirmeli öğrenme ajanları, bireylerin sağlık durumlarına göre kişiselleştirilmiş tedavi planları önererek tedavi süreçlerini daha etkili hale getirebilir.</a:t>
            </a:r>
          </a:p>
          <a:p>
            <a:pPr marL="0" indent="0" algn="just">
              <a:lnSpc>
                <a:spcPct val="100000"/>
              </a:lnSpc>
              <a:buNone/>
            </a:pPr>
            <a:r>
              <a:rPr lang="tr-TR" sz="1600" dirty="0">
                <a:latin typeface="Arial" panose="020B0604020202020204" pitchFamily="34" charset="0"/>
                <a:cs typeface="Arial" panose="020B0604020202020204" pitchFamily="34" charset="0"/>
              </a:rPr>
              <a:t>İlaç Keşfi: Yeni ilaçların geliştirilmesinde kullanılabilir. Bu yöntem, ilaçların etkilerini daha hızlı ve verimli bir şekilde analiz etmemize olanak tanıyabilir.</a:t>
            </a:r>
          </a:p>
        </p:txBody>
      </p:sp>
    </p:spTree>
    <p:extLst>
      <p:ext uri="{BB962C8B-B14F-4D97-AF65-F5344CB8AC3E}">
        <p14:creationId xmlns:p14="http://schemas.microsoft.com/office/powerpoint/2010/main" val="916205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4B23E02-76D4-83DA-A80E-D2F841875D68}"/>
              </a:ext>
            </a:extLst>
          </p:cNvPr>
          <p:cNvSpPr>
            <a:spLocks noGrp="1"/>
          </p:cNvSpPr>
          <p:nvPr>
            <p:ph type="title"/>
          </p:nvPr>
        </p:nvSpPr>
        <p:spPr>
          <a:xfrm>
            <a:off x="326785" y="2501984"/>
            <a:ext cx="3201366" cy="799409"/>
          </a:xfrm>
        </p:spPr>
        <p:txBody>
          <a:bodyPr anchor="b">
            <a:normAutofit/>
          </a:bodyPr>
          <a:lstStyle/>
          <a:p>
            <a:pPr algn="ctr"/>
            <a:r>
              <a:rPr lang="tr-TR" sz="2500" b="1" dirty="0">
                <a:solidFill>
                  <a:srgbClr val="FFFFFF"/>
                </a:solidFill>
                <a:latin typeface="Arial" panose="020B0604020202020204" pitchFamily="34" charset="0"/>
                <a:cs typeface="Arial" panose="020B0604020202020204" pitchFamily="34" charset="0"/>
              </a:rPr>
              <a:t>TARİHÇESİ</a:t>
            </a:r>
          </a:p>
        </p:txBody>
      </p:sp>
      <p:sp>
        <p:nvSpPr>
          <p:cNvPr id="3" name="İçerik Yer Tutucusu 2">
            <a:extLst>
              <a:ext uri="{FF2B5EF4-FFF2-40B4-BE49-F238E27FC236}">
                <a16:creationId xmlns:a16="http://schemas.microsoft.com/office/drawing/2014/main" id="{536735DF-0FB5-4D20-6F88-F921BB6EF28B}"/>
              </a:ext>
            </a:extLst>
          </p:cNvPr>
          <p:cNvSpPr>
            <a:spLocks noGrp="1"/>
          </p:cNvSpPr>
          <p:nvPr>
            <p:ph idx="1"/>
          </p:nvPr>
        </p:nvSpPr>
        <p:spPr>
          <a:xfrm>
            <a:off x="4746364" y="1095374"/>
            <a:ext cx="6734041" cy="4667249"/>
          </a:xfrm>
        </p:spPr>
        <p:txBody>
          <a:bodyPr anchor="ctr">
            <a:normAutofit/>
          </a:bodyPr>
          <a:lstStyle/>
          <a:p>
            <a:pPr marL="0" indent="0" algn="just">
              <a:lnSpc>
                <a:spcPct val="100000"/>
              </a:lnSpc>
              <a:spcBef>
                <a:spcPts val="2400"/>
              </a:spcBef>
              <a:spcAft>
                <a:spcPts val="2400"/>
              </a:spcAft>
              <a:buNone/>
            </a:pPr>
            <a:r>
              <a:rPr lang="tr-TR" sz="1800" i="0" dirty="0">
                <a:effectLst/>
                <a:latin typeface="Arial" panose="020B0604020202020204" pitchFamily="34" charset="0"/>
                <a:cs typeface="Arial" panose="020B0604020202020204" pitchFamily="34" charset="0"/>
              </a:rPr>
              <a:t>1990’larda sinir ağlarının entegrasyonu ve 2010’ların başında derin pekiştirmeli öğrenme alanında önemli atılımlar sağlandı. </a:t>
            </a:r>
            <a:r>
              <a:rPr lang="tr-TR" sz="1800" dirty="0">
                <a:latin typeface="Arial" panose="020B0604020202020204" pitchFamily="34" charset="0"/>
                <a:cs typeface="Arial" panose="020B0604020202020204" pitchFamily="34" charset="0"/>
              </a:rPr>
              <a:t>RL algoritmalarının sinir ağlarıyla birleştirilmesi, algoritmaların daha karmaşık problemleri çözebilmesini sağladı. İlk olarak küçük ölçekli uygulamalar ve simülasyonlarla </a:t>
            </a:r>
            <a:r>
              <a:rPr lang="tr-TR" sz="1800" dirty="0" err="1">
                <a:latin typeface="Arial" panose="020B0604020202020204" pitchFamily="34" charset="0"/>
                <a:cs typeface="Arial" panose="020B0604020202020204" pitchFamily="34" charset="0"/>
              </a:rPr>
              <a:t>RL'in</a:t>
            </a:r>
            <a:r>
              <a:rPr lang="tr-TR" sz="1800" dirty="0">
                <a:latin typeface="Arial" panose="020B0604020202020204" pitchFamily="34" charset="0"/>
                <a:cs typeface="Arial" panose="020B0604020202020204" pitchFamily="34" charset="0"/>
              </a:rPr>
              <a:t> potansiyeli test edildi. </a:t>
            </a:r>
            <a:r>
              <a:rPr lang="tr-TR" sz="1800" dirty="0" err="1">
                <a:latin typeface="Arial" panose="020B0604020202020204" pitchFamily="34" charset="0"/>
                <a:cs typeface="Arial" panose="020B0604020202020204" pitchFamily="34" charset="0"/>
              </a:rPr>
              <a:t>DeepMind’ın</a:t>
            </a:r>
            <a:r>
              <a:rPr lang="tr-TR" sz="1800" dirty="0">
                <a:latin typeface="Arial" panose="020B0604020202020204" pitchFamily="34" charset="0"/>
                <a:cs typeface="Arial" panose="020B0604020202020204" pitchFamily="34" charset="0"/>
              </a:rPr>
              <a:t> DQN Algoritması (2013-2015) atari oyunlarında insan seviyesinde performans gösterdi. Bu gelişme, derin sinir ağlarının pekiştirmeli öğrenmeye entegrasyonunun önemini vurguladı. Derin pekiştirmeli öğrenme, </a:t>
            </a:r>
            <a:r>
              <a:rPr lang="tr-TR" sz="1800" dirty="0" err="1">
                <a:latin typeface="Arial" panose="020B0604020202020204" pitchFamily="34" charset="0"/>
                <a:cs typeface="Arial" panose="020B0604020202020204" pitchFamily="34" charset="0"/>
              </a:rPr>
              <a:t>RL'nin</a:t>
            </a:r>
            <a:r>
              <a:rPr lang="tr-TR" sz="1800" dirty="0">
                <a:latin typeface="Arial" panose="020B0604020202020204" pitchFamily="34" charset="0"/>
                <a:cs typeface="Arial" panose="020B0604020202020204" pitchFamily="34" charset="0"/>
              </a:rPr>
              <a:t> gerçek dünya problemlerine uygulanabilirliğini önemli ölçüde artırdı. 2016 yılında, Google </a:t>
            </a:r>
            <a:r>
              <a:rPr lang="tr-TR" sz="1800" dirty="0" err="1">
                <a:latin typeface="Arial" panose="020B0604020202020204" pitchFamily="34" charset="0"/>
                <a:cs typeface="Arial" panose="020B0604020202020204" pitchFamily="34" charset="0"/>
              </a:rPr>
              <a:t>DeepMind’ın</a:t>
            </a:r>
            <a:r>
              <a:rPr lang="tr-TR" sz="1800" dirty="0">
                <a:latin typeface="Arial" panose="020B0604020202020204" pitchFamily="34" charset="0"/>
                <a:cs typeface="Arial" panose="020B0604020202020204" pitchFamily="34" charset="0"/>
              </a:rPr>
              <a:t> geliştirdiği </a:t>
            </a:r>
            <a:r>
              <a:rPr lang="tr-TR" sz="1800" dirty="0" err="1">
                <a:latin typeface="Arial" panose="020B0604020202020204" pitchFamily="34" charset="0"/>
                <a:cs typeface="Arial" panose="020B0604020202020204" pitchFamily="34" charset="0"/>
              </a:rPr>
              <a:t>AlphaGo</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Go</a:t>
            </a:r>
            <a:r>
              <a:rPr lang="tr-TR" sz="1800" dirty="0">
                <a:latin typeface="Arial" panose="020B0604020202020204" pitchFamily="34" charset="0"/>
                <a:cs typeface="Arial" panose="020B0604020202020204" pitchFamily="34" charset="0"/>
              </a:rPr>
              <a:t> oyununda dünyanın en iyi insan oyuncularını yendi. Monte Carlo </a:t>
            </a:r>
            <a:r>
              <a:rPr lang="tr-TR" sz="1800" dirty="0" err="1">
                <a:latin typeface="Arial" panose="020B0604020202020204" pitchFamily="34" charset="0"/>
                <a:cs typeface="Arial" panose="020B0604020202020204" pitchFamily="34" charset="0"/>
              </a:rPr>
              <a:t>Tree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Search</a:t>
            </a:r>
            <a:r>
              <a:rPr lang="tr-TR" sz="1800" dirty="0">
                <a:latin typeface="Arial" panose="020B0604020202020204" pitchFamily="34" charset="0"/>
                <a:cs typeface="Arial" panose="020B0604020202020204" pitchFamily="34" charset="0"/>
              </a:rPr>
              <a:t> (MCTS), Politika (</a:t>
            </a:r>
            <a:r>
              <a:rPr lang="tr-TR" sz="1800" dirty="0" err="1">
                <a:latin typeface="Arial" panose="020B0604020202020204" pitchFamily="34" charset="0"/>
                <a:cs typeface="Arial" panose="020B0604020202020204" pitchFamily="34" charset="0"/>
              </a:rPr>
              <a:t>Policy</a:t>
            </a:r>
            <a:r>
              <a:rPr lang="tr-TR" sz="1800" dirty="0">
                <a:latin typeface="Arial" panose="020B0604020202020204" pitchFamily="34" charset="0"/>
                <a:cs typeface="Arial" panose="020B0604020202020204" pitchFamily="34" charset="0"/>
              </a:rPr>
              <a:t>) ve Değer (Value) Ağları gibi teknikler kullanıldı. </a:t>
            </a:r>
            <a:r>
              <a:rPr lang="tr-TR" sz="1800" dirty="0" err="1">
                <a:latin typeface="Arial" panose="020B0604020202020204" pitchFamily="34" charset="0"/>
                <a:cs typeface="Arial" panose="020B0604020202020204" pitchFamily="34" charset="0"/>
              </a:rPr>
              <a:t>AlphaGo'nun</a:t>
            </a:r>
            <a:r>
              <a:rPr lang="tr-TR" sz="1800" dirty="0">
                <a:latin typeface="Arial" panose="020B0604020202020204" pitchFamily="34" charset="0"/>
                <a:cs typeface="Arial" panose="020B0604020202020204" pitchFamily="34" charset="0"/>
              </a:rPr>
              <a:t> başarısı, </a:t>
            </a:r>
            <a:r>
              <a:rPr lang="tr-TR" sz="1800" dirty="0" err="1">
                <a:latin typeface="Arial" panose="020B0604020202020204" pitchFamily="34" charset="0"/>
                <a:cs typeface="Arial" panose="020B0604020202020204" pitchFamily="34" charset="0"/>
              </a:rPr>
              <a:t>RL’in</a:t>
            </a:r>
            <a:r>
              <a:rPr lang="tr-TR" sz="1800" dirty="0">
                <a:latin typeface="Arial" panose="020B0604020202020204" pitchFamily="34" charset="0"/>
                <a:cs typeface="Arial" panose="020B0604020202020204" pitchFamily="34" charset="0"/>
              </a:rPr>
              <a:t> yalnızca oyunlarda değil, stratejik ve karmaşık problemlerde de etkili olduğunu gösterdi.</a:t>
            </a:r>
          </a:p>
        </p:txBody>
      </p:sp>
    </p:spTree>
    <p:extLst>
      <p:ext uri="{BB962C8B-B14F-4D97-AF65-F5344CB8AC3E}">
        <p14:creationId xmlns:p14="http://schemas.microsoft.com/office/powerpoint/2010/main" val="3893133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084B6D-1793-265F-FFD4-5447156FD0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49E5BD-8923-8C5A-B19B-3DCD8E9CC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8C1EE3B-FE55-07C7-ACEA-0DDEC25AE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D0DC6-183B-88EC-3A6A-BEE6C658C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8B9F03-2488-4A0F-2527-ABD9FFC57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BA91BC-AB39-63F8-F98A-51234934B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1596BB9-6433-AB79-8130-03655966B692}"/>
              </a:ext>
            </a:extLst>
          </p:cNvPr>
          <p:cNvSpPr>
            <a:spLocks noGrp="1"/>
          </p:cNvSpPr>
          <p:nvPr>
            <p:ph type="title"/>
          </p:nvPr>
        </p:nvSpPr>
        <p:spPr>
          <a:xfrm>
            <a:off x="795528" y="294538"/>
            <a:ext cx="10472023" cy="1033669"/>
          </a:xfrm>
        </p:spPr>
        <p:txBody>
          <a:bodyPr>
            <a:normAutofit/>
          </a:bodyPr>
          <a:lstStyle/>
          <a:p>
            <a:r>
              <a:rPr lang="tr-TR" sz="3000" b="1" dirty="0">
                <a:solidFill>
                  <a:srgbClr val="FFFFFF"/>
                </a:solidFill>
                <a:latin typeface="Arial" panose="020B0604020202020204" pitchFamily="34" charset="0"/>
                <a:cs typeface="Arial" panose="020B0604020202020204" pitchFamily="34" charset="0"/>
              </a:rPr>
              <a:t>GELECEĞİ</a:t>
            </a:r>
          </a:p>
        </p:txBody>
      </p:sp>
      <p:sp>
        <p:nvSpPr>
          <p:cNvPr id="3" name="İçerik Yer Tutucusu 2">
            <a:extLst>
              <a:ext uri="{FF2B5EF4-FFF2-40B4-BE49-F238E27FC236}">
                <a16:creationId xmlns:a16="http://schemas.microsoft.com/office/drawing/2014/main" id="{03446185-0116-6F56-3306-ABC4FEB7F42F}"/>
              </a:ext>
            </a:extLst>
          </p:cNvPr>
          <p:cNvSpPr>
            <a:spLocks noGrp="1"/>
          </p:cNvSpPr>
          <p:nvPr>
            <p:ph idx="1"/>
          </p:nvPr>
        </p:nvSpPr>
        <p:spPr>
          <a:xfrm>
            <a:off x="795528" y="1885279"/>
            <a:ext cx="11023307" cy="4318968"/>
          </a:xfrm>
        </p:spPr>
        <p:txBody>
          <a:bodyPr anchor="ctr">
            <a:normAutofit/>
          </a:bodyPr>
          <a:lstStyle/>
          <a:p>
            <a:pPr marL="0" indent="0" algn="just">
              <a:lnSpc>
                <a:spcPct val="100000"/>
              </a:lnSpc>
              <a:buNone/>
            </a:pPr>
            <a:r>
              <a:rPr lang="tr-TR" sz="1600" dirty="0">
                <a:latin typeface="Arial" panose="020B0604020202020204" pitchFamily="34" charset="0"/>
                <a:cs typeface="Arial" panose="020B0604020202020204" pitchFamily="34" charset="0"/>
              </a:rPr>
              <a:t>Eğitim ve Öğrenme Sistemleri</a:t>
            </a:r>
          </a:p>
          <a:p>
            <a:pPr marL="0" indent="0" algn="just">
              <a:lnSpc>
                <a:spcPct val="100000"/>
              </a:lnSpc>
              <a:buNone/>
            </a:pPr>
            <a:r>
              <a:rPr lang="tr-TR" sz="1600" dirty="0">
                <a:latin typeface="Arial" panose="020B0604020202020204" pitchFamily="34" charset="0"/>
                <a:cs typeface="Arial" panose="020B0604020202020204" pitchFamily="34" charset="0"/>
              </a:rPr>
              <a:t>Öğrencilere kişisel hızlarına ve tarzlarına göre özelleştirilmiş öğrenme deneyimleri sunar. Öğrenme platformları, öğrencilerin gelişimine göre dinamik içerikler sağlayarak daha verimli eğitim süreçleri oluşturur.</a:t>
            </a:r>
          </a:p>
          <a:p>
            <a:pPr marL="0" indent="0" algn="just">
              <a:lnSpc>
                <a:spcPct val="100000"/>
              </a:lnSpc>
              <a:buNone/>
            </a:pPr>
            <a:r>
              <a:rPr lang="tr-TR" sz="1600" dirty="0">
                <a:latin typeface="Arial" panose="020B0604020202020204" pitchFamily="34" charset="0"/>
                <a:cs typeface="Arial" panose="020B0604020202020204" pitchFamily="34" charset="0"/>
              </a:rPr>
              <a:t>Öğrenci Performansı: Öğrencilerin öğrenme süreçleri kişisel seviyelere göre optimize edilir.</a:t>
            </a:r>
          </a:p>
          <a:p>
            <a:pPr marL="0" indent="0" algn="just">
              <a:lnSpc>
                <a:spcPct val="100000"/>
              </a:lnSpc>
              <a:buNone/>
            </a:pPr>
            <a:r>
              <a:rPr lang="tr-TR" sz="1600" dirty="0">
                <a:latin typeface="Arial" panose="020B0604020202020204" pitchFamily="34" charset="0"/>
                <a:cs typeface="Arial" panose="020B0604020202020204" pitchFamily="34" charset="0"/>
              </a:rPr>
              <a:t>Dinamik Eğitim Sistemleri: Öğrencilere özel eğitim yöntemleri ve içerikler sunulur.</a:t>
            </a:r>
          </a:p>
          <a:p>
            <a:pPr marL="0" indent="0" algn="just">
              <a:lnSpc>
                <a:spcPct val="100000"/>
              </a:lnSpc>
              <a:buNone/>
            </a:pPr>
            <a:r>
              <a:rPr lang="tr-TR" sz="1600" dirty="0">
                <a:latin typeface="Arial" panose="020B0604020202020204" pitchFamily="34" charset="0"/>
                <a:cs typeface="Arial" panose="020B0604020202020204" pitchFamily="34" charset="0"/>
              </a:rPr>
              <a:t>Yapay Zeka ve İnsan Etkileşimleri</a:t>
            </a:r>
          </a:p>
          <a:p>
            <a:pPr marL="0" indent="0" algn="just">
              <a:lnSpc>
                <a:spcPct val="100000"/>
              </a:lnSpc>
              <a:buNone/>
            </a:pPr>
            <a:r>
              <a:rPr lang="tr-TR" sz="1600" dirty="0">
                <a:latin typeface="Arial" panose="020B0604020202020204" pitchFamily="34" charset="0"/>
                <a:cs typeface="Arial" panose="020B0604020202020204" pitchFamily="34" charset="0"/>
              </a:rPr>
              <a:t>Pekiştirmeli öğrenme, yapay zekanın insanlarla daha doğal etkileşim kurmasını sağlar. Gelecekte, yapay zeka kullanıcıların niyetlerini anlayarak daha uygun tepkiler verebilir.</a:t>
            </a:r>
          </a:p>
          <a:p>
            <a:pPr marL="0" indent="0" algn="just">
              <a:lnSpc>
                <a:spcPct val="100000"/>
              </a:lnSpc>
              <a:buNone/>
            </a:pPr>
            <a:r>
              <a:rPr lang="tr-TR" sz="1600" dirty="0">
                <a:latin typeface="Arial" panose="020B0604020202020204" pitchFamily="34" charset="0"/>
                <a:cs typeface="Arial" panose="020B0604020202020204" pitchFamily="34" charset="0"/>
              </a:rPr>
              <a:t>İnsan-Bilgisayar Etkileşimi: Yapay zeka, insan davranışlarını analiz ederek kişiselleştirilmiş tepkiler verir.</a:t>
            </a:r>
          </a:p>
          <a:p>
            <a:pPr marL="0" indent="0" algn="just">
              <a:lnSpc>
                <a:spcPct val="100000"/>
              </a:lnSpc>
              <a:buNone/>
            </a:pPr>
            <a:r>
              <a:rPr lang="tr-TR" sz="1600" dirty="0">
                <a:latin typeface="Arial" panose="020B0604020202020204" pitchFamily="34" charset="0"/>
                <a:cs typeface="Arial" panose="020B0604020202020204" pitchFamily="34" charset="0"/>
              </a:rPr>
              <a:t>Akıllı Asistanlar: Pekiştirmeli öğrenme kullanan akıllı asistanlar daha verimli çalışabilir.</a:t>
            </a:r>
          </a:p>
        </p:txBody>
      </p:sp>
    </p:spTree>
    <p:extLst>
      <p:ext uri="{BB962C8B-B14F-4D97-AF65-F5344CB8AC3E}">
        <p14:creationId xmlns:p14="http://schemas.microsoft.com/office/powerpoint/2010/main" val="644531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B048BCC-8476-A6C0-B9DB-1DCF3DE36B46}"/>
              </a:ext>
            </a:extLst>
          </p:cNvPr>
          <p:cNvSpPr>
            <a:spLocks noGrp="1"/>
          </p:cNvSpPr>
          <p:nvPr>
            <p:ph idx="1"/>
          </p:nvPr>
        </p:nvSpPr>
        <p:spPr>
          <a:xfrm>
            <a:off x="4037826" y="694944"/>
            <a:ext cx="8860536" cy="5742432"/>
          </a:xfrm>
        </p:spPr>
        <p:txBody>
          <a:bodyPr anchor="ctr">
            <a:normAutofit/>
          </a:bodyPr>
          <a:lstStyle/>
          <a:p>
            <a:pPr marL="0" indent="0">
              <a:buNone/>
            </a:pPr>
            <a:r>
              <a:rPr lang="tr-TR" sz="2900" b="1" dirty="0">
                <a:latin typeface="Arial" panose="020B0604020202020204" pitchFamily="34" charset="0"/>
                <a:cs typeface="Arial" panose="020B0604020202020204" pitchFamily="34" charset="0"/>
              </a:rPr>
              <a:t>BİZİ DİNLEDİĞİNİZ İÇİN TEŞEKKÜR EDERİZ.</a:t>
            </a:r>
          </a:p>
        </p:txBody>
      </p:sp>
    </p:spTree>
    <p:extLst>
      <p:ext uri="{BB962C8B-B14F-4D97-AF65-F5344CB8AC3E}">
        <p14:creationId xmlns:p14="http://schemas.microsoft.com/office/powerpoint/2010/main" val="406469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6F3BA1-79E0-E10B-D962-6C6036C0A879}"/>
              </a:ext>
            </a:extLst>
          </p:cNvPr>
          <p:cNvSpPr>
            <a:spLocks noGrp="1"/>
          </p:cNvSpPr>
          <p:nvPr>
            <p:ph type="title"/>
          </p:nvPr>
        </p:nvSpPr>
        <p:spPr>
          <a:xfrm>
            <a:off x="418225" y="2566735"/>
            <a:ext cx="3201366" cy="760685"/>
          </a:xfrm>
        </p:spPr>
        <p:txBody>
          <a:bodyPr anchor="b">
            <a:normAutofit/>
          </a:bodyPr>
          <a:lstStyle/>
          <a:p>
            <a:pPr algn="ctr"/>
            <a:r>
              <a:rPr lang="tr-TR" sz="2500" b="1" dirty="0">
                <a:solidFill>
                  <a:srgbClr val="FFFFFF"/>
                </a:solidFill>
                <a:latin typeface="Arial" panose="020B0604020202020204" pitchFamily="34" charset="0"/>
                <a:cs typeface="Arial" panose="020B0604020202020204" pitchFamily="34" charset="0"/>
              </a:rPr>
              <a:t>TARİHÇESİ</a:t>
            </a:r>
          </a:p>
        </p:txBody>
      </p:sp>
      <p:sp>
        <p:nvSpPr>
          <p:cNvPr id="3" name="İçerik Yer Tutucusu 2">
            <a:extLst>
              <a:ext uri="{FF2B5EF4-FFF2-40B4-BE49-F238E27FC236}">
                <a16:creationId xmlns:a16="http://schemas.microsoft.com/office/drawing/2014/main" id="{BDF264C5-9201-7F8A-7C64-8CAA072C8A8E}"/>
              </a:ext>
            </a:extLst>
          </p:cNvPr>
          <p:cNvSpPr>
            <a:spLocks noGrp="1"/>
          </p:cNvSpPr>
          <p:nvPr>
            <p:ph idx="1"/>
          </p:nvPr>
        </p:nvSpPr>
        <p:spPr>
          <a:xfrm>
            <a:off x="4643544" y="1123844"/>
            <a:ext cx="6665976" cy="4610309"/>
          </a:xfrm>
        </p:spPr>
        <p:txBody>
          <a:bodyPr anchor="ctr">
            <a:normAutofit/>
          </a:bodyPr>
          <a:lstStyle/>
          <a:p>
            <a:pPr marL="0" indent="0" algn="just">
              <a:buNone/>
            </a:pPr>
            <a:r>
              <a:rPr lang="tr-TR" sz="1800" dirty="0">
                <a:latin typeface="Arial" panose="020B0604020202020204" pitchFamily="34" charset="0"/>
                <a:cs typeface="Arial" panose="020B0604020202020204" pitchFamily="34" charset="0"/>
              </a:rPr>
              <a:t>2018 de </a:t>
            </a:r>
            <a:r>
              <a:rPr lang="tr-TR" sz="1800" dirty="0" err="1">
                <a:latin typeface="Arial" panose="020B0604020202020204" pitchFamily="34" charset="0"/>
                <a:cs typeface="Arial" panose="020B0604020202020204" pitchFamily="34" charset="0"/>
              </a:rPr>
              <a:t>OpenAI</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Five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Valve’ın</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Dota</a:t>
            </a:r>
            <a:r>
              <a:rPr lang="tr-TR" sz="1800" dirty="0">
                <a:latin typeface="Arial" panose="020B0604020202020204" pitchFamily="34" charset="0"/>
                <a:cs typeface="Arial" panose="020B0604020202020204" pitchFamily="34" charset="0"/>
              </a:rPr>
              <a:t> 2 oyununda profesyonel oyuncuları yendi. Bu başarı, çok ajanlı (</a:t>
            </a:r>
            <a:r>
              <a:rPr lang="tr-TR" sz="1800" dirty="0" err="1">
                <a:latin typeface="Arial" panose="020B0604020202020204" pitchFamily="34" charset="0"/>
                <a:cs typeface="Arial" panose="020B0604020202020204" pitchFamily="34" charset="0"/>
              </a:rPr>
              <a:t>multi-agent</a:t>
            </a:r>
            <a:r>
              <a:rPr lang="tr-TR" sz="1800" dirty="0">
                <a:latin typeface="Arial" panose="020B0604020202020204" pitchFamily="34" charset="0"/>
                <a:cs typeface="Arial" panose="020B0604020202020204" pitchFamily="34" charset="0"/>
              </a:rPr>
              <a:t>) ortamlarda </a:t>
            </a:r>
            <a:r>
              <a:rPr lang="tr-TR" sz="1800" dirty="0" err="1">
                <a:latin typeface="Arial" panose="020B0604020202020204" pitchFamily="34" charset="0"/>
                <a:cs typeface="Arial" panose="020B0604020202020204" pitchFamily="34" charset="0"/>
              </a:rPr>
              <a:t>RL’in</a:t>
            </a:r>
            <a:r>
              <a:rPr lang="tr-TR" sz="1800" dirty="0">
                <a:latin typeface="Arial" panose="020B0604020202020204" pitchFamily="34" charset="0"/>
                <a:cs typeface="Arial" panose="020B0604020202020204" pitchFamily="34" charset="0"/>
              </a:rPr>
              <a:t> etkisini gösterdi. </a:t>
            </a:r>
            <a:r>
              <a:rPr lang="tr-TR" sz="1800" dirty="0" err="1">
                <a:latin typeface="Arial" panose="020B0604020202020204" pitchFamily="34" charset="0"/>
                <a:cs typeface="Arial" panose="020B0604020202020204" pitchFamily="34" charset="0"/>
              </a:rPr>
              <a:t>AlphaStar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StarCraft</a:t>
            </a:r>
            <a:r>
              <a:rPr lang="tr-TR" sz="1800" dirty="0">
                <a:latin typeface="Arial" panose="020B0604020202020204" pitchFamily="34" charset="0"/>
                <a:cs typeface="Arial" panose="020B0604020202020204" pitchFamily="34" charset="0"/>
              </a:rPr>
              <a:t> II oyununda insan oyuncularını geride bırakarak, </a:t>
            </a:r>
            <a:r>
              <a:rPr lang="tr-TR" sz="1800" dirty="0" err="1">
                <a:latin typeface="Arial" panose="020B0604020202020204" pitchFamily="34" charset="0"/>
                <a:cs typeface="Arial" panose="020B0604020202020204" pitchFamily="34" charset="0"/>
              </a:rPr>
              <a:t>RL’in</a:t>
            </a:r>
            <a:r>
              <a:rPr lang="tr-TR" sz="1800" dirty="0">
                <a:latin typeface="Arial" panose="020B0604020202020204" pitchFamily="34" charset="0"/>
                <a:cs typeface="Arial" panose="020B0604020202020204" pitchFamily="34" charset="0"/>
              </a:rPr>
              <a:t> dinamik ve belirsiz ortamlardaki gücünü kanıtladı.</a:t>
            </a:r>
          </a:p>
          <a:p>
            <a:pPr marL="0" indent="0" algn="just">
              <a:buNone/>
            </a:pPr>
            <a:r>
              <a:rPr lang="tr-TR" sz="1800" dirty="0">
                <a:latin typeface="Arial" panose="020B0604020202020204" pitchFamily="34" charset="0"/>
                <a:cs typeface="Arial" panose="020B0604020202020204" pitchFamily="34" charset="0"/>
              </a:rPr>
              <a:t>2020’den sonra pekiştirmeli öğrenme, iş dünyasında yaygınlaştı. Reklamcılıkta dinamik stratejiler, tavsiye sistemlerinde kişiselleştirme, fiyatlandırma ve envanter yönetiminde optimizasyon sağladı. Ayrıca, robotik ve otonom araçlarda belirsiz ortamlarda karar verme süreçlerini iyileştirdi.</a:t>
            </a:r>
          </a:p>
          <a:p>
            <a:pPr>
              <a:buFont typeface="Arial" panose="020B0604020202020204" pitchFamily="34" charset="0"/>
              <a:buChar char="•"/>
            </a:pPr>
            <a:endParaRPr lang="tr-TR" sz="1900" dirty="0"/>
          </a:p>
          <a:p>
            <a:endParaRPr lang="tr-TR" sz="1900" dirty="0"/>
          </a:p>
        </p:txBody>
      </p:sp>
    </p:spTree>
    <p:extLst>
      <p:ext uri="{BB962C8B-B14F-4D97-AF65-F5344CB8AC3E}">
        <p14:creationId xmlns:p14="http://schemas.microsoft.com/office/powerpoint/2010/main" val="2791987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5404FF9-BE8F-1736-793C-2F74984CD407}"/>
              </a:ext>
            </a:extLst>
          </p:cNvPr>
          <p:cNvSpPr>
            <a:spLocks noGrp="1"/>
          </p:cNvSpPr>
          <p:nvPr>
            <p:ph type="title"/>
          </p:nvPr>
        </p:nvSpPr>
        <p:spPr>
          <a:xfrm>
            <a:off x="1073987" y="349112"/>
            <a:ext cx="10044023" cy="877729"/>
          </a:xfrm>
        </p:spPr>
        <p:txBody>
          <a:bodyPr anchor="ctr">
            <a:normAutofit/>
          </a:bodyPr>
          <a:lstStyle/>
          <a:p>
            <a:r>
              <a:rPr lang="tr-TR" sz="3000" b="1" dirty="0">
                <a:solidFill>
                  <a:srgbClr val="FFFFFF"/>
                </a:solidFill>
                <a:latin typeface="Arial" panose="020B0604020202020204" pitchFamily="34" charset="0"/>
                <a:cs typeface="Arial" panose="020B0604020202020204" pitchFamily="34" charset="0"/>
              </a:rPr>
              <a:t>GÜNÜMÜZDE</a:t>
            </a:r>
          </a:p>
        </p:txBody>
      </p:sp>
      <p:sp>
        <p:nvSpPr>
          <p:cNvPr id="4" name="İçerik Yer Tutucusu 3">
            <a:extLst>
              <a:ext uri="{FF2B5EF4-FFF2-40B4-BE49-F238E27FC236}">
                <a16:creationId xmlns:a16="http://schemas.microsoft.com/office/drawing/2014/main" id="{F48B5B77-0C46-D6AE-2F25-FE1CB60CEC8E}"/>
              </a:ext>
            </a:extLst>
          </p:cNvPr>
          <p:cNvSpPr>
            <a:spLocks noGrp="1"/>
          </p:cNvSpPr>
          <p:nvPr>
            <p:ph idx="1"/>
          </p:nvPr>
        </p:nvSpPr>
        <p:spPr>
          <a:xfrm>
            <a:off x="838198" y="1925066"/>
            <a:ext cx="10515600" cy="4285234"/>
          </a:xfrm>
        </p:spPr>
        <p:txBody>
          <a:bodyPr>
            <a:normAutofit/>
          </a:bodyPr>
          <a:lstStyle/>
          <a:p>
            <a:pPr marL="0" indent="0" algn="just">
              <a:lnSpc>
                <a:spcPct val="100000"/>
              </a:lnSpc>
              <a:buNone/>
            </a:pPr>
            <a:r>
              <a:rPr lang="tr-TR" sz="1600" dirty="0">
                <a:latin typeface="Arial" panose="020B0604020202020204" pitchFamily="34" charset="0"/>
                <a:cs typeface="Arial" panose="020B0604020202020204" pitchFamily="34" charset="0"/>
              </a:rPr>
              <a:t>Günümüzde birçok alanda etkili çözümler sunmaktadır. Otonom sistemler kapsamında otonom araçlar, </a:t>
            </a:r>
            <a:r>
              <a:rPr lang="tr-TR" sz="1600" dirty="0" err="1">
                <a:latin typeface="Arial" panose="020B0604020202020204" pitchFamily="34" charset="0"/>
                <a:cs typeface="Arial" panose="020B0604020202020204" pitchFamily="34" charset="0"/>
              </a:rPr>
              <a:t>drone’lar</a:t>
            </a:r>
            <a:r>
              <a:rPr lang="tr-TR" sz="1600" dirty="0">
                <a:latin typeface="Arial" panose="020B0604020202020204" pitchFamily="34" charset="0"/>
                <a:cs typeface="Arial" panose="020B0604020202020204" pitchFamily="34" charset="0"/>
              </a:rPr>
              <a:t> ve robotlar, RL kullanarak karmaşık çevresel koşullarda optimize edilmiş kararlar alabilmektedir. Sağlık sektöründe, kişiselleştirilmiş tedavi planları, ilaç keşfi ve klinik karar destek sistemleri RL ile geliştirilmektedir. Finans alanında, dinamik fiyatlandırma, portföy optimizasyonu ve ticaret stratejileri için RL modelleri yaygın şekilde kullanılmaktadır. Enerji yönetiminde ise akıllı şebekeler ve enerji tüketim optimizasyonu gibi sürdürülebilir enerji çözümleri, RL sayesinde daha verimli hale gelmiştir. Ayrıca, çok ajanlı RL, meta-öğrenme ve güvenli RL gibi yenilikçi yaklaşımlar, </a:t>
            </a:r>
            <a:r>
              <a:rPr lang="tr-TR" sz="1600" dirty="0" err="1">
                <a:latin typeface="Arial" panose="020B0604020202020204" pitchFamily="34" charset="0"/>
                <a:cs typeface="Arial" panose="020B0604020202020204" pitchFamily="34" charset="0"/>
              </a:rPr>
              <a:t>RL’in</a:t>
            </a:r>
            <a:r>
              <a:rPr lang="tr-TR" sz="1600" dirty="0">
                <a:latin typeface="Arial" panose="020B0604020202020204" pitchFamily="34" charset="0"/>
                <a:cs typeface="Arial" panose="020B0604020202020204" pitchFamily="34" charset="0"/>
              </a:rPr>
              <a:t> karmaşık ve gerçek dünya ortamlarına daha güvenli ve etkili bir şekilde uygulanmasına olanak tanımaktadır.</a:t>
            </a:r>
          </a:p>
          <a:p>
            <a:pPr marL="0" indent="0" algn="just">
              <a:lnSpc>
                <a:spcPct val="100000"/>
              </a:lnSpc>
              <a:buNone/>
            </a:pPr>
            <a:r>
              <a:rPr lang="tr-TR" sz="1600" dirty="0">
                <a:latin typeface="Arial" panose="020B0604020202020204" pitchFamily="34" charset="0"/>
                <a:cs typeface="Arial" panose="020B0604020202020204" pitchFamily="34" charset="0"/>
              </a:rPr>
              <a:t>Hiyerarşik Pekiştirmeli Öğrenme (Hiyerarşik RL), karmaşık görevler, daha küçük ve yönetilebilir alt görevlere bölünerek öğrenmeyi kolaylaştırır. Bu, daha verimli ve etkili bir öğrenme süreci sağlar. Çok Ajanlı Pekiştirmeli Öğrenme (Multi-Agent RL), birden fazla ajanın aynı ortamda iş birliği yaparak veya rekabet ederek öğrenmesini sağlar. Bu, grup dinamikleri ve sosyal etkileşim gerektiren uygulamalarda kullanılır. Offline Pekiştirmeli Öğrenme (Offline RL), ajanlar, sadece önceden toplanmış verilerle eğitilir. Bu yöntem, gerçek zamanlı etkileşim yerine mevcut verilerle öğrenmeyi mümkün kılar, özellikle güvenli ve pahalı ortamlarda kullanılır. Etik ve Güvenlik, Pekiştirmeli öğrenme modellerinin güvenli ve adil çalışması için yapılan çalışmalarda, zararlı davranışları önlemeyi ve adaletli kararlar almayı amaçlar. Bu, yapay zekanın toplumsal yarar sağlaması için önemlidir.</a:t>
            </a:r>
          </a:p>
          <a:p>
            <a:pPr marL="0" indent="0" algn="just">
              <a:buNone/>
            </a:pPr>
            <a:endParaRPr lang="tr-T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316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50131A-5D8D-CC45-5D28-EA69389E764F}"/>
              </a:ext>
            </a:extLst>
          </p:cNvPr>
          <p:cNvSpPr>
            <a:spLocks noGrp="1"/>
          </p:cNvSpPr>
          <p:nvPr>
            <p:ph type="title"/>
          </p:nvPr>
        </p:nvSpPr>
        <p:spPr>
          <a:xfrm>
            <a:off x="838200" y="365124"/>
            <a:ext cx="10515600" cy="644526"/>
          </a:xfrm>
        </p:spPr>
        <p:txBody>
          <a:bodyPr>
            <a:normAutofit fontScale="90000"/>
          </a:bodyPr>
          <a:lstStyle/>
          <a:p>
            <a:r>
              <a:rPr lang="tr-TR" sz="3300" b="1" i="0" dirty="0">
                <a:solidFill>
                  <a:srgbClr val="000000"/>
                </a:solidFill>
                <a:effectLst/>
                <a:latin typeface="Arial" panose="020B0604020202020204" pitchFamily="34" charset="0"/>
                <a:cs typeface="Arial" panose="020B0604020202020204" pitchFamily="34" charset="0"/>
              </a:rPr>
              <a:t>Pekiştirmeli Öğrenmenin</a:t>
            </a:r>
            <a:r>
              <a:rPr lang="tr-TR" sz="3300" b="1" dirty="0">
                <a:solidFill>
                  <a:srgbClr val="000000"/>
                </a:solidFill>
                <a:latin typeface="Arial" panose="020B0604020202020204" pitchFamily="34" charset="0"/>
                <a:cs typeface="Arial" panose="020B0604020202020204" pitchFamily="34" charset="0"/>
              </a:rPr>
              <a:t> Avantajları</a:t>
            </a:r>
            <a:br>
              <a:rPr lang="tr-TR" b="1" i="0" dirty="0">
                <a:solidFill>
                  <a:srgbClr val="000000"/>
                </a:solidFill>
                <a:effectLst/>
                <a:latin typeface="Inter"/>
              </a:rPr>
            </a:br>
            <a:endParaRPr lang="tr-TR" dirty="0"/>
          </a:p>
        </p:txBody>
      </p:sp>
      <p:graphicFrame>
        <p:nvGraphicFramePr>
          <p:cNvPr id="8" name="Rectangle 1">
            <a:extLst>
              <a:ext uri="{FF2B5EF4-FFF2-40B4-BE49-F238E27FC236}">
                <a16:creationId xmlns:a16="http://schemas.microsoft.com/office/drawing/2014/main" id="{C6F6EBD2-FF5E-2190-D3E2-B4752EC29734}"/>
              </a:ext>
            </a:extLst>
          </p:cNvPr>
          <p:cNvGraphicFramePr>
            <a:graphicFrameLocks noGrp="1"/>
          </p:cNvGraphicFramePr>
          <p:nvPr>
            <p:ph idx="1"/>
            <p:extLst>
              <p:ext uri="{D42A27DB-BD31-4B8C-83A1-F6EECF244321}">
                <p14:modId xmlns:p14="http://schemas.microsoft.com/office/powerpoint/2010/main" val="1195388223"/>
              </p:ext>
            </p:extLst>
          </p:nvPr>
        </p:nvGraphicFramePr>
        <p:xfrm>
          <a:off x="838200" y="1009650"/>
          <a:ext cx="10515600" cy="548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76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0B657-67D7-E3F7-FCE0-42CA91D72ED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CB7BF87-F7FC-F5CA-0C05-AF153BAF1516}"/>
              </a:ext>
            </a:extLst>
          </p:cNvPr>
          <p:cNvSpPr>
            <a:spLocks noGrp="1"/>
          </p:cNvSpPr>
          <p:nvPr>
            <p:ph type="title"/>
          </p:nvPr>
        </p:nvSpPr>
        <p:spPr>
          <a:xfrm>
            <a:off x="838200" y="365124"/>
            <a:ext cx="10515600" cy="644526"/>
          </a:xfrm>
        </p:spPr>
        <p:txBody>
          <a:bodyPr>
            <a:normAutofit fontScale="90000"/>
          </a:bodyPr>
          <a:lstStyle/>
          <a:p>
            <a:r>
              <a:rPr lang="tr-TR" sz="3300" b="1" i="0" dirty="0">
                <a:solidFill>
                  <a:srgbClr val="000000"/>
                </a:solidFill>
                <a:effectLst/>
                <a:latin typeface="Arial" panose="020B0604020202020204" pitchFamily="34" charset="0"/>
                <a:cs typeface="Arial" panose="020B0604020202020204" pitchFamily="34" charset="0"/>
              </a:rPr>
              <a:t>Pekiştirmeli Öğrenmenin</a:t>
            </a:r>
            <a:r>
              <a:rPr lang="tr-TR" sz="3300" b="1" dirty="0">
                <a:solidFill>
                  <a:srgbClr val="000000"/>
                </a:solidFill>
                <a:latin typeface="Arial" panose="020B0604020202020204" pitchFamily="34" charset="0"/>
                <a:cs typeface="Arial" panose="020B0604020202020204" pitchFamily="34" charset="0"/>
              </a:rPr>
              <a:t> Dezavantajları</a:t>
            </a:r>
            <a:br>
              <a:rPr lang="tr-TR" b="1" i="0" dirty="0">
                <a:solidFill>
                  <a:srgbClr val="000000"/>
                </a:solidFill>
                <a:effectLst/>
                <a:latin typeface="Inter"/>
              </a:rPr>
            </a:br>
            <a:endParaRPr lang="tr-TR" dirty="0"/>
          </a:p>
        </p:txBody>
      </p:sp>
      <p:graphicFrame>
        <p:nvGraphicFramePr>
          <p:cNvPr id="8" name="Rectangle 1">
            <a:extLst>
              <a:ext uri="{FF2B5EF4-FFF2-40B4-BE49-F238E27FC236}">
                <a16:creationId xmlns:a16="http://schemas.microsoft.com/office/drawing/2014/main" id="{2A466484-5F38-457C-8DB4-257732302AB0}"/>
              </a:ext>
            </a:extLst>
          </p:cNvPr>
          <p:cNvGraphicFramePr>
            <a:graphicFrameLocks noGrp="1"/>
          </p:cNvGraphicFramePr>
          <p:nvPr>
            <p:ph idx="1"/>
            <p:extLst>
              <p:ext uri="{D42A27DB-BD31-4B8C-83A1-F6EECF244321}">
                <p14:modId xmlns:p14="http://schemas.microsoft.com/office/powerpoint/2010/main" val="1927563493"/>
              </p:ext>
            </p:extLst>
          </p:nvPr>
        </p:nvGraphicFramePr>
        <p:xfrm>
          <a:off x="838200" y="1009650"/>
          <a:ext cx="10515600" cy="548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15860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90A2578F9F0DE45807C4F75F5BBCFEA" ma:contentTypeVersion="5" ma:contentTypeDescription="Create a new document." ma:contentTypeScope="" ma:versionID="4ade7887ecc5302ee20c459e678719c9">
  <xsd:schema xmlns:xsd="http://www.w3.org/2001/XMLSchema" xmlns:xs="http://www.w3.org/2001/XMLSchema" xmlns:p="http://schemas.microsoft.com/office/2006/metadata/properties" xmlns:ns3="f42ca774-088c-491b-b73e-8b0e933d46ff" targetNamespace="http://schemas.microsoft.com/office/2006/metadata/properties" ma:root="true" ma:fieldsID="4475aa21890c524c4149590b62dc28cf" ns3:_="">
    <xsd:import namespace="f42ca774-088c-491b-b73e-8b0e933d46f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2ca774-088c-491b-b73e-8b0e933d46f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A1B3CC-BF48-4D24-A673-06F282DD9EA8}">
  <ds:schemaRefs>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f42ca774-088c-491b-b73e-8b0e933d46ff"/>
    <ds:schemaRef ds:uri="http://purl.org/dc/dcmitype/"/>
  </ds:schemaRefs>
</ds:datastoreItem>
</file>

<file path=customXml/itemProps2.xml><?xml version="1.0" encoding="utf-8"?>
<ds:datastoreItem xmlns:ds="http://schemas.openxmlformats.org/officeDocument/2006/customXml" ds:itemID="{A806A34D-039D-4490-9F46-14510D0E7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2ca774-088c-491b-b73e-8b0e933d46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82B9ED-F20F-4025-A6EA-9479EF92B2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7099</Words>
  <Application>Microsoft Office PowerPoint</Application>
  <PresentationFormat>Geniş ekran</PresentationFormat>
  <Paragraphs>355</Paragraphs>
  <Slides>51</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51</vt:i4>
      </vt:variant>
    </vt:vector>
  </HeadingPairs>
  <TitlesOfParts>
    <vt:vector size="59" baseType="lpstr">
      <vt:lpstr>AmazonEmber</vt:lpstr>
      <vt:lpstr>Aptos</vt:lpstr>
      <vt:lpstr>Aptos Display</vt:lpstr>
      <vt:lpstr>Arial</vt:lpstr>
      <vt:lpstr>Calibri</vt:lpstr>
      <vt:lpstr>Helvetica Neue</vt:lpstr>
      <vt:lpstr>Inter</vt:lpstr>
      <vt:lpstr>Office Teması</vt:lpstr>
      <vt:lpstr>T.C. AFYON KOCATEPE ÜNİVERSİTESİ  MÜHENDİSLİK FAKÜLTESİ  BİLGİSAYAR MÜHENDİSLİĞİ BÖLÜMÜ   DERİN ÖĞRENME   REINFORCEMENT LEARNING</vt:lpstr>
      <vt:lpstr>İÇİNDEKİLER</vt:lpstr>
      <vt:lpstr>Reinforcement Learning Nedir? </vt:lpstr>
      <vt:lpstr>TARİHÇESİ </vt:lpstr>
      <vt:lpstr>TARİHÇESİ</vt:lpstr>
      <vt:lpstr>TARİHÇESİ</vt:lpstr>
      <vt:lpstr>GÜNÜMÜZDE</vt:lpstr>
      <vt:lpstr>Pekiştirmeli Öğrenmenin Avantajları </vt:lpstr>
      <vt:lpstr>Pekiştirmeli Öğrenmenin Dezavantajları </vt:lpstr>
      <vt:lpstr>Denetimli Öğrenme (Supervised Learning)</vt:lpstr>
      <vt:lpstr>Denetimli Öğrenme vs Pekiştirmeli Öğrenme </vt:lpstr>
      <vt:lpstr>Denetimsiz Öğrenme (Unsupervised Learning)</vt:lpstr>
      <vt:lpstr>Denetimsiz Öğrenme vs Pekiştirmeli Öğrenme </vt:lpstr>
      <vt:lpstr>Pekiştirmeli Öğrenmenin Unsurları</vt:lpstr>
      <vt:lpstr>Pekiştirmeli Öğrenmenin Unsurları</vt:lpstr>
      <vt:lpstr>Markov Decision Process / Markov Karar Süreci (MDP) </vt:lpstr>
      <vt:lpstr>Markov Decision Process / Markov Karar Süreci (MDP) </vt:lpstr>
      <vt:lpstr>Markov Decision Process / Markov Karar Süreci (MDP) </vt:lpstr>
      <vt:lpstr>Markov Decision Process / Markov Karar Süreci (MDP) </vt:lpstr>
      <vt:lpstr>Markov Decision Process / Markov Karar Süreci (MDP) </vt:lpstr>
      <vt:lpstr>Pekiştirmeli Öğrenme Nasıl Çalışır?</vt:lpstr>
      <vt:lpstr>Pekiştirmeli Öğrenme Nasıl Çalışır?</vt:lpstr>
      <vt:lpstr>Pekiştirmeli Öğrenme Ne Tür Problemleri Çözebilir? </vt:lpstr>
      <vt:lpstr>Pekiştirmeli Öğrenme Algoritmalarının Türleri Nelerdir? </vt:lpstr>
      <vt:lpstr>Model Tabanlı RL </vt:lpstr>
      <vt:lpstr>Modelsiz RL  </vt:lpstr>
      <vt:lpstr>Dinamik Programlama (Dynamic Programming, DP)</vt:lpstr>
      <vt:lpstr>Monte Carlo Yöntemleri</vt:lpstr>
      <vt:lpstr>Zamansal Fark (Temporal Difference, TD) Algoritmaları</vt:lpstr>
      <vt:lpstr>Q-Learning </vt:lpstr>
      <vt:lpstr>Q-Learning</vt:lpstr>
      <vt:lpstr>Q-Learning </vt:lpstr>
      <vt:lpstr>State-Action-Reward-State-Action (SARSA) </vt:lpstr>
      <vt:lpstr>Politika Gradyan Yöntemleri</vt:lpstr>
      <vt:lpstr>On-Policy  </vt:lpstr>
      <vt:lpstr>Off-Policy</vt:lpstr>
      <vt:lpstr>Derin Pekiştirmeli Öğrenme Nedir? </vt:lpstr>
      <vt:lpstr>Deep Q Network (DQN) </vt:lpstr>
      <vt:lpstr>Deep Deterministic Policy Gradient (DDPG)</vt:lpstr>
      <vt:lpstr>Ters Pekiştirmeli Öğrenme  (Inverse Reinforcement Learning - IRL) Nedir?</vt:lpstr>
      <vt:lpstr>Ters Pekiştirmeli Öğrenme (IRL) Nedir?</vt:lpstr>
      <vt:lpstr>IRL'in Temel Adımları</vt:lpstr>
      <vt:lpstr>Ters Pekiştirmeli Öğrenme (IRL) Matematiksel Modeli</vt:lpstr>
      <vt:lpstr>IRL’in Zorlukları</vt:lpstr>
      <vt:lpstr>Pekiştirmeli Öğrenme Uygulama Alanları</vt:lpstr>
      <vt:lpstr>Pekiştirmeli Öğrenme Uygulama Alanları</vt:lpstr>
      <vt:lpstr>Pekiştirmeli Öğrenme Uygulama Alanları</vt:lpstr>
      <vt:lpstr>Pekiştirmeli Öğrenme Uygulama Alanları</vt:lpstr>
      <vt:lpstr>GELECEĞİ</vt:lpstr>
      <vt:lpstr>GELECEĞİ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sd1</dc:creator>
  <cp:lastModifiedBy>sd1</cp:lastModifiedBy>
  <cp:revision>31</cp:revision>
  <dcterms:created xsi:type="dcterms:W3CDTF">2024-12-02T12:59:03Z</dcterms:created>
  <dcterms:modified xsi:type="dcterms:W3CDTF">2024-12-08T11:35:23Z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0x010100890A2578F9F0DE45807C4F75F5BBCFEA</vt:lpwstr>
  </property>
</Properties>
</file>