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9"/>
  </p:normalViewPr>
  <p:slideViewPr>
    <p:cSldViewPr snapToGrid="0" snapToObjects="1">
      <p:cViewPr varScale="1">
        <p:scale>
          <a:sx n="90" d="100"/>
          <a:sy n="9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9E48A-3E82-F549-9D4D-E62D63A74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B56C3D-263B-3F46-A034-E7ACB34B2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922EE-6463-A943-B832-F5FDCE6AB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2AC1-8FBC-2B4B-98E2-142EBA249784}" type="datetimeFigureOut">
              <a:rPr kumimoji="1" lang="zh-CN" altLang="en-US" smtClean="0"/>
              <a:t>18/7/17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9A868C-B3D8-A945-8086-9A11012B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47FE3C7-9906-F94A-8FE8-BC136275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1AF-691B-BA47-96AD-2E6161BBA0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126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9394C-6320-EF45-8E1C-A62E7850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51258C7E-19A4-8942-B9AE-D4C985FE2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66F1C1-49F1-AA41-8CA7-7E2D9786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2AC1-8FBC-2B4B-98E2-142EBA249784}" type="datetimeFigureOut">
              <a:rPr kumimoji="1" lang="zh-CN" altLang="en-US" smtClean="0"/>
              <a:t>18/7/17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F2635-45C0-B64A-9DAA-3F8137A9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7BE41B9-E5F5-3F4B-80BB-0ADE7515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1AF-691B-BA47-96AD-2E6161BBA0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783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C67A43-6590-CC4B-9896-B42C686A0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7BA8BAEF-F249-094D-BC89-B011A5354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B2C11-E3C9-B841-B74E-782B785F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2AC1-8FBC-2B4B-98E2-142EBA249784}" type="datetimeFigureOut">
              <a:rPr kumimoji="1" lang="zh-CN" altLang="en-US" smtClean="0"/>
              <a:t>18/7/17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15CD0C-41C8-0F49-88D0-BBBE1AB5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4BAB038-E4A3-6443-8992-92A465A0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1AF-691B-BA47-96AD-2E6161BBA0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82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3060B-543B-CC43-A9E4-F97DA2AF3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ED389-1A73-F446-89E8-684C44773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A8865-D750-4840-BFFF-CD071DA9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2AC1-8FBC-2B4B-98E2-142EBA249784}" type="datetimeFigureOut">
              <a:rPr kumimoji="1" lang="zh-CN" altLang="en-US" smtClean="0"/>
              <a:t>18/7/17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427FD-7B0A-3A41-8854-80263170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8F871D9-A896-4D4E-8C06-A4DAD33AE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1AF-691B-BA47-96AD-2E6161BBA0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535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6F005-AC36-A940-B74A-7BAE4D87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3887C7-C58D-6242-9538-EDFD98392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622D5-CAA2-1845-AA8E-CBC4D8A9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2AC1-8FBC-2B4B-98E2-142EBA249784}" type="datetimeFigureOut">
              <a:rPr kumimoji="1" lang="zh-CN" altLang="en-US" smtClean="0"/>
              <a:t>18/7/17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16827-39FE-1443-AE22-A22FD131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C93C313-9FA5-1C4D-9EE3-EB03A209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1AF-691B-BA47-96AD-2E6161BBA0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4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D629C-5D43-6A47-B335-EE266FCB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9F04FC-5223-7348-815A-149C2F122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EAA2C4-2FC2-D647-94BF-DCF36EA5C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89B7A0-B293-4E4B-AE38-8CC00FF0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2AC1-8FBC-2B4B-98E2-142EBA249784}" type="datetimeFigureOut">
              <a:rPr kumimoji="1" lang="zh-CN" altLang="en-US" smtClean="0"/>
              <a:t>18/7/17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EA86B1-1D6F-894F-86B9-2E16BCEE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B4C2E162-2FF1-684A-89D5-C907CE95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1AF-691B-BA47-96AD-2E6161BBA0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819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391D2-5FC6-8343-9F0C-1FDA0DAF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AADD3-23A1-4B43-B474-723D4E11D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AA7839-DB83-5B42-B6C6-9FB4FD8F3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96E50A-BBBD-0A49-93F7-E8A316DCF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FED36E-B130-5C40-907B-52615AABD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844C3E-C5EB-2848-82F1-10848693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2AC1-8FBC-2B4B-98E2-142EBA249784}" type="datetimeFigureOut">
              <a:rPr kumimoji="1" lang="zh-CN" altLang="en-US" smtClean="0"/>
              <a:t>18/7/17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DF81F5-A80A-D049-B922-CA9F3D33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83ABAF9-EDCB-694C-849D-EC842809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1AF-691B-BA47-96AD-2E6161BBA0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351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164C9-B6C0-6740-B9C6-1ABE7591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1D614E-50B3-B343-ADC3-98D207A09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2AC1-8FBC-2B4B-98E2-142EBA249784}" type="datetimeFigureOut">
              <a:rPr kumimoji="1" lang="zh-CN" altLang="en-US" smtClean="0"/>
              <a:t>18/7/17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8F8676-19B4-F344-ADBC-1ED06191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456D3822-A36B-6744-BB28-060CC225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1AF-691B-BA47-96AD-2E6161BBA0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351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CB57BA-80EC-0E40-A275-8A8DC962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2AC1-8FBC-2B4B-98E2-142EBA249784}" type="datetimeFigureOut">
              <a:rPr kumimoji="1" lang="zh-CN" altLang="en-US" smtClean="0"/>
              <a:t>18/7/17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BE68F7-0ACC-9C4A-82DF-FA6690E8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6435573F-D1D3-0840-97F2-66BBA2EE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1AF-691B-BA47-96AD-2E6161BBA0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647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290B0-2CAF-B149-BBFF-9D69AE20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1D89E-1447-8441-AE76-196E5F5C0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167E51-32E0-3A44-A164-E1758E9DA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C1E69B-C03F-7C46-BEA1-1C5715EC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2AC1-8FBC-2B4B-98E2-142EBA249784}" type="datetimeFigureOut">
              <a:rPr kumimoji="1" lang="zh-CN" altLang="en-US" smtClean="0"/>
              <a:t>18/7/17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2F69E9-1B37-8342-916C-9133B0A3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4CA82BDF-C41B-F54D-94E1-C45D809E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1AF-691B-BA47-96AD-2E6161BBA0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575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9DA43-3B82-8441-B0B0-09BA5A3FB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6D875B-ABE5-6E47-A682-340115DBB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2CDADA-520B-5D45-B49A-1A472E406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36860-D527-9847-BD3D-4A68C75D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2AC1-8FBC-2B4B-98E2-142EBA249784}" type="datetimeFigureOut">
              <a:rPr kumimoji="1" lang="zh-CN" altLang="en-US" smtClean="0"/>
              <a:t>18/7/17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A82AA5-5DFA-4D4C-8442-E187E63B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0C819092-A9B9-7245-8114-4A0DB1AE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1AF-691B-BA47-96AD-2E6161BBA0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748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53575B-9C51-CA4C-B5B5-BBC3FBF2B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3FB2EC-1783-4745-980B-BF155BDFB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C29EB0-568C-304F-8146-507459A80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C2AC1-8FBC-2B4B-98E2-142EBA249784}" type="datetimeFigureOut">
              <a:rPr kumimoji="1" lang="zh-CN" altLang="en-US" smtClean="0"/>
              <a:t>18/7/17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21E804-804D-924E-B6F2-8F189C2D7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2B80559-FD50-1342-8C19-37D8306FF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121AF-691B-BA47-96AD-2E6161BBA0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996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webex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48C51-5021-9840-A1C0-8D6D9C503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Cloud Scale LB and SSL Offload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3FE590-5421-2C47-A4C8-397B7FB69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Overview and draft design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68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2A6DFA9-170B-554D-8E9D-CCE24B38BB30}"/>
              </a:ext>
            </a:extLst>
          </p:cNvPr>
          <p:cNvSpPr/>
          <p:nvPr/>
        </p:nvSpPr>
        <p:spPr>
          <a:xfrm>
            <a:off x="948435" y="3578887"/>
            <a:ext cx="1369490" cy="6357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controller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4660E7-1BE2-D446-B2FE-17ED16498A7D}"/>
              </a:ext>
            </a:extLst>
          </p:cNvPr>
          <p:cNvSpPr/>
          <p:nvPr/>
        </p:nvSpPr>
        <p:spPr>
          <a:xfrm>
            <a:off x="5184493" y="3379450"/>
            <a:ext cx="1076446" cy="1099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LB+SSL Offload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B057E2-9CBF-EC4F-A2D1-16FCB6F16879}"/>
              </a:ext>
            </a:extLst>
          </p:cNvPr>
          <p:cNvSpPr/>
          <p:nvPr/>
        </p:nvSpPr>
        <p:spPr>
          <a:xfrm>
            <a:off x="3400062" y="5375414"/>
            <a:ext cx="1076446" cy="10995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D104DCD-585F-B343-B5E2-6701DC8423D5}"/>
              </a:ext>
            </a:extLst>
          </p:cNvPr>
          <p:cNvSpPr/>
          <p:nvPr/>
        </p:nvSpPr>
        <p:spPr>
          <a:xfrm>
            <a:off x="5184493" y="5375413"/>
            <a:ext cx="1076446" cy="10995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883B07-5BEA-534A-8576-3F2E73609F50}"/>
              </a:ext>
            </a:extLst>
          </p:cNvPr>
          <p:cNvSpPr/>
          <p:nvPr/>
        </p:nvSpPr>
        <p:spPr>
          <a:xfrm>
            <a:off x="6851247" y="5375412"/>
            <a:ext cx="1076446" cy="10995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B8A1DE-1F1B-9548-8710-92C82D2A43A9}"/>
              </a:ext>
            </a:extLst>
          </p:cNvPr>
          <p:cNvSpPr/>
          <p:nvPr/>
        </p:nvSpPr>
        <p:spPr>
          <a:xfrm>
            <a:off x="8518001" y="5375415"/>
            <a:ext cx="1076446" cy="10995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B0D246-6F98-6F43-BF1E-55D1BDA14012}"/>
              </a:ext>
            </a:extLst>
          </p:cNvPr>
          <p:cNvSpPr txBox="1"/>
          <p:nvPr/>
        </p:nvSpPr>
        <p:spPr>
          <a:xfrm>
            <a:off x="3607444" y="5740543"/>
            <a:ext cx="89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app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132453-0178-284A-994C-CD21E1256B42}"/>
              </a:ext>
            </a:extLst>
          </p:cNvPr>
          <p:cNvSpPr txBox="1"/>
          <p:nvPr/>
        </p:nvSpPr>
        <p:spPr>
          <a:xfrm>
            <a:off x="5421774" y="5740543"/>
            <a:ext cx="89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app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83EFC3-65C6-3F45-B7ED-213C6D690DB9}"/>
              </a:ext>
            </a:extLst>
          </p:cNvPr>
          <p:cNvSpPr txBox="1"/>
          <p:nvPr/>
        </p:nvSpPr>
        <p:spPr>
          <a:xfrm>
            <a:off x="7030656" y="5740543"/>
            <a:ext cx="89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app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5AF9BB-A74D-D44B-B5F2-03815F4521AB}"/>
              </a:ext>
            </a:extLst>
          </p:cNvPr>
          <p:cNvSpPr txBox="1"/>
          <p:nvPr/>
        </p:nvSpPr>
        <p:spPr>
          <a:xfrm>
            <a:off x="8704221" y="5779302"/>
            <a:ext cx="89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app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1D40A7-A28C-4F47-9068-2A0905E1E000}"/>
              </a:ext>
            </a:extLst>
          </p:cNvPr>
          <p:cNvSpPr/>
          <p:nvPr/>
        </p:nvSpPr>
        <p:spPr>
          <a:xfrm>
            <a:off x="6665631" y="3379448"/>
            <a:ext cx="1076446" cy="1099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LB+SSL Offload</a:t>
            </a:r>
            <a:endParaRPr kumimoji="1" lang="zh-CN" altLang="en-US" dirty="0"/>
          </a:p>
        </p:txBody>
      </p:sp>
      <p:sp>
        <p:nvSpPr>
          <p:cNvPr id="16" name="笑脸 15">
            <a:extLst>
              <a:ext uri="{FF2B5EF4-FFF2-40B4-BE49-F238E27FC236}">
                <a16:creationId xmlns:a16="http://schemas.microsoft.com/office/drawing/2014/main" id="{1AA128AA-AF45-B648-8494-E712F30B284A}"/>
              </a:ext>
            </a:extLst>
          </p:cNvPr>
          <p:cNvSpPr/>
          <p:nvPr/>
        </p:nvSpPr>
        <p:spPr>
          <a:xfrm>
            <a:off x="6063655" y="1674749"/>
            <a:ext cx="922237" cy="957262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05AA160-3D71-7442-90E8-3445968E1682}"/>
              </a:ext>
            </a:extLst>
          </p:cNvPr>
          <p:cNvSpPr txBox="1"/>
          <p:nvPr/>
        </p:nvSpPr>
        <p:spPr>
          <a:xfrm>
            <a:off x="7192008" y="1962510"/>
            <a:ext cx="110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End User</a:t>
            </a:r>
            <a:endParaRPr kumimoji="1" lang="zh-CN" altLang="en-US" dirty="0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7DEAFC8A-1602-DA48-8A1C-21D9231C2A5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938285" y="4479045"/>
            <a:ext cx="1784431" cy="896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9476CA1A-598E-B943-A5E5-BE91E0C2925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722716" y="4479045"/>
            <a:ext cx="0" cy="896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01F6579B-7AB4-DB44-BDB8-A0BFA535DD5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5722716" y="4479045"/>
            <a:ext cx="1666754" cy="896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EC8F037E-286C-354D-ACDA-5C1CDE4BB6C4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722716" y="4479045"/>
            <a:ext cx="3333508" cy="896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CC54D89D-5C56-294D-AE07-13799CFB729E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flipH="1">
            <a:off x="3938285" y="4479043"/>
            <a:ext cx="3265569" cy="896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BEC758CE-CB7F-5A41-8F2E-95D70A321EBD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 flipH="1">
            <a:off x="5722716" y="4479043"/>
            <a:ext cx="1481138" cy="896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2B34CFFC-87DC-2340-8BAD-574DAFA0EDB7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>
            <a:off x="7203854" y="4479043"/>
            <a:ext cx="185616" cy="896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0C9C88F-910E-5C47-BC02-DD368A0507A9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>
            <a:off x="7203854" y="4479043"/>
            <a:ext cx="1852370" cy="89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4E5EF2E1-62B0-5A4F-B7A7-B23D0521CE24}"/>
              </a:ext>
            </a:extLst>
          </p:cNvPr>
          <p:cNvSpPr txBox="1"/>
          <p:nvPr/>
        </p:nvSpPr>
        <p:spPr>
          <a:xfrm>
            <a:off x="5997525" y="4738476"/>
            <a:ext cx="124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Full Mash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3A3D96B-BC7A-A44C-AEC3-8F9FAF8CA22B}"/>
              </a:ext>
            </a:extLst>
          </p:cNvPr>
          <p:cNvSpPr txBox="1"/>
          <p:nvPr/>
        </p:nvSpPr>
        <p:spPr>
          <a:xfrm>
            <a:off x="8737440" y="3485293"/>
            <a:ext cx="35705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DNS Name: </a:t>
            </a:r>
            <a:r>
              <a:rPr kumimoji="1" lang="en-US" altLang="zh-CN" dirty="0" err="1"/>
              <a:t>app.webex.com</a:t>
            </a:r>
            <a:endParaRPr kumimoji="1" lang="en-US" altLang="zh-CN" dirty="0"/>
          </a:p>
          <a:p>
            <a:r>
              <a:rPr kumimoji="1" lang="en-US" altLang="zh-CN" sz="1400" dirty="0"/>
              <a:t>LB1_IP</a:t>
            </a:r>
          </a:p>
          <a:p>
            <a:r>
              <a:rPr kumimoji="1" lang="en-US" altLang="zh-CN" sz="1400" dirty="0"/>
              <a:t>LB2_IP</a:t>
            </a:r>
          </a:p>
          <a:p>
            <a:r>
              <a:rPr kumimoji="1" lang="en-US" altLang="zh-CN" sz="1400" dirty="0"/>
              <a:t>…… </a:t>
            </a:r>
            <a:endParaRPr kumimoji="1" lang="zh-CN" altLang="en-US" sz="1400" dirty="0"/>
          </a:p>
        </p:txBody>
      </p:sp>
      <p:sp>
        <p:nvSpPr>
          <p:cNvPr id="57" name="笑脸 56">
            <a:extLst>
              <a:ext uri="{FF2B5EF4-FFF2-40B4-BE49-F238E27FC236}">
                <a16:creationId xmlns:a16="http://schemas.microsoft.com/office/drawing/2014/main" id="{072B449B-FE6C-D449-9DA4-71BEFBB27667}"/>
              </a:ext>
            </a:extLst>
          </p:cNvPr>
          <p:cNvSpPr/>
          <p:nvPr/>
        </p:nvSpPr>
        <p:spPr>
          <a:xfrm>
            <a:off x="948435" y="2106531"/>
            <a:ext cx="922237" cy="957262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1E22EE4-A41C-144B-A4A1-4C3702AD4E91}"/>
              </a:ext>
            </a:extLst>
          </p:cNvPr>
          <p:cNvSpPr txBox="1"/>
          <p:nvPr/>
        </p:nvSpPr>
        <p:spPr>
          <a:xfrm>
            <a:off x="1945978" y="2522646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Admin</a:t>
            </a:r>
            <a:endParaRPr kumimoji="1" lang="zh-CN" altLang="en-US" dirty="0"/>
          </a:p>
        </p:txBody>
      </p: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05735622-DEB6-174D-865E-F14DBEB3425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17925" y="3896737"/>
            <a:ext cx="2866568" cy="3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7373A43-237D-6642-8C89-4B1D6604AB18}"/>
              </a:ext>
            </a:extLst>
          </p:cNvPr>
          <p:cNvSpPr txBox="1"/>
          <p:nvPr/>
        </p:nvSpPr>
        <p:spPr>
          <a:xfrm>
            <a:off x="2811490" y="3682825"/>
            <a:ext cx="1879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/>
              <a:t>Control Cloud Scale Cluster</a:t>
            </a:r>
            <a:endParaRPr kumimoji="1" lang="zh-CN" altLang="en-US" sz="1000" dirty="0"/>
          </a:p>
        </p:txBody>
      </p:sp>
      <p:sp>
        <p:nvSpPr>
          <p:cNvPr id="70" name="标题 1">
            <a:extLst>
              <a:ext uri="{FF2B5EF4-FFF2-40B4-BE49-F238E27FC236}">
                <a16:creationId xmlns:a16="http://schemas.microsoft.com/office/drawing/2014/main" id="{A23EA86C-ACB5-C644-AAC1-2DE305F2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10C7971-C5BA-444A-9E11-6F4E18E582CF}"/>
              </a:ext>
            </a:extLst>
          </p:cNvPr>
          <p:cNvSpPr txBox="1"/>
          <p:nvPr/>
        </p:nvSpPr>
        <p:spPr>
          <a:xfrm>
            <a:off x="6334424" y="3728326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72" name="云形 71">
            <a:extLst>
              <a:ext uri="{FF2B5EF4-FFF2-40B4-BE49-F238E27FC236}">
                <a16:creationId xmlns:a16="http://schemas.microsoft.com/office/drawing/2014/main" id="{9CDD4C7D-CEDC-FA4F-A23E-7E6778B89C50}"/>
              </a:ext>
            </a:extLst>
          </p:cNvPr>
          <p:cNvSpPr/>
          <p:nvPr/>
        </p:nvSpPr>
        <p:spPr>
          <a:xfrm>
            <a:off x="4370526" y="2997139"/>
            <a:ext cx="4366914" cy="1809705"/>
          </a:xfrm>
          <a:prstGeom prst="cloud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583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64660E7-1BE2-D446-B2FE-17ED16498A7D}"/>
              </a:ext>
            </a:extLst>
          </p:cNvPr>
          <p:cNvSpPr/>
          <p:nvPr/>
        </p:nvSpPr>
        <p:spPr>
          <a:xfrm>
            <a:off x="2112680" y="3565188"/>
            <a:ext cx="1076446" cy="1099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LB+SSL Offload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B057E2-9CBF-EC4F-A2D1-16FCB6F16879}"/>
              </a:ext>
            </a:extLst>
          </p:cNvPr>
          <p:cNvSpPr/>
          <p:nvPr/>
        </p:nvSpPr>
        <p:spPr>
          <a:xfrm>
            <a:off x="328249" y="5561152"/>
            <a:ext cx="1076446" cy="10995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D104DCD-585F-B343-B5E2-6701DC8423D5}"/>
              </a:ext>
            </a:extLst>
          </p:cNvPr>
          <p:cNvSpPr/>
          <p:nvPr/>
        </p:nvSpPr>
        <p:spPr>
          <a:xfrm>
            <a:off x="2112680" y="5561151"/>
            <a:ext cx="1076446" cy="10995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883B07-5BEA-534A-8576-3F2E73609F50}"/>
              </a:ext>
            </a:extLst>
          </p:cNvPr>
          <p:cNvSpPr/>
          <p:nvPr/>
        </p:nvSpPr>
        <p:spPr>
          <a:xfrm>
            <a:off x="3779434" y="5561150"/>
            <a:ext cx="1076446" cy="10995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B8A1DE-1F1B-9548-8710-92C82D2A43A9}"/>
              </a:ext>
            </a:extLst>
          </p:cNvPr>
          <p:cNvSpPr/>
          <p:nvPr/>
        </p:nvSpPr>
        <p:spPr>
          <a:xfrm>
            <a:off x="5446188" y="5561153"/>
            <a:ext cx="1076446" cy="10995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B0D246-6F98-6F43-BF1E-55D1BDA14012}"/>
              </a:ext>
            </a:extLst>
          </p:cNvPr>
          <p:cNvSpPr txBox="1"/>
          <p:nvPr/>
        </p:nvSpPr>
        <p:spPr>
          <a:xfrm>
            <a:off x="535631" y="5926281"/>
            <a:ext cx="89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app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132453-0178-284A-994C-CD21E1256B42}"/>
              </a:ext>
            </a:extLst>
          </p:cNvPr>
          <p:cNvSpPr txBox="1"/>
          <p:nvPr/>
        </p:nvSpPr>
        <p:spPr>
          <a:xfrm>
            <a:off x="2349961" y="5926281"/>
            <a:ext cx="89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app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83EFC3-65C6-3F45-B7ED-213C6D690DB9}"/>
              </a:ext>
            </a:extLst>
          </p:cNvPr>
          <p:cNvSpPr txBox="1"/>
          <p:nvPr/>
        </p:nvSpPr>
        <p:spPr>
          <a:xfrm>
            <a:off x="3958843" y="5926281"/>
            <a:ext cx="89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app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5AF9BB-A74D-D44B-B5F2-03815F4521AB}"/>
              </a:ext>
            </a:extLst>
          </p:cNvPr>
          <p:cNvSpPr txBox="1"/>
          <p:nvPr/>
        </p:nvSpPr>
        <p:spPr>
          <a:xfrm>
            <a:off x="5632408" y="5965040"/>
            <a:ext cx="89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app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1D40A7-A28C-4F47-9068-2A0905E1E000}"/>
              </a:ext>
            </a:extLst>
          </p:cNvPr>
          <p:cNvSpPr/>
          <p:nvPr/>
        </p:nvSpPr>
        <p:spPr>
          <a:xfrm>
            <a:off x="3593818" y="3565186"/>
            <a:ext cx="1076446" cy="1099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LB+SSL Offload</a:t>
            </a:r>
            <a:endParaRPr kumimoji="1" lang="zh-CN" altLang="en-US" dirty="0"/>
          </a:p>
        </p:txBody>
      </p:sp>
      <p:sp>
        <p:nvSpPr>
          <p:cNvPr id="16" name="笑脸 15">
            <a:extLst>
              <a:ext uri="{FF2B5EF4-FFF2-40B4-BE49-F238E27FC236}">
                <a16:creationId xmlns:a16="http://schemas.microsoft.com/office/drawing/2014/main" id="{1AA128AA-AF45-B648-8494-E712F30B284A}"/>
              </a:ext>
            </a:extLst>
          </p:cNvPr>
          <p:cNvSpPr/>
          <p:nvPr/>
        </p:nvSpPr>
        <p:spPr>
          <a:xfrm>
            <a:off x="2991842" y="1860487"/>
            <a:ext cx="922237" cy="957262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05AA160-3D71-7442-90E8-3445968E1682}"/>
              </a:ext>
            </a:extLst>
          </p:cNvPr>
          <p:cNvSpPr txBox="1"/>
          <p:nvPr/>
        </p:nvSpPr>
        <p:spPr>
          <a:xfrm>
            <a:off x="4120195" y="2148248"/>
            <a:ext cx="110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End User</a:t>
            </a:r>
            <a:endParaRPr kumimoji="1" lang="zh-CN" altLang="en-US" dirty="0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7DEAFC8A-1602-DA48-8A1C-21D9231C2A5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866472" y="4664783"/>
            <a:ext cx="1784431" cy="896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9476CA1A-598E-B943-A5E5-BE91E0C2925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2650903" y="4664783"/>
            <a:ext cx="0" cy="896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01F6579B-7AB4-DB44-BDB8-A0BFA535DD5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650903" y="4664783"/>
            <a:ext cx="1666754" cy="896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EC8F037E-286C-354D-ACDA-5C1CDE4BB6C4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650903" y="4664783"/>
            <a:ext cx="3333508" cy="896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CC54D89D-5C56-294D-AE07-13799CFB729E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flipH="1">
            <a:off x="866472" y="4664781"/>
            <a:ext cx="3265569" cy="896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BEC758CE-CB7F-5A41-8F2E-95D70A321EBD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 flipH="1">
            <a:off x="2650903" y="4664781"/>
            <a:ext cx="1481138" cy="896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2B34CFFC-87DC-2340-8BAD-574DAFA0EDB7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>
            <a:off x="4132041" y="4664781"/>
            <a:ext cx="185616" cy="896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0C9C88F-910E-5C47-BC02-DD368A0507A9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>
            <a:off x="4132041" y="4664781"/>
            <a:ext cx="1852370" cy="89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4E5EF2E1-62B0-5A4F-B7A7-B23D0521CE24}"/>
              </a:ext>
            </a:extLst>
          </p:cNvPr>
          <p:cNvSpPr txBox="1"/>
          <p:nvPr/>
        </p:nvSpPr>
        <p:spPr>
          <a:xfrm>
            <a:off x="2925712" y="4924214"/>
            <a:ext cx="124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Full Mash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3A3D96B-BC7A-A44C-AEC3-8F9FAF8CA22B}"/>
              </a:ext>
            </a:extLst>
          </p:cNvPr>
          <p:cNvSpPr txBox="1"/>
          <p:nvPr/>
        </p:nvSpPr>
        <p:spPr>
          <a:xfrm>
            <a:off x="4620920" y="3933402"/>
            <a:ext cx="2965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DNS Name: </a:t>
            </a:r>
            <a:r>
              <a:rPr kumimoji="1" lang="en-US" altLang="zh-CN" dirty="0" err="1"/>
              <a:t>app.webex.com</a:t>
            </a:r>
            <a:endParaRPr kumimoji="1" lang="en-US" altLang="zh-CN" dirty="0"/>
          </a:p>
          <a:p>
            <a:r>
              <a:rPr kumimoji="1" lang="en-US" altLang="zh-CN" sz="1400" dirty="0"/>
              <a:t>LB1_IP</a:t>
            </a:r>
          </a:p>
          <a:p>
            <a:r>
              <a:rPr kumimoji="1" lang="en-US" altLang="zh-CN" sz="1400" dirty="0"/>
              <a:t>LB2_IP</a:t>
            </a:r>
          </a:p>
          <a:p>
            <a:r>
              <a:rPr kumimoji="1" lang="en-US" altLang="zh-CN" sz="1400" dirty="0"/>
              <a:t>…… </a:t>
            </a:r>
            <a:endParaRPr kumimoji="1" lang="zh-CN" altLang="en-US" sz="1400" dirty="0"/>
          </a:p>
        </p:txBody>
      </p:sp>
      <p:sp>
        <p:nvSpPr>
          <p:cNvPr id="70" name="标题 1">
            <a:extLst>
              <a:ext uri="{FF2B5EF4-FFF2-40B4-BE49-F238E27FC236}">
                <a16:creationId xmlns:a16="http://schemas.microsoft.com/office/drawing/2014/main" id="{A23EA86C-ACB5-C644-AAC1-2DE305F2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End User Access Flow</a:t>
            </a:r>
            <a:endParaRPr kumimoji="1"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10C7971-C5BA-444A-9E11-6F4E18E582CF}"/>
              </a:ext>
            </a:extLst>
          </p:cNvPr>
          <p:cNvSpPr txBox="1"/>
          <p:nvPr/>
        </p:nvSpPr>
        <p:spPr>
          <a:xfrm>
            <a:off x="3262611" y="3914064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72" name="云形 71">
            <a:extLst>
              <a:ext uri="{FF2B5EF4-FFF2-40B4-BE49-F238E27FC236}">
                <a16:creationId xmlns:a16="http://schemas.microsoft.com/office/drawing/2014/main" id="{9CDD4C7D-CEDC-FA4F-A23E-7E6778B89C50}"/>
              </a:ext>
            </a:extLst>
          </p:cNvPr>
          <p:cNvSpPr/>
          <p:nvPr/>
        </p:nvSpPr>
        <p:spPr>
          <a:xfrm>
            <a:off x="1298713" y="3182877"/>
            <a:ext cx="4366914" cy="1809705"/>
          </a:xfrm>
          <a:prstGeom prst="cloud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3394A6-607D-1B4C-9AD9-C12ECF59853E}"/>
              </a:ext>
            </a:extLst>
          </p:cNvPr>
          <p:cNvSpPr txBox="1"/>
          <p:nvPr/>
        </p:nvSpPr>
        <p:spPr>
          <a:xfrm>
            <a:off x="7511815" y="2821939"/>
            <a:ext cx="460057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End User Point of view:</a:t>
            </a:r>
          </a:p>
          <a:p>
            <a:pPr marL="342900" indent="-342900">
              <a:buAutoNum type="arabicPeriod"/>
            </a:pPr>
            <a:r>
              <a:rPr kumimoji="1" lang="en-US" altLang="zh-CN" sz="1400" dirty="0"/>
              <a:t>End User will access </a:t>
            </a:r>
            <a:r>
              <a:rPr kumimoji="1" lang="en-US" altLang="zh-CN" sz="1400" dirty="0">
                <a:hlinkClick r:id="rId2"/>
              </a:rPr>
              <a:t>https://app.webex.com:443</a:t>
            </a:r>
            <a:r>
              <a:rPr kumimoji="1" lang="en-US" altLang="zh-CN" sz="1400" dirty="0"/>
              <a:t> to access the APP.</a:t>
            </a:r>
          </a:p>
          <a:p>
            <a:pPr marL="342900" indent="-342900">
              <a:buAutoNum type="arabicPeriod"/>
            </a:pPr>
            <a:r>
              <a:rPr kumimoji="1" lang="en-US" altLang="zh-CN" sz="1400" dirty="0"/>
              <a:t>DNS name </a:t>
            </a:r>
            <a:r>
              <a:rPr kumimoji="1" lang="en-US" altLang="zh-CN" sz="1400" dirty="0" err="1"/>
              <a:t>app.webex.com</a:t>
            </a:r>
            <a:r>
              <a:rPr kumimoji="1" lang="en-US" altLang="zh-CN" sz="1400" dirty="0"/>
              <a:t> has multiple LB instances, in the sample, we have LB1_IP and LB2_IP.</a:t>
            </a:r>
          </a:p>
          <a:p>
            <a:pPr marL="342900" indent="-342900">
              <a:buAutoNum type="arabicPeriod"/>
            </a:pPr>
            <a:r>
              <a:rPr kumimoji="1" lang="en-US" altLang="zh-CN" sz="1400" dirty="0"/>
              <a:t>From one end user point of view, he will get one IP</a:t>
            </a:r>
            <a:r>
              <a:rPr kumimoji="1" lang="zh-Hans" altLang="en-US" sz="1400" dirty="0"/>
              <a:t> </a:t>
            </a:r>
            <a:r>
              <a:rPr kumimoji="1" lang="en-US" altLang="zh-Hans" sz="1400" dirty="0"/>
              <a:t>and cache in local, for example, it access LB1_IP.</a:t>
            </a:r>
          </a:p>
          <a:p>
            <a:pPr marL="342900" indent="-342900">
              <a:buAutoNum type="arabicPeriod"/>
            </a:pPr>
            <a:r>
              <a:rPr kumimoji="1" lang="en-US" altLang="zh-CN" sz="1400" dirty="0"/>
              <a:t>End User establish https to LB1_IP. LB1_IP itself can be a software </a:t>
            </a:r>
            <a:r>
              <a:rPr kumimoji="1" lang="en-US" altLang="zh-CN" sz="1400" dirty="0" err="1"/>
              <a:t>Loadbalance</a:t>
            </a:r>
            <a:r>
              <a:rPr kumimoji="1" lang="en-US" altLang="zh-CN" sz="1400" dirty="0"/>
              <a:t> with </a:t>
            </a:r>
            <a:r>
              <a:rPr kumimoji="1" lang="en-US" altLang="zh-CN" sz="1400" dirty="0" err="1"/>
              <a:t>ssl</a:t>
            </a:r>
            <a:r>
              <a:rPr kumimoji="1" lang="en-US" altLang="zh-CN" sz="1400" dirty="0"/>
              <a:t> offload, for example, </a:t>
            </a:r>
            <a:r>
              <a:rPr kumimoji="1" lang="en-US" altLang="zh-CN" sz="1400" dirty="0" err="1"/>
              <a:t>haproxy</a:t>
            </a:r>
            <a:r>
              <a:rPr kumimoji="1" lang="en-US" altLang="zh-CN" sz="1400" dirty="0"/>
              <a:t>.</a:t>
            </a:r>
          </a:p>
          <a:p>
            <a:pPr marL="342900" indent="-342900">
              <a:buAutoNum type="arabicPeriod"/>
            </a:pPr>
            <a:r>
              <a:rPr kumimoji="1" lang="en-US" altLang="zh-CN" sz="1400" dirty="0"/>
              <a:t>Software LB offload the https and establish http with backend app server.</a:t>
            </a:r>
          </a:p>
        </p:txBody>
      </p:sp>
    </p:spTree>
    <p:extLst>
      <p:ext uri="{BB962C8B-B14F-4D97-AF65-F5344CB8AC3E}">
        <p14:creationId xmlns:p14="http://schemas.microsoft.com/office/powerpoint/2010/main" val="148458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2A6DFA9-170B-554D-8E9D-CCE24B38BB30}"/>
              </a:ext>
            </a:extLst>
          </p:cNvPr>
          <p:cNvSpPr/>
          <p:nvPr/>
        </p:nvSpPr>
        <p:spPr>
          <a:xfrm>
            <a:off x="948435" y="3578887"/>
            <a:ext cx="1369490" cy="6357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controller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4660E7-1BE2-D446-B2FE-17ED16498A7D}"/>
              </a:ext>
            </a:extLst>
          </p:cNvPr>
          <p:cNvSpPr/>
          <p:nvPr/>
        </p:nvSpPr>
        <p:spPr>
          <a:xfrm>
            <a:off x="3321438" y="4493563"/>
            <a:ext cx="1076446" cy="1099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LB+SSL Offload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1D40A7-A28C-4F47-9068-2A0905E1E000}"/>
              </a:ext>
            </a:extLst>
          </p:cNvPr>
          <p:cNvSpPr/>
          <p:nvPr/>
        </p:nvSpPr>
        <p:spPr>
          <a:xfrm>
            <a:off x="4802576" y="4493561"/>
            <a:ext cx="1076446" cy="1099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LB+SSL Offload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3A3D96B-BC7A-A44C-AEC3-8F9FAF8CA22B}"/>
              </a:ext>
            </a:extLst>
          </p:cNvPr>
          <p:cNvSpPr txBox="1"/>
          <p:nvPr/>
        </p:nvSpPr>
        <p:spPr>
          <a:xfrm>
            <a:off x="3751102" y="2678001"/>
            <a:ext cx="35705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DNS Name: </a:t>
            </a:r>
            <a:r>
              <a:rPr kumimoji="1" lang="en-US" altLang="zh-CN" dirty="0" err="1"/>
              <a:t>app.webex.com</a:t>
            </a:r>
            <a:endParaRPr kumimoji="1" lang="en-US" altLang="zh-CN" dirty="0"/>
          </a:p>
          <a:p>
            <a:r>
              <a:rPr kumimoji="1" lang="en-US" altLang="zh-CN" sz="1400" dirty="0"/>
              <a:t>LB1_IP</a:t>
            </a:r>
          </a:p>
          <a:p>
            <a:r>
              <a:rPr kumimoji="1" lang="en-US" altLang="zh-CN" sz="1400" dirty="0"/>
              <a:t>LB2_IP</a:t>
            </a:r>
          </a:p>
          <a:p>
            <a:r>
              <a:rPr kumimoji="1" lang="en-US" altLang="zh-CN" sz="1400" dirty="0"/>
              <a:t>…… </a:t>
            </a:r>
            <a:endParaRPr kumimoji="1" lang="zh-CN" altLang="en-US" sz="1400" dirty="0"/>
          </a:p>
        </p:txBody>
      </p:sp>
      <p:sp>
        <p:nvSpPr>
          <p:cNvPr id="57" name="笑脸 56">
            <a:extLst>
              <a:ext uri="{FF2B5EF4-FFF2-40B4-BE49-F238E27FC236}">
                <a16:creationId xmlns:a16="http://schemas.microsoft.com/office/drawing/2014/main" id="{072B449B-FE6C-D449-9DA4-71BEFBB27667}"/>
              </a:ext>
            </a:extLst>
          </p:cNvPr>
          <p:cNvSpPr/>
          <p:nvPr/>
        </p:nvSpPr>
        <p:spPr>
          <a:xfrm>
            <a:off x="948435" y="2106531"/>
            <a:ext cx="922237" cy="957262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1E22EE4-A41C-144B-A4A1-4C3702AD4E91}"/>
              </a:ext>
            </a:extLst>
          </p:cNvPr>
          <p:cNvSpPr txBox="1"/>
          <p:nvPr/>
        </p:nvSpPr>
        <p:spPr>
          <a:xfrm>
            <a:off x="1945978" y="2522646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Admin</a:t>
            </a:r>
            <a:endParaRPr kumimoji="1" lang="zh-CN" altLang="en-US" dirty="0"/>
          </a:p>
        </p:txBody>
      </p: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05735622-DEB6-174D-865E-F14DBEB3425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17925" y="3896737"/>
            <a:ext cx="1003513" cy="1146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7373A43-237D-6642-8C89-4B1D6604AB18}"/>
              </a:ext>
            </a:extLst>
          </p:cNvPr>
          <p:cNvSpPr txBox="1"/>
          <p:nvPr/>
        </p:nvSpPr>
        <p:spPr>
          <a:xfrm>
            <a:off x="2311278" y="3943016"/>
            <a:ext cx="1879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/>
              <a:t>Control Cloud Scale Cluster</a:t>
            </a:r>
            <a:endParaRPr kumimoji="1" lang="zh-CN" altLang="en-US" sz="1000" dirty="0"/>
          </a:p>
        </p:txBody>
      </p:sp>
      <p:sp>
        <p:nvSpPr>
          <p:cNvPr id="70" name="标题 1">
            <a:extLst>
              <a:ext uri="{FF2B5EF4-FFF2-40B4-BE49-F238E27FC236}">
                <a16:creationId xmlns:a16="http://schemas.microsoft.com/office/drawing/2014/main" id="{A23EA86C-ACB5-C644-AAC1-2DE305F2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Admin scale up/down cluster</a:t>
            </a:r>
            <a:endParaRPr kumimoji="1"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10C7971-C5BA-444A-9E11-6F4E18E582CF}"/>
              </a:ext>
            </a:extLst>
          </p:cNvPr>
          <p:cNvSpPr txBox="1"/>
          <p:nvPr/>
        </p:nvSpPr>
        <p:spPr>
          <a:xfrm>
            <a:off x="4471369" y="4842439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72" name="云形 71">
            <a:extLst>
              <a:ext uri="{FF2B5EF4-FFF2-40B4-BE49-F238E27FC236}">
                <a16:creationId xmlns:a16="http://schemas.microsoft.com/office/drawing/2014/main" id="{9CDD4C7D-CEDC-FA4F-A23E-7E6778B89C50}"/>
              </a:ext>
            </a:extLst>
          </p:cNvPr>
          <p:cNvSpPr/>
          <p:nvPr/>
        </p:nvSpPr>
        <p:spPr>
          <a:xfrm>
            <a:off x="2507471" y="4111252"/>
            <a:ext cx="4366914" cy="1809705"/>
          </a:xfrm>
          <a:prstGeom prst="cloud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8AAAC37-3D5C-0C46-A612-668730148082}"/>
              </a:ext>
            </a:extLst>
          </p:cNvPr>
          <p:cNvSpPr txBox="1"/>
          <p:nvPr/>
        </p:nvSpPr>
        <p:spPr>
          <a:xfrm>
            <a:off x="7292250" y="2377168"/>
            <a:ext cx="46005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Process to scale up/down cluster</a:t>
            </a:r>
          </a:p>
          <a:p>
            <a:r>
              <a:rPr kumimoji="1" lang="en-US" altLang="zh-CN" sz="1400" dirty="0"/>
              <a:t>1. When Admin decide to scale up/down the LB cluster,</a:t>
            </a:r>
          </a:p>
          <a:p>
            <a:r>
              <a:rPr kumimoji="1" lang="en-US" altLang="zh-CN" sz="1400" dirty="0"/>
              <a:t>He can use “controller” to update cluster.</a:t>
            </a:r>
          </a:p>
          <a:p>
            <a:r>
              <a:rPr kumimoji="1" lang="en-US" altLang="zh-CN" sz="1400" dirty="0"/>
              <a:t>2. When admin find the load is high, controller can call cloud API to create new instance, and install correct software LB on the new server.</a:t>
            </a:r>
          </a:p>
          <a:p>
            <a:r>
              <a:rPr kumimoji="1" lang="en-US" altLang="zh-CN" sz="1400" dirty="0"/>
              <a:t>3. Add new LB server </a:t>
            </a:r>
            <a:r>
              <a:rPr kumimoji="1" lang="en-US" altLang="zh-CN" sz="1400" dirty="0" err="1"/>
              <a:t>ip</a:t>
            </a:r>
            <a:r>
              <a:rPr kumimoji="1" lang="en-US" altLang="zh-CN" sz="1400" dirty="0"/>
              <a:t> in the DNS Name.</a:t>
            </a:r>
          </a:p>
          <a:p>
            <a:endParaRPr kumimoji="1" lang="en-US" altLang="zh-CN" sz="1400" dirty="0"/>
          </a:p>
          <a:p>
            <a:r>
              <a:rPr kumimoji="1" lang="en-US" altLang="zh-CN" sz="1400" dirty="0"/>
              <a:t>Process of scale down is similar.</a:t>
            </a:r>
          </a:p>
          <a:p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en-US" altLang="zh-CN" sz="1400" b="1" dirty="0"/>
              <a:t>Note:</a:t>
            </a:r>
          </a:p>
          <a:p>
            <a:r>
              <a:rPr kumimoji="1" lang="en-US" altLang="zh-CN" sz="1400" dirty="0"/>
              <a:t>Ideally, we can set up auto-scale policy to do scale up/down base on metric of software LB.</a:t>
            </a:r>
          </a:p>
        </p:txBody>
      </p:sp>
    </p:spTree>
    <p:extLst>
      <p:ext uri="{BB962C8B-B14F-4D97-AF65-F5344CB8AC3E}">
        <p14:creationId xmlns:p14="http://schemas.microsoft.com/office/powerpoint/2010/main" val="1961157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2A6DFA9-170B-554D-8E9D-CCE24B38BB30}"/>
              </a:ext>
            </a:extLst>
          </p:cNvPr>
          <p:cNvSpPr/>
          <p:nvPr/>
        </p:nvSpPr>
        <p:spPr>
          <a:xfrm>
            <a:off x="3310929" y="2300288"/>
            <a:ext cx="2104033" cy="282892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7" name="笑脸 56">
            <a:extLst>
              <a:ext uri="{FF2B5EF4-FFF2-40B4-BE49-F238E27FC236}">
                <a16:creationId xmlns:a16="http://schemas.microsoft.com/office/drawing/2014/main" id="{072B449B-FE6C-D449-9DA4-71BEFBB27667}"/>
              </a:ext>
            </a:extLst>
          </p:cNvPr>
          <p:cNvSpPr/>
          <p:nvPr/>
        </p:nvSpPr>
        <p:spPr>
          <a:xfrm>
            <a:off x="948435" y="2106531"/>
            <a:ext cx="922237" cy="957262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1E22EE4-A41C-144B-A4A1-4C3702AD4E91}"/>
              </a:ext>
            </a:extLst>
          </p:cNvPr>
          <p:cNvSpPr txBox="1"/>
          <p:nvPr/>
        </p:nvSpPr>
        <p:spPr>
          <a:xfrm>
            <a:off x="1945978" y="2522646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Admin</a:t>
            </a:r>
            <a:endParaRPr kumimoji="1" lang="zh-CN" altLang="en-US" dirty="0"/>
          </a:p>
        </p:txBody>
      </p:sp>
      <p:sp>
        <p:nvSpPr>
          <p:cNvPr id="70" name="标题 1">
            <a:extLst>
              <a:ext uri="{FF2B5EF4-FFF2-40B4-BE49-F238E27FC236}">
                <a16:creationId xmlns:a16="http://schemas.microsoft.com/office/drawing/2014/main" id="{A23EA86C-ACB5-C644-AAC1-2DE305F2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Cloud Scale Controller(Ansible based)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58BD7FA-546A-0D43-A646-EF1960B23764}"/>
              </a:ext>
            </a:extLst>
          </p:cNvPr>
          <p:cNvSpPr txBox="1"/>
          <p:nvPr/>
        </p:nvSpPr>
        <p:spPr>
          <a:xfrm>
            <a:off x="3310929" y="2400326"/>
            <a:ext cx="234979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Controller:</a:t>
            </a:r>
          </a:p>
          <a:p>
            <a:r>
              <a:rPr kumimoji="1" lang="en-US" altLang="zh-CN" dirty="0"/>
              <a:t>Ansible Tower</a:t>
            </a:r>
          </a:p>
          <a:p>
            <a:r>
              <a:rPr kumimoji="1" lang="en-US" altLang="zh-CN" sz="1400" dirty="0"/>
              <a:t>-- North API</a:t>
            </a:r>
          </a:p>
          <a:p>
            <a:r>
              <a:rPr kumimoji="1" lang="en-US" altLang="zh-CN" sz="1000" dirty="0"/>
              <a:t>Ansible Tower API</a:t>
            </a:r>
          </a:p>
          <a:p>
            <a:endParaRPr kumimoji="1" lang="en-US" altLang="zh-CN" sz="1400" dirty="0"/>
          </a:p>
          <a:p>
            <a:r>
              <a:rPr kumimoji="1" lang="en-US" altLang="zh-CN" sz="1400" dirty="0"/>
              <a:t>-- Cloud API</a:t>
            </a:r>
          </a:p>
          <a:p>
            <a:r>
              <a:rPr kumimoji="1" lang="en-US" altLang="zh-CN" sz="1000" dirty="0"/>
              <a:t>AWS Module(EC2, Route53)</a:t>
            </a:r>
          </a:p>
          <a:p>
            <a:r>
              <a:rPr kumimoji="1" lang="en-US" altLang="zh-CN" sz="1000" dirty="0"/>
              <a:t>OpenStack Module</a:t>
            </a:r>
          </a:p>
          <a:p>
            <a:endParaRPr kumimoji="1" lang="en-US" altLang="zh-CN" sz="1000" dirty="0"/>
          </a:p>
          <a:p>
            <a:r>
              <a:rPr kumimoji="1" lang="en-US" altLang="zh-CN" sz="1400" dirty="0"/>
              <a:t>-- APP deploy</a:t>
            </a:r>
          </a:p>
          <a:p>
            <a:r>
              <a:rPr kumimoji="1" lang="en-US" altLang="zh-CN" sz="1000" dirty="0"/>
              <a:t>Docker</a:t>
            </a:r>
          </a:p>
          <a:p>
            <a:r>
              <a:rPr kumimoji="1" lang="en-US" altLang="zh-CN" sz="1000" dirty="0"/>
              <a:t>configuration</a:t>
            </a:r>
          </a:p>
          <a:p>
            <a:endParaRPr kumimoji="1" lang="en-US" altLang="zh-CN" sz="1000" dirty="0"/>
          </a:p>
          <a:p>
            <a:endParaRPr kumimoji="1"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4F47AA-A015-7A43-A1AE-D31871B8D7DB}"/>
              </a:ext>
            </a:extLst>
          </p:cNvPr>
          <p:cNvSpPr txBox="1"/>
          <p:nvPr/>
        </p:nvSpPr>
        <p:spPr>
          <a:xfrm>
            <a:off x="6096000" y="2106531"/>
            <a:ext cx="5357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We can use Ansible Tower as controller:</a:t>
            </a:r>
          </a:p>
          <a:p>
            <a:pPr marL="342900" indent="-342900">
              <a:buAutoNum type="arabicParenR"/>
            </a:pPr>
            <a:r>
              <a:rPr kumimoji="1" lang="en-US" altLang="zh-CN" dirty="0"/>
              <a:t>Ansible has cloud API module, it can easily integration with Cloud, such as AWS/OpenStack.</a:t>
            </a:r>
          </a:p>
          <a:p>
            <a:pPr marL="342900" indent="-342900">
              <a:buAutoNum type="arabicParenR"/>
            </a:pPr>
            <a:r>
              <a:rPr kumimoji="1" lang="en-US" altLang="zh-CN" dirty="0"/>
              <a:t>Ansible can easily deploy and manage application deployment, we can use it to manage configuration and app deploy(Software LB)</a:t>
            </a:r>
          </a:p>
          <a:p>
            <a:pPr marL="342900" indent="-342900">
              <a:buAutoNum type="arabicParenR"/>
            </a:pPr>
            <a:r>
              <a:rPr kumimoji="1" lang="en-US" altLang="zh-CN" dirty="0"/>
              <a:t>Ansible Tower has north bound API and UI, admin can easily use it to manage cluster.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222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BA43D-3DF5-0E4B-BA5F-28C14535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Performance and Scale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D31498-83B5-DD43-88F7-2798B4BF9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Use DNS round robin to scale client to different Software LB instance.</a:t>
            </a:r>
          </a:p>
          <a:p>
            <a:r>
              <a:rPr kumimoji="1" lang="en-US" altLang="zh-CN" dirty="0"/>
              <a:t>For single instance, we need to </a:t>
            </a:r>
            <a:r>
              <a:rPr kumimoji="1" lang="en-US" altLang="zh-CN" dirty="0" err="1"/>
              <a:t>tun</a:t>
            </a:r>
            <a:r>
              <a:rPr kumimoji="1" lang="en-US" altLang="zh-CN" dirty="0"/>
              <a:t> and do performance test to get best of the performance.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130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479</Words>
  <Application>Microsoft Macintosh PowerPoint</Application>
  <PresentationFormat>宽屏</PresentationFormat>
  <Paragraphs>82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Cloud Scale LB and SSL Offload</vt:lpstr>
      <vt:lpstr>Overview</vt:lpstr>
      <vt:lpstr>End User Access Flow</vt:lpstr>
      <vt:lpstr>Admin scale up/down cluster</vt:lpstr>
      <vt:lpstr>Cloud Scale Controller(Ansible based)</vt:lpstr>
      <vt:lpstr>Performance and Scale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limao</dc:creator>
  <cp:lastModifiedBy>limao</cp:lastModifiedBy>
  <cp:revision>23</cp:revision>
  <dcterms:created xsi:type="dcterms:W3CDTF">2018-07-15T13:02:12Z</dcterms:created>
  <dcterms:modified xsi:type="dcterms:W3CDTF">2018-07-17T08:27:46Z</dcterms:modified>
</cp:coreProperties>
</file>