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97" r:id="rId3"/>
    <p:sldId id="304" r:id="rId4"/>
    <p:sldId id="321" r:id="rId5"/>
    <p:sldId id="306" r:id="rId6"/>
    <p:sldId id="322" r:id="rId7"/>
    <p:sldId id="305" r:id="rId8"/>
    <p:sldId id="323" r:id="rId9"/>
    <p:sldId id="320" r:id="rId10"/>
    <p:sldId id="271" r:id="rId11"/>
    <p:sldId id="278" r:id="rId12"/>
    <p:sldId id="324" r:id="rId13"/>
  </p:sldIdLst>
  <p:sldSz cx="9144000" cy="5143500" type="screen16x9"/>
  <p:notesSz cx="6858000" cy="9144000"/>
  <p:embeddedFontLst>
    <p:embeddedFont>
      <p:font typeface="Barlow" pitchFamily="2" charset="77"/>
      <p:regular r:id="rId15"/>
      <p:bold r:id="rId16"/>
      <p:italic r:id="rId17"/>
      <p:boldItalic r:id="rId18"/>
    </p:embeddedFont>
    <p:embeddedFont>
      <p:font typeface="Barlow Light" panose="020F030202020403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Miriam Libre" pitchFamily="2" charset="-79"/>
      <p:regular r:id="rId29"/>
      <p:bold r:id="rId30"/>
    </p:embeddedFont>
    <p:embeddedFont>
      <p:font typeface="Work Sans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 autoAdjust="0"/>
    <p:restoredTop sz="94694"/>
  </p:normalViewPr>
  <p:slideViewPr>
    <p:cSldViewPr snapToGrid="0">
      <p:cViewPr varScale="1">
        <p:scale>
          <a:sx n="161" d="100"/>
          <a:sy n="161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06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418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46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63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34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34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 thi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744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93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  <p:sldLayoutId id="2147483660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o.redirectingat.com/?id=92X1583683&amp;xcust=itproportal_row_1331806810049806800&amp;xs=1&amp;url=https%3A%2F%2Fwebservices.amazon.com%2Fpaapi5%2Fdocumentation%2F&amp;sref=https%3A%2F%2Fwww.itproportal.com%2Ffeatures%2Fwhat-is-an-api" TargetMode="External"/><Relationship Id="rId4" Type="http://schemas.openxmlformats.org/officeDocument/2006/relationships/hyperlink" Target="https://developers.facebook.com/docs/graph-ap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083240" y="1630020"/>
            <a:ext cx="4818491" cy="2353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/>
                </a:solidFill>
              </a:rPr>
              <a:t>MICRO-SESIÓN 3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APPLICATION PROGRAMMING INTERFACE</a:t>
            </a:r>
            <a:endParaRPr sz="3600" b="1" dirty="0">
              <a:solidFill>
                <a:schemeClr val="tx1"/>
              </a:solidFill>
            </a:endParaRPr>
          </a:p>
        </p:txBody>
      </p:sp>
      <p:pic>
        <p:nvPicPr>
          <p:cNvPr id="3" name="Google Shape;309;p1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BA59656-708B-43B9-A56E-0F48EB8CA2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5113" y="433023"/>
            <a:ext cx="4672535" cy="874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124C00-1908-054D-A250-CEA58630A8B9}"/>
              </a:ext>
            </a:extLst>
          </p:cNvPr>
          <p:cNvSpPr txBox="1"/>
          <p:nvPr/>
        </p:nvSpPr>
        <p:spPr>
          <a:xfrm>
            <a:off x="3120886" y="409021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Barlow" pitchFamily="2" charset="77"/>
              </a:rPr>
              <a:t>Docente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: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Barlow" pitchFamily="2" charset="77"/>
              </a:rPr>
              <a:t>Msig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. Adriana Collaguazo Jaramillo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Barlow" pitchFamily="2" charset="77"/>
              </a:rPr>
              <a:t>Ayudante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 de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Barlow" pitchFamily="2" charset="77"/>
              </a:rPr>
              <a:t>docencia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: William Joseph Ayala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Barlow" pitchFamily="2" charset="77"/>
              </a:rPr>
              <a:t>Quinde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FIEC - ESPOL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</a:rPr>
              <a:t>+ 1 PROMEDIO</a:t>
            </a:r>
            <a:endParaRPr sz="4800" b="1" dirty="0">
              <a:solidFill>
                <a:srgbClr val="FFFFFF"/>
              </a:solidFill>
            </a:endParaRPr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" name="Google Shape;1001;p49">
            <a:extLst>
              <a:ext uri="{FF2B5EF4-FFF2-40B4-BE49-F238E27FC236}">
                <a16:creationId xmlns:a16="http://schemas.microsoft.com/office/drawing/2014/main" id="{A62A3FF6-F016-4504-B4B0-E181531D5132}"/>
              </a:ext>
            </a:extLst>
          </p:cNvPr>
          <p:cNvGrpSpPr/>
          <p:nvPr/>
        </p:nvGrpSpPr>
        <p:grpSpPr>
          <a:xfrm>
            <a:off x="4109760" y="148896"/>
            <a:ext cx="924480" cy="566217"/>
            <a:chOff x="4595425" y="1707325"/>
            <a:chExt cx="470075" cy="288625"/>
          </a:xfrm>
        </p:grpSpPr>
        <p:sp>
          <p:nvSpPr>
            <p:cNvPr id="26" name="Google Shape;1002;p49">
              <a:extLst>
                <a:ext uri="{FF2B5EF4-FFF2-40B4-BE49-F238E27FC236}">
                  <a16:creationId xmlns:a16="http://schemas.microsoft.com/office/drawing/2014/main" id="{6C75AC67-42F9-4B51-999B-C5DAD930EFD9}"/>
                </a:ext>
              </a:extLst>
            </p:cNvPr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1003;p49">
              <a:extLst>
                <a:ext uri="{FF2B5EF4-FFF2-40B4-BE49-F238E27FC236}">
                  <a16:creationId xmlns:a16="http://schemas.microsoft.com/office/drawing/2014/main" id="{BB8DFBF4-5773-465F-80F9-3BC9342559CC}"/>
                </a:ext>
              </a:extLst>
            </p:cNvPr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Google Shape;1004;p49">
              <a:extLst>
                <a:ext uri="{FF2B5EF4-FFF2-40B4-BE49-F238E27FC236}">
                  <a16:creationId xmlns:a16="http://schemas.microsoft.com/office/drawing/2014/main" id="{6AC627D4-B290-4031-A863-11B871694977}"/>
                </a:ext>
              </a:extLst>
            </p:cNvPr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1005;p49">
              <a:extLst>
                <a:ext uri="{FF2B5EF4-FFF2-40B4-BE49-F238E27FC236}">
                  <a16:creationId xmlns:a16="http://schemas.microsoft.com/office/drawing/2014/main" id="{3320304D-C991-46C8-AECB-0C6481628692}"/>
                </a:ext>
              </a:extLst>
            </p:cNvPr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1006;p49">
              <a:extLst>
                <a:ext uri="{FF2B5EF4-FFF2-40B4-BE49-F238E27FC236}">
                  <a16:creationId xmlns:a16="http://schemas.microsoft.com/office/drawing/2014/main" id="{377CA823-1153-40AF-BDCE-F7189FE0F1C8}"/>
                </a:ext>
              </a:extLst>
            </p:cNvPr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oogle Shape;1007;p49">
            <a:extLst>
              <a:ext uri="{FF2B5EF4-FFF2-40B4-BE49-F238E27FC236}">
                <a16:creationId xmlns:a16="http://schemas.microsoft.com/office/drawing/2014/main" id="{F5FBE978-0B79-4BCB-9FD6-AA27AAF8B96F}"/>
              </a:ext>
            </a:extLst>
          </p:cNvPr>
          <p:cNvGrpSpPr/>
          <p:nvPr/>
        </p:nvGrpSpPr>
        <p:grpSpPr>
          <a:xfrm>
            <a:off x="8072499" y="307568"/>
            <a:ext cx="1009425" cy="980723"/>
            <a:chOff x="5290150" y="1636700"/>
            <a:chExt cx="425025" cy="429875"/>
          </a:xfrm>
        </p:grpSpPr>
        <p:sp>
          <p:nvSpPr>
            <p:cNvPr id="32" name="Google Shape;1008;p49">
              <a:extLst>
                <a:ext uri="{FF2B5EF4-FFF2-40B4-BE49-F238E27FC236}">
                  <a16:creationId xmlns:a16="http://schemas.microsoft.com/office/drawing/2014/main" id="{5548AF18-6351-4A4F-BD62-DCAF57666766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9;p49">
              <a:extLst>
                <a:ext uri="{FF2B5EF4-FFF2-40B4-BE49-F238E27FC236}">
                  <a16:creationId xmlns:a16="http://schemas.microsoft.com/office/drawing/2014/main" id="{7E3077A7-6885-47D2-9E29-239E9EA0AC98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5F68FE-DC57-4939-BF76-D7B7D9394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3" y="259059"/>
            <a:ext cx="3054850" cy="2354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D5467-9C51-4DFE-AA11-8026F50E6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" y="2689401"/>
            <a:ext cx="3060712" cy="214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6F0A493-7E00-438E-A3D5-5B85F1BB1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30" y="1318905"/>
            <a:ext cx="4746484" cy="3525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" name="Google Shape;379;p28"/>
          <p:cNvSpPr txBox="1">
            <a:spLocks noGrp="1"/>
          </p:cNvSpPr>
          <p:nvPr>
            <p:ph type="ctrTitle" idx="4294967295"/>
          </p:nvPr>
        </p:nvSpPr>
        <p:spPr>
          <a:xfrm>
            <a:off x="7075650" y="4176752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0070C0"/>
                </a:solidFill>
              </a:rPr>
              <a:t>100%</a:t>
            </a:r>
            <a:endParaRPr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542362" y="58518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70C0"/>
                </a:solidFill>
              </a:rPr>
              <a:t>THANKS!</a:t>
            </a:r>
            <a:endParaRPr sz="6000" dirty="0">
              <a:solidFill>
                <a:srgbClr val="0070C0"/>
              </a:solidFill>
            </a:endParaRPr>
          </a:p>
        </p:txBody>
      </p:sp>
      <p:sp>
        <p:nvSpPr>
          <p:cNvPr id="498" name="Google Shape;498;p35"/>
          <p:cNvSpPr txBox="1">
            <a:spLocks noGrp="1"/>
          </p:cNvSpPr>
          <p:nvPr>
            <p:ph type="body" idx="4294967295"/>
          </p:nvPr>
        </p:nvSpPr>
        <p:spPr>
          <a:xfrm>
            <a:off x="605413" y="3456356"/>
            <a:ext cx="3352800" cy="146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wijoayal@espol.edu.ec</a:t>
            </a:r>
            <a:endParaRPr dirty="0"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C2E36E-5B63-4480-9DEC-9BD426FE0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66" y="1312105"/>
            <a:ext cx="6169688" cy="25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50" y="703385"/>
            <a:ext cx="3447000" cy="38887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i="0" dirty="0">
                <a:solidFill>
                  <a:srgbClr val="0070C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REFERENCIAS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800" i="0" dirty="0">
              <a:solidFill>
                <a:srgbClr val="0070C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1F4E7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hlinkClick r:id="rId3"/>
              </a:rPr>
              <a:t>API de Google Maps Platform</a:t>
            </a:r>
            <a:endParaRPr lang="en-US" sz="1800" b="1" u="sng" dirty="0">
              <a:solidFill>
                <a:srgbClr val="1F4E79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1F4E7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hlinkClick r:id="rId4"/>
              </a:rPr>
              <a:t>API Graph de Facebook</a:t>
            </a:r>
            <a:endParaRPr lang="en-US" sz="1800" b="1" u="sng" dirty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1F4E7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hlinkClick r:id="rId5"/>
              </a:rPr>
              <a:t>API de </a:t>
            </a:r>
            <a:r>
              <a:rPr lang="en-US" sz="1800" b="1" u="sng" dirty="0" err="1">
                <a:solidFill>
                  <a:srgbClr val="1F4E7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hlinkClick r:id="rId5"/>
              </a:rPr>
              <a:t>publicidad</a:t>
            </a:r>
            <a:r>
              <a:rPr lang="en-US" sz="1800" b="1" u="sng" dirty="0">
                <a:solidFill>
                  <a:srgbClr val="1F4E7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hlinkClick r:id="rId5"/>
              </a:rPr>
              <a:t> de </a:t>
            </a:r>
            <a:r>
              <a:rPr lang="en-US" sz="1800" b="1" u="sng" dirty="0" err="1">
                <a:solidFill>
                  <a:srgbClr val="1F4E7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hlinkClick r:id="rId5"/>
              </a:rPr>
              <a:t>productos</a:t>
            </a:r>
            <a:r>
              <a:rPr lang="en-US" sz="1800" b="1" u="sng" dirty="0">
                <a:solidFill>
                  <a:srgbClr val="1F4E7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hlinkClick r:id="rId5"/>
              </a:rPr>
              <a:t> de Amazon</a:t>
            </a:r>
            <a:endParaRPr lang="es-ES" sz="1000" i="0" dirty="0">
              <a:solidFill>
                <a:srgbClr val="0070C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39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1026" name="Picture 2" descr="API defined as application program interface">
            <a:extLst>
              <a:ext uri="{FF2B5EF4-FFF2-40B4-BE49-F238E27FC236}">
                <a16:creationId xmlns:a16="http://schemas.microsoft.com/office/drawing/2014/main" id="{CE4F8876-F303-49FA-867A-6035CE14F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" y="-1"/>
            <a:ext cx="9143778" cy="5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6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9FDFD-870F-4B8E-9C20-AD8C57A62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5" r="6180"/>
          <a:stretch/>
        </p:blipFill>
        <p:spPr>
          <a:xfrm>
            <a:off x="134472" y="1101653"/>
            <a:ext cx="5056094" cy="3128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5" name="Google Shape;247;p14">
            <a:extLst>
              <a:ext uri="{FF2B5EF4-FFF2-40B4-BE49-F238E27FC236}">
                <a16:creationId xmlns:a16="http://schemas.microsoft.com/office/drawing/2014/main" id="{0B0550EF-66D6-4FAD-96C1-BFE081F994C4}"/>
              </a:ext>
            </a:extLst>
          </p:cNvPr>
          <p:cNvSpPr txBox="1">
            <a:spLocks/>
          </p:cNvSpPr>
          <p:nvPr/>
        </p:nvSpPr>
        <p:spPr>
          <a:xfrm>
            <a:off x="5661213" y="1474755"/>
            <a:ext cx="3146788" cy="2382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ES" sz="3600" b="1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¿Qué hace una API y cómo puede ser usada?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s-ES" sz="36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85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99FDFD-870F-4B8E-9C20-AD8C57A62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5" r="6180"/>
          <a:stretch/>
        </p:blipFill>
        <p:spPr>
          <a:xfrm>
            <a:off x="134472" y="1103281"/>
            <a:ext cx="5056094" cy="3128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picture containing indoor, floor, ceiling, room&#10;&#10;Description automatically generated">
            <a:extLst>
              <a:ext uri="{FF2B5EF4-FFF2-40B4-BE49-F238E27FC236}">
                <a16:creationId xmlns:a16="http://schemas.microsoft.com/office/drawing/2014/main" id="{F56EEFA9-ACA5-499F-84B4-646A47191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9" t="7977" r="22443" b="7933"/>
          <a:stretch/>
        </p:blipFill>
        <p:spPr>
          <a:xfrm>
            <a:off x="134472" y="1101653"/>
            <a:ext cx="5056094" cy="3130079"/>
          </a:xfrm>
          <a:prstGeom prst="rect">
            <a:avLst/>
          </a:prstGeom>
        </p:spPr>
      </p:pic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5" name="Google Shape;247;p14">
            <a:extLst>
              <a:ext uri="{FF2B5EF4-FFF2-40B4-BE49-F238E27FC236}">
                <a16:creationId xmlns:a16="http://schemas.microsoft.com/office/drawing/2014/main" id="{0B0550EF-66D6-4FAD-96C1-BFE081F994C4}"/>
              </a:ext>
            </a:extLst>
          </p:cNvPr>
          <p:cNvSpPr txBox="1">
            <a:spLocks/>
          </p:cNvSpPr>
          <p:nvPr/>
        </p:nvSpPr>
        <p:spPr>
          <a:xfrm>
            <a:off x="5486401" y="1465729"/>
            <a:ext cx="3321600" cy="239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ES" sz="3200" b="1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¿Cómo los departamentos pueden usar las API?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s-ES" sz="32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138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94C2FD-40D9-462E-B40A-D43D4A6BA8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261;p16">
            <a:extLst>
              <a:ext uri="{FF2B5EF4-FFF2-40B4-BE49-F238E27FC236}">
                <a16:creationId xmlns:a16="http://schemas.microsoft.com/office/drawing/2014/main" id="{201F8860-4614-4D71-AC18-7B02B8026AA3}"/>
              </a:ext>
            </a:extLst>
          </p:cNvPr>
          <p:cNvSpPr txBox="1">
            <a:spLocks/>
          </p:cNvSpPr>
          <p:nvPr/>
        </p:nvSpPr>
        <p:spPr>
          <a:xfrm>
            <a:off x="304540" y="188852"/>
            <a:ext cx="865513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s-ES" b="1" dirty="0">
                <a:solidFill>
                  <a:srgbClr val="00B0F0"/>
                </a:solidFill>
              </a:rPr>
              <a:t>Características y b</a:t>
            </a:r>
            <a:r>
              <a:rPr lang="es-ES" b="1" dirty="0">
                <a:solidFill>
                  <a:schemeClr val="bg1"/>
                </a:solidFill>
              </a:rPr>
              <a:t>eneficios de las API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CD93C-7EA7-4965-9B84-169880563FA3}"/>
              </a:ext>
            </a:extLst>
          </p:cNvPr>
          <p:cNvSpPr txBox="1"/>
          <p:nvPr/>
        </p:nvSpPr>
        <p:spPr>
          <a:xfrm>
            <a:off x="4223658" y="1293265"/>
            <a:ext cx="4584342" cy="303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endParaRPr lang="es-ES" sz="1600" kern="1200" dirty="0">
              <a:solidFill>
                <a:schemeClr val="bg1"/>
              </a:solidFill>
              <a:latin typeface="Miriam Libre" panose="00000500000000000000" pitchFamily="2" charset="-79"/>
              <a:ea typeface="+mn-ea"/>
              <a:cs typeface="Miriam Libre" panose="00000500000000000000" pitchFamily="2" charset="-79"/>
            </a:endParaRPr>
          </a:p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r>
              <a:rPr lang="es-E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Facilitan a los programadores el uso de funciones de sistemas complejos</a:t>
            </a:r>
          </a:p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r>
              <a:rPr lang="es-E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Funcionan como un puente entre sistemas de software completamente diferentes.</a:t>
            </a:r>
          </a:p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r>
              <a:rPr lang="es-E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Mantienen privada la implementación de los sistemas. 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</a:t>
            </a:r>
          </a:p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r>
              <a:rPr lang="es-E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Facilitan la automatización de tareas.</a:t>
            </a:r>
            <a:endParaRPr lang="en-US" sz="1600" b="1" kern="1200" dirty="0">
              <a:solidFill>
                <a:schemeClr val="bg1"/>
              </a:solidFill>
              <a:latin typeface="Miriam Libre" panose="00000500000000000000" pitchFamily="2" charset="-79"/>
              <a:ea typeface="+mn-ea"/>
              <a:cs typeface="Miriam Libre" panose="00000500000000000000" pitchFamily="2" charset="-79"/>
            </a:endParaRPr>
          </a:p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Impulsan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la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innovación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503FE-E295-4624-8C99-3CB77D73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1" y="1370432"/>
            <a:ext cx="819264" cy="800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DC7725-02C0-4EF2-932E-7FE299776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29" y="1485844"/>
            <a:ext cx="943107" cy="933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E00BB1-2153-4E76-99F8-420475573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27" y="3444542"/>
            <a:ext cx="809738" cy="1000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1461F0-9C0B-4992-80C9-450A809E4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19" y="3478376"/>
            <a:ext cx="914528" cy="914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59A129-2371-4EAE-9D53-E35F504C8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691" y="2520488"/>
            <a:ext cx="89547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8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56408-BDB1-42CA-BB57-9D1EEF90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80" y="679054"/>
            <a:ext cx="4106793" cy="378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261" name="Google Shape;261;p16"/>
          <p:cNvSpPr txBox="1">
            <a:spLocks noGrp="1"/>
          </p:cNvSpPr>
          <p:nvPr>
            <p:ph type="title" idx="4294967295"/>
          </p:nvPr>
        </p:nvSpPr>
        <p:spPr>
          <a:xfrm>
            <a:off x="491048" y="1851492"/>
            <a:ext cx="3072740" cy="1440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rgbClr val="0070C0"/>
                </a:solidFill>
              </a:rPr>
              <a:t>¿Qué es un ENDPOINT?</a:t>
            </a:r>
          </a:p>
        </p:txBody>
      </p:sp>
    </p:spTree>
    <p:extLst>
      <p:ext uri="{BB962C8B-B14F-4D97-AF65-F5344CB8AC3E}">
        <p14:creationId xmlns:p14="http://schemas.microsoft.com/office/powerpoint/2010/main" val="306460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552BC09-3091-4876-8C90-9C7A64326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518237"/>
            <a:ext cx="4572002" cy="239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ED00D-1E5A-4E0D-AA10-2626F5602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232" name="Google Shape;261;p16">
            <a:extLst>
              <a:ext uri="{FF2B5EF4-FFF2-40B4-BE49-F238E27FC236}">
                <a16:creationId xmlns:a16="http://schemas.microsoft.com/office/drawing/2014/main" id="{6EB52D52-0AFC-4121-B3B9-0D9E1F053F5C}"/>
              </a:ext>
            </a:extLst>
          </p:cNvPr>
          <p:cNvSpPr txBox="1">
            <a:spLocks/>
          </p:cNvSpPr>
          <p:nvPr/>
        </p:nvSpPr>
        <p:spPr>
          <a:xfrm>
            <a:off x="507634" y="399990"/>
            <a:ext cx="8128729" cy="107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s-ES" sz="3600" dirty="0">
                <a:solidFill>
                  <a:srgbClr val="0070C0"/>
                </a:solidFill>
              </a:rPr>
              <a:t>¿QUÉ ES JSON Y POR QUÉ LO USAMOS?</a:t>
            </a:r>
            <a:endParaRPr lang="es-MX" sz="36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CAED9-479D-406E-B558-AE1DF1835B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83"/>
          <a:stretch/>
        </p:blipFill>
        <p:spPr>
          <a:xfrm>
            <a:off x="0" y="1918691"/>
            <a:ext cx="4571998" cy="1585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39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ED00D-1E5A-4E0D-AA10-2626F5602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232" name="Google Shape;261;p16">
            <a:extLst>
              <a:ext uri="{FF2B5EF4-FFF2-40B4-BE49-F238E27FC236}">
                <a16:creationId xmlns:a16="http://schemas.microsoft.com/office/drawing/2014/main" id="{6EB52D52-0AFC-4121-B3B9-0D9E1F053F5C}"/>
              </a:ext>
            </a:extLst>
          </p:cNvPr>
          <p:cNvSpPr txBox="1">
            <a:spLocks/>
          </p:cNvSpPr>
          <p:nvPr/>
        </p:nvSpPr>
        <p:spPr>
          <a:xfrm>
            <a:off x="507635" y="171390"/>
            <a:ext cx="8128729" cy="107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s-ES" sz="3600" dirty="0">
                <a:solidFill>
                  <a:srgbClr val="0070C0"/>
                </a:solidFill>
              </a:rPr>
              <a:t>¡QUIERO CONSTRUIR UNA API!</a:t>
            </a:r>
            <a:endParaRPr lang="es-MX" sz="3600" dirty="0">
              <a:solidFill>
                <a:srgbClr val="0070C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EB331E-FAD4-4B45-A980-39AFE1F3A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63"/>
          <a:stretch/>
        </p:blipFill>
        <p:spPr bwMode="auto">
          <a:xfrm>
            <a:off x="1122830" y="1470449"/>
            <a:ext cx="6898340" cy="329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8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C5509E-DA0A-4B46-A5E6-6A019E99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706" y="735095"/>
            <a:ext cx="6078173" cy="3673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261;p16">
            <a:extLst>
              <a:ext uri="{FF2B5EF4-FFF2-40B4-BE49-F238E27FC236}">
                <a16:creationId xmlns:a16="http://schemas.microsoft.com/office/drawing/2014/main" id="{CF1FBDCE-6F7B-443A-ABBF-30B11D4F4C86}"/>
              </a:ext>
            </a:extLst>
          </p:cNvPr>
          <p:cNvSpPr txBox="1">
            <a:spLocks/>
          </p:cNvSpPr>
          <p:nvPr/>
        </p:nvSpPr>
        <p:spPr>
          <a:xfrm>
            <a:off x="504178" y="1858433"/>
            <a:ext cx="2569031" cy="215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s-MX" sz="4400" dirty="0">
                <a:solidFill>
                  <a:srgbClr val="0070C0"/>
                </a:solidFill>
              </a:rPr>
              <a:t>LET’S PLAY WITH APIS</a:t>
            </a:r>
          </a:p>
        </p:txBody>
      </p:sp>
    </p:spTree>
    <p:extLst>
      <p:ext uri="{BB962C8B-B14F-4D97-AF65-F5344CB8AC3E}">
        <p14:creationId xmlns:p14="http://schemas.microsoft.com/office/powerpoint/2010/main" val="2106532167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164</Words>
  <Application>Microsoft Macintosh PowerPoint</Application>
  <PresentationFormat>On-screen Show (16:9)</PresentationFormat>
  <Paragraphs>38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Miriam Libre</vt:lpstr>
      <vt:lpstr>Calibri Light</vt:lpstr>
      <vt:lpstr>Barlow</vt:lpstr>
      <vt:lpstr>Work Sans</vt:lpstr>
      <vt:lpstr>Barlow Light</vt:lpstr>
      <vt:lpstr>Calibri</vt:lpstr>
      <vt:lpstr>Arial</vt:lpstr>
      <vt:lpstr>Roderigo template</vt:lpstr>
      <vt:lpstr>MICRO-SESIÓN 3 APPLICATION PROGRAMMING INTERFACE</vt:lpstr>
      <vt:lpstr>PowerPoint Presentation</vt:lpstr>
      <vt:lpstr>PowerPoint Presentation</vt:lpstr>
      <vt:lpstr>PowerPoint Presentation</vt:lpstr>
      <vt:lpstr>PowerPoint Presentation</vt:lpstr>
      <vt:lpstr>¿Qué es un ENDPOINT?</vt:lpstr>
      <vt:lpstr>PowerPoint Presentation</vt:lpstr>
      <vt:lpstr>PowerPoint Presentation</vt:lpstr>
      <vt:lpstr>PowerPoint Presentation</vt:lpstr>
      <vt:lpstr>+ 1 PROMEDIO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RECURSOS DEL PROYECTO DE ADMINISTRACIÓN DE SISTEMAS Y SERVICIOS EN RED</dc:title>
  <cp:lastModifiedBy>Adriana Elisa Collaguazo Jaramillo</cp:lastModifiedBy>
  <cp:revision>17</cp:revision>
  <dcterms:modified xsi:type="dcterms:W3CDTF">2021-12-21T01:32:04Z</dcterms:modified>
</cp:coreProperties>
</file>