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256" r:id="rId2"/>
    <p:sldId id="550" r:id="rId3"/>
    <p:sldId id="552" r:id="rId4"/>
    <p:sldId id="553" r:id="rId5"/>
    <p:sldId id="55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006600"/>
    <a:srgbClr val="800000"/>
    <a:srgbClr val="808080"/>
    <a:srgbClr val="404040"/>
    <a:srgbClr val="003399"/>
    <a:srgbClr val="3366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3067" autoAdjust="0"/>
  </p:normalViewPr>
  <p:slideViewPr>
    <p:cSldViewPr>
      <p:cViewPr varScale="1">
        <p:scale>
          <a:sx n="98" d="100"/>
          <a:sy n="98" d="100"/>
        </p:scale>
        <p:origin x="4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2B571F6-0F46-43D6-BF59-2C8F4E923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76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46CE8C4E-4E2B-4FAA-924F-F78D103AA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491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AFE70DC-C7E3-4C03-93E4-B49EBC9D86EE}" type="slidenum">
              <a:rPr lang="en-US" altLang="zh-CN" sz="12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1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338" indent="-287338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BCACC2-EB2E-41B5-88CE-73A61AB12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804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35B4-CD61-434F-B263-5E6E207B2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9632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452F-4105-48B6-93DB-6861893DE9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7615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4B451-ED34-44AC-A294-F69DDAD5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70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A548-88A0-4B76-ACB8-541D04879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7685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28CAA-8BE4-46E1-93AA-6E4772B53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418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5D8D-A7E5-4C44-8276-4D9C4CFAE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6211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91312-4604-4E58-8319-6E38FD6FB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6195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DC48A-AC36-4DC7-9F8C-4BFF4C034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01754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D5092-F570-4E83-87BB-25B42F38C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1875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60E3-5837-415F-9BBB-C137EFF19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9286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宋体" charset="-122"/>
              </a:defRPr>
            </a:lvl1pPr>
          </a:lstStyle>
          <a:p>
            <a:pPr>
              <a:defRPr/>
            </a:pPr>
            <a:fld id="{3C3F5D21-47BA-43E3-9A7C-87A4E15DF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2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9B3BC93-BFCE-4A50-885D-9D843207DEA4}" type="slidenum">
              <a:rPr lang="en-US" altLang="zh-CN" sz="14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</a:t>
            </a:fld>
            <a:endParaRPr lang="en-US" altLang="zh-CN" sz="14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charset="-122"/>
              </a:rPr>
              <a:t>作业相关事项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3686175" y="4724400"/>
            <a:ext cx="17240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zh-CN" altLang="en-US"/>
              <a:t>邓擎琼</a:t>
            </a:r>
            <a:endParaRPr lang="en-US" altLang="zh-CN"/>
          </a:p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zh-CN" altLang="en-US"/>
              <a:t>北京师范大学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1">
              <a:spcBef>
                <a:spcPts val="3600"/>
              </a:spcBef>
              <a:buClr>
                <a:srgbClr val="808080"/>
              </a:buClr>
              <a:buSzPct val="60000"/>
            </a:pPr>
            <a:endParaRPr lang="en-US" altLang="zh-CN" sz="3200" dirty="0" smtClean="0"/>
          </a:p>
          <a:p>
            <a:pPr marL="233363" lvl="1">
              <a:spcBef>
                <a:spcPts val="3600"/>
              </a:spcBef>
              <a:buClr>
                <a:srgbClr val="808080"/>
              </a:buClr>
              <a:buSzPct val="60000"/>
            </a:pPr>
            <a:r>
              <a:rPr lang="zh-CN" altLang="en-US" sz="3200" dirty="0" smtClean="0"/>
              <a:t>考勤</a:t>
            </a:r>
            <a:r>
              <a:rPr lang="zh-CN" altLang="en-US" sz="3200" dirty="0"/>
              <a:t>、</a:t>
            </a:r>
            <a:r>
              <a:rPr lang="zh-CN" altLang="en-US" sz="3200" dirty="0" smtClean="0"/>
              <a:t>平时表现</a:t>
            </a:r>
            <a:r>
              <a:rPr lang="en-US" altLang="zh-CN" sz="3200" dirty="0" smtClean="0"/>
              <a:t>10% </a:t>
            </a:r>
            <a:r>
              <a:rPr lang="en-US" altLang="zh-CN" sz="3200" dirty="0"/>
              <a:t>+ </a:t>
            </a:r>
            <a:r>
              <a:rPr lang="zh-CN" altLang="en-US" sz="3200" dirty="0"/>
              <a:t>平时作业</a:t>
            </a:r>
            <a:r>
              <a:rPr lang="en-US" altLang="zh-CN" sz="3200" dirty="0"/>
              <a:t>40% + </a:t>
            </a:r>
            <a:r>
              <a:rPr lang="zh-CN" altLang="en-US" sz="3200" dirty="0"/>
              <a:t>大</a:t>
            </a:r>
            <a:r>
              <a:rPr lang="zh-CN" altLang="en-US" sz="3200" dirty="0" smtClean="0"/>
              <a:t>作业</a:t>
            </a:r>
            <a:r>
              <a:rPr lang="en-US" altLang="zh-CN" sz="3200" dirty="0" smtClean="0"/>
              <a:t>50%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F4B451-ED34-44AC-A294-F69DDAD52F2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884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8853488" cy="8382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大作业题目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53488" cy="6019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charset="-122"/>
              </a:rPr>
              <a:t>读入智联招聘关于软件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互联网开发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系统集成方面的招聘数据（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zlzp_position.csv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 smtClean="0">
                <a:ea typeface="宋体" charset="-122"/>
              </a:rPr>
              <a:t>）；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分值：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5</a:t>
            </a:r>
          </a:p>
          <a:p>
            <a:pPr marL="0" indent="0">
              <a:buNone/>
              <a:defRPr/>
            </a:pPr>
            <a:r>
              <a:rPr lang="zh-CN" altLang="en-US" sz="2400" dirty="0" smtClean="0">
                <a:ea typeface="宋体" charset="-122"/>
              </a:rPr>
              <a:t>或者：</a:t>
            </a:r>
            <a:r>
              <a:rPr lang="zh-CN" altLang="en-US" sz="2400" dirty="0" smtClean="0"/>
              <a:t>爬取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sou.zhaopin.com</a:t>
            </a:r>
            <a:r>
              <a:rPr lang="en-US" altLang="zh-CN" sz="2400" dirty="0"/>
              <a:t>/jobs/</a:t>
            </a:r>
            <a:r>
              <a:rPr lang="en-US" altLang="zh-CN" sz="2400" dirty="0" err="1"/>
              <a:t>searchresult.ashx?bj</a:t>
            </a:r>
            <a:r>
              <a:rPr lang="en-US" altLang="zh-CN" sz="2400" dirty="0"/>
              <a:t>=160000&amp;jl=</a:t>
            </a:r>
            <a:r>
              <a:rPr lang="zh-CN" altLang="en-US" sz="2400" dirty="0"/>
              <a:t>北京</a:t>
            </a:r>
            <a:r>
              <a:rPr lang="en-US" altLang="zh-CN" sz="2400" dirty="0"/>
              <a:t>&amp;p=1</a:t>
            </a:r>
            <a:r>
              <a:rPr lang="zh-CN" altLang="en-US" sz="2400" dirty="0"/>
              <a:t> 网页上的招聘信息，每条信息包含以下字段：公司名称、公司规模、公司性质、月薪（若为区间值，则取该区间的均值，月薪为</a:t>
            </a:r>
            <a:r>
              <a:rPr lang="en-US" altLang="zh-CN" sz="2400" dirty="0"/>
              <a:t>“</a:t>
            </a:r>
            <a:r>
              <a:rPr lang="zh-CN" altLang="en-US" sz="2400" dirty="0"/>
              <a:t>面议</a:t>
            </a:r>
            <a:r>
              <a:rPr lang="en-US" altLang="zh-CN" sz="2400" dirty="0"/>
              <a:t>”</a:t>
            </a:r>
            <a:r>
              <a:rPr lang="zh-CN" altLang="en-US" sz="2400" dirty="0"/>
              <a:t>的样本将其舍去）、工作经验、招聘人数、最低学历、工作性质、是否有五险一金</a:t>
            </a:r>
            <a:r>
              <a:rPr lang="en-US" altLang="zh-CN" sz="2400" dirty="0"/>
              <a:t>\</a:t>
            </a:r>
            <a:r>
              <a:rPr lang="zh-CN" altLang="en-US" sz="2400" dirty="0"/>
              <a:t>带薪休假</a:t>
            </a:r>
            <a:r>
              <a:rPr lang="en-US" altLang="zh-CN" sz="2400" dirty="0"/>
              <a:t>\</a:t>
            </a:r>
            <a:r>
              <a:rPr lang="zh-CN" altLang="en-US" sz="2400" dirty="0"/>
              <a:t>员工旅游</a:t>
            </a:r>
            <a:r>
              <a:rPr lang="en-US" altLang="zh-CN" sz="2400" dirty="0"/>
              <a:t>\</a:t>
            </a:r>
            <a:r>
              <a:rPr lang="zh-CN" altLang="en-US" sz="2400" dirty="0"/>
              <a:t>周末双休</a:t>
            </a:r>
            <a:r>
              <a:rPr lang="en-US" altLang="zh-CN" sz="2400" dirty="0"/>
              <a:t>\</a:t>
            </a:r>
            <a:r>
              <a:rPr lang="zh-CN" altLang="en-US" sz="2400" dirty="0"/>
              <a:t>弹性工作</a:t>
            </a:r>
            <a:r>
              <a:rPr lang="en-US" altLang="zh-CN" sz="2400" dirty="0"/>
              <a:t>\</a:t>
            </a:r>
            <a:r>
              <a:rPr lang="zh-CN" altLang="en-US" sz="2400" dirty="0"/>
              <a:t>餐补</a:t>
            </a:r>
            <a:r>
              <a:rPr lang="en-US" altLang="zh-CN" sz="2400" dirty="0"/>
              <a:t>\</a:t>
            </a:r>
            <a:r>
              <a:rPr lang="zh-CN" altLang="en-US" sz="2400" dirty="0"/>
              <a:t>交通补助</a:t>
            </a:r>
            <a:r>
              <a:rPr lang="en-US" altLang="zh-CN" sz="2400" dirty="0"/>
              <a:t>\</a:t>
            </a:r>
            <a:r>
              <a:rPr lang="zh-CN" altLang="en-US" sz="2400" dirty="0"/>
              <a:t>年底双薪</a:t>
            </a:r>
            <a:r>
              <a:rPr lang="en-US" altLang="zh-CN" sz="2400" dirty="0"/>
              <a:t>\</a:t>
            </a:r>
            <a:r>
              <a:rPr lang="zh-CN" altLang="en-US" sz="2400" dirty="0"/>
              <a:t>股票期权，并保存为</a:t>
            </a:r>
            <a:r>
              <a:rPr lang="en-US" altLang="zh-CN" sz="2400" dirty="0"/>
              <a:t>csv</a:t>
            </a:r>
            <a:r>
              <a:rPr lang="zh-CN" altLang="en-US" sz="2400" dirty="0"/>
              <a:t>文件</a:t>
            </a:r>
            <a:r>
              <a:rPr lang="zh-CN" altLang="en-US" sz="2400" dirty="0">
                <a:ea typeface="宋体" charset="-122"/>
              </a:rPr>
              <a:t>；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分值：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15</a:t>
            </a:r>
            <a:endParaRPr lang="en-US" altLang="zh-CN" sz="2400" dirty="0">
              <a:ea typeface="宋体" charset="-122"/>
            </a:endParaRPr>
          </a:p>
          <a:p>
            <a:pPr marL="0" indent="0">
              <a:buNone/>
              <a:defRPr/>
            </a:pPr>
            <a:endParaRPr lang="en-US" altLang="zh-CN" sz="1000" dirty="0">
              <a:ea typeface="宋体" charset="-122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 startAt="2"/>
              <a:defRPr/>
            </a:pPr>
            <a:r>
              <a:rPr lang="zh-CN" altLang="en-US" sz="2400" dirty="0" smtClean="0">
                <a:ea typeface="宋体" charset="-122"/>
              </a:rPr>
              <a:t>把</a:t>
            </a:r>
            <a:r>
              <a:rPr lang="zh-CN" altLang="en-US" sz="2400" dirty="0"/>
              <a:t>五险一金</a:t>
            </a:r>
            <a:r>
              <a:rPr lang="en-US" altLang="zh-CN" sz="2400" dirty="0"/>
              <a:t>\</a:t>
            </a:r>
            <a:r>
              <a:rPr lang="zh-CN" altLang="en-US" sz="2400" dirty="0"/>
              <a:t>带薪休假</a:t>
            </a:r>
            <a:r>
              <a:rPr lang="en-US" altLang="zh-CN" sz="2400" dirty="0"/>
              <a:t>\</a:t>
            </a:r>
            <a:r>
              <a:rPr lang="zh-CN" altLang="en-US" sz="2400" dirty="0"/>
              <a:t>员工旅游</a:t>
            </a:r>
            <a:r>
              <a:rPr lang="en-US" altLang="zh-CN" sz="2400" dirty="0"/>
              <a:t>\</a:t>
            </a:r>
            <a:r>
              <a:rPr lang="zh-CN" altLang="en-US" sz="2400" dirty="0"/>
              <a:t>周末双休</a:t>
            </a:r>
            <a:r>
              <a:rPr lang="en-US" altLang="zh-CN" sz="2400" dirty="0"/>
              <a:t>\</a:t>
            </a:r>
            <a:r>
              <a:rPr lang="zh-CN" altLang="en-US" sz="2400" dirty="0"/>
              <a:t>弹性工作</a:t>
            </a:r>
            <a:r>
              <a:rPr lang="en-US" altLang="zh-CN" sz="2400" dirty="0"/>
              <a:t>\</a:t>
            </a:r>
            <a:r>
              <a:rPr lang="zh-CN" altLang="en-US" sz="2400" dirty="0"/>
              <a:t>餐补</a:t>
            </a:r>
            <a:r>
              <a:rPr lang="en-US" altLang="zh-CN" sz="2400" dirty="0"/>
              <a:t>\</a:t>
            </a:r>
            <a:r>
              <a:rPr lang="zh-CN" altLang="en-US" sz="2400" dirty="0"/>
              <a:t>交通补助</a:t>
            </a:r>
            <a:r>
              <a:rPr lang="en-US" altLang="zh-CN" sz="2400" dirty="0"/>
              <a:t>\</a:t>
            </a:r>
            <a:r>
              <a:rPr lang="zh-CN" altLang="en-US" sz="2400" dirty="0"/>
              <a:t>年底双薪</a:t>
            </a:r>
            <a:r>
              <a:rPr lang="en-US" altLang="zh-CN" sz="2400" dirty="0"/>
              <a:t>\</a:t>
            </a:r>
            <a:r>
              <a:rPr lang="zh-CN" altLang="en-US" sz="2400" dirty="0"/>
              <a:t>股票</a:t>
            </a:r>
            <a:r>
              <a:rPr lang="zh-CN" altLang="en-US" sz="2400" dirty="0" smtClean="0"/>
              <a:t>期权看作公司福利，请对各种</a:t>
            </a:r>
            <a:r>
              <a:rPr lang="zh-CN" altLang="en-US" sz="2400" smtClean="0"/>
              <a:t>类型（</a:t>
            </a:r>
            <a:r>
              <a:rPr lang="zh-CN" altLang="en-US" sz="2400" smtClean="0"/>
              <a:t>性质</a:t>
            </a:r>
            <a:r>
              <a:rPr lang="zh-CN" altLang="en-US" sz="2400" smtClean="0"/>
              <a:t>）公司</a:t>
            </a:r>
            <a:r>
              <a:rPr lang="zh-CN" altLang="en-US" sz="2400" dirty="0" smtClean="0"/>
              <a:t>提供的福利多少分别进行降序排序，并打印输出</a:t>
            </a:r>
            <a:r>
              <a:rPr lang="zh-CN" altLang="en-US" sz="2400" dirty="0" smtClean="0">
                <a:ea typeface="宋体" charset="-122"/>
              </a:rPr>
              <a:t>；   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分值：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1083066-92B0-4495-9851-5FF6D5C3B846}" type="slidenum">
              <a:rPr lang="en-US" altLang="zh-CN" sz="1400" smtClean="0">
                <a:latin typeface="Tahoma" pitchFamily="34" charset="0"/>
              </a:rPr>
              <a:pPr eaLnBrk="1" hangingPunct="1"/>
              <a:t>3</a:t>
            </a:fld>
            <a:endParaRPr lang="en-US" altLang="zh-CN" sz="14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41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8853488" cy="8382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大作业题目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续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53488" cy="5562600"/>
          </a:xfrm>
        </p:spPr>
        <p:txBody>
          <a:bodyPr/>
          <a:lstStyle/>
          <a:p>
            <a:pPr marL="457200" indent="-457200">
              <a:spcBef>
                <a:spcPts val="1800"/>
              </a:spcBef>
              <a:buFont typeface="+mj-lt"/>
              <a:buAutoNum type="arabicPeriod" startAt="3"/>
              <a:defRPr/>
            </a:pPr>
            <a:r>
              <a:rPr lang="zh-CN" altLang="en-US" sz="2400" dirty="0"/>
              <a:t>对不同最低学历要求的月薪分布绘制直方图，</a:t>
            </a:r>
            <a:r>
              <a:rPr lang="zh-CN" altLang="en-US" sz="2400" dirty="0" smtClean="0"/>
              <a:t>对其均值</a:t>
            </a:r>
            <a:r>
              <a:rPr lang="zh-CN" altLang="en-US" sz="2400" dirty="0"/>
              <a:t>绘制柱状图</a:t>
            </a:r>
            <a:r>
              <a:rPr lang="zh-CN" altLang="en-US" sz="2400" dirty="0" smtClean="0">
                <a:ea typeface="宋体" charset="-122"/>
              </a:rPr>
              <a:t>；对</a:t>
            </a:r>
            <a:r>
              <a:rPr lang="zh-CN" altLang="en-US" sz="2400" dirty="0">
                <a:ea typeface="宋体" charset="-122"/>
              </a:rPr>
              <a:t>不同最低学历要求的招聘总</a:t>
            </a:r>
            <a:r>
              <a:rPr lang="zh-CN" altLang="en-US" sz="2400" dirty="0" smtClean="0">
                <a:ea typeface="宋体" charset="-122"/>
              </a:rPr>
              <a:t>人数绘制</a:t>
            </a:r>
            <a:r>
              <a:rPr lang="zh-CN" altLang="en-US" sz="2400" dirty="0">
                <a:ea typeface="宋体" charset="-122"/>
              </a:rPr>
              <a:t>饼图；   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分值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10</a:t>
            </a:r>
            <a:endParaRPr lang="zh-CN" altLang="en-US" sz="2400" dirty="0" smtClean="0"/>
          </a:p>
          <a:p>
            <a:pPr marL="457200" indent="-457200">
              <a:spcBef>
                <a:spcPts val="1800"/>
              </a:spcBef>
              <a:buFont typeface="+mj-lt"/>
              <a:buAutoNum type="arabicPeriod" startAt="3"/>
              <a:defRPr/>
            </a:pPr>
            <a:r>
              <a:rPr lang="zh-CN" altLang="en-US" sz="2400" dirty="0" smtClean="0"/>
              <a:t>以</a:t>
            </a:r>
            <a:r>
              <a:rPr lang="zh-CN" altLang="en-US" sz="2400" dirty="0"/>
              <a:t>月薪为因变量，以其他特征为自变量（特征自选），建立特征对月薪的预测模型。要求至少选择两种机器学习算法，从中选择较优的算法并确定最优超参数（如果算法有超参数）</a:t>
            </a:r>
            <a:r>
              <a:rPr lang="zh-CN" altLang="en-US" sz="2400" dirty="0" smtClean="0">
                <a:ea typeface="宋体" charset="-122"/>
              </a:rPr>
              <a:t> 。       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分值：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20</a:t>
            </a:r>
            <a:endParaRPr lang="en-US" altLang="zh-CN" sz="2400" dirty="0" smtClean="0">
              <a:ea typeface="宋体" charset="-12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endParaRPr lang="en-US" altLang="zh-CN" sz="2200" dirty="0" smtClean="0">
              <a:ea typeface="宋体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1083066-92B0-4495-9851-5FF6D5C3B846}" type="slidenum">
              <a:rPr lang="en-US" altLang="zh-CN" sz="1400" smtClean="0">
                <a:latin typeface="Tahoma" pitchFamily="34" charset="0"/>
              </a:rPr>
              <a:pPr eaLnBrk="1" hangingPunct="1"/>
              <a:t>4</a:t>
            </a:fld>
            <a:endParaRPr lang="en-US" altLang="zh-CN" sz="14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大小作业不得抄袭，抄袭无分！！！</a:t>
            </a:r>
            <a:endParaRPr lang="en-US" altLang="zh-CN" sz="36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大作业第一行：本人承诺本程序是自己编写的，没有抄袭。</a:t>
            </a:r>
          </a:p>
          <a:p>
            <a:pPr>
              <a:spcBef>
                <a:spcPts val="3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作业直接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 “期末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大作业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ipynb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”上完成，完成后同时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提交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3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ipynb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文件和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文件，文件名同平时作业命名要求。</a:t>
            </a:r>
            <a:endParaRPr lang="en-US" altLang="zh-CN" sz="36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平时作业没交的尽快补交！ 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F4B451-ED34-44AC-A294-F69DDAD52F2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5290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58538</TotalTime>
  <Words>399</Words>
  <Application>Microsoft Macintosh PowerPoint</Application>
  <PresentationFormat>全屏显示(4:3)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Tahoma</vt:lpstr>
      <vt:lpstr>Times New Roman</vt:lpstr>
      <vt:lpstr>Verdana</vt:lpstr>
      <vt:lpstr>Wingdings</vt:lpstr>
      <vt:lpstr>宋体</vt:lpstr>
      <vt:lpstr>Blends</vt:lpstr>
      <vt:lpstr>作业相关事项</vt:lpstr>
      <vt:lpstr>成绩构成</vt:lpstr>
      <vt:lpstr>大作业题目</vt:lpstr>
      <vt:lpstr>大作业题目-续</vt:lpstr>
      <vt:lpstr>重要提醒</vt:lpstr>
    </vt:vector>
  </TitlesOfParts>
  <Company>University of Washington, CS 4 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Microsoft Office 用户</cp:lastModifiedBy>
  <cp:revision>1621</cp:revision>
  <cp:lastPrinted>2009-04-22T19:24:48Z</cp:lastPrinted>
  <dcterms:created xsi:type="dcterms:W3CDTF">2009-04-22T19:24:48Z</dcterms:created>
  <dcterms:modified xsi:type="dcterms:W3CDTF">2018-07-05T05:19:11Z</dcterms:modified>
</cp:coreProperties>
</file>