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6" d="100"/>
          <a:sy n="86"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33495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87902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AB8B38-6A14-4EA9-9F1F-9D50F4139A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8233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2245066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AB8B38-6A14-4EA9-9F1F-9D50F4139A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60820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1708105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424809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306386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73731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ED6E-45C3-442D-9741-25343DD902F8}" type="datetimeFigureOut">
              <a:rPr lang="en-GB" smtClean="0"/>
              <a:t>01/02/2018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144983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7887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ED6E-45C3-442D-9741-25343DD902F8}" type="datetimeFigureOut">
              <a:rPr lang="en-GB" smtClean="0"/>
              <a:t>01/02/2018</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174455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ED6E-45C3-442D-9741-25343DD902F8}" type="datetimeFigureOut">
              <a:rPr lang="en-GB" smtClean="0"/>
              <a:t>01/02/2018</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359598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ED6E-45C3-442D-9741-25343DD902F8}" type="datetimeFigureOut">
              <a:rPr lang="en-GB" smtClean="0"/>
              <a:t>01/02/2018</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150721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36348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ED6E-45C3-442D-9741-25343DD902F8}" type="datetimeFigureOut">
              <a:rPr lang="en-GB" smtClean="0"/>
              <a:t>01/02/2018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AB8B38-6A14-4EA9-9F1F-9D50F4139AF2}" type="slidenum">
              <a:rPr lang="en-GB" smtClean="0"/>
              <a:t>‹#›</a:t>
            </a:fld>
            <a:endParaRPr lang="en-GB"/>
          </a:p>
        </p:txBody>
      </p:sp>
    </p:spTree>
    <p:extLst>
      <p:ext uri="{BB962C8B-B14F-4D97-AF65-F5344CB8AC3E}">
        <p14:creationId xmlns:p14="http://schemas.microsoft.com/office/powerpoint/2010/main" val="276454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AEED6E-45C3-442D-9741-25343DD902F8}" type="datetimeFigureOut">
              <a:rPr lang="en-GB" smtClean="0"/>
              <a:t>01/02/2018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AB8B38-6A14-4EA9-9F1F-9D50F4139AF2}" type="slidenum">
              <a:rPr lang="en-GB" smtClean="0"/>
              <a:t>‹#›</a:t>
            </a:fld>
            <a:endParaRPr lang="en-GB"/>
          </a:p>
        </p:txBody>
      </p:sp>
    </p:spTree>
    <p:extLst>
      <p:ext uri="{BB962C8B-B14F-4D97-AF65-F5344CB8AC3E}">
        <p14:creationId xmlns:p14="http://schemas.microsoft.com/office/powerpoint/2010/main" val="2759984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E70B-2A1C-4014-A5F6-D4C5E946C69C}"/>
              </a:ext>
            </a:extLst>
          </p:cNvPr>
          <p:cNvSpPr>
            <a:spLocks noGrp="1"/>
          </p:cNvSpPr>
          <p:nvPr>
            <p:ph type="ctrTitle"/>
          </p:nvPr>
        </p:nvSpPr>
        <p:spPr>
          <a:xfrm>
            <a:off x="1738313" y="878138"/>
            <a:ext cx="8915399" cy="2262781"/>
          </a:xfrm>
        </p:spPr>
        <p:txBody>
          <a:bodyPr/>
          <a:lstStyle/>
          <a:p>
            <a:pPr algn="ctr"/>
            <a:r>
              <a:rPr lang="en-US" b="1">
                <a:latin typeface="Times New Roman" panose="02020603050405020304" pitchFamily="18" charset="0"/>
                <a:cs typeface="Times New Roman" panose="02020603050405020304" pitchFamily="18" charset="0"/>
              </a:rPr>
              <a:t>Merge</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Sort</a:t>
            </a:r>
            <a:endParaRPr lang="en-GB"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1CAED9-8E83-44BD-8ACA-E3DA2F8B779F}"/>
              </a:ext>
            </a:extLst>
          </p:cNvPr>
          <p:cNvSpPr>
            <a:spLocks noGrp="1"/>
          </p:cNvSpPr>
          <p:nvPr>
            <p:ph type="subTitle" idx="1"/>
          </p:nvPr>
        </p:nvSpPr>
        <p:spPr>
          <a:xfrm>
            <a:off x="2843213" y="4212382"/>
            <a:ext cx="8915399" cy="1126283"/>
          </a:xfrm>
        </p:spPr>
        <p:txBody>
          <a:bodyPr>
            <a:normAutofit/>
          </a:bodyPr>
          <a:lstStyle/>
          <a:p>
            <a:pPr algn="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Đinh</a:t>
            </a:r>
            <a:r>
              <a:rPr lang="en-US" sz="2400" b="1">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Tuấn</a:t>
            </a:r>
            <a:r>
              <a:rPr lang="en-US" sz="2400" b="1">
                <a:latin typeface="Times New Roman" panose="02020603050405020304" pitchFamily="18" charset="0"/>
                <a:cs typeface="Times New Roman" panose="02020603050405020304" pitchFamily="18" charset="0"/>
              </a:rPr>
              <a:t> Minh – </a:t>
            </a:r>
            <a:r>
              <a:rPr lang="en-US" sz="2400" b="1" err="1">
                <a:latin typeface="Times New Roman" panose="02020603050405020304" pitchFamily="18" charset="0"/>
                <a:cs typeface="Times New Roman" panose="02020603050405020304" pitchFamily="18" charset="0"/>
              </a:rPr>
              <a:t>A24709</a:t>
            </a:r>
            <a:endParaRPr lang="en-GB"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43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7B73-3AC4-4E87-8E47-01A28C241B06}"/>
              </a:ext>
            </a:extLst>
          </p:cNvPr>
          <p:cNvSpPr>
            <a:spLocks noGrp="1"/>
          </p:cNvSpPr>
          <p:nvPr>
            <p:ph type="title"/>
          </p:nvPr>
        </p:nvSpPr>
        <p:spPr>
          <a:xfrm>
            <a:off x="1653125" y="662210"/>
            <a:ext cx="95990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39823750-0182-48EC-80E4-64DEB82C0F55}"/>
              </a:ext>
            </a:extLst>
          </p:cNvPr>
          <p:cNvSpPr>
            <a:spLocks noGrp="1"/>
          </p:cNvSpPr>
          <p:nvPr>
            <p:ph idx="1"/>
          </p:nvPr>
        </p:nvSpPr>
        <p:spPr>
          <a:xfrm>
            <a:off x="1801812" y="1302655"/>
            <a:ext cx="8915400" cy="3777622"/>
          </a:xfrm>
        </p:spPr>
        <p:txBody>
          <a:bodyPr>
            <a:normAutofit/>
          </a:bodyPr>
          <a:lstStyle/>
          <a:p>
            <a:r>
              <a:rPr lang="en-US" sz="2400">
                <a:latin typeface="Times New Roman" panose="02020603050405020304" pitchFamily="18" charset="0"/>
                <a:cs typeface="Times New Roman" panose="02020603050405020304" pitchFamily="18" charset="0"/>
              </a:rPr>
              <a:t>Chứng minh độ phức tạp:</a:t>
            </a:r>
          </a:p>
          <a:p>
            <a:endParaRPr lang="en-US" sz="24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2F72D2-56A3-492A-A04B-178740D7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125" y="1943100"/>
            <a:ext cx="7363853" cy="2057687"/>
          </a:xfrm>
          <a:prstGeom prst="rect">
            <a:avLst/>
          </a:prstGeom>
        </p:spPr>
      </p:pic>
    </p:spTree>
    <p:extLst>
      <p:ext uri="{BB962C8B-B14F-4D97-AF65-F5344CB8AC3E}">
        <p14:creationId xmlns:p14="http://schemas.microsoft.com/office/powerpoint/2010/main" val="242114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3388-9A94-40A5-8E32-78543E7747CD}"/>
              </a:ext>
            </a:extLst>
          </p:cNvPr>
          <p:cNvSpPr>
            <a:spLocks noGrp="1"/>
          </p:cNvSpPr>
          <p:nvPr>
            <p:ph type="title"/>
          </p:nvPr>
        </p:nvSpPr>
        <p:spPr>
          <a:xfrm>
            <a:off x="1729325" y="687610"/>
            <a:ext cx="9775287"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D9CC82FC-01EA-44E0-B872-E065C86679FC}"/>
              </a:ext>
            </a:extLst>
          </p:cNvPr>
          <p:cNvSpPr>
            <a:spLocks noGrp="1"/>
          </p:cNvSpPr>
          <p:nvPr>
            <p:ph idx="1"/>
          </p:nvPr>
        </p:nvSpPr>
        <p:spPr>
          <a:xfrm>
            <a:off x="1729325" y="1328054"/>
            <a:ext cx="8915400" cy="4958445"/>
          </a:xfrm>
        </p:spPr>
        <p:txBody>
          <a:bodyPr>
            <a:normAutofit/>
          </a:bodyPr>
          <a:lstStyle/>
          <a:p>
            <a:r>
              <a:rPr lang="en-US" sz="2400" dirty="0">
                <a:latin typeface="Times New Roman" panose="02020603050405020304" pitchFamily="18" charset="0"/>
                <a:cs typeface="Times New Roman" panose="02020603050405020304" pitchFamily="18" charset="0"/>
              </a:rPr>
              <a:t>Video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Merge Sort:</a:t>
            </a:r>
            <a:endParaRPr lang="en-GB" sz="2400" dirty="0">
              <a:latin typeface="Times New Roman" panose="02020603050405020304" pitchFamily="18" charset="0"/>
              <a:cs typeface="Times New Roman" panose="02020603050405020304" pitchFamily="18" charset="0"/>
            </a:endParaRPr>
          </a:p>
        </p:txBody>
      </p:sp>
      <p:pic>
        <p:nvPicPr>
          <p:cNvPr id="4" name="Merge sort in 3 minute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17801" y="1855838"/>
            <a:ext cx="6938447" cy="3902876"/>
          </a:xfrm>
          <a:prstGeom prst="rect">
            <a:avLst/>
          </a:prstGeom>
        </p:spPr>
      </p:pic>
    </p:spTree>
    <p:extLst>
      <p:ext uri="{BB962C8B-B14F-4D97-AF65-F5344CB8AC3E}">
        <p14:creationId xmlns:p14="http://schemas.microsoft.com/office/powerpoint/2010/main" val="11022475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E03F-2788-4A4F-8542-90FF9E4C0427}"/>
              </a:ext>
            </a:extLst>
          </p:cNvPr>
          <p:cNvSpPr>
            <a:spLocks noGrp="1"/>
          </p:cNvSpPr>
          <p:nvPr>
            <p:ph type="title"/>
          </p:nvPr>
        </p:nvSpPr>
        <p:spPr>
          <a:xfrm>
            <a:off x="1805525" y="598710"/>
            <a:ext cx="8911687" cy="1280890"/>
          </a:xfrm>
        </p:spPr>
        <p:txBody>
          <a:bodyPr/>
          <a:lstStyle/>
          <a:p>
            <a:r>
              <a:rPr lang="en-US" b="1">
                <a:latin typeface="Times New Roman" panose="02020603050405020304" pitchFamily="18" charset="0"/>
                <a:cs typeface="Times New Roman" panose="02020603050405020304" pitchFamily="18" charset="0"/>
              </a:rPr>
              <a:t>3. Demo</a:t>
            </a:r>
            <a:endParaRPr lang="en-GB" b="1">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generated with very high confidence">
            <a:extLst>
              <a:ext uri="{FF2B5EF4-FFF2-40B4-BE49-F238E27FC236}">
                <a16:creationId xmlns:a16="http://schemas.microsoft.com/office/drawing/2014/main" id="{9E0DE1E0-63AF-46B1-BEDD-E855D0474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94" y="1453958"/>
            <a:ext cx="7888906" cy="3664525"/>
          </a:xfrm>
        </p:spPr>
      </p:pic>
    </p:spTree>
    <p:extLst>
      <p:ext uri="{BB962C8B-B14F-4D97-AF65-F5344CB8AC3E}">
        <p14:creationId xmlns:p14="http://schemas.microsoft.com/office/powerpoint/2010/main" val="353428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1E44-015D-48F5-9F31-4DA2E1DC3F19}"/>
              </a:ext>
            </a:extLst>
          </p:cNvPr>
          <p:cNvSpPr>
            <a:spLocks noGrp="1"/>
          </p:cNvSpPr>
          <p:nvPr>
            <p:ph type="title"/>
          </p:nvPr>
        </p:nvSpPr>
        <p:spPr>
          <a:xfrm>
            <a:off x="1640156" y="535210"/>
            <a:ext cx="8911687" cy="1280890"/>
          </a:xfrm>
        </p:spPr>
        <p:txBody>
          <a:bodyPr>
            <a:normAutofit/>
          </a:bodyPr>
          <a:lstStyle/>
          <a:p>
            <a:r>
              <a:rPr lang="en-US" sz="4400" b="1" err="1">
                <a:latin typeface="Times New Roman" panose="02020603050405020304" pitchFamily="18" charset="0"/>
                <a:cs typeface="Times New Roman" panose="02020603050405020304" pitchFamily="18" charset="0"/>
              </a:rPr>
              <a:t>Mục</a:t>
            </a:r>
            <a:r>
              <a:rPr lang="en-US" sz="4400" b="1">
                <a:latin typeface="Times New Roman" panose="02020603050405020304" pitchFamily="18" charset="0"/>
                <a:cs typeface="Times New Roman" panose="02020603050405020304" pitchFamily="18" charset="0"/>
              </a:rPr>
              <a:t> lục:</a:t>
            </a:r>
            <a:endParaRPr lang="en-GB" sz="4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142B8F-DA3F-405C-BEF0-DB6DDB2BA12F}"/>
              </a:ext>
            </a:extLst>
          </p:cNvPr>
          <p:cNvSpPr>
            <a:spLocks noGrp="1"/>
          </p:cNvSpPr>
          <p:nvPr>
            <p:ph idx="1"/>
          </p:nvPr>
        </p:nvSpPr>
        <p:spPr>
          <a:xfrm>
            <a:off x="1640156" y="1715739"/>
            <a:ext cx="8915400" cy="3777622"/>
          </a:xfrm>
        </p:spPr>
        <p:txBody>
          <a:bodyPr>
            <a:normAutofit/>
          </a:bodyPr>
          <a:lstStyle/>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Giải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sắp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trộn</a:t>
            </a:r>
            <a:r>
              <a:rPr lang="en-US" sz="2800" b="1" dirty="0">
                <a:latin typeface="Times New Roman" panose="02020603050405020304" pitchFamily="18" charset="0"/>
                <a:cs typeface="Times New Roman" panose="02020603050405020304" pitchFamily="18" charset="0"/>
              </a:rPr>
              <a:t> (Merge Sort)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giải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sắp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trộn</a:t>
            </a:r>
            <a:r>
              <a:rPr lang="en-US" sz="2800" b="1" dirty="0">
                <a:latin typeface="Times New Roman" panose="02020603050405020304" pitchFamily="18" charset="0"/>
                <a:cs typeface="Times New Roman" panose="02020603050405020304" pitchFamily="18" charset="0"/>
              </a:rPr>
              <a:t> (Merge Sort) </a:t>
            </a:r>
            <a:r>
              <a:rPr lang="en-US" sz="2800" b="1" dirty="0" err="1">
                <a:latin typeface="Times New Roman" panose="02020603050405020304" pitchFamily="18" charset="0"/>
                <a:cs typeface="Times New Roman" panose="02020603050405020304" pitchFamily="18" charset="0"/>
              </a:rPr>
              <a:t>làm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việc</a:t>
            </a:r>
            <a:r>
              <a:rPr lang="en-US" sz="2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3. Demo </a:t>
            </a:r>
          </a:p>
          <a:p>
            <a:pPr>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35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5DCE-4331-4F8F-859C-92A64B163CD6}"/>
              </a:ext>
            </a:extLst>
          </p:cNvPr>
          <p:cNvSpPr>
            <a:spLocks noGrp="1"/>
          </p:cNvSpPr>
          <p:nvPr>
            <p:ph type="title"/>
          </p:nvPr>
        </p:nvSpPr>
        <p:spPr>
          <a:xfrm>
            <a:off x="1640156" y="649510"/>
            <a:ext cx="8911687" cy="1280890"/>
          </a:xfrm>
        </p:spPr>
        <p:txBody>
          <a:bodyPr>
            <a:normAutofit/>
          </a:bodyPr>
          <a:lstStyle/>
          <a:p>
            <a:r>
              <a:rPr lang="en-US" sz="3200" b="1">
                <a:latin typeface="Times New Roman" panose="02020603050405020304" pitchFamily="18" charset="0"/>
                <a:cs typeface="Times New Roman" panose="02020603050405020304" pitchFamily="18" charset="0"/>
              </a:rPr>
              <a:t>1. Giải thuật sắp xếp trộn (Merge Sort) là gì?</a:t>
            </a:r>
            <a:endParaRPr lang="en-GB" sz="32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59C864-1C16-4B4D-B1DB-419D9EC6EA36}"/>
              </a:ext>
            </a:extLst>
          </p:cNvPr>
          <p:cNvSpPr>
            <a:spLocks noGrp="1"/>
          </p:cNvSpPr>
          <p:nvPr>
            <p:ph idx="1"/>
          </p:nvPr>
        </p:nvSpPr>
        <p:spPr>
          <a:xfrm>
            <a:off x="1640156" y="1384300"/>
            <a:ext cx="8915400" cy="3777622"/>
          </a:xfrm>
        </p:spPr>
        <p:txBody>
          <a:bodyPr/>
          <a:lstStyle/>
          <a:p>
            <a:r>
              <a:rPr lang="vi-VN" sz="2400">
                <a:latin typeface="Times New Roman" panose="02020603050405020304" pitchFamily="18" charset="0"/>
                <a:cs typeface="Times New Roman" panose="02020603050405020304" pitchFamily="18" charset="0"/>
              </a:rPr>
              <a:t>Sắp xếp trộn (Merge Sort) là một giải thuật sắp xếp dựa trên giải thuật </a:t>
            </a:r>
            <a:r>
              <a:rPr lang="vi-VN" sz="2400" b="1">
                <a:latin typeface="Times New Roman" panose="02020603050405020304" pitchFamily="18" charset="0"/>
                <a:cs typeface="Times New Roman" panose="02020603050405020304" pitchFamily="18" charset="0"/>
              </a:rPr>
              <a:t>Chia để trị (Divide and Conquer)</a:t>
            </a:r>
            <a:r>
              <a:rPr lang="vi-VN" sz="2400">
                <a:latin typeface="Times New Roman" panose="02020603050405020304" pitchFamily="18" charset="0"/>
                <a:cs typeface="Times New Roman" panose="02020603050405020304" pitchFamily="18" charset="0"/>
              </a:rPr>
              <a:t>. Với độ phức tạp thời gian trường hợp xấu nhất là </a:t>
            </a:r>
            <a:r>
              <a:rPr lang="el-GR" sz="2400">
                <a:latin typeface="Times New Roman" panose="02020603050405020304" pitchFamily="18" charset="0"/>
                <a:cs typeface="Times New Roman" panose="02020603050405020304" pitchFamily="18" charset="0"/>
              </a:rPr>
              <a:t>Ο(</a:t>
            </a:r>
            <a:r>
              <a:rPr lang="vi-VN" sz="2400">
                <a:latin typeface="Times New Roman" panose="02020603050405020304" pitchFamily="18" charset="0"/>
                <a:cs typeface="Times New Roman" panose="02020603050405020304" pitchFamily="18" charset="0"/>
              </a:rPr>
              <a:t>n log n) thì đây là một trong các giải thuật đáng được quan tâm nhất.</a:t>
            </a:r>
          </a:p>
          <a:p>
            <a:r>
              <a:rPr lang="vi-VN" sz="2400">
                <a:latin typeface="Times New Roman" panose="02020603050405020304" pitchFamily="18" charset="0"/>
                <a:cs typeface="Times New Roman" panose="02020603050405020304" pitchFamily="18" charset="0"/>
              </a:rPr>
              <a:t>Đầu tiên, giải thuật sắp xếp trộn chia mảng thành hai nửa và sau đó kết hợp chúng lại với nhau thành một mảng đã được sắp xếp.</a:t>
            </a:r>
          </a:p>
          <a:p>
            <a:endParaRPr lang="en-GB"/>
          </a:p>
        </p:txBody>
      </p:sp>
    </p:spTree>
    <p:extLst>
      <p:ext uri="{BB962C8B-B14F-4D97-AF65-F5344CB8AC3E}">
        <p14:creationId xmlns:p14="http://schemas.microsoft.com/office/powerpoint/2010/main" val="325802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968F-EB83-4E69-A19D-C24F37931BA0}"/>
              </a:ext>
            </a:extLst>
          </p:cNvPr>
          <p:cNvSpPr>
            <a:spLocks noGrp="1"/>
          </p:cNvSpPr>
          <p:nvPr>
            <p:ph type="title"/>
          </p:nvPr>
        </p:nvSpPr>
        <p:spPr>
          <a:xfrm>
            <a:off x="1702337" y="598710"/>
            <a:ext cx="98022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210FA-CFFF-4CCA-9199-5E5456441C28}"/>
              </a:ext>
            </a:extLst>
          </p:cNvPr>
          <p:cNvSpPr>
            <a:spLocks noGrp="1"/>
          </p:cNvSpPr>
          <p:nvPr>
            <p:ph idx="1"/>
          </p:nvPr>
        </p:nvSpPr>
        <p:spPr>
          <a:xfrm>
            <a:off x="1702337" y="1239155"/>
            <a:ext cx="8915400" cy="5076512"/>
          </a:xfrm>
        </p:spPr>
        <p:txBody>
          <a:bodyPr>
            <a:normAutofit/>
          </a:bodyPr>
          <a:lstStyle/>
          <a:p>
            <a:r>
              <a:rPr lang="vi-VN" sz="2400">
                <a:latin typeface="Times New Roman" panose="02020603050405020304" pitchFamily="18" charset="0"/>
                <a:cs typeface="Times New Roman" panose="02020603050405020304" pitchFamily="18" charset="0"/>
              </a:rPr>
              <a:t>Dưới đây là các hình minh họa cách giải thuật sắp xếp trộn làm việc. Giả sử chúng ta có mảng sau:</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Đầu tiên, giải thuật sắp xếp trộn chia toàn bộ mảng thành hai nửa. Tiến trình chia này tiếp tục diễn ra cho đến khi không còn chia được nữa và chúng ta thu được các giá trị tương ứng biểu diễn các phần tử trong mảng. Trong hình dưới, đầu tiên chúng ta chia mảng kích cỡ 8 thành hai mảng kích cỡ 4.</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pic>
        <p:nvPicPr>
          <p:cNvPr id="9" name="Picture 8" descr="A close up of a device&#10;&#10;Description generated with very high confidence">
            <a:extLst>
              <a:ext uri="{FF2B5EF4-FFF2-40B4-BE49-F238E27FC236}">
                <a16:creationId xmlns:a16="http://schemas.microsoft.com/office/drawing/2014/main" id="{54AD0FD3-9839-466E-8F26-0A673B58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952" y="2157255"/>
            <a:ext cx="5066096" cy="725579"/>
          </a:xfrm>
          <a:prstGeom prst="rect">
            <a:avLst/>
          </a:prstGeom>
        </p:spPr>
      </p:pic>
      <p:pic>
        <p:nvPicPr>
          <p:cNvPr id="11" name="Picture 10" descr="A close up of a device&#10;&#10;Description generated with very high confidence">
            <a:extLst>
              <a:ext uri="{FF2B5EF4-FFF2-40B4-BE49-F238E27FC236}">
                <a16:creationId xmlns:a16="http://schemas.microsoft.com/office/drawing/2014/main" id="{C07C22D2-AC05-4030-A31C-9ECD1F94B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952" y="5101601"/>
            <a:ext cx="5474816" cy="725578"/>
          </a:xfrm>
          <a:prstGeom prst="rect">
            <a:avLst/>
          </a:prstGeom>
        </p:spPr>
      </p:pic>
    </p:spTree>
    <p:extLst>
      <p:ext uri="{BB962C8B-B14F-4D97-AF65-F5344CB8AC3E}">
        <p14:creationId xmlns:p14="http://schemas.microsoft.com/office/powerpoint/2010/main" val="218125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D770-0C6B-4819-AF2F-FB19C8A4D1A7}"/>
              </a:ext>
            </a:extLst>
          </p:cNvPr>
          <p:cNvSpPr>
            <a:spLocks noGrp="1"/>
          </p:cNvSpPr>
          <p:nvPr>
            <p:ph type="title"/>
          </p:nvPr>
        </p:nvSpPr>
        <p:spPr>
          <a:xfrm>
            <a:off x="1767425" y="636810"/>
            <a:ext cx="100562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F0C8B3AA-E567-4EF1-81E5-AB2890A61184}"/>
              </a:ext>
            </a:extLst>
          </p:cNvPr>
          <p:cNvSpPr>
            <a:spLocks noGrp="1"/>
          </p:cNvSpPr>
          <p:nvPr>
            <p:ph idx="1"/>
          </p:nvPr>
        </p:nvSpPr>
        <p:spPr>
          <a:xfrm>
            <a:off x="1767425" y="1371600"/>
            <a:ext cx="8915400" cy="5143500"/>
          </a:xfrm>
        </p:spPr>
        <p:txBody>
          <a:bodyPr>
            <a:normAutofit/>
          </a:bodyPr>
          <a:lstStyle/>
          <a:p>
            <a:r>
              <a:rPr lang="en-GB" sz="2400">
                <a:latin typeface="Times New Roman" panose="02020603050405020304" pitchFamily="18" charset="0"/>
                <a:cs typeface="Times New Roman" panose="02020603050405020304" pitchFamily="18" charset="0"/>
              </a:rPr>
              <a:t>Tiến trình chia này không làm thay đổi thứ tự các phần tử trong mảng ban đầu. Bây giờ chúng ta tiếp tục chia các mảng này thành 2 nửa</a:t>
            </a:r>
            <a:r>
              <a:rPr lang="en-GB" sz="2400"/>
              <a:t>.</a:t>
            </a:r>
          </a:p>
          <a:p>
            <a:endParaRPr lang="en-US" sz="2400"/>
          </a:p>
          <a:p>
            <a:endParaRPr lang="en-US" sz="2400"/>
          </a:p>
          <a:p>
            <a:r>
              <a:rPr lang="vi-VN" sz="2400">
                <a:latin typeface="Times New Roman" panose="02020603050405020304" pitchFamily="18" charset="0"/>
                <a:cs typeface="Times New Roman" panose="02020603050405020304" pitchFamily="18" charset="0"/>
              </a:rPr>
              <a:t>Tiến hành chia tiếp cho tới khi không còn chia được nữa.</a:t>
            </a:r>
            <a:endParaRPr lang="en-US" sz="24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pic>
        <p:nvPicPr>
          <p:cNvPr id="5" name="Picture 4" descr="A close up of a logo&#10;&#10;Description generated with high confidence">
            <a:extLst>
              <a:ext uri="{FF2B5EF4-FFF2-40B4-BE49-F238E27FC236}">
                <a16:creationId xmlns:a16="http://schemas.microsoft.com/office/drawing/2014/main" id="{F2628FE4-7C14-4BE1-929C-42F80B654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555" y="2652490"/>
            <a:ext cx="6075139" cy="734790"/>
          </a:xfrm>
          <a:prstGeom prst="rect">
            <a:avLst/>
          </a:prstGeom>
        </p:spPr>
      </p:pic>
      <p:pic>
        <p:nvPicPr>
          <p:cNvPr id="7" name="Picture 6" descr="A close up of a device&#10;&#10;Description generated with high confidence">
            <a:extLst>
              <a:ext uri="{FF2B5EF4-FFF2-40B4-BE49-F238E27FC236}">
                <a16:creationId xmlns:a16="http://schemas.microsoft.com/office/drawing/2014/main" id="{E9FA2A34-8637-4791-ABBD-C83A1D9C0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554" y="4205511"/>
            <a:ext cx="7561657" cy="734790"/>
          </a:xfrm>
          <a:prstGeom prst="rect">
            <a:avLst/>
          </a:prstGeom>
        </p:spPr>
      </p:pic>
    </p:spTree>
    <p:extLst>
      <p:ext uri="{BB962C8B-B14F-4D97-AF65-F5344CB8AC3E}">
        <p14:creationId xmlns:p14="http://schemas.microsoft.com/office/powerpoint/2010/main" val="159768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3615-6420-4768-AC64-703EE1885346}"/>
              </a:ext>
            </a:extLst>
          </p:cNvPr>
          <p:cNvSpPr>
            <a:spLocks noGrp="1"/>
          </p:cNvSpPr>
          <p:nvPr>
            <p:ph type="title"/>
          </p:nvPr>
        </p:nvSpPr>
        <p:spPr>
          <a:xfrm>
            <a:off x="1742025" y="649510"/>
            <a:ext cx="95482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D56AAA83-974F-4555-B01B-CF586985F546}"/>
              </a:ext>
            </a:extLst>
          </p:cNvPr>
          <p:cNvSpPr>
            <a:spLocks noGrp="1"/>
          </p:cNvSpPr>
          <p:nvPr>
            <p:ph idx="1"/>
          </p:nvPr>
        </p:nvSpPr>
        <p:spPr>
          <a:xfrm>
            <a:off x="1742025" y="1302654"/>
            <a:ext cx="8915400" cy="5555345"/>
          </a:xfrm>
        </p:spPr>
        <p:txBody>
          <a:bodyPr>
            <a:normAutofit/>
          </a:bodyPr>
          <a:lstStyle/>
          <a:p>
            <a:r>
              <a:rPr lang="vi-VN" sz="2400">
                <a:latin typeface="Times New Roman" panose="02020603050405020304" pitchFamily="18" charset="0"/>
                <a:cs typeface="Times New Roman" panose="02020603050405020304" pitchFamily="18" charset="0"/>
              </a:rPr>
              <a:t>Bây giờ chúng ta tổ hợp chúng theo như đúng cách thức mà chúng được chia ra.</a:t>
            </a:r>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Đầu tiên chúng ta so sánh hai phần tử trong mỗi list và sau đó tổ hợp chúng vào trong một list khác theo cách thức đã được sắp xếp. Ví dụ, 14 và 33 là trong các vị trí đã được sắp xếp. Chúng ta so sánh 27 và 10 và trong list khác chúng ta đặt 10 ở đầu và sau đó là 27. Tương tự, chúng ta thay đổi vị trí của 19 và 35. 42 và 44 được đặt tương ứng.</a:t>
            </a:r>
            <a:endParaRPr lang="en-GB" sz="2400">
              <a:latin typeface="Times New Roman" panose="02020603050405020304" pitchFamily="18" charset="0"/>
              <a:cs typeface="Times New Roman" panose="02020603050405020304" pitchFamily="18" charset="0"/>
            </a:endParaRPr>
          </a:p>
        </p:txBody>
      </p:sp>
      <p:pic>
        <p:nvPicPr>
          <p:cNvPr id="6" name="Picture 5" descr="A close up of a device&#10;&#10;Description generated with high confidence">
            <a:extLst>
              <a:ext uri="{FF2B5EF4-FFF2-40B4-BE49-F238E27FC236}">
                <a16:creationId xmlns:a16="http://schemas.microsoft.com/office/drawing/2014/main" id="{C990BDEA-4519-483E-AEDC-BA769F3B8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78" y="4648201"/>
            <a:ext cx="6272893" cy="762000"/>
          </a:xfrm>
          <a:prstGeom prst="rect">
            <a:avLst/>
          </a:prstGeom>
        </p:spPr>
      </p:pic>
    </p:spTree>
    <p:extLst>
      <p:ext uri="{BB962C8B-B14F-4D97-AF65-F5344CB8AC3E}">
        <p14:creationId xmlns:p14="http://schemas.microsoft.com/office/powerpoint/2010/main" val="14631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5089-2390-4A81-BE40-371B5D3237F4}"/>
              </a:ext>
            </a:extLst>
          </p:cNvPr>
          <p:cNvSpPr>
            <a:spLocks noGrp="1"/>
          </p:cNvSpPr>
          <p:nvPr>
            <p:ph type="title"/>
          </p:nvPr>
        </p:nvSpPr>
        <p:spPr>
          <a:xfrm>
            <a:off x="1640425" y="611410"/>
            <a:ext cx="94720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BBA707C4-3DB7-4F8B-90F9-8B850210F4C6}"/>
              </a:ext>
            </a:extLst>
          </p:cNvPr>
          <p:cNvSpPr>
            <a:spLocks noGrp="1"/>
          </p:cNvSpPr>
          <p:nvPr>
            <p:ph idx="1"/>
          </p:nvPr>
        </p:nvSpPr>
        <p:spPr>
          <a:xfrm>
            <a:off x="1640425" y="1251854"/>
            <a:ext cx="8915400" cy="5174345"/>
          </a:xfrm>
        </p:spPr>
        <p:txBody>
          <a:bodyPr>
            <a:normAutofit/>
          </a:bodyPr>
          <a:lstStyle/>
          <a:p>
            <a:r>
              <a:rPr lang="vi-VN" sz="2400">
                <a:latin typeface="Times New Roman" panose="02020603050405020304" pitchFamily="18" charset="0"/>
                <a:cs typeface="Times New Roman" panose="02020603050405020304" pitchFamily="18" charset="0"/>
              </a:rPr>
              <a:t>Vòng lặp tiếp theo là để kết hợp từng cặp list một ở trên. Chúng ta so sánh các giá trị và sau đó hợp nhất chúng lại vào trong một list chứa 4 giá trị, và 4 giá trị này đều đã được sắp thứ tự.</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Sau bước kết hợp cuối cùng, danh sách sẽ trông giống như sau:</a:t>
            </a:r>
            <a:endParaRPr lang="en-GB" sz="2400">
              <a:latin typeface="Times New Roman" panose="02020603050405020304" pitchFamily="18" charset="0"/>
              <a:cs typeface="Times New Roman" panose="02020603050405020304" pitchFamily="18" charset="0"/>
            </a:endParaRPr>
          </a:p>
        </p:txBody>
      </p:sp>
      <p:pic>
        <p:nvPicPr>
          <p:cNvPr id="5" name="Picture 4" descr="A close up of a device&#10;&#10;Description generated with high confidence">
            <a:extLst>
              <a:ext uri="{FF2B5EF4-FFF2-40B4-BE49-F238E27FC236}">
                <a16:creationId xmlns:a16="http://schemas.microsoft.com/office/drawing/2014/main" id="{91C22AB2-E770-4C8E-B17A-BA62E8866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474" y="2701925"/>
            <a:ext cx="5908851" cy="765175"/>
          </a:xfrm>
          <a:prstGeom prst="rect">
            <a:avLst/>
          </a:prstGeom>
        </p:spPr>
      </p:pic>
      <p:pic>
        <p:nvPicPr>
          <p:cNvPr id="7" name="Picture 6" descr="A close up of a plate&#10;&#10;Description generated with high confidence">
            <a:extLst>
              <a:ext uri="{FF2B5EF4-FFF2-40B4-BE49-F238E27FC236}">
                <a16:creationId xmlns:a16="http://schemas.microsoft.com/office/drawing/2014/main" id="{A0E25F0E-0F5A-4551-A401-24A2241B0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474" y="4668696"/>
            <a:ext cx="5723026" cy="819666"/>
          </a:xfrm>
          <a:prstGeom prst="rect">
            <a:avLst/>
          </a:prstGeom>
        </p:spPr>
      </p:pic>
    </p:spTree>
    <p:extLst>
      <p:ext uri="{BB962C8B-B14F-4D97-AF65-F5344CB8AC3E}">
        <p14:creationId xmlns:p14="http://schemas.microsoft.com/office/powerpoint/2010/main" val="181211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5069-8C11-4FD9-883D-5E7CAE6CC425}"/>
              </a:ext>
            </a:extLst>
          </p:cNvPr>
          <p:cNvSpPr>
            <a:spLocks noGrp="1"/>
          </p:cNvSpPr>
          <p:nvPr>
            <p:ph type="title"/>
          </p:nvPr>
        </p:nvSpPr>
        <p:spPr>
          <a:xfrm>
            <a:off x="1665825" y="624110"/>
            <a:ext cx="9954675"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0298FC25-83DA-453A-8BFA-6672B69CBE39}"/>
              </a:ext>
            </a:extLst>
          </p:cNvPr>
          <p:cNvSpPr>
            <a:spLocks noGrp="1"/>
          </p:cNvSpPr>
          <p:nvPr>
            <p:ph idx="1"/>
          </p:nvPr>
        </p:nvSpPr>
        <p:spPr>
          <a:xfrm>
            <a:off x="1776412" y="1264554"/>
            <a:ext cx="9844088" cy="5187045"/>
          </a:xfrm>
        </p:spPr>
        <p:txBody>
          <a:bodyPr>
            <a:normAutofit/>
          </a:bodyPr>
          <a:lstStyle/>
          <a:p>
            <a:r>
              <a:rPr lang="en-US" sz="2400">
                <a:latin typeface="Times New Roman" panose="02020603050405020304" pitchFamily="18" charset="0"/>
                <a:cs typeface="Times New Roman" panose="02020603050405020304" pitchFamily="18" charset="0"/>
              </a:rPr>
              <a:t>Chứng minh độ phức tạp:</a:t>
            </a:r>
          </a:p>
          <a:p>
            <a:endParaRPr lang="en-US" sz="24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pic>
        <p:nvPicPr>
          <p:cNvPr id="7" name="Picture 6" descr="A screenshot of a cell phone&#10;&#10;Description generated with high confidence">
            <a:extLst>
              <a:ext uri="{FF2B5EF4-FFF2-40B4-BE49-F238E27FC236}">
                <a16:creationId xmlns:a16="http://schemas.microsoft.com/office/drawing/2014/main" id="{6BB75711-7DAB-4093-8CF3-2A6DF4C6E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528" y="1782365"/>
            <a:ext cx="4972744" cy="1257475"/>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76570E12-2A02-4B3A-9009-BAD341B4E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27" y="3021539"/>
            <a:ext cx="6364379" cy="2571907"/>
          </a:xfrm>
          <a:prstGeom prst="rect">
            <a:avLst/>
          </a:prstGeom>
        </p:spPr>
      </p:pic>
    </p:spTree>
    <p:extLst>
      <p:ext uri="{BB962C8B-B14F-4D97-AF65-F5344CB8AC3E}">
        <p14:creationId xmlns:p14="http://schemas.microsoft.com/office/powerpoint/2010/main" val="41947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572C-9510-4C03-B3FD-21FE1C5DE878}"/>
              </a:ext>
            </a:extLst>
          </p:cNvPr>
          <p:cNvSpPr>
            <a:spLocks noGrp="1"/>
          </p:cNvSpPr>
          <p:nvPr>
            <p:ph type="title"/>
          </p:nvPr>
        </p:nvSpPr>
        <p:spPr>
          <a:xfrm>
            <a:off x="1640156" y="636810"/>
            <a:ext cx="10424844" cy="1280890"/>
          </a:xfrm>
        </p:spPr>
        <p:txBody>
          <a:bodyPr>
            <a:normAutofit/>
          </a:bodyPr>
          <a:lstStyle/>
          <a:p>
            <a:r>
              <a:rPr lang="en-US" sz="3200" b="1">
                <a:latin typeface="Times New Roman" panose="02020603050405020304" pitchFamily="18" charset="0"/>
                <a:cs typeface="Times New Roman" panose="02020603050405020304" pitchFamily="18" charset="0"/>
              </a:rPr>
              <a:t>2. Cách giải thuật sắp xếp trộn (Merge Sort) làm việc</a:t>
            </a:r>
            <a:endParaRPr lang="en-GB" sz="3200"/>
          </a:p>
        </p:txBody>
      </p:sp>
      <p:sp>
        <p:nvSpPr>
          <p:cNvPr id="3" name="Content Placeholder 2">
            <a:extLst>
              <a:ext uri="{FF2B5EF4-FFF2-40B4-BE49-F238E27FC236}">
                <a16:creationId xmlns:a16="http://schemas.microsoft.com/office/drawing/2014/main" id="{FA3C64A4-D74B-4F9E-8E0D-822BD3D312F5}"/>
              </a:ext>
            </a:extLst>
          </p:cNvPr>
          <p:cNvSpPr>
            <a:spLocks noGrp="1"/>
          </p:cNvSpPr>
          <p:nvPr>
            <p:ph idx="1"/>
          </p:nvPr>
        </p:nvSpPr>
        <p:spPr>
          <a:xfrm>
            <a:off x="1776412" y="1277254"/>
            <a:ext cx="8915400" cy="5199745"/>
          </a:xfrm>
        </p:spPr>
        <p:txBody>
          <a:bodyPr>
            <a:normAutofit/>
          </a:bodyPr>
          <a:lstStyle/>
          <a:p>
            <a:r>
              <a:rPr lang="en-US" sz="2400">
                <a:latin typeface="Times New Roman" panose="02020603050405020304" pitchFamily="18" charset="0"/>
                <a:cs typeface="Times New Roman" panose="02020603050405020304" pitchFamily="18" charset="0"/>
              </a:rPr>
              <a:t>Chứng minh độ phức tạp:</a:t>
            </a:r>
          </a:p>
          <a:p>
            <a:endParaRPr lang="en-US" sz="2400">
              <a:latin typeface="Times New Roman" panose="02020603050405020304" pitchFamily="18" charset="0"/>
              <a:cs typeface="Times New Roman" panose="02020603050405020304" pitchFamily="18" charset="0"/>
            </a:endParaRPr>
          </a:p>
          <a:p>
            <a:endParaRPr lang="en-GB" sz="2400">
              <a:latin typeface="Times New Roman" panose="02020603050405020304" pitchFamily="18" charset="0"/>
              <a:cs typeface="Times New Roman" panose="02020603050405020304" pitchFamily="18" charset="0"/>
            </a:endParaRPr>
          </a:p>
        </p:txBody>
      </p:sp>
      <p:pic>
        <p:nvPicPr>
          <p:cNvPr id="7" name="Picture 6" descr="A screenshot of a cell phone&#10;&#10;Description generated with very high confidence">
            <a:extLst>
              <a:ext uri="{FF2B5EF4-FFF2-40B4-BE49-F238E27FC236}">
                <a16:creationId xmlns:a16="http://schemas.microsoft.com/office/drawing/2014/main" id="{6E409A3C-776F-41E8-9D22-52E5B33AE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1767421"/>
            <a:ext cx="5563376" cy="4219409"/>
          </a:xfrm>
          <a:prstGeom prst="rect">
            <a:avLst/>
          </a:prstGeom>
        </p:spPr>
      </p:pic>
    </p:spTree>
    <p:extLst>
      <p:ext uri="{BB962C8B-B14F-4D97-AF65-F5344CB8AC3E}">
        <p14:creationId xmlns:p14="http://schemas.microsoft.com/office/powerpoint/2010/main" val="511584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67</TotalTime>
  <Words>528</Words>
  <Application>Microsoft Office PowerPoint</Application>
  <PresentationFormat>Widescreen</PresentationFormat>
  <Paragraphs>40</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Merge Sort</vt:lpstr>
      <vt:lpstr>Mục lục:</vt:lpstr>
      <vt:lpstr>1. Giải thuật sắp xếp trộn (Merge Sort) là gì?</vt:lpstr>
      <vt:lpstr>2. Cách giải thuật sắp xếp trộn (Merge Sort) làm việc</vt:lpstr>
      <vt:lpstr>2. Cách giải thuật sắp xếp trộn (Merge Sort) làm việc</vt:lpstr>
      <vt:lpstr>2. Cách giải thuật sắp xếp trộn (Merge Sort) làm việc</vt:lpstr>
      <vt:lpstr>2. Cách giải thuật sắp xếp trộn (Merge Sort) làm việc</vt:lpstr>
      <vt:lpstr>2. Cách giải thuật sắp xếp trộn (Merge Sort) làm việc</vt:lpstr>
      <vt:lpstr>2. Cách giải thuật sắp xếp trộn (Merge Sort) làm việc</vt:lpstr>
      <vt:lpstr>2. Cách giải thuật sắp xếp trộn (Merge Sort) làm việc</vt:lpstr>
      <vt:lpstr>2. Cách giải thuật sắp xếp trộn (Merge Sort) làm việc</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dc:title>
  <dc:creator>Sinh Vien</dc:creator>
  <cp:lastModifiedBy>Student 02304</cp:lastModifiedBy>
  <cp:revision>8</cp:revision>
  <dcterms:created xsi:type="dcterms:W3CDTF">2018-02-01T03:28:32Z</dcterms:created>
  <dcterms:modified xsi:type="dcterms:W3CDTF">2018-02-01T06:23:04Z</dcterms:modified>
</cp:coreProperties>
</file>