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7" r:id="rId2"/>
    <p:sldId id="266" r:id="rId3"/>
    <p:sldId id="259" r:id="rId4"/>
    <p:sldId id="265" r:id="rId5"/>
    <p:sldId id="267" r:id="rId6"/>
    <p:sldId id="268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22" autoAdjust="0"/>
  </p:normalViewPr>
  <p:slideViewPr>
    <p:cSldViewPr>
      <p:cViewPr>
        <p:scale>
          <a:sx n="76" d="100"/>
          <a:sy n="76" d="100"/>
        </p:scale>
        <p:origin x="-12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50E3E-C465-47C7-936C-C947904DCA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7FBAEA-CAB5-4B80-84A9-830AF0B8ED00}">
      <dgm:prSet custT="1"/>
      <dgm:spPr/>
      <dgm:t>
        <a:bodyPr/>
        <a:lstStyle/>
        <a:p>
          <a:r>
            <a:rPr lang="et-EE" sz="2800" dirty="0" err="1"/>
            <a:t>Raptor</a:t>
          </a:r>
          <a:r>
            <a:rPr lang="et-EE" sz="2800" dirty="0"/>
            <a:t> Lake – 25 miljardit </a:t>
          </a:r>
          <a:r>
            <a:rPr lang="et-EE" sz="2800" dirty="0" err="1"/>
            <a:t>transistorit</a:t>
          </a:r>
          <a:endParaRPr lang="en-US" sz="2800" dirty="0"/>
        </a:p>
      </dgm:t>
    </dgm:pt>
    <dgm:pt modelId="{5E814633-68A7-45AE-AD0B-86F1C52E06D4}" type="parTrans" cxnId="{8CBBE666-C207-41CF-B8BA-73C6BC6DA8B6}">
      <dgm:prSet/>
      <dgm:spPr/>
      <dgm:t>
        <a:bodyPr/>
        <a:lstStyle/>
        <a:p>
          <a:endParaRPr lang="en-US"/>
        </a:p>
      </dgm:t>
    </dgm:pt>
    <dgm:pt modelId="{89EB0129-32AD-4273-BD45-7144A72B44B0}" type="sibTrans" cxnId="{8CBBE666-C207-41CF-B8BA-73C6BC6DA8B6}">
      <dgm:prSet/>
      <dgm:spPr/>
      <dgm:t>
        <a:bodyPr/>
        <a:lstStyle/>
        <a:p>
          <a:endParaRPr lang="en-US"/>
        </a:p>
      </dgm:t>
    </dgm:pt>
    <dgm:pt modelId="{9A32BF0D-0BB9-4CC4-A522-20A2078D31BD}">
      <dgm:prSet/>
      <dgm:spPr/>
      <dgm:t>
        <a:bodyPr/>
        <a:lstStyle/>
        <a:p>
          <a:r>
            <a:rPr lang="et-EE" dirty="0"/>
            <a:t>Inimesed</a:t>
          </a:r>
          <a:r>
            <a:rPr lang="en-GB" dirty="0"/>
            <a:t> +</a:t>
          </a:r>
          <a:r>
            <a:rPr lang="et-EE" dirty="0"/>
            <a:t> autod </a:t>
          </a:r>
          <a:r>
            <a:rPr lang="en-GB" dirty="0"/>
            <a:t>+</a:t>
          </a:r>
          <a:r>
            <a:rPr lang="et-EE" dirty="0"/>
            <a:t> majad </a:t>
          </a:r>
          <a:r>
            <a:rPr lang="en-GB" dirty="0"/>
            <a:t>&lt;</a:t>
          </a:r>
          <a:r>
            <a:rPr lang="et-EE" dirty="0"/>
            <a:t> protsessor</a:t>
          </a:r>
          <a:r>
            <a:rPr lang="en-GB" dirty="0" err="1"/>
            <a:t>i</a:t>
          </a:r>
          <a:r>
            <a:rPr lang="en-GB" dirty="0"/>
            <a:t> </a:t>
          </a:r>
          <a:r>
            <a:rPr lang="en-GB" dirty="0" err="1"/>
            <a:t>transistorid</a:t>
          </a:r>
          <a:endParaRPr lang="en-US" dirty="0"/>
        </a:p>
      </dgm:t>
    </dgm:pt>
    <dgm:pt modelId="{B0B9467F-EB09-403B-8C69-800A38166BCB}" type="parTrans" cxnId="{6351542F-ACAC-450D-A88F-BEA35AC2A884}">
      <dgm:prSet/>
      <dgm:spPr/>
      <dgm:t>
        <a:bodyPr/>
        <a:lstStyle/>
        <a:p>
          <a:endParaRPr lang="en-US"/>
        </a:p>
      </dgm:t>
    </dgm:pt>
    <dgm:pt modelId="{FCE1F09C-8FAF-47D6-A17F-1BF6F75E3C73}" type="sibTrans" cxnId="{6351542F-ACAC-450D-A88F-BEA35AC2A884}">
      <dgm:prSet/>
      <dgm:spPr/>
      <dgm:t>
        <a:bodyPr/>
        <a:lstStyle/>
        <a:p>
          <a:endParaRPr lang="en-US"/>
        </a:p>
      </dgm:t>
    </dgm:pt>
    <dgm:pt modelId="{E4EF4B95-2D93-464C-AD96-6CC558BF6CF4}">
      <dgm:prSet custT="1"/>
      <dgm:spPr/>
      <dgm:t>
        <a:bodyPr/>
        <a:lstStyle/>
        <a:p>
          <a:r>
            <a:rPr lang="en-GB" sz="2800" dirty="0" err="1"/>
            <a:t>Protsessor</a:t>
          </a:r>
          <a:r>
            <a:rPr lang="en-GB" sz="2800" dirty="0"/>
            <a:t> </a:t>
          </a:r>
          <a:r>
            <a:rPr lang="en-GB" sz="2800" dirty="0" err="1"/>
            <a:t>tulesid</a:t>
          </a:r>
          <a:r>
            <a:rPr lang="en-GB" sz="2800" dirty="0"/>
            <a:t> </a:t>
          </a:r>
          <a:r>
            <a:rPr lang="en-GB" sz="2800" dirty="0" err="1"/>
            <a:t>põlema</a:t>
          </a:r>
          <a:r>
            <a:rPr lang="en-GB" sz="2800" dirty="0"/>
            <a:t> </a:t>
          </a:r>
          <a:r>
            <a:rPr lang="en-GB" sz="2800" dirty="0" err="1"/>
            <a:t>panemas</a:t>
          </a:r>
          <a:endParaRPr lang="en-US" sz="2800" dirty="0"/>
        </a:p>
      </dgm:t>
    </dgm:pt>
    <dgm:pt modelId="{B363C1AD-7C63-456C-ABFD-D5F12A3A09F4}" type="parTrans" cxnId="{509C3113-A4FA-47CD-9FA2-2F71ADF0CDA7}">
      <dgm:prSet/>
      <dgm:spPr/>
      <dgm:t>
        <a:bodyPr/>
        <a:lstStyle/>
        <a:p>
          <a:endParaRPr lang="en-US"/>
        </a:p>
      </dgm:t>
    </dgm:pt>
    <dgm:pt modelId="{FB48C183-DBA9-4EC7-BE28-076ACAA64CB9}" type="sibTrans" cxnId="{509C3113-A4FA-47CD-9FA2-2F71ADF0CDA7}">
      <dgm:prSet/>
      <dgm:spPr/>
      <dgm:t>
        <a:bodyPr/>
        <a:lstStyle/>
        <a:p>
          <a:endParaRPr lang="en-US"/>
        </a:p>
      </dgm:t>
    </dgm:pt>
    <dgm:pt modelId="{7D0AD982-AC30-4C24-B633-CA4B33FFEF3B}">
      <dgm:prSet custT="1"/>
      <dgm:spPr/>
      <dgm:t>
        <a:bodyPr/>
        <a:lstStyle/>
        <a:p>
          <a:r>
            <a:rPr lang="et-EE" sz="2800" dirty="0"/>
            <a:t>Auto vs protsessor</a:t>
          </a:r>
          <a:endParaRPr lang="en-US" sz="2800" dirty="0"/>
        </a:p>
      </dgm:t>
    </dgm:pt>
    <dgm:pt modelId="{38B6837D-0B35-4F74-B887-208906542358}" type="parTrans" cxnId="{C72EE3CA-F019-4A1B-890D-D0F6B60DDD27}">
      <dgm:prSet/>
      <dgm:spPr/>
      <dgm:t>
        <a:bodyPr/>
        <a:lstStyle/>
        <a:p>
          <a:endParaRPr lang="et-EE"/>
        </a:p>
      </dgm:t>
    </dgm:pt>
    <dgm:pt modelId="{4EECAB95-B7F1-4685-A92A-66471B4C462C}" type="sibTrans" cxnId="{C72EE3CA-F019-4A1B-890D-D0F6B60DDD27}">
      <dgm:prSet/>
      <dgm:spPr/>
      <dgm:t>
        <a:bodyPr/>
        <a:lstStyle/>
        <a:p>
          <a:endParaRPr lang="et-EE"/>
        </a:p>
      </dgm:t>
    </dgm:pt>
    <dgm:pt modelId="{2615B99A-6189-4C01-8882-551F34DF3196}" type="pres">
      <dgm:prSet presAssocID="{00D50E3E-C465-47C7-936C-C947904DCA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D4A2B4-98E5-4388-A31F-348165F84D25}" type="pres">
      <dgm:prSet presAssocID="{0D7FBAEA-CAB5-4B80-84A9-830AF0B8ED0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C7EB2-9E3D-4402-B294-4F307C3DD158}" type="pres">
      <dgm:prSet presAssocID="{89EB0129-32AD-4273-BD45-7144A72B44B0}" presName="spacer" presStyleCnt="0"/>
      <dgm:spPr/>
    </dgm:pt>
    <dgm:pt modelId="{133101D0-C42B-4BF2-A43C-4B9DC5F12266}" type="pres">
      <dgm:prSet presAssocID="{7D0AD982-AC30-4C24-B633-CA4B33FFEF3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8EE5E-E75E-4AD5-B6D2-8564E2B3A91F}" type="pres">
      <dgm:prSet presAssocID="{4EECAB95-B7F1-4685-A92A-66471B4C462C}" presName="spacer" presStyleCnt="0"/>
      <dgm:spPr/>
    </dgm:pt>
    <dgm:pt modelId="{E42CCBDF-07B9-4301-A83F-AC8AF15CCC29}" type="pres">
      <dgm:prSet presAssocID="{9A32BF0D-0BB9-4CC4-A522-20A2078D31B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6E9F4-5CAB-43FC-A11F-8D5A44D397A2}" type="pres">
      <dgm:prSet presAssocID="{FCE1F09C-8FAF-47D6-A17F-1BF6F75E3C73}" presName="spacer" presStyleCnt="0"/>
      <dgm:spPr/>
    </dgm:pt>
    <dgm:pt modelId="{43A5B796-6D62-405D-861B-8A0A479CBBA7}" type="pres">
      <dgm:prSet presAssocID="{E4EF4B95-2D93-464C-AD96-6CC558BF6CF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BBE666-C207-41CF-B8BA-73C6BC6DA8B6}" srcId="{00D50E3E-C465-47C7-936C-C947904DCA37}" destId="{0D7FBAEA-CAB5-4B80-84A9-830AF0B8ED00}" srcOrd="0" destOrd="0" parTransId="{5E814633-68A7-45AE-AD0B-86F1C52E06D4}" sibTransId="{89EB0129-32AD-4273-BD45-7144A72B44B0}"/>
    <dgm:cxn modelId="{0A15201A-8CCC-4D57-8598-47F6C5D2EF67}" type="presOf" srcId="{00D50E3E-C465-47C7-936C-C947904DCA37}" destId="{2615B99A-6189-4C01-8882-551F34DF3196}" srcOrd="0" destOrd="0" presId="urn:microsoft.com/office/officeart/2005/8/layout/vList2"/>
    <dgm:cxn modelId="{F5C633A3-A008-4EA5-A8C4-38789CE3ED24}" type="presOf" srcId="{7D0AD982-AC30-4C24-B633-CA4B33FFEF3B}" destId="{133101D0-C42B-4BF2-A43C-4B9DC5F12266}" srcOrd="0" destOrd="0" presId="urn:microsoft.com/office/officeart/2005/8/layout/vList2"/>
    <dgm:cxn modelId="{6351542F-ACAC-450D-A88F-BEA35AC2A884}" srcId="{00D50E3E-C465-47C7-936C-C947904DCA37}" destId="{9A32BF0D-0BB9-4CC4-A522-20A2078D31BD}" srcOrd="2" destOrd="0" parTransId="{B0B9467F-EB09-403B-8C69-800A38166BCB}" sibTransId="{FCE1F09C-8FAF-47D6-A17F-1BF6F75E3C73}"/>
    <dgm:cxn modelId="{DF993833-0309-4F1C-8AF1-1A10967CD656}" type="presOf" srcId="{E4EF4B95-2D93-464C-AD96-6CC558BF6CF4}" destId="{43A5B796-6D62-405D-861B-8A0A479CBBA7}" srcOrd="0" destOrd="0" presId="urn:microsoft.com/office/officeart/2005/8/layout/vList2"/>
    <dgm:cxn modelId="{C72EE3CA-F019-4A1B-890D-D0F6B60DDD27}" srcId="{00D50E3E-C465-47C7-936C-C947904DCA37}" destId="{7D0AD982-AC30-4C24-B633-CA4B33FFEF3B}" srcOrd="1" destOrd="0" parTransId="{38B6837D-0B35-4F74-B887-208906542358}" sibTransId="{4EECAB95-B7F1-4685-A92A-66471B4C462C}"/>
    <dgm:cxn modelId="{809607D2-EB01-438B-BF8D-77B24F5F61E8}" type="presOf" srcId="{0D7FBAEA-CAB5-4B80-84A9-830AF0B8ED00}" destId="{F6D4A2B4-98E5-4388-A31F-348165F84D25}" srcOrd="0" destOrd="0" presId="urn:microsoft.com/office/officeart/2005/8/layout/vList2"/>
    <dgm:cxn modelId="{509C3113-A4FA-47CD-9FA2-2F71ADF0CDA7}" srcId="{00D50E3E-C465-47C7-936C-C947904DCA37}" destId="{E4EF4B95-2D93-464C-AD96-6CC558BF6CF4}" srcOrd="3" destOrd="0" parTransId="{B363C1AD-7C63-456C-ABFD-D5F12A3A09F4}" sibTransId="{FB48C183-DBA9-4EC7-BE28-076ACAA64CB9}"/>
    <dgm:cxn modelId="{315377CE-3330-4EEE-B9D9-60A4506288D0}" type="presOf" srcId="{9A32BF0D-0BB9-4CC4-A522-20A2078D31BD}" destId="{E42CCBDF-07B9-4301-A83F-AC8AF15CCC29}" srcOrd="0" destOrd="0" presId="urn:microsoft.com/office/officeart/2005/8/layout/vList2"/>
    <dgm:cxn modelId="{04D2B934-6075-49F5-918D-934D71B473BB}" type="presParOf" srcId="{2615B99A-6189-4C01-8882-551F34DF3196}" destId="{F6D4A2B4-98E5-4388-A31F-348165F84D25}" srcOrd="0" destOrd="0" presId="urn:microsoft.com/office/officeart/2005/8/layout/vList2"/>
    <dgm:cxn modelId="{14C39A23-4BEA-4EBA-8C4D-A5BB3A2DC1D3}" type="presParOf" srcId="{2615B99A-6189-4C01-8882-551F34DF3196}" destId="{17DC7EB2-9E3D-4402-B294-4F307C3DD158}" srcOrd="1" destOrd="0" presId="urn:microsoft.com/office/officeart/2005/8/layout/vList2"/>
    <dgm:cxn modelId="{9F4C4BA3-A007-408F-B676-15A31D122D83}" type="presParOf" srcId="{2615B99A-6189-4C01-8882-551F34DF3196}" destId="{133101D0-C42B-4BF2-A43C-4B9DC5F12266}" srcOrd="2" destOrd="0" presId="urn:microsoft.com/office/officeart/2005/8/layout/vList2"/>
    <dgm:cxn modelId="{7A71809A-0434-4B02-9577-C241F47558E0}" type="presParOf" srcId="{2615B99A-6189-4C01-8882-551F34DF3196}" destId="{27B8EE5E-E75E-4AD5-B6D2-8564E2B3A91F}" srcOrd="3" destOrd="0" presId="urn:microsoft.com/office/officeart/2005/8/layout/vList2"/>
    <dgm:cxn modelId="{B92EB26B-B28D-4477-85A5-BB326400B6B9}" type="presParOf" srcId="{2615B99A-6189-4C01-8882-551F34DF3196}" destId="{E42CCBDF-07B9-4301-A83F-AC8AF15CCC29}" srcOrd="4" destOrd="0" presId="urn:microsoft.com/office/officeart/2005/8/layout/vList2"/>
    <dgm:cxn modelId="{885EF0CA-7C52-4956-B669-ED8A3BDA9098}" type="presParOf" srcId="{2615B99A-6189-4C01-8882-551F34DF3196}" destId="{02E6E9F4-5CAB-43FC-A11F-8D5A44D397A2}" srcOrd="5" destOrd="0" presId="urn:microsoft.com/office/officeart/2005/8/layout/vList2"/>
    <dgm:cxn modelId="{7F7DC433-1AC3-478F-9AEF-FCB2B3BA71AC}" type="presParOf" srcId="{2615B99A-6189-4C01-8882-551F34DF3196}" destId="{43A5B796-6D62-405D-861B-8A0A479CBBA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4A2B4-98E5-4388-A31F-348165F84D25}">
      <dsp:nvSpPr>
        <dsp:cNvPr id="0" name=""/>
        <dsp:cNvSpPr/>
      </dsp:nvSpPr>
      <dsp:spPr>
        <a:xfrm>
          <a:off x="0" y="145591"/>
          <a:ext cx="8229600" cy="6998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t-EE" sz="2800" kern="1200" dirty="0" err="1"/>
            <a:t>Raptor</a:t>
          </a:r>
          <a:r>
            <a:rPr lang="et-EE" sz="2800" kern="1200" dirty="0"/>
            <a:t> Lake – 25 miljardit </a:t>
          </a:r>
          <a:r>
            <a:rPr lang="et-EE" sz="2800" kern="1200" dirty="0" err="1"/>
            <a:t>transistorit</a:t>
          </a:r>
          <a:endParaRPr lang="en-US" sz="2800" kern="1200" dirty="0"/>
        </a:p>
      </dsp:txBody>
      <dsp:txXfrm>
        <a:off x="34162" y="179753"/>
        <a:ext cx="8161276" cy="631482"/>
      </dsp:txXfrm>
    </dsp:sp>
    <dsp:sp modelId="{133101D0-C42B-4BF2-A43C-4B9DC5F12266}">
      <dsp:nvSpPr>
        <dsp:cNvPr id="0" name=""/>
        <dsp:cNvSpPr/>
      </dsp:nvSpPr>
      <dsp:spPr>
        <a:xfrm>
          <a:off x="0" y="928917"/>
          <a:ext cx="8229600" cy="6998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t-EE" sz="2800" kern="1200" dirty="0"/>
            <a:t>Auto vs protsessor</a:t>
          </a:r>
          <a:endParaRPr lang="en-US" sz="2800" kern="1200" dirty="0"/>
        </a:p>
      </dsp:txBody>
      <dsp:txXfrm>
        <a:off x="34162" y="963079"/>
        <a:ext cx="8161276" cy="631482"/>
      </dsp:txXfrm>
    </dsp:sp>
    <dsp:sp modelId="{E42CCBDF-07B9-4301-A83F-AC8AF15CCC29}">
      <dsp:nvSpPr>
        <dsp:cNvPr id="0" name=""/>
        <dsp:cNvSpPr/>
      </dsp:nvSpPr>
      <dsp:spPr>
        <a:xfrm>
          <a:off x="0" y="1712243"/>
          <a:ext cx="8229600" cy="6998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t-EE" sz="2900" kern="1200" dirty="0"/>
            <a:t>Inimesed</a:t>
          </a:r>
          <a:r>
            <a:rPr lang="en-GB" sz="2900" kern="1200" dirty="0"/>
            <a:t> +</a:t>
          </a:r>
          <a:r>
            <a:rPr lang="et-EE" sz="2900" kern="1200" dirty="0"/>
            <a:t> autod </a:t>
          </a:r>
          <a:r>
            <a:rPr lang="en-GB" sz="2900" kern="1200" dirty="0"/>
            <a:t>+</a:t>
          </a:r>
          <a:r>
            <a:rPr lang="et-EE" sz="2900" kern="1200" dirty="0"/>
            <a:t> majad </a:t>
          </a:r>
          <a:r>
            <a:rPr lang="en-GB" sz="2900" kern="1200" dirty="0"/>
            <a:t>&lt;</a:t>
          </a:r>
          <a:r>
            <a:rPr lang="et-EE" sz="2900" kern="1200" dirty="0"/>
            <a:t> protsessor</a:t>
          </a:r>
          <a:r>
            <a:rPr lang="en-GB" sz="2900" kern="1200" dirty="0" err="1"/>
            <a:t>i</a:t>
          </a:r>
          <a:r>
            <a:rPr lang="en-GB" sz="2900" kern="1200" dirty="0"/>
            <a:t> </a:t>
          </a:r>
          <a:r>
            <a:rPr lang="en-GB" sz="2900" kern="1200" dirty="0" err="1"/>
            <a:t>transistorid</a:t>
          </a:r>
          <a:endParaRPr lang="en-US" sz="2900" kern="1200" dirty="0"/>
        </a:p>
      </dsp:txBody>
      <dsp:txXfrm>
        <a:off x="34162" y="1746405"/>
        <a:ext cx="8161276" cy="631482"/>
      </dsp:txXfrm>
    </dsp:sp>
    <dsp:sp modelId="{43A5B796-6D62-405D-861B-8A0A479CBBA7}">
      <dsp:nvSpPr>
        <dsp:cNvPr id="0" name=""/>
        <dsp:cNvSpPr/>
      </dsp:nvSpPr>
      <dsp:spPr>
        <a:xfrm>
          <a:off x="0" y="2495570"/>
          <a:ext cx="8229600" cy="6998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err="1"/>
            <a:t>Protsessor</a:t>
          </a:r>
          <a:r>
            <a:rPr lang="en-GB" sz="2800" kern="1200" dirty="0"/>
            <a:t> </a:t>
          </a:r>
          <a:r>
            <a:rPr lang="en-GB" sz="2800" kern="1200" dirty="0" err="1"/>
            <a:t>tulesid</a:t>
          </a:r>
          <a:r>
            <a:rPr lang="en-GB" sz="2800" kern="1200" dirty="0"/>
            <a:t> </a:t>
          </a:r>
          <a:r>
            <a:rPr lang="en-GB" sz="2800" kern="1200" dirty="0" err="1"/>
            <a:t>põlema</a:t>
          </a:r>
          <a:r>
            <a:rPr lang="en-GB" sz="2800" kern="1200" dirty="0"/>
            <a:t> </a:t>
          </a:r>
          <a:r>
            <a:rPr lang="en-GB" sz="2800" kern="1200" dirty="0" err="1"/>
            <a:t>panemas</a:t>
          </a:r>
          <a:endParaRPr lang="en-US" sz="2800" kern="1200" dirty="0"/>
        </a:p>
      </dsp:txBody>
      <dsp:txXfrm>
        <a:off x="34162" y="2529732"/>
        <a:ext cx="8161276" cy="631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85CA2-3C22-4CD0-BA22-0BD38C1AB76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8DC00-ADD5-4866-8F4B-5A0E03361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7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8DC00-ADD5-4866-8F4B-5A0E03361B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9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smtClean="0"/>
              <a:t>Protsessor: juhtplokk, töötlemisplokk, registrid ( ... Ja ... Register)</a:t>
            </a:r>
            <a:br>
              <a:rPr lang="et-EE" dirty="0" smtClean="0"/>
            </a:br>
            <a:r>
              <a:rPr lang="et-EE" dirty="0" smtClean="0"/>
              <a:t>Püsimälu – põhimälu</a:t>
            </a:r>
            <a:br>
              <a:rPr lang="et-EE" dirty="0" smtClean="0"/>
            </a:br>
            <a:r>
              <a:rPr lang="et-EE" dirty="0" smtClean="0"/>
              <a:t>Perifeeriaseadmed 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8DC00-ADD5-4866-8F4B-5A0E03361B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7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Esimeste</a:t>
            </a:r>
            <a:r>
              <a:rPr lang="en-US" dirty="0" smtClean="0"/>
              <a:t> </a:t>
            </a:r>
            <a:r>
              <a:rPr lang="en-US" dirty="0" err="1" smtClean="0"/>
              <a:t>protsessorite</a:t>
            </a:r>
            <a:r>
              <a:rPr lang="en-US" dirty="0" smtClean="0"/>
              <a:t> </a:t>
            </a:r>
            <a:r>
              <a:rPr lang="en-US" dirty="0" err="1" smtClean="0"/>
              <a:t>tootmisel</a:t>
            </a:r>
            <a:r>
              <a:rPr lang="en-US" dirty="0" smtClean="0"/>
              <a:t> </a:t>
            </a:r>
            <a:r>
              <a:rPr lang="en-US" dirty="0" err="1" smtClean="0"/>
              <a:t>loodi</a:t>
            </a:r>
            <a:r>
              <a:rPr lang="en-US" dirty="0" smtClean="0"/>
              <a:t> </a:t>
            </a:r>
            <a:r>
              <a:rPr lang="en-US" dirty="0" err="1" smtClean="0"/>
              <a:t>peaaegu</a:t>
            </a:r>
            <a:r>
              <a:rPr lang="en-US" dirty="0" smtClean="0"/>
              <a:t> </a:t>
            </a:r>
            <a:r>
              <a:rPr lang="en-US" dirty="0" err="1" smtClean="0"/>
              <a:t>iga</a:t>
            </a:r>
            <a:r>
              <a:rPr lang="en-US" dirty="0" smtClean="0"/>
              <a:t> </a:t>
            </a:r>
            <a:r>
              <a:rPr lang="en-US" dirty="0" err="1" smtClean="0"/>
              <a:t>arvuti</a:t>
            </a:r>
            <a:r>
              <a:rPr lang="en-US" dirty="0" smtClean="0"/>
              <a:t> </a:t>
            </a:r>
            <a:r>
              <a:rPr lang="en-US" dirty="0" err="1" smtClean="0"/>
              <a:t>või</a:t>
            </a:r>
            <a:r>
              <a:rPr lang="en-US" dirty="0" smtClean="0"/>
              <a:t> </a:t>
            </a:r>
            <a:r>
              <a:rPr lang="en-US" dirty="0" err="1" smtClean="0"/>
              <a:t>rakenduse</a:t>
            </a:r>
            <a:r>
              <a:rPr lang="en-US" dirty="0" smtClean="0"/>
              <a:t> </a:t>
            </a:r>
            <a:r>
              <a:rPr lang="en-US" dirty="0" err="1" smtClean="0"/>
              <a:t>jaoks</a:t>
            </a:r>
            <a:r>
              <a:rPr lang="en-US" dirty="0" smtClean="0"/>
              <a:t> </a:t>
            </a:r>
            <a:r>
              <a:rPr lang="en-US" dirty="0" err="1" smtClean="0"/>
              <a:t>oma</a:t>
            </a:r>
            <a:r>
              <a:rPr lang="en-US" dirty="0" smtClean="0"/>
              <a:t> </a:t>
            </a:r>
            <a:r>
              <a:rPr lang="en-US" dirty="0" err="1" smtClean="0"/>
              <a:t>protsessoritüüp</a:t>
            </a:r>
            <a:r>
              <a:rPr lang="en-US" dirty="0" smtClean="0"/>
              <a:t>. </a:t>
            </a:r>
            <a:r>
              <a:rPr lang="en-US" dirty="0" err="1" smtClean="0"/>
              <a:t>Selline</a:t>
            </a:r>
            <a:r>
              <a:rPr lang="en-US" dirty="0" smtClean="0"/>
              <a:t> </a:t>
            </a:r>
            <a:r>
              <a:rPr lang="en-US" dirty="0" err="1" smtClean="0"/>
              <a:t>lähenemisviis</a:t>
            </a:r>
            <a:r>
              <a:rPr lang="en-US" dirty="0" smtClean="0"/>
              <a:t> </a:t>
            </a:r>
            <a:r>
              <a:rPr lang="en-US" dirty="0" err="1" smtClean="0"/>
              <a:t>osutus</a:t>
            </a:r>
            <a:r>
              <a:rPr lang="en-US" dirty="0" smtClean="0"/>
              <a:t> </a:t>
            </a:r>
            <a:r>
              <a:rPr lang="en-US" dirty="0" err="1" smtClean="0"/>
              <a:t>väga</a:t>
            </a:r>
            <a:r>
              <a:rPr lang="en-US" dirty="0" smtClean="0"/>
              <a:t> </a:t>
            </a:r>
            <a:r>
              <a:rPr lang="en-US" dirty="0" err="1" smtClean="0"/>
              <a:t>kulukaks</a:t>
            </a:r>
            <a:r>
              <a:rPr lang="en-US" dirty="0" smtClean="0"/>
              <a:t> ja </a:t>
            </a:r>
            <a:r>
              <a:rPr lang="en-US" dirty="0" err="1" smtClean="0"/>
              <a:t>tänapäeval</a:t>
            </a:r>
            <a:r>
              <a:rPr lang="en-US" dirty="0" smtClean="0"/>
              <a:t> </a:t>
            </a:r>
            <a:r>
              <a:rPr lang="en-US" dirty="0" err="1" smtClean="0"/>
              <a:t>saame</a:t>
            </a:r>
            <a:r>
              <a:rPr lang="en-US" dirty="0" smtClean="0"/>
              <a:t> me </a:t>
            </a:r>
            <a:r>
              <a:rPr lang="en-US" dirty="0" err="1" smtClean="0"/>
              <a:t>ühte</a:t>
            </a:r>
            <a:r>
              <a:rPr lang="en-US" dirty="0" smtClean="0"/>
              <a:t> </a:t>
            </a:r>
            <a:r>
              <a:rPr lang="en-US" dirty="0" err="1" smtClean="0"/>
              <a:t>protsessorit</a:t>
            </a:r>
            <a:r>
              <a:rPr lang="en-US" dirty="0" smtClean="0"/>
              <a:t> </a:t>
            </a:r>
            <a:r>
              <a:rPr lang="en-US" dirty="0" err="1" smtClean="0"/>
              <a:t>kasutada</a:t>
            </a:r>
            <a:r>
              <a:rPr lang="en-US" dirty="0" smtClean="0"/>
              <a:t> </a:t>
            </a:r>
            <a:r>
              <a:rPr lang="en-US" dirty="0" err="1" smtClean="0"/>
              <a:t>erinevates</a:t>
            </a:r>
            <a:r>
              <a:rPr lang="en-US" dirty="0" smtClean="0"/>
              <a:t> </a:t>
            </a:r>
            <a:r>
              <a:rPr lang="en-US" dirty="0" err="1" smtClean="0"/>
              <a:t>arvutites</a:t>
            </a:r>
            <a:r>
              <a:rPr lang="en-US" dirty="0" smtClean="0"/>
              <a:t>, </a:t>
            </a:r>
            <a:r>
              <a:rPr lang="en-US" dirty="0" err="1" smtClean="0"/>
              <a:t>vaja</a:t>
            </a:r>
            <a:r>
              <a:rPr lang="en-US" dirty="0" smtClean="0"/>
              <a:t> on </a:t>
            </a:r>
            <a:r>
              <a:rPr lang="en-US" dirty="0" err="1" smtClean="0"/>
              <a:t>vaid</a:t>
            </a:r>
            <a:r>
              <a:rPr lang="en-US" dirty="0" smtClean="0"/>
              <a:t> </a:t>
            </a:r>
            <a:r>
              <a:rPr lang="en-US" dirty="0" err="1" smtClean="0"/>
              <a:t>kokkusobivat</a:t>
            </a:r>
            <a:r>
              <a:rPr lang="en-US" dirty="0" smtClean="0"/>
              <a:t> </a:t>
            </a:r>
            <a:r>
              <a:rPr lang="en-US" dirty="0" err="1" smtClean="0"/>
              <a:t>emaplaati</a:t>
            </a:r>
            <a:r>
              <a:rPr lang="en-US" dirty="0" smtClean="0"/>
              <a:t>.</a:t>
            </a:r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8DC00-ADD5-4866-8F4B-5A0E03361B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4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Tööjaamadele</a:t>
            </a:r>
            <a:r>
              <a:rPr lang="en-US" dirty="0" smtClean="0"/>
              <a:t> ja </a:t>
            </a:r>
            <a:r>
              <a:rPr lang="en-US" dirty="0" err="1" smtClean="0"/>
              <a:t>serveritele</a:t>
            </a:r>
            <a:r>
              <a:rPr lang="en-US" dirty="0" smtClean="0"/>
              <a:t> </a:t>
            </a:r>
            <a:r>
              <a:rPr lang="en-US" dirty="0" err="1" smtClean="0"/>
              <a:t>toodavad</a:t>
            </a:r>
            <a:r>
              <a:rPr lang="en-US" dirty="0" smtClean="0"/>
              <a:t> </a:t>
            </a:r>
            <a:r>
              <a:rPr lang="en-US" dirty="0" err="1" smtClean="0"/>
              <a:t>protsessoreid</a:t>
            </a:r>
            <a:r>
              <a:rPr lang="en-US" dirty="0" smtClean="0"/>
              <a:t> </a:t>
            </a:r>
            <a:r>
              <a:rPr lang="en-US" dirty="0" err="1" smtClean="0"/>
              <a:t>peamiselt</a:t>
            </a:r>
            <a:r>
              <a:rPr lang="en-US" dirty="0" smtClean="0"/>
              <a:t> </a:t>
            </a:r>
            <a:r>
              <a:rPr lang="en-US" dirty="0" err="1" smtClean="0"/>
              <a:t>kaks</a:t>
            </a:r>
            <a:r>
              <a:rPr lang="en-US" dirty="0" smtClean="0"/>
              <a:t> </a:t>
            </a:r>
            <a:r>
              <a:rPr lang="en-US" dirty="0" err="1" smtClean="0"/>
              <a:t>konkureerivat</a:t>
            </a:r>
            <a:r>
              <a:rPr lang="en-US" dirty="0" smtClean="0"/>
              <a:t> </a:t>
            </a:r>
            <a:r>
              <a:rPr lang="en-US" dirty="0" err="1" smtClean="0"/>
              <a:t>firmat</a:t>
            </a:r>
            <a:r>
              <a:rPr lang="en-US" dirty="0" smtClean="0"/>
              <a:t>: Intel ja AMD</a:t>
            </a:r>
            <a:r>
              <a:rPr lang="et-EE" dirty="0" smtClean="0"/>
              <a:t>,</a:t>
            </a:r>
            <a:r>
              <a:rPr lang="et-EE" baseline="0" dirty="0" smtClean="0"/>
              <a:t> aga Apple ja NVIDIA?</a:t>
            </a:r>
            <a:r>
              <a:rPr lang="et-EE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8DC00-ADD5-4866-8F4B-5A0E03361B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EC2E-308A-41F4-A283-422684004AF8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PROTSESSORID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163-4862-45AB-A310-C03879B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9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DABA-88D4-4C56-8B44-6179DB971FAF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PROTSESSORID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163-4862-45AB-A310-C03879B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C72D-8269-471D-93F8-B79E7F5C6452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PROTSESSORID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163-4862-45AB-A310-C03879B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2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E993-1CD8-41C8-8484-583EDFCD429B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PROTSESSORID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163-4862-45AB-A310-C03879B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98DC-5AF6-479D-8AE8-7CC40F1B7F00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PROTSESSORID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163-4862-45AB-A310-C03879B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8E2C-6CBE-4C87-B100-22C6733D0005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PROTSESSORID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163-4862-45AB-A310-C03879B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0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1A1-AF42-4B44-9EE3-16DD13D4FFFB}" type="datetime1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PROTSESSORID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163-4862-45AB-A310-C03879B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5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F5E3-BDB8-4A2B-84C4-61345AB19F54}" type="datetime1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PROTSESSORID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163-4862-45AB-A310-C03879B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8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E19-82F1-425F-9829-0667D8FDD6AE}" type="datetime1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PROTSESSORID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163-4862-45AB-A310-C03879B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4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9A61-EDB9-46EE-99C1-A312EFA70CC7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PROTSESSORID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163-4862-45AB-A310-C03879B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9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6660-358E-4DF3-A5DD-AA891971AE60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PROTSESSORID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163-4862-45AB-A310-C03879B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9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2C9F7-651C-4815-982F-DC86CDA072F2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PROTSESSORID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B163-4862-45AB-A310-C03879B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gaming/resources/gaming-processor-nam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eopearhiiv.edu.ee/e-kursused/eucip/haldus/112_arvutissteemi_phikomponentidevahelised_seosed.html" TargetMode="Externa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ectrum.ieee.org/chip-hall-of-fame-intel-4004-microprocesso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rvethehome.com/amd-ryzen-threadripper-pro-5995wx-wepyc-review-supermicro-gigabyte-kioxia-pny-nvidia-asus-lenov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>
          <a:xfrm>
            <a:off x="1814748" y="764704"/>
            <a:ext cx="5486400" cy="3919856"/>
          </a:xfrm>
        </p:spPr>
        <p:txBody>
          <a:bodyPr/>
          <a:lstStyle/>
          <a:p>
            <a:endParaRPr lang="et-EE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99592" y="5872899"/>
            <a:ext cx="5486400" cy="476246"/>
          </a:xfrm>
        </p:spPr>
        <p:txBody>
          <a:bodyPr/>
          <a:lstStyle/>
          <a:p>
            <a:r>
              <a:rPr lang="en-US" dirty="0" err="1" smtClean="0"/>
              <a:t>Pilt</a:t>
            </a:r>
            <a:r>
              <a:rPr lang="et-EE" dirty="0" smtClean="0"/>
              <a:t> </a:t>
            </a:r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err="1"/>
              <a:t>Protsessor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Intel.com</a:t>
            </a:r>
            <a:r>
              <a:rPr lang="en-US" dirty="0"/>
              <a:t>)</a:t>
            </a:r>
          </a:p>
        </p:txBody>
      </p:sp>
      <p:pic>
        <p:nvPicPr>
          <p:cNvPr id="1026" name="Picture 2" descr="C:\Users\gjtra\Downloads\alder-lake-i5-no12-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89" y="404664"/>
            <a:ext cx="7335438" cy="5468235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0" y="5587343"/>
            <a:ext cx="4334272" cy="5711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92D05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PROTSESSORID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163-4862-45AB-A310-C03879BC45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484784"/>
            <a:ext cx="82296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/>
              <a:t>Protsessori</a:t>
            </a:r>
            <a:r>
              <a:rPr lang="en-US" sz="1800" dirty="0" smtClean="0"/>
              <a:t> </a:t>
            </a:r>
            <a:r>
              <a:rPr lang="et-EE" sz="1800" dirty="0" smtClean="0"/>
              <a:t>(</a:t>
            </a:r>
            <a:r>
              <a:rPr lang="et-EE" sz="1800" i="1" dirty="0" smtClean="0">
                <a:solidFill>
                  <a:schemeClr val="accent3">
                    <a:lumMod val="75000"/>
                  </a:schemeClr>
                </a:solidFill>
              </a:rPr>
              <a:t>Central Processing Unit, CPU</a:t>
            </a:r>
            <a:r>
              <a:rPr lang="et-EE" sz="1800" i="1" dirty="0" smtClean="0"/>
              <a:t>) </a:t>
            </a:r>
            <a:r>
              <a:rPr lang="en-US" sz="1800" dirty="0" err="1" smtClean="0"/>
              <a:t>põhiülesandeks</a:t>
            </a:r>
            <a:r>
              <a:rPr lang="en-US" sz="1800" dirty="0" smtClean="0"/>
              <a:t> on </a:t>
            </a:r>
            <a:r>
              <a:rPr lang="en-US" sz="1800" dirty="0" err="1" smtClean="0"/>
              <a:t>teostada</a:t>
            </a:r>
            <a:r>
              <a:rPr lang="en-US" sz="1800" dirty="0" smtClean="0"/>
              <a:t> </a:t>
            </a:r>
            <a:r>
              <a:rPr lang="en-US" sz="1800" dirty="0" err="1" smtClean="0"/>
              <a:t>etteantud</a:t>
            </a:r>
            <a:r>
              <a:rPr lang="en-US" sz="1800" dirty="0" smtClean="0"/>
              <a:t> </a:t>
            </a:r>
            <a:r>
              <a:rPr lang="en-US" sz="1800" dirty="0" err="1" smtClean="0"/>
              <a:t>ülesannete</a:t>
            </a:r>
            <a:r>
              <a:rPr lang="en-US" sz="1800" dirty="0" smtClean="0"/>
              <a:t> </a:t>
            </a:r>
            <a:r>
              <a:rPr lang="en-US" sz="1800" dirty="0" err="1" smtClean="0"/>
              <a:t>jada</a:t>
            </a:r>
            <a:r>
              <a:rPr lang="en-US" sz="1800" dirty="0" smtClean="0"/>
              <a:t> ja </a:t>
            </a:r>
            <a:r>
              <a:rPr lang="en-US" sz="1800" dirty="0" err="1" smtClean="0"/>
              <a:t>täita</a:t>
            </a:r>
            <a:r>
              <a:rPr lang="en-US" sz="1800" dirty="0" smtClean="0"/>
              <a:t> </a:t>
            </a:r>
            <a:r>
              <a:rPr lang="en-US" sz="1800" dirty="0" err="1" smtClean="0"/>
              <a:t>programmi</a:t>
            </a:r>
            <a:r>
              <a:rPr lang="en-US" sz="1800" dirty="0" smtClean="0"/>
              <a:t> </a:t>
            </a:r>
            <a:r>
              <a:rPr lang="en-US" sz="1800" dirty="0" err="1" smtClean="0"/>
              <a:t>käske</a:t>
            </a:r>
            <a:r>
              <a:rPr lang="en-US" sz="1800" dirty="0" smtClean="0"/>
              <a:t> </a:t>
            </a:r>
            <a:r>
              <a:rPr lang="en-US" sz="1800" dirty="0" err="1" smtClean="0"/>
              <a:t>etteantud</a:t>
            </a:r>
            <a:r>
              <a:rPr lang="en-US" sz="1800" dirty="0" smtClean="0"/>
              <a:t> </a:t>
            </a:r>
            <a:r>
              <a:rPr lang="en-US" sz="1800" dirty="0" err="1" smtClean="0"/>
              <a:t>järjekorras</a:t>
            </a:r>
            <a:r>
              <a:rPr lang="en-US" sz="1800" dirty="0" smtClean="0"/>
              <a:t>, et </a:t>
            </a:r>
            <a:r>
              <a:rPr lang="en-US" sz="1800" dirty="0" err="1" smtClean="0"/>
              <a:t>süsteem</a:t>
            </a:r>
            <a:r>
              <a:rPr lang="en-US" sz="1800" dirty="0" smtClean="0"/>
              <a:t> </a:t>
            </a:r>
            <a:r>
              <a:rPr lang="en-US" sz="1800" dirty="0" err="1" smtClean="0"/>
              <a:t>saaks</a:t>
            </a:r>
            <a:r>
              <a:rPr lang="en-US" sz="1800" dirty="0" smtClean="0"/>
              <a:t> </a:t>
            </a:r>
            <a:r>
              <a:rPr lang="en-US" sz="1800" dirty="0" err="1" smtClean="0"/>
              <a:t>täita</a:t>
            </a:r>
            <a:r>
              <a:rPr lang="en-US" sz="1800" dirty="0" smtClean="0"/>
              <a:t> </a:t>
            </a:r>
            <a:r>
              <a:rPr lang="en-US" sz="1800" dirty="0" err="1" smtClean="0"/>
              <a:t>kõik</a:t>
            </a:r>
            <a:r>
              <a:rPr lang="en-US" sz="1800" dirty="0" smtClean="0"/>
              <a:t> </a:t>
            </a:r>
            <a:r>
              <a:rPr lang="et-EE" sz="1800" dirty="0" smtClean="0"/>
              <a:t>vajalikud</a:t>
            </a:r>
            <a:r>
              <a:rPr lang="en-US" sz="1800" dirty="0" smtClean="0"/>
              <a:t> </a:t>
            </a:r>
            <a:r>
              <a:rPr lang="en-US" sz="1800" dirty="0" err="1" smtClean="0"/>
              <a:t>aritmeetilised</a:t>
            </a:r>
            <a:r>
              <a:rPr lang="en-US" sz="1800" dirty="0" smtClean="0"/>
              <a:t>, </a:t>
            </a:r>
            <a:r>
              <a:rPr lang="en-US" sz="1800" dirty="0" err="1" smtClean="0"/>
              <a:t>loogilised</a:t>
            </a:r>
            <a:r>
              <a:rPr lang="en-US" sz="1800" dirty="0" smtClean="0"/>
              <a:t> ja </a:t>
            </a:r>
            <a:r>
              <a:rPr lang="en-US" sz="1800" dirty="0" err="1" smtClean="0"/>
              <a:t>sisend</a:t>
            </a:r>
            <a:r>
              <a:rPr lang="et-EE" sz="1800" dirty="0" smtClean="0"/>
              <a:t>-</a:t>
            </a:r>
            <a:r>
              <a:rPr lang="en-US" sz="1800" dirty="0" smtClean="0"/>
              <a:t>/</a:t>
            </a:r>
            <a:r>
              <a:rPr lang="en-US" sz="1800" dirty="0" err="1" smtClean="0"/>
              <a:t>väljundoperatsioonid</a:t>
            </a:r>
            <a:r>
              <a:rPr lang="en-US" sz="1800" dirty="0" smtClean="0"/>
              <a:t>. </a:t>
            </a:r>
            <a:endParaRPr lang="et-EE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/>
              <a:t>Neid</a:t>
            </a:r>
            <a:r>
              <a:rPr lang="en-US" sz="1800" dirty="0" smtClean="0"/>
              <a:t> </a:t>
            </a:r>
            <a:r>
              <a:rPr lang="en-US" sz="1800" dirty="0" err="1" smtClean="0"/>
              <a:t>ülesanded</a:t>
            </a:r>
            <a:r>
              <a:rPr lang="en-US" sz="1800" dirty="0" smtClean="0"/>
              <a:t> </a:t>
            </a:r>
            <a:r>
              <a:rPr lang="en-US" sz="1800" dirty="0" err="1" smtClean="0"/>
              <a:t>hoitakse</a:t>
            </a:r>
            <a:r>
              <a:rPr lang="en-US" sz="1800" dirty="0" smtClean="0"/>
              <a:t> </a:t>
            </a:r>
            <a:r>
              <a:rPr lang="en-US" sz="1800" dirty="0" err="1" smtClean="0"/>
              <a:t>arvuti</a:t>
            </a:r>
            <a:r>
              <a:rPr lang="en-US" sz="1800" dirty="0" smtClean="0"/>
              <a:t> </a:t>
            </a:r>
            <a:r>
              <a:rPr lang="en-US" sz="1800" dirty="0" err="1" smtClean="0"/>
              <a:t>mälus</a:t>
            </a:r>
            <a:r>
              <a:rPr lang="et-EE" sz="1800" dirty="0" smtClean="0"/>
              <a:t> (</a:t>
            </a:r>
            <a:r>
              <a:rPr lang="et-EE" sz="1800" i="1" dirty="0" smtClean="0">
                <a:solidFill>
                  <a:schemeClr val="accent3">
                    <a:lumMod val="75000"/>
                  </a:schemeClr>
                </a:solidFill>
              </a:rPr>
              <a:t>Random Access Memory</a:t>
            </a:r>
            <a:r>
              <a:rPr lang="et-EE" sz="1800" dirty="0" smtClean="0"/>
              <a:t>)</a:t>
            </a:r>
            <a:r>
              <a:rPr lang="en-US" sz="1800" dirty="0" smtClean="0"/>
              <a:t>.</a:t>
            </a:r>
            <a:endParaRPr lang="et-EE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t-EE" sz="1800" dirty="0" smtClean="0"/>
              <a:t>P</a:t>
            </a:r>
            <a:r>
              <a:rPr lang="en-US" sz="1800" dirty="0" err="1" smtClean="0"/>
              <a:t>rotsessor</a:t>
            </a:r>
            <a:r>
              <a:rPr lang="en-US" sz="1800" dirty="0" smtClean="0"/>
              <a:t> </a:t>
            </a:r>
            <a:r>
              <a:rPr lang="et-EE" sz="1800" dirty="0" smtClean="0"/>
              <a:t>„suhtleb“ ülejäänud arvutiga läbi </a:t>
            </a:r>
          </a:p>
          <a:p>
            <a:r>
              <a:rPr lang="et-EE" sz="1800" dirty="0" smtClean="0"/>
              <a:t> a</a:t>
            </a:r>
            <a:r>
              <a:rPr lang="en-US" sz="1800" dirty="0" err="1" smtClean="0"/>
              <a:t>ndme</a:t>
            </a:r>
            <a:r>
              <a:rPr lang="et-EE" sz="1800" dirty="0" smtClean="0"/>
              <a:t>siini (</a:t>
            </a:r>
            <a:r>
              <a:rPr lang="et-EE" sz="1800" i="1" dirty="0" smtClean="0">
                <a:solidFill>
                  <a:schemeClr val="accent3">
                    <a:lumMod val="75000"/>
                  </a:schemeClr>
                </a:solidFill>
              </a:rPr>
              <a:t>data bus</a:t>
            </a:r>
            <a:r>
              <a:rPr lang="et-EE" sz="1800" dirty="0" smtClean="0"/>
              <a:t>, edastab käsitletavad andmed)</a:t>
            </a:r>
            <a:r>
              <a:rPr lang="en-US" sz="1800" dirty="0" smtClean="0"/>
              <a:t>, </a:t>
            </a:r>
            <a:endParaRPr lang="et-EE" sz="1800" dirty="0" smtClean="0"/>
          </a:p>
          <a:p>
            <a:r>
              <a:rPr lang="et-EE" sz="1800" dirty="0" smtClean="0"/>
              <a:t> </a:t>
            </a:r>
            <a:r>
              <a:rPr lang="en-US" sz="1800" dirty="0" err="1" smtClean="0"/>
              <a:t>aadressi</a:t>
            </a:r>
            <a:r>
              <a:rPr lang="et-EE" sz="1800" dirty="0" smtClean="0"/>
              <a:t>siini</a:t>
            </a:r>
            <a:r>
              <a:rPr lang="en-US" sz="1800" dirty="0" smtClean="0"/>
              <a:t> </a:t>
            </a:r>
            <a:r>
              <a:rPr lang="et-EE" sz="1800" dirty="0" smtClean="0"/>
              <a:t>(</a:t>
            </a:r>
            <a:r>
              <a:rPr lang="et-EE" sz="1800" i="1" dirty="0" smtClean="0">
                <a:solidFill>
                  <a:schemeClr val="accent3">
                    <a:lumMod val="75000"/>
                  </a:schemeClr>
                </a:solidFill>
              </a:rPr>
              <a:t>address bus</a:t>
            </a:r>
            <a:r>
              <a:rPr lang="et-EE" sz="1800" dirty="0" smtClean="0"/>
              <a:t>, määrab mälupesa, </a:t>
            </a:r>
            <a:r>
              <a:rPr lang="fi-FI" sz="1800" dirty="0" smtClean="0"/>
              <a:t>millega lugemis- või</a:t>
            </a:r>
            <a:r>
              <a:rPr lang="et-EE" sz="1800" dirty="0" smtClean="0"/>
              <a:t> </a:t>
            </a:r>
            <a:r>
              <a:rPr lang="fi-FI" sz="1800" dirty="0" smtClean="0"/>
              <a:t>kirjutamisoperatsioon teostatakse.</a:t>
            </a:r>
            <a:r>
              <a:rPr lang="et-EE" sz="1800" dirty="0" smtClean="0"/>
              <a:t>) </a:t>
            </a:r>
          </a:p>
          <a:p>
            <a:r>
              <a:rPr lang="en-US" sz="1800" dirty="0" err="1" smtClean="0"/>
              <a:t>juhtsiini</a:t>
            </a:r>
            <a:r>
              <a:rPr lang="et-EE" sz="1800" dirty="0" smtClean="0"/>
              <a:t> (</a:t>
            </a:r>
            <a:r>
              <a:rPr lang="et-EE" sz="1800" i="1" dirty="0" smtClean="0">
                <a:solidFill>
                  <a:schemeClr val="accent3">
                    <a:lumMod val="75000"/>
                  </a:schemeClr>
                </a:solidFill>
              </a:rPr>
              <a:t>control bus</a:t>
            </a:r>
            <a:r>
              <a:rPr lang="et-EE" sz="1800" dirty="0" smtClean="0"/>
              <a:t>, edastab protsessori saadetavad programmikäsud ja tagastab seadmete signaalid protsessorile).</a:t>
            </a:r>
          </a:p>
          <a:p>
            <a:endParaRPr lang="et-EE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323528" y="274638"/>
            <a:ext cx="8363272" cy="634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t-EE" sz="3200" dirty="0" smtClean="0"/>
              <a:t>Protsessor – ülevaade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163-4862-45AB-A310-C03879BC4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jtra\Downloads\imag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6964"/>
            <a:ext cx="862940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3528" y="5847863"/>
            <a:ext cx="88168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/>
              <a:t>Pilt </a:t>
            </a:r>
            <a:r>
              <a:rPr lang="et-EE" sz="1400" dirty="0"/>
              <a:t>2</a:t>
            </a:r>
            <a:r>
              <a:rPr lang="sv-SE" sz="1400" dirty="0" smtClean="0"/>
              <a:t>. </a:t>
            </a:r>
            <a:r>
              <a:rPr lang="sv-SE" sz="1400" dirty="0"/>
              <a:t>Protsessor ja siinid (</a:t>
            </a:r>
            <a:r>
              <a:rPr lang="sv-SE" sz="1400" dirty="0" smtClean="0"/>
              <a:t>pilt</a:t>
            </a:r>
            <a:r>
              <a:rPr lang="et-EE" sz="1400" dirty="0" smtClean="0"/>
              <a:t> kombineeritud</a:t>
            </a:r>
            <a:r>
              <a:rPr lang="sv-SE" sz="1400" dirty="0"/>
              <a:t> </a:t>
            </a:r>
            <a:r>
              <a:rPr lang="sv-SE" sz="1400" dirty="0">
                <a:hlinkClick r:id="rId4"/>
              </a:rPr>
              <a:t>EUCIP </a:t>
            </a:r>
            <a:r>
              <a:rPr lang="sv-SE" sz="1400" dirty="0" smtClean="0">
                <a:hlinkClick r:id="rId4"/>
              </a:rPr>
              <a:t>materjalid</a:t>
            </a:r>
            <a:r>
              <a:rPr lang="et-EE" sz="1400" dirty="0" smtClean="0"/>
              <a:t>e põhjal, nimetäiendused Wikipediast</a:t>
            </a:r>
            <a:r>
              <a:rPr lang="sv-SE" sz="1400" dirty="0" smtClean="0"/>
              <a:t>)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139952" y="147370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i="1" dirty="0" smtClean="0">
                <a:solidFill>
                  <a:schemeClr val="accent5"/>
                </a:solidFill>
              </a:rPr>
              <a:t>(</a:t>
            </a:r>
            <a:r>
              <a:rPr lang="et-EE" sz="1600" i="1" dirty="0" smtClean="0">
                <a:solidFill>
                  <a:schemeClr val="accent5"/>
                </a:solidFill>
              </a:rPr>
              <a:t>address bus</a:t>
            </a:r>
            <a:r>
              <a:rPr lang="et-EE" i="1" dirty="0" smtClean="0">
                <a:solidFill>
                  <a:schemeClr val="accent5"/>
                </a:solidFill>
              </a:rPr>
              <a:t>)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23095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t-EE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bus</a:t>
            </a:r>
            <a:r>
              <a:rPr lang="et-EE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944" y="311253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i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t-EE" sz="1600" i="1" dirty="0" smtClean="0">
                <a:solidFill>
                  <a:schemeClr val="accent3">
                    <a:lumMod val="75000"/>
                  </a:schemeClr>
                </a:solidFill>
              </a:rPr>
              <a:t>control bus</a:t>
            </a:r>
            <a:r>
              <a:rPr lang="et-EE" i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995439"/>
            <a:ext cx="13272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t-EE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Central</a:t>
            </a:r>
            <a:br>
              <a:rPr lang="et-EE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t-EE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</a:t>
            </a:r>
            <a:br>
              <a:rPr lang="et-EE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t-EE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Unit, CPU)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5113103"/>
            <a:ext cx="21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t-EE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t-EE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ead</a:t>
            </a:r>
            <a:r>
              <a:rPr lang="et-EE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t-EE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et-EE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nly</a:t>
            </a:r>
            <a:r>
              <a:rPr lang="et-EE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et-EE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emory</a:t>
            </a:r>
            <a:r>
              <a:rPr lang="et-EE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9712" y="512143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t-EE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t-EE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andom</a:t>
            </a:r>
            <a:r>
              <a:rPr lang="et-EE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</a:t>
            </a:r>
            <a:r>
              <a:rPr lang="et-EE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ccess</a:t>
            </a:r>
            <a:r>
              <a:rPr lang="et-EE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et-EE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emory</a:t>
            </a:r>
            <a:r>
              <a:rPr lang="et-EE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5658" y="4694890"/>
            <a:ext cx="1512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t-E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ehk muutmälu,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19989" y="4923849"/>
            <a:ext cx="1760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ehk operatiivmälu. 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9338" y="445575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 smtClean="0">
                <a:solidFill>
                  <a:schemeClr val="accent3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PÜSIMÄLU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9338" y="4769961"/>
            <a:ext cx="1512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t-E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ehk sisemälu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75658" y="44452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 smtClean="0">
                <a:solidFill>
                  <a:schemeClr val="accent3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PÕHIMÄLU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7874" y="5154759"/>
            <a:ext cx="21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t-EE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Periferal devices, Peripherals</a:t>
            </a:r>
            <a:r>
              <a:rPr lang="et-EE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78972" y="4306982"/>
            <a:ext cx="125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(Input/Output,</a:t>
            </a:r>
          </a:p>
          <a:p>
            <a:r>
              <a:rPr lang="et-EE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I/O)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itle 9"/>
          <p:cNvSpPr txBox="1">
            <a:spLocks/>
          </p:cNvSpPr>
          <p:nvPr/>
        </p:nvSpPr>
        <p:spPr>
          <a:xfrm>
            <a:off x="323528" y="274638"/>
            <a:ext cx="8363272" cy="634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t-EE" sz="3200" b="0" dirty="0" smtClean="0"/>
              <a:t>Protsessor, mälud, siinid ja muu </a:t>
            </a:r>
            <a:endParaRPr lang="en-US" sz="3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163-4862-45AB-A310-C03879BC45A6}" type="slidenum">
              <a:rPr lang="en-US" smtClean="0"/>
              <a:t>3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98" y="3112538"/>
            <a:ext cx="1455303" cy="21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68950"/>
            <a:ext cx="342266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728" y="3834059"/>
            <a:ext cx="592874" cy="21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612" y="4710665"/>
            <a:ext cx="8001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45" y="4848778"/>
            <a:ext cx="800100" cy="15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46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63408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t-EE" sz="3200" dirty="0" smtClean="0"/>
              <a:t>Protsessor –  varasem ajalugu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9715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Protsessor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ehk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(Central Processing Unit)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on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justkui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arvuti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aju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täidab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mälust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loetud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käske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töötleb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andmeid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juhib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kogu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arvuti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tööd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Kuigi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protsessorite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kuju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disain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rakendus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võrreldes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esimeste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arvutitega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märkimisväärselt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muutunud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on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nende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põhiline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kasutus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samaks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jäänud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t-EE" sz="1800" dirty="0" smtClean="0"/>
          </a:p>
          <a:p>
            <a:pPr marL="0" indent="0">
              <a:buNone/>
            </a:pPr>
            <a:r>
              <a:rPr lang="et-EE" sz="1800" dirty="0" smtClean="0"/>
              <a:t>   1971 	Intel</a:t>
            </a:r>
            <a:r>
              <a:rPr lang="et-EE" sz="1800" dirty="0"/>
              <a:t>® 4004 </a:t>
            </a:r>
            <a:r>
              <a:rPr lang="et-EE" sz="1800" dirty="0" smtClean="0"/>
              <a:t>(4bit)</a:t>
            </a:r>
          </a:p>
          <a:p>
            <a:pPr marL="0" indent="0">
              <a:buNone/>
            </a:pPr>
            <a:r>
              <a:rPr lang="et-EE" sz="1800" dirty="0" smtClean="0"/>
              <a:t>   1974 	Intel 8080 (8bit)</a:t>
            </a:r>
          </a:p>
          <a:p>
            <a:pPr marL="0" indent="0">
              <a:buNone/>
            </a:pPr>
            <a:r>
              <a:rPr lang="et-EE" sz="1800" dirty="0"/>
              <a:t> </a:t>
            </a:r>
            <a:r>
              <a:rPr lang="et-EE" sz="1800" dirty="0" smtClean="0"/>
              <a:t>  1985 	Intel 386 (32bit)</a:t>
            </a:r>
          </a:p>
          <a:p>
            <a:pPr marL="0" indent="0">
              <a:buNone/>
            </a:pPr>
            <a:r>
              <a:rPr lang="et-EE" sz="1800" dirty="0" smtClean="0"/>
              <a:t>   2003 	AMD Athon 64 (64bit)</a:t>
            </a:r>
          </a:p>
          <a:p>
            <a:pPr marL="0" indent="0">
              <a:buNone/>
            </a:pPr>
            <a:r>
              <a:rPr lang="et-EE" sz="1800" dirty="0" smtClean="0"/>
              <a:t>   2006 	Intel Core 2 Duo</a:t>
            </a:r>
          </a:p>
          <a:p>
            <a:pPr marL="0" indent="0">
              <a:buNone/>
            </a:pPr>
            <a:r>
              <a:rPr lang="et-EE" sz="1800" dirty="0"/>
              <a:t>	</a:t>
            </a:r>
            <a:r>
              <a:rPr lang="et-EE" sz="1800" dirty="0" smtClean="0"/>
              <a:t>   </a:t>
            </a:r>
            <a:endParaRPr lang="en-US" sz="1800" dirty="0"/>
          </a:p>
        </p:txBody>
      </p:sp>
      <p:pic>
        <p:nvPicPr>
          <p:cNvPr id="12" name="Picture 5" descr="C:\Users\gjtra\Downloads\origi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54057"/>
            <a:ext cx="589858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763688" y="4999396"/>
            <a:ext cx="429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Pilt</a:t>
            </a:r>
            <a:r>
              <a:rPr lang="et-EE" sz="1200" dirty="0" smtClean="0"/>
              <a:t> </a:t>
            </a:r>
            <a:r>
              <a:rPr lang="et-EE" sz="1200" dirty="0"/>
              <a:t>3</a:t>
            </a:r>
            <a:r>
              <a:rPr lang="en-US" sz="1200" dirty="0" smtClean="0"/>
              <a:t>. </a:t>
            </a:r>
            <a:r>
              <a:rPr lang="en-US" sz="1200" dirty="0" err="1"/>
              <a:t>Esimene</a:t>
            </a:r>
            <a:r>
              <a:rPr lang="en-US" sz="1200" dirty="0"/>
              <a:t> </a:t>
            </a:r>
            <a:r>
              <a:rPr lang="en-US" sz="1200" dirty="0" err="1"/>
              <a:t>protsessor</a:t>
            </a:r>
            <a:r>
              <a:rPr lang="en-US" sz="1200" dirty="0"/>
              <a:t> Intel 4004 1971a. (</a:t>
            </a:r>
            <a:r>
              <a:rPr lang="en-US" sz="1200" dirty="0">
                <a:hlinkClick r:id="rId4"/>
              </a:rPr>
              <a:t>spectrum.ieee.org</a:t>
            </a:r>
            <a:r>
              <a:rPr lang="en-US" dirty="0"/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63688" y="5373216"/>
            <a:ext cx="61561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t-EE" sz="1200" dirty="0"/>
              <a:t>Intel® 4004 </a:t>
            </a:r>
            <a:r>
              <a:rPr lang="et-EE" sz="1200" dirty="0" smtClean="0"/>
              <a:t>mikroprotsessori </a:t>
            </a:r>
            <a:r>
              <a:rPr lang="et-EE" sz="1200" dirty="0"/>
              <a:t>ahela joone laius oli 10 mikronit ehk </a:t>
            </a:r>
            <a:endParaRPr lang="et-EE" sz="1200" dirty="0" smtClean="0"/>
          </a:p>
          <a:p>
            <a:r>
              <a:rPr lang="et-EE" sz="1200" dirty="0" smtClean="0"/>
              <a:t>10 </a:t>
            </a:r>
            <a:r>
              <a:rPr lang="et-EE" sz="1200" dirty="0"/>
              <a:t>000 nanomeetrit.  </a:t>
            </a:r>
            <a:r>
              <a:rPr lang="et-EE" sz="1200" dirty="0" smtClean="0"/>
              <a:t>Tänapäeval </a:t>
            </a:r>
            <a:r>
              <a:rPr lang="et-EE" sz="1200" dirty="0"/>
              <a:t>on Intel® mikroprotsessorite vooluringi </a:t>
            </a:r>
            <a:endParaRPr lang="et-EE" sz="1200" dirty="0" smtClean="0"/>
          </a:p>
          <a:p>
            <a:r>
              <a:rPr lang="et-EE" sz="1200" dirty="0" smtClean="0"/>
              <a:t>funktsioonid </a:t>
            </a:r>
            <a:r>
              <a:rPr lang="et-EE" sz="1200" dirty="0"/>
              <a:t>vahemikus 45–32 nanomeetrit. </a:t>
            </a:r>
            <a:endParaRPr lang="en-US" sz="1200" dirty="0"/>
          </a:p>
          <a:p>
            <a:r>
              <a:rPr lang="et-EE" sz="1200" dirty="0"/>
              <a:t>K</a:t>
            </a:r>
            <a:r>
              <a:rPr lang="et-EE" sz="1200" dirty="0" smtClean="0"/>
              <a:t>eskmine </a:t>
            </a:r>
            <a:r>
              <a:rPr lang="et-EE" sz="1200" dirty="0"/>
              <a:t>juuksekarv on 100 000 nanomeetrit lai</a:t>
            </a:r>
            <a:r>
              <a:rPr lang="et-EE" sz="1200" dirty="0" smtClean="0"/>
              <a:t>.</a:t>
            </a:r>
          </a:p>
          <a:p>
            <a:endParaRPr lang="et-EE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163-4862-45AB-A310-C03879BC45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63408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t-EE" sz="3200" dirty="0" smtClean="0"/>
              <a:t>Protsessor – uuem ajalugu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97152"/>
          </a:xfrm>
        </p:spPr>
        <p:txBody>
          <a:bodyPr/>
          <a:lstStyle/>
          <a:p>
            <a:pPr marL="0" indent="0">
              <a:buNone/>
            </a:pPr>
            <a:endParaRPr lang="et-EE" sz="1800" dirty="0" smtClean="0"/>
          </a:p>
          <a:p>
            <a:pPr marL="0" indent="0">
              <a:buNone/>
            </a:pPr>
            <a:r>
              <a:rPr lang="et-EE" sz="1800" dirty="0"/>
              <a:t> </a:t>
            </a:r>
            <a:r>
              <a:rPr lang="et-EE" sz="1800" dirty="0" smtClean="0"/>
              <a:t>  2006 	Intel Core 2 Duo</a:t>
            </a:r>
          </a:p>
          <a:p>
            <a:pPr marL="0" indent="0">
              <a:buNone/>
            </a:pPr>
            <a:r>
              <a:rPr lang="et-EE" sz="1800" dirty="0" smtClean="0"/>
              <a:t>   2017	AMD Ryzen Series</a:t>
            </a:r>
          </a:p>
          <a:p>
            <a:pPr marL="0" indent="0">
              <a:buNone/>
            </a:pPr>
            <a:r>
              <a:rPr lang="et-EE" sz="1800" dirty="0"/>
              <a:t> </a:t>
            </a:r>
            <a:r>
              <a:rPr lang="et-EE" sz="1800" dirty="0" smtClean="0"/>
              <a:t>  2017</a:t>
            </a:r>
            <a:r>
              <a:rPr lang="et-EE" sz="1800" dirty="0"/>
              <a:t>	</a:t>
            </a:r>
            <a:r>
              <a:rPr lang="et-EE" sz="1800" dirty="0" smtClean="0"/>
              <a:t>Intel Core i7-8700K</a:t>
            </a:r>
          </a:p>
          <a:p>
            <a:pPr marL="0" indent="0">
              <a:buNone/>
            </a:pPr>
            <a:r>
              <a:rPr lang="et-EE" sz="1800" dirty="0"/>
              <a:t> </a:t>
            </a:r>
            <a:r>
              <a:rPr lang="et-EE" sz="1800" dirty="0" smtClean="0"/>
              <a:t>  2018 	Intel Core i9-9900K first consumer grade 8-core spu</a:t>
            </a:r>
          </a:p>
          <a:p>
            <a:pPr marL="0" indent="0">
              <a:buNone/>
            </a:pPr>
            <a:r>
              <a:rPr lang="et-EE" sz="1800" dirty="0"/>
              <a:t> </a:t>
            </a:r>
            <a:r>
              <a:rPr lang="et-EE" sz="1800" dirty="0" smtClean="0"/>
              <a:t>  2019	Ryzen 3000 Series (AMD Zen 2) IPC improvements, higher core counts</a:t>
            </a:r>
          </a:p>
          <a:p>
            <a:pPr marL="0" indent="0">
              <a:buNone/>
            </a:pPr>
            <a:r>
              <a:rPr lang="et-EE" sz="1800" dirty="0"/>
              <a:t> </a:t>
            </a:r>
            <a:r>
              <a:rPr lang="et-EE" sz="1800" dirty="0" smtClean="0"/>
              <a:t>  2020 	Apple M1 (ARM-based Macs) </a:t>
            </a:r>
          </a:p>
          <a:p>
            <a:pPr marL="0" indent="0">
              <a:buNone/>
            </a:pPr>
            <a:r>
              <a:rPr lang="et-EE" sz="1800" dirty="0"/>
              <a:t>  </a:t>
            </a:r>
            <a:r>
              <a:rPr lang="et-EE" sz="1800" dirty="0" smtClean="0"/>
              <a:t> 2022	</a:t>
            </a:r>
            <a:r>
              <a:rPr lang="et-EE" sz="1800" dirty="0"/>
              <a:t> AMD Threadripper pro 5995wx </a:t>
            </a:r>
            <a:endParaRPr lang="et-EE" sz="1800" dirty="0" smtClean="0"/>
          </a:p>
          <a:p>
            <a:pPr marL="0" indent="0">
              <a:buNone/>
            </a:pPr>
            <a:r>
              <a:rPr lang="et-EE" sz="1800" dirty="0" smtClean="0"/>
              <a:t>   2023	Intel i9-13900KS</a:t>
            </a:r>
          </a:p>
          <a:p>
            <a:pPr marL="0" indent="0">
              <a:buNone/>
            </a:pPr>
            <a:r>
              <a:rPr lang="et-EE" sz="1800" dirty="0" smtClean="0"/>
              <a:t>   2023	NVIDIA Grace CPU </a:t>
            </a:r>
          </a:p>
          <a:p>
            <a:pPr marL="0" indent="0">
              <a:buNone/>
            </a:pPr>
            <a:r>
              <a:rPr lang="et-EE" sz="1800" dirty="0"/>
              <a:t> </a:t>
            </a:r>
            <a:r>
              <a:rPr lang="et-EE" sz="1800" dirty="0" smtClean="0"/>
              <a:t> ongoing Quantum Computing QPU </a:t>
            </a:r>
          </a:p>
          <a:p>
            <a:pPr marL="0" indent="0">
              <a:buNone/>
            </a:pPr>
            <a:r>
              <a:rPr lang="et-EE" sz="1800" dirty="0"/>
              <a:t>	</a:t>
            </a:r>
            <a:r>
              <a:rPr lang="et-EE" sz="1800" dirty="0" smtClean="0"/>
              <a:t>  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163-4862-45AB-A310-C03879BC45A6}" type="slidenum">
              <a:rPr lang="en-US" smtClean="0"/>
              <a:t>5</a:t>
            </a:fld>
            <a:endParaRPr lang="en-US"/>
          </a:p>
        </p:txBody>
      </p:sp>
      <p:pic>
        <p:nvPicPr>
          <p:cNvPr id="16" name="Content Placeholder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BC1D70E8-7D07-20E9-E854-FFA1FB30024B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r="14104"/>
          <a:stretch/>
        </p:blipFill>
        <p:spPr>
          <a:xfrm>
            <a:off x="4618623" y="3253519"/>
            <a:ext cx="3307695" cy="2899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D7732F7-23C6-2F13-461D-5C621E7E9517}"/>
              </a:ext>
            </a:extLst>
          </p:cNvPr>
          <p:cNvSpPr txBox="1"/>
          <p:nvPr/>
        </p:nvSpPr>
        <p:spPr>
          <a:xfrm>
            <a:off x="4508274" y="6140191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/>
              <a:t>Pilt 4</a:t>
            </a:r>
            <a:r>
              <a:rPr lang="et-EE" sz="1600" dirty="0" smtClean="0"/>
              <a:t>. </a:t>
            </a:r>
            <a:r>
              <a:rPr lang="et-EE" sz="1600" dirty="0"/>
              <a:t>Threadripper Pro </a:t>
            </a:r>
            <a:r>
              <a:rPr lang="et-EE" sz="1600" dirty="0" smtClean="0"/>
              <a:t>5995WX</a:t>
            </a:r>
          </a:p>
          <a:p>
            <a:r>
              <a:rPr lang="et-EE" sz="1600" dirty="0" smtClean="0"/>
              <a:t> </a:t>
            </a:r>
            <a:r>
              <a:rPr lang="pt-BR" sz="1600" dirty="0">
                <a:hlinkClick r:id="rId4"/>
              </a:rPr>
              <a:t>(servethehome.com)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81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Sisu kohatäide 5">
            <a:extLst>
              <a:ext uri="{FF2B5EF4-FFF2-40B4-BE49-F238E27FC236}">
                <a16:creationId xmlns="" xmlns:a16="http://schemas.microsoft.com/office/drawing/2014/main" id="{1BCA0C99-6CA3-C34B-DA47-B3B691FB1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886027"/>
              </p:ext>
            </p:extLst>
          </p:nvPr>
        </p:nvGraphicFramePr>
        <p:xfrm>
          <a:off x="457200" y="1600201"/>
          <a:ext cx="8229600" cy="334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9"/>
          <p:cNvSpPr txBox="1">
            <a:spLocks/>
          </p:cNvSpPr>
          <p:nvPr/>
        </p:nvSpPr>
        <p:spPr>
          <a:xfrm>
            <a:off x="323528" y="274638"/>
            <a:ext cx="8363272" cy="634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t-EE" sz="3200" b="0" dirty="0"/>
              <a:t>Protsessor – huvitavaid fakte</a:t>
            </a:r>
            <a:endParaRPr lang="en-US" sz="3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163-4862-45AB-A310-C03879BC45A6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83D8731-47EC-0C69-8FEA-D4D2606F6CE0}"/>
              </a:ext>
            </a:extLst>
          </p:cNvPr>
          <p:cNvSpPr txBox="1"/>
          <p:nvPr/>
        </p:nvSpPr>
        <p:spPr>
          <a:xfrm>
            <a:off x="467544" y="5589240"/>
            <a:ext cx="82192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400" dirty="0"/>
              <a:t>https://forums.tomshardware.com/threads/how-many-transistors-on-raptor-lake-cpus.3791683/</a:t>
            </a:r>
            <a:endParaRPr lang="en-US" sz="1400" dirty="0"/>
          </a:p>
          <a:p>
            <a:r>
              <a:rPr lang="et-EE" sz="1400" b="0" i="0" dirty="0"/>
              <a:t>https://www.architectureanddesign.com.au/features/list/how-many-houses-are-in-the-world</a:t>
            </a:r>
            <a:endParaRPr lang="et-EE" sz="1400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1115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26" y="1196752"/>
            <a:ext cx="8229600" cy="4525963"/>
          </a:xfrm>
        </p:spPr>
        <p:txBody>
          <a:bodyPr>
            <a:normAutofit/>
          </a:bodyPr>
          <a:lstStyle/>
          <a:p>
            <a:endParaRPr lang="et-EE" dirty="0" smtClean="0"/>
          </a:p>
          <a:p>
            <a:r>
              <a:rPr lang="et-EE" dirty="0"/>
              <a:t>CPUs have a great poker face – they never show you how hot they really </a:t>
            </a:r>
            <a:r>
              <a:rPr lang="et-EE" dirty="0" smtClean="0"/>
              <a:t>are.</a:t>
            </a:r>
          </a:p>
          <a:p>
            <a:endParaRPr lang="et-EE" dirty="0"/>
          </a:p>
          <a:p>
            <a:r>
              <a:rPr lang="et-EE" dirty="0" smtClean="0"/>
              <a:t>CPU cores are like siblings. They may fight for resources, but they’ll work together when it counts.</a:t>
            </a:r>
          </a:p>
          <a:p>
            <a:endParaRPr lang="et-EE" dirty="0"/>
          </a:p>
          <a:p>
            <a:endParaRPr lang="en-US" dirty="0"/>
          </a:p>
        </p:txBody>
      </p:sp>
      <p:sp>
        <p:nvSpPr>
          <p:cNvPr id="5" name="Title 9"/>
          <p:cNvSpPr txBox="1">
            <a:spLocks/>
          </p:cNvSpPr>
          <p:nvPr/>
        </p:nvSpPr>
        <p:spPr>
          <a:xfrm>
            <a:off x="323528" y="274638"/>
            <a:ext cx="8363272" cy="634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t-EE" sz="3200" b="0" dirty="0" smtClean="0"/>
              <a:t>Protsessor – 2 ChatGPT pakutud protsessorinalja</a:t>
            </a:r>
            <a:endParaRPr lang="en-US" sz="3200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163-4862-45AB-A310-C03879BC45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340</Words>
  <Application>Microsoft Office PowerPoint</Application>
  <PresentationFormat>On-screen Show (4:3)</PresentationFormat>
  <Paragraphs>80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Protsessor –  varasem ajalugu</vt:lpstr>
      <vt:lpstr>Protsessor – uuem ajalugu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PROTSESSORID</dc:title>
  <dc:creator>gjtransit@gmail.com</dc:creator>
  <cp:lastModifiedBy>gjtransit@gmail.com</cp:lastModifiedBy>
  <cp:revision>66</cp:revision>
  <dcterms:created xsi:type="dcterms:W3CDTF">2023-09-05T10:23:45Z</dcterms:created>
  <dcterms:modified xsi:type="dcterms:W3CDTF">2023-09-15T11:36:07Z</dcterms:modified>
</cp:coreProperties>
</file>