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21" r:id="rId4"/>
    <p:sldId id="286" r:id="rId5"/>
    <p:sldId id="320" r:id="rId6"/>
    <p:sldId id="309" r:id="rId7"/>
    <p:sldId id="310" r:id="rId8"/>
    <p:sldId id="280" r:id="rId9"/>
    <p:sldId id="285" r:id="rId10"/>
    <p:sldId id="298" r:id="rId11"/>
    <p:sldId id="314" r:id="rId12"/>
    <p:sldId id="313" r:id="rId13"/>
    <p:sldId id="312" r:id="rId14"/>
    <p:sldId id="299" r:id="rId15"/>
    <p:sldId id="311" r:id="rId16"/>
    <p:sldId id="300" r:id="rId17"/>
    <p:sldId id="315" r:id="rId18"/>
    <p:sldId id="305" r:id="rId19"/>
    <p:sldId id="306" r:id="rId20"/>
    <p:sldId id="281" r:id="rId21"/>
    <p:sldId id="316" r:id="rId22"/>
    <p:sldId id="301" r:id="rId23"/>
    <p:sldId id="287" r:id="rId24"/>
    <p:sldId id="318" r:id="rId25"/>
    <p:sldId id="317" r:id="rId26"/>
    <p:sldId id="291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74593"/>
  </p:normalViewPr>
  <p:slideViewPr>
    <p:cSldViewPr snapToGrid="0" snapToObjects="1">
      <p:cViewPr varScale="1">
        <p:scale>
          <a:sx n="82" d="100"/>
          <a:sy n="82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BDFA6-A73B-1F4B-998D-CF462F769B3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1D0C6-9916-8B48-BC8A-234FA608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Lühidalt</a:t>
            </a:r>
            <a:r>
              <a:rPr lang="en-US" dirty="0"/>
              <a:t> – x86 – 32bitine </a:t>
            </a:r>
            <a:r>
              <a:rPr lang="en-US" dirty="0" err="1"/>
              <a:t>protsessori</a:t>
            </a:r>
            <a:r>
              <a:rPr lang="en-US" dirty="0"/>
              <a:t> </a:t>
            </a:r>
            <a:r>
              <a:rPr lang="en-US" dirty="0" err="1"/>
              <a:t>arhidektuur</a:t>
            </a:r>
            <a:r>
              <a:rPr lang="en-US" dirty="0"/>
              <a:t>. </a:t>
            </a:r>
            <a:r>
              <a:rPr lang="en-US" dirty="0" err="1"/>
              <a:t>Pärineb</a:t>
            </a:r>
            <a:r>
              <a:rPr lang="en-US" dirty="0"/>
              <a:t> </a:t>
            </a:r>
            <a:r>
              <a:rPr lang="en-US" dirty="0" err="1"/>
              <a:t>Intlei</a:t>
            </a:r>
            <a:r>
              <a:rPr lang="en-US" dirty="0"/>
              <a:t> ’86’ </a:t>
            </a:r>
            <a:r>
              <a:rPr lang="en-US" dirty="0" err="1"/>
              <a:t>seeria</a:t>
            </a:r>
            <a:r>
              <a:rPr lang="en-US" dirty="0"/>
              <a:t> </a:t>
            </a:r>
            <a:r>
              <a:rPr lang="en-US" dirty="0" err="1"/>
              <a:t>protsessoritest</a:t>
            </a:r>
            <a:endParaRPr lang="en-US" dirty="0"/>
          </a:p>
          <a:p>
            <a:r>
              <a:rPr lang="en-US" dirty="0"/>
              <a:t>AMD64 – 64bitine </a:t>
            </a:r>
            <a:r>
              <a:rPr lang="en-US" dirty="0" err="1"/>
              <a:t>protsessorite</a:t>
            </a:r>
            <a:r>
              <a:rPr lang="en-US" dirty="0"/>
              <a:t> </a:t>
            </a:r>
            <a:r>
              <a:rPr lang="en-US" dirty="0" err="1"/>
              <a:t>arhidektuur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vs Linux!</a:t>
            </a:r>
          </a:p>
          <a:p>
            <a:r>
              <a:rPr lang="en-US" dirty="0" err="1"/>
              <a:t>Kõvaketas</a:t>
            </a:r>
            <a:r>
              <a:rPr lang="en-US" dirty="0"/>
              <a:t> </a:t>
            </a:r>
            <a:r>
              <a:rPr lang="en-US" dirty="0" err="1"/>
              <a:t>kõige</a:t>
            </a:r>
            <a:r>
              <a:rPr lang="en-US" dirty="0"/>
              <a:t> </a:t>
            </a:r>
            <a:r>
              <a:rPr lang="en-US" dirty="0" err="1"/>
              <a:t>sagedamini</a:t>
            </a:r>
            <a:r>
              <a:rPr lang="en-US" dirty="0"/>
              <a:t> </a:t>
            </a:r>
            <a:r>
              <a:rPr lang="en-US" dirty="0" err="1"/>
              <a:t>katki</a:t>
            </a:r>
            <a:r>
              <a:rPr lang="en-US" dirty="0"/>
              <a:t> </a:t>
            </a:r>
            <a:r>
              <a:rPr lang="en-US" dirty="0" err="1"/>
              <a:t>minev</a:t>
            </a:r>
            <a:r>
              <a:rPr lang="en-US" dirty="0"/>
              <a:t> </a:t>
            </a:r>
            <a:r>
              <a:rPr lang="en-US" dirty="0" err="1"/>
              <a:t>arvuti</a:t>
            </a:r>
            <a:r>
              <a:rPr lang="en-US" dirty="0"/>
              <a:t> </a:t>
            </a:r>
            <a:r>
              <a:rPr lang="en-US" dirty="0" err="1"/>
              <a:t>arvuti</a:t>
            </a:r>
            <a:r>
              <a:rPr lang="en-US" dirty="0"/>
              <a:t> </a:t>
            </a:r>
            <a:r>
              <a:rPr lang="en-US" dirty="0" err="1"/>
              <a:t>küljes</a:t>
            </a:r>
            <a:r>
              <a:rPr lang="en-US" dirty="0"/>
              <a:t>.</a:t>
            </a:r>
          </a:p>
          <a:p>
            <a:r>
              <a:rPr lang="en-US" dirty="0"/>
              <a:t>Kas SSD </a:t>
            </a:r>
            <a:r>
              <a:rPr lang="en-US" dirty="0" err="1"/>
              <a:t>fragmenteerub</a:t>
            </a:r>
            <a:r>
              <a:rPr lang="en-US" dirty="0"/>
              <a:t>? Jah, </a:t>
            </a:r>
            <a:r>
              <a:rPr lang="en-US" dirty="0" err="1"/>
              <a:t>kuid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ole </a:t>
            </a:r>
            <a:r>
              <a:rPr lang="en-US" dirty="0" err="1"/>
              <a:t>niivõrd</a:t>
            </a:r>
            <a:r>
              <a:rPr lang="en-US" dirty="0"/>
              <a:t> </a:t>
            </a:r>
            <a:r>
              <a:rPr lang="en-US" dirty="0" err="1"/>
              <a:t>tunda</a:t>
            </a:r>
            <a:r>
              <a:rPr lang="en-US" dirty="0"/>
              <a:t> </a:t>
            </a:r>
            <a:r>
              <a:rPr lang="en-US" dirty="0" err="1"/>
              <a:t>kui</a:t>
            </a:r>
            <a:r>
              <a:rPr lang="en-US" dirty="0"/>
              <a:t> </a:t>
            </a:r>
            <a:r>
              <a:rPr lang="en-US" dirty="0" err="1"/>
              <a:t>kõvaketastel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5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1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RAID </a:t>
            </a:r>
            <a:r>
              <a:rPr lang="en-US" dirty="0" err="1"/>
              <a:t>ei</a:t>
            </a:r>
            <a:r>
              <a:rPr lang="en-US" dirty="0"/>
              <a:t> ole </a:t>
            </a:r>
            <a:r>
              <a:rPr lang="en-US" dirty="0" err="1"/>
              <a:t>mõeldud</a:t>
            </a:r>
            <a:r>
              <a:rPr lang="en-US" dirty="0"/>
              <a:t> </a:t>
            </a:r>
            <a:r>
              <a:rPr lang="en-US" dirty="0" err="1"/>
              <a:t>tagavarakoopiateks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</a:t>
            </a:r>
            <a:r>
              <a:rPr lang="en-US" dirty="0" err="1"/>
              <a:t>kiirus</a:t>
            </a:r>
            <a:r>
              <a:rPr lang="en-US" dirty="0"/>
              <a:t> x </a:t>
            </a:r>
            <a:r>
              <a:rPr lang="en-US" dirty="0" err="1"/>
              <a:t>heli</a:t>
            </a:r>
            <a:r>
              <a:rPr lang="en-US" dirty="0"/>
              <a:t> CD </a:t>
            </a:r>
            <a:r>
              <a:rPr lang="en-US" dirty="0" err="1"/>
              <a:t>kiirus</a:t>
            </a:r>
            <a:r>
              <a:rPr lang="en-US" dirty="0"/>
              <a:t> (x 150KB/s)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DVD, 1x is 1352.54KB/second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E" dirty="0"/>
              <a:t>Floppy, CD, DVD, Blu Ray,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Põhimõte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nagu</a:t>
            </a:r>
            <a:r>
              <a:rPr lang="en-US" dirty="0"/>
              <a:t> </a:t>
            </a:r>
            <a:r>
              <a:rPr lang="en-US" dirty="0" err="1"/>
              <a:t>kõvakettal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9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Sisemised</a:t>
            </a:r>
            <a:r>
              <a:rPr lang="en-US" dirty="0"/>
              <a:t> </a:t>
            </a:r>
            <a:r>
              <a:rPr lang="en-US" dirty="0" err="1"/>
              <a:t>toiteplokid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Välimised</a:t>
            </a:r>
            <a:r>
              <a:rPr lang="en-US" dirty="0"/>
              <a:t> </a:t>
            </a:r>
            <a:r>
              <a:rPr lang="en-US" dirty="0" err="1"/>
              <a:t>toiteplokid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Otsikud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E" dirty="0"/>
              <a:t>USB/Serial ühendus arvutiga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2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17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E" dirty="0"/>
              <a:t>Arvutite kontekstis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E" dirty="0"/>
              <a:t>Arvutite kontekstis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 (Integrated Drive Electronics) </a:t>
            </a:r>
          </a:p>
          <a:p>
            <a:r>
              <a:rPr lang="en-US" b="1" dirty="0"/>
              <a:t>ATA (Advanced Technology Attachment) </a:t>
            </a:r>
            <a:r>
              <a:rPr lang="en-US" dirty="0"/>
              <a:t>up to 133 MB/s</a:t>
            </a:r>
            <a:endParaRPr lang="en-US" b="1" dirty="0"/>
          </a:p>
          <a:p>
            <a:r>
              <a:rPr lang="en-US" b="1" dirty="0"/>
              <a:t>SATA (Serial ATA) </a:t>
            </a:r>
            <a:r>
              <a:rPr lang="en-US" dirty="0"/>
              <a:t>150 MB/s</a:t>
            </a:r>
            <a:endParaRPr lang="en-US" b="1" dirty="0"/>
          </a:p>
          <a:p>
            <a:r>
              <a:rPr lang="en-US" b="1" dirty="0"/>
              <a:t>SATA II </a:t>
            </a:r>
            <a:r>
              <a:rPr lang="en-US" dirty="0"/>
              <a:t>300 MB/s</a:t>
            </a:r>
          </a:p>
          <a:p>
            <a:r>
              <a:rPr lang="en-US" dirty="0"/>
              <a:t>SATA III 6 Gbps</a:t>
            </a:r>
          </a:p>
          <a:p>
            <a:r>
              <a:rPr lang="en-US" b="1" dirty="0"/>
              <a:t>SAS (Serial Attached SCSI)</a:t>
            </a:r>
            <a:endParaRPr lang="en-US" dirty="0"/>
          </a:p>
          <a:p>
            <a:r>
              <a:rPr lang="en-US" b="1" dirty="0"/>
              <a:t>SCSI (Small Computer System Interface)</a:t>
            </a:r>
          </a:p>
          <a:p>
            <a:r>
              <a:rPr lang="en-US" b="1" dirty="0"/>
              <a:t>M.2 (NGFF) Next Generation Form Factor </a:t>
            </a:r>
            <a:r>
              <a:rPr lang="en-US" b="1" dirty="0" err="1"/>
              <a:t>kuni</a:t>
            </a:r>
            <a:r>
              <a:rPr lang="en-US" b="1" dirty="0"/>
              <a:t> 4GB/s</a:t>
            </a:r>
          </a:p>
          <a:p>
            <a:r>
              <a:rPr lang="en-US" dirty="0"/>
              <a:t>AHCI (</a:t>
            </a:r>
            <a:r>
              <a:rPr lang="en-US" i="1" dirty="0"/>
              <a:t>The Advanced Host Controller Interface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 (Integrated Drive Electronics) </a:t>
            </a:r>
          </a:p>
          <a:p>
            <a:r>
              <a:rPr lang="en-US" b="1" dirty="0"/>
              <a:t>ATA (Advanced Technology Attachment) </a:t>
            </a:r>
            <a:r>
              <a:rPr lang="en-US" dirty="0"/>
              <a:t>up to 133 MB/s</a:t>
            </a:r>
            <a:endParaRPr lang="en-US" b="1" dirty="0"/>
          </a:p>
          <a:p>
            <a:r>
              <a:rPr lang="en-US" b="1" dirty="0"/>
              <a:t>SATA (Serial ATA) </a:t>
            </a:r>
            <a:r>
              <a:rPr lang="en-US" dirty="0"/>
              <a:t>150 MB/s</a:t>
            </a:r>
            <a:endParaRPr lang="en-US" b="1" dirty="0"/>
          </a:p>
          <a:p>
            <a:r>
              <a:rPr lang="en-US" b="1" dirty="0"/>
              <a:t>SATA II </a:t>
            </a:r>
            <a:r>
              <a:rPr lang="en-US" dirty="0"/>
              <a:t>300 MB/s</a:t>
            </a:r>
          </a:p>
          <a:p>
            <a:r>
              <a:rPr lang="en-US" dirty="0"/>
              <a:t>SATA III 6 Gbps</a:t>
            </a:r>
          </a:p>
          <a:p>
            <a:r>
              <a:rPr lang="en-US" b="1" dirty="0"/>
              <a:t>SAS (Serial Attached SCSI)</a:t>
            </a:r>
            <a:endParaRPr lang="en-US" dirty="0"/>
          </a:p>
          <a:p>
            <a:r>
              <a:rPr lang="en-US" b="1" dirty="0"/>
              <a:t>SCSI (Small Computer System Interface)</a:t>
            </a:r>
          </a:p>
          <a:p>
            <a:r>
              <a:rPr lang="en-US" b="1" dirty="0"/>
              <a:t>M.2 (NGFF) Next Generation Form Factor </a:t>
            </a:r>
            <a:r>
              <a:rPr lang="en-US" b="1" dirty="0" err="1"/>
              <a:t>kuni</a:t>
            </a:r>
            <a:r>
              <a:rPr lang="en-US" b="1" dirty="0"/>
              <a:t> 4GB/s</a:t>
            </a:r>
          </a:p>
          <a:p>
            <a:r>
              <a:rPr lang="en-US" dirty="0"/>
              <a:t>AHCI (</a:t>
            </a:r>
            <a:r>
              <a:rPr lang="en-US" i="1" dirty="0"/>
              <a:t>The Advanced Host Controller Interface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1D0C6-9916-8B48-BC8A-234FA6087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ioblog.com/revisiting-raid-remains-relevant-resources-context-matter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junkie.com/what-is-hard-drive-cach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3B1-D25F-C046-847E-944A0EE9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3445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Riistvara</a:t>
            </a:r>
            <a:r>
              <a:rPr lang="en-US" dirty="0"/>
              <a:t> ja </a:t>
            </a:r>
            <a:r>
              <a:rPr lang="en-US" dirty="0" err="1"/>
              <a:t>operatsioonisüsteemide</a:t>
            </a:r>
            <a:r>
              <a:rPr lang="en-US" dirty="0"/>
              <a:t> </a:t>
            </a:r>
            <a:r>
              <a:rPr lang="en-US" dirty="0" err="1"/>
              <a:t>alused</a:t>
            </a:r>
            <a:br>
              <a:rPr lang="en-US" dirty="0"/>
            </a:br>
            <a:br>
              <a:rPr lang="en-US" dirty="0"/>
            </a:br>
            <a:r>
              <a:rPr lang="et-EE" dirty="0"/>
              <a:t>HKI5085.HK</a:t>
            </a:r>
            <a:br>
              <a:rPr lang="et-E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301A-0588-1F4D-900C-57CDA911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29654"/>
            <a:ext cx="8791575" cy="1005983"/>
          </a:xfrm>
        </p:spPr>
        <p:txBody>
          <a:bodyPr>
            <a:normAutofit/>
          </a:bodyPr>
          <a:lstStyle/>
          <a:p>
            <a:r>
              <a:rPr lang="en-US" dirty="0" err="1"/>
              <a:t>Martti</a:t>
            </a:r>
            <a:r>
              <a:rPr lang="en-US" dirty="0"/>
              <a:t> </a:t>
            </a:r>
            <a:r>
              <a:rPr lang="en-US" dirty="0" err="1"/>
              <a:t>Raavel</a:t>
            </a:r>
            <a:endParaRPr lang="en-US" dirty="0"/>
          </a:p>
          <a:p>
            <a:r>
              <a:rPr lang="en-US" dirty="0" err="1"/>
              <a:t>MRT@TLU.ee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0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69C-2537-E840-B99E-9FFC084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Andmekandjate</a:t>
            </a:r>
            <a:r>
              <a:rPr lang="en-US" dirty="0"/>
              <a:t> </a:t>
            </a:r>
            <a:r>
              <a:rPr lang="en-US" dirty="0" err="1"/>
              <a:t>ühendused</a:t>
            </a:r>
            <a:endParaRPr lang="en-US" dirty="0"/>
          </a:p>
        </p:txBody>
      </p:sp>
      <p:pic>
        <p:nvPicPr>
          <p:cNvPr id="2050" name="Picture 2" descr="Pildiotsingu sata on motherboard tulemus">
            <a:extLst>
              <a:ext uri="{FF2B5EF4-FFF2-40B4-BE49-F238E27FC236}">
                <a16:creationId xmlns:a16="http://schemas.microsoft.com/office/drawing/2014/main" id="{8A7103E4-0A07-204A-B25F-B607C33D7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7739" y="2354209"/>
            <a:ext cx="2286673" cy="31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FD3A3-42C9-3E40-9337-5B7325C996C7}"/>
              </a:ext>
            </a:extLst>
          </p:cNvPr>
          <p:cNvSpPr txBox="1"/>
          <p:nvPr/>
        </p:nvSpPr>
        <p:spPr>
          <a:xfrm>
            <a:off x="3712491" y="5703836"/>
            <a:ext cx="2021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https://.</a:t>
            </a:r>
            <a:r>
              <a:rPr lang="en-US" sz="1200" dirty="0" err="1"/>
              <a:t>wikimedia.org</a:t>
            </a:r>
            <a:r>
              <a:rPr lang="en-US" sz="1200" dirty="0"/>
              <a:t>/</a:t>
            </a:r>
            <a:r>
              <a:rPr lang="en-US" sz="1200" dirty="0" err="1"/>
              <a:t>wikipeduploadia</a:t>
            </a:r>
            <a:r>
              <a:rPr lang="en-US" sz="1200" dirty="0"/>
              <a:t>/commons/thumb/2/29/</a:t>
            </a:r>
            <a:r>
              <a:rPr lang="en-US" sz="1200" dirty="0" err="1"/>
              <a:t>SATA_ports.jpg</a:t>
            </a:r>
            <a:r>
              <a:rPr lang="en-US" sz="1200" dirty="0"/>
              <a:t>/439px-SATA_ports.jpg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AD521-18DE-974A-BB35-93C06A0157AC}"/>
              </a:ext>
            </a:extLst>
          </p:cNvPr>
          <p:cNvSpPr txBox="1"/>
          <p:nvPr/>
        </p:nvSpPr>
        <p:spPr>
          <a:xfrm>
            <a:off x="3807739" y="1825310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SATA</a:t>
            </a:r>
          </a:p>
        </p:txBody>
      </p:sp>
      <p:pic>
        <p:nvPicPr>
          <p:cNvPr id="2052" name="Picture 4" descr="Seotud kujutis">
            <a:extLst>
              <a:ext uri="{FF2B5EF4-FFF2-40B4-BE49-F238E27FC236}">
                <a16:creationId xmlns:a16="http://schemas.microsoft.com/office/drawing/2014/main" id="{4536809C-C6B5-A24A-814A-126CA5AB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2367" y="3033257"/>
            <a:ext cx="3605558" cy="22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D9BFC7-54F9-DE48-8883-FF128DE92C73}"/>
              </a:ext>
            </a:extLst>
          </p:cNvPr>
          <p:cNvSpPr/>
          <p:nvPr/>
        </p:nvSpPr>
        <p:spPr>
          <a:xfrm>
            <a:off x="1073282" y="6119335"/>
            <a:ext cx="2383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http://a51.idata.over-blog.com/0/16/29/65/</a:t>
            </a:r>
            <a:r>
              <a:rPr lang="en-US" sz="1200" dirty="0" err="1"/>
              <a:t>carte_mre_port_ide.jpg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79D80-7C65-C543-B6F9-DE2432BE39FA}"/>
              </a:ext>
            </a:extLst>
          </p:cNvPr>
          <p:cNvSpPr txBox="1"/>
          <p:nvPr/>
        </p:nvSpPr>
        <p:spPr>
          <a:xfrm>
            <a:off x="1075370" y="1825310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</a:t>
            </a:r>
          </a:p>
        </p:txBody>
      </p:sp>
      <p:pic>
        <p:nvPicPr>
          <p:cNvPr id="2054" name="Picture 6" descr="Pildiotsingu m.2 on motherboard tulemus">
            <a:extLst>
              <a:ext uri="{FF2B5EF4-FFF2-40B4-BE49-F238E27FC236}">
                <a16:creationId xmlns:a16="http://schemas.microsoft.com/office/drawing/2014/main" id="{95EF5FBE-71BF-BE44-A746-9DE8DF29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0335" y="2354209"/>
            <a:ext cx="4184889" cy="313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2D0C0E-3476-5949-99E4-B6A492171148}"/>
              </a:ext>
            </a:extLst>
          </p:cNvPr>
          <p:cNvSpPr txBox="1"/>
          <p:nvPr/>
        </p:nvSpPr>
        <p:spPr>
          <a:xfrm>
            <a:off x="6680335" y="182718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9D15-54E3-9842-B7FB-12D0A2D755E6}"/>
              </a:ext>
            </a:extLst>
          </p:cNvPr>
          <p:cNvSpPr/>
          <p:nvPr/>
        </p:nvSpPr>
        <p:spPr>
          <a:xfrm>
            <a:off x="6576508" y="5749996"/>
            <a:ext cx="4288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/commons/c/c2/M.2_connector_on_a_computer_motherboard.jpg</a:t>
            </a:r>
          </a:p>
        </p:txBody>
      </p:sp>
    </p:spTree>
    <p:extLst>
      <p:ext uri="{BB962C8B-B14F-4D97-AF65-F5344CB8AC3E}">
        <p14:creationId xmlns:p14="http://schemas.microsoft.com/office/powerpoint/2010/main" val="8300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0F3D-E7A7-8746-8FD5-2D99D68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Mis on välkmäluketas (SSD)?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B08-1662-AD40-A939-92B182DE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SSD, </a:t>
            </a:r>
            <a:r>
              <a:rPr lang="en-GB" sz="3600" dirty="0" err="1"/>
              <a:t>ehk</a:t>
            </a:r>
            <a:r>
              <a:rPr lang="en-GB" sz="3600" dirty="0"/>
              <a:t> Solid State Drive on </a:t>
            </a:r>
            <a:r>
              <a:rPr lang="en-GB" sz="3600" dirty="0" err="1"/>
              <a:t>mälukiipidest</a:t>
            </a:r>
            <a:r>
              <a:rPr lang="en-GB" sz="3600" dirty="0"/>
              <a:t> </a:t>
            </a:r>
            <a:r>
              <a:rPr lang="en-GB" sz="3600" dirty="0" err="1"/>
              <a:t>ehitatud</a:t>
            </a:r>
            <a:r>
              <a:rPr lang="en-GB" sz="3600" dirty="0"/>
              <a:t> </a:t>
            </a:r>
            <a:r>
              <a:rPr lang="en-GB" sz="3600" dirty="0" err="1"/>
              <a:t>andmekandja</a:t>
            </a:r>
            <a:r>
              <a:rPr lang="en-GB" sz="3600" dirty="0"/>
              <a:t>, </a:t>
            </a:r>
            <a:r>
              <a:rPr lang="en-GB" sz="3600" dirty="0" err="1"/>
              <a:t>millel</a:t>
            </a:r>
            <a:r>
              <a:rPr lang="en-GB" sz="3600" dirty="0"/>
              <a:t> </a:t>
            </a:r>
            <a:r>
              <a:rPr lang="en-GB" sz="3600" dirty="0" err="1"/>
              <a:t>ei</a:t>
            </a:r>
            <a:r>
              <a:rPr lang="en-GB" sz="3600" dirty="0"/>
              <a:t> ole </a:t>
            </a:r>
            <a:r>
              <a:rPr lang="en-GB" sz="3600" dirty="0" err="1"/>
              <a:t>liikuvaid</a:t>
            </a:r>
            <a:r>
              <a:rPr lang="en-GB" sz="3600" dirty="0"/>
              <a:t> </a:t>
            </a:r>
            <a:r>
              <a:rPr lang="en-GB" sz="3600" dirty="0" err="1"/>
              <a:t>osi</a:t>
            </a:r>
            <a:r>
              <a:rPr lang="en-GB" sz="3600" dirty="0"/>
              <a:t>.</a:t>
            </a:r>
            <a:endParaRPr lang="en-EE" sz="3600" dirty="0"/>
          </a:p>
        </p:txBody>
      </p:sp>
    </p:spTree>
    <p:extLst>
      <p:ext uri="{BB962C8B-B14F-4D97-AF65-F5344CB8AC3E}">
        <p14:creationId xmlns:p14="http://schemas.microsoft.com/office/powerpoint/2010/main" val="3539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7EF8-0CB6-8740-BAB7-5F5E9CD9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Mis on kõvaketas (HDD)?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9724-997C-0740-9283-9BFDD1EB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Kõvaketas</a:t>
            </a:r>
            <a:r>
              <a:rPr lang="en-GB" dirty="0"/>
              <a:t> on </a:t>
            </a:r>
            <a:r>
              <a:rPr lang="en-GB" dirty="0" err="1"/>
              <a:t>jäigast</a:t>
            </a:r>
            <a:r>
              <a:rPr lang="en-GB" dirty="0"/>
              <a:t> </a:t>
            </a:r>
            <a:r>
              <a:rPr lang="en-GB" dirty="0" err="1"/>
              <a:t>materjalist</a:t>
            </a:r>
            <a:r>
              <a:rPr lang="en-GB" dirty="0"/>
              <a:t> ketas, mis on </a:t>
            </a:r>
            <a:r>
              <a:rPr lang="en-GB" dirty="0" err="1"/>
              <a:t>kaetud</a:t>
            </a:r>
            <a:r>
              <a:rPr lang="en-GB" dirty="0"/>
              <a:t> </a:t>
            </a:r>
            <a:r>
              <a:rPr lang="en-GB" dirty="0" err="1"/>
              <a:t>magnetiseeruva</a:t>
            </a:r>
            <a:r>
              <a:rPr lang="en-GB" dirty="0"/>
              <a:t> </a:t>
            </a:r>
            <a:r>
              <a:rPr lang="en-GB" dirty="0" err="1"/>
              <a:t>materjali</a:t>
            </a:r>
            <a:r>
              <a:rPr lang="en-GB" dirty="0"/>
              <a:t> </a:t>
            </a:r>
            <a:r>
              <a:rPr lang="en-GB" dirty="0" err="1"/>
              <a:t>kihiga</a:t>
            </a:r>
            <a:r>
              <a:rPr lang="en-GB" dirty="0"/>
              <a:t>, mis </a:t>
            </a:r>
            <a:r>
              <a:rPr lang="en-GB" dirty="0" err="1"/>
              <a:t>omakorda</a:t>
            </a:r>
            <a:r>
              <a:rPr lang="en-GB" dirty="0"/>
              <a:t> </a:t>
            </a:r>
            <a:r>
              <a:rPr lang="en-GB" dirty="0" err="1"/>
              <a:t>annab</a:t>
            </a:r>
            <a:r>
              <a:rPr lang="en-GB" dirty="0"/>
              <a:t> </a:t>
            </a:r>
            <a:r>
              <a:rPr lang="en-GB" dirty="0" err="1"/>
              <a:t>võimaluse</a:t>
            </a:r>
            <a:r>
              <a:rPr lang="en-GB" dirty="0"/>
              <a:t> </a:t>
            </a:r>
            <a:r>
              <a:rPr lang="en-GB" dirty="0" err="1"/>
              <a:t>kõvakettale</a:t>
            </a:r>
            <a:r>
              <a:rPr lang="en-GB" dirty="0"/>
              <a:t> </a:t>
            </a:r>
            <a:r>
              <a:rPr lang="en-GB" dirty="0" err="1"/>
              <a:t>andmeid</a:t>
            </a:r>
            <a:r>
              <a:rPr lang="en-GB" dirty="0"/>
              <a:t> </a:t>
            </a:r>
            <a:r>
              <a:rPr lang="en-GB" dirty="0" err="1"/>
              <a:t>salvestada</a:t>
            </a:r>
            <a:r>
              <a:rPr lang="en-GB" dirty="0"/>
              <a:t>.</a:t>
            </a:r>
          </a:p>
          <a:p>
            <a:r>
              <a:rPr lang="en-GB" dirty="0" err="1"/>
              <a:t>Kõvakettaajam</a:t>
            </a:r>
            <a:r>
              <a:rPr lang="en-GB" dirty="0"/>
              <a:t> on </a:t>
            </a:r>
            <a:r>
              <a:rPr lang="en-GB" dirty="0" err="1"/>
              <a:t>seade</a:t>
            </a:r>
            <a:r>
              <a:rPr lang="en-GB" dirty="0"/>
              <a:t>, </a:t>
            </a:r>
            <a:r>
              <a:rPr lang="en-GB" dirty="0" err="1"/>
              <a:t>mille</a:t>
            </a:r>
            <a:r>
              <a:rPr lang="en-GB" dirty="0"/>
              <a:t> sees on </a:t>
            </a:r>
            <a:r>
              <a:rPr lang="en-GB" dirty="0" err="1"/>
              <a:t>kõvakettad</a:t>
            </a:r>
            <a:r>
              <a:rPr lang="en-GB" dirty="0"/>
              <a:t>, </a:t>
            </a:r>
            <a:r>
              <a:rPr lang="en-GB" dirty="0" err="1"/>
              <a:t>neid</a:t>
            </a:r>
            <a:r>
              <a:rPr lang="en-GB" dirty="0"/>
              <a:t> </a:t>
            </a:r>
            <a:r>
              <a:rPr lang="en-GB" dirty="0" err="1"/>
              <a:t>ringi</a:t>
            </a:r>
            <a:r>
              <a:rPr lang="en-GB" dirty="0"/>
              <a:t> </a:t>
            </a:r>
            <a:r>
              <a:rPr lang="en-GB" dirty="0" err="1"/>
              <a:t>ajav</a:t>
            </a:r>
            <a:r>
              <a:rPr lang="en-GB" dirty="0"/>
              <a:t> </a:t>
            </a:r>
            <a:r>
              <a:rPr lang="en-GB" dirty="0" err="1"/>
              <a:t>mootor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andmete</a:t>
            </a:r>
            <a:r>
              <a:rPr lang="en-GB" dirty="0"/>
              <a:t> </a:t>
            </a:r>
            <a:r>
              <a:rPr lang="en-GB" dirty="0" err="1"/>
              <a:t>salvestamiseks</a:t>
            </a:r>
            <a:r>
              <a:rPr lang="en-GB" dirty="0"/>
              <a:t>/</a:t>
            </a:r>
            <a:r>
              <a:rPr lang="en-GB" dirty="0" err="1"/>
              <a:t>lugemiseks</a:t>
            </a:r>
            <a:r>
              <a:rPr lang="en-GB" dirty="0"/>
              <a:t> </a:t>
            </a:r>
            <a:r>
              <a:rPr lang="en-GB" dirty="0" err="1"/>
              <a:t>mõeldud</a:t>
            </a:r>
            <a:r>
              <a:rPr lang="en-GB" dirty="0"/>
              <a:t> </a:t>
            </a:r>
            <a:r>
              <a:rPr lang="en-GB" dirty="0" err="1"/>
              <a:t>lugemispead</a:t>
            </a:r>
            <a:r>
              <a:rPr lang="en-GB" dirty="0"/>
              <a:t> </a:t>
            </a:r>
            <a:r>
              <a:rPr lang="en-GB" dirty="0" err="1"/>
              <a:t>koos</a:t>
            </a:r>
            <a:r>
              <a:rPr lang="en-GB" dirty="0"/>
              <a:t> </a:t>
            </a:r>
            <a:r>
              <a:rPr lang="en-GB" dirty="0" err="1"/>
              <a:t>elektroonikaga</a:t>
            </a:r>
            <a:r>
              <a:rPr lang="en-GB" dirty="0"/>
              <a:t>. </a:t>
            </a:r>
            <a:r>
              <a:rPr lang="en-GB" dirty="0" err="1"/>
              <a:t>Tavaliselt</a:t>
            </a:r>
            <a:r>
              <a:rPr lang="en-GB" dirty="0"/>
              <a:t> </a:t>
            </a:r>
            <a:r>
              <a:rPr lang="en-GB" dirty="0" err="1"/>
              <a:t>mõtleme</a:t>
            </a:r>
            <a:r>
              <a:rPr lang="en-GB" dirty="0"/>
              <a:t> </a:t>
            </a:r>
            <a:r>
              <a:rPr lang="en-GB" dirty="0" err="1"/>
              <a:t>kõvakettast</a:t>
            </a:r>
            <a:r>
              <a:rPr lang="en-GB" dirty="0"/>
              <a:t> </a:t>
            </a:r>
            <a:r>
              <a:rPr lang="en-GB" dirty="0" err="1"/>
              <a:t>rääkides</a:t>
            </a:r>
            <a:r>
              <a:rPr lang="en-GB" dirty="0"/>
              <a:t> just </a:t>
            </a:r>
            <a:r>
              <a:rPr lang="en-GB" dirty="0" err="1"/>
              <a:t>kõvakettaajamit</a:t>
            </a:r>
            <a:r>
              <a:rPr lang="en-GB" dirty="0"/>
              <a:t>, </a:t>
            </a:r>
            <a:r>
              <a:rPr lang="en-GB" dirty="0" err="1"/>
              <a:t>kuna</a:t>
            </a:r>
            <a:r>
              <a:rPr lang="en-GB" dirty="0"/>
              <a:t> </a:t>
            </a:r>
            <a:r>
              <a:rPr lang="en-GB" dirty="0" err="1"/>
              <a:t>kõvakettad</a:t>
            </a:r>
            <a:r>
              <a:rPr lang="en-GB" dirty="0"/>
              <a:t> on </a:t>
            </a:r>
            <a:r>
              <a:rPr lang="en-GB" dirty="0" err="1"/>
              <a:t>kõvakettaajami</a:t>
            </a:r>
            <a:r>
              <a:rPr lang="en-GB" dirty="0"/>
              <a:t> </a:t>
            </a:r>
            <a:r>
              <a:rPr lang="en-GB" dirty="0" err="1"/>
              <a:t>sisse</a:t>
            </a:r>
            <a:r>
              <a:rPr lang="en-GB" dirty="0"/>
              <a:t> </a:t>
            </a:r>
            <a:r>
              <a:rPr lang="en-GB" dirty="0" err="1"/>
              <a:t>monteeritud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neid</a:t>
            </a:r>
            <a:r>
              <a:rPr lang="en-GB" dirty="0"/>
              <a:t> </a:t>
            </a:r>
            <a:r>
              <a:rPr lang="en-GB" dirty="0" err="1"/>
              <a:t>tavakasutaja</a:t>
            </a:r>
            <a:r>
              <a:rPr lang="en-GB" dirty="0"/>
              <a:t> </a:t>
            </a:r>
            <a:r>
              <a:rPr lang="en-GB" dirty="0" err="1"/>
              <a:t>vahetada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saa</a:t>
            </a:r>
            <a:r>
              <a:rPr lang="en-GB" dirty="0"/>
              <a:t>.</a:t>
            </a:r>
          </a:p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95370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D44-89FE-2646-A7C5-5A9EC508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Tööleht kõvaketta kohta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23E4-B5AB-424A-B5E9-4DBF0146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E" sz="3600" dirty="0"/>
              <a:t>Võta üks kõvaketas ja täida tööleht andmetega</a:t>
            </a:r>
          </a:p>
        </p:txBody>
      </p:sp>
    </p:spTree>
    <p:extLst>
      <p:ext uri="{BB962C8B-B14F-4D97-AF65-F5344CB8AC3E}">
        <p14:creationId xmlns:p14="http://schemas.microsoft.com/office/powerpoint/2010/main" val="7216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293E-D8C2-804D-9AC2-225407C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on </a:t>
            </a:r>
            <a:r>
              <a:rPr lang="en-US" dirty="0" err="1"/>
              <a:t>kõvaketta</a:t>
            </a:r>
            <a:r>
              <a:rPr lang="en-US" dirty="0"/>
              <a:t> sees?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6293-A305-B944-821C-113B9E7C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Lugemispead</a:t>
            </a:r>
            <a:endParaRPr lang="en-US" dirty="0"/>
          </a:p>
          <a:p>
            <a:r>
              <a:rPr lang="en-US" dirty="0" err="1"/>
              <a:t>Plaadid</a:t>
            </a:r>
            <a:endParaRPr lang="en-US" dirty="0"/>
          </a:p>
          <a:p>
            <a:r>
              <a:rPr lang="en-US" dirty="0" err="1"/>
              <a:t>Mootor</a:t>
            </a:r>
            <a:endParaRPr lang="en-US" dirty="0"/>
          </a:p>
          <a:p>
            <a:r>
              <a:rPr lang="en-US" dirty="0" err="1"/>
              <a:t>Elektroonika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69CEC-F282-1E4D-9653-F821B9FE4D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613" y="2249487"/>
            <a:ext cx="5571344" cy="3725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2BD08-EDFC-5344-AB65-22130D413703}"/>
              </a:ext>
            </a:extLst>
          </p:cNvPr>
          <p:cNvSpPr txBox="1"/>
          <p:nvPr/>
        </p:nvSpPr>
        <p:spPr>
          <a:xfrm>
            <a:off x="5161613" y="6116306"/>
            <a:ext cx="539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cdn.pixabay.com</a:t>
            </a:r>
            <a:r>
              <a:rPr lang="en-US" sz="1200" dirty="0"/>
              <a:t>/photo/2017/08/03/17/09/hdd-2577398_960_720.jpg</a:t>
            </a:r>
          </a:p>
        </p:txBody>
      </p:sp>
    </p:spTree>
    <p:extLst>
      <p:ext uri="{BB962C8B-B14F-4D97-AF65-F5344CB8AC3E}">
        <p14:creationId xmlns:p14="http://schemas.microsoft.com/office/powerpoint/2010/main" val="4084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E083-EDB4-3B4B-9D58-F60AA10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Vaatame ise järele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72DDA9-B159-554E-B4DE-552CE064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GB" sz="3600" dirty="0" err="1"/>
              <a:t>Lammuta</a:t>
            </a:r>
            <a:r>
              <a:rPr lang="en-GB" sz="3600" dirty="0"/>
              <a:t> </a:t>
            </a:r>
            <a:r>
              <a:rPr lang="en-GB" sz="3600" dirty="0" err="1"/>
              <a:t>enda</a:t>
            </a:r>
            <a:r>
              <a:rPr lang="en-GB" sz="3600" dirty="0"/>
              <a:t> </a:t>
            </a:r>
            <a:r>
              <a:rPr lang="en-GB" sz="3600" dirty="0" err="1"/>
              <a:t>käes</a:t>
            </a:r>
            <a:r>
              <a:rPr lang="en-GB" sz="3600" dirty="0"/>
              <a:t> </a:t>
            </a:r>
            <a:r>
              <a:rPr lang="en-GB" sz="3600" dirty="0" err="1"/>
              <a:t>olev</a:t>
            </a:r>
            <a:r>
              <a:rPr lang="en-GB" sz="3600" dirty="0"/>
              <a:t> </a:t>
            </a:r>
            <a:r>
              <a:rPr lang="en-GB" sz="3600" dirty="0" err="1"/>
              <a:t>kõvaketas</a:t>
            </a:r>
            <a:r>
              <a:rPr lang="en-GB" sz="3600" dirty="0"/>
              <a:t> </a:t>
            </a:r>
            <a:r>
              <a:rPr lang="en-GB" sz="3600" dirty="0" err="1"/>
              <a:t>laiali</a:t>
            </a:r>
            <a:r>
              <a:rPr lang="en-GB" sz="3600" dirty="0"/>
              <a:t>. Tee </a:t>
            </a:r>
            <a:r>
              <a:rPr lang="en-GB" sz="3600" dirty="0" err="1"/>
              <a:t>erinevatest</a:t>
            </a:r>
            <a:r>
              <a:rPr lang="en-GB" sz="3600" dirty="0"/>
              <a:t> </a:t>
            </a:r>
            <a:r>
              <a:rPr lang="en-GB" sz="3600" dirty="0" err="1"/>
              <a:t>etappidest</a:t>
            </a:r>
            <a:r>
              <a:rPr lang="en-GB" sz="3600" dirty="0"/>
              <a:t> </a:t>
            </a:r>
            <a:r>
              <a:rPr lang="en-GB" sz="3600" dirty="0" err="1"/>
              <a:t>pilt</a:t>
            </a:r>
            <a:r>
              <a:rPr lang="en-GB" sz="3600" dirty="0"/>
              <a:t> </a:t>
            </a:r>
            <a:r>
              <a:rPr lang="en-GB" sz="3600" dirty="0" err="1"/>
              <a:t>ja</a:t>
            </a:r>
            <a:r>
              <a:rPr lang="en-GB" sz="3600" dirty="0"/>
              <a:t> </a:t>
            </a:r>
            <a:r>
              <a:rPr lang="en-GB" sz="3600" dirty="0" err="1"/>
              <a:t>jäädvusta</a:t>
            </a:r>
            <a:r>
              <a:rPr lang="en-GB" sz="3600" dirty="0"/>
              <a:t> </a:t>
            </a:r>
            <a:r>
              <a:rPr lang="en-GB" sz="3600" dirty="0" err="1"/>
              <a:t>kogu</a:t>
            </a:r>
            <a:r>
              <a:rPr lang="en-GB" sz="3600" dirty="0"/>
              <a:t> </a:t>
            </a:r>
            <a:r>
              <a:rPr lang="en-GB" sz="3600" dirty="0" err="1"/>
              <a:t>protsess</a:t>
            </a:r>
            <a:r>
              <a:rPr lang="en-GB" sz="3600" dirty="0"/>
              <a:t> </a:t>
            </a:r>
            <a:r>
              <a:rPr lang="en-GB" sz="3600" dirty="0">
                <a:hlinkClick r:id="rId2"/>
              </a:rPr>
              <a:t>google jamboardis</a:t>
            </a:r>
            <a:r>
              <a:rPr lang="en-GB" sz="3600" dirty="0"/>
              <a:t>.</a:t>
            </a:r>
            <a:endParaRPr lang="en-EE" sz="3600" dirty="0"/>
          </a:p>
        </p:txBody>
      </p:sp>
    </p:spTree>
    <p:extLst>
      <p:ext uri="{BB962C8B-B14F-4D97-AF65-F5344CB8AC3E}">
        <p14:creationId xmlns:p14="http://schemas.microsoft.com/office/powerpoint/2010/main" val="427652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DEB2-98D8-CC4B-9B97-8E83F68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Kuidas</a:t>
            </a:r>
            <a:r>
              <a:rPr lang="en-US" dirty="0"/>
              <a:t> </a:t>
            </a:r>
            <a:r>
              <a:rPr lang="en-US" dirty="0" err="1"/>
              <a:t>andmeid</a:t>
            </a:r>
            <a:r>
              <a:rPr lang="en-US" dirty="0"/>
              <a:t> </a:t>
            </a:r>
            <a:r>
              <a:rPr lang="en-US" dirty="0" err="1"/>
              <a:t>kõvakettale</a:t>
            </a:r>
            <a:r>
              <a:rPr lang="en-US" dirty="0"/>
              <a:t> </a:t>
            </a:r>
            <a:r>
              <a:rPr lang="en-US" dirty="0" err="1"/>
              <a:t>salvestatakse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DA23-ECA0-3D47-8360-3D436EAF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57031"/>
          </a:xfrm>
        </p:spPr>
        <p:txBody>
          <a:bodyPr/>
          <a:lstStyle/>
          <a:p>
            <a:r>
              <a:rPr lang="en-US" dirty="0" err="1"/>
              <a:t>Magnetiseeritud</a:t>
            </a:r>
            <a:r>
              <a:rPr lang="en-US" dirty="0"/>
              <a:t> / </a:t>
            </a:r>
            <a:r>
              <a:rPr lang="en-US" dirty="0" err="1"/>
              <a:t>mitte</a:t>
            </a:r>
            <a:r>
              <a:rPr lang="en-US" dirty="0"/>
              <a:t> </a:t>
            </a:r>
            <a:r>
              <a:rPr lang="en-US" dirty="0" err="1"/>
              <a:t>magnetiseeritud</a:t>
            </a:r>
            <a:endParaRPr lang="en-US" dirty="0"/>
          </a:p>
          <a:p>
            <a:r>
              <a:rPr lang="en-US" dirty="0" err="1"/>
              <a:t>Rajad</a:t>
            </a:r>
            <a:endParaRPr lang="en-US" dirty="0"/>
          </a:p>
          <a:p>
            <a:r>
              <a:rPr lang="en-US" dirty="0" err="1"/>
              <a:t>Sektor</a:t>
            </a:r>
            <a:endParaRPr lang="en-US" dirty="0"/>
          </a:p>
          <a:p>
            <a:r>
              <a:rPr lang="en-US" dirty="0" err="1"/>
              <a:t>Silinder</a:t>
            </a:r>
            <a:endParaRPr lang="en-US" dirty="0"/>
          </a:p>
          <a:p>
            <a:r>
              <a:rPr lang="en-US" dirty="0" err="1"/>
              <a:t>Fragmentatsioon</a:t>
            </a:r>
            <a:r>
              <a:rPr lang="en-US" dirty="0"/>
              <a:t> / </a:t>
            </a:r>
            <a:r>
              <a:rPr lang="en-US" dirty="0" err="1"/>
              <a:t>defragmentimine</a:t>
            </a:r>
            <a:r>
              <a:rPr lang="en-US" dirty="0"/>
              <a:t> (HDD/SSD)</a:t>
            </a:r>
          </a:p>
        </p:txBody>
      </p:sp>
    </p:spTree>
    <p:extLst>
      <p:ext uri="{BB962C8B-B14F-4D97-AF65-F5344CB8AC3E}">
        <p14:creationId xmlns:p14="http://schemas.microsoft.com/office/powerpoint/2010/main" val="27954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D404-31CA-684E-BF2E-5C5BE4C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HDD VS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125-D745-C149-AF12-63B83CB9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E" sz="3200" dirty="0"/>
              <a:t>Kiirus</a:t>
            </a:r>
          </a:p>
          <a:p>
            <a:r>
              <a:rPr lang="en-EE" sz="3200" dirty="0"/>
              <a:t>Suurus</a:t>
            </a:r>
          </a:p>
          <a:p>
            <a:r>
              <a:rPr lang="en-EE" sz="3200" dirty="0"/>
              <a:t>Hind</a:t>
            </a:r>
          </a:p>
          <a:p>
            <a:r>
              <a:rPr lang="en-EE" sz="3200" dirty="0"/>
              <a:t>Põrutuskindlus</a:t>
            </a:r>
          </a:p>
          <a:p>
            <a:r>
              <a:rPr lang="en-EE" sz="3200" dirty="0"/>
              <a:t>Fragmenteerumine</a:t>
            </a:r>
          </a:p>
        </p:txBody>
      </p:sp>
    </p:spTree>
    <p:extLst>
      <p:ext uri="{BB962C8B-B14F-4D97-AF65-F5344CB8AC3E}">
        <p14:creationId xmlns:p14="http://schemas.microsoft.com/office/powerpoint/2010/main" val="132888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D83-16D0-6A43-BEAC-8CD28FDA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(</a:t>
            </a:r>
            <a:r>
              <a:rPr lang="en-US" i="1" dirty="0"/>
              <a:t>redundant array of independent disks</a:t>
            </a:r>
            <a:r>
              <a:rPr lang="en-US" dirty="0"/>
              <a:t>, "</a:t>
            </a:r>
            <a:r>
              <a:rPr lang="en-US" dirty="0" err="1"/>
              <a:t>sõltumatute</a:t>
            </a:r>
            <a:r>
              <a:rPr lang="en-US" dirty="0"/>
              <a:t> </a:t>
            </a:r>
            <a:r>
              <a:rPr lang="en-US" dirty="0" err="1"/>
              <a:t>ketaste</a:t>
            </a:r>
            <a:r>
              <a:rPr lang="en-US" dirty="0"/>
              <a:t> </a:t>
            </a:r>
            <a:r>
              <a:rPr lang="en-US" dirty="0" err="1"/>
              <a:t>liiasmassiiv</a:t>
            </a:r>
            <a:r>
              <a:rPr lang="en-US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3A26-1F53-EB45-9E13-7A580EC94468}"/>
              </a:ext>
            </a:extLst>
          </p:cNvPr>
          <p:cNvSpPr txBox="1"/>
          <p:nvPr/>
        </p:nvSpPr>
        <p:spPr>
          <a:xfrm>
            <a:off x="1141412" y="3935803"/>
            <a:ext cx="252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akit.cyber.ee</a:t>
            </a:r>
            <a:r>
              <a:rPr lang="en-US" sz="1200" dirty="0"/>
              <a:t>/term/1037-raid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E6B4A-ECEE-3B41-98D6-1A9BBF686C50}"/>
              </a:ext>
            </a:extLst>
          </p:cNvPr>
          <p:cNvSpPr txBox="1"/>
          <p:nvPr/>
        </p:nvSpPr>
        <p:spPr>
          <a:xfrm>
            <a:off x="1141412" y="2593298"/>
            <a:ext cx="4809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Salvestustehnoloogia</a:t>
            </a:r>
            <a:r>
              <a:rPr lang="en-US" sz="2400" dirty="0"/>
              <a:t>, mis </a:t>
            </a:r>
            <a:r>
              <a:rPr lang="en-US" sz="2400" dirty="0" err="1"/>
              <a:t>ühendab</a:t>
            </a:r>
            <a:r>
              <a:rPr lang="en-US" sz="2400" dirty="0"/>
              <a:t> </a:t>
            </a:r>
            <a:r>
              <a:rPr lang="en-US" sz="2400" dirty="0" err="1"/>
              <a:t>mitu</a:t>
            </a:r>
            <a:r>
              <a:rPr lang="en-US" sz="2400" dirty="0"/>
              <a:t> </a:t>
            </a:r>
            <a:r>
              <a:rPr lang="en-US" sz="2400" dirty="0" err="1"/>
              <a:t>ketast</a:t>
            </a:r>
            <a:r>
              <a:rPr lang="en-US" sz="2400" dirty="0"/>
              <a:t> </a:t>
            </a:r>
            <a:r>
              <a:rPr lang="en-US" sz="2400" dirty="0" err="1"/>
              <a:t>või</a:t>
            </a:r>
            <a:r>
              <a:rPr lang="en-US" sz="2400" dirty="0"/>
              <a:t> </a:t>
            </a:r>
            <a:r>
              <a:rPr lang="en-US" sz="2400" dirty="0" err="1"/>
              <a:t>kettasektsiooni</a:t>
            </a:r>
            <a:r>
              <a:rPr lang="en-US" sz="2400" dirty="0"/>
              <a:t> </a:t>
            </a:r>
            <a:r>
              <a:rPr lang="en-US" sz="2400" dirty="0" err="1"/>
              <a:t>üheks</a:t>
            </a:r>
            <a:r>
              <a:rPr lang="en-US" sz="2400" dirty="0"/>
              <a:t> </a:t>
            </a:r>
            <a:r>
              <a:rPr lang="en-US" sz="2400" dirty="0" err="1"/>
              <a:t>loogiliseks</a:t>
            </a:r>
            <a:r>
              <a:rPr lang="en-US" sz="2400" dirty="0"/>
              <a:t> </a:t>
            </a:r>
            <a:r>
              <a:rPr lang="en-US" sz="2400" dirty="0" err="1"/>
              <a:t>üksuseks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6BB1D-B6D3-CD48-945C-7C24638776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8222" y="2463123"/>
            <a:ext cx="5035145" cy="3776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3CF21-F002-164E-85BC-5CB9FDCDF49D}"/>
              </a:ext>
            </a:extLst>
          </p:cNvPr>
          <p:cNvSpPr txBox="1"/>
          <p:nvPr/>
        </p:nvSpPr>
        <p:spPr>
          <a:xfrm>
            <a:off x="5951095" y="6328518"/>
            <a:ext cx="4483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live.staticflickr.com</a:t>
            </a:r>
            <a:r>
              <a:rPr lang="en-US" sz="1200" dirty="0"/>
              <a:t>/7344/10629876605_e9f9061b34_b.jpg</a:t>
            </a:r>
          </a:p>
        </p:txBody>
      </p:sp>
    </p:spTree>
    <p:extLst>
      <p:ext uri="{BB962C8B-B14F-4D97-AF65-F5344CB8AC3E}">
        <p14:creationId xmlns:p14="http://schemas.microsoft.com/office/powerpoint/2010/main" val="131429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14A10-621A-4C4E-A7CD-57FD3BDF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70" y="314794"/>
            <a:ext cx="8836126" cy="51691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3DF40-6A23-4449-901F-9503ED37E13F}"/>
              </a:ext>
            </a:extLst>
          </p:cNvPr>
          <p:cNvSpPr/>
          <p:nvPr/>
        </p:nvSpPr>
        <p:spPr>
          <a:xfrm>
            <a:off x="772570" y="5747691"/>
            <a:ext cx="533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storageio.com</a:t>
            </a:r>
            <a:r>
              <a:rPr lang="en-US" dirty="0"/>
              <a:t>/images/SIO_RAIDCompare2.png</a:t>
            </a:r>
          </a:p>
        </p:txBody>
      </p:sp>
    </p:spTree>
    <p:extLst>
      <p:ext uri="{BB962C8B-B14F-4D97-AF65-F5344CB8AC3E}">
        <p14:creationId xmlns:p14="http://schemas.microsoft.com/office/powerpoint/2010/main" val="26059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3374-38C2-BD45-A96D-51B5208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</a:t>
            </a:r>
            <a:r>
              <a:rPr lang="en-US" dirty="0" err="1"/>
              <a:t>jäi</a:t>
            </a:r>
            <a:r>
              <a:rPr lang="en-US" dirty="0"/>
              <a:t> </a:t>
            </a:r>
            <a:r>
              <a:rPr lang="en-US" dirty="0" err="1"/>
              <a:t>eelmine</a:t>
            </a:r>
            <a:r>
              <a:rPr lang="en-US" dirty="0"/>
              <a:t> </a:t>
            </a:r>
            <a:r>
              <a:rPr lang="en-US" dirty="0" err="1"/>
              <a:t>kord</a:t>
            </a:r>
            <a:r>
              <a:rPr lang="en-US" dirty="0"/>
              <a:t> </a:t>
            </a:r>
            <a:r>
              <a:rPr lang="en-US" dirty="0" err="1"/>
              <a:t>segaseks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A41E-B28F-7443-A51D-9FAF50A8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5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A242-C759-4047-B9FF-1712ECC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Välised</a:t>
            </a:r>
            <a:r>
              <a:rPr lang="en-US" dirty="0"/>
              <a:t> </a:t>
            </a:r>
            <a:r>
              <a:rPr lang="en-US" dirty="0" err="1"/>
              <a:t>andmekandjad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116B-380F-4F4B-B621-DE6A4FFA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954587" cy="4885831"/>
          </a:xfrm>
        </p:spPr>
        <p:txBody>
          <a:bodyPr/>
          <a:lstStyle/>
          <a:p>
            <a:r>
              <a:rPr lang="en-US" dirty="0"/>
              <a:t>Floppy disk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 err="1"/>
              <a:t>Optilised</a:t>
            </a:r>
            <a:r>
              <a:rPr lang="en-US" dirty="0"/>
              <a:t> </a:t>
            </a:r>
            <a:r>
              <a:rPr lang="en-US" dirty="0" err="1"/>
              <a:t>andmekandjad</a:t>
            </a:r>
            <a:r>
              <a:rPr lang="en-US" dirty="0"/>
              <a:t> (CD-ROM, DVD-ROM, Blu-ray, </a:t>
            </a:r>
            <a:r>
              <a:rPr lang="en-US" dirty="0" err="1"/>
              <a:t>magnetoptiline</a:t>
            </a:r>
            <a:r>
              <a:rPr lang="en-US" dirty="0"/>
              <a:t> ketas)</a:t>
            </a:r>
          </a:p>
          <a:p>
            <a:r>
              <a:rPr lang="en-US" dirty="0" err="1"/>
              <a:t>Välkmälud</a:t>
            </a:r>
            <a:endParaRPr lang="en-US" dirty="0"/>
          </a:p>
          <a:p>
            <a:r>
              <a:rPr lang="en-US" dirty="0" err="1"/>
              <a:t>Lindiseadmed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2E357-749A-4D42-8E14-46ED74E3E9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738" y="3933744"/>
            <a:ext cx="4747108" cy="230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D3D1F-60F9-814B-B863-18C03A21E720}"/>
              </a:ext>
            </a:extLst>
          </p:cNvPr>
          <p:cNvSpPr txBox="1"/>
          <p:nvPr/>
        </p:nvSpPr>
        <p:spPr>
          <a:xfrm>
            <a:off x="6691738" y="6311423"/>
            <a:ext cx="473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/commons/a/aa/Floppy_disk_2009_G1.jpg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26625-FA22-9845-A4C8-21DD90A0225C}"/>
              </a:ext>
            </a:extLst>
          </p:cNvPr>
          <p:cNvSpPr txBox="1"/>
          <p:nvPr/>
        </p:nvSpPr>
        <p:spPr>
          <a:xfrm>
            <a:off x="6702016" y="3215472"/>
            <a:ext cx="472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https://d500.epimg.net/</a:t>
            </a:r>
            <a:r>
              <a:rPr lang="en-GB" sz="1200" dirty="0" err="1"/>
              <a:t>cincodias</a:t>
            </a:r>
            <a:r>
              <a:rPr lang="en-GB" sz="1200" dirty="0"/>
              <a:t>/</a:t>
            </a:r>
            <a:r>
              <a:rPr lang="en-GB" sz="1200" dirty="0" err="1"/>
              <a:t>imagenes</a:t>
            </a:r>
            <a:r>
              <a:rPr lang="en-GB" sz="1200" dirty="0"/>
              <a:t>/2019/04/08/lifestyle/1554716623_838159_1554716717_noticia_normal.jpg</a:t>
            </a:r>
            <a:endParaRPr lang="en-EE" sz="1200" dirty="0"/>
          </a:p>
        </p:txBody>
      </p:sp>
      <p:pic>
        <p:nvPicPr>
          <p:cNvPr id="1028" name="Picture 4" descr="Windows 10: los dispositivos USB ya no se “dañarán” al extraerlos del PC |  Lifestyle | Cinco Días">
            <a:extLst>
              <a:ext uri="{FF2B5EF4-FFF2-40B4-BE49-F238E27FC236}">
                <a16:creationId xmlns:a16="http://schemas.microsoft.com/office/drawing/2014/main" id="{DD0E7189-0E08-B240-B7FC-C9A31F9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2017" y="558286"/>
            <a:ext cx="4726074" cy="26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79EA-7553-CC40-ABBF-63E0082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Väliste andmekandjate lugemise seadmed</a:t>
            </a:r>
          </a:p>
        </p:txBody>
      </p:sp>
      <p:sp>
        <p:nvSpPr>
          <p:cNvPr id="5" name="AutoShape 4" descr="Floppy seade">
            <a:extLst>
              <a:ext uri="{FF2B5EF4-FFF2-40B4-BE49-F238E27FC236}">
                <a16:creationId xmlns:a16="http://schemas.microsoft.com/office/drawing/2014/main" id="{D5A6806A-CB5A-9D4E-85E7-EBFE398812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E"/>
          </a:p>
        </p:txBody>
      </p:sp>
      <p:sp>
        <p:nvSpPr>
          <p:cNvPr id="6" name="AutoShape 6" descr="Sisemine CD/DVD lugeja">
            <a:extLst>
              <a:ext uri="{FF2B5EF4-FFF2-40B4-BE49-F238E27FC236}">
                <a16:creationId xmlns:a16="http://schemas.microsoft.com/office/drawing/2014/main" id="{10C0D5CE-242C-464A-AD3B-A75FBC68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21526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E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B6514-9C0D-ED4C-AE5D-7CA771168E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284" y="1840621"/>
            <a:ext cx="3346536" cy="1882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55685-465E-664B-A6CD-1BA65475F4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8688" y="1867620"/>
            <a:ext cx="1989472" cy="1492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C79980-BB65-DC4E-B3D0-9F1FF921946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7223" y="1854171"/>
            <a:ext cx="3589594" cy="2692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F8BBBD-2972-FC42-A5C8-17E65BCDFC1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284" y="3882390"/>
            <a:ext cx="3591079" cy="2692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754E99-DD90-F24B-B6C1-FA6C90F05EB7}"/>
              </a:ext>
            </a:extLst>
          </p:cNvPr>
          <p:cNvSpPr txBox="1"/>
          <p:nvPr/>
        </p:nvSpPr>
        <p:spPr>
          <a:xfrm>
            <a:off x="1267223" y="4627128"/>
            <a:ext cx="146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200" dirty="0"/>
              <a:t>Taimo Tammiku fotod</a:t>
            </a:r>
          </a:p>
        </p:txBody>
      </p:sp>
    </p:spTree>
    <p:extLst>
      <p:ext uri="{BB962C8B-B14F-4D97-AF65-F5344CB8AC3E}">
        <p14:creationId xmlns:p14="http://schemas.microsoft.com/office/powerpoint/2010/main" val="318216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C908-F106-944F-937D-B4E1EF0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on DVD/CD-ROM-</a:t>
            </a:r>
            <a:r>
              <a:rPr lang="en-US" dirty="0" err="1"/>
              <a:t>seadme</a:t>
            </a:r>
            <a:r>
              <a:rPr lang="en-US" dirty="0"/>
              <a:t> sees?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E3E7-262D-B249-A55E-EB3A539F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Lugemispea</a:t>
            </a:r>
            <a:endParaRPr lang="en-US" dirty="0"/>
          </a:p>
          <a:p>
            <a:r>
              <a:rPr lang="en-US" dirty="0" err="1"/>
              <a:t>Mootorid</a:t>
            </a:r>
            <a:endParaRPr lang="en-US" dirty="0"/>
          </a:p>
          <a:p>
            <a:r>
              <a:rPr lang="en-US" dirty="0" err="1"/>
              <a:t>Elektroonika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E88AD-6E17-1240-A1F0-75D5E08B1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237" y="1745672"/>
            <a:ext cx="7412019" cy="4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EFB8-19EF-144F-AC50-7D5608F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Toiteplokk</a:t>
            </a:r>
            <a:r>
              <a:rPr lang="en-US" dirty="0"/>
              <a:t> (PSU)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4777-8544-CB44-8C6A-1BC9B269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Võimsus</a:t>
            </a:r>
            <a:r>
              <a:rPr lang="en-US" dirty="0"/>
              <a:t> W</a:t>
            </a:r>
          </a:p>
          <a:p>
            <a:r>
              <a:rPr lang="en-US" dirty="0" err="1"/>
              <a:t>Efektiivsus</a:t>
            </a:r>
            <a:endParaRPr lang="en-US" dirty="0"/>
          </a:p>
          <a:p>
            <a:r>
              <a:rPr lang="en-US" dirty="0" err="1"/>
              <a:t>Toitepistikute</a:t>
            </a:r>
            <a:r>
              <a:rPr lang="en-US" dirty="0"/>
              <a:t> </a:t>
            </a:r>
            <a:r>
              <a:rPr lang="en-US" dirty="0" err="1"/>
              <a:t>valik</a:t>
            </a:r>
            <a:r>
              <a:rPr lang="en-US" dirty="0"/>
              <a:t> ja hulk</a:t>
            </a:r>
          </a:p>
          <a:p>
            <a:r>
              <a:rPr lang="en-US" dirty="0" err="1"/>
              <a:t>Suurus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43900-1F22-5C47-ACCB-3504A7903E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005" y="1279587"/>
            <a:ext cx="3360420" cy="4480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6706C-A912-4141-A459-7C92E1A913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2200" y="3861669"/>
            <a:ext cx="3198607" cy="2398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ACDC1C-20BE-9945-8226-06699C4DC6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2199" y="1279587"/>
            <a:ext cx="3198607" cy="2399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AA299-0A5D-B947-90F0-94C678F4CE22}"/>
              </a:ext>
            </a:extLst>
          </p:cNvPr>
          <p:cNvSpPr txBox="1"/>
          <p:nvPr/>
        </p:nvSpPr>
        <p:spPr>
          <a:xfrm>
            <a:off x="5152913" y="5840187"/>
            <a:ext cx="146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200" dirty="0"/>
              <a:t>Taimo Tammiku fotod</a:t>
            </a:r>
          </a:p>
        </p:txBody>
      </p:sp>
    </p:spTree>
    <p:extLst>
      <p:ext uri="{BB962C8B-B14F-4D97-AF65-F5344CB8AC3E}">
        <p14:creationId xmlns:p14="http://schemas.microsoft.com/office/powerpoint/2010/main" val="12281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5C78-CF60-7747-886D-7660C43F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Tööleht toiteploki kohta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7750-4AFA-A441-B0DE-7907C8B6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E" dirty="0"/>
              <a:t>Võta üks toiteplokk ja täida tööleht andmetega</a:t>
            </a:r>
          </a:p>
        </p:txBody>
      </p:sp>
    </p:spTree>
    <p:extLst>
      <p:ext uri="{BB962C8B-B14F-4D97-AF65-F5344CB8AC3E}">
        <p14:creationId xmlns:p14="http://schemas.microsoft.com/office/powerpoint/2010/main" val="141577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42F6-EFFA-5F43-A4E0-3BFEA8A4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Katkematu toitepinge allikas (UPS)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EE1C-EE2C-4040-A6E3-898313D1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21966" cy="2978729"/>
          </a:xfrm>
        </p:spPr>
        <p:txBody>
          <a:bodyPr>
            <a:normAutofit/>
          </a:bodyPr>
          <a:lstStyle/>
          <a:p>
            <a:r>
              <a:rPr lang="en-EE" sz="3200" dirty="0"/>
              <a:t>Uninterruptible Power Supply</a:t>
            </a:r>
          </a:p>
          <a:p>
            <a:r>
              <a:rPr lang="en-EE" sz="3200" dirty="0"/>
              <a:t>Erinevat tüüpi</a:t>
            </a:r>
          </a:p>
          <a:p>
            <a:r>
              <a:rPr lang="en-EE" sz="3200" dirty="0"/>
              <a:t>Erineva võimsusega</a:t>
            </a:r>
          </a:p>
          <a:p>
            <a:r>
              <a:rPr lang="en-EE" dirty="0"/>
              <a:t>Erineva suurusega </a:t>
            </a:r>
            <a:r>
              <a:rPr lang="en-EE" dirty="0">
                <a:sym typeface="Wingdings" pitchFamily="2" charset="2"/>
              </a:rPr>
              <a:t></a:t>
            </a:r>
            <a:endParaRPr lang="en-EE" dirty="0"/>
          </a:p>
        </p:txBody>
      </p:sp>
      <p:pic>
        <p:nvPicPr>
          <p:cNvPr id="3074" name="Picture 2" descr="APC Smart-UPS SC 420VA 230V">
            <a:extLst>
              <a:ext uri="{FF2B5EF4-FFF2-40B4-BE49-F238E27FC236}">
                <a16:creationId xmlns:a16="http://schemas.microsoft.com/office/drawing/2014/main" id="{945B679B-7556-BA4E-8A82-60B0D978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705" y="1846776"/>
            <a:ext cx="4392706" cy="439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CF36E-7181-C44A-A150-6A2F9D6FDBE2}"/>
              </a:ext>
            </a:extLst>
          </p:cNvPr>
          <p:cNvSpPr txBox="1"/>
          <p:nvPr/>
        </p:nvSpPr>
        <p:spPr>
          <a:xfrm>
            <a:off x="6551408" y="6336254"/>
            <a:ext cx="449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download.schneider-electric.com</a:t>
            </a:r>
            <a:r>
              <a:rPr lang="en-GB" sz="1000" dirty="0"/>
              <a:t>/</a:t>
            </a:r>
            <a:r>
              <a:rPr lang="en-GB" sz="1000" dirty="0" err="1"/>
              <a:t>files?p_File_Name</a:t>
            </a:r>
            <a:r>
              <a:rPr lang="en-GB" sz="1000" dirty="0"/>
              <a:t>=SPD_STOS-7RRTVK_FL_V_520x520.JPG&amp;p_Doc_Ref=SPD_STOS-7RRTVK_FL_V</a:t>
            </a:r>
            <a:endParaRPr lang="en-EE" sz="1000" dirty="0"/>
          </a:p>
        </p:txBody>
      </p:sp>
    </p:spTree>
    <p:extLst>
      <p:ext uri="{BB962C8B-B14F-4D97-AF65-F5344CB8AC3E}">
        <p14:creationId xmlns:p14="http://schemas.microsoft.com/office/powerpoint/2010/main" val="127415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5213-5521-6149-A4A8-5FC848E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Kodune</a:t>
            </a:r>
            <a:r>
              <a:rPr lang="en-US" dirty="0"/>
              <a:t> </a:t>
            </a:r>
            <a:r>
              <a:rPr lang="en-US" dirty="0" err="1"/>
              <a:t>töö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73A-B90A-E94D-8FEA-69CDBE1C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Sisesed</a:t>
            </a:r>
            <a:r>
              <a:rPr lang="en-US" dirty="0"/>
              <a:t> </a:t>
            </a:r>
            <a:r>
              <a:rPr lang="en-US" dirty="0" err="1"/>
              <a:t>andmekandjad</a:t>
            </a:r>
            <a:endParaRPr lang="en-US" dirty="0"/>
          </a:p>
          <a:p>
            <a:r>
              <a:rPr lang="en-US" dirty="0" err="1"/>
              <a:t>Välised</a:t>
            </a:r>
            <a:r>
              <a:rPr lang="en-US" dirty="0"/>
              <a:t> </a:t>
            </a:r>
            <a:r>
              <a:rPr lang="en-US" dirty="0" err="1"/>
              <a:t>andmekandjad</a:t>
            </a:r>
            <a:endParaRPr lang="en-US" dirty="0"/>
          </a:p>
          <a:p>
            <a:r>
              <a:rPr lang="en-US" dirty="0" err="1"/>
              <a:t>Varundusseadmed</a:t>
            </a:r>
            <a:endParaRPr lang="en-US" dirty="0"/>
          </a:p>
          <a:p>
            <a:r>
              <a:rPr lang="en-US" dirty="0" err="1"/>
              <a:t>Toiteplokid</a:t>
            </a:r>
            <a:endParaRPr lang="en-US" dirty="0"/>
          </a:p>
          <a:p>
            <a:r>
              <a:rPr lang="en-US" dirty="0"/>
              <a:t>UPS-id</a:t>
            </a:r>
          </a:p>
        </p:txBody>
      </p:sp>
    </p:spTree>
    <p:extLst>
      <p:ext uri="{BB962C8B-B14F-4D97-AF65-F5344CB8AC3E}">
        <p14:creationId xmlns:p14="http://schemas.microsoft.com/office/powerpoint/2010/main" val="230695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8065-C060-7948-B9FF-25B612C2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Allikad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981F-8204-B24C-A5DD-86CA5BD4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BA109C-B0AB-B443-AACC-BA66ADB39C67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3"/>
              </a:rPr>
              <a:t>https://storageioblog.com/revisiting-raid-remains-relevant-resources-context-matters/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https://www.techjunkie.com/what-is-hard-drive-cache/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10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3374-38C2-BD45-A96D-51B5208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Tänane</a:t>
            </a:r>
            <a:r>
              <a:rPr lang="en-US" dirty="0"/>
              <a:t> </a:t>
            </a:r>
            <a:r>
              <a:rPr lang="et-EE" dirty="0"/>
              <a:t>Loeng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A41E-B28F-7443-A51D-9FAF50A8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Test</a:t>
            </a:r>
          </a:p>
          <a:p>
            <a:r>
              <a:rPr lang="et-EE" dirty="0"/>
              <a:t>Kodutööde esitlused</a:t>
            </a:r>
          </a:p>
          <a:p>
            <a:r>
              <a:rPr lang="et-EE" dirty="0"/>
              <a:t>Andmekandjad</a:t>
            </a:r>
          </a:p>
          <a:p>
            <a:r>
              <a:rPr lang="et-EE" dirty="0"/>
              <a:t>Toiteplokid</a:t>
            </a:r>
          </a:p>
          <a:p>
            <a:r>
              <a:rPr lang="et-EE" dirty="0"/>
              <a:t>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3374-38C2-BD45-A96D-51B5208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eelmise</a:t>
            </a:r>
            <a:r>
              <a:rPr lang="en-US" dirty="0"/>
              <a:t> </a:t>
            </a:r>
            <a:r>
              <a:rPr lang="en-US" dirty="0" err="1"/>
              <a:t>loengu</a:t>
            </a:r>
            <a:r>
              <a:rPr lang="en-US" dirty="0"/>
              <a:t> </a:t>
            </a:r>
            <a:r>
              <a:rPr lang="en-US" dirty="0" err="1"/>
              <a:t>kohta</a:t>
            </a:r>
            <a:endParaRPr lang="en-US" dirty="0"/>
          </a:p>
        </p:txBody>
      </p:sp>
      <p:sp>
        <p:nvSpPr>
          <p:cNvPr id="5" name="Sisu kohatäide 4">
            <a:extLst>
              <a:ext uri="{FF2B5EF4-FFF2-40B4-BE49-F238E27FC236}">
                <a16:creationId xmlns:a16="http://schemas.microsoft.com/office/drawing/2014/main" id="{784BD663-9140-4A03-AD5C-F49785A5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28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3374-38C2-BD45-A96D-51B5208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Kodutööde</a:t>
            </a:r>
            <a:r>
              <a:rPr lang="en-US" dirty="0"/>
              <a:t> </a:t>
            </a:r>
            <a:r>
              <a:rPr lang="en-US" dirty="0" err="1"/>
              <a:t>esitlused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A41E-B28F-7443-A51D-9FAF50A8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8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550-8744-1148-A4EB-3990962D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Andmekandjad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CF37-0006-B146-A9A2-CA366DC4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Autofit/>
          </a:bodyPr>
          <a:lstStyle/>
          <a:p>
            <a:r>
              <a:rPr lang="en-GB" sz="3600" dirty="0" err="1"/>
              <a:t>Andmekandja</a:t>
            </a:r>
            <a:r>
              <a:rPr lang="en-GB" sz="3600" dirty="0"/>
              <a:t> on </a:t>
            </a:r>
            <a:r>
              <a:rPr lang="en-GB" sz="3600" dirty="0" err="1"/>
              <a:t>riistvaraline</a:t>
            </a:r>
            <a:r>
              <a:rPr lang="en-GB" sz="3600" dirty="0"/>
              <a:t> </a:t>
            </a:r>
            <a:r>
              <a:rPr lang="en-GB" sz="3600" dirty="0" err="1"/>
              <a:t>seade</a:t>
            </a:r>
            <a:r>
              <a:rPr lang="en-GB" sz="3600" dirty="0"/>
              <a:t>, </a:t>
            </a:r>
            <a:r>
              <a:rPr lang="en-GB" sz="3600" dirty="0" err="1"/>
              <a:t>millele</a:t>
            </a:r>
            <a:r>
              <a:rPr lang="en-GB" sz="3600" dirty="0"/>
              <a:t> on </a:t>
            </a:r>
            <a:r>
              <a:rPr lang="en-GB" sz="3600" dirty="0" err="1"/>
              <a:t>võimalik</a:t>
            </a:r>
            <a:r>
              <a:rPr lang="en-GB" sz="3600" dirty="0"/>
              <a:t> </a:t>
            </a:r>
            <a:r>
              <a:rPr lang="en-GB" sz="3600" dirty="0" err="1"/>
              <a:t>talletada</a:t>
            </a:r>
            <a:r>
              <a:rPr lang="en-GB" sz="3600" dirty="0"/>
              <a:t> </a:t>
            </a:r>
            <a:r>
              <a:rPr lang="en-GB" sz="3600" dirty="0" err="1"/>
              <a:t>digitaalset</a:t>
            </a:r>
            <a:r>
              <a:rPr lang="en-GB" sz="3600" dirty="0"/>
              <a:t> </a:t>
            </a:r>
            <a:r>
              <a:rPr lang="en-GB" sz="3600" dirty="0" err="1"/>
              <a:t>informatsiooni</a:t>
            </a:r>
            <a:r>
              <a:rPr lang="en-GB" sz="3600" dirty="0"/>
              <a:t> (</a:t>
            </a:r>
            <a:r>
              <a:rPr lang="en-GB" sz="3600" dirty="0" err="1"/>
              <a:t>dokumendid</a:t>
            </a:r>
            <a:r>
              <a:rPr lang="en-GB" sz="3600" dirty="0"/>
              <a:t>, </a:t>
            </a:r>
            <a:r>
              <a:rPr lang="en-GB" sz="3600" dirty="0" err="1"/>
              <a:t>pildid</a:t>
            </a:r>
            <a:r>
              <a:rPr lang="en-GB" sz="3600" dirty="0"/>
              <a:t>, </a:t>
            </a:r>
            <a:r>
              <a:rPr lang="en-GB" sz="3600" dirty="0" err="1"/>
              <a:t>videod</a:t>
            </a:r>
            <a:r>
              <a:rPr lang="en-GB" sz="3600" dirty="0"/>
              <a:t> </a:t>
            </a:r>
            <a:r>
              <a:rPr lang="en-GB" sz="3600" dirty="0" err="1"/>
              <a:t>jne</a:t>
            </a:r>
            <a:r>
              <a:rPr lang="en-GB" sz="3600" dirty="0"/>
              <a:t>) </a:t>
            </a:r>
            <a:r>
              <a:rPr lang="en-GB" sz="3600" dirty="0" err="1"/>
              <a:t>ja</a:t>
            </a:r>
            <a:r>
              <a:rPr lang="en-GB" sz="3600" dirty="0"/>
              <a:t> </a:t>
            </a:r>
            <a:r>
              <a:rPr lang="en-GB" sz="3600" dirty="0" err="1"/>
              <a:t>seda</a:t>
            </a:r>
            <a:r>
              <a:rPr lang="en-GB" sz="3600" dirty="0"/>
              <a:t> </a:t>
            </a:r>
            <a:r>
              <a:rPr lang="en-GB" sz="3600" dirty="0" err="1"/>
              <a:t>sealt</a:t>
            </a:r>
            <a:r>
              <a:rPr lang="en-GB" sz="3600" dirty="0"/>
              <a:t> </a:t>
            </a:r>
            <a:r>
              <a:rPr lang="en-GB" sz="3600" dirty="0" err="1"/>
              <a:t>hiljem</a:t>
            </a:r>
            <a:r>
              <a:rPr lang="en-GB" sz="3600" dirty="0"/>
              <a:t> </a:t>
            </a:r>
            <a:r>
              <a:rPr lang="en-GB" sz="3600" dirty="0" err="1"/>
              <a:t>lugeda</a:t>
            </a:r>
            <a:r>
              <a:rPr lang="en-GB" sz="3600" dirty="0"/>
              <a:t>.</a:t>
            </a:r>
            <a:endParaRPr lang="en-EE" sz="3600" dirty="0"/>
          </a:p>
        </p:txBody>
      </p:sp>
    </p:spTree>
    <p:extLst>
      <p:ext uri="{BB962C8B-B14F-4D97-AF65-F5344CB8AC3E}">
        <p14:creationId xmlns:p14="http://schemas.microsoft.com/office/powerpoint/2010/main" val="28729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550-8744-1148-A4EB-3990962D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E" dirty="0"/>
              <a:t>Andmekandjad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CF37-0006-B146-A9A2-CA366DC4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Autofit/>
          </a:bodyPr>
          <a:lstStyle/>
          <a:p>
            <a:r>
              <a:rPr lang="en-GB" sz="3600" dirty="0" err="1"/>
              <a:t>Sisemised</a:t>
            </a:r>
            <a:endParaRPr lang="en-GB" sz="3600" dirty="0"/>
          </a:p>
          <a:p>
            <a:r>
              <a:rPr lang="en-GB" sz="3600" dirty="0" err="1"/>
              <a:t>Välimised</a:t>
            </a:r>
            <a:endParaRPr lang="en-EE" sz="3600" dirty="0"/>
          </a:p>
        </p:txBody>
      </p:sp>
    </p:spTree>
    <p:extLst>
      <p:ext uri="{BB962C8B-B14F-4D97-AF65-F5344CB8AC3E}">
        <p14:creationId xmlns:p14="http://schemas.microsoft.com/office/powerpoint/2010/main" val="358643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EB4F-8ACD-964E-85FC-DC659D54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Sisemised</a:t>
            </a:r>
            <a:r>
              <a:rPr lang="en-US" dirty="0"/>
              <a:t> </a:t>
            </a:r>
            <a:r>
              <a:rPr lang="en-US" dirty="0" err="1"/>
              <a:t>Andmekandjad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1B76-8C8F-D044-AA3A-59E649C5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72670" cy="3541714"/>
          </a:xfrm>
        </p:spPr>
        <p:txBody>
          <a:bodyPr/>
          <a:lstStyle/>
          <a:p>
            <a:r>
              <a:rPr lang="en-US" dirty="0" err="1"/>
              <a:t>Kõvaketas</a:t>
            </a:r>
            <a:endParaRPr lang="en-US" dirty="0"/>
          </a:p>
          <a:p>
            <a:r>
              <a:rPr lang="en-US" dirty="0"/>
              <a:t>SSD</a:t>
            </a:r>
          </a:p>
          <a:p>
            <a:r>
              <a:rPr lang="en-US" dirty="0" err="1"/>
              <a:t>Hübriid</a:t>
            </a:r>
            <a:endParaRPr lang="en-US" dirty="0"/>
          </a:p>
        </p:txBody>
      </p:sp>
      <p:pic>
        <p:nvPicPr>
          <p:cNvPr id="1028" name="Picture 4" descr="Pildiotsingu ssd tulemus">
            <a:extLst>
              <a:ext uri="{FF2B5EF4-FFF2-40B4-BE49-F238E27FC236}">
                <a16:creationId xmlns:a16="http://schemas.microsoft.com/office/drawing/2014/main" id="{ED07B841-919A-B644-9CA3-9EE08327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50" y="2249487"/>
            <a:ext cx="2001572" cy="17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583D2-7858-884C-BB56-74CA960A4DA2}"/>
              </a:ext>
            </a:extLst>
          </p:cNvPr>
          <p:cNvSpPr txBox="1"/>
          <p:nvPr/>
        </p:nvSpPr>
        <p:spPr>
          <a:xfrm>
            <a:off x="4695849" y="4004198"/>
            <a:ext cx="208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live.staticflickr.com</a:t>
            </a:r>
            <a:r>
              <a:rPr lang="en-US" sz="1000" dirty="0"/>
              <a:t>/3901/14714781130_78d19574e2_z.jpg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2C1B1-73D4-4C47-ADBE-9C3C1E053D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0460" y="2249487"/>
            <a:ext cx="3187170" cy="26490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1DDF65-F5BA-684B-9CB6-D30157964865}"/>
              </a:ext>
            </a:extLst>
          </p:cNvPr>
          <p:cNvSpPr/>
          <p:nvPr/>
        </p:nvSpPr>
        <p:spPr>
          <a:xfrm>
            <a:off x="4604301" y="6229882"/>
            <a:ext cx="157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E" sz="1000" dirty="0"/>
              <a:t>Taimo Tammiku foto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226D0-27D7-0446-BBF4-AAE360E256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1199" y="5180678"/>
            <a:ext cx="2407448" cy="1062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6842CE-9399-B040-A4DC-F961D395E43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850" y="4529779"/>
            <a:ext cx="2282069" cy="17131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601791-3BB5-374B-9621-33C06CEC9437}"/>
              </a:ext>
            </a:extLst>
          </p:cNvPr>
          <p:cNvSpPr/>
          <p:nvPr/>
        </p:nvSpPr>
        <p:spPr>
          <a:xfrm>
            <a:off x="7166414" y="4916476"/>
            <a:ext cx="157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E" sz="1000" dirty="0"/>
              <a:t>Taimo Tammiku foto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A3AE97-10A5-A246-9B11-14F43FEBAD87}"/>
              </a:ext>
            </a:extLst>
          </p:cNvPr>
          <p:cNvSpPr/>
          <p:nvPr/>
        </p:nvSpPr>
        <p:spPr>
          <a:xfrm>
            <a:off x="7955308" y="6260892"/>
            <a:ext cx="157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E" sz="1000" dirty="0"/>
              <a:t>Taimo Tammiku foto</a:t>
            </a:r>
          </a:p>
        </p:txBody>
      </p:sp>
    </p:spTree>
    <p:extLst>
      <p:ext uri="{BB962C8B-B14F-4D97-AF65-F5344CB8AC3E}">
        <p14:creationId xmlns:p14="http://schemas.microsoft.com/office/powerpoint/2010/main" val="16573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1F69-0A73-A247-9BA0-78812B48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Andmekandjad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9D18-5B9C-D541-9C69-ACD501D9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HDD – </a:t>
            </a:r>
            <a:r>
              <a:rPr lang="en-US" dirty="0" err="1"/>
              <a:t>pöörlemiskiirus</a:t>
            </a:r>
            <a:r>
              <a:rPr lang="en-US" dirty="0"/>
              <a:t> (5400/7200/10 000/15 000 rpm)</a:t>
            </a:r>
          </a:p>
          <a:p>
            <a:r>
              <a:rPr lang="en-US" dirty="0" err="1"/>
              <a:t>Ühendus</a:t>
            </a:r>
            <a:r>
              <a:rPr lang="en-US" dirty="0"/>
              <a:t> (</a:t>
            </a:r>
            <a:r>
              <a:rPr lang="en-US" dirty="0" err="1"/>
              <a:t>liides</a:t>
            </a:r>
            <a:r>
              <a:rPr lang="en-US" dirty="0"/>
              <a:t>) (IDE </a:t>
            </a:r>
            <a:r>
              <a:rPr lang="en-US" dirty="0">
                <a:sym typeface="Wingdings" pitchFamily="2" charset="2"/>
              </a:rPr>
              <a:t>, SATA, SATA II, SATA III, PCIe, M.2, SAS, SCSI</a:t>
            </a:r>
            <a:r>
              <a:rPr lang="en-US" dirty="0"/>
              <a:t>)</a:t>
            </a:r>
          </a:p>
          <a:p>
            <a:r>
              <a:rPr lang="en-US" dirty="0" err="1"/>
              <a:t>Andmeedastuskiirus</a:t>
            </a:r>
            <a:r>
              <a:rPr lang="en-US" dirty="0"/>
              <a:t> (Data Transfer Rate (Gb/s))</a:t>
            </a:r>
          </a:p>
          <a:p>
            <a:r>
              <a:rPr lang="en-US" dirty="0" err="1"/>
              <a:t>Vahemälu</a:t>
            </a:r>
            <a:r>
              <a:rPr lang="en-US" dirty="0"/>
              <a:t> (cache)</a:t>
            </a:r>
          </a:p>
          <a:p>
            <a:r>
              <a:rPr lang="en-US" dirty="0" err="1"/>
              <a:t>Füüsiline</a:t>
            </a:r>
            <a:r>
              <a:rPr lang="en-US" dirty="0"/>
              <a:t> </a:t>
            </a:r>
            <a:r>
              <a:rPr lang="en-US" dirty="0" err="1"/>
              <a:t>suurus</a:t>
            </a:r>
            <a:r>
              <a:rPr lang="en-US" dirty="0"/>
              <a:t> (3.5”, 2.5”, 1.8” M.2.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32646</TotalTime>
  <Words>940</Words>
  <Application>Microsoft Office PowerPoint</Application>
  <PresentationFormat>Laiekraan</PresentationFormat>
  <Paragraphs>172</Paragraphs>
  <Slides>27</Slides>
  <Notes>22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Circuit</vt:lpstr>
      <vt:lpstr>Riistvara ja operatsioonisüsteemide alused  HKI5085.HK </vt:lpstr>
      <vt:lpstr>Mis jäi eelmine kord segaseks?</vt:lpstr>
      <vt:lpstr>Tänane Loeng</vt:lpstr>
      <vt:lpstr>Test eelmise loengu kohta</vt:lpstr>
      <vt:lpstr>Kodutööde esitlused</vt:lpstr>
      <vt:lpstr>Andmekandjad</vt:lpstr>
      <vt:lpstr>Andmekandjad</vt:lpstr>
      <vt:lpstr>Sisemised Andmekandjad</vt:lpstr>
      <vt:lpstr>Andmekandjad</vt:lpstr>
      <vt:lpstr>Andmekandjate ühendused</vt:lpstr>
      <vt:lpstr>Mis on välkmäluketas (SSD)?</vt:lpstr>
      <vt:lpstr>Mis on kõvaketas (HDD)?</vt:lpstr>
      <vt:lpstr>Tööleht kõvaketta kohta</vt:lpstr>
      <vt:lpstr>Mis on kõvaketta sees?</vt:lpstr>
      <vt:lpstr>Vaatame ise järele</vt:lpstr>
      <vt:lpstr>Kuidas andmeid kõvakettale salvestatakse?</vt:lpstr>
      <vt:lpstr>HDD VS SSD</vt:lpstr>
      <vt:lpstr>RAID (redundant array of independent disks, "sõltumatute ketaste liiasmassiiv")</vt:lpstr>
      <vt:lpstr>PowerPointi esitlus</vt:lpstr>
      <vt:lpstr>Välised andmekandjad</vt:lpstr>
      <vt:lpstr>Väliste andmekandjate lugemise seadmed</vt:lpstr>
      <vt:lpstr>Mis on DVD/CD-ROM-seadme sees?</vt:lpstr>
      <vt:lpstr>Toiteplokk (PSU)</vt:lpstr>
      <vt:lpstr>Tööleht toiteploki kohta</vt:lpstr>
      <vt:lpstr>Katkematu toitepinge allikas (UPS)</vt:lpstr>
      <vt:lpstr>Kodune töö</vt:lpstr>
      <vt:lpstr>Allikad: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Riistvara ja operatsioonisüsteemide alused</dc:title>
  <dc:creator>Microsoft Office User</dc:creator>
  <cp:lastModifiedBy>Martti Raavel</cp:lastModifiedBy>
  <cp:revision>209</cp:revision>
  <dcterms:created xsi:type="dcterms:W3CDTF">2019-08-18T10:01:28Z</dcterms:created>
  <dcterms:modified xsi:type="dcterms:W3CDTF">2021-05-05T07:15:42Z</dcterms:modified>
</cp:coreProperties>
</file>