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</p:sldIdLst>
  <p:sldSz cy="5143500" cx="9144000"/>
  <p:notesSz cx="6858000" cy="9144000"/>
  <p:embeddedFontLst>
    <p:embeddedFont>
      <p:font typeface="Montserrat"/>
      <p:regular r:id="rId141"/>
      <p:bold r:id="rId142"/>
      <p:italic r:id="rId143"/>
      <p:boldItalic r:id="rId144"/>
    </p:embeddedFont>
    <p:embeddedFont>
      <p:font typeface="Source Code Pro"/>
      <p:regular r:id="rId145"/>
      <p:bold r:id="rId146"/>
      <p:italic r:id="rId147"/>
      <p:boldItalic r:id="rId148"/>
    </p:embeddedFont>
    <p:embeddedFont>
      <p:font typeface="Work Sans"/>
      <p:regular r:id="rId149"/>
      <p:bold r:id="rId150"/>
      <p:italic r:id="rId151"/>
      <p:boldItalic r:id="rId1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03F9B2-ACC7-4204-99D0-4C5415F79E53}">
  <a:tblStyle styleId="{2603F9B2-ACC7-4204-99D0-4C5415F79E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font" Target="fonts/WorkSans-bold.fntdata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WorkSans-regular.fntdata"/><Relationship Id="rId4" Type="http://schemas.openxmlformats.org/officeDocument/2006/relationships/tableStyles" Target="tableStyles.xml"/><Relationship Id="rId148" Type="http://schemas.openxmlformats.org/officeDocument/2006/relationships/font" Target="fonts/SourceCodePro-boldItalic.fntdata"/><Relationship Id="rId9" Type="http://schemas.openxmlformats.org/officeDocument/2006/relationships/slide" Target="slides/slide3.xml"/><Relationship Id="rId143" Type="http://schemas.openxmlformats.org/officeDocument/2006/relationships/font" Target="fonts/Montserrat-italic.fntdata"/><Relationship Id="rId142" Type="http://schemas.openxmlformats.org/officeDocument/2006/relationships/font" Target="fonts/Montserrat-bold.fntdata"/><Relationship Id="rId141" Type="http://schemas.openxmlformats.org/officeDocument/2006/relationships/font" Target="fonts/Montserrat-regular.fntdata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font" Target="fonts/SourceCodePro-italic.fntdata"/><Relationship Id="rId6" Type="http://schemas.openxmlformats.org/officeDocument/2006/relationships/notesMaster" Target="notesMasters/notesMaster1.xml"/><Relationship Id="rId146" Type="http://schemas.openxmlformats.org/officeDocument/2006/relationships/font" Target="fonts/SourceCodePro-bold.fntdata"/><Relationship Id="rId7" Type="http://schemas.openxmlformats.org/officeDocument/2006/relationships/slide" Target="slides/slide1.xml"/><Relationship Id="rId145" Type="http://schemas.openxmlformats.org/officeDocument/2006/relationships/font" Target="fonts/SourceCodePro-regular.fntdata"/><Relationship Id="rId8" Type="http://schemas.openxmlformats.org/officeDocument/2006/relationships/slide" Target="slides/slide2.xml"/><Relationship Id="rId144" Type="http://schemas.openxmlformats.org/officeDocument/2006/relationships/font" Target="fonts/Montserrat-boldItalic.fntdata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152" Type="http://schemas.openxmlformats.org/officeDocument/2006/relationships/font" Target="fonts/WorkSans-boldItalic.fntdata"/><Relationship Id="rId151" Type="http://schemas.openxmlformats.org/officeDocument/2006/relationships/font" Target="fonts/Work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6a462ae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6a462ae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let's get the ball rolling.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title is “</a:t>
            </a:r>
            <a:r>
              <a:rPr lang="ja"/>
              <a:t>Join PyCon JP as a staff with Python!</a:t>
            </a:r>
            <a:r>
              <a:rPr lang="ja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PyCon JP staff activities, I automated operation about Slack and Google Drive using AWS.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Let’s go!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6a462ae2c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6a462ae2c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wanted to handle the stuff better,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automated the recurring boring stuff with Python!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I'll tell you the details later.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8df21a60d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8df21a60d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You need to add some code in the Lambda function.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8df21a60d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8df21a60d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verify the request from Slack, write Python code as the document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Maybe this explanation is too short,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but if the request is within 5 minutes and the hash of the data matches,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 passes verification and run the code for copy.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df21a60d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8df21a60d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Using parse_qs from urllib, parse the sent data from Slack.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field text includes the target file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8f48c611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8f48c611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Actually, it still takes more ingenuity, but I can't tell you in the time left, so check out Appendix!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df21a60d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df21a60d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 is Recap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manipulate Google Drive documents, prepare OAuth client ID and use PyDrive2.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run the command to manipulate Google Drive files from Slack, set up Slash Command.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Create an endpoint with API Gateway, attach it to the Lambda function, and specify it as the Request URL.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8df21a60d2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8df21a60d2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Here's a recap of our case study.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df21a60d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8df21a60d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shared 2 examples.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One is a Customized Slack reminder, which shows how to Run Python script periodically in AWS.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Other is Slack command to copy template Google Docs,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which shows how to  Run Python script on AWS from Slack via URL.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df21a60d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df21a60d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Thank you very much for your attention.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Any question?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8f48c611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8f48c611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f7274872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f7274872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a462ae2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a462ae2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2020, I have m</a:t>
            </a:r>
            <a:r>
              <a:rPr lang="ja"/>
              <a:t>any tasks as a leader of the Program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want to focus my resources on tasks that humans need to do.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f727487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f727487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f7274872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f7274872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8f73ef5e6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8f73ef5e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f73ef5e6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f73ef5e6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8f73ef5e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8f73ef5e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8f73ef5e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8f73ef5e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8f727487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8f727487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8f7274872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8f727487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f727487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f727487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534712eb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534712eb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6a462ae2c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6a462ae2c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other words, </a:t>
            </a:r>
            <a:r>
              <a:rPr lang="ja"/>
              <a:t>the tasks machines cannot 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 example, I want to focus on proposal design and speaker communications.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By automation, I let the machine do the recurring boring stuff for 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9534712eb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9534712eb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9700f719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9700f719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f7274872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f7274872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8f73ef5e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8f73ef5e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8f7274872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8f7274872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f73ef5e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8f73ef5e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f73ef64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f73ef64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f73ef64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f73ef64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8f73ef6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8f73ef6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f48c61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f48c61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6a462ae2c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6a462ae2c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Automation brings the saving of labor and stable quality of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With Python, I can do more things as staff.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might be 10 times PyCon staff in the future :)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f48c611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f48c611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f48c611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f48c611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f48c611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f48c611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8f48c611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8f48c611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8f48c611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8f48c611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6a462ae2c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6a462ae2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table of contents are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introduce two examples.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6a462ae2c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6a462ae2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Referring to the proposal, </a:t>
            </a:r>
            <a:r>
              <a:rPr lang="ja"/>
              <a:t>You can take away 5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handle </a:t>
            </a:r>
            <a:r>
              <a:rPr lang="ja"/>
              <a:t>automating the staff about Slack or Google Drive with Python,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 I talk about Amazon Web Services, a.k.a AWS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6a462ae2c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6a462ae2c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first example is a customized Slack reminder.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6a462ae2c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6a462ae2c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From this example you can take away 2 things: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post a message to Slack with Python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do this regularly using AWS Lambda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6a462ae2c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6a462ae2c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PyCon JP Staff communicate with each other in Slack.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 example, to set up a meeting, I asked the staff what days they are available.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6a462ae2c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6a462ae2c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There are so many posts on Slack that posts flow away after a few 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</a:t>
            </a:r>
            <a:r>
              <a:rPr lang="ja"/>
              <a:t>ou need to post the message repeatedly to make sure others see the post and do the 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a462ae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a462ae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Nice to meet you!😃 Please call me, “nikkie.”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I’m joining from Japan.🇯🇵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Thank you for the opportunity to speak remotely!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6a462ae2c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6a462ae2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 is </a:t>
            </a:r>
            <a:r>
              <a:rPr lang="ja"/>
              <a:t>tedious to post repeatedly by hand.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Slack supports the reminder feature, so let’s use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a462ae2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a462ae2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Type /remind, then specify a channel, what and when.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6a462ae2c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6a462ae2c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this example, Slackbot reminds us of the message every noon.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Automate the repeat post with Slackbot using /remind.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6a462ae2c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6a462ae2c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But there is a thing that I felt was not cool.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Slackbot posts EVERY day even after the meeting,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we have to stop the reminder manually and remember when to stop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6a462ae2c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6a462ae2c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It’s turn of the customized Slack reminder!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created a reminder which can end automatically.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There is no need to stop manually or remember when to stop.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6a462ae2c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6a462ae2c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customized reminder consists of three components, Python script, Google spreadsheets, AWS Lambda.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a462ae2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a462ae2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is an image of a spreadsheet.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Each row represents to post a message, including text(D) and url(E),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channel(C) from start(A) to end(B) periodically.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example shows from 27th May to 4th June post in the 2020 channel.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6a462b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6a462b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Python script does three things: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1. Fetch data in the spreadsheet.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2. Determine if the message needs to be posted.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r>
              <a:rPr lang="ja"/>
              <a:t>. Post messages to Slack.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6a462b0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6a462b0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First, we take a look at </a:t>
            </a:r>
            <a:r>
              <a:rPr lang="ja"/>
              <a:t>how to post messages to Slack with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6a462b0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6a462b0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</a:t>
            </a:r>
            <a:r>
              <a:rPr lang="ja"/>
              <a:t>o post to Slack with Python, Create a Slack app, configure, and install.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Jot down Bot User OAuth Access Token.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534712e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534712e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Last year, I gave a lightning talk about PyCon JP staff.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I’m now really glad to talk to you.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6a462b0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6a462b0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post a message to Slack, call the chat.postMessage endpoint with the POST method.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6a462b0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6a462b0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When in Rome, do as the Romans 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When</a:t>
            </a:r>
            <a:r>
              <a:rPr lang="ja"/>
              <a:t> calling the slack APIs, do as the documents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Request header contains two items, authorization and content-type.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the authorization field, use the </a:t>
            </a:r>
            <a:r>
              <a:rPr lang="ja"/>
              <a:t>Bot User</a:t>
            </a:r>
            <a:r>
              <a:rPr lang="ja"/>
              <a:t> token.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6a462b0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6a462b0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request body is JSON-encoded.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Specify the channel and the text for chat.postMessage endpoint.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</a:t>
            </a:r>
            <a:r>
              <a:rPr lang="ja"/>
              <a:t>in this time content-type must be application/json)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6a462b02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6a462b02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implementation, we use urllib from the Python Standard Library.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6a462b0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6a462b0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implementation, </a:t>
            </a:r>
            <a:r>
              <a:rPr lang="ja"/>
              <a:t>Create a header as seen in the documentation: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Authorization using bot user token and Content-type.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6a462b02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6a462b02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Prepare </a:t>
            </a:r>
            <a:r>
              <a:rPr lang="ja"/>
              <a:t>JSON encoded body using json.dumps method.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6a462b0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6a462b0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Using the header and the body, s</a:t>
            </a:r>
            <a:r>
              <a:rPr lang="ja"/>
              <a:t>end a POST request to the Slack API using urllib.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d4c915cb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d4c915cb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Next, let's see how to fetch data in Google spreadsheets with Python.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d4c915c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d4c915c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operates spreadsheets via </a:t>
            </a:r>
            <a:r>
              <a:rPr lang="ja"/>
              <a:t>Sheets API</a:t>
            </a:r>
            <a:r>
              <a:rPr lang="ja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 use the gspread package, a wrapper of </a:t>
            </a:r>
            <a:r>
              <a:rPr lang="ja"/>
              <a:t>Sheets API</a:t>
            </a:r>
            <a:r>
              <a:rPr lang="ja"/>
              <a:t> version four.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d4c915c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d4c915c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</a:t>
            </a:r>
            <a:r>
              <a:rPr lang="ja"/>
              <a:t>o operate the spreadsheet with Python,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Google Cloud Platform console, enable </a:t>
            </a:r>
            <a:r>
              <a:rPr lang="ja"/>
              <a:t>Sheets API</a:t>
            </a:r>
            <a:r>
              <a:rPr lang="ja"/>
              <a:t>, then create a service account.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Share the target spreadsheet with the service account; we are ready to go!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6a462ae2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6a462ae2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use the ID “ftnext” on Twitter and GitHub.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I’m working on natural language processing at Uzabase in Tokyo.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I’m so lazy that I’m enthusiastic about automating boring stuff with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I've been staff of PyCon JP since last year.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d4c915c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d4c915c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Create a client from the service account.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d4c915c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d4c915c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Using the client, access the target spreadsheet and the first worksheet,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then get all values in the worksheet as a list of lists.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d4c915cb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d4c915cb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Lastly, I tell the logic to determine if the message needs to be posted.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d4c915cb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d4c915c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Do you remember?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Each row in the spreadsheet has a start date and end date.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6b29be7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6b29be7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 the execution date is between the start date and the end date,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message of the row needs to be posted to Slack.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6b29be7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6b29be7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el</a:t>
            </a:r>
            <a:r>
              <a:rPr lang="ja"/>
              <a:t>If the execution date is before the start date or after the end date,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message does not need to be posted.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That’s all for Python script.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6b29be7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6b29be7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</a:t>
            </a:r>
            <a:r>
              <a:rPr lang="ja"/>
              <a:t>'ve told you about the implementation and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Now we want to run the script periodically, right?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this time I chose AWS for periodically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will tell you about AWS Lambda.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なぜAWSを選んだのか (Why AWS?)→Appendix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6b29be7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6b29be7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According to the AWS developer guide, AWS lambda is a compute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that lets you run code without provisioning or managing servers.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All we have to prepare is only code, so it is called serverless, which means no need for us to manage servers.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d4c915cb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d4c915cb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 can deploy a module in Python script as a Lambda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AWS Lambda supports a wide range of programming languages; we need to specify runtime.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b32f64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b32f64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After creating a lambda function, you can edit Python code </a:t>
            </a:r>
            <a:r>
              <a:rPr lang="ja"/>
              <a:t>on your browser!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editor is handy because it enables us to try and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the default setting, the lambda_handler function is executed, so put your code in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534712eb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534712eb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this summer, I've been speaking online at PyCons around the world.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talked about this topic at PyCon Africa in August.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And I Speaked on another topic, </a:t>
            </a:r>
            <a:r>
              <a:rPr lang="ja"/>
              <a:t>Bring your Python script to more users</a:t>
            </a:r>
            <a:r>
              <a:rPr lang="ja">
                <a:solidFill>
                  <a:schemeClr val="dk1"/>
                </a:solidFill>
              </a:rPr>
              <a:t> at EuroPython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and hold a workshop at PyCon APAC next week!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Let’s cut to the chase.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f727487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f727487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Put the code I've prepared so far in the lambda_handler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534712eb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534712eb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The gspread package is not installed in the Lambda function runtime.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I will tell you how to install a third-party package later.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534712eb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534712eb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I set the contents of service account to an environment variable.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I will explain it in the appendix.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6b32f64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86b32f64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Lambda functions are event-driven.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When an event occurs, it executes a configured lambda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 want to run the lambda function periodically, for example, once a day,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we occur the event once a 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b32f64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b32f64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</a:t>
            </a:r>
            <a:r>
              <a:rPr lang="ja"/>
              <a:t>o occur events periodically, </a:t>
            </a:r>
            <a:r>
              <a:rPr lang="ja"/>
              <a:t>we use CloudWatch Events.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6b32f643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6b32f64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CloudWatch Events schedules the occurrence of an event.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Specify In a format similar to the cron expression.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6b32f64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6b32f64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CloudWatch Events route events to the Lambda function with the specified rule.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6b32f643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86b32f643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your browser, add CloudWatch Events as a trigger.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lambda function runs once a day!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（once a dayがスケジュール。Lambda関数への紐づきはruleによる）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6b32f643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6b32f64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Now we need to install the gspread package in the Lambda function runtime.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86b32f643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86b32f643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recommend </a:t>
            </a:r>
            <a:r>
              <a:rPr lang="ja"/>
              <a:t>using Lambda Layers</a:t>
            </a:r>
            <a:r>
              <a:rPr lang="ja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f1f6703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f1f6703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This talk is a case study about automation with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will share some examples of automation in PyCon JP staff activities.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f727487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f727487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create a Lambda Layer, zip the package on your command line and upload it from your browser.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6b32f643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6b32f643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Install the packages in the target directory with t option, then zip the directory, upload the zip file.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6b32f64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6b32f64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Add the gspread layer to the function, so it can import now!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（Layerの利点は引き続きブラウザでスクリプトを編集できること）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6b32f64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6b32f64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There is a pitfall in creating the zip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packages vary by platform,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 installed packages in macOS may not work well in the Lambda runtime, amazonlinux environment.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6b32f643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6b32f643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One solution is to run amazonlinux on the development PC.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ran the amazonlinux Docker image and installed the packages in the container.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(If you want to use the requests package instead of urllib, I recommend creating a layer for requests package.)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6b32f643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6b32f643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 is Recap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post a message to Slack, use urllib as the Slack documents 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post a message regularly on AWS, create Lambda function and occur events with  CloudWatch Events.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6b32f643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6b32f643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Let’s take a short break.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PyCon JP 2020, day 2 keynote is memorable.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Rich Jones, the author of Zappa talked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planning: 16 min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6a462ae2c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6a462ae2c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second example is the Slack command to copy template Google Documents.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86b32f64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86b32f64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From this example you can take away 2 things: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</a:t>
            </a:r>
            <a:r>
              <a:rPr lang="ja"/>
              <a:t>manipulate Google Drive documents with Python</a:t>
            </a:r>
            <a:r>
              <a:rPr lang="ja"/>
              <a:t>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</a:t>
            </a:r>
            <a:r>
              <a:rPr lang="ja"/>
              <a:t> series of ways to manipulate Google Drive documents from Slack.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6b3685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6b3685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PyCon JP staff hold mtg every other week.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 take minutes of mtg in Google Documents.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6a462ae2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6a462ae2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PyCon JP 2020(twenty-twenty) was held as an Online Conference last week!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Conference is 2 days and we have fifty over talks and 550 over participants.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 you </a:t>
            </a:r>
            <a:r>
              <a:rPr lang="ja"/>
              <a:t>want to know PyCon JP history, check takanory-san's talk.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6b3685a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6b3685a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Before the meeting, we copy a template Documents manually.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6b3685a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86b3685a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</a:t>
            </a:r>
            <a:r>
              <a:rPr lang="ja"/>
              <a:t>here is a thing that I felt was not cool.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don’t want to copy a template manually every other week.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started to write a Python script for automation.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8df21a60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8df21a60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Python script does one thing: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Copy the file in Google Drive.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8d4f44653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8d4f44653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copy, </a:t>
            </a:r>
            <a:r>
              <a:rPr lang="ja"/>
              <a:t>We specify the target file by the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Google Docs ID is this part of the URL.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It's the same for spreadsheets and slides.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df21a60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df21a60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operates files in Google Drive (like Google Documents) via Drive API.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PyDrive package is known as a wrapper of Drive API version two. You may have heard of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df21a60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df21a60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this time, we use PyDrive2, the actively maintained fork of PyDrive.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df21a60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df21a60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Before calling Drive API with Python,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visit the Google Cloud Platform console,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enable Drive API, then create an OAuth client id and download it.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df21a60d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df21a60d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is the implementation of the authentication part.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You can write the configuration for authentication in the settings.yaml.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code refers to settings.yaml.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df21a60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8df21a60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Settings.yaml is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means using the OAuth client ID file in the same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and if saved credential file exists, refresh automatically then authenticate.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TODO：</a:t>
            </a:r>
            <a:r>
              <a:rPr lang="ja"/>
              <a:t>認証の仕組みをAppendixで補足したほうがいいか？（積み残し）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df21a60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df21a60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first time you run the script, your browser will launch.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You need to select your account.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If authentication passed, credentials are saved in your PC.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</a:t>
            </a:r>
            <a:r>
              <a:rPr lang="ja"/>
              <a:t>fter the second time, y</a:t>
            </a:r>
            <a:r>
              <a:rPr lang="ja"/>
              <a:t>our browser won't launch because </a:t>
            </a:r>
            <a:r>
              <a:rPr lang="ja"/>
              <a:t>the script uses the saved credentials.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a462ae2c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6a462ae2c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PyCon JP is big, and there's a lot to 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the staff activities, we use a lot of services.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For example, we communicate in Slack, and collaborate in G Suite.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df21a60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df21a60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After authentication, you can copy the file by specifying its ID as a fileId parameter.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f7274872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f7274872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I've packaged the scripts for my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code calls auth code and copy code we just saw.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8f727487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8f727487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Run the entrypoint script with this file id, …(next)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f727487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f727487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 copies the specified file in the same folder.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df21a60d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8df21a60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did 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Got a script to automate the boring stuff.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8df21a60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8df21a60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But </a:t>
            </a:r>
            <a:r>
              <a:rPr lang="ja"/>
              <a:t>In staff activities, I often use a Web browser.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Can I run the script from the browser?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df21a60d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df21a60d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</a:t>
            </a:r>
            <a:r>
              <a:rPr lang="ja"/>
              <a:t>o run the scripts from browser,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converted the script to a Lambda function,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then set up to call the Lambda function from Slack.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8df21a60d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8df21a60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You know how to make a Lambda function from the first example.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df21a60d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df21a60d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this time, I created Lambda Layer from my writing package.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df21a60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df21a60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Then arrange the script and credentials as in the local PC.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a462ae2c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a462ae2c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When I use Slack and G Suite in staff activities, I found that some points were not cool with the tool.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 was going through a series of boring operations over and over again.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f73ef5e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f73ef5e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Lambda function code is here!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8df21a60d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8df21a60d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Let's see how to call this Lambda function from Slack.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 use something called Slash Command.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df21a60d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8df21a60d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Here's the Slash Command I made.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Call the command /cp_in_drive and the target file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df21a60d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df21a60d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</a:t>
            </a:r>
            <a:r>
              <a:rPr lang="ja"/>
              <a:t>hen the command is executed, t</a:t>
            </a:r>
            <a:r>
              <a:rPr lang="ja"/>
              <a:t>he link of the copied file will be displayed.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Actually /remind is a builtin Slash Command.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d4f4465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d4f4465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Slash command consists of two things: The slack app and the Request URL.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8d4f4465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8d4f4465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We've already made the Slack app in the custom reminder 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Slash Command needs additional settings a little. please visit the Appendix.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8df21a60d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8df21a60d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After a user invokes, Slash Command sends the data to the Request URL.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Now we want Slack to send the data to the Lambda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df21a60d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df21a60d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attach URL to the Lambda function, we use Amazon API Gateway.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It allows us to create an API endpoint, so we have Slack to send to the endpoint.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df21a60d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df21a60d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According to the Slack document, when a user invokes a Slash Command,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Slack sends the POST request as form-urlencoded 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8df21a60d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8df21a60d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Configure the API Gateway to match Slack’s behavior.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Create an API for the POST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Using Mapping Templates, enable the endpoint to process form-urlencoded type’s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Then attach the URL to the file copy function.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9450" y="408425"/>
            <a:ext cx="8225100" cy="23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9450" y="2834125"/>
            <a:ext cx="822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459450" y="4373225"/>
            <a:ext cx="78777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16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16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16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16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1600"/>
              </a:spcBef>
              <a:spcAft>
                <a:spcPts val="16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用">
  <p:cSld name="BLANK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type="title"/>
          </p:nvPr>
        </p:nvSpPr>
        <p:spPr>
          <a:xfrm>
            <a:off x="611775" y="975650"/>
            <a:ext cx="7136700" cy="29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611775" y="4140900"/>
            <a:ext cx="713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indent="-355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indent="-355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indent="-355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indent="-355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indent="-355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indent="-355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indent="-355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">
  <p:cSld name="BLANK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5" y="1355775"/>
            <a:ext cx="9144000" cy="378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○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■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○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■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○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■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(2 Columns)">
  <p:cSld name="BLANK_1_1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876075" y="25"/>
            <a:ext cx="526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58075" y="370000"/>
            <a:ext cx="2959800" cy="19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210825" y="370000"/>
            <a:ext cx="4598400" cy="4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○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■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○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■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○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■"/>
              <a:defRPr sz="12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subTitle"/>
          </p:nvPr>
        </p:nvSpPr>
        <p:spPr>
          <a:xfrm>
            <a:off x="458200" y="2554675"/>
            <a:ext cx="29598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Title">
  <p:cSld name="CUSTOM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459450" y="2834125"/>
            <a:ext cx="822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59450" y="4373225"/>
            <a:ext cx="78777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0" name="Google Shape;70;p16"/>
          <p:cNvSpPr txBox="1"/>
          <p:nvPr>
            <p:ph type="ctrTitle"/>
          </p:nvPr>
        </p:nvSpPr>
        <p:spPr>
          <a:xfrm>
            <a:off x="459450" y="408425"/>
            <a:ext cx="8225100" cy="23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Section Header">
  <p:cSld name="CUSTOM_1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977850"/>
            <a:ext cx="8520600" cy="31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Title and long list">
  <p:cSld name="CUSTOM_2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1pPr>
            <a:lvl2pPr indent="-3492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2pPr>
            <a:lvl3pPr indent="-3492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3pPr>
            <a:lvl4pPr indent="-3492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4pPr>
            <a:lvl5pPr indent="-3492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5pPr>
            <a:lvl6pPr indent="-3492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6pPr>
            <a:lvl7pPr indent="-3492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7pPr>
            <a:lvl8pPr indent="-3492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8pPr>
            <a:lvl9pPr indent="-3492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Title and two columns">
  <p:cSld name="CUSTOM_3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78275" y="1599625"/>
            <a:ext cx="37752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1pPr>
            <a:lvl2pPr indent="-3365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817702" y="1599625"/>
            <a:ext cx="37752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1pPr>
            <a:lvl2pPr indent="-3365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578275" y="445025"/>
            <a:ext cx="80145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Title only">
  <p:cSld name="CUSTOM_4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551100" y="445025"/>
            <a:ext cx="8041800" cy="40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977850"/>
            <a:ext cx="8520600" cy="31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Title and one column">
  <p:cSld name="CUSTOM_5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4857075" y="442450"/>
            <a:ext cx="3873300" cy="14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857075" y="1996700"/>
            <a:ext cx="3873300" cy="28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1pPr>
            <a:lvl2pPr indent="-3365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Summary">
  <p:cSld name="CUSTOM_6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609196" y="907600"/>
            <a:ext cx="7062300" cy="3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22"/>
          <p:cNvSpPr txBox="1"/>
          <p:nvPr>
            <p:ph idx="1" type="subTitle"/>
          </p:nvPr>
        </p:nvSpPr>
        <p:spPr>
          <a:xfrm>
            <a:off x="609200" y="397075"/>
            <a:ext cx="7038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Section title and description">
  <p:cSld name="SECTION_TITLE_AND_DESCRIPTION_1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336900" y="1049500"/>
            <a:ext cx="3902400" cy="32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336900" y="419750"/>
            <a:ext cx="3902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4"/>
                </a:solidFill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906800" y="419750"/>
            <a:ext cx="3902400" cy="4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1pPr>
            <a:lvl2pPr indent="-3365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Description">
  <p:cSld name="CAPTION_ONLY_1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91550" y="4119825"/>
            <a:ext cx="8160900" cy="6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Fact">
  <p:cSld name="BIG_NUMBER_1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1pPr>
            <a:lvl2pPr indent="-3492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2pPr>
            <a:lvl3pPr indent="-3492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3pPr>
            <a:lvl4pPr indent="-3492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4pPr>
            <a:lvl5pPr indent="-3492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5pPr>
            <a:lvl6pPr indent="-3492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6pPr>
            <a:lvl7pPr indent="-3492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>
                <a:solidFill>
                  <a:schemeClr val="dk2"/>
                </a:solidFill>
              </a:defRPr>
            </a:lvl7pPr>
            <a:lvl8pPr indent="-3492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>
                <a:solidFill>
                  <a:schemeClr val="dk2"/>
                </a:solidFill>
              </a:defRPr>
            </a:lvl8pPr>
            <a:lvl9pPr indent="-3492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Quote">
  <p:cSld name="BLANK_1_2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611775" y="975650"/>
            <a:ext cx="7136700" cy="29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611775" y="4140900"/>
            <a:ext cx="713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1500">
                <a:solidFill>
                  <a:schemeClr val="dk2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1500">
                <a:solidFill>
                  <a:schemeClr val="dk2"/>
                </a:solidFill>
              </a:defRPr>
            </a:lvl2pPr>
            <a:lvl3pPr indent="-3556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1500">
                <a:solidFill>
                  <a:schemeClr val="dk2"/>
                </a:solidFill>
              </a:defRPr>
            </a:lvl3pPr>
            <a:lvl4pPr indent="-3556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1500">
                <a:solidFill>
                  <a:schemeClr val="dk2"/>
                </a:solidFill>
              </a:defRPr>
            </a:lvl4pPr>
            <a:lvl5pPr indent="-3556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1500">
                <a:solidFill>
                  <a:schemeClr val="dk2"/>
                </a:solidFill>
              </a:defRPr>
            </a:lvl5pPr>
            <a:lvl6pPr indent="-3556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1500">
                <a:solidFill>
                  <a:schemeClr val="dk2"/>
                </a:solidFill>
              </a:defRPr>
            </a:lvl6pPr>
            <a:lvl7pPr indent="-3556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1500">
                <a:solidFill>
                  <a:schemeClr val="dk2"/>
                </a:solidFill>
              </a:defRPr>
            </a:lvl7pPr>
            <a:lvl8pPr indent="-3556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1500">
                <a:solidFill>
                  <a:schemeClr val="dk2"/>
                </a:solidFill>
              </a:defRPr>
            </a:lvl8pPr>
            <a:lvl9pPr indent="-3556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15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1">
  <p:cSld name="BLANK_1_1_3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75" y="1355775"/>
            <a:ext cx="9144000" cy="37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●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○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■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●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○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■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●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○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■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Source Code (2 Columns)">
  <p:cSld name="BLANK_1_1_1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/>
          <p:nvPr/>
        </p:nvSpPr>
        <p:spPr>
          <a:xfrm>
            <a:off x="3876075" y="25"/>
            <a:ext cx="526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type="title"/>
          </p:nvPr>
        </p:nvSpPr>
        <p:spPr>
          <a:xfrm>
            <a:off x="458075" y="370000"/>
            <a:ext cx="2959800" cy="19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4210825" y="370000"/>
            <a:ext cx="4598400" cy="4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●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○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■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●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○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■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●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○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Source Code Pro"/>
              <a:buChar char="■"/>
              <a:defRPr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2" type="subTitle"/>
          </p:nvPr>
        </p:nvSpPr>
        <p:spPr>
          <a:xfrm>
            <a:off x="458200" y="2554675"/>
            <a:ext cx="2959800" cy="21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7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 - Blank">
  <p:cSld name="BLANK_2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16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16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16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16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16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1600"/>
              </a:spcBef>
              <a:spcAft>
                <a:spcPts val="16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578275" y="445025"/>
            <a:ext cx="80145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578275" y="1599625"/>
            <a:ext cx="37752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17702" y="1599625"/>
            <a:ext cx="37752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551100" y="445025"/>
            <a:ext cx="8041800" cy="40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857050" y="442450"/>
            <a:ext cx="3880200" cy="14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857050" y="1996700"/>
            <a:ext cx="3880200" cy="28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09196" y="907600"/>
            <a:ext cx="7062300" cy="3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609200" y="397075"/>
            <a:ext cx="7038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36900" y="1049500"/>
            <a:ext cx="3902400" cy="32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36900" y="419750"/>
            <a:ext cx="3902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06800" y="419750"/>
            <a:ext cx="3902400" cy="4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16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16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16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1600"/>
              </a:spcBef>
              <a:spcAft>
                <a:spcPts val="16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91550" y="4119825"/>
            <a:ext cx="8160900" cy="6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Work Sans"/>
              <a:buChar char="●"/>
              <a:defRPr sz="19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49250" lvl="1" marL="9144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Work Sans"/>
              <a:buChar char="○"/>
              <a:defRPr sz="19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49250" lvl="2" marL="13716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Work Sans"/>
              <a:buChar char="■"/>
              <a:defRPr sz="19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49250" lvl="3" marL="18288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Work Sans"/>
              <a:buChar char="●"/>
              <a:defRPr sz="19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49250" lvl="4" marL="22860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Work Sans"/>
              <a:buChar char="○"/>
              <a:defRPr sz="19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49250" lvl="5" marL="27432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Work Sans"/>
              <a:buChar char="■"/>
              <a:defRPr sz="19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49250" lvl="6" marL="32004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Work Sans"/>
              <a:buChar char="●"/>
              <a:defRPr sz="19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49250" lvl="7" marL="3657600" rtl="0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Work Sans"/>
              <a:buChar char="○"/>
              <a:defRPr sz="19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49250" lvl="8" marL="4114800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900"/>
              <a:buFont typeface="Work Sans"/>
              <a:buChar char="■"/>
              <a:defRPr sz="19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join-staff-pycontaiwan" TargetMode="Externa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api.slack.com/authentication/verifying-requests-from-slack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Relationship Id="rId3" Type="http://schemas.openxmlformats.org/officeDocument/2006/relationships/slide" Target="/ppt/slides/slide129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9.xml"/><Relationship Id="rId3" Type="http://schemas.openxmlformats.org/officeDocument/2006/relationships/slide" Target="/ppt/slides/slide16.xml"/><Relationship Id="rId4" Type="http://schemas.openxmlformats.org/officeDocument/2006/relationships/slide" Target="/ppt/slides/slide6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join-staff-pycontaiwan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hyperlink" Target="https://youtu.be/o40R_qb4AyQ" TargetMode="External"/><Relationship Id="rId4" Type="http://schemas.openxmlformats.org/officeDocument/2006/relationships/hyperlink" Target="https://aws.amazon.com/lambda/pricing/" TargetMode="External"/><Relationship Id="rId5" Type="http://schemas.openxmlformats.org/officeDocument/2006/relationships/slide" Target="/ppt/slides/slide109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aws.amazon.com/premiumsupport/knowledge-center/create-and-activate-aws-account/" TargetMode="External"/><Relationship Id="rId4" Type="http://schemas.openxmlformats.org/officeDocument/2006/relationships/hyperlink" Target="https://docs.aws.amazon.com/IAM/latest/UserGuide/getting-started_create-admin-group.html" TargetMode="External"/><Relationship Id="rId5" Type="http://schemas.openxmlformats.org/officeDocument/2006/relationships/slide" Target="/ppt/slides/slide109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hyperlink" Target="https://docs.aws.amazon.com/lambda/latest/dg/lambda-intro-execution-role.html" TargetMode="External"/><Relationship Id="rId4" Type="http://schemas.openxmlformats.org/officeDocument/2006/relationships/image" Target="../media/image23.png"/><Relationship Id="rId5" Type="http://schemas.openxmlformats.org/officeDocument/2006/relationships/slide" Target="/ppt/slides/slide109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slide" Target="/ppt/slides/slide122.xml"/><Relationship Id="rId4" Type="http://schemas.openxmlformats.org/officeDocument/2006/relationships/image" Target="../media/image38.png"/><Relationship Id="rId5" Type="http://schemas.openxmlformats.org/officeDocument/2006/relationships/slide" Target="/ppt/slides/slide109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slide" Target="/ppt/slides/slide109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docs.aws.amazon.com/lambda/latest/dg/best-practices.html" TargetMode="External"/><Relationship Id="rId4" Type="http://schemas.openxmlformats.org/officeDocument/2006/relationships/image" Target="../media/image24.png"/><Relationship Id="rId5" Type="http://schemas.openxmlformats.org/officeDocument/2006/relationships/slide" Target="/ppt/slides/slide109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hyperlink" Target="https://github.com/slackapi/python-slackclient/blob/master/tutorial/01-creating-the-slack-app.md" TargetMode="External"/><Relationship Id="rId4" Type="http://schemas.openxmlformats.org/officeDocument/2006/relationships/image" Target="../media/image34.png"/><Relationship Id="rId5" Type="http://schemas.openxmlformats.org/officeDocument/2006/relationships/slide" Target="/ppt/slides/slide109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slide" Target="/ppt/slides/slide109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hyperlink" Target="https://api.slack.com/interactivity/slash-commands" TargetMode="External"/><Relationship Id="rId4" Type="http://schemas.openxmlformats.org/officeDocument/2006/relationships/image" Target="../media/image43.png"/><Relationship Id="rId5" Type="http://schemas.openxmlformats.org/officeDocument/2006/relationships/slide" Target="/ppt/slides/slide109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slide" Target="/ppt/slides/slide120.xml"/><Relationship Id="rId4" Type="http://schemas.openxmlformats.org/officeDocument/2006/relationships/hyperlink" Target="https://docs.aws.amazon.com/lambda/latest/dg/gettingstarted-limits.html" TargetMode="External"/><Relationship Id="rId5" Type="http://schemas.openxmlformats.org/officeDocument/2006/relationships/slide" Target="/ppt/slides/slide122.xml"/><Relationship Id="rId6" Type="http://schemas.openxmlformats.org/officeDocument/2006/relationships/slide" Target="/ppt/slides/slide10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join-staff-pycontaiwan" TargetMode="Externa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hyperlink" Target="https://docs.aws.amazon.com/lambda/latest/dg/configuration-envvars.html" TargetMode="External"/><Relationship Id="rId4" Type="http://schemas.openxmlformats.org/officeDocument/2006/relationships/slide" Target="/ppt/slides/slide109.xml"/><Relationship Id="rId5" Type="http://schemas.openxmlformats.org/officeDocument/2006/relationships/image" Target="../media/image32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hyperlink" Target="https://github.com/ftnext/python-as-pyconjp-staff/blob/master/tools/oneliner_credential.py" TargetMode="External"/><Relationship Id="rId4" Type="http://schemas.openxmlformats.org/officeDocument/2006/relationships/slide" Target="/ppt/slides/slide109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hyperlink" Target="https://docs.aws.amazon.com/secretsmanager/latest/userguide/intro.html" TargetMode="External"/><Relationship Id="rId4" Type="http://schemas.openxmlformats.org/officeDocument/2006/relationships/slide" Target="/ppt/slides/slide109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42.png"/><Relationship Id="rId4" Type="http://schemas.openxmlformats.org/officeDocument/2006/relationships/slide" Target="/ppt/slides/slide109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4.xml"/><Relationship Id="rId3" Type="http://schemas.openxmlformats.org/officeDocument/2006/relationships/slide" Target="/ppt/slides/slide112.xml"/><Relationship Id="rId4" Type="http://schemas.openxmlformats.org/officeDocument/2006/relationships/hyperlink" Target="https://github.com/ftnext/python-as-pyconjp-staff/blob/master/custom_reminder/lambda_function.py" TargetMode="External"/><Relationship Id="rId5" Type="http://schemas.openxmlformats.org/officeDocument/2006/relationships/slide" Target="/ppt/slides/slide109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hyperlink" Target="https://github.com/ftnext/python-as-pyconjp-staff/blob/master/layer_factory/docker/Dockerfile" TargetMode="External"/><Relationship Id="rId4" Type="http://schemas.openxmlformats.org/officeDocument/2006/relationships/hyperlink" Target="https://github.com/ftnext/python-as-pyconjp-staff/blob/master/layer_factory/create_layer_zip.sh" TargetMode="External"/><Relationship Id="rId5" Type="http://schemas.openxmlformats.org/officeDocument/2006/relationships/slide" Target="/ppt/slides/slide109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hyperlink" Target="https://docs.aws.amazon.com/apigateway/latest/developerguide/apigateway-getting-started-with-rest-apis.html" TargetMode="External"/><Relationship Id="rId4" Type="http://schemas.openxmlformats.org/officeDocument/2006/relationships/slide" Target="/ppt/slides/slide109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39.png"/><Relationship Id="rId4" Type="http://schemas.openxmlformats.org/officeDocument/2006/relationships/slide" Target="/ppt/slides/slide109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hyperlink" Target="https://aws.amazon.com/premiumsupport/knowledge-center/custom-headers-api-gateway-lambda/" TargetMode="External"/><Relationship Id="rId4" Type="http://schemas.openxmlformats.org/officeDocument/2006/relationships/image" Target="../media/image41.png"/><Relationship Id="rId5" Type="http://schemas.openxmlformats.org/officeDocument/2006/relationships/slide" Target="/ppt/slides/slide109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hyperlink" Target="https://api.slack.com/interactivity/slash-commands" TargetMode="External"/><Relationship Id="rId4" Type="http://schemas.openxmlformats.org/officeDocument/2006/relationships/image" Target="../media/image40.png"/><Relationship Id="rId5" Type="http://schemas.openxmlformats.org/officeDocument/2006/relationships/slide" Target="/ppt/slides/slide10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join-staff-pycontaiwan" TargetMode="Externa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hyperlink" Target="https://github.com/ftnext/python-as-pyconjp-staff/blob/master/cp_in_drive/proxy_function.py" TargetMode="External"/><Relationship Id="rId4" Type="http://schemas.openxmlformats.org/officeDocument/2006/relationships/hyperlink" Target="https://github.com/ftnext/python-as-pyconjp-staff/blob/master/cp_in_drive/lambda_function.py" TargetMode="External"/><Relationship Id="rId5" Type="http://schemas.openxmlformats.org/officeDocument/2006/relationships/slide" Target="/ppt/slides/slide109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hyperlink" Target="https://docs.aws.amazon.com/step-functions/latest/dg/welcome.html" TargetMode="External"/><Relationship Id="rId4" Type="http://schemas.openxmlformats.org/officeDocument/2006/relationships/slide" Target="/ppt/slides/slide109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hyperlink" Target="https://github.com/ftnext/python-as-pyconjp-staff/blob/master/cp_in_drive/proxy_function.py" TargetMode="External"/><Relationship Id="rId4" Type="http://schemas.openxmlformats.org/officeDocument/2006/relationships/slide" Target="/ppt/slides/slide100.xml"/><Relationship Id="rId5" Type="http://schemas.openxmlformats.org/officeDocument/2006/relationships/slide" Target="/ppt/slides/slide109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hyperlink" Target="https://github.com/ftnext/python-as-pyconjp-staff/blob/master/cp_in_drive/lambda_function.py" TargetMode="External"/><Relationship Id="rId4" Type="http://schemas.openxmlformats.org/officeDocument/2006/relationships/image" Target="../media/image33.png"/><Relationship Id="rId5" Type="http://schemas.openxmlformats.org/officeDocument/2006/relationships/slide" Target="/ppt/slides/slide109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slide" Target="/ppt/slides/slide10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join-staff-pycontaiwa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w.pycon.org/2020/en-us/conference/talk/1164567503456698764/" TargetMode="External"/><Relationship Id="rId4" Type="http://schemas.openxmlformats.org/officeDocument/2006/relationships/hyperlink" Target="https://bit.ly/join-staff-pycontaiwa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67.xml"/><Relationship Id="rId4" Type="http://schemas.openxmlformats.org/officeDocument/2006/relationships/hyperlink" Target="https://bit.ly/join-staff-pycontaiwa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join-staff-pycontaiwan" TargetMode="External"/><Relationship Id="rId4" Type="http://schemas.openxmlformats.org/officeDocument/2006/relationships/hyperlink" Target="https://github.com/ftnext/python-as-pyconjp-staf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lack.com/help/articles/208423427-Set-a-remind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NbYiFtZ7k-_1nLawZW0lG4tiH0rtWhA5QmLDRHvWh-4/edit?usp=sharing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lack.com/help/articles/115005265703-Create-a-bot-for-your-workspace" TargetMode="External"/><Relationship Id="rId4" Type="http://schemas.openxmlformats.org/officeDocument/2006/relationships/slide" Target="/ppt/slides/slide116.xml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yOCNqBTPt6Q" TargetMode="External"/><Relationship Id="rId4" Type="http://schemas.openxmlformats.org/officeDocument/2006/relationships/image" Target="../media/image2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pi.slack.com/methods/chat.postMessag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pi.slack.com/web#basic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pi.slack.com/web#basic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pi.slack.com/web#basic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python.org/3/howto/urllib2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burnash/gspread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s.google.com/sheets/api/quickstart/python#step_1_turn_on_the" TargetMode="External"/><Relationship Id="rId4" Type="http://schemas.openxmlformats.org/officeDocument/2006/relationships/hyperlink" Target="https://developers.google.com/identity/protocols/oauth2/service-account#creatinganaccount" TargetMode="External"/><Relationship Id="rId5" Type="http://schemas.openxmlformats.org/officeDocument/2006/relationships/hyperlink" Target="https://gspread.readthedocs.io/en/latest/oauth2.html#for-bots-using-service-account" TargetMode="External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ftnext" TargetMode="External"/><Relationship Id="rId4" Type="http://schemas.openxmlformats.org/officeDocument/2006/relationships/hyperlink" Target="https://github.com/ftnext" TargetMode="External"/><Relationship Id="rId5" Type="http://schemas.openxmlformats.org/officeDocument/2006/relationships/hyperlink" Target="https://www.linkedin.com/in/takuya-futatsugi-b52986130/" TargetMode="External"/><Relationship Id="rId6" Type="http://schemas.openxmlformats.org/officeDocument/2006/relationships/hyperlink" Target="https://bit.ly/join-staff-pycontaiwan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spread.readthedocs.io/en/latest/user-guide.html#getting-all-values-from-a-worksheet-as-a-list-of-list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aws.amazon.com/lambda/latest/dg/welcome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s.aws.amazon.com/lambda/latest/dg/lambda-python.html" TargetMode="External"/><Relationship Id="rId4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bring-script-europython" TargetMode="External"/><Relationship Id="rId4" Type="http://schemas.openxmlformats.org/officeDocument/2006/relationships/hyperlink" Target="https://bit.ly/join-staff-pycontaiwan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Relationship Id="rId4" Type="http://schemas.openxmlformats.org/officeDocument/2006/relationships/slide" Target="/ppt/slides/slide119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docs.aws.amazon.com/AmazonCloudWatch/latest/events/WhatIsCloudWatchEvents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ocs.aws.amazon.com/lambda/latest/dg/services-cloudwatchevents-expressions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ocs.aws.amazon.com/lambda/latest/dg/services-cloudwatchevents-expressions.html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docs.aws.amazon.com/lambda/latest/dg/configuration-layer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join-staff-pycontaiwan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docs.aws.amazon.com/lambda/latest/dg/lambda-python.html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ocs.aws.amazon.com/lambda/latest/dg/lambda-python.html" TargetMode="External"/><Relationship Id="rId4" Type="http://schemas.openxmlformats.org/officeDocument/2006/relationships/slide" Target="/ppt/slides/slide125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github.com/ftnext/python-as-pyconjp-staff/blob/master/cli_boilerplate/spread_slack_lambda/deploy.sh" TargetMode="External"/><Relationship Id="rId4" Type="http://schemas.openxmlformats.org/officeDocument/2006/relationships/hyperlink" Target="https://github.com/ftnext/python-as-pyconjp-staff/blob/master/cli_boilerplate/spread_slack_lambda/README.md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://www.youtube.com/watch?v=-ewM4Wz50wA" TargetMode="External"/><Relationship Id="rId4" Type="http://schemas.openxmlformats.org/officeDocument/2006/relationships/image" Target="../media/image5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Relationship Id="rId3" Type="http://schemas.openxmlformats.org/officeDocument/2006/relationships/slide" Target="/ppt/slides/slide16.xml"/><Relationship Id="rId4" Type="http://schemas.openxmlformats.org/officeDocument/2006/relationships/hyperlink" Target="https://bit.ly/join-staff-pycontaiwan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con.jp/2020/en/" TargetMode="External"/><Relationship Id="rId4" Type="http://schemas.openxmlformats.org/officeDocument/2006/relationships/hyperlink" Target="https://www.youtube.com/playlist?list=PLMkWB0UjwFGkgC4eCjltRKD1HS_eups9A" TargetMode="External"/><Relationship Id="rId5" Type="http://schemas.openxmlformats.org/officeDocument/2006/relationships/hyperlink" Target="https://tw.pycon.org/2020/en-us/conference/talk/1164383136524534147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bit.ly/join-staff-pycontaiwan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github.com/iterative/PyDrive2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gsuitedevs.github.io/PyDrive/docs/build/html/quickstart.html" TargetMode="External"/><Relationship Id="rId4" Type="http://schemas.openxmlformats.org/officeDocument/2006/relationships/hyperlink" Target="https://developers.google.com/identity/protocols/oauth2/web-server#creatingcred" TargetMode="External"/><Relationship Id="rId5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gsuitedevs.github.io/PyDrive/docs/build/html/oauth.html#automatic-and-custom-authentication-with-settings-yaml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peakerdeck.com/koedoyoshida/pycon-jp-tools?slide=10" TargetMode="External"/><Relationship Id="rId4" Type="http://schemas.openxmlformats.org/officeDocument/2006/relationships/hyperlink" Target="https://bit.ly/join-staff-pycontaiwan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github.com/gsuitedevs/PyDrive/issues/85#issuecomment-266235602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github.com/ftnext/diy-googledrive-operate" TargetMode="External"/><Relationship Id="rId4" Type="http://schemas.openxmlformats.org/officeDocument/2006/relationships/hyperlink" Target="https://github.com/ftnext/diy-googledrive-operate/blob/master/main.py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hyperlink" Target="https://github.com/ftnext/diy-googledrive-operate" TargetMode="External"/><Relationship Id="rId4" Type="http://schemas.openxmlformats.org/officeDocument/2006/relationships/image" Target="../media/image1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github.com/ftnext/diy-googledrive-operate" TargetMode="External"/><Relationship Id="rId4" Type="http://schemas.openxmlformats.org/officeDocument/2006/relationships/image" Target="../media/image1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slide" Target="/ppt/slides/slide122.xml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join-staff-pycontaiwan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hyperlink" Target="https://api.slack.com/interactivity/slash-commands" TargetMode="External"/><Relationship Id="rId4" Type="http://schemas.openxmlformats.org/officeDocument/2006/relationships/image" Target="../media/image30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api.slack.com/interactivity/slash-commands" TargetMode="External"/><Relationship Id="rId4" Type="http://schemas.openxmlformats.org/officeDocument/2006/relationships/slide" Target="/ppt/slides/slide118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hyperlink" Target="https://api.slack.com/interactivity/slash-commands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docs.aws.amazon.com/apigateway/latest/developerguide/welcome.html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api.slack.com/interactivity/slash-commands#app_command_handling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s://docs.aws.amazon.com/apigateway/latest/developerguide/apigateway-getting-started-with-rest-apis.html" TargetMode="External"/><Relationship Id="rId4" Type="http://schemas.openxmlformats.org/officeDocument/2006/relationships/slide" Target="/ppt/slides/slide12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ctrTitle"/>
          </p:nvPr>
        </p:nvSpPr>
        <p:spPr>
          <a:xfrm>
            <a:off x="459450" y="408425"/>
            <a:ext cx="8225100" cy="23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Join PyCon JP as a staff with Python!</a:t>
            </a:r>
            <a:endParaRPr/>
          </a:p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459450" y="4373225"/>
            <a:ext cx="78777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PyCon Taiwan 2020 (Fri 07/08) nikkie</a:t>
            </a:r>
            <a:endParaRPr/>
          </a:p>
        </p:txBody>
      </p:sp>
      <p:sp>
        <p:nvSpPr>
          <p:cNvPr id="129" name="Google Shape;129;p30"/>
          <p:cNvSpPr txBox="1"/>
          <p:nvPr/>
        </p:nvSpPr>
        <p:spPr>
          <a:xfrm>
            <a:off x="459450" y="2834125"/>
            <a:ext cx="822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In PyCon JP staff activities, I automated operation about Slack and Google Drive using AWS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When I use tools</a:t>
            </a:r>
            <a:endParaRPr/>
          </a:p>
        </p:txBody>
      </p:sp>
      <p:sp>
        <p:nvSpPr>
          <p:cNvPr id="190" name="Google Shape;190;p39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</a:t>
            </a:r>
            <a:r>
              <a:rPr lang="ja"/>
              <a:t>ome of the things that I felt were not cool🆒 with the tool.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Boring operations over and over again. 😫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👉 </a:t>
            </a:r>
            <a:r>
              <a:rPr lang="ja">
                <a:solidFill>
                  <a:schemeClr val="accent1"/>
                </a:solidFill>
              </a:rPr>
              <a:t>automate</a:t>
            </a:r>
            <a:r>
              <a:rPr lang="ja"/>
              <a:t> the </a:t>
            </a:r>
            <a:r>
              <a:rPr lang="ja">
                <a:solidFill>
                  <a:schemeClr val="accent1"/>
                </a:solidFill>
              </a:rPr>
              <a:t>recurring boring stuff</a:t>
            </a:r>
            <a:r>
              <a:rPr lang="ja"/>
              <a:t> with Python</a:t>
            </a:r>
            <a:endParaRPr/>
          </a:p>
        </p:txBody>
      </p:sp>
      <p:sp>
        <p:nvSpPr>
          <p:cNvPr id="191" name="Google Shape;191;p39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9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Slash Command: Add implementations to Lambda function</a:t>
            </a:r>
            <a:endParaRPr/>
          </a:p>
        </p:txBody>
      </p:sp>
      <p:sp>
        <p:nvSpPr>
          <p:cNvPr id="785" name="Google Shape;785;p129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Verify request from Slack.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Parse sent data.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3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Slash Command: Impl. of verification</a:t>
            </a:r>
            <a:endParaRPr/>
          </a:p>
        </p:txBody>
      </p:sp>
      <p:sp>
        <p:nvSpPr>
          <p:cNvPr id="791" name="Google Shape;791;p13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Verifying requests from Slack | Slack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Implement </a:t>
            </a:r>
            <a:r>
              <a:rPr lang="ja"/>
              <a:t>"</a:t>
            </a:r>
            <a:r>
              <a:rPr lang="ja"/>
              <a:t>How to make a request signature in 4 easy steps: an overview" (above link)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In short, less than </a:t>
            </a:r>
            <a:r>
              <a:rPr lang="ja">
                <a:solidFill>
                  <a:schemeClr val="accent1"/>
                </a:solidFill>
              </a:rPr>
              <a:t>5 minutes</a:t>
            </a:r>
            <a:r>
              <a:rPr lang="ja"/>
              <a:t> and the </a:t>
            </a:r>
            <a:r>
              <a:rPr lang="ja">
                <a:solidFill>
                  <a:schemeClr val="accent1"/>
                </a:solidFill>
              </a:rPr>
              <a:t>same hash</a:t>
            </a:r>
            <a:r>
              <a:rPr lang="ja"/>
              <a:t> (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hmac.compare_digest</a:t>
            </a:r>
            <a:r>
              <a:rPr lang="ja"/>
              <a:t>).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31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Slash Command: Impl. of parse</a:t>
            </a:r>
            <a:endParaRPr/>
          </a:p>
        </p:txBody>
      </p:sp>
      <p:sp>
        <p:nvSpPr>
          <p:cNvPr id="797" name="Google Shape;797;p131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urllib </a:t>
            </a: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parse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event["body"]: text=file_id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&amp;response_url=https://hooks.slack.com/commands/1234/5678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body_dict = parse.parse_qs(event[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"body"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target_id =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body_dict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ja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target file id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response_url =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body_dict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"response_url"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ja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2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Slash Command: Impl. of parse</a:t>
            </a:r>
            <a:endParaRPr/>
          </a:p>
        </p:txBody>
      </p:sp>
      <p:sp>
        <p:nvSpPr>
          <p:cNvPr id="803" name="Google Shape;803;p132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urllib </a:t>
            </a: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parse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event["body"]: text=file_id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&amp;response_url=https://hooks.slack.com/commands/1234/5678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body_dict = parse.parse_qs(event[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"body"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target_id = body_dict[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ja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target file id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response_url = body_dict[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"response_url"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ja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But! it takes more ingenuity😇. See </a:t>
            </a:r>
            <a:r>
              <a:rPr b="1" lang="ja" sz="16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action="ppaction://hlinksldjump" r:id="rId3"/>
              </a:rPr>
              <a:t>Appendix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📚</a:t>
            </a:r>
            <a:r>
              <a:rPr lang="ja"/>
              <a:t>Recap: </a:t>
            </a:r>
            <a:r>
              <a:rPr lang="ja"/>
              <a:t>Slack command to copy template Google Docs</a:t>
            </a:r>
            <a:endParaRPr/>
          </a:p>
        </p:txBody>
      </p:sp>
      <p:sp>
        <p:nvSpPr>
          <p:cNvPr id="809" name="Google Shape;809;p133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i="1" lang="ja"/>
              <a:t>How to manipulate Google Drive documents with Python</a:t>
            </a:r>
            <a:endParaRPr i="1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👉 </a:t>
            </a:r>
            <a:r>
              <a:rPr lang="ja">
                <a:solidFill>
                  <a:schemeClr val="accent1"/>
                </a:solidFill>
              </a:rPr>
              <a:t>PyDrive2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Need OAuth Client ID.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i="1" lang="ja"/>
              <a:t>A series of ways to manipulate Google Drive documents from Slack (via Python scripts deployed on AWS)</a:t>
            </a:r>
            <a:endParaRPr i="1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👉 Lambda function &amp; </a:t>
            </a:r>
            <a:r>
              <a:rPr lang="ja">
                <a:solidFill>
                  <a:schemeClr val="accent1"/>
                </a:solidFill>
              </a:rPr>
              <a:t>API Gateway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as the Slack </a:t>
            </a:r>
            <a:r>
              <a:rPr lang="ja">
                <a:solidFill>
                  <a:schemeClr val="accent1"/>
                </a:solidFill>
              </a:rPr>
              <a:t>Slash Command</a:t>
            </a:r>
            <a:r>
              <a:rPr lang="ja"/>
              <a:t> documents read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34"/>
          <p:cNvSpPr txBox="1"/>
          <p:nvPr>
            <p:ph type="title"/>
          </p:nvPr>
        </p:nvSpPr>
        <p:spPr>
          <a:xfrm>
            <a:off x="551100" y="445025"/>
            <a:ext cx="8041800" cy="40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🌯</a:t>
            </a:r>
            <a:r>
              <a:rPr lang="ja"/>
              <a:t> Wrap up: </a:t>
            </a:r>
            <a:r>
              <a:rPr lang="ja"/>
              <a:t>Join PyCon JP as a staff with Python!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Recap: </a:t>
            </a:r>
            <a:r>
              <a:rPr lang="ja"/>
              <a:t>Join PyCon JP as a staff with Python!</a:t>
            </a:r>
            <a:endParaRPr/>
          </a:p>
        </p:txBody>
      </p:sp>
      <p:sp>
        <p:nvSpPr>
          <p:cNvPr id="820" name="Google Shape;820;p13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Share 2 examples: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Customized Slack reminder: Run Python script </a:t>
            </a:r>
            <a:r>
              <a:rPr lang="ja">
                <a:solidFill>
                  <a:schemeClr val="accent1"/>
                </a:solidFill>
              </a:rPr>
              <a:t>periodically</a:t>
            </a:r>
            <a:r>
              <a:rPr lang="ja"/>
              <a:t> in AWS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Slack command to copy template Google Docs: Run Python script on AWS from Slack via </a:t>
            </a:r>
            <a:r>
              <a:rPr lang="ja">
                <a:solidFill>
                  <a:schemeClr val="accent1"/>
                </a:solidFill>
              </a:rPr>
              <a:t>URL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36"/>
          <p:cNvSpPr txBox="1"/>
          <p:nvPr>
            <p:ph type="title"/>
          </p:nvPr>
        </p:nvSpPr>
        <p:spPr>
          <a:xfrm>
            <a:off x="551100" y="2976225"/>
            <a:ext cx="8041800" cy="14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Thank you very much for your attention.</a:t>
            </a:r>
            <a:endParaRPr sz="4000"/>
          </a:p>
        </p:txBody>
      </p:sp>
      <p:graphicFrame>
        <p:nvGraphicFramePr>
          <p:cNvPr id="826" name="Google Shape;826;p136"/>
          <p:cNvGraphicFramePr/>
          <p:nvPr/>
        </p:nvGraphicFramePr>
        <p:xfrm>
          <a:off x="551250" y="4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{2603F9B2-ACC7-4204-99D0-4C5415F79E53}</a:tableStyleId>
              </a:tblPr>
              <a:tblGrid>
                <a:gridCol w="2920500"/>
                <a:gridCol w="1485400"/>
                <a:gridCol w="3635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chemeClr val="lt2"/>
                          </a:solidFill>
                        </a:rPr>
                        <a:t>Python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chemeClr val="lt2"/>
                          </a:solidFill>
                        </a:rPr>
                        <a:t>AWS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chemeClr val="lt2"/>
                          </a:solidFill>
                        </a:rPr>
                        <a:t>Customized Slack reminder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chemeClr val="accent1"/>
                          </a:solidFill>
                        </a:rPr>
                        <a:t>urllib</a:t>
                      </a:r>
                      <a:br>
                        <a:rPr lang="ja" sz="1600">
                          <a:solidFill>
                            <a:schemeClr val="lt2"/>
                          </a:solidFill>
                        </a:rPr>
                      </a:br>
                      <a:r>
                        <a:rPr lang="ja" sz="1600">
                          <a:solidFill>
                            <a:schemeClr val="accent1"/>
                          </a:solidFill>
                        </a:rPr>
                        <a:t>gspread</a:t>
                      </a:r>
                      <a:endParaRPr sz="16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chemeClr val="accent1"/>
                          </a:solidFill>
                        </a:rPr>
                        <a:t>AWS Lambda</a:t>
                      </a:r>
                      <a:r>
                        <a:rPr lang="ja" sz="1600">
                          <a:solidFill>
                            <a:schemeClr val="lt2"/>
                          </a:solidFill>
                        </a:rPr>
                        <a:t> (run Python module </a:t>
                      </a:r>
                      <a:r>
                        <a:rPr lang="ja" sz="1600">
                          <a:solidFill>
                            <a:schemeClr val="lt2"/>
                          </a:solidFill>
                        </a:rPr>
                        <a:t>as Lambda function </a:t>
                      </a:r>
                      <a:r>
                        <a:rPr lang="ja" sz="1600">
                          <a:solidFill>
                            <a:schemeClr val="lt2"/>
                          </a:solidFill>
                        </a:rPr>
                        <a:t>by event)</a:t>
                      </a:r>
                      <a:br>
                        <a:rPr lang="ja" sz="1600">
                          <a:solidFill>
                            <a:schemeClr val="lt2"/>
                          </a:solidFill>
                        </a:rPr>
                      </a:br>
                      <a:r>
                        <a:rPr lang="ja" sz="1600">
                          <a:solidFill>
                            <a:schemeClr val="accent1"/>
                          </a:solidFill>
                        </a:rPr>
                        <a:t>Amazon CloudWatch Events</a:t>
                      </a:r>
                      <a:r>
                        <a:rPr lang="ja" sz="1600">
                          <a:solidFill>
                            <a:schemeClr val="lt2"/>
                          </a:solidFill>
                        </a:rPr>
                        <a:t> (occur events and route to Lambda function)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chemeClr val="lt2"/>
                          </a:solidFill>
                        </a:rPr>
                        <a:t>Slash Command to copy file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chemeClr val="accent1"/>
                          </a:solidFill>
                        </a:rPr>
                        <a:t>PyDrive2</a:t>
                      </a:r>
                      <a:endParaRPr sz="16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chemeClr val="accent1"/>
                          </a:solidFill>
                        </a:rPr>
                        <a:t>AWS Lambda</a:t>
                      </a:r>
                      <a:br>
                        <a:rPr lang="ja" sz="1600">
                          <a:solidFill>
                            <a:schemeClr val="lt2"/>
                          </a:solidFill>
                        </a:rPr>
                      </a:br>
                      <a:r>
                        <a:rPr lang="ja" sz="1600">
                          <a:solidFill>
                            <a:schemeClr val="accent1"/>
                          </a:solidFill>
                        </a:rPr>
                        <a:t>Amazon API Gateway</a:t>
                      </a:r>
                      <a:r>
                        <a:rPr lang="ja" sz="1600">
                          <a:solidFill>
                            <a:schemeClr val="lt2"/>
                          </a:solidFill>
                        </a:rPr>
                        <a:t> (create endpoints; attach to Lambda function)</a:t>
                      </a:r>
                      <a:endParaRPr sz="16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3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Special thanks </a:t>
            </a:r>
            <a:r>
              <a:rPr lang="ja"/>
              <a:t>❤️</a:t>
            </a:r>
            <a:endParaRPr/>
          </a:p>
        </p:txBody>
      </p:sp>
      <p:sp>
        <p:nvSpPr>
          <p:cNvPr id="832" name="Google Shape;832;p13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Thanks to two of my </a:t>
            </a:r>
            <a:r>
              <a:rPr lang="ja"/>
              <a:t>colleagues</a:t>
            </a:r>
            <a:r>
              <a:rPr lang="ja"/>
              <a:t> who answered my question about AWS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38"/>
          <p:cNvSpPr txBox="1"/>
          <p:nvPr>
            <p:ph type="title"/>
          </p:nvPr>
        </p:nvSpPr>
        <p:spPr>
          <a:xfrm>
            <a:off x="551100" y="445025"/>
            <a:ext cx="8041800" cy="40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Appendix</a:t>
            </a:r>
            <a:endParaRPr/>
          </a:p>
        </p:txBody>
      </p:sp>
      <p:sp>
        <p:nvSpPr>
          <p:cNvPr id="838" name="Google Shape;838;p138"/>
          <p:cNvSpPr txBox="1"/>
          <p:nvPr/>
        </p:nvSpPr>
        <p:spPr>
          <a:xfrm>
            <a:off x="95625" y="124300"/>
            <a:ext cx="58362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Table of contents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EEEDDC"/>
              </a:buClr>
              <a:buSzPts val="1900"/>
              <a:buFont typeface="Work Sans"/>
              <a:buAutoNum type="arabicPeriod"/>
            </a:pP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3"/>
              </a:rPr>
              <a:t>Customized Slack reminder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EEDDC"/>
              </a:buClr>
              <a:buSzPts val="1900"/>
              <a:buFont typeface="Work Sans"/>
              <a:buAutoNum type="arabicPeriod"/>
            </a:pP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Slack command to copy template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Why automate with Python?</a:t>
            </a:r>
            <a:endParaRPr/>
          </a:p>
        </p:txBody>
      </p:sp>
      <p:sp>
        <p:nvSpPr>
          <p:cNvPr id="197" name="Google Shape;197;p4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Many tasks as a leader of Program Team.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>
                <a:solidFill>
                  <a:schemeClr val="accent1"/>
                </a:solidFill>
              </a:rPr>
              <a:t>F</a:t>
            </a:r>
            <a:r>
              <a:rPr lang="ja">
                <a:solidFill>
                  <a:schemeClr val="accent1"/>
                </a:solidFill>
              </a:rPr>
              <a:t>ocus</a:t>
            </a:r>
            <a:r>
              <a:rPr lang="ja"/>
              <a:t> resources on tasks that </a:t>
            </a:r>
            <a:r>
              <a:rPr lang="ja">
                <a:solidFill>
                  <a:schemeClr val="accent1"/>
                </a:solidFill>
              </a:rPr>
              <a:t>humans need to do.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8" name="Google Shape;198;p40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39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Why AWS?</a:t>
            </a:r>
            <a:endParaRPr/>
          </a:p>
        </p:txBody>
      </p:sp>
      <p:sp>
        <p:nvSpPr>
          <p:cNvPr id="844" name="Google Shape;844;p139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interested by PyCon Singapore 2019 talk (</a:t>
            </a:r>
            <a:r>
              <a:rPr lang="ja" u="sng">
                <a:solidFill>
                  <a:schemeClr val="hlink"/>
                </a:solidFill>
                <a:hlinkClick r:id="rId3"/>
              </a:rPr>
              <a:t>YouTube</a:t>
            </a:r>
            <a:r>
              <a:rPr lang="ja"/>
              <a:t>).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With AWS Lambda, not have to manage servers.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Free for a few uses.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ja"/>
              <a:t>The AWS Lambda free usage tier includes </a:t>
            </a:r>
            <a:r>
              <a:rPr i="1" lang="ja">
                <a:solidFill>
                  <a:schemeClr val="accent1"/>
                </a:solidFill>
              </a:rPr>
              <a:t>1M free requests per month and 400,000 GB-seconds of compute time per month</a:t>
            </a:r>
            <a:r>
              <a:rPr i="1" lang="ja"/>
              <a:t>.</a:t>
            </a:r>
            <a:r>
              <a:rPr lang="ja"/>
              <a:t> (</a:t>
            </a:r>
            <a:r>
              <a:rPr lang="ja" u="sng">
                <a:solidFill>
                  <a:schemeClr val="hlink"/>
                </a:solidFill>
                <a:hlinkClick r:id="rId4"/>
              </a:rPr>
              <a:t>Pricing</a:t>
            </a:r>
            <a:r>
              <a:rPr lang="ja"/>
              <a:t>)</a:t>
            </a:r>
            <a:endParaRPr/>
          </a:p>
        </p:txBody>
      </p:sp>
      <p:sp>
        <p:nvSpPr>
          <p:cNvPr id="845" name="Google Shape;845;p139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4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start AWS</a:t>
            </a:r>
            <a:endParaRPr/>
          </a:p>
        </p:txBody>
      </p:sp>
      <p:sp>
        <p:nvSpPr>
          <p:cNvPr id="851" name="Google Shape;851;p14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u="sng">
                <a:solidFill>
                  <a:schemeClr val="hlink"/>
                </a:solidFill>
                <a:hlinkClick r:id="rId3"/>
              </a:rPr>
              <a:t>How do I create and activate a new AWS account?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u="sng">
                <a:solidFill>
                  <a:schemeClr val="hlink"/>
                </a:solidFill>
                <a:hlinkClick r:id="rId4"/>
              </a:rPr>
              <a:t>Creating Your First IAM Admin User and Group - AWS Identity and Access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ja"/>
              <a:t>As a best practice, do not use the AWS account root user for any task where it's not required. Instead, </a:t>
            </a:r>
            <a:r>
              <a:rPr i="1" lang="ja">
                <a:solidFill>
                  <a:schemeClr val="accent1"/>
                </a:solidFill>
              </a:rPr>
              <a:t>create a new IAM user</a:t>
            </a:r>
            <a:r>
              <a:rPr i="1" lang="ja"/>
              <a:t> for each person that requires administrator access.</a:t>
            </a:r>
            <a:r>
              <a:rPr lang="ja"/>
              <a:t> (the latter)</a:t>
            </a:r>
            <a:endParaRPr/>
          </a:p>
        </p:txBody>
      </p:sp>
      <p:sp>
        <p:nvSpPr>
          <p:cNvPr id="852" name="Google Shape;852;p140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4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Supplement to Lambda functions 1/4</a:t>
            </a:r>
            <a:endParaRPr/>
          </a:p>
        </p:txBody>
      </p:sp>
      <p:sp>
        <p:nvSpPr>
          <p:cNvPr id="858" name="Google Shape;858;p14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Recommend: Create </a:t>
            </a:r>
            <a:r>
              <a:rPr lang="ja">
                <a:solidFill>
                  <a:schemeClr val="accent1"/>
                </a:solidFill>
              </a:rPr>
              <a:t>role</a:t>
            </a:r>
            <a:r>
              <a:rPr lang="ja"/>
              <a:t> beforehand and choose it. (</a:t>
            </a:r>
            <a:r>
              <a:rPr lang="ja" u="sng">
                <a:solidFill>
                  <a:schemeClr val="hlink"/>
                </a:solidFill>
                <a:hlinkClick r:id="rId3"/>
              </a:rPr>
              <a:t>Docs</a:t>
            </a:r>
            <a:r>
              <a:rPr lang="ja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9" name="Google Shape;859;p141"/>
          <p:cNvPicPr preferRelativeResize="0"/>
          <p:nvPr/>
        </p:nvPicPr>
        <p:blipFill rotWithShape="1">
          <a:blip r:embed="rId4">
            <a:alphaModFix/>
          </a:blip>
          <a:srcRect b="3717" l="0" r="0" t="3354"/>
          <a:stretch/>
        </p:blipFill>
        <p:spPr>
          <a:xfrm>
            <a:off x="1636625" y="2137375"/>
            <a:ext cx="5870750" cy="30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141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4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Supplement to Lambda functions 2/4</a:t>
            </a:r>
            <a:endParaRPr/>
          </a:p>
        </p:txBody>
      </p:sp>
      <p:sp>
        <p:nvSpPr>
          <p:cNvPr id="866" name="Google Shape;866;p142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Roles </a:t>
            </a:r>
            <a:r>
              <a:rPr lang="ja">
                <a:solidFill>
                  <a:schemeClr val="accent1"/>
                </a:solidFill>
              </a:rPr>
              <a:t>determine</a:t>
            </a:r>
            <a:r>
              <a:rPr lang="ja"/>
              <a:t> which AWS services Lambda functions can </a:t>
            </a:r>
            <a:r>
              <a:rPr lang="ja">
                <a:solidFill>
                  <a:schemeClr val="accent1"/>
                </a:solidFill>
              </a:rPr>
              <a:t>access</a:t>
            </a:r>
            <a:r>
              <a:rPr lang="ja"/>
              <a:t> (can read from AWS Secrets Manager (</a:t>
            </a:r>
            <a:r>
              <a:rPr lang="ja" u="sng">
                <a:solidFill>
                  <a:schemeClr val="hlink"/>
                </a:solidFill>
                <a:hlinkClick action="ppaction://hlinksldjump" r:id="rId3"/>
              </a:rPr>
              <a:t>later</a:t>
            </a:r>
            <a:r>
              <a:rPr lang="ja"/>
              <a:t>))</a:t>
            </a:r>
            <a:endParaRPr/>
          </a:p>
        </p:txBody>
      </p:sp>
      <p:pic>
        <p:nvPicPr>
          <p:cNvPr id="867" name="Google Shape;867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075" y="2711600"/>
            <a:ext cx="69342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142"/>
          <p:cNvSpPr/>
          <p:nvPr/>
        </p:nvSpPr>
        <p:spPr>
          <a:xfrm>
            <a:off x="1208500" y="3995975"/>
            <a:ext cx="2613600" cy="285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42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4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Supplement to Lambda functions 3/4</a:t>
            </a:r>
            <a:endParaRPr/>
          </a:p>
        </p:txBody>
      </p:sp>
      <p:sp>
        <p:nvSpPr>
          <p:cNvPr id="875" name="Google Shape;875;p143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Default settings (See Basic settings)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Execute: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lambda_handler</a:t>
            </a:r>
            <a:r>
              <a:rPr lang="ja"/>
              <a:t> function in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lambda_function.py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Timeout: 3 seconds (Extend as needed)</a:t>
            </a:r>
            <a:endParaRPr/>
          </a:p>
        </p:txBody>
      </p:sp>
      <p:pic>
        <p:nvPicPr>
          <p:cNvPr id="876" name="Google Shape;876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100" y="3583525"/>
            <a:ext cx="25431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713" y="3584013"/>
            <a:ext cx="25908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43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Supplement to Lambda functions 4/4</a:t>
            </a:r>
            <a:endParaRPr/>
          </a:p>
        </p:txBody>
      </p:sp>
      <p:sp>
        <p:nvSpPr>
          <p:cNvPr id="884" name="Google Shape;884;p14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Best Practices: </a:t>
            </a:r>
            <a:r>
              <a:rPr lang="ja" u="sng">
                <a:solidFill>
                  <a:schemeClr val="hlink"/>
                </a:solidFill>
                <a:hlinkClick r:id="rId3"/>
              </a:rPr>
              <a:t>Best practices for working with AWS Lambda functions - AWS Lambda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Use </a:t>
            </a:r>
            <a:r>
              <a:rPr lang="ja">
                <a:solidFill>
                  <a:schemeClr val="accent1"/>
                </a:solidFill>
              </a:rPr>
              <a:t>environment variables</a:t>
            </a:r>
            <a:r>
              <a:rPr lang="ja"/>
              <a:t>. (not hard-coding)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213" y="3063650"/>
            <a:ext cx="6371925" cy="1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44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4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post to Slack with Python: Preparation</a:t>
            </a:r>
            <a:endParaRPr/>
          </a:p>
        </p:txBody>
      </p:sp>
      <p:sp>
        <p:nvSpPr>
          <p:cNvPr id="892" name="Google Shape;892;p14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Easy-to-follow tutorial:</a:t>
            </a:r>
            <a:r>
              <a:rPr lang="ja"/>
              <a:t> </a:t>
            </a:r>
            <a:r>
              <a:rPr lang="ja" u="sng">
                <a:solidFill>
                  <a:schemeClr val="hlink"/>
                </a:solidFill>
                <a:hlinkClick r:id="rId3"/>
              </a:rPr>
              <a:t>01 - Creating the Slack app</a:t>
            </a:r>
            <a:r>
              <a:rPr lang="ja"/>
              <a:t>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Diff from the tutorial: Need to add a scope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chat:write.public</a:t>
            </a:r>
            <a:r>
              <a:rPr lang="ja"/>
              <a:t> to post to any channel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3" name="Google Shape;893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538" y="2964575"/>
            <a:ext cx="5164925" cy="19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145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46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Tips: Edit bot name</a:t>
            </a:r>
            <a:endParaRPr/>
          </a:p>
        </p:txBody>
      </p:sp>
      <p:pic>
        <p:nvPicPr>
          <p:cNvPr id="900" name="Google Shape;900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00" y="1519175"/>
            <a:ext cx="32670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800" y="2414525"/>
            <a:ext cx="49911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925" y="342888"/>
            <a:ext cx="30099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46"/>
          <p:cNvSpPr/>
          <p:nvPr/>
        </p:nvSpPr>
        <p:spPr>
          <a:xfrm rot="9358592">
            <a:off x="3568654" y="1412070"/>
            <a:ext cx="1803195" cy="3169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46"/>
          <p:cNvSpPr/>
          <p:nvPr/>
        </p:nvSpPr>
        <p:spPr>
          <a:xfrm>
            <a:off x="505250" y="3016900"/>
            <a:ext cx="3009900" cy="285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46"/>
          <p:cNvSpPr/>
          <p:nvPr/>
        </p:nvSpPr>
        <p:spPr>
          <a:xfrm rot="1796726">
            <a:off x="2746081" y="3327338"/>
            <a:ext cx="1328792" cy="3169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46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6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Slack app settings for Slash Command</a:t>
            </a:r>
            <a:endParaRPr/>
          </a:p>
        </p:txBody>
      </p:sp>
      <p:sp>
        <p:nvSpPr>
          <p:cNvPr id="912" name="Google Shape;912;p14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follow </a:t>
            </a:r>
            <a:r>
              <a:rPr lang="ja" u="sng">
                <a:solidFill>
                  <a:schemeClr val="hlink"/>
                </a:solidFill>
                <a:hlinkClick r:id="rId3"/>
              </a:rPr>
              <a:t>Enabling interactivity with Slash Commands | Slack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add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commands</a:t>
            </a:r>
            <a:r>
              <a:rPr lang="ja"/>
              <a:t> scope</a:t>
            </a:r>
            <a:endParaRPr/>
          </a:p>
        </p:txBody>
      </p:sp>
      <p:pic>
        <p:nvPicPr>
          <p:cNvPr id="913" name="Google Shape;913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525" y="2456672"/>
            <a:ext cx="4395556" cy="206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147"/>
          <p:cNvSpPr/>
          <p:nvPr/>
        </p:nvSpPr>
        <p:spPr>
          <a:xfrm>
            <a:off x="4288100" y="4034825"/>
            <a:ext cx="3778200" cy="426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47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4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handle your secrets securely in AWS Lambda (2 options)</a:t>
            </a:r>
            <a:endParaRPr/>
          </a:p>
        </p:txBody>
      </p:sp>
      <p:sp>
        <p:nvSpPr>
          <p:cNvPr id="921" name="Google Shape;921;p14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Environment variables (</a:t>
            </a:r>
            <a:r>
              <a:rPr lang="ja" u="sng">
                <a:solidFill>
                  <a:schemeClr val="hlink"/>
                </a:solidFill>
                <a:hlinkClick action="ppaction://hlinksldjump" r:id="rId3"/>
              </a:rPr>
              <a:t>Appendix</a:t>
            </a:r>
            <a:r>
              <a:rPr lang="ja"/>
              <a:t>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e.g. Customized Slack reminder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idea</a:t>
            </a:r>
            <a:r>
              <a:rPr lang="ja"/>
              <a:t>💡: set file contents as a </a:t>
            </a:r>
            <a:r>
              <a:rPr lang="ja">
                <a:solidFill>
                  <a:schemeClr val="accent1"/>
                </a:solidFill>
              </a:rPr>
              <a:t>oneliner string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when exceed total size limit (</a:t>
            </a:r>
            <a:r>
              <a:rPr lang="ja" u="sng">
                <a:solidFill>
                  <a:schemeClr val="hlink"/>
                </a:solidFill>
                <a:hlinkClick r:id="rId4"/>
              </a:rPr>
              <a:t>4KB</a:t>
            </a:r>
            <a:r>
              <a:rPr lang="ja"/>
              <a:t>), use Secrets Manager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AWS Secrets Manager (</a:t>
            </a:r>
            <a:r>
              <a:rPr lang="ja" u="sng">
                <a:solidFill>
                  <a:schemeClr val="hlink"/>
                </a:solidFill>
                <a:hlinkClick action="ppaction://hlinksldjump" r:id="rId5"/>
              </a:rPr>
              <a:t>Appendix</a:t>
            </a:r>
            <a:r>
              <a:rPr lang="ja"/>
              <a:t>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e.g. Copy Slash Command</a:t>
            </a:r>
            <a:endParaRPr/>
          </a:p>
        </p:txBody>
      </p:sp>
      <p:sp>
        <p:nvSpPr>
          <p:cNvPr id="922" name="Google Shape;922;p148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6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Why automate with Python?</a:t>
            </a:r>
            <a:endParaRPr/>
          </a:p>
        </p:txBody>
      </p:sp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Many tasks as a leader of Program Team.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Focus resources on tasks that humans need to do.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tasks </a:t>
            </a:r>
            <a:r>
              <a:rPr lang="ja">
                <a:solidFill>
                  <a:schemeClr val="accent1"/>
                </a:solidFill>
              </a:rPr>
              <a:t>machines cannot do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e.g. proposal design, speaker communications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🤖 Recurring boring stuff</a:t>
            </a:r>
            <a:endParaRPr/>
          </a:p>
        </p:txBody>
      </p:sp>
      <p:sp>
        <p:nvSpPr>
          <p:cNvPr id="205" name="Google Shape;205;p41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49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🗝 To handle secrets securely: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Environment variables 1/2</a:t>
            </a:r>
            <a:endParaRPr/>
          </a:p>
        </p:txBody>
      </p:sp>
      <p:sp>
        <p:nvSpPr>
          <p:cNvPr id="928" name="Google Shape;928;p149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Using AWS Lambda environment variables - AWS Lambda</a:t>
            </a:r>
            <a:r>
              <a:rPr lang="ja"/>
              <a:t> </a:t>
            </a:r>
            <a:endParaRPr/>
          </a:p>
        </p:txBody>
      </p:sp>
      <p:sp>
        <p:nvSpPr>
          <p:cNvPr id="929" name="Google Shape;929;p149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30" name="Google Shape;930;p149"/>
          <p:cNvPicPr preferRelativeResize="0"/>
          <p:nvPr/>
        </p:nvPicPr>
        <p:blipFill rotWithShape="1">
          <a:blip r:embed="rId5">
            <a:alphaModFix/>
          </a:blip>
          <a:srcRect b="0" l="0" r="0" t="40001"/>
          <a:stretch/>
        </p:blipFill>
        <p:spPr>
          <a:xfrm>
            <a:off x="0" y="2177400"/>
            <a:ext cx="9144002" cy="2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5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🗝 To handle secrets securely: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Environment variables 2/2</a:t>
            </a:r>
            <a:endParaRPr/>
          </a:p>
        </p:txBody>
      </p:sp>
      <p:sp>
        <p:nvSpPr>
          <p:cNvPr id="936" name="Google Shape;936;p15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Idea</a:t>
            </a:r>
            <a:r>
              <a:rPr lang="ja"/>
              <a:t>💡</a:t>
            </a:r>
            <a:r>
              <a:rPr lang="ja"/>
              <a:t>: Dump secret file contents as a oneliner string, </a:t>
            </a:r>
            <a:r>
              <a:rPr lang="ja"/>
              <a:t>paste it on Lambda Environment (like previous slide, </a:t>
            </a:r>
            <a:r>
              <a:rPr lang="ja"/>
              <a:t>SECRET_STRING)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u="sng">
                <a:solidFill>
                  <a:schemeClr val="hlink"/>
                </a:solidFill>
                <a:hlinkClick r:id="rId3"/>
              </a:rPr>
              <a:t>oneliner_credential.py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Use the oneliner string to write to a temporary file</a:t>
            </a:r>
            <a:endParaRPr/>
          </a:p>
        </p:txBody>
      </p:sp>
      <p:sp>
        <p:nvSpPr>
          <p:cNvPr id="937" name="Google Shape;937;p150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8" name="Google Shape;938;p150"/>
          <p:cNvSpPr txBox="1"/>
          <p:nvPr/>
        </p:nvSpPr>
        <p:spPr>
          <a:xfrm>
            <a:off x="447450" y="3279825"/>
            <a:ext cx="8249100" cy="15183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tempfile.NamedTemporaryFile() </a:t>
            </a: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tempf: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tempf.write(os.environ[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"SECRET_STRING"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].encode())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tempf.seek(</a:t>
            </a:r>
            <a:r>
              <a:rPr b="1" lang="ja" sz="16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gc = service_account(tempf.name, scopes)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5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🗝 </a:t>
            </a:r>
            <a:r>
              <a:rPr lang="ja"/>
              <a:t>T</a:t>
            </a:r>
            <a:r>
              <a:rPr lang="ja"/>
              <a:t>o handle secrets securely: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AWS Secrets Manager 1/3</a:t>
            </a:r>
            <a:endParaRPr/>
          </a:p>
        </p:txBody>
      </p:sp>
      <p:sp>
        <p:nvSpPr>
          <p:cNvPr id="944" name="Google Shape;944;p15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What Is AWS Secrets Manager? - AWS Secrets Manager</a:t>
            </a:r>
            <a:r>
              <a:rPr lang="ja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ja"/>
              <a:t>Secrets Manager enables you to replace hardcoded credentials in your code, including passwords, with an API call to Secrets Manager to retrieve the secret programmatically.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51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5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🗝 To handle secrets securely: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AWS Secrets Manager 2/3</a:t>
            </a:r>
            <a:endParaRPr/>
          </a:p>
        </p:txBody>
      </p:sp>
      <p:pic>
        <p:nvPicPr>
          <p:cNvPr id="951" name="Google Shape;951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21" y="1693625"/>
            <a:ext cx="5225576" cy="32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152"/>
          <p:cNvSpPr/>
          <p:nvPr/>
        </p:nvSpPr>
        <p:spPr>
          <a:xfrm>
            <a:off x="5758025" y="3633450"/>
            <a:ext cx="2131200" cy="964500"/>
          </a:xfrm>
          <a:prstGeom prst="wedgeRectCallout">
            <a:avLst>
              <a:gd fmla="val -97093" name="adj1"/>
              <a:gd fmla="val 612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paste the contents of service account or OAuth client ID</a:t>
            </a:r>
            <a:endParaRPr/>
          </a:p>
        </p:txBody>
      </p:sp>
      <p:sp>
        <p:nvSpPr>
          <p:cNvPr id="953" name="Google Shape;953;p152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53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🗝 To handle secrets securely: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AWS Secrets Manager 3/3</a:t>
            </a:r>
            <a:endParaRPr/>
          </a:p>
        </p:txBody>
      </p:sp>
      <p:sp>
        <p:nvSpPr>
          <p:cNvPr id="959" name="Google Shape;959;p153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boto3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ja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lambda_handler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Note: Add policy to </a:t>
            </a:r>
            <a:r>
              <a:rPr b="1" lang="ja" sz="16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action="ppaction://hlinksldjump" r:id="rId3"/>
              </a:rPr>
              <a:t>role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session = boto3.session.Session()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client = session.client(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service_name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"secretsmanager"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region_name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=REGION_NAME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get SecretString in secret and write it in a tempfile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# then access to spreadsheets using the tempfile (</a:t>
            </a:r>
            <a:r>
              <a:rPr b="1" lang="ja" sz="16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whole code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0" name="Google Shape;960;p153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5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Small tool to zip for Lambda layers</a:t>
            </a:r>
            <a:endParaRPr/>
          </a:p>
        </p:txBody>
      </p:sp>
      <p:sp>
        <p:nvSpPr>
          <p:cNvPr id="966" name="Google Shape;966;p154"/>
          <p:cNvSpPr txBox="1"/>
          <p:nvPr>
            <p:ph idx="1" type="body"/>
          </p:nvPr>
        </p:nvSpPr>
        <p:spPr>
          <a:xfrm>
            <a:off x="578275" y="1572200"/>
            <a:ext cx="80418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u="sng">
                <a:solidFill>
                  <a:schemeClr val="hlink"/>
                </a:solidFill>
                <a:hlinkClick r:id="rId3"/>
              </a:rPr>
              <a:t>Dockerfile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Shell script: </a:t>
            </a:r>
            <a:r>
              <a:rPr lang="ja" u="sng">
                <a:solidFill>
                  <a:schemeClr val="hlink"/>
                </a:solidFill>
                <a:hlinkClick r:id="rId4"/>
              </a:rPr>
              <a:t>create_layer_zip.sh</a:t>
            </a:r>
            <a:endParaRPr/>
          </a:p>
        </p:txBody>
      </p:sp>
      <p:sp>
        <p:nvSpPr>
          <p:cNvPr id="967" name="Google Shape;967;p154"/>
          <p:cNvSpPr txBox="1"/>
          <p:nvPr/>
        </p:nvSpPr>
        <p:spPr>
          <a:xfrm>
            <a:off x="447450" y="2734475"/>
            <a:ext cx="8249100" cy="206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 ./create_layer_zip.sh -l python38_gspread36_layer.zip -p gspread==3.6.0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 ./create_layer_zip.sh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-l python38_diygdrive011_layer.zip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-p git+https://github.com/ftnext/diy-googledrive-operate@master#egg=operate_drive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8" name="Google Shape;968;p154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5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Mapping Templates in API Gateway 1/2</a:t>
            </a:r>
            <a:endParaRPr/>
          </a:p>
        </p:txBody>
      </p:sp>
      <p:sp>
        <p:nvSpPr>
          <p:cNvPr id="974" name="Google Shape;974;p15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Create a REST API with Lambda integrations in Amazon API Gateway - Amazon API Gateway</a:t>
            </a:r>
            <a:r>
              <a:rPr lang="ja"/>
              <a:t> (Step2)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-&gt; image (next slide)</a:t>
            </a:r>
            <a:endParaRPr/>
          </a:p>
        </p:txBody>
      </p:sp>
      <p:sp>
        <p:nvSpPr>
          <p:cNvPr id="975" name="Google Shape;975;p155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3546"/>
            <a:ext cx="9143999" cy="4296408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56"/>
          <p:cNvSpPr/>
          <p:nvPr/>
        </p:nvSpPr>
        <p:spPr>
          <a:xfrm>
            <a:off x="6633475" y="834425"/>
            <a:ext cx="1730700" cy="1806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56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5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Mapping Templates in API Gateway 2/2</a:t>
            </a:r>
            <a:endParaRPr/>
          </a:p>
        </p:txBody>
      </p:sp>
      <p:sp>
        <p:nvSpPr>
          <p:cNvPr id="988" name="Google Shape;988;p15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Pass Custom Headers Through API Gateway to a Lambda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Specify in </a:t>
            </a:r>
            <a:r>
              <a:rPr lang="ja">
                <a:solidFill>
                  <a:schemeClr val="accent1"/>
                </a:solidFill>
              </a:rPr>
              <a:t>Integration Request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89" name="Google Shape;989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321" y="2292500"/>
            <a:ext cx="3838754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157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5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Slash Command Timeout</a:t>
            </a:r>
            <a:endParaRPr/>
          </a:p>
        </p:txBody>
      </p:sp>
      <p:sp>
        <p:nvSpPr>
          <p:cNvPr id="996" name="Google Shape;996;p15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ja"/>
              <a:t>This confirmation must be received by Slack </a:t>
            </a:r>
            <a:r>
              <a:rPr i="1" lang="ja">
                <a:solidFill>
                  <a:schemeClr val="accent1"/>
                </a:solidFill>
              </a:rPr>
              <a:t>within 3000 milliseconds</a:t>
            </a:r>
            <a:r>
              <a:rPr i="1" lang="ja"/>
              <a:t> of the original request being sent, otherwise a </a:t>
            </a:r>
            <a:r>
              <a:rPr b="1" i="1" lang="ja"/>
              <a:t>Timeout was reached</a:t>
            </a:r>
            <a:r>
              <a:rPr i="1" lang="ja"/>
              <a:t> will be displayed to the user. </a:t>
            </a:r>
            <a:r>
              <a:rPr lang="ja"/>
              <a:t>(</a:t>
            </a:r>
            <a:r>
              <a:rPr lang="ja" u="sng">
                <a:solidFill>
                  <a:schemeClr val="hlink"/>
                </a:solidFill>
                <a:hlinkClick r:id="rId3"/>
              </a:rPr>
              <a:t>Enabling interactivity with Slash Commands | Slack</a:t>
            </a:r>
            <a:r>
              <a:rPr lang="ja"/>
              <a:t>)</a:t>
            </a:r>
            <a:endParaRPr/>
          </a:p>
        </p:txBody>
      </p:sp>
      <p:pic>
        <p:nvPicPr>
          <p:cNvPr id="997" name="Google Shape;997;p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75" y="3360883"/>
            <a:ext cx="8041801" cy="1477716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158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99" name="Google Shape;999;p158"/>
          <p:cNvSpPr txBox="1"/>
          <p:nvPr/>
        </p:nvSpPr>
        <p:spPr>
          <a:xfrm>
            <a:off x="5711700" y="74150"/>
            <a:ext cx="3170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Last 1 mile of copy command 1/6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Benefit of automation </a:t>
            </a:r>
            <a:r>
              <a:rPr lang="ja"/>
              <a:t>🙌</a:t>
            </a:r>
            <a:endParaRPr/>
          </a:p>
        </p:txBody>
      </p:sp>
      <p:sp>
        <p:nvSpPr>
          <p:cNvPr id="211" name="Google Shape;211;p42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>
                <a:solidFill>
                  <a:schemeClr val="accent1"/>
                </a:solidFill>
              </a:rPr>
              <a:t>Labor-saving</a:t>
            </a:r>
            <a:r>
              <a:rPr lang="ja"/>
              <a:t> and </a:t>
            </a:r>
            <a:r>
              <a:rPr lang="ja">
                <a:solidFill>
                  <a:schemeClr val="accent1"/>
                </a:solidFill>
              </a:rPr>
              <a:t>stable</a:t>
            </a:r>
            <a:r>
              <a:rPr lang="ja">
                <a:solidFill>
                  <a:schemeClr val="accent1"/>
                </a:solidFill>
              </a:rPr>
              <a:t> quality</a:t>
            </a:r>
            <a:r>
              <a:rPr lang="ja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With Python, do more things as staff. (Become 2x staff😃)</a:t>
            </a:r>
            <a:endParaRPr/>
          </a:p>
        </p:txBody>
      </p:sp>
      <p:sp>
        <p:nvSpPr>
          <p:cNvPr id="212" name="Google Shape;212;p42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59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Prevent timeout</a:t>
            </a:r>
            <a:endParaRPr/>
          </a:p>
        </p:txBody>
      </p:sp>
      <p:sp>
        <p:nvSpPr>
          <p:cNvPr id="1005" name="Google Shape;1005;p159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Split</a:t>
            </a:r>
            <a:r>
              <a:rPr lang="ja"/>
              <a:t> Lambda function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Proxy </a:t>
            </a:r>
            <a:r>
              <a:rPr lang="ja"/>
              <a:t>(</a:t>
            </a:r>
            <a:r>
              <a:rPr lang="ja" u="sng">
                <a:solidFill>
                  <a:schemeClr val="hlink"/>
                </a:solidFill>
                <a:hlinkClick r:id="rId3"/>
              </a:rPr>
              <a:t>code</a:t>
            </a:r>
            <a:r>
              <a:rPr lang="ja"/>
              <a:t>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return to </a:t>
            </a:r>
            <a:r>
              <a:rPr lang="ja"/>
              <a:t>Slack within 3000 milliseconds.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kick main Lambda function.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Main Command (</a:t>
            </a:r>
            <a:r>
              <a:rPr lang="ja" u="sng">
                <a:solidFill>
                  <a:schemeClr val="hlink"/>
                </a:solidFill>
                <a:hlinkClick r:id="rId4"/>
              </a:rPr>
              <a:t>code</a:t>
            </a:r>
            <a:r>
              <a:rPr lang="ja"/>
              <a:t>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copy specified file in Google Drive.</a:t>
            </a:r>
            <a:endParaRPr/>
          </a:p>
        </p:txBody>
      </p:sp>
      <p:sp>
        <p:nvSpPr>
          <p:cNvPr id="1006" name="Google Shape;1006;p159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07" name="Google Shape;1007;p159"/>
          <p:cNvSpPr txBox="1"/>
          <p:nvPr/>
        </p:nvSpPr>
        <p:spPr>
          <a:xfrm>
            <a:off x="5711700" y="74150"/>
            <a:ext cx="3170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Last 1 mile of copy command 2/6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6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One way to kick another Lambda Function: </a:t>
            </a:r>
            <a:r>
              <a:rPr lang="ja">
                <a:solidFill>
                  <a:schemeClr val="accent1"/>
                </a:solidFill>
              </a:rPr>
              <a:t>AWS Step Functions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13" name="Google Shape;1013;p16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What Is AWS Step Functions? - AWS Step Functions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Combine steps to define an application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In this time, the app consists of one Lambda Function (main command Lambda function)</a:t>
            </a:r>
            <a:endParaRPr/>
          </a:p>
        </p:txBody>
      </p:sp>
      <p:sp>
        <p:nvSpPr>
          <p:cNvPr id="1014" name="Google Shape;1014;p160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4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15" name="Google Shape;1015;p160"/>
          <p:cNvSpPr txBox="1"/>
          <p:nvPr/>
        </p:nvSpPr>
        <p:spPr>
          <a:xfrm>
            <a:off x="5711700" y="74150"/>
            <a:ext cx="3170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Last 1 mile of copy command 3/6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6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Proxy Lambda function </a:t>
            </a:r>
            <a:r>
              <a:rPr lang="ja"/>
              <a:t>(</a:t>
            </a:r>
            <a:r>
              <a:rPr lang="ja" u="sng">
                <a:solidFill>
                  <a:schemeClr val="hlink"/>
                </a:solidFill>
                <a:hlinkClick r:id="rId3"/>
              </a:rPr>
              <a:t>code</a:t>
            </a:r>
            <a:r>
              <a:rPr lang="ja"/>
              <a:t>)</a:t>
            </a:r>
            <a:endParaRPr/>
          </a:p>
        </p:txBody>
      </p:sp>
      <p:sp>
        <p:nvSpPr>
          <p:cNvPr id="1021" name="Google Shape;1021;p16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Specify as Request URL: Attach URL with API Gateway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Impl.: Verify request and parse data (</a:t>
            </a:r>
            <a:r>
              <a:rPr lang="ja" u="sng">
                <a:solidFill>
                  <a:schemeClr val="hlink"/>
                </a:solidFill>
                <a:hlinkClick action="ppaction://hlinksldjump" r:id="rId4"/>
              </a:rPr>
              <a:t>slide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Call Step Functions of main command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Add policy to start Step Functions to role</a:t>
            </a:r>
            <a:endParaRPr/>
          </a:p>
        </p:txBody>
      </p:sp>
      <p:sp>
        <p:nvSpPr>
          <p:cNvPr id="1022" name="Google Shape;1022;p161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23" name="Google Shape;1023;p161"/>
          <p:cNvSpPr txBox="1"/>
          <p:nvPr/>
        </p:nvSpPr>
        <p:spPr>
          <a:xfrm>
            <a:off x="5711700" y="74150"/>
            <a:ext cx="3170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Last 1 mile of copy command 4/6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6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Main command Step Function</a:t>
            </a:r>
            <a:endParaRPr/>
          </a:p>
        </p:txBody>
      </p:sp>
      <p:sp>
        <p:nvSpPr>
          <p:cNvPr id="1029" name="Google Shape;1029;p162"/>
          <p:cNvSpPr txBox="1"/>
          <p:nvPr>
            <p:ph idx="1" type="body"/>
          </p:nvPr>
        </p:nvSpPr>
        <p:spPr>
          <a:xfrm>
            <a:off x="578275" y="1572200"/>
            <a:ext cx="39936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Create </a:t>
            </a:r>
            <a:r>
              <a:rPr lang="ja">
                <a:solidFill>
                  <a:schemeClr val="accent1"/>
                </a:solidFill>
              </a:rPr>
              <a:t>State Machine</a:t>
            </a:r>
            <a:r>
              <a:rPr lang="ja"/>
              <a:t> which call main command Lambda Function </a:t>
            </a:r>
            <a:r>
              <a:rPr lang="ja"/>
              <a:t>(</a:t>
            </a:r>
            <a:r>
              <a:rPr lang="ja" u="sng">
                <a:solidFill>
                  <a:schemeClr val="hlink"/>
                </a:solidFill>
                <a:hlinkClick r:id="rId3"/>
              </a:rPr>
              <a:t>code</a:t>
            </a:r>
            <a:r>
              <a:rPr lang="ja"/>
              <a:t>)</a:t>
            </a:r>
            <a:endParaRPr/>
          </a:p>
        </p:txBody>
      </p:sp>
      <p:pic>
        <p:nvPicPr>
          <p:cNvPr id="1030" name="Google Shape;1030;p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275" y="1764025"/>
            <a:ext cx="4267324" cy="28512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62"/>
          <p:cNvSpPr/>
          <p:nvPr/>
        </p:nvSpPr>
        <p:spPr>
          <a:xfrm>
            <a:off x="2511975" y="3476625"/>
            <a:ext cx="2131200" cy="964500"/>
          </a:xfrm>
          <a:prstGeom prst="wedgeRectCallout">
            <a:avLst>
              <a:gd fmla="val 77327" name="adj1"/>
              <a:gd fmla="val -662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Call main command Lambda Function</a:t>
            </a:r>
            <a:endParaRPr/>
          </a:p>
        </p:txBody>
      </p:sp>
      <p:sp>
        <p:nvSpPr>
          <p:cNvPr id="1032" name="Google Shape;1032;p162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5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33" name="Google Shape;1033;p162"/>
          <p:cNvSpPr txBox="1"/>
          <p:nvPr/>
        </p:nvSpPr>
        <p:spPr>
          <a:xfrm>
            <a:off x="5711700" y="74150"/>
            <a:ext cx="3170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Last 1 mile of copy command 5/6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6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2 Lambda function work?</a:t>
            </a:r>
            <a:endParaRPr/>
          </a:p>
        </p:txBody>
      </p:sp>
      <p:graphicFrame>
        <p:nvGraphicFramePr>
          <p:cNvPr id="1039" name="Google Shape;1039;p163"/>
          <p:cNvGraphicFramePr/>
          <p:nvPr/>
        </p:nvGraphicFramePr>
        <p:xfrm>
          <a:off x="952500" y="174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{2603F9B2-ACC7-4204-99D0-4C5415F79E53}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User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Slack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Proxy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Main command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1. </a:t>
                      </a:r>
                      <a:r>
                        <a:rPr lang="ja">
                          <a:solidFill>
                            <a:schemeClr val="lt2"/>
                          </a:solidFill>
                        </a:rPr>
                        <a:t>invoke /cp_in_drive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2. send data to Request URL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3. receive data and verify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4. start main command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4</a:t>
                      </a:r>
                      <a:r>
                        <a:rPr lang="ja">
                          <a:solidFill>
                            <a:schemeClr val="lt2"/>
                          </a:solidFill>
                        </a:rPr>
                        <a:t>'. start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6. see message “Copying now ...”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5. return Slack (within 3 sec.)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(copying ...)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8. see copied file URL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chemeClr val="lt2"/>
                          </a:solidFill>
                        </a:rPr>
                        <a:t>7. copied! send message to Slack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0" name="Google Shape;1040;p163"/>
          <p:cNvSpPr/>
          <p:nvPr/>
        </p:nvSpPr>
        <p:spPr>
          <a:xfrm>
            <a:off x="730675" y="1552175"/>
            <a:ext cx="131100" cy="3167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63"/>
          <p:cNvSpPr txBox="1"/>
          <p:nvPr/>
        </p:nvSpPr>
        <p:spPr>
          <a:xfrm>
            <a:off x="176150" y="4621300"/>
            <a:ext cx="8469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time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2" name="Google Shape;1042;p163"/>
          <p:cNvSpPr txBox="1"/>
          <p:nvPr/>
        </p:nvSpPr>
        <p:spPr>
          <a:xfrm>
            <a:off x="161450" y="74150"/>
            <a:ext cx="100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3"/>
              </a:rPr>
              <a:t>Appendix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3" name="Google Shape;1043;p163"/>
          <p:cNvSpPr txBox="1"/>
          <p:nvPr/>
        </p:nvSpPr>
        <p:spPr>
          <a:xfrm>
            <a:off x="5711700" y="74150"/>
            <a:ext cx="31704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Last 1 mile of copy command 6/6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Table of contents </a:t>
            </a:r>
            <a:endParaRPr/>
          </a:p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2 examples</a:t>
            </a:r>
            <a:r>
              <a:rPr lang="ja"/>
              <a:t> of automation with Python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Customized Slack reminder (10min)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Slack command to copy template Google Docs (9min)</a:t>
            </a:r>
            <a:endParaRPr/>
          </a:p>
        </p:txBody>
      </p:sp>
      <p:sp>
        <p:nvSpPr>
          <p:cNvPr id="219" name="Google Shape;219;p43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Your take-away 🧺 (</a:t>
            </a:r>
            <a:r>
              <a:rPr lang="ja" u="sng">
                <a:solidFill>
                  <a:schemeClr val="hlink"/>
                </a:solidFill>
                <a:hlinkClick r:id="rId3"/>
              </a:rPr>
              <a:t>proposal</a:t>
            </a:r>
            <a:r>
              <a:rPr lang="ja"/>
              <a:t>)</a:t>
            </a:r>
            <a:endParaRPr/>
          </a:p>
        </p:txBody>
      </p:sp>
      <p:sp>
        <p:nvSpPr>
          <p:cNvPr id="225" name="Google Shape;225;p4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How to post a message to </a:t>
            </a:r>
            <a:r>
              <a:rPr lang="ja">
                <a:solidFill>
                  <a:schemeClr val="accent1"/>
                </a:solidFill>
              </a:rPr>
              <a:t>Slack</a:t>
            </a:r>
            <a:r>
              <a:rPr lang="ja"/>
              <a:t> with Python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How to do the above regularly using AWS Lambda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How to manipulate </a:t>
            </a:r>
            <a:r>
              <a:rPr lang="ja">
                <a:solidFill>
                  <a:schemeClr val="accent1"/>
                </a:solidFill>
              </a:rPr>
              <a:t>Google Drive</a:t>
            </a:r>
            <a:r>
              <a:rPr lang="ja"/>
              <a:t> documents with Python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A series of ways to manipulate Google Drive documents from Slack (via Python scripts deployed on </a:t>
            </a:r>
            <a:r>
              <a:rPr lang="ja">
                <a:solidFill>
                  <a:schemeClr val="accent1"/>
                </a:solidFill>
              </a:rPr>
              <a:t>AWS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Knowledge of what the PyCon JP staff is doing</a:t>
            </a:r>
            <a:endParaRPr/>
          </a:p>
        </p:txBody>
      </p:sp>
      <p:sp>
        <p:nvSpPr>
          <p:cNvPr id="226" name="Google Shape;226;p44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"/>
          <p:cNvSpPr txBox="1"/>
          <p:nvPr>
            <p:ph type="title"/>
          </p:nvPr>
        </p:nvSpPr>
        <p:spPr>
          <a:xfrm>
            <a:off x="551100" y="445025"/>
            <a:ext cx="8041800" cy="40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Example 1. </a:t>
            </a:r>
            <a:r>
              <a:rPr lang="ja">
                <a:solidFill>
                  <a:schemeClr val="accent1"/>
                </a:solidFill>
              </a:rPr>
              <a:t>Customized</a:t>
            </a:r>
            <a:r>
              <a:rPr lang="ja"/>
              <a:t> Slack reminder</a:t>
            </a:r>
            <a:endParaRPr/>
          </a:p>
        </p:txBody>
      </p:sp>
      <p:sp>
        <p:nvSpPr>
          <p:cNvPr id="232" name="Google Shape;232;p45"/>
          <p:cNvSpPr txBox="1"/>
          <p:nvPr/>
        </p:nvSpPr>
        <p:spPr>
          <a:xfrm>
            <a:off x="95625" y="124300"/>
            <a:ext cx="58362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Table of contents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2.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3"/>
              </a:rPr>
              <a:t>Slack command to copy template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3" name="Google Shape;233;p45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Your take-away </a:t>
            </a:r>
            <a:r>
              <a:rPr lang="ja"/>
              <a:t>🧺</a:t>
            </a:r>
            <a:endParaRPr/>
          </a:p>
        </p:txBody>
      </p:sp>
      <p:sp>
        <p:nvSpPr>
          <p:cNvPr id="239" name="Google Shape;239;p46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ja"/>
              <a:t>🧺 </a:t>
            </a:r>
            <a:r>
              <a:rPr b="1" lang="ja"/>
              <a:t>How to post a message to </a:t>
            </a:r>
            <a:r>
              <a:rPr b="1" lang="ja">
                <a:solidFill>
                  <a:schemeClr val="accent1"/>
                </a:solidFill>
              </a:rPr>
              <a:t>Slack</a:t>
            </a:r>
            <a:r>
              <a:rPr b="1" lang="ja"/>
              <a:t> with Python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ja"/>
              <a:t>🧺</a:t>
            </a:r>
            <a:r>
              <a:rPr b="1" lang="ja"/>
              <a:t> How to do the above regularly using AWS Lambda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How to manipulate </a:t>
            </a:r>
            <a:r>
              <a:rPr lang="ja">
                <a:solidFill>
                  <a:schemeClr val="accent1"/>
                </a:solidFill>
              </a:rPr>
              <a:t>Google Drive</a:t>
            </a:r>
            <a:r>
              <a:rPr lang="ja"/>
              <a:t> documents with Python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A series of ways to manipulate Google Drive documents from Slack (via Python scripts deployed on </a:t>
            </a:r>
            <a:r>
              <a:rPr lang="ja">
                <a:solidFill>
                  <a:schemeClr val="accent1"/>
                </a:solidFill>
              </a:rPr>
              <a:t>AWS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Knowledge of what the PyCon JP staff is doing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Communications in Slack</a:t>
            </a:r>
            <a:endParaRPr/>
          </a:p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e.g. To set up a meeting, ask staff what days they are available.</a:t>
            </a:r>
            <a:endParaRPr/>
          </a:p>
        </p:txBody>
      </p:sp>
      <p:pic>
        <p:nvPicPr>
          <p:cNvPr id="246" name="Google Shape;2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75" y="2377151"/>
            <a:ext cx="8041802" cy="2081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Communications in Slack</a:t>
            </a:r>
            <a:endParaRPr/>
          </a:p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</a:t>
            </a:r>
            <a:r>
              <a:rPr lang="ja"/>
              <a:t>o many posts on Slack that the post flow away 🌊 after a few days.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Need to </a:t>
            </a:r>
            <a:r>
              <a:rPr lang="ja">
                <a:solidFill>
                  <a:schemeClr val="accent1"/>
                </a:solidFill>
              </a:rPr>
              <a:t>post repeatedly</a:t>
            </a:r>
            <a:r>
              <a:rPr lang="ja"/>
              <a:t> to make sure other staff see the post.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Hello PyCon Taiwan!</a:t>
            </a:r>
            <a:endParaRPr/>
          </a:p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Nice to meet you!😃 Please call me </a:t>
            </a:r>
            <a:r>
              <a:rPr lang="ja">
                <a:solidFill>
                  <a:schemeClr val="accent1"/>
                </a:solidFill>
              </a:rPr>
              <a:t>nikkie</a:t>
            </a:r>
            <a:r>
              <a:rPr lang="ja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Joining from </a:t>
            </a:r>
            <a:r>
              <a:rPr lang="ja">
                <a:solidFill>
                  <a:schemeClr val="accent1"/>
                </a:solidFill>
              </a:rPr>
              <a:t>Japan</a:t>
            </a:r>
            <a:r>
              <a:rPr lang="ja"/>
              <a:t>🇯🇵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Thank you for the opportunity to speak remotely!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Materials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Slide: </a:t>
            </a:r>
            <a:r>
              <a:rPr lang="ja" u="sng">
                <a:solidFill>
                  <a:schemeClr val="hlink"/>
                </a:solidFill>
                <a:hlinkClick r:id="rId3"/>
              </a:rPr>
              <a:t>https://bit.ly/join-staff-pycontaiwan</a:t>
            </a:r>
            <a:r>
              <a:rPr lang="ja"/>
              <a:t>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Source code: </a:t>
            </a:r>
            <a:r>
              <a:rPr lang="ja" u="sng">
                <a:solidFill>
                  <a:schemeClr val="hlink"/>
                </a:solidFill>
                <a:hlinkClick r:id="rId4"/>
              </a:rPr>
              <a:t>ftnext/python-as-pyconjp-staff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Post repeatedly in Slack</a:t>
            </a:r>
            <a:endParaRPr/>
          </a:p>
        </p:txBody>
      </p:sp>
      <p:sp>
        <p:nvSpPr>
          <p:cNvPr id="258" name="Google Shape;258;p49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Tedious to post repeatedly by hand. </a:t>
            </a:r>
            <a:r>
              <a:rPr lang="ja"/>
              <a:t>😫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👉Slack reminder feature: </a:t>
            </a:r>
            <a:r>
              <a:rPr lang="ja" u="sng">
                <a:solidFill>
                  <a:schemeClr val="hlink"/>
                </a:solidFill>
                <a:hlinkClick r:id="rId3"/>
              </a:rPr>
              <a:t>Set a reminder</a:t>
            </a:r>
            <a:r>
              <a:rPr lang="ja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Post repeatedly in channel</a:t>
            </a:r>
            <a:endParaRPr/>
          </a:p>
        </p:txBody>
      </p:sp>
      <p:sp>
        <p:nvSpPr>
          <p:cNvPr id="264" name="Google Shape;264;p5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/remind [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#channel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[what] [</a:t>
            </a: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569CD6"/>
              </a:solidFill>
            </a:endParaRPr>
          </a:p>
        </p:txBody>
      </p:sp>
      <p:pic>
        <p:nvPicPr>
          <p:cNvPr id="265" name="Google Shape;265;p50"/>
          <p:cNvPicPr preferRelativeResize="0"/>
          <p:nvPr/>
        </p:nvPicPr>
        <p:blipFill rotWithShape="1">
          <a:blip r:embed="rId3">
            <a:alphaModFix/>
          </a:blip>
          <a:srcRect b="5066" l="0" r="0" t="8323"/>
          <a:stretch/>
        </p:blipFill>
        <p:spPr>
          <a:xfrm>
            <a:off x="578275" y="2831575"/>
            <a:ext cx="8041799" cy="12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Post repeatedly in channel </a:t>
            </a:r>
            <a:r>
              <a:rPr lang="ja"/>
              <a:t>😃</a:t>
            </a:r>
            <a:endParaRPr/>
          </a:p>
        </p:txBody>
      </p:sp>
      <p:sp>
        <p:nvSpPr>
          <p:cNvPr id="271" name="Google Shape;271;p5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/remind [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#channel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[what] [</a:t>
            </a: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when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e.g.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/remind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#2020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調整さん入力お願いします https://chouseisan... </a:t>
            </a: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12:00 every day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2" name="Google Shape;2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0" y="2924260"/>
            <a:ext cx="8041801" cy="188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I felt wasn't cool</a:t>
            </a:r>
            <a:endParaRPr/>
          </a:p>
        </p:txBody>
      </p:sp>
      <p:sp>
        <p:nvSpPr>
          <p:cNvPr id="278" name="Google Shape;278;p52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Slackbot posts EVERY day!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</a:t>
            </a:r>
            <a:r>
              <a:rPr lang="ja"/>
              <a:t>ave to stop the reminder </a:t>
            </a:r>
            <a:r>
              <a:rPr lang="ja">
                <a:solidFill>
                  <a:schemeClr val="accent1"/>
                </a:solidFill>
              </a:rPr>
              <a:t>manually</a:t>
            </a:r>
            <a:r>
              <a:rPr lang="ja"/>
              <a:t> &amp; remember </a:t>
            </a:r>
            <a:r>
              <a:rPr lang="ja">
                <a:solidFill>
                  <a:schemeClr val="accent1"/>
                </a:solidFill>
              </a:rPr>
              <a:t>when</a:t>
            </a:r>
            <a:r>
              <a:rPr lang="ja"/>
              <a:t> to stop 😫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Customized Slack reminder ✨</a:t>
            </a:r>
            <a:endParaRPr/>
          </a:p>
        </p:txBody>
      </p:sp>
      <p:sp>
        <p:nvSpPr>
          <p:cNvPr id="284" name="Google Shape;284;p53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Create a reminder which can </a:t>
            </a:r>
            <a:r>
              <a:rPr lang="ja">
                <a:solidFill>
                  <a:schemeClr val="accent1"/>
                </a:solidFill>
              </a:rPr>
              <a:t>end automatically</a:t>
            </a:r>
            <a:r>
              <a:rPr lang="ja"/>
              <a:t>.</a:t>
            </a:r>
            <a:endParaRPr/>
          </a:p>
        </p:txBody>
      </p:sp>
      <p:pic>
        <p:nvPicPr>
          <p:cNvPr descr="slack_reminder_post" id="285" name="Google Shape;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76" y="2667250"/>
            <a:ext cx="8041800" cy="147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Components of customized Slack reminder</a:t>
            </a:r>
            <a:endParaRPr/>
          </a:p>
        </p:txBody>
      </p:sp>
      <p:sp>
        <p:nvSpPr>
          <p:cNvPr id="291" name="Google Shape;291;p5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Implementation: Python script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Data: Google Spreadsheets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Deploy on: AWS Lambda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Data</a:t>
            </a:r>
            <a:r>
              <a:rPr lang="ja"/>
              <a:t> in Google Spreadsheets (</a:t>
            </a:r>
            <a:r>
              <a:rPr lang="ja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ja"/>
              <a:t>)</a:t>
            </a:r>
            <a:endParaRPr/>
          </a:p>
        </p:txBody>
      </p:sp>
      <p:sp>
        <p:nvSpPr>
          <p:cNvPr id="297" name="Google Shape;297;p5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Represents to post a message including </a:t>
            </a:r>
            <a:r>
              <a:rPr i="1" lang="ja"/>
              <a:t>text</a:t>
            </a:r>
            <a:r>
              <a:rPr lang="ja"/>
              <a:t> and </a:t>
            </a:r>
            <a:r>
              <a:rPr i="1" lang="ja"/>
              <a:t>url</a:t>
            </a:r>
            <a:r>
              <a:rPr lang="ja"/>
              <a:t> in </a:t>
            </a:r>
            <a:r>
              <a:rPr i="1" lang="ja"/>
              <a:t>channel</a:t>
            </a:r>
            <a:r>
              <a:rPr lang="ja"/>
              <a:t> from </a:t>
            </a:r>
            <a:r>
              <a:rPr i="1" lang="ja"/>
              <a:t>start</a:t>
            </a:r>
            <a:r>
              <a:rPr lang="ja"/>
              <a:t> to </a:t>
            </a:r>
            <a:r>
              <a:rPr i="1" lang="ja"/>
              <a:t>end</a:t>
            </a:r>
            <a:r>
              <a:rPr lang="ja"/>
              <a:t> </a:t>
            </a:r>
            <a:r>
              <a:rPr lang="ja"/>
              <a:t>periodically</a:t>
            </a:r>
            <a:endParaRPr/>
          </a:p>
        </p:txBody>
      </p:sp>
      <p:pic>
        <p:nvPicPr>
          <p:cNvPr descr="spreadsheet_example" id="298" name="Google Shape;298;p55"/>
          <p:cNvPicPr preferRelativeResize="0"/>
          <p:nvPr/>
        </p:nvPicPr>
        <p:blipFill rotWithShape="1">
          <a:blip r:embed="rId4">
            <a:alphaModFix/>
          </a:blip>
          <a:srcRect b="0" l="0" r="0" t="10450"/>
          <a:stretch/>
        </p:blipFill>
        <p:spPr>
          <a:xfrm>
            <a:off x="551100" y="3101425"/>
            <a:ext cx="8041800" cy="1350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script</a:t>
            </a:r>
            <a:endParaRPr/>
          </a:p>
        </p:txBody>
      </p:sp>
      <p:sp>
        <p:nvSpPr>
          <p:cNvPr id="304" name="Google Shape;304;p56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Fetch data in the spreadsheet.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Determine if the message needs to be posted.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Post messages to Slack.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script</a:t>
            </a:r>
            <a:endParaRPr/>
          </a:p>
        </p:txBody>
      </p:sp>
      <p:sp>
        <p:nvSpPr>
          <p:cNvPr id="310" name="Google Shape;310;p5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Fetch data in the spreadsheet.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Determine if the message needs to be posted.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>
                <a:solidFill>
                  <a:schemeClr val="accent1"/>
                </a:solidFill>
              </a:rPr>
              <a:t>Post messages to Slack</a:t>
            </a:r>
            <a:r>
              <a:rPr lang="ja"/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post with Python: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Preparation</a:t>
            </a:r>
            <a:r>
              <a:rPr lang="ja"/>
              <a:t> (in browser)</a:t>
            </a:r>
            <a:endParaRPr/>
          </a:p>
        </p:txBody>
      </p:sp>
      <p:sp>
        <p:nvSpPr>
          <p:cNvPr id="316" name="Google Shape;316;p5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Create a bot for your workspace</a:t>
            </a:r>
            <a:r>
              <a:rPr lang="ja"/>
              <a:t> (👉 </a:t>
            </a:r>
            <a:r>
              <a:rPr lang="ja" u="sng">
                <a:solidFill>
                  <a:schemeClr val="hlink"/>
                </a:solidFill>
                <a:hlinkClick action="ppaction://hlinksldjump" r:id="rId4"/>
              </a:rPr>
              <a:t>Appendix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Create a Slack app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Configure Bot Token Scopes (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chat:write.public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Install app and get </a:t>
            </a:r>
            <a:r>
              <a:rPr lang="ja">
                <a:solidFill>
                  <a:schemeClr val="accent1"/>
                </a:solidFill>
              </a:rPr>
              <a:t>Bot User OAuth Access Token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7" name="Google Shape;317;p58"/>
          <p:cNvPicPr preferRelativeResize="0"/>
          <p:nvPr/>
        </p:nvPicPr>
        <p:blipFill rotWithShape="1">
          <a:blip r:embed="rId5">
            <a:alphaModFix/>
          </a:blip>
          <a:srcRect b="0" l="0" r="0" t="55231"/>
          <a:stretch/>
        </p:blipFill>
        <p:spPr>
          <a:xfrm>
            <a:off x="1862288" y="3878249"/>
            <a:ext cx="5419424" cy="7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13" y="152400"/>
            <a:ext cx="75551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post with Python</a:t>
            </a:r>
            <a:endParaRPr/>
          </a:p>
        </p:txBody>
      </p:sp>
      <p:sp>
        <p:nvSpPr>
          <p:cNvPr id="323" name="Google Shape;323;p59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chat.postMessage method | Slack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POST to https://slack.com/api/chat.postMessage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post with Python</a:t>
            </a:r>
            <a:endParaRPr/>
          </a:p>
        </p:txBody>
      </p:sp>
      <p:sp>
        <p:nvSpPr>
          <p:cNvPr id="329" name="Google Shape;329;p6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Using the Slack Web API - Basics</a:t>
            </a:r>
            <a:r>
              <a:rPr lang="ja"/>
              <a:t> 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Header: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Authorization (using Bot User OAuth Access Token)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Content-type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post with Python</a:t>
            </a:r>
            <a:endParaRPr/>
          </a:p>
        </p:txBody>
      </p:sp>
      <p:sp>
        <p:nvSpPr>
          <p:cNvPr id="335" name="Google Shape;335;p6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Using the Slack Web API - Basics</a:t>
            </a:r>
            <a:r>
              <a:rPr lang="ja"/>
              <a:t> 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Header</a:t>
            </a:r>
            <a:r>
              <a:rPr lang="ja"/>
              <a:t>: Authorization, Content-type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Body: JSON-encoded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channel, text for chat.postMessage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post with Python</a:t>
            </a:r>
            <a:endParaRPr/>
          </a:p>
        </p:txBody>
      </p:sp>
      <p:sp>
        <p:nvSpPr>
          <p:cNvPr id="341" name="Google Shape;341;p62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Using the Slack Web API - Basics</a:t>
            </a:r>
            <a:r>
              <a:rPr lang="ja"/>
              <a:t> 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Header: </a:t>
            </a:r>
            <a:r>
              <a:rPr lang="ja"/>
              <a:t>Authorization, Content-type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Body: JSON-encoded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👉 </a:t>
            </a:r>
            <a:r>
              <a:rPr lang="ja"/>
              <a:t>using </a:t>
            </a:r>
            <a:r>
              <a:rPr lang="ja">
                <a:solidFill>
                  <a:schemeClr val="accent1"/>
                </a:solidFill>
              </a:rPr>
              <a:t>urllib</a:t>
            </a:r>
            <a:r>
              <a:rPr lang="ja"/>
              <a:t> from stdlib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Impl. of how to post with Python 1/2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 = {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"Authorization"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"Bearer xoxb-..."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Use the token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"application/json"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Impl. of how to post with Python 1/2</a:t>
            </a:r>
            <a:endParaRPr/>
          </a:p>
        </p:txBody>
      </p:sp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 = {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"Authorization"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"Bearer xoxb-..."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"application/json"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data_dict = {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"channel"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"2020"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"Reminder: ..."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 = json.dumps(data_dict).encode()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JSON-encoded body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5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Impl. of how to post with Python 2/2</a:t>
            </a:r>
            <a:endParaRPr/>
          </a:p>
        </p:txBody>
      </p:sp>
      <p:sp>
        <p:nvSpPr>
          <p:cNvPr id="359" name="Google Shape;359;p65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urllib.request </a:t>
            </a: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Request, urlopen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uri =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"https://slack.com/api/chat.postMessage"</a:t>
            </a:r>
            <a:endParaRPr b="1"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 = Request(uri, 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=body, 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=header, 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urlopen(request)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ref: </a:t>
            </a:r>
            <a:r>
              <a:rPr b="1" lang="ja" sz="16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HOWTO Fetch Internet Resources Using The urllib Package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6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script</a:t>
            </a:r>
            <a:endParaRPr/>
          </a:p>
        </p:txBody>
      </p:sp>
      <p:sp>
        <p:nvSpPr>
          <p:cNvPr id="365" name="Google Shape;365;p66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>
                <a:solidFill>
                  <a:schemeClr val="accent1"/>
                </a:solidFill>
              </a:rPr>
              <a:t>Fetch data in the spreadsheet</a:t>
            </a:r>
            <a:r>
              <a:rPr lang="ja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Determine if the message needs to be posted.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Post messages to Slack.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fetch data: </a:t>
            </a:r>
            <a:r>
              <a:rPr lang="ja"/>
              <a:t>Overview</a:t>
            </a:r>
            <a:endParaRPr/>
          </a:p>
        </p:txBody>
      </p:sp>
      <p:sp>
        <p:nvSpPr>
          <p:cNvPr id="371" name="Google Shape;371;p6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Python operates spreadsheets via </a:t>
            </a:r>
            <a:r>
              <a:rPr lang="ja">
                <a:solidFill>
                  <a:schemeClr val="accent1"/>
                </a:solidFill>
              </a:rPr>
              <a:t>Sheets API</a:t>
            </a:r>
            <a:r>
              <a:rPr lang="ja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Use </a:t>
            </a:r>
            <a:r>
              <a:rPr lang="ja" u="sng">
                <a:solidFill>
                  <a:schemeClr val="hlink"/>
                </a:solidFill>
                <a:hlinkClick r:id="rId3"/>
              </a:rPr>
              <a:t>gspread</a:t>
            </a:r>
            <a:r>
              <a:rPr lang="ja"/>
              <a:t> package, a wrapper of </a:t>
            </a:r>
            <a:r>
              <a:rPr lang="ja"/>
              <a:t>Sheets API</a:t>
            </a:r>
            <a:r>
              <a:rPr lang="ja"/>
              <a:t> v4.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fetch data:</a:t>
            </a:r>
            <a:br>
              <a:rPr lang="ja"/>
            </a:br>
            <a:r>
              <a:rPr lang="ja"/>
              <a:t>Preparation (</a:t>
            </a:r>
            <a:r>
              <a:rPr lang="ja"/>
              <a:t>in browser</a:t>
            </a:r>
            <a:r>
              <a:rPr lang="ja"/>
              <a:t>)</a:t>
            </a:r>
            <a:endParaRPr/>
          </a:p>
        </p:txBody>
      </p:sp>
      <p:sp>
        <p:nvSpPr>
          <p:cNvPr id="377" name="Google Shape;377;p6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Enable </a:t>
            </a:r>
            <a:r>
              <a:rPr lang="ja"/>
              <a:t>Sheets API</a:t>
            </a:r>
            <a:r>
              <a:rPr lang="ja"/>
              <a:t>. (</a:t>
            </a:r>
            <a:r>
              <a:rPr lang="ja" u="sng">
                <a:solidFill>
                  <a:schemeClr val="hlink"/>
                </a:solidFill>
                <a:hlinkClick r:id="rId3"/>
              </a:rPr>
              <a:t>Docs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Create a service account. (</a:t>
            </a:r>
            <a:r>
              <a:rPr lang="ja" u="sng">
                <a:solidFill>
                  <a:schemeClr val="hlink"/>
                </a:solidFill>
                <a:hlinkClick r:id="rId4"/>
              </a:rPr>
              <a:t>Docs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Share the spreadsheet with the service account. (</a:t>
            </a:r>
            <a:r>
              <a:rPr lang="ja" u="sng">
                <a:solidFill>
                  <a:schemeClr val="hlink"/>
                </a:solidFill>
                <a:hlinkClick r:id="rId5"/>
              </a:rPr>
              <a:t>Docs</a:t>
            </a:r>
            <a:r>
              <a:rPr lang="ja"/>
              <a:t>)</a:t>
            </a:r>
            <a:endParaRPr/>
          </a:p>
        </p:txBody>
      </p:sp>
      <p:pic>
        <p:nvPicPr>
          <p:cNvPr id="378" name="Google Shape;378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7675" y="2891575"/>
            <a:ext cx="5443000" cy="19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Introduce myself (nikkie)</a:t>
            </a:r>
            <a:endParaRPr/>
          </a:p>
        </p:txBody>
      </p:sp>
      <p:sp>
        <p:nvSpPr>
          <p:cNvPr id="146" name="Google Shape;146;p33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Twitter </a:t>
            </a:r>
            <a:r>
              <a:rPr lang="ja" u="sng">
                <a:solidFill>
                  <a:schemeClr val="hlink"/>
                </a:solidFill>
                <a:hlinkClick r:id="rId3"/>
              </a:rPr>
              <a:t>@ftnext</a:t>
            </a:r>
            <a:r>
              <a:rPr lang="ja"/>
              <a:t> / GitHub </a:t>
            </a:r>
            <a:r>
              <a:rPr lang="ja" u="sng">
                <a:solidFill>
                  <a:schemeClr val="hlink"/>
                </a:solidFill>
                <a:hlinkClick r:id="rId4"/>
              </a:rPr>
              <a:t>@ftnext</a:t>
            </a:r>
            <a:r>
              <a:rPr lang="ja"/>
              <a:t> / </a:t>
            </a:r>
            <a:r>
              <a:rPr lang="ja" u="sng">
                <a:solidFill>
                  <a:schemeClr val="hlink"/>
                </a:solidFill>
                <a:hlinkClick r:id="rId5"/>
              </a:rPr>
              <a:t>Linkedin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Data Scientist (NLP) at Uzabase, inc. Tokyo, Japan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My favorites💖: To </a:t>
            </a:r>
            <a:r>
              <a:rPr lang="ja">
                <a:solidFill>
                  <a:schemeClr val="accent1"/>
                </a:solidFill>
              </a:rPr>
              <a:t>automate boring stuff with Python</a:t>
            </a:r>
            <a:br>
              <a:rPr lang="ja"/>
            </a:br>
            <a:r>
              <a:rPr lang="ja"/>
              <a:t>  &amp; Anime (Japanese cartoons)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PyCon JP staff (2019/2020)</a:t>
            </a:r>
            <a:endParaRPr/>
          </a:p>
        </p:txBody>
      </p:sp>
      <p:sp>
        <p:nvSpPr>
          <p:cNvPr id="147" name="Google Shape;147;p33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6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9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Impl. of how to fetch data with Python 1/2</a:t>
            </a:r>
            <a:endParaRPr/>
          </a:p>
        </p:txBody>
      </p:sp>
      <p:sp>
        <p:nvSpPr>
          <p:cNvPr id="384" name="Google Shape;384;p69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gspread </a:t>
            </a: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service_account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scopes = [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"https://www.googleapis.com/auth/spreadsheets"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"https://www.googleapis.com/auth/drive"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gc = service_account(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"sa_demo_automate_talk.json"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scopes)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Impl. of how to fetch data with Python 2/2</a:t>
            </a:r>
            <a:endParaRPr/>
          </a:p>
        </p:txBody>
      </p:sp>
      <p:sp>
        <p:nvSpPr>
          <p:cNvPr id="390" name="Google Shape;390;p70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https://docs.google.com/spreadsheets/d/&lt;file_id&gt;/edit#gid=0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spreadsheet = gc.open_by_key(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"&lt;file_id&gt;"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worksheet = spreadsheet.sheet1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default first worksheet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all_rows_list = worksheet.get_all_values()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ja" sz="16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Docs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&gt;&gt;&gt; print(all_rows_list)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[['start', 'end', 'channel', 'text', 'url'], [...], ...]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script</a:t>
            </a:r>
            <a:endParaRPr/>
          </a:p>
        </p:txBody>
      </p:sp>
      <p:sp>
        <p:nvSpPr>
          <p:cNvPr id="396" name="Google Shape;396;p7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Fetch data in the spreadsheet.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>
                <a:solidFill>
                  <a:schemeClr val="accent1"/>
                </a:solidFill>
              </a:rPr>
              <a:t>Determine if the message needs to be posted</a:t>
            </a:r>
            <a:r>
              <a:rPr lang="ja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Post messages to Slack.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Logic</a:t>
            </a:r>
            <a:endParaRPr/>
          </a:p>
        </p:txBody>
      </p:sp>
      <p:sp>
        <p:nvSpPr>
          <p:cNvPr id="402" name="Google Shape;402;p72"/>
          <p:cNvSpPr txBox="1"/>
          <p:nvPr>
            <p:ph idx="1" type="body"/>
          </p:nvPr>
        </p:nvSpPr>
        <p:spPr>
          <a:xfrm>
            <a:off x="578275" y="1572200"/>
            <a:ext cx="80418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For each row</a:t>
            </a:r>
            <a:endParaRPr/>
          </a:p>
        </p:txBody>
      </p:sp>
      <p:sp>
        <p:nvSpPr>
          <p:cNvPr id="403" name="Google Shape;403;p72"/>
          <p:cNvSpPr txBox="1"/>
          <p:nvPr/>
        </p:nvSpPr>
        <p:spPr>
          <a:xfrm>
            <a:off x="2573675" y="3460450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start</a:t>
            </a:r>
            <a:endParaRPr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4" name="Google Shape;404;p72"/>
          <p:cNvSpPr txBox="1"/>
          <p:nvPr/>
        </p:nvSpPr>
        <p:spPr>
          <a:xfrm>
            <a:off x="5774525" y="3460450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end</a:t>
            </a:r>
            <a:endParaRPr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05" name="Google Shape;405;p72"/>
          <p:cNvSpPr txBox="1"/>
          <p:nvPr/>
        </p:nvSpPr>
        <p:spPr>
          <a:xfrm>
            <a:off x="7787175" y="269937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time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6" name="Google Shape;406;p72"/>
          <p:cNvCxnSpPr/>
          <p:nvPr/>
        </p:nvCxnSpPr>
        <p:spPr>
          <a:xfrm>
            <a:off x="895525" y="3272663"/>
            <a:ext cx="7407300" cy="14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7" name="Google Shape;407;p72"/>
          <p:cNvCxnSpPr/>
          <p:nvPr/>
        </p:nvCxnSpPr>
        <p:spPr>
          <a:xfrm>
            <a:off x="2920925" y="3060250"/>
            <a:ext cx="0" cy="400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72"/>
          <p:cNvCxnSpPr/>
          <p:nvPr/>
        </p:nvCxnSpPr>
        <p:spPr>
          <a:xfrm>
            <a:off x="6121775" y="3060250"/>
            <a:ext cx="0" cy="400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Logic: need to be posted </a:t>
            </a:r>
            <a:r>
              <a:rPr lang="ja"/>
              <a:t>🙆‍♀️</a:t>
            </a:r>
            <a:endParaRPr/>
          </a:p>
        </p:txBody>
      </p:sp>
      <p:sp>
        <p:nvSpPr>
          <p:cNvPr id="414" name="Google Shape;414;p73"/>
          <p:cNvSpPr txBox="1"/>
          <p:nvPr>
            <p:ph idx="1" type="body"/>
          </p:nvPr>
        </p:nvSpPr>
        <p:spPr>
          <a:xfrm>
            <a:off x="578275" y="1572200"/>
            <a:ext cx="80418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For each row</a:t>
            </a:r>
            <a:endParaRPr/>
          </a:p>
        </p:txBody>
      </p:sp>
      <p:cxnSp>
        <p:nvCxnSpPr>
          <p:cNvPr id="415" name="Google Shape;415;p73"/>
          <p:cNvCxnSpPr/>
          <p:nvPr/>
        </p:nvCxnSpPr>
        <p:spPr>
          <a:xfrm>
            <a:off x="895525" y="3272663"/>
            <a:ext cx="7407300" cy="14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6" name="Google Shape;416;p73"/>
          <p:cNvSpPr txBox="1"/>
          <p:nvPr/>
        </p:nvSpPr>
        <p:spPr>
          <a:xfrm>
            <a:off x="2261825" y="3460450"/>
            <a:ext cx="1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start</a:t>
            </a:r>
            <a:b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2020/08/04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7" name="Google Shape;417;p73"/>
          <p:cNvSpPr txBox="1"/>
          <p:nvPr/>
        </p:nvSpPr>
        <p:spPr>
          <a:xfrm>
            <a:off x="5515625" y="3460450"/>
            <a:ext cx="12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end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2020/08/08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8" name="Google Shape;418;p73"/>
          <p:cNvSpPr txBox="1"/>
          <p:nvPr/>
        </p:nvSpPr>
        <p:spPr>
          <a:xfrm>
            <a:off x="7787175" y="269937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time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19" name="Google Shape;419;p73"/>
          <p:cNvCxnSpPr/>
          <p:nvPr/>
        </p:nvCxnSpPr>
        <p:spPr>
          <a:xfrm>
            <a:off x="2920925" y="3060250"/>
            <a:ext cx="0" cy="400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73"/>
          <p:cNvCxnSpPr/>
          <p:nvPr/>
        </p:nvCxnSpPr>
        <p:spPr>
          <a:xfrm>
            <a:off x="6121775" y="3060250"/>
            <a:ext cx="0" cy="400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73"/>
          <p:cNvSpPr/>
          <p:nvPr/>
        </p:nvSpPr>
        <p:spPr>
          <a:xfrm>
            <a:off x="4218900" y="3060250"/>
            <a:ext cx="353106" cy="400194"/>
          </a:xfrm>
          <a:prstGeom prst="lightningBol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3"/>
          <p:cNvSpPr txBox="1"/>
          <p:nvPr/>
        </p:nvSpPr>
        <p:spPr>
          <a:xfrm>
            <a:off x="3736350" y="3460450"/>
            <a:ext cx="1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execution</a:t>
            </a:r>
            <a:b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date</a:t>
            </a:r>
            <a:endParaRPr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2020/08/07</a:t>
            </a:r>
            <a:endParaRPr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Logic: NOT </a:t>
            </a:r>
            <a:r>
              <a:rPr lang="ja"/>
              <a:t>need to be posted 🙅‍♂️</a:t>
            </a:r>
            <a:endParaRPr/>
          </a:p>
        </p:txBody>
      </p:sp>
      <p:sp>
        <p:nvSpPr>
          <p:cNvPr id="428" name="Google Shape;428;p74"/>
          <p:cNvSpPr txBox="1"/>
          <p:nvPr>
            <p:ph idx="1" type="body"/>
          </p:nvPr>
        </p:nvSpPr>
        <p:spPr>
          <a:xfrm>
            <a:off x="578275" y="1572200"/>
            <a:ext cx="80418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For each row</a:t>
            </a:r>
            <a:endParaRPr/>
          </a:p>
        </p:txBody>
      </p:sp>
      <p:cxnSp>
        <p:nvCxnSpPr>
          <p:cNvPr id="429" name="Google Shape;429;p74"/>
          <p:cNvCxnSpPr/>
          <p:nvPr/>
        </p:nvCxnSpPr>
        <p:spPr>
          <a:xfrm>
            <a:off x="895525" y="3272663"/>
            <a:ext cx="7407300" cy="14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0" name="Google Shape;430;p74"/>
          <p:cNvSpPr txBox="1"/>
          <p:nvPr/>
        </p:nvSpPr>
        <p:spPr>
          <a:xfrm>
            <a:off x="2261825" y="3460450"/>
            <a:ext cx="1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start</a:t>
            </a:r>
            <a:b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2020/08/04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1" name="Google Shape;431;p74"/>
          <p:cNvSpPr txBox="1"/>
          <p:nvPr/>
        </p:nvSpPr>
        <p:spPr>
          <a:xfrm>
            <a:off x="5515625" y="3460450"/>
            <a:ext cx="12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end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2020/08/08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2" name="Google Shape;432;p74"/>
          <p:cNvSpPr txBox="1"/>
          <p:nvPr/>
        </p:nvSpPr>
        <p:spPr>
          <a:xfrm>
            <a:off x="7787175" y="269937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rPr>
              <a:t>time</a:t>
            </a:r>
            <a:endParaRPr>
              <a:solidFill>
                <a:schemeClr val="l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33" name="Google Shape;433;p74"/>
          <p:cNvCxnSpPr/>
          <p:nvPr/>
        </p:nvCxnSpPr>
        <p:spPr>
          <a:xfrm>
            <a:off x="2920925" y="3060250"/>
            <a:ext cx="0" cy="400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74"/>
          <p:cNvCxnSpPr/>
          <p:nvPr/>
        </p:nvCxnSpPr>
        <p:spPr>
          <a:xfrm>
            <a:off x="6121775" y="3060250"/>
            <a:ext cx="0" cy="400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74"/>
          <p:cNvSpPr/>
          <p:nvPr/>
        </p:nvSpPr>
        <p:spPr>
          <a:xfrm>
            <a:off x="1288150" y="3060250"/>
            <a:ext cx="353106" cy="400194"/>
          </a:xfrm>
          <a:prstGeom prst="lightningBol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4"/>
          <p:cNvSpPr txBox="1"/>
          <p:nvPr/>
        </p:nvSpPr>
        <p:spPr>
          <a:xfrm>
            <a:off x="805600" y="3460450"/>
            <a:ext cx="1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execution</a:t>
            </a:r>
            <a:b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date</a:t>
            </a:r>
            <a:endParaRPr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2020/07/31</a:t>
            </a:r>
            <a:endParaRPr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7" name="Google Shape;437;p74"/>
          <p:cNvSpPr/>
          <p:nvPr/>
        </p:nvSpPr>
        <p:spPr>
          <a:xfrm>
            <a:off x="7210475" y="3060250"/>
            <a:ext cx="353106" cy="400194"/>
          </a:xfrm>
          <a:prstGeom prst="lightningBol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4"/>
          <p:cNvSpPr txBox="1"/>
          <p:nvPr/>
        </p:nvSpPr>
        <p:spPr>
          <a:xfrm>
            <a:off x="6727925" y="3460450"/>
            <a:ext cx="13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execution</a:t>
            </a:r>
            <a:b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date</a:t>
            </a:r>
            <a:endParaRPr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rPr>
              <a:t>2020/08/11</a:t>
            </a:r>
            <a:endParaRPr>
              <a:solidFill>
                <a:schemeClr val="accen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Components of customized Slack reminder</a:t>
            </a:r>
            <a:endParaRPr/>
          </a:p>
        </p:txBody>
      </p:sp>
      <p:sp>
        <p:nvSpPr>
          <p:cNvPr id="444" name="Google Shape;444;p7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✅ </a:t>
            </a:r>
            <a:r>
              <a:rPr lang="ja"/>
              <a:t>Implementation: Python script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✅ </a:t>
            </a:r>
            <a:r>
              <a:rPr lang="ja"/>
              <a:t>Data: Google Spreadsheets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Deploy on: </a:t>
            </a:r>
            <a:r>
              <a:rPr lang="ja">
                <a:solidFill>
                  <a:schemeClr val="accent1"/>
                </a:solidFill>
              </a:rPr>
              <a:t>AWS Lambda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6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AWS Lambda</a:t>
            </a:r>
            <a:endParaRPr/>
          </a:p>
        </p:txBody>
      </p:sp>
      <p:sp>
        <p:nvSpPr>
          <p:cNvPr id="450" name="Google Shape;450;p76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What is AWS Lambda? - AWS Lambda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ja"/>
              <a:t>a compute service that lets you run code </a:t>
            </a:r>
            <a:r>
              <a:rPr i="1" lang="ja">
                <a:solidFill>
                  <a:schemeClr val="accent1"/>
                </a:solidFill>
              </a:rPr>
              <a:t>without provisioning or managing servers</a:t>
            </a:r>
            <a:r>
              <a:rPr i="1" lang="ja"/>
              <a:t>.</a:t>
            </a:r>
            <a:endParaRPr i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AWS Lambda</a:t>
            </a:r>
            <a:endParaRPr/>
          </a:p>
        </p:txBody>
      </p:sp>
      <p:sp>
        <p:nvSpPr>
          <p:cNvPr id="456" name="Google Shape;456;p77"/>
          <p:cNvSpPr txBox="1"/>
          <p:nvPr>
            <p:ph idx="1" type="body"/>
          </p:nvPr>
        </p:nvSpPr>
        <p:spPr>
          <a:xfrm>
            <a:off x="578275" y="1572200"/>
            <a:ext cx="39936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Deploy module in Python script as </a:t>
            </a:r>
            <a:r>
              <a:rPr lang="ja">
                <a:solidFill>
                  <a:schemeClr val="accent1"/>
                </a:solidFill>
              </a:rPr>
              <a:t>Lambda function</a:t>
            </a:r>
            <a:r>
              <a:rPr lang="ja"/>
              <a:t>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Choose Python runtime.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ref: </a:t>
            </a:r>
            <a:r>
              <a:rPr lang="ja" u="sng">
                <a:solidFill>
                  <a:schemeClr val="hlink"/>
                </a:solidFill>
                <a:hlinkClick r:id="rId3"/>
              </a:rPr>
              <a:t>Building Lambda functions with Python - AWS Lambda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75" y="985950"/>
            <a:ext cx="4419726" cy="378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Lambda function </a:t>
            </a:r>
            <a:r>
              <a:rPr lang="ja">
                <a:solidFill>
                  <a:schemeClr val="accent1"/>
                </a:solidFill>
              </a:rPr>
              <a:t>code editor</a:t>
            </a:r>
            <a:r>
              <a:rPr lang="ja"/>
              <a:t> (browser!)</a:t>
            </a:r>
            <a:endParaRPr/>
          </a:p>
        </p:txBody>
      </p:sp>
      <p:pic>
        <p:nvPicPr>
          <p:cNvPr id="463" name="Google Shape;46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536"/>
            <a:ext cx="9144000" cy="333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nikkie's output (2020 summer)</a:t>
            </a:r>
            <a:endParaRPr/>
          </a:p>
        </p:txBody>
      </p:sp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How to automate PyCon staff activities with Python!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PyCon Africa (August)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Bring your Python script to more users!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EuroPython (July)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Slide: </a:t>
            </a:r>
            <a:r>
              <a:rPr lang="ja" u="sng">
                <a:solidFill>
                  <a:schemeClr val="hlink"/>
                </a:solidFill>
                <a:hlinkClick r:id="rId3"/>
              </a:rPr>
              <a:t>https://bit.ly/bring-script-europython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Workshop at PyCon APAC (Next week!)</a:t>
            </a:r>
            <a:endParaRPr/>
          </a:p>
        </p:txBody>
      </p:sp>
      <p:sp>
        <p:nvSpPr>
          <p:cNvPr id="154" name="Google Shape;154;p34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79"/>
          <p:cNvPicPr preferRelativeResize="0"/>
          <p:nvPr/>
        </p:nvPicPr>
        <p:blipFill rotWithShape="1">
          <a:blip r:embed="rId3">
            <a:alphaModFix/>
          </a:blip>
          <a:srcRect b="12564" l="0" r="0" t="0"/>
          <a:stretch/>
        </p:blipFill>
        <p:spPr>
          <a:xfrm>
            <a:off x="659100" y="-7600"/>
            <a:ext cx="78258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80"/>
          <p:cNvPicPr preferRelativeResize="0"/>
          <p:nvPr/>
        </p:nvPicPr>
        <p:blipFill rotWithShape="1">
          <a:blip r:embed="rId3">
            <a:alphaModFix/>
          </a:blip>
          <a:srcRect b="12564" l="0" r="0" t="0"/>
          <a:stretch/>
        </p:blipFill>
        <p:spPr>
          <a:xfrm>
            <a:off x="659100" y="-7600"/>
            <a:ext cx="78258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80"/>
          <p:cNvSpPr/>
          <p:nvPr/>
        </p:nvSpPr>
        <p:spPr>
          <a:xfrm>
            <a:off x="3223500" y="1941350"/>
            <a:ext cx="2544600" cy="246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80"/>
          <p:cNvSpPr/>
          <p:nvPr/>
        </p:nvSpPr>
        <p:spPr>
          <a:xfrm>
            <a:off x="6458100" y="1279650"/>
            <a:ext cx="2026800" cy="773400"/>
          </a:xfrm>
          <a:prstGeom prst="wedgeRectCallout">
            <a:avLst>
              <a:gd fmla="val -73123" name="adj1"/>
              <a:gd fmla="val 605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How to install gspread? (later)</a:t>
            </a:r>
            <a:endParaRPr sz="19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81"/>
          <p:cNvPicPr preferRelativeResize="0"/>
          <p:nvPr/>
        </p:nvPicPr>
        <p:blipFill rotWithShape="1">
          <a:blip r:embed="rId3">
            <a:alphaModFix/>
          </a:blip>
          <a:srcRect b="12564" l="0" r="0" t="0"/>
          <a:stretch/>
        </p:blipFill>
        <p:spPr>
          <a:xfrm>
            <a:off x="659100" y="-7600"/>
            <a:ext cx="78258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81"/>
          <p:cNvSpPr/>
          <p:nvPr/>
        </p:nvSpPr>
        <p:spPr>
          <a:xfrm>
            <a:off x="812525" y="1813325"/>
            <a:ext cx="2026800" cy="2275200"/>
          </a:xfrm>
          <a:prstGeom prst="wedgeRectCallout">
            <a:avLst>
              <a:gd fmla="val 67187" name="adj1"/>
              <a:gd fmla="val -2393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My idea: S</a:t>
            </a:r>
            <a:r>
              <a:rPr lang="ja" sz="1900"/>
              <a:t>ervice account contents as an environment variable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(👉 </a:t>
            </a:r>
            <a:r>
              <a:rPr lang="ja" sz="1900" u="sng">
                <a:solidFill>
                  <a:schemeClr val="hlink"/>
                </a:solidFill>
                <a:hlinkClick action="ppaction://hlinksldjump" r:id="rId4"/>
              </a:rPr>
              <a:t>Appendix</a:t>
            </a:r>
            <a:r>
              <a:rPr lang="ja" sz="1900"/>
              <a:t>)</a:t>
            </a:r>
            <a:endParaRPr sz="1900"/>
          </a:p>
        </p:txBody>
      </p:sp>
      <p:sp>
        <p:nvSpPr>
          <p:cNvPr id="482" name="Google Shape;482;p81"/>
          <p:cNvSpPr/>
          <p:nvPr/>
        </p:nvSpPr>
        <p:spPr>
          <a:xfrm>
            <a:off x="3223500" y="2322350"/>
            <a:ext cx="3108300" cy="246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</a:t>
            </a:r>
            <a:r>
              <a:rPr lang="ja"/>
              <a:t>un </a:t>
            </a:r>
            <a:r>
              <a:rPr lang="ja"/>
              <a:t>Lambda function periodically</a:t>
            </a:r>
            <a:endParaRPr/>
          </a:p>
        </p:txBody>
      </p:sp>
      <p:sp>
        <p:nvSpPr>
          <p:cNvPr id="488" name="Google Shape;488;p82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>
                <a:solidFill>
                  <a:schemeClr val="accent1"/>
                </a:solidFill>
              </a:rPr>
              <a:t>Event</a:t>
            </a:r>
            <a:r>
              <a:rPr lang="ja"/>
              <a:t>-driven (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lambda_handler(</a:t>
            </a:r>
            <a:r>
              <a:rPr b="1" lang="ja" sz="1600">
                <a:solidFill>
                  <a:schemeClr val="accen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context)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Occur events periodically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Run Lambda function periodically</a:t>
            </a:r>
            <a:endParaRPr/>
          </a:p>
        </p:txBody>
      </p:sp>
      <p:sp>
        <p:nvSpPr>
          <p:cNvPr id="494" name="Google Shape;494;p83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>
                <a:solidFill>
                  <a:schemeClr val="accent1"/>
                </a:solidFill>
              </a:rPr>
              <a:t>Event</a:t>
            </a:r>
            <a:r>
              <a:rPr lang="ja"/>
              <a:t>-driven</a:t>
            </a:r>
            <a:r>
              <a:rPr lang="ja"/>
              <a:t> (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lambda_handler(</a:t>
            </a:r>
            <a:r>
              <a:rPr b="1" lang="ja" sz="1600">
                <a:solidFill>
                  <a:schemeClr val="accen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context)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Occur events periodically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👉 Amazon CloudWatch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What Is Amazon CloudWatch Events? - Amazon CloudWatch Events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CloudWatch Events</a:t>
            </a:r>
            <a:endParaRPr/>
          </a:p>
        </p:txBody>
      </p:sp>
      <p:sp>
        <p:nvSpPr>
          <p:cNvPr id="500" name="Google Shape;500;p8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>
                <a:solidFill>
                  <a:schemeClr val="accent1"/>
                </a:solidFill>
              </a:rPr>
              <a:t>Schedule</a:t>
            </a:r>
            <a:r>
              <a:rPr lang="ja"/>
              <a:t> the occurrence of an event.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e.g. every day noon (UTC):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cron(0 12 * * ? *)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ref: </a:t>
            </a:r>
            <a:r>
              <a:rPr lang="ja" u="sng">
                <a:solidFill>
                  <a:schemeClr val="hlink"/>
                </a:solidFill>
                <a:hlinkClick r:id="rId3"/>
              </a:rPr>
              <a:t>Schedule expressions using rate or cron - AWS Lambda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CloudWatch Events</a:t>
            </a:r>
            <a:endParaRPr/>
          </a:p>
        </p:txBody>
      </p:sp>
      <p:sp>
        <p:nvSpPr>
          <p:cNvPr id="506" name="Google Shape;506;p8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Schedule the occurrence of an event.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e.g. every day noon (UTC):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cron(0 12 * * ? *)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ref: </a:t>
            </a:r>
            <a:r>
              <a:rPr lang="ja" u="sng">
                <a:solidFill>
                  <a:schemeClr val="hlink"/>
                </a:solidFill>
                <a:hlinkClick r:id="rId3"/>
              </a:rPr>
              <a:t>Schedule expressions using rate or cron - AWS Lambda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Route events to Lambda function: </a:t>
            </a:r>
            <a:r>
              <a:rPr lang="ja">
                <a:solidFill>
                  <a:schemeClr val="accent1"/>
                </a:solidFill>
              </a:rPr>
              <a:t>R</a:t>
            </a:r>
            <a:r>
              <a:rPr lang="ja">
                <a:solidFill>
                  <a:schemeClr val="accent1"/>
                </a:solidFill>
              </a:rPr>
              <a:t>ule</a:t>
            </a:r>
            <a:r>
              <a:rPr lang="ja"/>
              <a:t>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6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CloudWatch Events (browser)</a:t>
            </a:r>
            <a:endParaRPr/>
          </a:p>
        </p:txBody>
      </p:sp>
      <p:pic>
        <p:nvPicPr>
          <p:cNvPr id="512" name="Google Shape;51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1925"/>
            <a:ext cx="8839202" cy="284044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86"/>
          <p:cNvSpPr/>
          <p:nvPr/>
        </p:nvSpPr>
        <p:spPr>
          <a:xfrm>
            <a:off x="4942575" y="3838750"/>
            <a:ext cx="1008600" cy="456900"/>
          </a:xfrm>
          <a:prstGeom prst="wedgeRectCallout">
            <a:avLst>
              <a:gd fmla="val -95154" name="adj1"/>
              <a:gd fmla="val -4529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Rule</a:t>
            </a:r>
            <a:endParaRPr/>
          </a:p>
        </p:txBody>
      </p:sp>
      <p:sp>
        <p:nvSpPr>
          <p:cNvPr id="514" name="Google Shape;514;p86"/>
          <p:cNvSpPr/>
          <p:nvPr/>
        </p:nvSpPr>
        <p:spPr>
          <a:xfrm>
            <a:off x="451475" y="2962450"/>
            <a:ext cx="1661700" cy="456900"/>
          </a:xfrm>
          <a:prstGeom prst="wedgeRectCallout">
            <a:avLst>
              <a:gd fmla="val 21805" name="adj1"/>
              <a:gd fmla="val 1003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Scheduled events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install third party packages?</a:t>
            </a:r>
            <a:endParaRPr/>
          </a:p>
        </p:txBody>
      </p:sp>
      <p:sp>
        <p:nvSpPr>
          <p:cNvPr id="520" name="Google Shape;520;p8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Need to install gspread in Lambda function runtime.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install third party packages?</a:t>
            </a:r>
            <a:endParaRPr/>
          </a:p>
        </p:txBody>
      </p:sp>
      <p:sp>
        <p:nvSpPr>
          <p:cNvPr id="526" name="Google Shape;526;p8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N</a:t>
            </a:r>
            <a:r>
              <a:rPr lang="ja"/>
              <a:t>eed to install gspread in Lambda function runtime.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Recommendation: </a:t>
            </a:r>
            <a:r>
              <a:rPr lang="ja">
                <a:solidFill>
                  <a:schemeClr val="accent1"/>
                </a:solidFill>
              </a:rPr>
              <a:t>Lambda layers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AWS Lambda layers - AWS Lambda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Join PyCon JP as a staff with Python!</a:t>
            </a:r>
            <a:endParaRPr/>
          </a:p>
        </p:txBody>
      </p:sp>
      <p:sp>
        <p:nvSpPr>
          <p:cNvPr id="160" name="Google Shape;160;p3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>
                <a:solidFill>
                  <a:schemeClr val="accent1"/>
                </a:solidFill>
              </a:rPr>
              <a:t>Case study</a:t>
            </a:r>
            <a:r>
              <a:rPr lang="ja"/>
              <a:t> about automation with Python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Examples of automation in PyCon JP staff activities</a:t>
            </a:r>
            <a:endParaRPr/>
          </a:p>
        </p:txBody>
      </p:sp>
      <p:sp>
        <p:nvSpPr>
          <p:cNvPr id="161" name="Google Shape;161;p35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9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Create Lambda layer</a:t>
            </a:r>
            <a:endParaRPr/>
          </a:p>
        </p:txBody>
      </p:sp>
      <p:sp>
        <p:nvSpPr>
          <p:cNvPr id="532" name="Google Shape;532;p89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>
                <a:solidFill>
                  <a:schemeClr val="accent1"/>
                </a:solidFill>
              </a:rPr>
              <a:t>Zip</a:t>
            </a:r>
            <a:r>
              <a:rPr lang="ja"/>
              <a:t> the package on command line and </a:t>
            </a:r>
            <a:r>
              <a:rPr lang="ja">
                <a:solidFill>
                  <a:schemeClr val="accent1"/>
                </a:solidFill>
              </a:rPr>
              <a:t>upload</a:t>
            </a:r>
            <a:r>
              <a:rPr lang="ja"/>
              <a:t> it from browser</a:t>
            </a:r>
            <a:endParaRPr/>
          </a:p>
        </p:txBody>
      </p:sp>
      <p:pic>
        <p:nvPicPr>
          <p:cNvPr id="533" name="Google Shape;53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25" y="2352163"/>
            <a:ext cx="58007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Create Lambda layer</a:t>
            </a:r>
            <a:endParaRPr/>
          </a:p>
        </p:txBody>
      </p:sp>
      <p:sp>
        <p:nvSpPr>
          <p:cNvPr id="539" name="Google Shape;539;p9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Zip</a:t>
            </a:r>
            <a:r>
              <a:rPr lang="ja"/>
              <a:t> the package on command line and </a:t>
            </a:r>
            <a:r>
              <a:rPr lang="ja">
                <a:solidFill>
                  <a:schemeClr val="accent1"/>
                </a:solidFill>
              </a:rPr>
              <a:t>upload</a:t>
            </a:r>
            <a:r>
              <a:rPr lang="ja"/>
              <a:t> it from browser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-t python/ gspread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ip -r python_gspread_layer.zip python/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Upload the zip file.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Lambda Layer</a:t>
            </a:r>
            <a:endParaRPr/>
          </a:p>
        </p:txBody>
      </p:sp>
      <p:pic>
        <p:nvPicPr>
          <p:cNvPr id="545" name="Google Shape;545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13" y="1642950"/>
            <a:ext cx="9058977" cy="31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91"/>
          <p:cNvSpPr/>
          <p:nvPr/>
        </p:nvSpPr>
        <p:spPr>
          <a:xfrm>
            <a:off x="7627925" y="3867975"/>
            <a:ext cx="882600" cy="399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🚧</a:t>
            </a:r>
            <a:r>
              <a:rPr lang="ja"/>
              <a:t>Pitfall: Zip</a:t>
            </a:r>
            <a:r>
              <a:rPr lang="ja"/>
              <a:t> third party packages in your PC</a:t>
            </a:r>
            <a:endParaRPr/>
          </a:p>
        </p:txBody>
      </p:sp>
      <p:sp>
        <p:nvSpPr>
          <p:cNvPr id="552" name="Google Shape;552;p92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Python packages </a:t>
            </a:r>
            <a:r>
              <a:rPr lang="ja">
                <a:solidFill>
                  <a:schemeClr val="accent1"/>
                </a:solidFill>
              </a:rPr>
              <a:t>vary by platform</a:t>
            </a:r>
            <a:r>
              <a:rPr lang="ja"/>
              <a:t>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Local PC: macOS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Lambda Runtime OS: amazonlinux (</a:t>
            </a:r>
            <a:r>
              <a:rPr lang="ja" u="sng">
                <a:solidFill>
                  <a:schemeClr val="hlink"/>
                </a:solidFill>
                <a:hlinkClick r:id="rId3"/>
              </a:rPr>
              <a:t>ref</a:t>
            </a:r>
            <a:r>
              <a:rPr lang="ja"/>
              <a:t>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🚧Pitfall: Zip third party packages in your PC</a:t>
            </a:r>
            <a:endParaRPr/>
          </a:p>
        </p:txBody>
      </p:sp>
      <p:sp>
        <p:nvSpPr>
          <p:cNvPr id="558" name="Google Shape;558;p93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Python packages vary by platform.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Local PC: macOS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Lambda Runtime OS: amazonlinux (</a:t>
            </a:r>
            <a:r>
              <a:rPr lang="ja" u="sng">
                <a:solidFill>
                  <a:schemeClr val="hlink"/>
                </a:solidFill>
                <a:hlinkClick r:id="rId3"/>
              </a:rPr>
              <a:t>ref</a:t>
            </a:r>
            <a:r>
              <a:rPr lang="ja"/>
              <a:t>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👉 Run amazonlinux </a:t>
            </a:r>
            <a:r>
              <a:rPr lang="ja">
                <a:solidFill>
                  <a:schemeClr val="accent1"/>
                </a:solidFill>
              </a:rPr>
              <a:t>Docker image</a:t>
            </a:r>
            <a:r>
              <a:rPr lang="ja"/>
              <a:t> in local PC (</a:t>
            </a:r>
            <a:r>
              <a:rPr lang="ja" u="sng">
                <a:solidFill>
                  <a:schemeClr val="hlink"/>
                </a:solidFill>
                <a:hlinkClick action="ppaction://hlinksldjump" r:id="rId4"/>
              </a:rPr>
              <a:t>Appendix</a:t>
            </a:r>
            <a:r>
              <a:rPr lang="ja"/>
              <a:t>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📚</a:t>
            </a:r>
            <a:r>
              <a:rPr lang="ja"/>
              <a:t>Recap: </a:t>
            </a:r>
            <a:r>
              <a:rPr lang="ja"/>
              <a:t>Customized Slack reminder</a:t>
            </a:r>
            <a:endParaRPr/>
          </a:p>
        </p:txBody>
      </p:sp>
      <p:sp>
        <p:nvSpPr>
          <p:cNvPr id="564" name="Google Shape;564;p9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i="1" lang="ja"/>
              <a:t>How to post a message to Slack with Python</a:t>
            </a:r>
            <a:endParaRPr i="1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👉 </a:t>
            </a:r>
            <a:r>
              <a:rPr lang="ja">
                <a:solidFill>
                  <a:schemeClr val="accent1"/>
                </a:solidFill>
              </a:rPr>
              <a:t>urllib</a:t>
            </a:r>
            <a:endParaRPr>
              <a:solidFill>
                <a:schemeClr val="accent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as the Slack documents read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i="1" lang="ja"/>
              <a:t>How to do the above regularly using AWS Lambda</a:t>
            </a:r>
            <a:endParaRPr i="1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👉 </a:t>
            </a:r>
            <a:r>
              <a:rPr lang="ja">
                <a:solidFill>
                  <a:schemeClr val="accent1"/>
                </a:solidFill>
              </a:rPr>
              <a:t>Lambda function</a:t>
            </a:r>
            <a:r>
              <a:rPr lang="ja"/>
              <a:t> and </a:t>
            </a:r>
            <a:r>
              <a:rPr lang="ja">
                <a:solidFill>
                  <a:schemeClr val="accent1"/>
                </a:solidFill>
              </a:rPr>
              <a:t>CloudWatch Events</a:t>
            </a:r>
            <a:endParaRPr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FYI: </a:t>
            </a:r>
            <a:r>
              <a:rPr lang="ja" u="sng">
                <a:solidFill>
                  <a:schemeClr val="hlink"/>
                </a:solidFill>
                <a:hlinkClick r:id="rId3"/>
              </a:rPr>
              <a:t>shell script</a:t>
            </a:r>
            <a:r>
              <a:rPr lang="ja"/>
              <a:t> to deploy template function which can read/write Google spreadsheet and post to Slack (</a:t>
            </a:r>
            <a:r>
              <a:rPr lang="ja" u="sng">
                <a:solidFill>
                  <a:schemeClr val="hlink"/>
                </a:solidFill>
                <a:hlinkClick r:id="rId4"/>
              </a:rPr>
              <a:t>README</a:t>
            </a:r>
            <a:r>
              <a:rPr lang="ja"/>
              <a:t>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🍵 Short interval ... 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PyCon JP 2020 memory: Day 2 Keynote</a:t>
            </a:r>
            <a:endParaRPr/>
          </a:p>
        </p:txBody>
      </p:sp>
      <p:pic>
        <p:nvPicPr>
          <p:cNvPr descr="各セッションの詳細情報は公式サイトのタイムテーブルをご覧ください。&#10;https://pycon.jp/2020/timetable/&#10;チケット購入者はZoomへ参加して発表者に質問できます。&#10;コメントはハッシュタグをつけてつぶやいてください。&#10;※YouTube LiveはZoomより多少(最大で30秒ほど)の遅延があります。&#10;&#10;See the timetable on the official website for detailed information on each session&#10;https://pycon.jp/2020/en/timetable/&#10;You can ask questions to the speakers via Zoom (Purchasers only)&#10;Please tweet your comments with the hashtag&#10;* YouTube Live has a slight (up to 30 seconds) delay over Zoom&#10;&#10;==================================================&#10;Session tracks and Contents urls&#10;  [Opening/Keynote] https://youtu.be/-ewM4Wz50wA&#10;  [#pyconjp_1] https://youtu.be/7HCJD4oxfuo&#10;  [#pyconjp_2] https://youtu.be/qbsJY3M7eIo&#10;  [#pyconjp_3] https://youtu.be/-IxP81W4D24&#10;  [#pyconjp_4] https://youtu.be/1hw6AIzqehk&#10;  [#pyconjp_5] https://youtu.be/krnaOxKRhoQ&#10;  [Closing] https://youtu.be/7HCJD4oxfuo&#10;&#10;  11:30-17:30 Special Booth &amp; Stamp Rally (*1)&#10;  13:00- Lunch Time Session(Speical Panel Discussion): https://youtu.be/-ewM4Wz50wA&#10;  15:20- Special Booth Tour (*1)&#10;  18:15- Online Party (*1)&#10;&#10;(*1) アクセス方法はconnpassメッセージを参照ください[要チケット] / See the connpass message for the URL[connpass ticket required].&#10;connpass ticket: https://pyconjp.connpass.com/event/181288/&#10;&#10;==================================================" id="570" name="Google Shape;570;p95" title="PyCon JP 2020 Day2 Keynote/PanelSession #pyconj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175" y="14095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6"/>
          <p:cNvSpPr txBox="1"/>
          <p:nvPr>
            <p:ph type="title"/>
          </p:nvPr>
        </p:nvSpPr>
        <p:spPr>
          <a:xfrm>
            <a:off x="551100" y="445025"/>
            <a:ext cx="8041800" cy="40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Example 2. </a:t>
            </a:r>
            <a:r>
              <a:rPr lang="ja">
                <a:solidFill>
                  <a:schemeClr val="accent1"/>
                </a:solidFill>
              </a:rPr>
              <a:t>Slack command</a:t>
            </a:r>
            <a:r>
              <a:rPr lang="ja"/>
              <a:t> to copy template Google Docs</a:t>
            </a:r>
            <a:endParaRPr/>
          </a:p>
        </p:txBody>
      </p:sp>
      <p:sp>
        <p:nvSpPr>
          <p:cNvPr id="576" name="Google Shape;576;p96"/>
          <p:cNvSpPr txBox="1"/>
          <p:nvPr/>
        </p:nvSpPr>
        <p:spPr>
          <a:xfrm>
            <a:off x="95625" y="124300"/>
            <a:ext cx="58362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Table of contents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9250" lvl="0" marL="45720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EEEDDC"/>
              </a:buClr>
              <a:buSzPts val="1900"/>
              <a:buFont typeface="Work Sans"/>
              <a:buAutoNum type="arabicPeriod"/>
            </a:pP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action="ppaction://hlinksldjump" r:id="rId3"/>
              </a:rPr>
              <a:t>Customized Slack reminder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7" name="Google Shape;577;p96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Your take-away </a:t>
            </a:r>
            <a:r>
              <a:rPr lang="ja"/>
              <a:t>🧺</a:t>
            </a:r>
            <a:endParaRPr/>
          </a:p>
        </p:txBody>
      </p:sp>
      <p:sp>
        <p:nvSpPr>
          <p:cNvPr id="583" name="Google Shape;583;p9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How to post a message to </a:t>
            </a:r>
            <a:r>
              <a:rPr lang="ja">
                <a:solidFill>
                  <a:schemeClr val="accent1"/>
                </a:solidFill>
              </a:rPr>
              <a:t>Slack</a:t>
            </a:r>
            <a:r>
              <a:rPr lang="ja"/>
              <a:t> with Python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How to do the above regularly using AWS Lambda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ja"/>
              <a:t>🧺 </a:t>
            </a:r>
            <a:r>
              <a:rPr b="1" lang="ja"/>
              <a:t>How to manipulate </a:t>
            </a:r>
            <a:r>
              <a:rPr b="1" lang="ja">
                <a:solidFill>
                  <a:schemeClr val="accent1"/>
                </a:solidFill>
              </a:rPr>
              <a:t>Google Drive</a:t>
            </a:r>
            <a:r>
              <a:rPr b="1" lang="ja"/>
              <a:t> documents with Python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ja"/>
              <a:t>🧺 </a:t>
            </a:r>
            <a:r>
              <a:rPr b="1" lang="ja"/>
              <a:t>A series of ways to manipulate Google Drive documents from Slack (via Python scripts deployed on </a:t>
            </a:r>
            <a:r>
              <a:rPr b="1" lang="ja">
                <a:solidFill>
                  <a:schemeClr val="accent1"/>
                </a:solidFill>
              </a:rPr>
              <a:t>AWS</a:t>
            </a:r>
            <a:r>
              <a:rPr b="1" lang="ja"/>
              <a:t>)</a:t>
            </a:r>
            <a:endParaRPr b="1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Knowledge of what the PyCon JP staff is doing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Staff meetings</a:t>
            </a:r>
            <a:endParaRPr/>
          </a:p>
        </p:txBody>
      </p:sp>
      <p:sp>
        <p:nvSpPr>
          <p:cNvPr id="589" name="Google Shape;589;p9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Hold mtg every other week.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Take </a:t>
            </a:r>
            <a:r>
              <a:rPr lang="ja"/>
              <a:t>minutes of mtg in Google Documents. 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Do you know PyCon JP?</a:t>
            </a:r>
            <a:endParaRPr/>
          </a:p>
        </p:txBody>
      </p:sp>
      <p:sp>
        <p:nvSpPr>
          <p:cNvPr id="167" name="Google Shape;167;p36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 u="sng">
                <a:solidFill>
                  <a:schemeClr val="hlink"/>
                </a:solidFill>
                <a:hlinkClick r:id="rId3"/>
              </a:rPr>
              <a:t>PyCon JP 2020</a:t>
            </a:r>
            <a:r>
              <a:rPr lang="ja"/>
              <a:t> held ONLINE last week! (</a:t>
            </a:r>
            <a:r>
              <a:rPr lang="ja" u="sng">
                <a:solidFill>
                  <a:schemeClr val="hlink"/>
                </a:solidFill>
                <a:hlinkClick r:id="rId4"/>
              </a:rPr>
              <a:t>YouTube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2 days conference, </a:t>
            </a:r>
            <a:r>
              <a:rPr lang="ja">
                <a:solidFill>
                  <a:schemeClr val="accent1"/>
                </a:solidFill>
              </a:rPr>
              <a:t>50+</a:t>
            </a:r>
            <a:r>
              <a:rPr lang="ja"/>
              <a:t> talks, </a:t>
            </a:r>
            <a:r>
              <a:rPr lang="ja">
                <a:solidFill>
                  <a:schemeClr val="accent1"/>
                </a:solidFill>
              </a:rPr>
              <a:t>550+</a:t>
            </a:r>
            <a:r>
              <a:rPr lang="ja"/>
              <a:t> participants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want to know PyCon JP history </a:t>
            </a:r>
            <a:r>
              <a:rPr lang="ja"/>
              <a:t>👉</a:t>
            </a:r>
            <a:r>
              <a:rPr lang="ja"/>
              <a:t> takanory-san</a:t>
            </a:r>
            <a:r>
              <a:rPr lang="ja"/>
              <a:t>'s talk "</a:t>
            </a:r>
            <a:r>
              <a:rPr lang="ja" u="sng">
                <a:solidFill>
                  <a:schemeClr val="hlink"/>
                </a:solidFill>
                <a:hlinkClick r:id="rId5"/>
              </a:rPr>
              <a:t>Decade of PyCon JP</a:t>
            </a:r>
            <a:r>
              <a:rPr lang="ja"/>
              <a:t>"</a:t>
            </a:r>
            <a:endParaRPr/>
          </a:p>
        </p:txBody>
      </p:sp>
      <p:sp>
        <p:nvSpPr>
          <p:cNvPr id="168" name="Google Shape;168;p36"/>
          <p:cNvSpPr/>
          <p:nvPr/>
        </p:nvSpPr>
        <p:spPr>
          <a:xfrm>
            <a:off x="5944800" y="0"/>
            <a:ext cx="3199200" cy="16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connpass-tokyo.s3.amazonaws.com/thumbs/bb/4d/bb4de96f2fc5e639c6a4d4623005beb4.png" id="169" name="Google Shape;16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0400" y="330450"/>
            <a:ext cx="30480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6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7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Preparation of s</a:t>
            </a:r>
            <a:r>
              <a:rPr lang="ja"/>
              <a:t>taff meetings</a:t>
            </a:r>
            <a:endParaRPr/>
          </a:p>
        </p:txBody>
      </p:sp>
      <p:sp>
        <p:nvSpPr>
          <p:cNvPr id="595" name="Google Shape;595;p99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C</a:t>
            </a:r>
            <a:r>
              <a:rPr lang="ja"/>
              <a:t>opy a </a:t>
            </a:r>
            <a:r>
              <a:rPr lang="ja">
                <a:solidFill>
                  <a:schemeClr val="accent1"/>
                </a:solidFill>
              </a:rPr>
              <a:t>template</a:t>
            </a:r>
            <a:r>
              <a:rPr lang="ja"/>
              <a:t> Docs in Google Drive manually.</a:t>
            </a:r>
            <a:endParaRPr/>
          </a:p>
        </p:txBody>
      </p:sp>
      <p:pic>
        <p:nvPicPr>
          <p:cNvPr id="596" name="Google Shape;59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2360850"/>
            <a:ext cx="7791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I felt wasn't cool</a:t>
            </a:r>
            <a:endParaRPr/>
          </a:p>
        </p:txBody>
      </p:sp>
      <p:sp>
        <p:nvSpPr>
          <p:cNvPr id="602" name="Google Shape;602;p10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Copy a template manually every other week.</a:t>
            </a:r>
            <a:r>
              <a:rPr lang="ja"/>
              <a:t> 😫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👉 Start to write Python script ...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script</a:t>
            </a:r>
            <a:endParaRPr/>
          </a:p>
        </p:txBody>
      </p:sp>
      <p:sp>
        <p:nvSpPr>
          <p:cNvPr id="608" name="Google Shape;608;p101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Copy file </a:t>
            </a:r>
            <a:r>
              <a:rPr lang="ja"/>
              <a:t>specified by id in Google Drive.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Python script</a:t>
            </a:r>
            <a:endParaRPr/>
          </a:p>
        </p:txBody>
      </p:sp>
      <p:sp>
        <p:nvSpPr>
          <p:cNvPr id="614" name="Google Shape;614;p102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Copy file specified by id in Google Drive.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https://docs.google.com/document/d/</a:t>
            </a:r>
            <a:r>
              <a:rPr lang="ja">
                <a:solidFill>
                  <a:schemeClr val="accent1"/>
                </a:solidFill>
              </a:rPr>
              <a:t>&lt;file_id&gt;</a:t>
            </a:r>
            <a:r>
              <a:rPr lang="ja"/>
              <a:t>/edit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same for Spreadsheets and Slides.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copy Docs with Python: Overview</a:t>
            </a:r>
            <a:endParaRPr/>
          </a:p>
        </p:txBody>
      </p:sp>
      <p:sp>
        <p:nvSpPr>
          <p:cNvPr id="620" name="Google Shape;620;p103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Python operates files in Google Drive via </a:t>
            </a:r>
            <a:r>
              <a:rPr lang="ja">
                <a:solidFill>
                  <a:schemeClr val="accent1"/>
                </a:solidFill>
              </a:rPr>
              <a:t>Drive API</a:t>
            </a:r>
            <a:r>
              <a:rPr lang="ja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PyDrive: known as a wrapper of Drive API v2.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copy Docs with Python: Overview</a:t>
            </a:r>
            <a:endParaRPr/>
          </a:p>
        </p:txBody>
      </p:sp>
      <p:sp>
        <p:nvSpPr>
          <p:cNvPr id="626" name="Google Shape;626;p10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Python operates files in Google Drive via </a:t>
            </a:r>
            <a:r>
              <a:rPr lang="ja">
                <a:solidFill>
                  <a:schemeClr val="accent1"/>
                </a:solidFill>
              </a:rPr>
              <a:t>Drive API</a:t>
            </a:r>
            <a:r>
              <a:rPr lang="ja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PyDrive is known as a wrapper of Drive API v2.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Use </a:t>
            </a:r>
            <a:r>
              <a:rPr lang="ja" u="sng">
                <a:solidFill>
                  <a:schemeClr val="hlink"/>
                </a:solidFill>
                <a:hlinkClick r:id="rId3"/>
              </a:rPr>
              <a:t>PyDrive2</a:t>
            </a:r>
            <a:r>
              <a:rPr lang="ja"/>
              <a:t>, actively maintained fork of PyDrive.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copy Docs with Python: Preparation (</a:t>
            </a:r>
            <a:r>
              <a:rPr lang="ja"/>
              <a:t>in browser</a:t>
            </a:r>
            <a:r>
              <a:rPr lang="ja"/>
              <a:t>)</a:t>
            </a:r>
            <a:endParaRPr/>
          </a:p>
        </p:txBody>
      </p:sp>
      <p:sp>
        <p:nvSpPr>
          <p:cNvPr id="632" name="Google Shape;632;p10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Quickstart — PyDrive 1.3.0 documentation</a:t>
            </a:r>
            <a:r>
              <a:rPr lang="ja"/>
              <a:t> 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Enable Drive API.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Create an OAuth client ID. (</a:t>
            </a:r>
            <a:r>
              <a:rPr lang="ja" u="sng">
                <a:solidFill>
                  <a:schemeClr val="hlink"/>
                </a:solidFill>
                <a:hlinkClick r:id="rId4"/>
              </a:rPr>
              <a:t>Docs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Download JSON file.</a:t>
            </a:r>
            <a:endParaRPr/>
          </a:p>
        </p:txBody>
      </p:sp>
      <p:pic>
        <p:nvPicPr>
          <p:cNvPr id="633" name="Google Shape;63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463" y="3605775"/>
            <a:ext cx="8397075" cy="13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6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Impl. of how to </a:t>
            </a:r>
            <a:r>
              <a:rPr lang="ja"/>
              <a:t>copy Docs with Python: Authentication</a:t>
            </a:r>
            <a:endParaRPr/>
          </a:p>
        </p:txBody>
      </p:sp>
      <p:sp>
        <p:nvSpPr>
          <p:cNvPr id="639" name="Google Shape;639;p106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pydrive2.auth </a:t>
            </a: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GoogleAuth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gauth = GoogleAuth()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See settings.yaml (next slide)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gauth.LocalWebserverAuth()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├── settings.yaml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└── this_script.py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7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Settings</a:t>
            </a:r>
            <a:r>
              <a:rPr lang="ja"/>
              <a:t> of how to copy Docs with Python</a:t>
            </a:r>
            <a:endParaRPr/>
          </a:p>
        </p:txBody>
      </p:sp>
      <p:sp>
        <p:nvSpPr>
          <p:cNvPr id="645" name="Google Shape;645;p107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settings.yaml (</a:t>
            </a:r>
            <a:r>
              <a:rPr b="1" lang="ja" sz="16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Docs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client_config_file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my_client_secrets.json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OAuth client ID</a:t>
            </a:r>
            <a:endParaRPr b="1"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save_credentials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save_credentials_backend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b="1"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save_credentials_file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saved_credentials.json</a:t>
            </a:r>
            <a:endParaRPr b="1" sz="16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get_refresh_token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not to launch browser</a:t>
            </a:r>
            <a:endParaRPr b="1"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Authentication</a:t>
            </a:r>
            <a:endParaRPr/>
          </a:p>
        </p:txBody>
      </p:sp>
      <p:sp>
        <p:nvSpPr>
          <p:cNvPr id="651" name="Google Shape;651;p108"/>
          <p:cNvSpPr txBox="1"/>
          <p:nvPr>
            <p:ph idx="1" type="body"/>
          </p:nvPr>
        </p:nvSpPr>
        <p:spPr>
          <a:xfrm>
            <a:off x="578275" y="1572200"/>
            <a:ext cx="51999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Required for </a:t>
            </a:r>
            <a:r>
              <a:rPr lang="ja">
                <a:solidFill>
                  <a:schemeClr val="accent1"/>
                </a:solidFill>
              </a:rPr>
              <a:t>the first time only</a:t>
            </a:r>
            <a:r>
              <a:rPr lang="ja"/>
              <a:t>.</a:t>
            </a:r>
            <a:endParaRPr>
              <a:solidFill>
                <a:schemeClr val="accent1"/>
              </a:solidFill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The script launches your browser </a:t>
            </a:r>
            <a:r>
              <a:rPr lang="ja"/>
              <a:t>➡️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Select Google account.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qiita-user-contents.imgix.net/https%3A%2F%2Fqiita-image-store.s3.ap-northeast-1.amazonaws.com%2F0%2F82132%2F71f1c798-95d8-4582-b2e1-56ef61471692.png?ixlib=rb-1.2.2&amp;auto=format&amp;gif-q=60&amp;q=75&amp;s=ffa380bd1c17db0541519972bbabeca7" id="652" name="Google Shape;652;p108"/>
          <p:cNvPicPr preferRelativeResize="0"/>
          <p:nvPr/>
        </p:nvPicPr>
        <p:blipFill rotWithShape="1">
          <a:blip r:embed="rId3">
            <a:alphaModFix/>
          </a:blip>
          <a:srcRect b="0" l="20011" r="20481" t="0"/>
          <a:stretch/>
        </p:blipFill>
        <p:spPr>
          <a:xfrm>
            <a:off x="6007325" y="1784225"/>
            <a:ext cx="2612750" cy="28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Many tasks, many tools!</a:t>
            </a:r>
            <a:endParaRPr/>
          </a:p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50</a:t>
            </a:r>
            <a:r>
              <a:rPr lang="ja"/>
              <a:t> over services (</a:t>
            </a:r>
            <a:r>
              <a:rPr lang="ja" u="sng">
                <a:solidFill>
                  <a:schemeClr val="hlink"/>
                </a:solidFill>
                <a:hlinkClick r:id="rId3"/>
              </a:rPr>
              <a:t>reference</a:t>
            </a:r>
            <a:r>
              <a:rPr lang="ja"/>
              <a:t>), e.g.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Slack (for communication)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G Suite (for collaboration)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Google Drive, Google Documents, Google Spreadsheets, ...</a:t>
            </a:r>
            <a:endParaRPr/>
          </a:p>
        </p:txBody>
      </p:sp>
      <p:sp>
        <p:nvSpPr>
          <p:cNvPr id="177" name="Google Shape;177;p37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9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Impl. of how to copy Docs with Python</a:t>
            </a:r>
            <a:endParaRPr/>
          </a:p>
        </p:txBody>
      </p:sp>
      <p:sp>
        <p:nvSpPr>
          <p:cNvPr id="658" name="Google Shape;658;p109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GoogleDrive(gauth).auth.service.files()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.copy(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fileId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"..."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ja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"copied file"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supportsAllDrives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.execute()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ja" sz="16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ref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0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Packaging for my use case 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ftnext/diy-googledrive-operate</a:t>
            </a:r>
            <a:endParaRPr/>
          </a:p>
        </p:txBody>
      </p:sp>
      <p:sp>
        <p:nvSpPr>
          <p:cNvPr id="664" name="Google Shape;664;p110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in </a:t>
            </a:r>
            <a:r>
              <a:rPr b="1" lang="ja" sz="1600" u="sng">
                <a:solidFill>
                  <a:schemeClr val="hlink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main.py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ja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cp_in_drive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ja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source_id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drive = create_diy_gdrive()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Auth code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dest_title = build_dest_title(drive, source_id)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ja" sz="16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drive.copy_file(source_id, dest_title)  </a:t>
            </a:r>
            <a:r>
              <a:rPr b="1" lang="ja" sz="16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copy code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1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Packaging for my use case 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ftnext/diy-googledrive-operate</a:t>
            </a:r>
            <a:endParaRPr/>
          </a:p>
        </p:txBody>
      </p:sp>
      <p:sp>
        <p:nvSpPr>
          <p:cNvPr id="670" name="Google Shape;670;p111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 python main.py &lt;file_id&gt;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1" name="Google Shape;671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125" y="2824025"/>
            <a:ext cx="3992426" cy="938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12"/>
          <p:cNvSpPr txBox="1"/>
          <p:nvPr>
            <p:ph type="title"/>
          </p:nvPr>
        </p:nvSpPr>
        <p:spPr>
          <a:xfrm>
            <a:off x="447450" y="204325"/>
            <a:ext cx="82491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Packaging for my use case 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ftnext/diy-googledrive-operate</a:t>
            </a:r>
            <a:endParaRPr/>
          </a:p>
        </p:txBody>
      </p:sp>
      <p:sp>
        <p:nvSpPr>
          <p:cNvPr id="677" name="Google Shape;677;p112"/>
          <p:cNvSpPr txBox="1"/>
          <p:nvPr>
            <p:ph idx="1" type="body"/>
          </p:nvPr>
        </p:nvSpPr>
        <p:spPr>
          <a:xfrm>
            <a:off x="447450" y="1589275"/>
            <a:ext cx="8249100" cy="32088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 python main.py &lt;file_id&gt;</a:t>
            </a:r>
            <a:endParaRPr b="1"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コピーされました: https://docs.google.com/document/d/&lt;copied_file's_id&gt;/edit?usp=drivesdk</a:t>
            </a:r>
            <a:endParaRPr b="1" sz="16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8" name="Google Shape;678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128" y="2843125"/>
            <a:ext cx="3992421" cy="11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Impressions</a:t>
            </a:r>
            <a:endParaRPr/>
          </a:p>
        </p:txBody>
      </p:sp>
      <p:sp>
        <p:nvSpPr>
          <p:cNvPr id="684" name="Google Shape;684;p113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🙌 Got a script to automate the boring stuff.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Impressions</a:t>
            </a:r>
            <a:endParaRPr/>
          </a:p>
        </p:txBody>
      </p:sp>
      <p:sp>
        <p:nvSpPr>
          <p:cNvPr id="690" name="Google Shape;690;p11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🙌 Got a script to automate the boring stuff.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In staff activities, often use </a:t>
            </a:r>
            <a:r>
              <a:rPr lang="ja">
                <a:solidFill>
                  <a:schemeClr val="accent1"/>
                </a:solidFill>
              </a:rPr>
              <a:t>Web browser</a:t>
            </a:r>
            <a:r>
              <a:rPr lang="ja"/>
              <a:t>. </a:t>
            </a:r>
            <a:br>
              <a:rPr lang="ja"/>
            </a:br>
            <a:r>
              <a:rPr i="1" lang="ja"/>
              <a:t>Can I run the script from the browser?</a:t>
            </a:r>
            <a:r>
              <a:rPr lang="ja"/>
              <a:t> 🤔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run the scripts from </a:t>
            </a:r>
            <a:r>
              <a:rPr lang="ja">
                <a:solidFill>
                  <a:schemeClr val="accent1"/>
                </a:solidFill>
              </a:rPr>
              <a:t>browser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11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this time,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Create Lambda function from the script.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Call the function from Slack. (Slash Command)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6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run the scripts from browser</a:t>
            </a:r>
            <a:endParaRPr/>
          </a:p>
        </p:txBody>
      </p:sp>
      <p:sp>
        <p:nvSpPr>
          <p:cNvPr id="702" name="Google Shape;702;p116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this time,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ja">
                <a:solidFill>
                  <a:schemeClr val="accent1"/>
                </a:solidFill>
              </a:rPr>
              <a:t>Create Lambda function from the script</a:t>
            </a:r>
            <a:r>
              <a:rPr lang="ja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Call the function from Slack. (Slash Command)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Create Lambda function</a:t>
            </a:r>
            <a:endParaRPr/>
          </a:p>
        </p:txBody>
      </p:sp>
      <p:sp>
        <p:nvSpPr>
          <p:cNvPr id="708" name="Google Shape;708;p11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Create </a:t>
            </a:r>
            <a:r>
              <a:rPr lang="ja">
                <a:solidFill>
                  <a:schemeClr val="accent1"/>
                </a:solidFill>
              </a:rPr>
              <a:t>layer</a:t>
            </a:r>
            <a:r>
              <a:rPr lang="ja"/>
              <a:t> from my writing diy-googledrive-operate.</a:t>
            </a:r>
            <a:endParaRPr/>
          </a:p>
        </p:txBody>
      </p:sp>
      <p:pic>
        <p:nvPicPr>
          <p:cNvPr id="709" name="Google Shape;70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150" y="2098450"/>
            <a:ext cx="5734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1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Create Lambda function</a:t>
            </a:r>
            <a:endParaRPr/>
          </a:p>
        </p:txBody>
      </p:sp>
      <p:sp>
        <p:nvSpPr>
          <p:cNvPr id="715" name="Google Shape;715;p11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Create layer from my writing diy-googledrive-operate.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Arrange script as in the local PC (credentials </a:t>
            </a:r>
            <a:r>
              <a:rPr lang="ja"/>
              <a:t>👉 </a:t>
            </a:r>
            <a:r>
              <a:rPr lang="ja" u="sng">
                <a:solidFill>
                  <a:schemeClr val="hlink"/>
                </a:solidFill>
                <a:hlinkClick action="ppaction://hlinksldjump" r:id="rId3"/>
              </a:rPr>
              <a:t>Appendix</a:t>
            </a:r>
            <a:r>
              <a:rPr lang="ja"/>
              <a:t>).</a:t>
            </a:r>
            <a:endParaRPr/>
          </a:p>
        </p:txBody>
      </p:sp>
      <p:pic>
        <p:nvPicPr>
          <p:cNvPr id="716" name="Google Shape;716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8625" y="2682075"/>
            <a:ext cx="3826750" cy="16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18"/>
          <p:cNvSpPr/>
          <p:nvPr/>
        </p:nvSpPr>
        <p:spPr>
          <a:xfrm>
            <a:off x="6488875" y="2682075"/>
            <a:ext cx="2131200" cy="773400"/>
          </a:xfrm>
          <a:prstGeom prst="wedgeRectCallout">
            <a:avLst>
              <a:gd fmla="val -101728" name="adj1"/>
              <a:gd fmla="val 3029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Use diy-googledrive-operate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When I use tools</a:t>
            </a:r>
            <a:endParaRPr/>
          </a:p>
        </p:txBody>
      </p:sp>
      <p:sp>
        <p:nvSpPr>
          <p:cNvPr id="183" name="Google Shape;183;p3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Some of the things that I felt were not cool🆒 with the tool.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Boring operations </a:t>
            </a:r>
            <a:r>
              <a:rPr lang="ja">
                <a:solidFill>
                  <a:schemeClr val="accent1"/>
                </a:solidFill>
              </a:rPr>
              <a:t>over and over again</a:t>
            </a:r>
            <a:r>
              <a:rPr lang="ja"/>
              <a:t>. 😫</a:t>
            </a:r>
            <a:endParaRPr/>
          </a:p>
        </p:txBody>
      </p:sp>
      <p:sp>
        <p:nvSpPr>
          <p:cNvPr id="184" name="Google Shape;184;p38"/>
          <p:cNvSpPr txBox="1"/>
          <p:nvPr/>
        </p:nvSpPr>
        <p:spPr>
          <a:xfrm>
            <a:off x="578275" y="4407200"/>
            <a:ext cx="5806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Slide: </a:t>
            </a:r>
            <a:r>
              <a:rPr lang="ja" sz="19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https://bit.ly/join-staff-pycontaiwan</a:t>
            </a:r>
            <a:r>
              <a:rPr lang="ja" sz="1900">
                <a:solidFill>
                  <a:srgbClr val="EEEDDC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900">
              <a:solidFill>
                <a:srgbClr val="EEEDD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25" y="152400"/>
            <a:ext cx="70725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0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run the scripts from browser</a:t>
            </a:r>
            <a:endParaRPr/>
          </a:p>
        </p:txBody>
      </p:sp>
      <p:sp>
        <p:nvSpPr>
          <p:cNvPr id="728" name="Google Shape;728;p120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 this time,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Create Lambda function from the script.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lang="ja">
                <a:solidFill>
                  <a:schemeClr val="accent1"/>
                </a:solidFill>
              </a:rPr>
              <a:t>Call the function from Slack. (Slash Command)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1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Slack Slash Command</a:t>
            </a:r>
            <a:endParaRPr/>
          </a:p>
        </p:txBody>
      </p:sp>
      <p:pic>
        <p:nvPicPr>
          <p:cNvPr descr="https://user-images.githubusercontent.com/21273221/83345378-53164880-a34d-11ea-9c57-0ece58c7f615.png" id="734" name="Google Shape;734;p121"/>
          <p:cNvPicPr preferRelativeResize="0"/>
          <p:nvPr/>
        </p:nvPicPr>
        <p:blipFill rotWithShape="1">
          <a:blip r:embed="rId3">
            <a:alphaModFix/>
          </a:blip>
          <a:srcRect b="0" l="2657" r="0" t="55478"/>
          <a:stretch/>
        </p:blipFill>
        <p:spPr>
          <a:xfrm>
            <a:off x="1780875" y="1409525"/>
            <a:ext cx="5582249" cy="86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121"/>
          <p:cNvSpPr/>
          <p:nvPr/>
        </p:nvSpPr>
        <p:spPr>
          <a:xfrm>
            <a:off x="6488875" y="790850"/>
            <a:ext cx="2131200" cy="773400"/>
          </a:xfrm>
          <a:prstGeom prst="wedgeRectCallout">
            <a:avLst>
              <a:gd fmla="val -97093" name="adj1"/>
              <a:gd fmla="val 612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/cp_in_drive [file_id]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2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Slack Slash Command</a:t>
            </a:r>
            <a:endParaRPr/>
          </a:p>
        </p:txBody>
      </p:sp>
      <p:pic>
        <p:nvPicPr>
          <p:cNvPr descr="https://user-images.githubusercontent.com/21273221/83345378-53164880-a34d-11ea-9c57-0ece58c7f615.png" id="741" name="Google Shape;741;p122"/>
          <p:cNvPicPr preferRelativeResize="0"/>
          <p:nvPr/>
        </p:nvPicPr>
        <p:blipFill rotWithShape="1">
          <a:blip r:embed="rId3">
            <a:alphaModFix/>
          </a:blip>
          <a:srcRect b="0" l="2657" r="0" t="55478"/>
          <a:stretch/>
        </p:blipFill>
        <p:spPr>
          <a:xfrm>
            <a:off x="1780875" y="1409525"/>
            <a:ext cx="5582249" cy="86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ser-images.githubusercontent.com/21273221/88820012-bca2be00-d1fb-11ea-8c2f-c7ebf7e835ca.png" id="742" name="Google Shape;742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875" y="2571744"/>
            <a:ext cx="5582251" cy="2203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23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Components of Slash Command</a:t>
            </a:r>
            <a:endParaRPr/>
          </a:p>
        </p:txBody>
      </p:sp>
      <p:sp>
        <p:nvSpPr>
          <p:cNvPr id="748" name="Google Shape;748;p123"/>
          <p:cNvSpPr txBox="1"/>
          <p:nvPr>
            <p:ph idx="1" type="body"/>
          </p:nvPr>
        </p:nvSpPr>
        <p:spPr>
          <a:xfrm>
            <a:off x="578275" y="1572200"/>
            <a:ext cx="39936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Enabling interactivity with Slash Commands | Slack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Slack app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Request URL</a:t>
            </a:r>
            <a:endParaRPr/>
          </a:p>
        </p:txBody>
      </p:sp>
      <p:pic>
        <p:nvPicPr>
          <p:cNvPr id="749" name="Google Shape;749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701" y="1504800"/>
            <a:ext cx="4144026" cy="323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4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Components of Slash Command</a:t>
            </a:r>
            <a:endParaRPr/>
          </a:p>
        </p:txBody>
      </p:sp>
      <p:sp>
        <p:nvSpPr>
          <p:cNvPr id="755" name="Google Shape;755;p124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Enabling interactivity with Slash Commands | Slack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Slack app (</a:t>
            </a:r>
            <a:r>
              <a:rPr lang="ja"/>
              <a:t>👉 </a:t>
            </a:r>
            <a:r>
              <a:rPr lang="ja" u="sng">
                <a:solidFill>
                  <a:schemeClr val="hlink"/>
                </a:solidFill>
                <a:hlinkClick action="ppaction://hlinksldjump" r:id="rId4"/>
              </a:rPr>
              <a:t>Appendix</a:t>
            </a:r>
            <a:r>
              <a:rPr lang="ja"/>
              <a:t>)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Request URL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5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Components of Slash Command</a:t>
            </a:r>
            <a:endParaRPr/>
          </a:p>
        </p:txBody>
      </p:sp>
      <p:sp>
        <p:nvSpPr>
          <p:cNvPr id="761" name="Google Shape;761;p125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Enabling interactivity with Slash Commands | Slack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Slack app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Request URL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Slack sends data to this URL.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ja"/>
              <a:t>= URL of </a:t>
            </a:r>
            <a:r>
              <a:rPr lang="ja">
                <a:solidFill>
                  <a:schemeClr val="accent1"/>
                </a:solidFill>
              </a:rPr>
              <a:t>Lambda function</a:t>
            </a:r>
            <a:r>
              <a:rPr lang="ja"/>
              <a:t>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26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attach URL to Lambda function </a:t>
            </a:r>
            <a:endParaRPr/>
          </a:p>
        </p:txBody>
      </p:sp>
      <p:sp>
        <p:nvSpPr>
          <p:cNvPr id="767" name="Google Shape;767;p126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👉</a:t>
            </a:r>
            <a:r>
              <a:rPr lang="ja"/>
              <a:t> Amazon API Gateway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What is Amazon API Gateway? - Amazon API Gateway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ja"/>
              <a:t>an AWS service for </a:t>
            </a:r>
            <a:r>
              <a:rPr i="1" lang="ja">
                <a:solidFill>
                  <a:schemeClr val="accent1"/>
                </a:solidFill>
              </a:rPr>
              <a:t>creating</a:t>
            </a:r>
            <a:r>
              <a:rPr i="1" lang="ja"/>
              <a:t>, publishing, maintaining, monitoring, and securing REST, HTTP, and WebSocket </a:t>
            </a:r>
            <a:r>
              <a:rPr i="1" lang="ja">
                <a:solidFill>
                  <a:schemeClr val="accent1"/>
                </a:solidFill>
              </a:rPr>
              <a:t>APIs</a:t>
            </a:r>
            <a:r>
              <a:rPr i="1" lang="ja"/>
              <a:t> at any scale.</a:t>
            </a:r>
            <a:endParaRPr i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7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Slash Command: Slack</a:t>
            </a:r>
            <a:r>
              <a:rPr lang="ja"/>
              <a:t>'</a:t>
            </a:r>
            <a:r>
              <a:rPr lang="ja"/>
              <a:t>s behavior</a:t>
            </a:r>
            <a:endParaRPr/>
          </a:p>
        </p:txBody>
      </p:sp>
      <p:sp>
        <p:nvSpPr>
          <p:cNvPr id="773" name="Google Shape;773;p127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POST request to the Request URL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Content-type: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application/x-www-form-urlencoded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ja"/>
              <a:t>Contains data: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text=file_id&amp;response_url=https://hooks.slack.com/commands/1234/5678</a:t>
            </a:r>
            <a:r>
              <a:rPr lang="ja"/>
              <a:t> (</a:t>
            </a:r>
            <a:r>
              <a:rPr lang="ja" u="sng">
                <a:solidFill>
                  <a:schemeClr val="hlink"/>
                </a:solidFill>
                <a:hlinkClick r:id="rId3"/>
              </a:rPr>
              <a:t>Detail</a:t>
            </a:r>
            <a:r>
              <a:rPr lang="ja"/>
              <a:t>)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8"/>
          <p:cNvSpPr txBox="1"/>
          <p:nvPr>
            <p:ph type="title"/>
          </p:nvPr>
        </p:nvSpPr>
        <p:spPr>
          <a:xfrm>
            <a:off x="578275" y="445025"/>
            <a:ext cx="80418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How to configure API Gateway</a:t>
            </a:r>
            <a:endParaRPr/>
          </a:p>
        </p:txBody>
      </p:sp>
      <p:sp>
        <p:nvSpPr>
          <p:cNvPr id="779" name="Google Shape;779;p128"/>
          <p:cNvSpPr txBox="1"/>
          <p:nvPr>
            <p:ph idx="1" type="body"/>
          </p:nvPr>
        </p:nvSpPr>
        <p:spPr>
          <a:xfrm>
            <a:off x="578275" y="1572200"/>
            <a:ext cx="80418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Create a REST API with Lambda integrations in Amazon API Gateway - Amazon API Gateway</a:t>
            </a:r>
            <a:endParaRPr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Create REST API for </a:t>
            </a:r>
            <a:r>
              <a:rPr lang="ja">
                <a:solidFill>
                  <a:schemeClr val="accent1"/>
                </a:solidFill>
              </a:rPr>
              <a:t>POST</a:t>
            </a:r>
            <a:r>
              <a:rPr lang="ja"/>
              <a:t> method.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Specify Mapping Templates (👉 </a:t>
            </a:r>
            <a:r>
              <a:rPr lang="ja" u="sng">
                <a:solidFill>
                  <a:schemeClr val="hlink"/>
                </a:solidFill>
                <a:hlinkClick action="ppaction://hlinksldjump" r:id="rId4"/>
              </a:rPr>
              <a:t>Appendix</a:t>
            </a:r>
            <a:r>
              <a:rPr lang="ja"/>
              <a:t>) for </a:t>
            </a:r>
            <a:r>
              <a:rPr b="1" lang="ja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application/</a:t>
            </a:r>
            <a:r>
              <a:rPr b="1" lang="ja" sz="1600">
                <a:solidFill>
                  <a:schemeClr val="accent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x-www-form-urlencoded</a:t>
            </a:r>
            <a:r>
              <a:rPr lang="ja"/>
              <a:t>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ja"/>
              <a:t>Attach the endpoint to Lambda function.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zusa 3">
  <a:themeElements>
    <a:clrScheme name="Simple Dark">
      <a:dk1>
        <a:srgbClr val="FCFDF2"/>
      </a:dk1>
      <a:lt1>
        <a:srgbClr val="191A1C"/>
      </a:lt1>
      <a:dk2>
        <a:srgbClr val="393C41"/>
      </a:dk2>
      <a:lt2>
        <a:srgbClr val="EEEDDC"/>
      </a:lt2>
      <a:accent1>
        <a:srgbClr val="5AE08E"/>
      </a:accent1>
      <a:accent2>
        <a:srgbClr val="7ABBFF"/>
      </a:accent2>
      <a:accent3>
        <a:srgbClr val="FC68C5"/>
      </a:accent3>
      <a:accent4>
        <a:srgbClr val="19AF77"/>
      </a:accent4>
      <a:accent5>
        <a:srgbClr val="5D6CEC"/>
      </a:accent5>
      <a:accent6>
        <a:srgbClr val="F82C7B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