
<file path=[Content_Types].xml><?xml version="1.0" encoding="utf-8"?>
<Types xmlns="http://schemas.openxmlformats.org/package/2006/content-types">
  <Default Extension="jpeg" ContentType="image/jpeg"/>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1" r:id="rId3"/>
    <p:sldId id="260" r:id="rId5"/>
    <p:sldId id="304" r:id="rId6"/>
    <p:sldId id="393" r:id="rId7"/>
    <p:sldId id="427" r:id="rId8"/>
    <p:sldId id="424" r:id="rId9"/>
    <p:sldId id="394" r:id="rId10"/>
    <p:sldId id="396" r:id="rId11"/>
    <p:sldId id="397" r:id="rId12"/>
    <p:sldId id="398" r:id="rId13"/>
    <p:sldId id="399" r:id="rId14"/>
    <p:sldId id="400" r:id="rId15"/>
    <p:sldId id="401" r:id="rId16"/>
    <p:sldId id="402" r:id="rId17"/>
    <p:sldId id="403" r:id="rId18"/>
    <p:sldId id="404" r:id="rId19"/>
    <p:sldId id="405" r:id="rId20"/>
    <p:sldId id="406" r:id="rId21"/>
    <p:sldId id="411" r:id="rId22"/>
    <p:sldId id="407" r:id="rId23"/>
    <p:sldId id="408" r:id="rId24"/>
    <p:sldId id="409" r:id="rId25"/>
    <p:sldId id="410" r:id="rId26"/>
    <p:sldId id="412" r:id="rId27"/>
    <p:sldId id="413" r:id="rId28"/>
    <p:sldId id="425" r:id="rId29"/>
    <p:sldId id="414" r:id="rId30"/>
    <p:sldId id="395" r:id="rId31"/>
    <p:sldId id="426" r:id="rId32"/>
    <p:sldId id="415" r:id="rId33"/>
    <p:sldId id="416" r:id="rId34"/>
    <p:sldId id="417" r:id="rId35"/>
    <p:sldId id="419" r:id="rId36"/>
    <p:sldId id="420" r:id="rId37"/>
    <p:sldId id="421" r:id="rId38"/>
    <p:sldId id="422" r:id="rId39"/>
    <p:sldId id="423" r:id="rId40"/>
    <p:sldId id="428" r:id="rId41"/>
    <p:sldId id="418" r:id="rId42"/>
    <p:sldId id="262" r:id="rId43"/>
  </p:sldIdLst>
  <p:sldSz cx="9144000" cy="5143500" type="screen16x9"/>
  <p:notesSz cx="6858000" cy="9144000"/>
  <p:defaultTextStyle>
    <a:defPPr>
      <a:defRPr lang="zh-CN"/>
    </a:defPPr>
    <a:lvl1pPr marL="0" algn="l" defTabSz="695960" rtl="0" eaLnBrk="1" latinLnBrk="0" hangingPunct="1">
      <a:defRPr sz="1370" kern="1200">
        <a:solidFill>
          <a:schemeClr val="tx1"/>
        </a:solidFill>
        <a:latin typeface="+mn-lt"/>
        <a:ea typeface="+mn-ea"/>
        <a:cs typeface="+mn-cs"/>
      </a:defRPr>
    </a:lvl1pPr>
    <a:lvl2pPr marL="347980" algn="l" defTabSz="695960" rtl="0" eaLnBrk="1" latinLnBrk="0" hangingPunct="1">
      <a:defRPr sz="1370" kern="1200">
        <a:solidFill>
          <a:schemeClr val="tx1"/>
        </a:solidFill>
        <a:latin typeface="+mn-lt"/>
        <a:ea typeface="+mn-ea"/>
        <a:cs typeface="+mn-cs"/>
      </a:defRPr>
    </a:lvl2pPr>
    <a:lvl3pPr marL="695960" algn="l" defTabSz="695960" rtl="0" eaLnBrk="1" latinLnBrk="0" hangingPunct="1">
      <a:defRPr sz="1370" kern="1200">
        <a:solidFill>
          <a:schemeClr val="tx1"/>
        </a:solidFill>
        <a:latin typeface="+mn-lt"/>
        <a:ea typeface="+mn-ea"/>
        <a:cs typeface="+mn-cs"/>
      </a:defRPr>
    </a:lvl3pPr>
    <a:lvl4pPr marL="1044575" algn="l" defTabSz="695960" rtl="0" eaLnBrk="1" latinLnBrk="0" hangingPunct="1">
      <a:defRPr sz="1370" kern="1200">
        <a:solidFill>
          <a:schemeClr val="tx1"/>
        </a:solidFill>
        <a:latin typeface="+mn-lt"/>
        <a:ea typeface="+mn-ea"/>
        <a:cs typeface="+mn-cs"/>
      </a:defRPr>
    </a:lvl4pPr>
    <a:lvl5pPr marL="1392555" algn="l" defTabSz="695960" rtl="0" eaLnBrk="1" latinLnBrk="0" hangingPunct="1">
      <a:defRPr sz="1370" kern="1200">
        <a:solidFill>
          <a:schemeClr val="tx1"/>
        </a:solidFill>
        <a:latin typeface="+mn-lt"/>
        <a:ea typeface="+mn-ea"/>
        <a:cs typeface="+mn-cs"/>
      </a:defRPr>
    </a:lvl5pPr>
    <a:lvl6pPr marL="1740535" algn="l" defTabSz="695960" rtl="0" eaLnBrk="1" latinLnBrk="0" hangingPunct="1">
      <a:defRPr sz="1370" kern="1200">
        <a:solidFill>
          <a:schemeClr val="tx1"/>
        </a:solidFill>
        <a:latin typeface="+mn-lt"/>
        <a:ea typeface="+mn-ea"/>
        <a:cs typeface="+mn-cs"/>
      </a:defRPr>
    </a:lvl6pPr>
    <a:lvl7pPr marL="2088515" algn="l" defTabSz="695960" rtl="0" eaLnBrk="1" latinLnBrk="0" hangingPunct="1">
      <a:defRPr sz="1370" kern="1200">
        <a:solidFill>
          <a:schemeClr val="tx1"/>
        </a:solidFill>
        <a:latin typeface="+mn-lt"/>
        <a:ea typeface="+mn-ea"/>
        <a:cs typeface="+mn-cs"/>
      </a:defRPr>
    </a:lvl7pPr>
    <a:lvl8pPr marL="2436495" algn="l" defTabSz="695960" rtl="0" eaLnBrk="1" latinLnBrk="0" hangingPunct="1">
      <a:defRPr sz="1370" kern="1200">
        <a:solidFill>
          <a:schemeClr val="tx1"/>
        </a:solidFill>
        <a:latin typeface="+mn-lt"/>
        <a:ea typeface="+mn-ea"/>
        <a:cs typeface="+mn-cs"/>
      </a:defRPr>
    </a:lvl8pPr>
    <a:lvl9pPr marL="2785110" algn="l" defTabSz="695960" rtl="0" eaLnBrk="1" latinLnBrk="0" hangingPunct="1">
      <a:defRPr sz="137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ongbin" initials="l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FFD"/>
    <a:srgbClr val="262626"/>
    <a:srgbClr val="B3D9FF"/>
    <a:srgbClr val="EBF5FF"/>
    <a:srgbClr val="FFFFFF"/>
    <a:srgbClr val="CC3300"/>
    <a:srgbClr val="40404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45" autoAdjust="0"/>
    <p:restoredTop sz="93911" autoAdjust="0"/>
  </p:normalViewPr>
  <p:slideViewPr>
    <p:cSldViewPr snapToGrid="0" snapToObjects="1">
      <p:cViewPr varScale="1">
        <p:scale>
          <a:sx n="89" d="100"/>
          <a:sy n="89" d="100"/>
        </p:scale>
        <p:origin x="-600" y="-90"/>
      </p:cViewPr>
      <p:guideLst>
        <p:guide orient="horz" pos="1629"/>
        <p:guide pos="28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4E70D-C232-4356-A7F8-0AFEA0DE3F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ABF34-43AD-46C7-9AC8-FDA89E9FD9B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3ABF34-43AD-46C7-9AC8-FDA89E9FD9B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emf"/><Relationship Id="rId8" Type="http://schemas.openxmlformats.org/officeDocument/2006/relationships/image" Target="../media/image7.emf"/><Relationship Id="rId7" Type="http://schemas.openxmlformats.org/officeDocument/2006/relationships/image" Target="../media/image6.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3" Type="http://schemas.openxmlformats.org/officeDocument/2006/relationships/image" Target="../media/image2.emf"/><Relationship Id="rId2" Type="http://schemas.openxmlformats.org/officeDocument/2006/relationships/image" Target="../media/image1.emf"/><Relationship Id="rId19" Type="http://schemas.openxmlformats.org/officeDocument/2006/relationships/image" Target="../media/image18.emf"/><Relationship Id="rId18" Type="http://schemas.openxmlformats.org/officeDocument/2006/relationships/image" Target="../media/image17.emf"/><Relationship Id="rId17" Type="http://schemas.openxmlformats.org/officeDocument/2006/relationships/image" Target="../media/image16.emf"/><Relationship Id="rId16" Type="http://schemas.openxmlformats.org/officeDocument/2006/relationships/image" Target="../media/image15.emf"/><Relationship Id="rId15" Type="http://schemas.openxmlformats.org/officeDocument/2006/relationships/image" Target="../media/image14.emf"/><Relationship Id="rId14" Type="http://schemas.openxmlformats.org/officeDocument/2006/relationships/image" Target="../media/image13.emf"/><Relationship Id="rId13" Type="http://schemas.openxmlformats.org/officeDocument/2006/relationships/image" Target="../media/image12.emf"/><Relationship Id="rId12" Type="http://schemas.openxmlformats.org/officeDocument/2006/relationships/image" Target="../media/image11.emf"/><Relationship Id="rId11" Type="http://schemas.openxmlformats.org/officeDocument/2006/relationships/image" Target="../media/image10.emf"/><Relationship Id="rId10" Type="http://schemas.openxmlformats.org/officeDocument/2006/relationships/image" Target="../media/image9.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p:cNvGrpSpPr/>
          <p:nvPr userDrawn="1"/>
        </p:nvGrpSpPr>
        <p:grpSpPr>
          <a:xfrm>
            <a:off x="976313" y="546100"/>
            <a:ext cx="7126287" cy="4144963"/>
            <a:chOff x="976313" y="546100"/>
            <a:chExt cx="7126287" cy="4144963"/>
          </a:xfrm>
        </p:grpSpPr>
        <p:pic>
          <p:nvPicPr>
            <p:cNvPr id="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2" name="椭圆 11"/>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3"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sp>
          <p:nvSpPr>
            <p:cNvPr id="14" name="椭圆 13"/>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15" name="图片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43"/>
            <p:cNvGrpSpPr/>
            <p:nvPr userDrawn="1"/>
          </p:nvGrpSpPr>
          <p:grpSpPr bwMode="auto">
            <a:xfrm>
              <a:off x="6100763" y="1751013"/>
              <a:ext cx="130175" cy="128587"/>
              <a:chOff x="6101548" y="1750326"/>
              <a:chExt cx="129654" cy="129654"/>
            </a:xfrm>
          </p:grpSpPr>
          <p:sp>
            <p:nvSpPr>
              <p:cNvPr id="50" name="椭圆 49"/>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5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7"/>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41"/>
            <p:cNvGrpSpPr/>
            <p:nvPr userDrawn="1"/>
          </p:nvGrpSpPr>
          <p:grpSpPr bwMode="auto">
            <a:xfrm>
              <a:off x="3040063" y="546100"/>
              <a:ext cx="225425" cy="225425"/>
              <a:chOff x="3039900" y="545911"/>
              <a:chExt cx="225188" cy="225188"/>
            </a:xfrm>
          </p:grpSpPr>
          <p:sp>
            <p:nvSpPr>
              <p:cNvPr id="48" name="椭圆 47"/>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9"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组合 37"/>
            <p:cNvGrpSpPr/>
            <p:nvPr userDrawn="1"/>
          </p:nvGrpSpPr>
          <p:grpSpPr bwMode="auto">
            <a:xfrm>
              <a:off x="2586038" y="3022600"/>
              <a:ext cx="185737" cy="185738"/>
              <a:chOff x="2586251" y="3022980"/>
              <a:chExt cx="88710" cy="88710"/>
            </a:xfrm>
            <a:solidFill>
              <a:srgbClr val="C00000"/>
            </a:solidFill>
          </p:grpSpPr>
          <p:sp>
            <p:nvSpPr>
              <p:cNvPr id="46" name="椭圆 9"/>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pic>
            <p:nvPicPr>
              <p:cNvPr id="47"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1" name="Picture 1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椭圆 21"/>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23" name="Picture 15"/>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组合 46"/>
            <p:cNvGrpSpPr/>
            <p:nvPr userDrawn="1"/>
          </p:nvGrpSpPr>
          <p:grpSpPr bwMode="auto">
            <a:xfrm>
              <a:off x="2327275" y="3386138"/>
              <a:ext cx="258763" cy="258762"/>
              <a:chOff x="1798978" y="3519004"/>
              <a:chExt cx="259307" cy="259307"/>
            </a:xfrm>
          </p:grpSpPr>
          <p:sp>
            <p:nvSpPr>
              <p:cNvPr id="44" name="椭圆 43"/>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5"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38"/>
            <p:cNvGrpSpPr/>
            <p:nvPr userDrawn="1"/>
          </p:nvGrpSpPr>
          <p:grpSpPr bwMode="auto">
            <a:xfrm>
              <a:off x="976313" y="1046163"/>
              <a:ext cx="300037" cy="300037"/>
              <a:chOff x="748396" y="764271"/>
              <a:chExt cx="300782" cy="300782"/>
            </a:xfrm>
          </p:grpSpPr>
          <p:sp>
            <p:nvSpPr>
              <p:cNvPr id="42" name="椭圆 41"/>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3"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 name="组合 42"/>
            <p:cNvGrpSpPr/>
            <p:nvPr userDrawn="1"/>
          </p:nvGrpSpPr>
          <p:grpSpPr bwMode="auto">
            <a:xfrm>
              <a:off x="1763713" y="4391025"/>
              <a:ext cx="300037" cy="300038"/>
              <a:chOff x="1365228" y="4292790"/>
              <a:chExt cx="300782" cy="300782"/>
            </a:xfrm>
          </p:grpSpPr>
          <p:sp>
            <p:nvSpPr>
              <p:cNvPr id="40" name="椭圆 39"/>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1"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组合 1"/>
            <p:cNvGrpSpPr/>
            <p:nvPr userDrawn="1"/>
          </p:nvGrpSpPr>
          <p:grpSpPr bwMode="auto">
            <a:xfrm>
              <a:off x="1169988" y="2619375"/>
              <a:ext cx="300037" cy="300038"/>
              <a:chOff x="1169908" y="2618983"/>
              <a:chExt cx="300782" cy="300782"/>
            </a:xfrm>
          </p:grpSpPr>
          <p:sp>
            <p:nvSpPr>
              <p:cNvPr id="38" name="椭圆 37"/>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9"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组合 49"/>
            <p:cNvGrpSpPr/>
            <p:nvPr userDrawn="1"/>
          </p:nvGrpSpPr>
          <p:grpSpPr bwMode="auto">
            <a:xfrm>
              <a:off x="7781925" y="4046538"/>
              <a:ext cx="320675" cy="320675"/>
              <a:chOff x="7874758" y="4418464"/>
              <a:chExt cx="320722" cy="320722"/>
            </a:xfrm>
          </p:grpSpPr>
          <p:sp>
            <p:nvSpPr>
              <p:cNvPr id="36" name="椭圆 35"/>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7"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9" name="Picture 9"/>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组合 45"/>
            <p:cNvGrpSpPr/>
            <p:nvPr userDrawn="1"/>
          </p:nvGrpSpPr>
          <p:grpSpPr bwMode="auto">
            <a:xfrm>
              <a:off x="6613525" y="3433763"/>
              <a:ext cx="258763" cy="258762"/>
              <a:chOff x="8470946" y="4206098"/>
              <a:chExt cx="259071" cy="259071"/>
            </a:xfrm>
          </p:grpSpPr>
          <p:sp>
            <p:nvSpPr>
              <p:cNvPr id="34" name="椭圆 33"/>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5"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组合 44"/>
            <p:cNvGrpSpPr/>
            <p:nvPr userDrawn="1"/>
          </p:nvGrpSpPr>
          <p:grpSpPr bwMode="auto">
            <a:xfrm>
              <a:off x="7308850" y="912813"/>
              <a:ext cx="322263" cy="322262"/>
              <a:chOff x="7308304" y="912172"/>
              <a:chExt cx="323068" cy="323068"/>
            </a:xfrm>
          </p:grpSpPr>
          <p:sp>
            <p:nvSpPr>
              <p:cNvPr id="32" name="椭圆 31"/>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3"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 name="标题 1"/>
          <p:cNvSpPr>
            <a:spLocks noGrp="1"/>
          </p:cNvSpPr>
          <p:nvPr>
            <p:ph type="ctrTitle"/>
          </p:nvPr>
        </p:nvSpPr>
        <p:spPr>
          <a:xfrm>
            <a:off x="1143000" y="841374"/>
            <a:ext cx="6858000" cy="2016125"/>
          </a:xfrm>
        </p:spPr>
        <p:txBody>
          <a:bodyPr anchor="b">
            <a:normAutofit/>
          </a:bodyPr>
          <a:lstStyle>
            <a:lvl1pPr algn="ctr">
              <a:defRPr sz="3600">
                <a:solidFill>
                  <a:schemeClr val="tx1">
                    <a:lumMod val="85000"/>
                    <a:lumOff val="15000"/>
                  </a:schemeClr>
                </a:solidFill>
              </a:defRPr>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004457"/>
            <a:ext cx="6858000" cy="703385"/>
          </a:xfrm>
          <a:prstGeom prst="rect">
            <a:avLst/>
          </a:prstGeo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59C60F8F-4E1E-ED4E-893F-DC034FAFF654}"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DA768C9-4B7F-1440-B58A-1973EF2CC51E}" type="slidenum">
              <a:rPr/>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提问">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lang="zh-CN" altLang="en-US"/>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提问</a:t>
            </a:r>
            <a:endParaRPr lang="en-US" dirty="0"/>
          </a:p>
        </p:txBody>
      </p:sp>
      <p:grpSp>
        <p:nvGrpSpPr>
          <p:cNvPr id="7" name="组合 6"/>
          <p:cNvGrpSpPr/>
          <p:nvPr userDrawn="1"/>
        </p:nvGrpSpPr>
        <p:grpSpPr>
          <a:xfrm>
            <a:off x="22225" y="1511300"/>
            <a:ext cx="3829050" cy="1552575"/>
            <a:chOff x="22225" y="1511300"/>
            <a:chExt cx="3829050" cy="1552575"/>
          </a:xfrm>
        </p:grpSpPr>
        <p:sp>
          <p:nvSpPr>
            <p:cNvPr id="15" name="矩形 14"/>
            <p:cNvSpPr/>
            <p:nvPr userDrawn="1"/>
          </p:nvSpPr>
          <p:spPr>
            <a:xfrm rot="2700000">
              <a:off x="1363663" y="1519238"/>
              <a:ext cx="1544637" cy="1544637"/>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userDrawn="1"/>
          </p:nvSpPr>
          <p:spPr>
            <a:xfrm rot="2700000">
              <a:off x="1147763" y="1511300"/>
              <a:ext cx="1544638" cy="1544637"/>
            </a:xfrm>
            <a:prstGeom prst="rect">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600">
                  <a:solidFill>
                    <a:schemeClr val="bg1"/>
                  </a:solidFill>
                  <a:latin typeface="微软雅黑" panose="020B0503020204020204" pitchFamily="34" charset="-122"/>
                  <a:ea typeface="微软雅黑" panose="020B0503020204020204" pitchFamily="34" charset="-122"/>
                </a:rPr>
                <a:t>提问</a:t>
              </a:r>
              <a:endParaRPr lang="en-US" altLang="zh-CN" sz="3600">
                <a:solidFill>
                  <a:schemeClr val="bg1"/>
                </a:solidFill>
                <a:latin typeface="微软雅黑" panose="020B0503020204020204" pitchFamily="34" charset="-122"/>
                <a:ea typeface="微软雅黑" panose="020B0503020204020204" pitchFamily="34" charset="-122"/>
              </a:endParaRPr>
            </a:p>
          </p:txBody>
        </p:sp>
      </p:grpSp>
      <p:sp>
        <p:nvSpPr>
          <p:cNvPr id="13"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4"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lang="zh-CN" altLang="en-US"/>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总结</a:t>
            </a:r>
            <a:endParaRPr lang="en-US" dirty="0"/>
          </a:p>
        </p:txBody>
      </p:sp>
      <p:grpSp>
        <p:nvGrpSpPr>
          <p:cNvPr id="9" name="组合 8"/>
          <p:cNvGrpSpPr/>
          <p:nvPr userDrawn="1"/>
        </p:nvGrpSpPr>
        <p:grpSpPr>
          <a:xfrm>
            <a:off x="22225" y="1511300"/>
            <a:ext cx="3829050" cy="1552575"/>
            <a:chOff x="22225" y="1511300"/>
            <a:chExt cx="3829050" cy="1552575"/>
          </a:xfrm>
        </p:grpSpPr>
        <p:sp>
          <p:nvSpPr>
            <p:cNvPr id="12" name="矩形 11"/>
            <p:cNvSpPr/>
            <p:nvPr userDrawn="1"/>
          </p:nvSpPr>
          <p:spPr>
            <a:xfrm rot="2700000">
              <a:off x="1363663" y="1519238"/>
              <a:ext cx="1544637" cy="154463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3" name="矩形 12"/>
            <p:cNvSpPr/>
            <p:nvPr userDrawn="1"/>
          </p:nvSpPr>
          <p:spPr>
            <a:xfrm rot="2700000">
              <a:off x="1147763" y="1511300"/>
              <a:ext cx="1544638" cy="1544637"/>
            </a:xfrm>
            <a:prstGeom prst="rect">
              <a:avLst/>
            </a:prstGeom>
            <a:solidFill>
              <a:schemeClr val="tx1">
                <a:lumMod val="75000"/>
                <a:lumOff val="2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4"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总结</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
        <p:nvSpPr>
          <p:cNvPr id="16"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7"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10" name="矩形 9"/>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日期占位符 2"/>
          <p:cNvSpPr>
            <a:spLocks noGrp="1"/>
          </p:cNvSpPr>
          <p:nvPr>
            <p:ph type="dt" sz="half" idx="10"/>
          </p:nvPr>
        </p:nvSpPr>
        <p:spPr/>
        <p:txBody>
          <a:bodyPr/>
          <a:lstStyle/>
          <a:p>
            <a:fld id="{59C60F8F-4E1E-ED4E-893F-DC034FAFF654}" type="datetimeFigureOut">
              <a:rPr lang="zh-CN" altLang="en-US"/>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DA768C9-4B7F-1440-B58A-1973EF2CC51E}" type="slidenum">
              <a:rPr/>
            </a:fld>
            <a:endParaRPr kumimoji="1" lang="zh-CN" altLang="en-US"/>
          </a:p>
        </p:txBody>
      </p:sp>
      <p:grpSp>
        <p:nvGrpSpPr>
          <p:cNvPr id="6" name="组合 9"/>
          <p:cNvGrpSpPr/>
          <p:nvPr userDrawn="1"/>
        </p:nvGrpSpPr>
        <p:grpSpPr bwMode="auto">
          <a:xfrm>
            <a:off x="1944688" y="1817688"/>
            <a:ext cx="5148262" cy="787400"/>
            <a:chOff x="1944836" y="1767215"/>
            <a:chExt cx="5147444" cy="787423"/>
          </a:xfrm>
        </p:grpSpPr>
        <p:pic>
          <p:nvPicPr>
            <p:cNvPr id="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92000" y="1333500"/>
            <a:ext cx="4991100" cy="2498725"/>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endParaRPr lang="en-US" altLang="zh-CN"/>
          </a:p>
          <a:p>
            <a:pPr lvl="0"/>
            <a:r>
              <a:rPr lang="zh-CN" altLang="en-US"/>
              <a:t>微软雅黑</a:t>
            </a:r>
            <a:r>
              <a:rPr lang="en-US" altLang="zh-CN"/>
              <a:t>14</a:t>
            </a:r>
            <a:endParaRPr lang="en-US" altLang="zh-CN"/>
          </a:p>
          <a:p>
            <a:pPr lvl="0"/>
            <a:r>
              <a:rPr lang="zh-CN" altLang="en-US"/>
              <a:t>编辑母版文本样式
编辑模板文本样式</a:t>
            </a:r>
            <a:endParaRPr lang="en-US" dirty="0"/>
          </a:p>
        </p:txBody>
      </p:sp>
      <p:sp>
        <p:nvSpPr>
          <p:cNvPr id="4" name="Date Placeholder 3"/>
          <p:cNvSpPr>
            <a:spLocks noGrp="1"/>
          </p:cNvSpPr>
          <p:nvPr>
            <p:ph type="dt" sz="half" idx="10"/>
          </p:nvPr>
        </p:nvSpPr>
        <p:spPr/>
        <p:txBody>
          <a:bodyPr/>
          <a:lstStyle/>
          <a:p>
            <a:fld id="{F31F57E1-EBC0-524C-9B6C-A0200F23BED1}" type="datetimeFigureOut">
              <a:rPr lang="zh-CN" altLang="en-US"/>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MH_Others_1"/>
          <p:cNvSpPr txBox="1">
            <a:spLocks noChangeArrowheads="1"/>
          </p:cNvSpPr>
          <p:nvPr userDrawn="1">
            <p:custDataLst>
              <p:tags r:id="rId2"/>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13" name="MH_Others_2"/>
          <p:cNvSpPr>
            <a:spLocks noChangeArrowheads="1"/>
          </p:cNvSpPr>
          <p:nvPr userDrawn="1">
            <p:custDataLst>
              <p:tags r:id="rId3"/>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14" name="MH_Others_3"/>
          <p:cNvSpPr>
            <a:spLocks noChangeArrowheads="1"/>
          </p:cNvSpPr>
          <p:nvPr userDrawn="1">
            <p:custDataLst>
              <p:tags r:id="rId4"/>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lang="zh-CN" altLang="en-US"/>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cxnSp>
        <p:nvCxnSpPr>
          <p:cNvPr id="7" name="直接连接符 2"/>
          <p:cNvCxnSpPr/>
          <p:nvPr userDrawn="1"/>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userDrawn="1"/>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userDrawn="1"/>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标题占位符 1"/>
          <p:cNvSpPr txBox="1">
            <a:spLocks noChangeArrowheads="1"/>
          </p:cNvSpPr>
          <p:nvPr userDrawn="1"/>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rPr>
              <a:t>目标</a:t>
            </a:r>
            <a:endParaRPr lang="zh-TW" altLang="zh-CN" sz="3200" b="1">
              <a:solidFill>
                <a:srgbClr val="262626"/>
              </a:solidFill>
              <a:latin typeface="微软雅黑" panose="020B0503020204020204" pitchFamily="34" charset="-122"/>
              <a:ea typeface="微软雅黑" panose="020B0503020204020204" pitchFamily="34" charset="-122"/>
            </a:endParaRPr>
          </a:p>
        </p:txBody>
      </p:sp>
      <p:sp>
        <p:nvSpPr>
          <p:cNvPr id="11" name="标题占位符 1"/>
          <p:cNvSpPr txBox="1">
            <a:spLocks noChangeArrowheads="1"/>
          </p:cNvSpPr>
          <p:nvPr userDrawn="1"/>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rPr>
              <a:t>TARGET</a:t>
            </a:r>
            <a:endParaRPr lang="zh-TW" altLang="zh-CN" sz="2400" b="1" kern="0"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Content Placeholder 2"/>
          <p:cNvSpPr>
            <a:spLocks noGrp="1"/>
          </p:cNvSpPr>
          <p:nvPr>
            <p:ph idx="13" hasCustomPrompt="1"/>
          </p:nvPr>
        </p:nvSpPr>
        <p:spPr>
          <a:xfrm>
            <a:off x="3789537" y="1449613"/>
            <a:ext cx="4527149" cy="2258786"/>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endParaRPr lang="en-US" altLang="zh-CN"/>
          </a:p>
          <a:p>
            <a:pPr lvl="0"/>
            <a:r>
              <a:rPr lang="zh-CN" altLang="en-US"/>
              <a:t>微软雅黑</a:t>
            </a:r>
            <a:r>
              <a:rPr lang="en-US" altLang="zh-CN"/>
              <a:t>14</a:t>
            </a:r>
            <a:endParaRPr lang="en-US" altLang="zh-CN"/>
          </a:p>
          <a:p>
            <a:pPr lvl="0"/>
            <a:r>
              <a:rPr lang="zh-CN" altLang="en-US"/>
              <a:t>编辑母版文本样式
编辑模板文本样式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08321" cy="792000"/>
          </a:xfrm>
        </p:spPr>
        <p:txBody>
          <a:bodyPr/>
          <a:lstStyle>
            <a:lvl1pPr>
              <a:defRPr>
                <a:solidFill>
                  <a:schemeClr val="tx1">
                    <a:lumMod val="65000"/>
                    <a:lumOff val="35000"/>
                  </a:schemeClr>
                </a:solidFill>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idx="1" hasCustomPrompt="1"/>
          </p:nvPr>
        </p:nvSpPr>
        <p:spPr>
          <a:xfrm>
            <a:off x="848378" y="1214672"/>
            <a:ext cx="6488593"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4" name="Date Placeholder 3"/>
          <p:cNvSpPr>
            <a:spLocks noGrp="1"/>
          </p:cNvSpPr>
          <p:nvPr>
            <p:ph type="dt" sz="half" idx="10"/>
          </p:nvPr>
        </p:nvSpPr>
        <p:spPr/>
        <p:txBody>
          <a:bodyPr/>
          <a:lstStyle/>
          <a:p>
            <a:fld id="{F31F57E1-EBC0-524C-9B6C-A0200F23BED1}" type="datetimeFigureOut">
              <a:rPr lang="zh-CN" altLang="en-US"/>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10" name="Content Placeholder 2"/>
          <p:cNvSpPr>
            <a:spLocks noGrp="1"/>
          </p:cNvSpPr>
          <p:nvPr>
            <p:ph sz="half" idx="14" hasCustomPrompt="1"/>
          </p:nvPr>
        </p:nvSpPr>
        <p:spPr>
          <a:xfrm>
            <a:off x="848378" y="1763483"/>
            <a:ext cx="6488593"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F57E1-EBC0-524C-9B6C-A0200F23BED1}" type="datetimeFigureOut">
              <a:rPr lang="en-US" altLang="zh-CN"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3"/>
            <a:ext cx="6517622" cy="914403"/>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79672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848378" y="3345540"/>
            <a:ext cx="6517622" cy="1233717"/>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F57E1-EBC0-524C-9B6C-A0200F23BED1}" type="datetimeFigureOut">
              <a:rPr lang="en-US" altLang="zh-CN"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4"/>
            <a:ext cx="6517622" cy="631374"/>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57901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 </a:t>
            </a:r>
            <a:r>
              <a:rPr lang="zh-CN" altLang="en-US"/>
              <a:t>三级标题</a:t>
            </a:r>
            <a:endParaRPr lang="en-US" dirty="0"/>
          </a:p>
        </p:txBody>
      </p:sp>
      <p:sp>
        <p:nvSpPr>
          <p:cNvPr id="9" name="Content Placeholder 2"/>
          <p:cNvSpPr>
            <a:spLocks noGrp="1"/>
          </p:cNvSpPr>
          <p:nvPr>
            <p:ph sz="half" idx="16" hasCustomPrompt="1"/>
          </p:nvPr>
        </p:nvSpPr>
        <p:spPr>
          <a:xfrm>
            <a:off x="848378" y="3127831"/>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
        <p:nvSpPr>
          <p:cNvPr id="10" name="Content Placeholder 2"/>
          <p:cNvSpPr>
            <a:spLocks noGrp="1"/>
          </p:cNvSpPr>
          <p:nvPr>
            <p:ph idx="17" hasCustomPrompt="1"/>
          </p:nvPr>
        </p:nvSpPr>
        <p:spPr>
          <a:xfrm>
            <a:off x="848378" y="3669643"/>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2. </a:t>
            </a:r>
            <a:r>
              <a:rPr lang="zh-CN" altLang="en-US"/>
              <a:t>三级标题</a:t>
            </a:r>
            <a:endParaRPr lang="en-US" dirty="0"/>
          </a:p>
        </p:txBody>
      </p:sp>
      <p:sp>
        <p:nvSpPr>
          <p:cNvPr id="11" name="Content Placeholder 2"/>
          <p:cNvSpPr>
            <a:spLocks noGrp="1"/>
          </p:cNvSpPr>
          <p:nvPr>
            <p:ph sz="half" idx="18" hasCustomPrompt="1"/>
          </p:nvPr>
        </p:nvSpPr>
        <p:spPr>
          <a:xfrm>
            <a:off x="848378" y="4218455"/>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95407" cy="792000"/>
          </a:xfrm>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sz="half" idx="1" hasCustomPrompt="1"/>
          </p:nvPr>
        </p:nvSpPr>
        <p:spPr>
          <a:xfrm>
            <a:off x="848378" y="2728683"/>
            <a:ext cx="3019679"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
        <p:nvSpPr>
          <p:cNvPr id="5" name="Date Placeholder 4"/>
          <p:cNvSpPr>
            <a:spLocks noGrp="1"/>
          </p:cNvSpPr>
          <p:nvPr>
            <p:ph type="dt" sz="half" idx="10"/>
          </p:nvPr>
        </p:nvSpPr>
        <p:spPr/>
        <p:txBody>
          <a:bodyPr/>
          <a:lstStyle/>
          <a:p>
            <a:fld id="{F31F57E1-EBC0-524C-9B6C-A0200F23BED1}" type="datetimeFigureOut">
              <a:rPr lang="zh-CN" altLang="en-US"/>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37E4949-EF32-944B-A077-7870FB0FF53D}" type="slidenum">
              <a:rPr/>
            </a:fld>
            <a:endParaRPr kumimoji="1" lang="zh-CN" altLang="en-US"/>
          </a:p>
        </p:txBody>
      </p:sp>
      <p:sp>
        <p:nvSpPr>
          <p:cNvPr id="9" name="Content Placeholder 2"/>
          <p:cNvSpPr>
            <a:spLocks noGrp="1"/>
          </p:cNvSpPr>
          <p:nvPr>
            <p:ph idx="14" hasCustomPrompt="1"/>
          </p:nvPr>
        </p:nvSpPr>
        <p:spPr>
          <a:xfrm>
            <a:off x="848378" y="1214672"/>
            <a:ext cx="6575679" cy="940699"/>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ltLang="zh-CN"/>
              <a:t>1.1 </a:t>
            </a:r>
            <a:r>
              <a:rPr lang="zh-CN" altLang="en-US"/>
              <a:t>二级标题</a:t>
            </a:r>
            <a:endParaRPr lang="en-US" altLang="zh-CN"/>
          </a:p>
          <a:p>
            <a:pPr lvl="0"/>
            <a:endParaRPr lang="en-US" altLang="zh-CN"/>
          </a:p>
          <a:p>
            <a:pPr lvl="0"/>
            <a:endParaRPr lang="en-US" altLang="zh-CN"/>
          </a:p>
          <a:p>
            <a:pPr lvl="0"/>
            <a:endParaRPr lang="en-US" dirty="0"/>
          </a:p>
        </p:txBody>
      </p:sp>
      <p:sp>
        <p:nvSpPr>
          <p:cNvPr id="11" name="Content Placeholder 2"/>
          <p:cNvSpPr>
            <a:spLocks noGrp="1"/>
          </p:cNvSpPr>
          <p:nvPr>
            <p:ph sz="half" idx="15" hasCustomPrompt="1"/>
          </p:nvPr>
        </p:nvSpPr>
        <p:spPr>
          <a:xfrm>
            <a:off x="848378" y="2315023"/>
            <a:ext cx="3019679"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cxnSp>
        <p:nvCxnSpPr>
          <p:cNvPr id="12" name="直接连接符 11"/>
          <p:cNvCxnSpPr/>
          <p:nvPr userDrawn="1"/>
        </p:nvCxnSpPr>
        <p:spPr>
          <a:xfrm>
            <a:off x="4224338" y="2264224"/>
            <a:ext cx="0" cy="2235204"/>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sz="half" idx="16" hasCustomPrompt="1"/>
          </p:nvPr>
        </p:nvSpPr>
        <p:spPr>
          <a:xfrm>
            <a:off x="4554412" y="2728683"/>
            <a:ext cx="2869646"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
        <p:nvSpPr>
          <p:cNvPr id="14" name="Content Placeholder 2"/>
          <p:cNvSpPr>
            <a:spLocks noGrp="1"/>
          </p:cNvSpPr>
          <p:nvPr>
            <p:ph sz="half" idx="17" hasCustomPrompt="1"/>
          </p:nvPr>
        </p:nvSpPr>
        <p:spPr>
          <a:xfrm>
            <a:off x="4554412" y="2315023"/>
            <a:ext cx="2869646"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Date Placeholder 2"/>
          <p:cNvSpPr>
            <a:spLocks noGrp="1"/>
          </p:cNvSpPr>
          <p:nvPr>
            <p:ph type="dt" sz="half" idx="10"/>
          </p:nvPr>
        </p:nvSpPr>
        <p:spPr/>
        <p:txBody>
          <a:bodyPr/>
          <a:lstStyle/>
          <a:p>
            <a:fld id="{F31F57E1-EBC0-524C-9B6C-A0200F23BED1}" type="datetimeFigureOut">
              <a:rPr lang="zh-CN" altLang="en-US"/>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37E4949-EF32-944B-A077-7870FB0FF53D}" type="slidenum">
              <a:rPr/>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思考">
    <p:spTree>
      <p:nvGrpSpPr>
        <p:cNvPr id="1" name=""/>
        <p:cNvGrpSpPr/>
        <p:nvPr/>
      </p:nvGrpSpPr>
      <p:grpSpPr>
        <a:xfrm>
          <a:off x="0" y="0"/>
          <a:ext cx="0" cy="0"/>
          <a:chOff x="0" y="0"/>
          <a:chExt cx="0" cy="0"/>
        </a:xfrm>
      </p:grpSpPr>
      <p:sp>
        <p:nvSpPr>
          <p:cNvPr id="2"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
        <p:nvSpPr>
          <p:cNvPr id="4" name="Date Placeholder 3"/>
          <p:cNvSpPr>
            <a:spLocks noGrp="1"/>
          </p:cNvSpPr>
          <p:nvPr>
            <p:ph type="dt" sz="half" idx="10"/>
          </p:nvPr>
        </p:nvSpPr>
        <p:spPr/>
        <p:txBody>
          <a:bodyPr/>
          <a:lstStyle/>
          <a:p>
            <a:fld id="{F31F57E1-EBC0-524C-9B6C-A0200F23BED1}" type="datetimeFigureOut">
              <a:rPr lang="zh-CN" altLang="en-US"/>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思考</a:t>
            </a:r>
            <a:endParaRPr lang="en-US" dirty="0"/>
          </a:p>
        </p:txBody>
      </p:sp>
      <p:grpSp>
        <p:nvGrpSpPr>
          <p:cNvPr id="14" name="组合 13"/>
          <p:cNvGrpSpPr/>
          <p:nvPr userDrawn="1"/>
        </p:nvGrpSpPr>
        <p:grpSpPr>
          <a:xfrm>
            <a:off x="22225" y="1511300"/>
            <a:ext cx="3829050" cy="1552575"/>
            <a:chOff x="22225" y="1511300"/>
            <a:chExt cx="3829050" cy="1552575"/>
          </a:xfrm>
        </p:grpSpPr>
        <p:sp>
          <p:nvSpPr>
            <p:cNvPr id="11" name="矩形 10"/>
            <p:cNvSpPr/>
            <p:nvPr userDrawn="1"/>
          </p:nvSpPr>
          <p:spPr>
            <a:xfrm rot="2700000">
              <a:off x="1363663" y="1519238"/>
              <a:ext cx="1544637" cy="154463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userDrawn="1"/>
          </p:nvSpPr>
          <p:spPr>
            <a:xfrm rot="2700000">
              <a:off x="1147763" y="1511300"/>
              <a:ext cx="1544638" cy="1544637"/>
            </a:xfrm>
            <a:prstGeom prst="rect">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思考</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0.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grpSp>
        <p:nvGrpSpPr>
          <p:cNvPr id="12" name="组合 11"/>
          <p:cNvGrpSpPr/>
          <p:nvPr userDrawn="1"/>
        </p:nvGrpSpPr>
        <p:grpSpPr>
          <a:xfrm>
            <a:off x="7375525" y="0"/>
            <a:ext cx="1281113" cy="627063"/>
            <a:chOff x="7375525" y="-19050"/>
            <a:chExt cx="1281113" cy="627063"/>
          </a:xfrm>
        </p:grpSpPr>
        <p:sp>
          <p:nvSpPr>
            <p:cNvPr id="13" name="圆角矩形 3"/>
            <p:cNvSpPr/>
            <p:nvPr userDrawn="1"/>
          </p:nvSpPr>
          <p:spPr bwMode="auto">
            <a:xfrm>
              <a:off x="7375525" y="-19050"/>
              <a:ext cx="1281113" cy="627063"/>
            </a:xfrm>
            <a:custGeom>
              <a:avLst/>
              <a:gdLst>
                <a:gd name="T0" fmla="*/ 13706740 w 1180531"/>
                <a:gd name="T1" fmla="*/ 0 h 577560"/>
                <a:gd name="T2" fmla="*/ 13706740 w 1180531"/>
                <a:gd name="T3" fmla="*/ 5444423 h 577560"/>
                <a:gd name="T4" fmla="*/ 12365510 w 1180531"/>
                <a:gd name="T5" fmla="*/ 6805598 h 577560"/>
                <a:gd name="T6" fmla="*/ 1341216 w 1180531"/>
                <a:gd name="T7" fmla="*/ 6805598 h 577560"/>
                <a:gd name="T8" fmla="*/ 0 w 1180531"/>
                <a:gd name="T9" fmla="*/ 5444423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4" name="图片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383462"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sp>
        <p:nvSpPr>
          <p:cNvPr id="2" name="Title Placeholder 1"/>
          <p:cNvSpPr>
            <a:spLocks noGrp="1"/>
          </p:cNvSpPr>
          <p:nvPr>
            <p:ph type="title"/>
          </p:nvPr>
        </p:nvSpPr>
        <p:spPr>
          <a:xfrm>
            <a:off x="628650" y="0"/>
            <a:ext cx="78876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1F57E1-EBC0-524C-9B6C-A0200F23BED1}" type="datetimeFigureOut">
              <a:rPr lang="zh-CN" altLang="en-US"/>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37E4949-EF32-944B-A077-7870FB0FF53D}"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p:titleStyle>
    <p:bodyStyle>
      <a:lvl1pPr marL="400050" indent="-400050" algn="l" defTabSz="685800" rtl="0" eaLnBrk="1" latinLnBrk="0" hangingPunct="1">
        <a:lnSpc>
          <a:spcPct val="90000"/>
        </a:lnSpc>
        <a:spcBef>
          <a:spcPts val="750"/>
        </a:spcBef>
        <a:buFont typeface="+mj-ea"/>
        <a:buAutoNum type="ea1JpnChsDbPeriod"/>
        <a:defRPr sz="1800" b="0" i="0" kern="1200">
          <a:solidFill>
            <a:srgbClr val="404040"/>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5.GIF"/><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8.GIF"/><Relationship Id="rId3" Type="http://schemas.openxmlformats.org/officeDocument/2006/relationships/image" Target="../media/image27.GIF"/><Relationship Id="rId2" Type="http://schemas.openxmlformats.org/officeDocument/2006/relationships/image" Target="../media/image26.jpe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2.GIF"/><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3.GIF"/><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kumimoji="1" lang="zh-CN" dirty="0"/>
              <a:t>数据类型</a:t>
            </a:r>
            <a:endParaRPr kumimoji="1"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84394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2</a:t>
            </a:r>
            <a:r>
              <a:rPr lang="en-US" altLang="zh-CN" sz="1400" b="1">
                <a:solidFill>
                  <a:srgbClr val="262626"/>
                </a:solidFill>
                <a:latin typeface="微软雅黑" panose="020B0503020204020204" pitchFamily="34" charset="-122"/>
                <a:ea typeface="微软雅黑" panose="020B0503020204020204" pitchFamily="34" charset="-122"/>
              </a:rPr>
              <a:t>. </a:t>
            </a:r>
            <a:r>
              <a:rPr lang="zh-CN" altLang="en-US" sz="1400" b="1" smtClean="0">
                <a:solidFill>
                  <a:srgbClr val="262626"/>
                </a:solidFill>
                <a:latin typeface="微软雅黑" panose="020B0503020204020204" pitchFamily="34" charset="-122"/>
                <a:ea typeface="微软雅黑" panose="020B0503020204020204" pitchFamily="34" charset="-122"/>
              </a:rPr>
              <a:t>数字型范围</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5" name="内容占位符 5"/>
          <p:cNvSpPr>
            <a:spLocks noGrp="1"/>
          </p:cNvSpPr>
          <p:nvPr>
            <p:ph sz="half" idx="14"/>
          </p:nvPr>
        </p:nvSpPr>
        <p:spPr>
          <a:xfrm>
            <a:off x="848361" y="1843405"/>
            <a:ext cx="6924040" cy="421005"/>
          </a:xfrm>
        </p:spPr>
        <p:txBody>
          <a:bodyPr>
            <a:normAutofit/>
          </a:bodyPr>
          <a:lstStyle/>
          <a:p>
            <a:pPr>
              <a:buFont typeface="Wingdings" panose="05000000000000000000" pitchFamily="2" charset="2"/>
            </a:pPr>
            <a:r>
              <a:rPr lang="zh-CN"/>
              <a:t>JavaScript</a:t>
            </a:r>
            <a:r>
              <a:rPr lang="zh-CN" smtClean="0"/>
              <a:t>中数值</a:t>
            </a:r>
            <a:r>
              <a:rPr lang="zh-CN" dirty="0"/>
              <a:t>的最大和最小值</a:t>
            </a:r>
            <a:endParaRPr lang="zh-CN" dirty="0"/>
          </a:p>
        </p:txBody>
      </p:sp>
      <p:sp>
        <p:nvSpPr>
          <p:cNvPr id="6" name="矩形 5"/>
          <p:cNvSpPr/>
          <p:nvPr/>
        </p:nvSpPr>
        <p:spPr>
          <a:xfrm>
            <a:off x="899795" y="2271395"/>
            <a:ext cx="6872605" cy="67310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alert(Number.MAX_VALUE); // 1.7976931348623157e+308</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alert(Number.MIN_VALUE); // 5e-324</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2" name="内容占位符 5"/>
          <p:cNvSpPr>
            <a:spLocks noGrp="1"/>
          </p:cNvSpPr>
          <p:nvPr/>
        </p:nvSpPr>
        <p:spPr>
          <a:xfrm>
            <a:off x="848361" y="3141981"/>
            <a:ext cx="6924040" cy="742266"/>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Wingdings" panose="05000000000000000000" pitchFamily="2" charset="2"/>
              <a:buChar char="l"/>
            </a:pPr>
            <a:r>
              <a:rPr smtClean="0"/>
              <a:t>最大值</a:t>
            </a:r>
            <a:r>
              <a:rPr dirty="0"/>
              <a:t>：Number.MAX_VALUE，这个值为： 1.7976931348623157e+308</a:t>
            </a:r>
            <a:endParaRPr dirty="0"/>
          </a:p>
          <a:p>
            <a:pPr marL="171450" indent="-171450">
              <a:buFont typeface="Wingdings" panose="05000000000000000000" pitchFamily="2" charset="2"/>
              <a:buChar char="l"/>
            </a:pPr>
            <a:r>
              <a:rPr smtClean="0"/>
              <a:t>最小值</a:t>
            </a:r>
            <a:r>
              <a:rPr dirty="0"/>
              <a:t>：Number.MIN_VALUE，这个值为：5e-32</a:t>
            </a:r>
            <a:endParaRPr lang="zh-CN" dirty="0">
              <a:solidFill>
                <a:srgbClr val="FF0000"/>
              </a:solidFill>
            </a:endParaRPr>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
        <p:nvSpPr>
          <p:cNvPr id="11" name="内容占位符 10"/>
          <p:cNvSpPr>
            <a:spLocks noGrp="1"/>
          </p:cNvSpPr>
          <p:nvPr>
            <p:ph idx="1"/>
          </p:nvPr>
        </p:nvSpPr>
        <p:spPr>
          <a:xfrm>
            <a:off x="848378" y="936000"/>
            <a:ext cx="6517622" cy="541557"/>
          </a:xfrm>
        </p:spPr>
        <p:txBody>
          <a:bodyPr/>
          <a:lstStyle/>
          <a:p>
            <a:r>
              <a:rPr lang="en-US" altLang="zh-CN" smtClean="0"/>
              <a:t>2.2 </a:t>
            </a:r>
            <a:r>
              <a:rPr lang="zh-CN" altLang="en-US" smtClean="0"/>
              <a:t>数字型 </a:t>
            </a:r>
            <a:r>
              <a:rPr lang="en-US" altLang="zh-CN" dirty="0">
                <a:solidFill>
                  <a:srgbClr val="FF0000"/>
                </a:solidFill>
              </a:rPr>
              <a:t>Number</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85957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3</a:t>
            </a:r>
            <a:r>
              <a:rPr lang="en-US" altLang="zh-CN" sz="1400" b="1">
                <a:solidFill>
                  <a:srgbClr val="262626"/>
                </a:solidFill>
                <a:latin typeface="微软雅黑" panose="020B0503020204020204" pitchFamily="34" charset="-122"/>
                <a:ea typeface="微软雅黑" panose="020B0503020204020204" pitchFamily="34" charset="-122"/>
              </a:rPr>
              <a:t>. </a:t>
            </a:r>
            <a:r>
              <a:rPr lang="zh-CN" altLang="en-US" sz="1400" b="1" smtClean="0">
                <a:solidFill>
                  <a:srgbClr val="262626"/>
                </a:solidFill>
                <a:latin typeface="微软雅黑" panose="020B0503020204020204" pitchFamily="34" charset="-122"/>
                <a:ea typeface="微软雅黑" panose="020B0503020204020204" pitchFamily="34" charset="-122"/>
              </a:rPr>
              <a:t>数字型三</a:t>
            </a:r>
            <a:r>
              <a:rPr lang="zh-CN" altLang="en-US" sz="1400" b="1" dirty="0">
                <a:solidFill>
                  <a:srgbClr val="262626"/>
                </a:solidFill>
                <a:latin typeface="微软雅黑" panose="020B0503020204020204" pitchFamily="34" charset="-122"/>
                <a:ea typeface="微软雅黑" panose="020B0503020204020204" pitchFamily="34" charset="-122"/>
              </a:rPr>
              <a:t>个特殊值</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906780" y="1911985"/>
            <a:ext cx="6872605" cy="92265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cs typeface="Courier New" panose="02070309020205020404" pitchFamily="49" charset="0"/>
                <a:sym typeface="+mn-ea"/>
              </a:rPr>
              <a:t>alert(Infinity); </a:t>
            </a:r>
            <a:r>
              <a:rPr lang="en-US" sz="1050" strike="noStrike" noProof="1" smtClean="0">
                <a:solidFill>
                  <a:schemeClr val="tx1"/>
                </a:solidFill>
                <a:effectLst/>
                <a:latin typeface="Courier New" panose="02070309020205020404" pitchFamily="49" charset="0"/>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cs typeface="Courier New" panose="02070309020205020404" pitchFamily="49" charset="0"/>
                <a:sym typeface="+mn-ea"/>
              </a:rPr>
              <a:t>// </a:t>
            </a:r>
            <a:r>
              <a:rPr sz="1050" strike="noStrike" noProof="1">
                <a:solidFill>
                  <a:schemeClr val="tx1"/>
                </a:solidFill>
                <a:effectLst/>
                <a:latin typeface="Courier New" panose="02070309020205020404" pitchFamily="49" charset="0"/>
                <a:cs typeface="Courier New" panose="02070309020205020404" pitchFamily="49" charset="0"/>
                <a:sym typeface="+mn-ea"/>
              </a:rPr>
              <a:t>Infinity</a:t>
            </a:r>
            <a:endParaRPr sz="1050" strike="noStrike" noProof="1">
              <a:solidFill>
                <a:schemeClr val="tx1"/>
              </a:solidFill>
              <a:effectLst/>
              <a:latin typeface="Courier New" panose="02070309020205020404" pitchFamily="49" charset="0"/>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cs typeface="Courier New" panose="02070309020205020404" pitchFamily="49" charset="0"/>
                <a:sym typeface="+mn-ea"/>
              </a:rPr>
              <a:t>alert(-Infinity); // -Infinity</a:t>
            </a:r>
            <a:endParaRPr sz="1050" strike="noStrike" noProof="1">
              <a:solidFill>
                <a:schemeClr val="tx1"/>
              </a:solidFill>
              <a:effectLst/>
              <a:latin typeface="Courier New" panose="02070309020205020404" pitchFamily="49" charset="0"/>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cs typeface="Courier New" panose="02070309020205020404" pitchFamily="49" charset="0"/>
                <a:sym typeface="+mn-ea"/>
              </a:rPr>
              <a:t>alert(NaN); </a:t>
            </a:r>
            <a:r>
              <a:rPr lang="en-US" sz="1050" strike="noStrike" noProof="1" smtClean="0">
                <a:solidFill>
                  <a:schemeClr val="tx1"/>
                </a:solidFill>
                <a:effectLst/>
                <a:latin typeface="Courier New" panose="02070309020205020404" pitchFamily="49" charset="0"/>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cs typeface="Courier New" panose="02070309020205020404" pitchFamily="49" charset="0"/>
                <a:sym typeface="+mn-ea"/>
              </a:rPr>
              <a:t>// </a:t>
            </a:r>
            <a:r>
              <a:rPr sz="1050" strike="noStrike" noProof="1">
                <a:solidFill>
                  <a:schemeClr val="tx1"/>
                </a:solidFill>
                <a:effectLst/>
                <a:latin typeface="Courier New" panose="02070309020205020404" pitchFamily="49" charset="0"/>
                <a:cs typeface="Courier New" panose="02070309020205020404" pitchFamily="49" charset="0"/>
                <a:sym typeface="+mn-ea"/>
              </a:rPr>
              <a:t>NaN</a:t>
            </a:r>
            <a:endParaRPr sz="1050" strike="noStrike" noProof="1">
              <a:solidFill>
                <a:schemeClr val="tx1"/>
              </a:solidFill>
              <a:effectLst/>
              <a:latin typeface="Courier New" panose="02070309020205020404" pitchFamily="49" charset="0"/>
              <a:cs typeface="Courier New" panose="02070309020205020404" pitchFamily="49" charset="0"/>
              <a:sym typeface="+mn-ea"/>
            </a:endParaRPr>
          </a:p>
        </p:txBody>
      </p:sp>
      <p:sp>
        <p:nvSpPr>
          <p:cNvPr id="2" name="内容占位符 5"/>
          <p:cNvSpPr>
            <a:spLocks noGrp="1"/>
          </p:cNvSpPr>
          <p:nvPr/>
        </p:nvSpPr>
        <p:spPr>
          <a:xfrm>
            <a:off x="848360" y="2962230"/>
            <a:ext cx="6931025" cy="1101774"/>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Wingdings" panose="05000000000000000000" pitchFamily="2" charset="2"/>
              <a:buChar char="l"/>
            </a:pPr>
            <a:r>
              <a:rPr dirty="0"/>
              <a:t>Infinity ，代表无穷大，大于任何数值</a:t>
            </a:r>
            <a:endParaRPr dirty="0"/>
          </a:p>
          <a:p>
            <a:pPr marL="171450" indent="-171450">
              <a:buFont typeface="Wingdings" panose="05000000000000000000" pitchFamily="2" charset="2"/>
              <a:buChar char="l"/>
            </a:pPr>
            <a:r>
              <a:rPr lang="en-US" altLang="zh-CN" smtClean="0"/>
              <a:t>-</a:t>
            </a:r>
            <a:r>
              <a:rPr smtClean="0"/>
              <a:t>Infinity </a:t>
            </a:r>
            <a:r>
              <a:rPr dirty="0"/>
              <a:t>，代表无穷小，小于任何数值</a:t>
            </a:r>
            <a:endParaRPr dirty="0"/>
          </a:p>
          <a:p>
            <a:pPr marL="171450" indent="-171450">
              <a:buFont typeface="Wingdings" panose="05000000000000000000" pitchFamily="2" charset="2"/>
              <a:buChar char="l"/>
            </a:pPr>
            <a:r>
              <a:rPr dirty="0"/>
              <a:t>NaN ，Not a number，代表一个非数值</a:t>
            </a:r>
            <a:endParaRPr dirty="0"/>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
        <p:nvSpPr>
          <p:cNvPr id="9" name="内容占位符 10"/>
          <p:cNvSpPr>
            <a:spLocks noGrp="1"/>
          </p:cNvSpPr>
          <p:nvPr>
            <p:ph idx="1"/>
          </p:nvPr>
        </p:nvSpPr>
        <p:spPr>
          <a:xfrm>
            <a:off x="848378" y="936000"/>
            <a:ext cx="6517622" cy="541557"/>
          </a:xfrm>
        </p:spPr>
        <p:txBody>
          <a:bodyPr/>
          <a:lstStyle/>
          <a:p>
            <a:r>
              <a:rPr lang="en-US" altLang="zh-CN" smtClean="0"/>
              <a:t>2.2 </a:t>
            </a:r>
            <a:r>
              <a:rPr lang="zh-CN" altLang="en-US" smtClean="0"/>
              <a:t>数字型 </a:t>
            </a:r>
            <a:r>
              <a:rPr lang="en-US" altLang="zh-CN" dirty="0">
                <a:solidFill>
                  <a:srgbClr val="FF0000"/>
                </a:solidFill>
              </a:rPr>
              <a:t>Number</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85957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4. isNaN() </a:t>
            </a:r>
            <a:endParaRPr lang="zh-CN" altLang="en-US" sz="1400" b="1" dirty="0">
              <a:solidFill>
                <a:srgbClr val="262626"/>
              </a:solidFill>
              <a:latin typeface="微软雅黑" panose="020B0503020204020204" pitchFamily="34" charset="-122"/>
              <a:ea typeface="微软雅黑" panose="020B0503020204020204" pitchFamily="34" charset="-122"/>
            </a:endParaRPr>
          </a:p>
        </p:txBody>
      </p:sp>
      <p:sp>
        <p:nvSpPr>
          <p:cNvPr id="6" name="矩形 5"/>
          <p:cNvSpPr/>
          <p:nvPr/>
        </p:nvSpPr>
        <p:spPr>
          <a:xfrm>
            <a:off x="948985" y="3163673"/>
            <a:ext cx="6872605" cy="142396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usrAge = 21;</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isOk = isNaN(userAge);</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console.log(isNum);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false ，21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不是一个非数</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字</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usrName = "andy";</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console.log(isNaN(userName));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true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，"andy"</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是一个非数</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字</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2" name="内容占位符 5"/>
          <p:cNvSpPr>
            <a:spLocks noGrp="1"/>
          </p:cNvSpPr>
          <p:nvPr/>
        </p:nvSpPr>
        <p:spPr>
          <a:xfrm>
            <a:off x="852076" y="1807845"/>
            <a:ext cx="7008590" cy="474247"/>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smtClean="0">
                <a:solidFill>
                  <a:srgbClr val="FF0000"/>
                </a:solidFill>
              </a:rPr>
              <a:t>用来判断一个变量是否为非数</a:t>
            </a:r>
            <a:r>
              <a:rPr lang="zh-CN" altLang="en-US">
                <a:solidFill>
                  <a:srgbClr val="FF0000"/>
                </a:solidFill>
              </a:rPr>
              <a:t>字</a:t>
            </a:r>
            <a:r>
              <a:rPr smtClean="0">
                <a:solidFill>
                  <a:srgbClr val="FF0000"/>
                </a:solidFill>
              </a:rPr>
              <a:t>的类型</a:t>
            </a:r>
            <a:r>
              <a:rPr lang="zh-CN" altLang="en-US" smtClean="0">
                <a:solidFill>
                  <a:srgbClr val="FF0000"/>
                </a:solidFill>
              </a:rPr>
              <a:t>，返回 </a:t>
            </a:r>
            <a:r>
              <a:rPr lang="en-US" altLang="zh-CN" dirty="0">
                <a:solidFill>
                  <a:srgbClr val="FF0000"/>
                </a:solidFill>
              </a:rPr>
              <a:t>true </a:t>
            </a:r>
            <a:r>
              <a:rPr lang="zh-CN" altLang="en-US">
                <a:solidFill>
                  <a:srgbClr val="FF0000"/>
                </a:solidFill>
              </a:rPr>
              <a:t>或者 </a:t>
            </a:r>
            <a:r>
              <a:rPr lang="en-US" altLang="zh-CN" smtClean="0">
                <a:solidFill>
                  <a:srgbClr val="FF0000"/>
                </a:solidFill>
              </a:rPr>
              <a:t>false</a:t>
            </a:r>
            <a:endParaRPr lang="en-US" altLang="zh-CN" dirty="0" smtClean="0">
              <a:solidFill>
                <a:srgbClr val="FF0000"/>
              </a:solidFill>
            </a:endParaRPr>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
        <p:nvSpPr>
          <p:cNvPr id="11" name="内容占位符 10"/>
          <p:cNvSpPr>
            <a:spLocks noGrp="1"/>
          </p:cNvSpPr>
          <p:nvPr>
            <p:ph idx="1"/>
          </p:nvPr>
        </p:nvSpPr>
        <p:spPr>
          <a:xfrm>
            <a:off x="848378" y="936000"/>
            <a:ext cx="6517622" cy="541557"/>
          </a:xfrm>
        </p:spPr>
        <p:txBody>
          <a:bodyPr/>
          <a:lstStyle/>
          <a:p>
            <a:r>
              <a:rPr lang="en-US" altLang="zh-CN" smtClean="0"/>
              <a:t>2.2 </a:t>
            </a:r>
            <a:r>
              <a:rPr lang="zh-CN" altLang="en-US" smtClean="0"/>
              <a:t>数字型 </a:t>
            </a:r>
            <a:r>
              <a:rPr lang="en-US" altLang="zh-CN" dirty="0">
                <a:solidFill>
                  <a:srgbClr val="FF0000"/>
                </a:solidFill>
              </a:rPr>
              <a:t>Number</a:t>
            </a:r>
            <a:endParaRPr lang="en-US" altLang="zh-CN" dirty="0">
              <a:solidFill>
                <a:srgbClr val="FF0000"/>
              </a:solidFill>
            </a:endParaRPr>
          </a:p>
        </p:txBody>
      </p:sp>
      <p:pic>
        <p:nvPicPr>
          <p:cNvPr id="1026" name="Picture 2" descr="C:\Users\apple\Desktop\图片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4371" y="2282092"/>
            <a:ext cx="4064000" cy="60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13765" y="1897380"/>
            <a:ext cx="6872605" cy="122999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strMsg = "我爱北京天安门~";  //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使用双引号表示字符串</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strMsg2 = '我爱</a:t>
            </a:r>
            <a:r>
              <a:rPr lang="zh-CN"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吃猪蹄</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使用单引号表示字符串</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常见错误</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strMsg3 = 我爱</a:t>
            </a:r>
            <a:r>
              <a:rPr lang="zh-CN"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大肘子</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报错，</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没使用引号，</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会被认为是js</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代码，但js没有这些语法</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2" name="内容占位符 5"/>
          <p:cNvSpPr>
            <a:spLocks noGrp="1"/>
          </p:cNvSpPr>
          <p:nvPr/>
        </p:nvSpPr>
        <p:spPr>
          <a:xfrm>
            <a:off x="882505" y="1477645"/>
            <a:ext cx="7981315" cy="41973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altLang="en-US" smtClean="0">
                <a:solidFill>
                  <a:schemeClr val="tx1"/>
                </a:solidFill>
              </a:rPr>
              <a:t>字符串型</a:t>
            </a:r>
            <a:r>
              <a:rPr lang="zh-CN" altLang="en-US" smtClean="0"/>
              <a:t>可以是引号中的任意文本</a:t>
            </a:r>
            <a:r>
              <a:rPr smtClean="0"/>
              <a:t>，</a:t>
            </a:r>
            <a:r>
              <a:rPr lang="zh-CN" altLang="en-US" smtClean="0"/>
              <a:t>其</a:t>
            </a:r>
            <a:r>
              <a:rPr smtClean="0"/>
              <a:t>语法为</a:t>
            </a:r>
            <a:r>
              <a:rPr lang="en-US" smtClean="0"/>
              <a:t> </a:t>
            </a:r>
            <a:r>
              <a:rPr smtClean="0">
                <a:solidFill>
                  <a:srgbClr val="FF0000"/>
                </a:solidFill>
              </a:rPr>
              <a:t>双引号 </a:t>
            </a:r>
            <a:r>
              <a:rPr dirty="0">
                <a:solidFill>
                  <a:srgbClr val="FF0000"/>
                </a:solidFill>
              </a:rPr>
              <a:t>"" </a:t>
            </a:r>
            <a:r>
              <a:rPr dirty="0"/>
              <a:t>和 </a:t>
            </a:r>
            <a:r>
              <a:rPr dirty="0">
                <a:solidFill>
                  <a:srgbClr val="FF0000"/>
                </a:solidFill>
              </a:rPr>
              <a:t>单引号''</a:t>
            </a:r>
            <a:endParaRPr dirty="0">
              <a:solidFill>
                <a:srgbClr val="FF0000"/>
              </a:solidFill>
            </a:endParaRPr>
          </a:p>
        </p:txBody>
      </p:sp>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2.3 </a:t>
            </a:r>
            <a:r>
              <a:rPr lang="zh-CN" altLang="en-US" smtClean="0"/>
              <a:t>字符串</a:t>
            </a:r>
            <a:r>
              <a:rPr lang="zh-CN" altLang="en-US"/>
              <a:t>型</a:t>
            </a:r>
            <a:r>
              <a:rPr lang="zh-CN" altLang="en-US" smtClean="0"/>
              <a:t> </a:t>
            </a:r>
            <a:r>
              <a:rPr lang="en-US" altLang="zh-CN" dirty="0">
                <a:solidFill>
                  <a:srgbClr val="FF0000"/>
                </a:solidFill>
              </a:rPr>
              <a:t>String</a:t>
            </a:r>
            <a:endParaRPr lang="en-US" altLang="zh-CN" dirty="0">
              <a:solidFill>
                <a:srgbClr val="FF0000"/>
              </a:solidFill>
            </a:endParaRPr>
          </a:p>
        </p:txBody>
      </p:sp>
      <p:sp>
        <p:nvSpPr>
          <p:cNvPr id="5" name="内容占位符 5"/>
          <p:cNvSpPr>
            <a:spLocks noGrp="1"/>
          </p:cNvSpPr>
          <p:nvPr/>
        </p:nvSpPr>
        <p:spPr>
          <a:xfrm>
            <a:off x="856194" y="3300046"/>
            <a:ext cx="6998268" cy="53911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smtClean="0"/>
              <a:t>因为</a:t>
            </a:r>
            <a:r>
              <a:rPr lang="en-US" altLang="zh-CN" smtClean="0"/>
              <a:t> HTML </a:t>
            </a:r>
            <a:r>
              <a:rPr lang="zh-CN" altLang="en-US" smtClean="0"/>
              <a:t>标签</a:t>
            </a:r>
            <a:r>
              <a:rPr lang="zh-CN" altLang="en-US" dirty="0"/>
              <a:t>里面</a:t>
            </a:r>
            <a:r>
              <a:rPr lang="zh-CN" altLang="en-US"/>
              <a:t>的</a:t>
            </a:r>
            <a:r>
              <a:rPr lang="zh-CN" altLang="en-US" smtClean="0"/>
              <a:t>属性使用的是双引号</a:t>
            </a:r>
            <a:r>
              <a:rPr lang="zh-CN" altLang="en-US" dirty="0"/>
              <a:t>，</a:t>
            </a:r>
            <a:r>
              <a:rPr lang="en-US" altLang="zh-CN" dirty="0"/>
              <a:t>JS </a:t>
            </a:r>
            <a:r>
              <a:rPr lang="zh-CN" altLang="en-US" dirty="0"/>
              <a:t>这里我们</a:t>
            </a:r>
            <a:r>
              <a:rPr lang="zh-CN" altLang="en-US"/>
              <a:t>更</a:t>
            </a:r>
            <a:r>
              <a:rPr lang="zh-CN" altLang="en-US" smtClean="0">
                <a:solidFill>
                  <a:srgbClr val="FF0000"/>
                </a:solidFill>
              </a:rPr>
              <a:t>推荐使用单引号。</a:t>
            </a:r>
            <a:endParaRPr lang="zh-CN" altLang="en-US" dirty="0">
              <a:solidFill>
                <a:srgbClr val="FF0000"/>
              </a:solidFill>
            </a:endParaRPr>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66875" y="2383791"/>
            <a:ext cx="6872605" cy="1219102"/>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strMsg = '</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我是"高帅富"程序猿</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可以用'</a:t>
            </a:r>
            <a:r>
              <a:rPr lang="en-US" sz="1050"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包含""</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strMsg2 = "</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我是'高帅富'程序猿</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也可以用"" 包含'</a:t>
            </a:r>
            <a:r>
              <a:rPr 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t>
            </a:r>
            <a:endPar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常见错误</a:t>
            </a:r>
            <a:endPar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badQuotes = 'What on earth?"; // </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报错，</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不能 单双引号搭配</a:t>
            </a:r>
            <a:endPar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2" name="内容占位符 5"/>
          <p:cNvSpPr>
            <a:spLocks noGrp="1"/>
          </p:cNvSpPr>
          <p:nvPr/>
        </p:nvSpPr>
        <p:spPr>
          <a:xfrm>
            <a:off x="866875" y="1844675"/>
            <a:ext cx="7981315" cy="53911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t>JS </a:t>
            </a:r>
            <a:r>
              <a:rPr smtClean="0"/>
              <a:t>可以用</a:t>
            </a:r>
            <a:r>
              <a:rPr smtClean="0">
                <a:solidFill>
                  <a:srgbClr val="FF0000"/>
                </a:solidFill>
              </a:rPr>
              <a:t>单引号嵌套双引号</a:t>
            </a:r>
            <a:r>
              <a:rPr smtClean="0"/>
              <a:t> </a:t>
            </a:r>
            <a:r>
              <a:t>，</a:t>
            </a:r>
            <a:r>
              <a:rPr smtClean="0"/>
              <a:t>或者用</a:t>
            </a:r>
            <a:r>
              <a:rPr smtClean="0">
                <a:solidFill>
                  <a:srgbClr val="FF0000"/>
                </a:solidFill>
              </a:rPr>
              <a:t>双引号嵌套单引号</a:t>
            </a:r>
            <a:r>
              <a:rPr smtClean="0"/>
              <a:t> </a:t>
            </a:r>
            <a:r>
              <a:rPr dirty="0"/>
              <a:t>(</a:t>
            </a:r>
            <a:r>
              <a:rPr b="1" dirty="0">
                <a:solidFill>
                  <a:srgbClr val="FF0000"/>
                </a:solidFill>
              </a:rPr>
              <a:t>外双内单，外单内双</a:t>
            </a:r>
            <a:r>
              <a:rPr dirty="0"/>
              <a:t>)</a:t>
            </a:r>
            <a:endParaRPr dirty="0"/>
          </a:p>
        </p:txBody>
      </p:sp>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2.3 </a:t>
            </a:r>
            <a:r>
              <a:rPr lang="zh-CN" altLang="en-US" smtClean="0"/>
              <a:t>字符串型 </a:t>
            </a:r>
            <a:r>
              <a:rPr lang="en-US" altLang="zh-CN" dirty="0">
                <a:solidFill>
                  <a:srgbClr val="FF0000"/>
                </a:solidFill>
              </a:rPr>
              <a:t>String</a:t>
            </a:r>
            <a:endParaRPr lang="en-US" altLang="zh-CN" dirty="0">
              <a:solidFill>
                <a:srgbClr val="FF0000"/>
              </a:solidFill>
            </a:endParaRPr>
          </a:p>
        </p:txBody>
      </p:sp>
      <p:sp>
        <p:nvSpPr>
          <p:cNvPr id="4" name="TextBox 37"/>
          <p:cNvSpPr txBox="1"/>
          <p:nvPr/>
        </p:nvSpPr>
        <p:spPr>
          <a:xfrm>
            <a:off x="85957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1. </a:t>
            </a:r>
            <a:r>
              <a:rPr lang="zh-CN" altLang="en-US" sz="1400" b="1" dirty="0">
                <a:solidFill>
                  <a:srgbClr val="262626"/>
                </a:solidFill>
                <a:latin typeface="微软雅黑" panose="020B0503020204020204" pitchFamily="34" charset="-122"/>
                <a:ea typeface="微软雅黑" panose="020B0503020204020204" pitchFamily="34" charset="-122"/>
              </a:rPr>
              <a:t>字符串引号嵌套</a:t>
            </a:r>
            <a:endParaRPr lang="zh-CN" altLang="en-US" sz="1400" b="1" dirty="0">
              <a:solidFill>
                <a:srgbClr val="262626"/>
              </a:solidFill>
              <a:latin typeface="微软雅黑" panose="020B0503020204020204" pitchFamily="34" charset="-122"/>
              <a:ea typeface="微软雅黑" panose="020B0503020204020204" pitchFamily="34" charset="-122"/>
            </a:endParaRPr>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5"/>
          <p:cNvSpPr>
            <a:spLocks noGrp="1"/>
          </p:cNvSpPr>
          <p:nvPr/>
        </p:nvSpPr>
        <p:spPr>
          <a:xfrm>
            <a:off x="827800" y="1844675"/>
            <a:ext cx="7229861" cy="79702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smtClean="0"/>
              <a:t>类似</a:t>
            </a:r>
            <a:r>
              <a:rPr lang="en-US" altLang="zh-CN" smtClean="0"/>
              <a:t>HTML</a:t>
            </a:r>
            <a:r>
              <a:rPr lang="zh-CN" altLang="en-US" smtClean="0"/>
              <a:t>里面</a:t>
            </a:r>
            <a:r>
              <a:rPr lang="zh-CN" altLang="en-US" dirty="0"/>
              <a:t>的</a:t>
            </a:r>
            <a:r>
              <a:rPr lang="zh-CN" altLang="en-US"/>
              <a:t>特殊字符</a:t>
            </a:r>
            <a:r>
              <a:rPr lang="zh-CN" altLang="en-US" smtClean="0"/>
              <a:t>，字符串</a:t>
            </a:r>
            <a:r>
              <a:rPr lang="zh-CN" altLang="en-US"/>
              <a:t>中</a:t>
            </a:r>
            <a:r>
              <a:rPr lang="zh-CN" altLang="en-US" smtClean="0"/>
              <a:t>也</a:t>
            </a:r>
            <a:r>
              <a:rPr lang="zh-CN" altLang="en-US" dirty="0"/>
              <a:t>有</a:t>
            </a:r>
            <a:r>
              <a:rPr lang="zh-CN" altLang="en-US"/>
              <a:t>特殊字符</a:t>
            </a:r>
            <a:r>
              <a:rPr lang="zh-CN" altLang="en-US" smtClean="0"/>
              <a:t>，我们称之为转义</a:t>
            </a:r>
            <a:r>
              <a:rPr lang="zh-CN" altLang="en-US"/>
              <a:t>符</a:t>
            </a:r>
            <a:r>
              <a:rPr lang="zh-CN" altLang="en-US" smtClean="0"/>
              <a:t>。</a:t>
            </a:r>
            <a:endParaRPr lang="en-US" altLang="zh-CN" smtClean="0"/>
          </a:p>
          <a:p>
            <a:pPr>
              <a:buFont typeface="Wingdings" panose="05000000000000000000" pitchFamily="2" charset="2"/>
            </a:pPr>
            <a:r>
              <a:rPr lang="zh-CN" altLang="en-US" smtClean="0"/>
              <a:t>转义</a:t>
            </a:r>
            <a:r>
              <a:rPr lang="zh-CN" altLang="en-US" dirty="0"/>
              <a:t>符都是 </a:t>
            </a:r>
            <a:r>
              <a:rPr lang="en-US" altLang="zh-CN"/>
              <a:t>\ </a:t>
            </a:r>
            <a:r>
              <a:rPr lang="zh-CN" altLang="en-US" smtClean="0"/>
              <a:t>开头的，常用的转义符及其说明如下：</a:t>
            </a:r>
            <a:endParaRPr lang="zh-CN" altLang="en-US" dirty="0"/>
          </a:p>
        </p:txBody>
      </p:sp>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2.3 </a:t>
            </a:r>
            <a:r>
              <a:rPr lang="zh-CN" altLang="en-US" smtClean="0"/>
              <a:t>字符串型 </a:t>
            </a:r>
            <a:r>
              <a:rPr lang="en-US" altLang="zh-CN" dirty="0">
                <a:solidFill>
                  <a:srgbClr val="FF0000"/>
                </a:solidFill>
              </a:rPr>
              <a:t>String</a:t>
            </a:r>
            <a:endParaRPr lang="en-US" altLang="zh-CN" dirty="0">
              <a:solidFill>
                <a:srgbClr val="FF0000"/>
              </a:solidFill>
            </a:endParaRPr>
          </a:p>
        </p:txBody>
      </p:sp>
      <p:sp>
        <p:nvSpPr>
          <p:cNvPr id="4" name="TextBox 37"/>
          <p:cNvSpPr txBox="1"/>
          <p:nvPr/>
        </p:nvSpPr>
        <p:spPr>
          <a:xfrm>
            <a:off x="851758"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2. </a:t>
            </a:r>
            <a:r>
              <a:rPr lang="zh-CN" altLang="en-US" sz="1400" b="1" dirty="0">
                <a:solidFill>
                  <a:srgbClr val="262626"/>
                </a:solidFill>
                <a:latin typeface="微软雅黑" panose="020B0503020204020204" pitchFamily="34" charset="-122"/>
                <a:ea typeface="微软雅黑" panose="020B0503020204020204" pitchFamily="34" charset="-122"/>
              </a:rPr>
              <a:t>字符串转义符</a:t>
            </a:r>
            <a:endParaRPr lang="en-US" altLang="zh-CN" sz="1400" b="1" dirty="0">
              <a:solidFill>
                <a:srgbClr val="262626"/>
              </a:solidFill>
              <a:latin typeface="微软雅黑" panose="020B0503020204020204" pitchFamily="34" charset="-122"/>
              <a:ea typeface="微软雅黑" panose="020B0503020204020204" pitchFamily="34" charset="-122"/>
            </a:endParaRPr>
          </a:p>
        </p:txBody>
      </p:sp>
      <p:graphicFrame>
        <p:nvGraphicFramePr>
          <p:cNvPr id="8" name="表格 7"/>
          <p:cNvGraphicFramePr/>
          <p:nvPr/>
        </p:nvGraphicFramePr>
        <p:xfrm>
          <a:off x="919535" y="2641695"/>
          <a:ext cx="6630127" cy="2249580"/>
        </p:xfrm>
        <a:graphic>
          <a:graphicData uri="http://schemas.openxmlformats.org/drawingml/2006/table">
            <a:tbl>
              <a:tblPr/>
              <a:tblGrid>
                <a:gridCol w="1265256"/>
                <a:gridCol w="5364871"/>
              </a:tblGrid>
              <a:tr h="411480">
                <a:tc>
                  <a:txBody>
                    <a:bodyPr/>
                    <a:lstStyle>
                      <a:lvl1pPr marL="342900" lvl="0" indent="-3429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l"/>
                        <a:defRPr sz="27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220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200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180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algn="ctr" eaLnBrk="1" hangingPunct="1">
                        <a:lnSpc>
                          <a:spcPct val="140000"/>
                        </a:lnSpc>
                        <a:buNone/>
                      </a:pPr>
                      <a:r>
                        <a:rPr lang="zh-CN" altLang="en-US"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转义符</a:t>
                      </a:r>
                      <a:endParaRPr lang="zh-CN" altLang="en-US"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91461" marR="91461" marT="45712" marB="45712"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alpha val="100000"/>
                      </a:schemeClr>
                    </a:solidFill>
                  </a:tcPr>
                </a:tc>
                <a:tc>
                  <a:txBody>
                    <a:bodyPr/>
                    <a:lstStyle>
                      <a:lvl1pPr marL="342900" lvl="0" indent="-3429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l"/>
                        <a:defRPr sz="27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220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200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180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algn="ctr" eaLnBrk="1" hangingPunct="1">
                        <a:lnSpc>
                          <a:spcPct val="150000"/>
                        </a:lnSpc>
                        <a:buNone/>
                      </a:pPr>
                      <a:r>
                        <a:rPr lang="zh-CN" altLang="en-US" sz="14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解释说明</a:t>
                      </a:r>
                      <a:endParaRPr lang="zh-CN" altLang="en-US"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91461" marR="91461" marT="45712" marB="45712"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alpha val="100000"/>
                      </a:schemeClr>
                    </a:solidFill>
                  </a:tcPr>
                </a:tc>
              </a:tr>
              <a:tr h="306350">
                <a:tc>
                  <a:txBody>
                    <a:bodyPr/>
                    <a:lstStyle/>
                    <a:p>
                      <a:pPr algn="ctr"/>
                      <a:r>
                        <a:rPr lang="en-US" sz="1000" dirty="0">
                          <a:effectLst/>
                          <a:latin typeface="微软雅黑" panose="020B0503020204020204" pitchFamily="34" charset="-122"/>
                          <a:ea typeface="微软雅黑" panose="020B0503020204020204" pitchFamily="34" charset="-122"/>
                        </a:rPr>
                        <a:t>\n</a:t>
                      </a:r>
                      <a:endParaRPr lang="en-US" sz="1000" dirty="0">
                        <a:effectLst/>
                        <a:latin typeface="微软雅黑" panose="020B0503020204020204" pitchFamily="34" charset="-122"/>
                        <a:ea typeface="微软雅黑" panose="020B0503020204020204" pitchFamily="34" charset="-122"/>
                      </a:endParaRP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BF5FF"/>
                    </a:solidFill>
                  </a:tcPr>
                </a:tc>
                <a:tc>
                  <a:txBody>
                    <a:bodyPr/>
                    <a:lstStyle/>
                    <a:p>
                      <a:pPr algn="l"/>
                      <a:r>
                        <a:rPr sz="1000" smtClean="0">
                          <a:effectLst/>
                          <a:latin typeface="微软雅黑" panose="020B0503020204020204" pitchFamily="34" charset="-122"/>
                          <a:ea typeface="微软雅黑" panose="020B0503020204020204" pitchFamily="34" charset="-122"/>
                        </a:rPr>
                        <a:t>换行符</a:t>
                      </a:r>
                      <a:r>
                        <a:rPr lang="zh-CN" altLang="en-US" sz="1000" smtClean="0">
                          <a:effectLst/>
                          <a:latin typeface="微软雅黑" panose="020B0503020204020204" pitchFamily="34" charset="-122"/>
                          <a:ea typeface="微软雅黑" panose="020B0503020204020204" pitchFamily="34" charset="-122"/>
                        </a:rPr>
                        <a:t>，</a:t>
                      </a:r>
                      <a:r>
                        <a:rPr lang="en-US" sz="1000" smtClean="0">
                          <a:effectLst/>
                          <a:latin typeface="微软雅黑" panose="020B0503020204020204" pitchFamily="34" charset="-122"/>
                          <a:ea typeface="微软雅黑" panose="020B0503020204020204" pitchFamily="34" charset="-122"/>
                        </a:rPr>
                        <a:t>n </a:t>
                      </a:r>
                      <a:r>
                        <a:rPr lang="zh-CN" altLang="en-US" sz="1000">
                          <a:effectLst/>
                          <a:latin typeface="微软雅黑" panose="020B0503020204020204" pitchFamily="34" charset="-122"/>
                          <a:ea typeface="微软雅黑" panose="020B0503020204020204" pitchFamily="34" charset="-122"/>
                        </a:rPr>
                        <a:t>是</a:t>
                      </a:r>
                      <a:r>
                        <a:rPr sz="1000">
                          <a:effectLst/>
                          <a:latin typeface="微软雅黑" panose="020B0503020204020204" pitchFamily="34" charset="-122"/>
                          <a:ea typeface="微软雅黑" panose="020B0503020204020204" pitchFamily="34" charset="-122"/>
                        </a:rPr>
                        <a:t> </a:t>
                      </a:r>
                      <a:r>
                        <a:rPr lang="en-US" sz="1000">
                          <a:effectLst/>
                          <a:latin typeface="微软雅黑" panose="020B0503020204020204" pitchFamily="34" charset="-122"/>
                          <a:ea typeface="微软雅黑" panose="020B0503020204020204" pitchFamily="34" charset="-122"/>
                        </a:rPr>
                        <a:t>newline </a:t>
                      </a:r>
                      <a:r>
                        <a:rPr lang="zh-CN" altLang="en-US" sz="1000">
                          <a:effectLst/>
                          <a:latin typeface="微软雅黑" panose="020B0503020204020204" pitchFamily="34" charset="-122"/>
                          <a:ea typeface="微软雅黑" panose="020B0503020204020204" pitchFamily="34" charset="-122"/>
                        </a:rPr>
                        <a:t>的意思</a:t>
                      </a:r>
                      <a:endParaRPr lang="zh-CN" altLang="en-US" sz="1000">
                        <a:effectLst/>
                        <a:latin typeface="微软雅黑" panose="020B0503020204020204" pitchFamily="34" charset="-122"/>
                        <a:ea typeface="微软雅黑" panose="020B0503020204020204" pitchFamily="34" charset="-122"/>
                      </a:endParaRP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BF5FF"/>
                    </a:solidFill>
                  </a:tcPr>
                </a:tc>
              </a:tr>
              <a:tr h="306350">
                <a:tc>
                  <a:txBody>
                    <a:bodyPr/>
                    <a:lstStyle/>
                    <a:p>
                      <a:pPr algn="ctr"/>
                      <a:r>
                        <a:rPr lang="en-US" sz="1000" dirty="0">
                          <a:effectLst/>
                          <a:latin typeface="微软雅黑" panose="020B0503020204020204" pitchFamily="34" charset="-122"/>
                          <a:ea typeface="微软雅黑" panose="020B0503020204020204" pitchFamily="34" charset="-122"/>
                        </a:rPr>
                        <a:t>\ \</a:t>
                      </a:r>
                      <a:endParaRPr lang="en-US" sz="1000" dirty="0">
                        <a:effectLst/>
                        <a:latin typeface="微软雅黑" panose="020B0503020204020204" pitchFamily="34" charset="-122"/>
                        <a:ea typeface="微软雅黑" panose="020B0503020204020204" pitchFamily="34" charset="-122"/>
                      </a:endParaRP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B3D9FF"/>
                    </a:solidFill>
                  </a:tcPr>
                </a:tc>
                <a:tc>
                  <a:txBody>
                    <a:bodyPr/>
                    <a:lstStyle/>
                    <a:p>
                      <a:pPr algn="l"/>
                      <a:r>
                        <a:rPr lang="en-US" sz="1000" dirty="0">
                          <a:effectLst/>
                          <a:latin typeface="微软雅黑" panose="020B0503020204020204" pitchFamily="34" charset="-122"/>
                          <a:ea typeface="微软雅黑" panose="020B0503020204020204" pitchFamily="34" charset="-122"/>
                          <a:sym typeface="+mn-ea"/>
                        </a:rPr>
                        <a:t>斜杠 \</a:t>
                      </a:r>
                      <a:endParaRPr lang="zh-CN" altLang="en-US" sz="1000" dirty="0">
                        <a:effectLst/>
                        <a:latin typeface="微软雅黑" panose="020B0503020204020204" pitchFamily="34" charset="-122"/>
                        <a:ea typeface="微软雅黑" panose="020B0503020204020204" pitchFamily="34" charset="-122"/>
                      </a:endParaRP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B3D9FF"/>
                    </a:solidFill>
                  </a:tcPr>
                </a:tc>
              </a:tr>
              <a:tr h="306350">
                <a:tc>
                  <a:txBody>
                    <a:bodyPr/>
                    <a:lstStyle/>
                    <a:p>
                      <a:pPr algn="ctr"/>
                      <a:r>
                        <a:rPr lang="en-US" sz="1000" dirty="0">
                          <a:effectLst/>
                          <a:latin typeface="微软雅黑" panose="020B0503020204020204" pitchFamily="34" charset="-122"/>
                          <a:ea typeface="微软雅黑" panose="020B0503020204020204" pitchFamily="34" charset="-122"/>
                        </a:rPr>
                        <a:t>\'</a:t>
                      </a:r>
                      <a:endParaRPr lang="en-US" sz="1000" dirty="0">
                        <a:effectLst/>
                        <a:latin typeface="微软雅黑" panose="020B0503020204020204" pitchFamily="34" charset="-122"/>
                        <a:ea typeface="微软雅黑" panose="020B0503020204020204" pitchFamily="34" charset="-122"/>
                      </a:endParaRP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BF5FF"/>
                    </a:solidFill>
                  </a:tcPr>
                </a:tc>
                <a:tc>
                  <a:txBody>
                    <a:bodyPr/>
                    <a:lstStyle/>
                    <a:p>
                      <a:pPr algn="l"/>
                      <a:r>
                        <a:rPr lang="en-US" altLang="zh-CN" sz="1000" dirty="0">
                          <a:effectLst/>
                          <a:latin typeface="微软雅黑" panose="020B0503020204020204" pitchFamily="34" charset="-122"/>
                          <a:ea typeface="微软雅黑" panose="020B0503020204020204" pitchFamily="34" charset="-122"/>
                        </a:rPr>
                        <a:t>'   </a:t>
                      </a:r>
                      <a:r>
                        <a:rPr lang="zh-CN" altLang="en-US" sz="1000" dirty="0">
                          <a:effectLst/>
                          <a:latin typeface="微软雅黑" panose="020B0503020204020204" pitchFamily="34" charset="-122"/>
                          <a:ea typeface="微软雅黑" panose="020B0503020204020204" pitchFamily="34" charset="-122"/>
                        </a:rPr>
                        <a:t>单引号</a:t>
                      </a:r>
                      <a:endParaRPr lang="zh-CN" altLang="en-US" sz="1000" dirty="0">
                        <a:effectLst/>
                        <a:latin typeface="微软雅黑" panose="020B0503020204020204" pitchFamily="34" charset="-122"/>
                        <a:ea typeface="微软雅黑" panose="020B0503020204020204" pitchFamily="34" charset="-122"/>
                      </a:endParaRP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BF5FF"/>
                    </a:solidFill>
                  </a:tcPr>
                </a:tc>
              </a:tr>
              <a:tr h="306350">
                <a:tc>
                  <a:txBody>
                    <a:bodyPr/>
                    <a:lstStyle/>
                    <a:p>
                      <a:pPr algn="ctr"/>
                      <a:r>
                        <a:rPr lang="en-US" sz="1000">
                          <a:effectLst/>
                          <a:latin typeface="微软雅黑" panose="020B0503020204020204" pitchFamily="34" charset="-122"/>
                          <a:ea typeface="微软雅黑" panose="020B0503020204020204" pitchFamily="34" charset="-122"/>
                        </a:rPr>
                        <a:t>\"</a:t>
                      </a:r>
                      <a:endParaRPr lang="en-US" sz="1000">
                        <a:effectLst/>
                        <a:latin typeface="微软雅黑" panose="020B0503020204020204" pitchFamily="34" charset="-122"/>
                        <a:ea typeface="微软雅黑" panose="020B0503020204020204" pitchFamily="34" charset="-122"/>
                      </a:endParaRP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B3D9FF"/>
                    </a:solidFill>
                  </a:tcPr>
                </a:tc>
                <a:tc>
                  <a:txBody>
                    <a:bodyPr/>
                    <a:lstStyle/>
                    <a:p>
                      <a:pPr algn="l"/>
                      <a:r>
                        <a:rPr lang="en-US" altLang="zh-CN" sz="1000" dirty="0">
                          <a:effectLst/>
                          <a:latin typeface="微软雅黑" panose="020B0503020204020204" pitchFamily="34" charset="-122"/>
                          <a:ea typeface="微软雅黑" panose="020B0503020204020204" pitchFamily="34" charset="-122"/>
                        </a:rPr>
                        <a:t>”</a:t>
                      </a:r>
                      <a:r>
                        <a:rPr lang="zh-CN" altLang="en-US" sz="1000" dirty="0">
                          <a:effectLst/>
                          <a:latin typeface="微软雅黑" panose="020B0503020204020204" pitchFamily="34" charset="-122"/>
                          <a:ea typeface="微软雅黑" panose="020B0503020204020204" pitchFamily="34" charset="-122"/>
                        </a:rPr>
                        <a:t>双引号</a:t>
                      </a:r>
                      <a:endParaRPr lang="zh-CN" altLang="en-US" sz="1000" dirty="0">
                        <a:effectLst/>
                        <a:latin typeface="微软雅黑" panose="020B0503020204020204" pitchFamily="34" charset="-122"/>
                        <a:ea typeface="微软雅黑" panose="020B0503020204020204" pitchFamily="34" charset="-122"/>
                      </a:endParaRP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B3D9FF"/>
                    </a:solidFill>
                  </a:tcPr>
                </a:tc>
              </a:tr>
              <a:tr h="306350">
                <a:tc>
                  <a:txBody>
                    <a:bodyPr/>
                    <a:lstStyle/>
                    <a:p>
                      <a:pPr algn="ctr"/>
                      <a:r>
                        <a:rPr lang="en-US" altLang="zh-CN" sz="1000">
                          <a:effectLst/>
                          <a:latin typeface="微软雅黑" panose="020B0503020204020204" pitchFamily="34" charset="-122"/>
                          <a:ea typeface="微软雅黑" panose="020B0503020204020204" pitchFamily="34" charset="-122"/>
                        </a:rPr>
                        <a:t>\t</a:t>
                      </a:r>
                      <a:endParaRPr lang="en-US" altLang="zh-CN" sz="1000">
                        <a:effectLst/>
                        <a:latin typeface="微软雅黑" panose="020B0503020204020204" pitchFamily="34" charset="-122"/>
                        <a:ea typeface="微软雅黑" panose="020B0503020204020204" pitchFamily="34" charset="-122"/>
                      </a:endParaRP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BF5FF"/>
                    </a:solidFill>
                  </a:tcPr>
                </a:tc>
                <a:tc>
                  <a:txBody>
                    <a:bodyPr/>
                    <a:lstStyle/>
                    <a:p>
                      <a:pPr algn="l"/>
                      <a:r>
                        <a:rPr lang="en-US" altLang="zh-CN" sz="1000" dirty="0">
                          <a:effectLst/>
                          <a:latin typeface="微软雅黑" panose="020B0503020204020204" pitchFamily="34" charset="-122"/>
                          <a:ea typeface="微软雅黑" panose="020B0503020204020204" pitchFamily="34" charset="-122"/>
                        </a:rPr>
                        <a:t>tab  </a:t>
                      </a:r>
                      <a:r>
                        <a:rPr lang="zh-CN" altLang="en-US" sz="1000" dirty="0">
                          <a:effectLst/>
                          <a:latin typeface="微软雅黑" panose="020B0503020204020204" pitchFamily="34" charset="-122"/>
                          <a:ea typeface="微软雅黑" panose="020B0503020204020204" pitchFamily="34" charset="-122"/>
                        </a:rPr>
                        <a:t>缩进</a:t>
                      </a:r>
                      <a:endParaRPr lang="zh-CN" altLang="en-US" sz="1000" dirty="0">
                        <a:effectLst/>
                        <a:latin typeface="微软雅黑" panose="020B0503020204020204" pitchFamily="34" charset="-122"/>
                        <a:ea typeface="微软雅黑" panose="020B0503020204020204" pitchFamily="34" charset="-122"/>
                      </a:endParaRP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BF5FF"/>
                    </a:solidFill>
                  </a:tcPr>
                </a:tc>
              </a:tr>
              <a:tr h="306350">
                <a:tc>
                  <a:txBody>
                    <a:bodyPr/>
                    <a:lstStyle/>
                    <a:p>
                      <a:pPr algn="ctr"/>
                      <a:r>
                        <a:rPr lang="en-US" sz="1000">
                          <a:effectLst/>
                          <a:latin typeface="微软雅黑" panose="020B0503020204020204" pitchFamily="34" charset="-122"/>
                          <a:ea typeface="微软雅黑" panose="020B0503020204020204" pitchFamily="34" charset="-122"/>
                        </a:rPr>
                        <a:t>\b</a:t>
                      </a:r>
                      <a:endParaRPr lang="en-US" sz="1000">
                        <a:effectLst/>
                        <a:latin typeface="微软雅黑" panose="020B0503020204020204" pitchFamily="34" charset="-122"/>
                        <a:ea typeface="微软雅黑" panose="020B0503020204020204" pitchFamily="34" charset="-122"/>
                      </a:endParaRP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B3D9FF"/>
                    </a:solidFill>
                  </a:tcPr>
                </a:tc>
                <a:tc>
                  <a:txBody>
                    <a:bodyPr/>
                    <a:lstStyle/>
                    <a:p>
                      <a:pPr algn="l"/>
                      <a:r>
                        <a:rPr lang="zh-CN" altLang="en-US" sz="1000">
                          <a:effectLst/>
                          <a:latin typeface="微软雅黑" panose="020B0503020204020204" pitchFamily="34" charset="-122"/>
                          <a:ea typeface="微软雅黑" panose="020B0503020204020204" pitchFamily="34" charset="-122"/>
                        </a:rPr>
                        <a:t>空格 </a:t>
                      </a:r>
                      <a:r>
                        <a:rPr lang="zh-CN" altLang="en-US" sz="1000" smtClean="0">
                          <a:effectLst/>
                          <a:latin typeface="微软雅黑" panose="020B0503020204020204" pitchFamily="34" charset="-122"/>
                          <a:ea typeface="微软雅黑" panose="020B0503020204020204" pitchFamily="34" charset="-122"/>
                        </a:rPr>
                        <a:t>，</a:t>
                      </a:r>
                      <a:r>
                        <a:rPr lang="en-US" altLang="zh-CN" sz="1000" smtClean="0">
                          <a:effectLst/>
                          <a:latin typeface="微软雅黑" panose="020B0503020204020204" pitchFamily="34" charset="-122"/>
                          <a:ea typeface="微软雅黑" panose="020B0503020204020204" pitchFamily="34" charset="-122"/>
                        </a:rPr>
                        <a:t>b </a:t>
                      </a:r>
                      <a:r>
                        <a:rPr lang="zh-CN" altLang="en-US" sz="1000" smtClean="0">
                          <a:effectLst/>
                          <a:latin typeface="微软雅黑" panose="020B0503020204020204" pitchFamily="34" charset="-122"/>
                          <a:ea typeface="微软雅黑" panose="020B0503020204020204" pitchFamily="34" charset="-122"/>
                        </a:rPr>
                        <a:t>是 </a:t>
                      </a:r>
                      <a:r>
                        <a:rPr lang="en-US" altLang="zh-CN" sz="1000" dirty="0">
                          <a:effectLst/>
                          <a:latin typeface="微软雅黑" panose="020B0503020204020204" pitchFamily="34" charset="-122"/>
                          <a:ea typeface="微软雅黑" panose="020B0503020204020204" pitchFamily="34" charset="-122"/>
                        </a:rPr>
                        <a:t>blank  </a:t>
                      </a:r>
                      <a:r>
                        <a:rPr lang="zh-CN" altLang="en-US" sz="1000" dirty="0">
                          <a:effectLst/>
                          <a:latin typeface="微软雅黑" panose="020B0503020204020204" pitchFamily="34" charset="-122"/>
                          <a:ea typeface="微软雅黑" panose="020B0503020204020204" pitchFamily="34" charset="-122"/>
                        </a:rPr>
                        <a:t>的意思</a:t>
                      </a:r>
                      <a:endParaRPr lang="zh-CN" altLang="en-US" sz="1000" dirty="0">
                        <a:effectLst/>
                        <a:latin typeface="微软雅黑" panose="020B0503020204020204" pitchFamily="34" charset="-122"/>
                        <a:ea typeface="微软雅黑" panose="020B0503020204020204" pitchFamily="34" charset="-122"/>
                      </a:endParaRPr>
                    </a:p>
                  </a:txBody>
                  <a:tcPr marL="123841" marR="123841" marT="57141" marB="57141"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B3D9FF"/>
                    </a:solidFill>
                  </a:tcPr>
                </a:tc>
              </a:tr>
            </a:tbl>
          </a:graphicData>
        </a:graphic>
      </p:graphicFrame>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5498"/>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a:t>
            </a:r>
            <a:r>
              <a:rPr lang="zh-CN" altLang="en-US" sz="1400" b="1">
                <a:solidFill>
                  <a:srgbClr val="FF0000"/>
                </a:solidFill>
                <a:latin typeface="微软雅黑" panose="020B0503020204020204" pitchFamily="34" charset="-122"/>
                <a:ea typeface="微软雅黑" panose="020B0503020204020204" pitchFamily="34" charset="-122"/>
              </a:rPr>
              <a:t>弹</a:t>
            </a:r>
            <a:r>
              <a:rPr lang="zh-CN" altLang="en-US" sz="1400" b="1" smtClean="0">
                <a:solidFill>
                  <a:srgbClr val="FF0000"/>
                </a:solidFill>
                <a:latin typeface="微软雅黑" panose="020B0503020204020204" pitchFamily="34" charset="-122"/>
                <a:ea typeface="微软雅黑" panose="020B0503020204020204" pitchFamily="34" charset="-122"/>
              </a:rPr>
              <a:t>出</a:t>
            </a:r>
            <a:r>
              <a:rPr lang="zh-CN" altLang="en-US" sz="1400" b="1">
                <a:solidFill>
                  <a:srgbClr val="FF0000"/>
                </a:solidFill>
                <a:latin typeface="微软雅黑" panose="020B0503020204020204" pitchFamily="34" charset="-122"/>
                <a:ea typeface="微软雅黑" panose="020B0503020204020204" pitchFamily="34" charset="-122"/>
              </a:rPr>
              <a:t>网页</a:t>
            </a:r>
            <a:r>
              <a:rPr lang="zh-CN" altLang="en-US" sz="1400" b="1" smtClean="0">
                <a:solidFill>
                  <a:srgbClr val="FF0000"/>
                </a:solidFill>
                <a:latin typeface="微软雅黑" panose="020B0503020204020204" pitchFamily="34" charset="-122"/>
                <a:ea typeface="微软雅黑" panose="020B0503020204020204" pitchFamily="34" charset="-122"/>
              </a:rPr>
              <a:t>警示</a:t>
            </a:r>
            <a:r>
              <a:rPr lang="zh-CN" altLang="en-US" sz="1400" b="1" dirty="0">
                <a:solidFill>
                  <a:srgbClr val="FF0000"/>
                </a:solidFill>
                <a:latin typeface="微软雅黑" panose="020B0503020204020204" pitchFamily="34" charset="-122"/>
                <a:ea typeface="微软雅黑" panose="020B0503020204020204" pitchFamily="34" charset="-122"/>
              </a:rPr>
              <a:t>框</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1"/>
          <a:stretch>
            <a:fillRect/>
          </a:stretch>
        </p:blipFill>
        <p:spPr>
          <a:xfrm>
            <a:off x="920750" y="1305018"/>
            <a:ext cx="360250" cy="359725"/>
          </a:xfrm>
          <a:prstGeom prst="rect">
            <a:avLst/>
          </a:prstGeom>
          <a:noFill/>
          <a:ln w="9525">
            <a:noFill/>
          </a:ln>
        </p:spPr>
      </p:pic>
      <p:pic>
        <p:nvPicPr>
          <p:cNvPr id="2" name="图片 1" descr="(82][FG(@T5LWYGG$``T87G"/>
          <p:cNvPicPr>
            <a:picLocks noChangeAspect="1"/>
          </p:cNvPicPr>
          <p:nvPr/>
        </p:nvPicPr>
        <p:blipFill>
          <a:blip r:embed="rId2"/>
          <a:stretch>
            <a:fillRect/>
          </a:stretch>
        </p:blipFill>
        <p:spPr>
          <a:xfrm>
            <a:off x="2276475" y="1945005"/>
            <a:ext cx="3874233" cy="1642301"/>
          </a:xfrm>
          <a:prstGeom prst="rect">
            <a:avLst/>
          </a:prstGeom>
        </p:spPr>
      </p:pic>
      <p:sp>
        <p:nvSpPr>
          <p:cNvPr id="3" name="文本框 2"/>
          <p:cNvSpPr txBox="1"/>
          <p:nvPr/>
        </p:nvSpPr>
        <p:spPr>
          <a:xfrm>
            <a:off x="920750" y="4123055"/>
            <a:ext cx="6660173" cy="414020"/>
          </a:xfrm>
          <a:prstGeom prst="rect">
            <a:avLst/>
          </a:prstGeom>
          <a:noFill/>
        </p:spPr>
        <p:txBody>
          <a:bodyPr wrap="square" rtlCol="0" anchor="t">
            <a:spAutoFit/>
          </a:bodyPr>
          <a:lstStyle/>
          <a:p>
            <a:r>
              <a:rPr sz="1050" dirty="0">
                <a:solidFill>
                  <a:schemeClr val="tx1">
                    <a:lumMod val="85000"/>
                    <a:lumOff val="15000"/>
                  </a:schemeClr>
                </a:solidFill>
                <a:latin typeface="微软雅黑" panose="020B0503020204020204" pitchFamily="34" charset="-122"/>
                <a:ea typeface="微软雅黑" panose="020B0503020204020204" pitchFamily="34" charset="-122"/>
              </a:rPr>
              <a:t>酷热难耐，火辣的太阳底下，我挺拔的身姿，成为了最为独特的风景。我审视四周，这里，是我的舞台，我就是天地间的王者。这一刻，我豪气冲天，</a:t>
            </a:r>
            <a:r>
              <a:rPr sz="1050">
                <a:solidFill>
                  <a:schemeClr val="tx1">
                    <a:lumMod val="85000"/>
                    <a:lumOff val="15000"/>
                  </a:schemeClr>
                </a:solidFill>
                <a:latin typeface="微软雅黑" panose="020B0503020204020204" pitchFamily="34" charset="-122"/>
                <a:ea typeface="微软雅黑" panose="020B0503020204020204" pitchFamily="34" charset="-122"/>
              </a:rPr>
              <a:t>终于大喊一声</a:t>
            </a:r>
            <a:r>
              <a:rPr sz="105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050" smtClean="0">
                <a:solidFill>
                  <a:schemeClr val="tx1">
                    <a:lumMod val="85000"/>
                    <a:lumOff val="15000"/>
                  </a:schemeClr>
                </a:solidFill>
                <a:latin typeface="微软雅黑" panose="020B0503020204020204" pitchFamily="34" charset="-122"/>
                <a:ea typeface="微软雅黑" panose="020B0503020204020204" pitchFamily="34" charset="-122"/>
              </a:rPr>
              <a:t>"</a:t>
            </a:r>
            <a:r>
              <a:rPr sz="1050" smtClean="0">
                <a:solidFill>
                  <a:schemeClr val="tx1">
                    <a:lumMod val="85000"/>
                    <a:lumOff val="15000"/>
                  </a:schemeClr>
                </a:solidFill>
                <a:latin typeface="微软雅黑" panose="020B0503020204020204" pitchFamily="34" charset="-122"/>
                <a:ea typeface="微软雅黑" panose="020B0503020204020204" pitchFamily="34" charset="-122"/>
              </a:rPr>
              <a:t>收破烂啦～</a:t>
            </a:r>
            <a:r>
              <a:rPr lang="en-US" sz="1050" smtClean="0">
                <a:solidFill>
                  <a:schemeClr val="tx1">
                    <a:lumMod val="85000"/>
                    <a:lumOff val="15000"/>
                  </a:schemeClr>
                </a:solidFill>
                <a:latin typeface="微软雅黑" panose="020B0503020204020204" pitchFamily="34" charset="-122"/>
                <a:ea typeface="微软雅黑" panose="020B0503020204020204" pitchFamily="34" charset="-122"/>
              </a:rPr>
              <a:t>"</a:t>
            </a:r>
            <a:endParaRPr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05951" y="2514118"/>
            <a:ext cx="6635896" cy="737088"/>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strMsg = "</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我是帅气多金的程序猿</a:t>
            </a:r>
            <a:r>
              <a:rPr lang="zh-CN"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alert(strMsg.length); // </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显示</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11</a:t>
            </a:r>
            <a:endPar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2" name="内容占位符 5"/>
          <p:cNvSpPr>
            <a:spLocks noGrp="1"/>
          </p:cNvSpPr>
          <p:nvPr/>
        </p:nvSpPr>
        <p:spPr>
          <a:xfrm>
            <a:off x="866875" y="1844675"/>
            <a:ext cx="6674971" cy="74485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smtClean="0"/>
              <a:t>字符串是</a:t>
            </a:r>
            <a:r>
              <a:rPr lang="zh-CN" altLang="en-US" smtClean="0"/>
              <a:t>由</a:t>
            </a:r>
            <a:r>
              <a:rPr smtClean="0"/>
              <a:t>若干字符组成的，这些字符的数量就是字符串的长度。</a:t>
            </a:r>
            <a:r>
              <a:rPr lang="zh-CN" altLang="en-US" smtClean="0"/>
              <a:t>通过</a:t>
            </a:r>
            <a:r>
              <a:rPr smtClean="0"/>
              <a:t>字符串的 </a:t>
            </a:r>
            <a:r>
              <a:rPr>
                <a:solidFill>
                  <a:srgbClr val="FF0000"/>
                </a:solidFill>
              </a:rPr>
              <a:t>length</a:t>
            </a:r>
            <a:r>
              <a:t> </a:t>
            </a:r>
            <a:r>
              <a:rPr smtClean="0"/>
              <a:t>属性可以获取整个字符串的长度</a:t>
            </a:r>
            <a:r>
              <a:rPr lang="zh-CN" altLang="en-US" smtClean="0"/>
              <a:t>。</a:t>
            </a:r>
            <a:endParaRPr dirty="0"/>
          </a:p>
        </p:txBody>
      </p:sp>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2.3 </a:t>
            </a:r>
            <a:r>
              <a:rPr lang="zh-CN" altLang="en-US" smtClean="0"/>
              <a:t>字符串型 </a:t>
            </a:r>
            <a:r>
              <a:rPr lang="en-US" altLang="zh-CN" dirty="0">
                <a:solidFill>
                  <a:srgbClr val="FF0000"/>
                </a:solidFill>
              </a:rPr>
              <a:t>String</a:t>
            </a:r>
            <a:endParaRPr lang="en-US" altLang="zh-CN" dirty="0">
              <a:solidFill>
                <a:srgbClr val="FF0000"/>
              </a:solidFill>
            </a:endParaRPr>
          </a:p>
        </p:txBody>
      </p:sp>
      <p:sp>
        <p:nvSpPr>
          <p:cNvPr id="4" name="TextBox 37"/>
          <p:cNvSpPr txBox="1"/>
          <p:nvPr/>
        </p:nvSpPr>
        <p:spPr>
          <a:xfrm>
            <a:off x="85957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3. </a:t>
            </a:r>
            <a:r>
              <a:rPr lang="zh-CN" altLang="en-US" sz="1400" b="1" dirty="0">
                <a:solidFill>
                  <a:srgbClr val="262626"/>
                </a:solidFill>
                <a:latin typeface="微软雅黑" panose="020B0503020204020204" pitchFamily="34" charset="-122"/>
                <a:ea typeface="微软雅黑" panose="020B0503020204020204" pitchFamily="34" charset="-122"/>
              </a:rPr>
              <a:t>字符串长度</a:t>
            </a:r>
            <a:endParaRPr lang="en-US" altLang="zh-CN" sz="1400" b="1" dirty="0">
              <a:solidFill>
                <a:srgbClr val="262626"/>
              </a:solidFill>
              <a:latin typeface="微软雅黑" panose="020B0503020204020204" pitchFamily="34" charset="-122"/>
              <a:ea typeface="微软雅黑" panose="020B0503020204020204" pitchFamily="34" charset="-122"/>
            </a:endParaRPr>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2505" y="2508501"/>
            <a:ext cx="6872605" cy="153797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//1.1 </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字符串 "相加"</a:t>
            </a:r>
            <a:endPar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alert('hello' + ' ' + 'world'); // hello world</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defTabSz="914400" eaLnBrk="0" fontAlgn="base" hangingPunct="0">
              <a:lnSpc>
                <a:spcPct val="150000"/>
              </a:lnSpc>
              <a:spcBef>
                <a:spcPct val="0"/>
              </a:spcBef>
              <a:spcAft>
                <a:spcPct val="0"/>
              </a:spcAft>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//1.2 </a:t>
            </a:r>
            <a:r>
              <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数值字符串 "相加"</a:t>
            </a:r>
            <a:endPar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alert('100' + '100'); // 100100</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defTabSz="914400" eaLnBrk="0" fontAlgn="base" hangingPunct="0">
              <a:lnSpc>
                <a:spcPct val="150000"/>
              </a:lnSpc>
              <a:spcBef>
                <a:spcPct val="0"/>
              </a:spcBef>
              <a:spcAft>
                <a:spcPct val="0"/>
              </a:spcAft>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//1.3 </a:t>
            </a:r>
            <a:r>
              <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数值字符串 + 数值</a:t>
            </a:r>
            <a:endPar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alert('11' + 12);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1112 </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2" name="内容占位符 5"/>
          <p:cNvSpPr>
            <a:spLocks noGrp="1"/>
          </p:cNvSpPr>
          <p:nvPr/>
        </p:nvSpPr>
        <p:spPr>
          <a:xfrm>
            <a:off x="866875" y="1725932"/>
            <a:ext cx="6872605" cy="649946"/>
          </a:xfrm>
          <a:prstGeom prst="rect">
            <a:avLst/>
          </a:prstGeom>
        </p:spPr>
        <p:txBody>
          <a:bodyPr>
            <a:normAutofit lnSpcReduction="10000"/>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Wingdings" panose="05000000000000000000" pitchFamily="2" charset="2"/>
              <a:buChar char="l"/>
            </a:pPr>
            <a:r>
              <a:rPr lang="en-US" smtClean="0"/>
              <a:t> </a:t>
            </a:r>
            <a:r>
              <a:rPr smtClean="0"/>
              <a:t>多个字符串之间可以使用 + 进行拼接</a:t>
            </a:r>
            <a:r>
              <a:rPr lang="zh-CN" altLang="en-US" smtClean="0"/>
              <a:t>，其拼接方式为 </a:t>
            </a:r>
            <a:r>
              <a:rPr smtClean="0">
                <a:solidFill>
                  <a:srgbClr val="FF0000"/>
                </a:solidFill>
              </a:rPr>
              <a:t>字符串 </a:t>
            </a:r>
            <a:r>
              <a:rPr dirty="0">
                <a:solidFill>
                  <a:srgbClr val="FF0000"/>
                </a:solidFill>
              </a:rPr>
              <a:t>+ 任何类型 </a:t>
            </a:r>
            <a:r>
              <a:rPr>
                <a:solidFill>
                  <a:srgbClr val="FF0000"/>
                </a:solidFill>
              </a:rPr>
              <a:t>= </a:t>
            </a:r>
            <a:r>
              <a:rPr smtClean="0">
                <a:solidFill>
                  <a:srgbClr val="FF0000"/>
                </a:solidFill>
              </a:rPr>
              <a:t>拼接之后的新字符串</a:t>
            </a:r>
            <a:endParaRPr dirty="0">
              <a:solidFill>
                <a:srgbClr val="FF0000"/>
              </a:solidFill>
            </a:endParaRPr>
          </a:p>
          <a:p>
            <a:pPr marL="171450" indent="-171450">
              <a:buFont typeface="Wingdings" panose="05000000000000000000" pitchFamily="2" charset="2"/>
              <a:buChar char="l"/>
            </a:pPr>
            <a:r>
              <a:rPr lang="en-US" smtClean="0"/>
              <a:t> </a:t>
            </a:r>
            <a:r>
              <a:rPr smtClean="0"/>
              <a:t>拼接前会把与字符串相加的任何类型转成字符串</a:t>
            </a:r>
            <a:r>
              <a:t>，</a:t>
            </a:r>
            <a:r>
              <a:rPr smtClean="0"/>
              <a:t>再拼接成一个新的字符串</a:t>
            </a:r>
            <a:endParaRPr dirty="0"/>
          </a:p>
        </p:txBody>
      </p:sp>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2.3 </a:t>
            </a:r>
            <a:r>
              <a:rPr lang="zh-CN" altLang="en-US" smtClean="0"/>
              <a:t>字符串型 </a:t>
            </a:r>
            <a:r>
              <a:rPr lang="en-US" altLang="zh-CN" dirty="0">
                <a:solidFill>
                  <a:srgbClr val="FF0000"/>
                </a:solidFill>
              </a:rPr>
              <a:t>String</a:t>
            </a:r>
            <a:endParaRPr lang="en-US" altLang="zh-CN" dirty="0">
              <a:solidFill>
                <a:srgbClr val="FF0000"/>
              </a:solidFill>
            </a:endParaRPr>
          </a:p>
        </p:txBody>
      </p:sp>
      <p:sp>
        <p:nvSpPr>
          <p:cNvPr id="4" name="TextBox 37"/>
          <p:cNvSpPr txBox="1"/>
          <p:nvPr/>
        </p:nvSpPr>
        <p:spPr>
          <a:xfrm>
            <a:off x="85957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4. </a:t>
            </a:r>
            <a:r>
              <a:rPr lang="zh-CN" altLang="en-US" sz="1400" b="1" dirty="0">
                <a:solidFill>
                  <a:srgbClr val="262626"/>
                </a:solidFill>
                <a:latin typeface="微软雅黑" panose="020B0503020204020204" pitchFamily="34" charset="-122"/>
                <a:ea typeface="微软雅黑" panose="020B0503020204020204" pitchFamily="34" charset="-122"/>
              </a:rPr>
              <a:t>字符串拼接</a:t>
            </a:r>
            <a:endParaRPr lang="en-US" altLang="zh-CN" sz="1400" b="1" dirty="0">
              <a:solidFill>
                <a:srgbClr val="262626"/>
              </a:solidFill>
              <a:latin typeface="微软雅黑" panose="020B0503020204020204" pitchFamily="34" charset="-122"/>
              <a:ea typeface="微软雅黑" panose="020B0503020204020204" pitchFamily="34" charset="-122"/>
            </a:endParaRPr>
          </a:p>
        </p:txBody>
      </p:sp>
      <p:sp>
        <p:nvSpPr>
          <p:cNvPr id="3" name="内容占位符 5"/>
          <p:cNvSpPr>
            <a:spLocks noGrp="1"/>
          </p:cNvSpPr>
          <p:nvPr/>
        </p:nvSpPr>
        <p:spPr>
          <a:xfrm>
            <a:off x="850365" y="4175807"/>
            <a:ext cx="6889115" cy="44577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en-US" b="1" dirty="0">
                <a:solidFill>
                  <a:srgbClr val="FF0000"/>
                </a:solidFill>
              </a:rPr>
              <a:t>+ </a:t>
            </a:r>
            <a:r>
              <a:rPr lang="zh-CN" altLang="en-US" b="1" dirty="0">
                <a:solidFill>
                  <a:srgbClr val="FF0000"/>
                </a:solidFill>
              </a:rPr>
              <a:t>号总结</a:t>
            </a:r>
            <a:r>
              <a:rPr lang="zh-CN" altLang="en-US" b="1">
                <a:solidFill>
                  <a:srgbClr val="FF0000"/>
                </a:solidFill>
              </a:rPr>
              <a:t>口诀</a:t>
            </a:r>
            <a:r>
              <a:rPr lang="zh-CN" altLang="en-US" b="1" smtClean="0">
                <a:solidFill>
                  <a:srgbClr val="FF0000"/>
                </a:solidFill>
              </a:rPr>
              <a:t>：数值</a:t>
            </a:r>
            <a:r>
              <a:rPr lang="zh-CN" altLang="en-US" b="1">
                <a:solidFill>
                  <a:srgbClr val="FF0000"/>
                </a:solidFill>
              </a:rPr>
              <a:t>相加 </a:t>
            </a:r>
            <a:r>
              <a:rPr lang="zh-CN" altLang="en-US" b="1" smtClean="0">
                <a:solidFill>
                  <a:srgbClr val="FF0000"/>
                </a:solidFill>
              </a:rPr>
              <a:t>，字符</a:t>
            </a:r>
            <a:r>
              <a:rPr lang="zh-CN" altLang="en-US" b="1" dirty="0">
                <a:solidFill>
                  <a:srgbClr val="FF0000"/>
                </a:solidFill>
              </a:rPr>
              <a:t>相连</a:t>
            </a:r>
            <a:endParaRPr lang="zh-CN" altLang="en-US" b="1" dirty="0">
              <a:solidFill>
                <a:srgbClr val="FF0000"/>
              </a:solidFill>
            </a:endParaRPr>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a:t>2</a:t>
            </a:r>
            <a:r>
              <a:rPr lang="en-US" altLang="zh-CN" smtClean="0"/>
              <a:t>.4 </a:t>
            </a:r>
            <a:r>
              <a:rPr lang="zh-CN" altLang="en-US" smtClean="0"/>
              <a:t>字符串型 </a:t>
            </a:r>
            <a:r>
              <a:rPr lang="en-US" altLang="zh-CN" dirty="0">
                <a:solidFill>
                  <a:srgbClr val="FF0000"/>
                </a:solidFill>
              </a:rPr>
              <a:t>String</a:t>
            </a:r>
            <a:endParaRPr lang="en-US" altLang="zh-CN" dirty="0">
              <a:solidFill>
                <a:srgbClr val="FF0000"/>
              </a:solidFill>
            </a:endParaRPr>
          </a:p>
        </p:txBody>
      </p:sp>
      <p:sp>
        <p:nvSpPr>
          <p:cNvPr id="4" name="TextBox 37"/>
          <p:cNvSpPr txBox="1"/>
          <p:nvPr/>
        </p:nvSpPr>
        <p:spPr>
          <a:xfrm>
            <a:off x="859573"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5. </a:t>
            </a:r>
            <a:r>
              <a:rPr lang="zh-CN" altLang="en-US" sz="1400" b="1" dirty="0">
                <a:solidFill>
                  <a:srgbClr val="262626"/>
                </a:solidFill>
                <a:latin typeface="微软雅黑" panose="020B0503020204020204" pitchFamily="34" charset="-122"/>
                <a:ea typeface="微软雅黑" panose="020B0503020204020204" pitchFamily="34" charset="-122"/>
              </a:rPr>
              <a:t>字符串拼接加强</a:t>
            </a:r>
            <a:endParaRPr lang="en-US" altLang="zh-CN" sz="1400" b="1" dirty="0">
              <a:solidFill>
                <a:srgbClr val="262626"/>
              </a:solidFill>
              <a:latin typeface="微软雅黑" panose="020B0503020204020204" pitchFamily="34" charset="-122"/>
              <a:ea typeface="微软雅黑" panose="020B0503020204020204" pitchFamily="34" charset="-122"/>
            </a:endParaRPr>
          </a:p>
        </p:txBody>
      </p:sp>
      <p:sp>
        <p:nvSpPr>
          <p:cNvPr id="5" name="矩形 4"/>
          <p:cNvSpPr/>
          <p:nvPr/>
        </p:nvSpPr>
        <p:spPr>
          <a:xfrm>
            <a:off x="859890" y="1892935"/>
            <a:ext cx="6872605" cy="142860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console.log('pink老师' + 18);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只要有字符就会相连 </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age = 18;</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pink</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老师</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age岁啦</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这样不行哦</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console.log('pink老师' + age);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pink</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老师18</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console.log('pink老师' + age + '岁啦');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pink</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老师18岁啦</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8" name="内容占位符 5"/>
          <p:cNvSpPr>
            <a:spLocks noGrp="1"/>
          </p:cNvSpPr>
          <p:nvPr/>
        </p:nvSpPr>
        <p:spPr>
          <a:xfrm>
            <a:off x="859890" y="3463436"/>
            <a:ext cx="6872605" cy="113728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Wingdings" panose="05000000000000000000" pitchFamily="2" charset="2"/>
              <a:buChar char="l"/>
            </a:pPr>
            <a:r>
              <a:rPr lang="en-US" smtClean="0"/>
              <a:t> </a:t>
            </a:r>
            <a:r>
              <a:rPr lang="zh-CN" altLang="en-US"/>
              <a:t>我们</a:t>
            </a:r>
            <a:r>
              <a:rPr lang="zh-CN" altLang="en-US" smtClean="0"/>
              <a:t>经常会将字符串</a:t>
            </a:r>
            <a:r>
              <a:rPr lang="zh-CN" altLang="en-US" dirty="0"/>
              <a:t>和变量来拼接，因为变量可以</a:t>
            </a:r>
            <a:r>
              <a:rPr lang="zh-CN" altLang="en-US"/>
              <a:t>很</a:t>
            </a:r>
            <a:r>
              <a:rPr lang="zh-CN" altLang="en-US" smtClean="0"/>
              <a:t>方便地修改</a:t>
            </a:r>
            <a:r>
              <a:rPr lang="zh-CN" altLang="en-US" dirty="0"/>
              <a:t>里面</a:t>
            </a:r>
            <a:r>
              <a:rPr lang="zh-CN" altLang="en-US"/>
              <a:t>的</a:t>
            </a:r>
            <a:r>
              <a:rPr lang="zh-CN" altLang="en-US" smtClean="0"/>
              <a:t>值</a:t>
            </a:r>
            <a:endParaRPr dirty="0"/>
          </a:p>
          <a:p>
            <a:pPr marL="171450" indent="-171450">
              <a:buFont typeface="Wingdings" panose="05000000000000000000" pitchFamily="2" charset="2"/>
              <a:buChar char="l"/>
            </a:pPr>
            <a:r>
              <a:rPr lang="en-US" smtClean="0"/>
              <a:t> </a:t>
            </a:r>
            <a:r>
              <a:rPr lang="zh-CN" altLang="en-US" dirty="0"/>
              <a:t>变量是不能添加引号的，因为加引号的变量会</a:t>
            </a:r>
            <a:r>
              <a:rPr lang="zh-CN" altLang="en-US"/>
              <a:t>变成</a:t>
            </a:r>
            <a:r>
              <a:rPr lang="zh-CN" altLang="en-US" smtClean="0"/>
              <a:t>字符串</a:t>
            </a:r>
            <a:endParaRPr lang="zh-CN" altLang="en-US" dirty="0"/>
          </a:p>
          <a:p>
            <a:pPr marL="171450" indent="-171450">
              <a:buFont typeface="Wingdings" panose="05000000000000000000" pitchFamily="2" charset="2"/>
              <a:buChar char="l"/>
            </a:pPr>
            <a:r>
              <a:rPr lang="en-US" altLang="zh-CN" smtClean="0"/>
              <a:t> </a:t>
            </a:r>
            <a:r>
              <a:rPr lang="zh-CN" altLang="en-US" dirty="0"/>
              <a:t>如果变量两侧都有字符串拼接</a:t>
            </a:r>
            <a:r>
              <a:rPr lang="zh-CN" altLang="en-US"/>
              <a:t>，</a:t>
            </a:r>
            <a:r>
              <a:rPr lang="zh-CN" altLang="en-US" smtClean="0"/>
              <a:t>口诀“</a:t>
            </a:r>
            <a:r>
              <a:rPr lang="zh-CN" altLang="en-US">
                <a:solidFill>
                  <a:srgbClr val="FF0000"/>
                </a:solidFill>
              </a:rPr>
              <a:t>引引加加</a:t>
            </a:r>
            <a:r>
              <a:rPr lang="zh-CN" altLang="en-US"/>
              <a:t> </a:t>
            </a:r>
            <a:r>
              <a:rPr lang="zh-CN" altLang="en-US" smtClean="0"/>
              <a:t>”，</a:t>
            </a:r>
            <a:r>
              <a:rPr lang="zh-CN" altLang="en-US" smtClean="0">
                <a:sym typeface="+mn-ea"/>
              </a:rPr>
              <a:t>删</a:t>
            </a:r>
            <a:r>
              <a:rPr lang="zh-CN" altLang="en-US">
                <a:sym typeface="+mn-ea"/>
              </a:rPr>
              <a:t>掉</a:t>
            </a:r>
            <a:r>
              <a:rPr lang="zh-CN" altLang="en-US" smtClean="0">
                <a:sym typeface="+mn-ea"/>
              </a:rPr>
              <a:t>数字，</a:t>
            </a:r>
            <a:r>
              <a:rPr lang="zh-CN" altLang="en-US" smtClean="0"/>
              <a:t>变量</a:t>
            </a:r>
            <a:r>
              <a:rPr lang="zh-CN" altLang="en-US" dirty="0"/>
              <a:t>写</a:t>
            </a:r>
            <a:r>
              <a:rPr lang="zh-CN" altLang="en-US"/>
              <a:t>加</a:t>
            </a:r>
            <a:r>
              <a:rPr lang="zh-CN" altLang="en-US" smtClean="0"/>
              <a:t>中间</a:t>
            </a:r>
            <a:endParaRPr lang="zh-CN" altLang="en-US" dirty="0"/>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07105" y="1209675"/>
            <a:ext cx="4991100" cy="1939161"/>
          </a:xfrm>
        </p:spPr>
        <p:txBody>
          <a:bodyPr>
            <a:normAutofit/>
          </a:bodyPr>
          <a:lstStyle/>
          <a:p>
            <a:r>
              <a:rPr lang="zh-CN" altLang="en-US" dirty="0">
                <a:solidFill>
                  <a:srgbClr val="FF0000"/>
                </a:solidFill>
              </a:rPr>
              <a:t>数据类型简介</a:t>
            </a:r>
            <a:endParaRPr lang="zh-CN" altLang="en-US" dirty="0">
              <a:solidFill>
                <a:srgbClr val="FF0000"/>
              </a:solidFill>
            </a:endParaRPr>
          </a:p>
          <a:p>
            <a:r>
              <a:rPr lang="zh-CN" altLang="en-US" dirty="0"/>
              <a:t>简单数据类型</a:t>
            </a:r>
            <a:endParaRPr lang="zh-CN" altLang="en-US" dirty="0"/>
          </a:p>
          <a:p>
            <a:r>
              <a:rPr lang="zh-CN" altLang="en-US" dirty="0"/>
              <a:t>获取变量数据类型</a:t>
            </a:r>
            <a:endParaRPr lang="zh-CN" altLang="en-US" dirty="0"/>
          </a:p>
          <a:p>
            <a:r>
              <a:rPr lang="zh-CN" altLang="en-US" dirty="0"/>
              <a:t>数据类型转换</a:t>
            </a:r>
            <a:endParaRPr lang="zh-CN" altLang="en-US" dirty="0"/>
          </a:p>
          <a:p>
            <a:pPr marL="0" indent="0">
              <a:buNone/>
            </a:pPr>
            <a:endParaRPr lang="zh-CN" altLang="en-US" dirty="0"/>
          </a:p>
          <a:p>
            <a:pPr marL="0" indent="0">
              <a:buNone/>
            </a:pPr>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a:t>
            </a:r>
            <a:r>
              <a:rPr lang="zh-CN" altLang="en-US" sz="1400" b="1">
                <a:solidFill>
                  <a:srgbClr val="FF0000"/>
                </a:solidFill>
                <a:latin typeface="微软雅黑" panose="020B0503020204020204" pitchFamily="34" charset="-122"/>
                <a:ea typeface="微软雅黑" panose="020B0503020204020204" pitchFamily="34" charset="-122"/>
              </a:rPr>
              <a:t>显示</a:t>
            </a:r>
            <a:r>
              <a:rPr lang="zh-CN" altLang="en-US" sz="1400" b="1" smtClean="0">
                <a:solidFill>
                  <a:srgbClr val="FF0000"/>
                </a:solidFill>
                <a:latin typeface="微软雅黑" panose="020B0503020204020204" pitchFamily="34" charset="-122"/>
                <a:ea typeface="微软雅黑" panose="020B0503020204020204" pitchFamily="34" charset="-122"/>
              </a:rPr>
              <a:t>年龄</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1"/>
          <a:stretch>
            <a:fillRect/>
          </a:stretch>
        </p:blipFill>
        <p:spPr>
          <a:xfrm>
            <a:off x="920750" y="1305018"/>
            <a:ext cx="360250" cy="359725"/>
          </a:xfrm>
          <a:prstGeom prst="rect">
            <a:avLst/>
          </a:prstGeom>
          <a:noFill/>
          <a:ln w="9525">
            <a:noFill/>
          </a:ln>
        </p:spPr>
      </p:pic>
      <p:sp>
        <p:nvSpPr>
          <p:cNvPr id="5" name="内容占位符 5"/>
          <p:cNvSpPr>
            <a:spLocks noGrp="1"/>
          </p:cNvSpPr>
          <p:nvPr/>
        </p:nvSpPr>
        <p:spPr>
          <a:xfrm>
            <a:off x="920750" y="1784985"/>
            <a:ext cx="7981315" cy="48895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t>弹出一个输入框</a:t>
            </a:r>
            <a:r>
              <a:rPr smtClean="0"/>
              <a:t>，需要用户输入年龄</a:t>
            </a:r>
            <a:r>
              <a:rPr lang="zh-CN" altLang="en-US"/>
              <a:t>，</a:t>
            </a:r>
            <a:r>
              <a:rPr smtClean="0"/>
              <a:t>之后弹出一个警示框显示</a:t>
            </a:r>
            <a:r>
              <a:rPr lang="zh-CN" altLang="en-US" smtClean="0"/>
              <a:t>“</a:t>
            </a:r>
            <a:r>
              <a:rPr lang="zh-CN" smtClean="0"/>
              <a:t>您今年</a:t>
            </a:r>
            <a:r>
              <a:rPr smtClean="0"/>
              <a:t> </a:t>
            </a:r>
            <a:r>
              <a:t>xx </a:t>
            </a:r>
            <a:r>
              <a:rPr smtClean="0"/>
              <a:t>岁</a:t>
            </a:r>
            <a:r>
              <a:rPr lang="zh-CN" altLang="en-US"/>
              <a:t>啦</a:t>
            </a:r>
            <a:r>
              <a:rPr lang="zh-CN" altLang="en-US" smtClean="0"/>
              <a:t>”</a:t>
            </a:r>
            <a:r>
              <a:rPr smtClean="0"/>
              <a:t>（</a:t>
            </a:r>
            <a:r>
              <a:t>xx </a:t>
            </a:r>
            <a:r>
              <a:rPr smtClean="0"/>
              <a:t>表示刚才输入的年龄</a:t>
            </a:r>
            <a:r>
              <a:rPr dirty="0"/>
              <a:t>）</a:t>
            </a:r>
            <a:endParaRPr dirty="0"/>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pic>
        <p:nvPicPr>
          <p:cNvPr id="10" name="图片 9" descr="GIF"/>
          <p:cNvPicPr>
            <a:picLocks noChangeAspect="1"/>
          </p:cNvPicPr>
          <p:nvPr/>
        </p:nvPicPr>
        <p:blipFill>
          <a:blip r:embed="rId2"/>
          <a:stretch>
            <a:fillRect/>
          </a:stretch>
        </p:blipFill>
        <p:spPr>
          <a:xfrm>
            <a:off x="2064779" y="2394177"/>
            <a:ext cx="4390390" cy="1952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案例分析</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1"/>
          <a:stretch>
            <a:fillRect/>
          </a:stretch>
        </p:blipFill>
        <p:spPr>
          <a:xfrm>
            <a:off x="920750" y="1305018"/>
            <a:ext cx="360250" cy="359725"/>
          </a:xfrm>
          <a:prstGeom prst="rect">
            <a:avLst/>
          </a:prstGeom>
          <a:noFill/>
          <a:ln w="9525">
            <a:noFill/>
          </a:ln>
        </p:spPr>
      </p:pic>
      <p:sp>
        <p:nvSpPr>
          <p:cNvPr id="2" name="内容占位符 5"/>
          <p:cNvSpPr>
            <a:spLocks noGrp="1"/>
          </p:cNvSpPr>
          <p:nvPr/>
        </p:nvSpPr>
        <p:spPr>
          <a:xfrm>
            <a:off x="913765" y="1725930"/>
            <a:ext cx="7981315" cy="48895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dirty="0"/>
              <a:t>这是利用 </a:t>
            </a:r>
            <a:r>
              <a:rPr lang="en-US" altLang="zh-CN"/>
              <a:t>JS </a:t>
            </a:r>
            <a:r>
              <a:rPr lang="zh-CN" altLang="en-US" smtClean="0"/>
              <a:t>编写的一</a:t>
            </a:r>
            <a:r>
              <a:rPr lang="zh-CN" altLang="en-US" dirty="0"/>
              <a:t>个非常简单的交互效果程序。</a:t>
            </a:r>
            <a:endParaRPr lang="zh-CN" altLang="en-US" dirty="0"/>
          </a:p>
        </p:txBody>
      </p:sp>
      <p:pic>
        <p:nvPicPr>
          <p:cNvPr id="3" name="图片 2" descr="timg"/>
          <p:cNvPicPr>
            <a:picLocks noChangeAspect="1"/>
          </p:cNvPicPr>
          <p:nvPr/>
        </p:nvPicPr>
        <p:blipFill>
          <a:blip r:embed="rId2"/>
          <a:stretch>
            <a:fillRect/>
          </a:stretch>
        </p:blipFill>
        <p:spPr>
          <a:xfrm>
            <a:off x="1564738" y="2863850"/>
            <a:ext cx="1948180" cy="1218565"/>
          </a:xfrm>
          <a:prstGeom prst="rect">
            <a:avLst/>
          </a:prstGeom>
        </p:spPr>
      </p:pic>
      <p:pic>
        <p:nvPicPr>
          <p:cNvPr id="5" name="图片 4" descr="timg (2)"/>
          <p:cNvPicPr>
            <a:picLocks noChangeAspect="1"/>
          </p:cNvPicPr>
          <p:nvPr/>
        </p:nvPicPr>
        <p:blipFill>
          <a:blip r:embed="rId3"/>
          <a:stretch>
            <a:fillRect/>
          </a:stretch>
        </p:blipFill>
        <p:spPr>
          <a:xfrm>
            <a:off x="5038188" y="2148205"/>
            <a:ext cx="1284605" cy="1284605"/>
          </a:xfrm>
          <a:prstGeom prst="rect">
            <a:avLst/>
          </a:prstGeom>
        </p:spPr>
      </p:pic>
      <p:pic>
        <p:nvPicPr>
          <p:cNvPr id="6" name="图片 5" descr="timg (1)"/>
          <p:cNvPicPr>
            <a:picLocks noChangeAspect="1"/>
          </p:cNvPicPr>
          <p:nvPr/>
        </p:nvPicPr>
        <p:blipFill>
          <a:blip r:embed="rId4"/>
          <a:stretch>
            <a:fillRect/>
          </a:stretch>
        </p:blipFill>
        <p:spPr>
          <a:xfrm>
            <a:off x="5207733" y="3557905"/>
            <a:ext cx="1280160" cy="1280160"/>
          </a:xfrm>
          <a:prstGeom prst="rect">
            <a:avLst/>
          </a:prstGeom>
        </p:spPr>
      </p:pic>
      <p:sp>
        <p:nvSpPr>
          <p:cNvPr id="7" name="内容占位符 5"/>
          <p:cNvSpPr>
            <a:spLocks noGrp="1"/>
          </p:cNvSpPr>
          <p:nvPr/>
        </p:nvSpPr>
        <p:spPr>
          <a:xfrm>
            <a:off x="1564738" y="4233545"/>
            <a:ext cx="1902460" cy="327660"/>
          </a:xfrm>
          <a:prstGeom prst="rect">
            <a:avLst/>
          </a:prstGeom>
        </p:spPr>
        <p:txBody>
          <a:bodyPr>
            <a:normAutofit lnSpcReduction="10000"/>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buFont typeface="Wingdings" panose="05000000000000000000" pitchFamily="2" charset="2"/>
            </a:pPr>
            <a:r>
              <a:rPr lang="zh-CN" altLang="en-US" dirty="0"/>
              <a:t>你喜欢我吗</a:t>
            </a:r>
            <a:endParaRPr lang="zh-CN" altLang="en-US" dirty="0"/>
          </a:p>
        </p:txBody>
      </p:sp>
      <p:sp>
        <p:nvSpPr>
          <p:cNvPr id="11"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nodeType="clickEffect">
                                  <p:stCondLst>
                                    <p:cond delay="0"/>
                                  </p:stCondLst>
                                  <p:childTnLst>
                                    <p:animEffect transition="out" filter="wipe(down)">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案例分析</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1"/>
          <a:stretch>
            <a:fillRect/>
          </a:stretch>
        </p:blipFill>
        <p:spPr>
          <a:xfrm>
            <a:off x="920750" y="1305018"/>
            <a:ext cx="360250" cy="359725"/>
          </a:xfrm>
          <a:prstGeom prst="rect">
            <a:avLst/>
          </a:prstGeom>
          <a:noFill/>
          <a:ln w="9525">
            <a:noFill/>
          </a:ln>
        </p:spPr>
      </p:pic>
      <p:sp>
        <p:nvSpPr>
          <p:cNvPr id="2" name="内容占位符 5"/>
          <p:cNvSpPr>
            <a:spLocks noGrp="1"/>
          </p:cNvSpPr>
          <p:nvPr/>
        </p:nvSpPr>
        <p:spPr>
          <a:xfrm>
            <a:off x="913765" y="1725930"/>
            <a:ext cx="7981315" cy="1408113"/>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altLang="en-US" smtClean="0"/>
              <a:t>交互</a:t>
            </a:r>
            <a:r>
              <a:rPr lang="zh-CN" altLang="en-US" dirty="0"/>
              <a:t>编程的三个基本要素：</a:t>
            </a:r>
            <a:endParaRPr lang="zh-CN" altLang="en-US" dirty="0"/>
          </a:p>
          <a:p>
            <a:pPr marL="228600" indent="-228600">
              <a:buFont typeface="+mj-lt"/>
              <a:buAutoNum type="arabicPeriod"/>
            </a:pPr>
            <a:r>
              <a:rPr lang="zh-CN" altLang="en-US" dirty="0"/>
              <a:t>你喜欢我吗？</a:t>
            </a:r>
            <a:r>
              <a:rPr lang="en-US" altLang="zh-CN" dirty="0"/>
              <a:t>→</a:t>
            </a:r>
            <a:r>
              <a:rPr lang="zh-CN" altLang="en-US" dirty="0"/>
              <a:t>  这是 </a:t>
            </a:r>
            <a:r>
              <a:rPr lang="zh-CN" altLang="en-US" dirty="0">
                <a:solidFill>
                  <a:srgbClr val="FF0000"/>
                </a:solidFill>
              </a:rPr>
              <a:t>用户输入 </a:t>
            </a:r>
            <a:endParaRPr lang="zh-CN" altLang="en-US" dirty="0"/>
          </a:p>
          <a:p>
            <a:pPr marL="228600" indent="-228600">
              <a:buFont typeface="+mj-lt"/>
              <a:buAutoNum type="arabicPeriod"/>
            </a:pPr>
            <a:r>
              <a:rPr lang="zh-CN" altLang="en-US" dirty="0"/>
              <a:t>女孩想了想   </a:t>
            </a:r>
            <a:r>
              <a:rPr lang="en-US" altLang="zh-CN" dirty="0">
                <a:sym typeface="+mn-ea"/>
              </a:rPr>
              <a:t>→</a:t>
            </a:r>
            <a:r>
              <a:rPr lang="zh-CN" altLang="en-US" dirty="0">
                <a:sym typeface="+mn-ea"/>
              </a:rPr>
              <a:t> </a:t>
            </a:r>
            <a:r>
              <a:rPr lang="zh-CN" altLang="en-US" dirty="0"/>
              <a:t>  这是 </a:t>
            </a:r>
            <a:r>
              <a:rPr lang="zh-CN" altLang="en-US" dirty="0">
                <a:solidFill>
                  <a:srgbClr val="FF0000"/>
                </a:solidFill>
              </a:rPr>
              <a:t> 程序内部处理</a:t>
            </a:r>
            <a:r>
              <a:rPr lang="zh-CN" altLang="en-US" dirty="0"/>
              <a:t>   </a:t>
            </a:r>
            <a:endParaRPr lang="zh-CN" altLang="en-US" dirty="0"/>
          </a:p>
          <a:p>
            <a:pPr marL="228600" indent="-228600">
              <a:buFont typeface="+mj-lt"/>
              <a:buAutoNum type="arabicPeriod"/>
            </a:pPr>
            <a:r>
              <a:rPr lang="zh-CN" altLang="en-US" dirty="0"/>
              <a:t>最后给了你一巴掌  </a:t>
            </a:r>
            <a:r>
              <a:rPr lang="en-US" altLang="zh-CN" dirty="0">
                <a:sym typeface="+mn-ea"/>
              </a:rPr>
              <a:t>→</a:t>
            </a:r>
            <a:r>
              <a:rPr lang="zh-CN" altLang="en-US" dirty="0">
                <a:sym typeface="+mn-ea"/>
              </a:rPr>
              <a:t> </a:t>
            </a:r>
            <a:r>
              <a:rPr lang="zh-CN" altLang="en-US" dirty="0"/>
              <a:t>  这是 </a:t>
            </a:r>
            <a:r>
              <a:rPr lang="zh-CN" altLang="en-US" dirty="0">
                <a:solidFill>
                  <a:srgbClr val="FF0000"/>
                </a:solidFill>
              </a:rPr>
              <a:t>输出</a:t>
            </a:r>
            <a:r>
              <a:rPr lang="zh-CN" altLang="en-US">
                <a:solidFill>
                  <a:srgbClr val="FF0000"/>
                </a:solidFill>
              </a:rPr>
              <a:t>结果 </a:t>
            </a:r>
            <a:r>
              <a:rPr lang="zh-CN" altLang="en-US"/>
              <a:t> </a:t>
            </a:r>
            <a:endParaRPr lang="zh-CN" altLang="en-US" dirty="0"/>
          </a:p>
        </p:txBody>
      </p:sp>
      <p:sp>
        <p:nvSpPr>
          <p:cNvPr id="46084" name="TextBox 8"/>
          <p:cNvSpPr txBox="1"/>
          <p:nvPr/>
        </p:nvSpPr>
        <p:spPr>
          <a:xfrm>
            <a:off x="410796" y="3431027"/>
            <a:ext cx="7808756" cy="1050288"/>
          </a:xfrm>
          <a:prstGeom prst="rect">
            <a:avLst/>
          </a:prstGeom>
          <a:noFill/>
          <a:ln w="9525">
            <a:noFill/>
          </a:ln>
        </p:spPr>
        <p:txBody>
          <a:bodyPr wrap="square">
            <a:spAutoFit/>
          </a:bodyPr>
          <a:lstStyle/>
          <a:p>
            <a:pPr marL="685800" lvl="1" indent="-228600" eaLnBrk="1" hangingPunct="1">
              <a:lnSpc>
                <a:spcPct val="150000"/>
              </a:lnSpc>
              <a:buFont typeface="黑体" panose="02010609060101010101" pitchFamily="49" charset="-122"/>
              <a:buAutoNum type="circleNumDbPlain"/>
            </a:pPr>
            <a:r>
              <a:rPr lang="zh-CN" altLang="zh-CN" sz="1050" dirty="0">
                <a:solidFill>
                  <a:srgbClr val="262626"/>
                </a:solidFill>
                <a:latin typeface="微软雅黑" panose="020B0503020204020204" pitchFamily="34" charset="-122"/>
                <a:ea typeface="微软雅黑" panose="020B0503020204020204" pitchFamily="34" charset="-122"/>
                <a:sym typeface="+mn-ea"/>
              </a:rPr>
              <a:t>弹出一个输入框（</a:t>
            </a:r>
            <a:r>
              <a:rPr lang="en-US" altLang="zh-CN" sz="1050" dirty="0">
                <a:solidFill>
                  <a:srgbClr val="262626"/>
                </a:solidFill>
                <a:latin typeface="微软雅黑" panose="020B0503020204020204" pitchFamily="34" charset="-122"/>
                <a:ea typeface="微软雅黑" panose="020B0503020204020204" pitchFamily="34" charset="-122"/>
                <a:sym typeface="+mn-ea"/>
              </a:rPr>
              <a:t>prompt)</a:t>
            </a:r>
            <a:r>
              <a:rPr lang="zh-CN" altLang="zh-CN" sz="1050" dirty="0">
                <a:solidFill>
                  <a:srgbClr val="262626"/>
                </a:solidFill>
                <a:latin typeface="微软雅黑" panose="020B0503020204020204" pitchFamily="34" charset="-122"/>
                <a:ea typeface="微软雅黑" panose="020B0503020204020204" pitchFamily="34" charset="-122"/>
                <a:sym typeface="+mn-ea"/>
              </a:rPr>
              <a:t>，让用户</a:t>
            </a:r>
            <a:r>
              <a:rPr lang="zh-CN" altLang="zh-CN" sz="1050">
                <a:solidFill>
                  <a:srgbClr val="262626"/>
                </a:solidFill>
                <a:latin typeface="微软雅黑" panose="020B0503020204020204" pitchFamily="34" charset="-122"/>
                <a:ea typeface="微软雅黑" panose="020B0503020204020204" pitchFamily="34" charset="-122"/>
                <a:sym typeface="+mn-ea"/>
              </a:rPr>
              <a:t>输入</a:t>
            </a:r>
            <a:r>
              <a:rPr lang="zh-CN" altLang="zh-CN" sz="1050" smtClean="0">
                <a:solidFill>
                  <a:srgbClr val="262626"/>
                </a:solidFill>
                <a:latin typeface="微软雅黑" panose="020B0503020204020204" pitchFamily="34" charset="-122"/>
                <a:ea typeface="微软雅黑" panose="020B0503020204020204" pitchFamily="34" charset="-122"/>
                <a:sym typeface="+mn-ea"/>
              </a:rPr>
              <a:t>年龄（</a:t>
            </a:r>
            <a:r>
              <a:rPr lang="zh-CN" altLang="zh-CN" sz="1050" dirty="0">
                <a:solidFill>
                  <a:srgbClr val="FF0000"/>
                </a:solidFill>
                <a:latin typeface="微软雅黑" panose="020B0503020204020204" pitchFamily="34" charset="-122"/>
                <a:ea typeface="微软雅黑" panose="020B0503020204020204" pitchFamily="34" charset="-122"/>
                <a:sym typeface="+mn-ea"/>
              </a:rPr>
              <a:t>用户输入</a:t>
            </a:r>
            <a:r>
              <a:rPr lang="zh-CN" altLang="zh-CN" sz="1050" dirty="0">
                <a:solidFill>
                  <a:srgbClr val="262626"/>
                </a:solidFill>
                <a:latin typeface="微软雅黑" panose="020B0503020204020204" pitchFamily="34" charset="-122"/>
                <a:ea typeface="微软雅黑" panose="020B0503020204020204" pitchFamily="34" charset="-122"/>
                <a:sym typeface="+mn-ea"/>
              </a:rPr>
              <a:t>）</a:t>
            </a:r>
            <a:endParaRPr lang="zh-CN" altLang="zh-CN" sz="1050" dirty="0">
              <a:solidFill>
                <a:srgbClr val="262626"/>
              </a:solidFill>
              <a:latin typeface="微软雅黑" panose="020B0503020204020204" pitchFamily="34" charset="-122"/>
              <a:ea typeface="微软雅黑" panose="020B0503020204020204" pitchFamily="34" charset="-122"/>
              <a:sym typeface="+mn-ea"/>
            </a:endParaRPr>
          </a:p>
          <a:p>
            <a:pPr marL="685800" lvl="1" indent="-228600">
              <a:lnSpc>
                <a:spcPct val="150000"/>
              </a:lnSpc>
              <a:buFont typeface="黑体" panose="02010609060101010101" pitchFamily="49" charset="-122"/>
              <a:buAutoNum type="circleNumDbPlain"/>
            </a:pPr>
            <a:r>
              <a:rPr lang="zh-CN" altLang="en-US" sz="1050" dirty="0">
                <a:solidFill>
                  <a:srgbClr val="262626"/>
                </a:solidFill>
                <a:latin typeface="微软雅黑" panose="020B0503020204020204" pitchFamily="34" charset="-122"/>
                <a:ea typeface="微软雅黑" panose="020B0503020204020204" pitchFamily="34" charset="-122"/>
                <a:sym typeface="+mn-ea"/>
              </a:rPr>
              <a:t>把用户输入</a:t>
            </a:r>
            <a:r>
              <a:rPr lang="zh-CN" altLang="en-US" sz="1050">
                <a:solidFill>
                  <a:srgbClr val="262626"/>
                </a:solidFill>
                <a:latin typeface="微软雅黑" panose="020B0503020204020204" pitchFamily="34" charset="-122"/>
                <a:ea typeface="微软雅黑" panose="020B0503020204020204" pitchFamily="34" charset="-122"/>
                <a:sym typeface="+mn-ea"/>
              </a:rPr>
              <a:t>的</a:t>
            </a:r>
            <a:r>
              <a:rPr lang="zh-CN" altLang="en-US" sz="1050" smtClean="0">
                <a:solidFill>
                  <a:srgbClr val="262626"/>
                </a:solidFill>
                <a:latin typeface="微软雅黑" panose="020B0503020204020204" pitchFamily="34" charset="-122"/>
                <a:ea typeface="微软雅黑" panose="020B0503020204020204" pitchFamily="34" charset="-122"/>
                <a:sym typeface="+mn-ea"/>
              </a:rPr>
              <a:t>值用</a:t>
            </a:r>
            <a:r>
              <a:rPr lang="zh-CN" altLang="en-US" sz="1050" dirty="0">
                <a:solidFill>
                  <a:srgbClr val="262626"/>
                </a:solidFill>
                <a:latin typeface="微软雅黑" panose="020B0503020204020204" pitchFamily="34" charset="-122"/>
                <a:ea typeface="微软雅黑" panose="020B0503020204020204" pitchFamily="34" charset="-122"/>
                <a:sym typeface="+mn-ea"/>
              </a:rPr>
              <a:t>变量</a:t>
            </a:r>
            <a:r>
              <a:rPr lang="zh-CN" altLang="en-US" sz="1050">
                <a:solidFill>
                  <a:srgbClr val="262626"/>
                </a:solidFill>
                <a:latin typeface="微软雅黑" panose="020B0503020204020204" pitchFamily="34" charset="-122"/>
                <a:ea typeface="微软雅黑" panose="020B0503020204020204" pitchFamily="34" charset="-122"/>
                <a:sym typeface="+mn-ea"/>
              </a:rPr>
              <a:t>保存</a:t>
            </a:r>
            <a:r>
              <a:rPr lang="zh-CN" altLang="en-US" sz="1050" smtClean="0">
                <a:solidFill>
                  <a:srgbClr val="262626"/>
                </a:solidFill>
                <a:latin typeface="微软雅黑" panose="020B0503020204020204" pitchFamily="34" charset="-122"/>
                <a:ea typeface="微软雅黑" panose="020B0503020204020204" pitchFamily="34" charset="-122"/>
                <a:sym typeface="+mn-ea"/>
              </a:rPr>
              <a:t>起来</a:t>
            </a:r>
            <a:r>
              <a:rPr lang="en-US" altLang="zh-CN" sz="1050" smtClean="0">
                <a:solidFill>
                  <a:srgbClr val="262626"/>
                </a:solidFill>
                <a:latin typeface="微软雅黑" panose="020B0503020204020204" pitchFamily="34" charset="-122"/>
                <a:ea typeface="微软雅黑" panose="020B0503020204020204" pitchFamily="34" charset="-122"/>
                <a:sym typeface="+mn-ea"/>
              </a:rPr>
              <a:t>,</a:t>
            </a:r>
            <a:r>
              <a:rPr lang="zh-CN" altLang="en-US" sz="1050">
                <a:solidFill>
                  <a:srgbClr val="262626"/>
                </a:solidFill>
                <a:latin typeface="微软雅黑" panose="020B0503020204020204" pitchFamily="34" charset="-122"/>
                <a:ea typeface="微软雅黑" panose="020B0503020204020204" pitchFamily="34" charset="-122"/>
                <a:sym typeface="+mn-ea"/>
              </a:rPr>
              <a:t>把刚才输入的年龄与所要输出的</a:t>
            </a:r>
            <a:r>
              <a:rPr lang="zh-CN" altLang="en-US" sz="1050">
                <a:solidFill>
                  <a:srgbClr val="262626"/>
                </a:solidFill>
                <a:latin typeface="微软雅黑" panose="020B0503020204020204" pitchFamily="34" charset="-122"/>
                <a:ea typeface="微软雅黑" panose="020B0503020204020204" pitchFamily="34" charset="-122"/>
                <a:sym typeface="+mn-ea"/>
              </a:rPr>
              <a:t>字符串</a:t>
            </a:r>
            <a:r>
              <a:rPr lang="zh-CN" altLang="en-US" sz="1050" smtClean="0">
                <a:solidFill>
                  <a:srgbClr val="262626"/>
                </a:solidFill>
                <a:latin typeface="微软雅黑" panose="020B0503020204020204" pitchFamily="34" charset="-122"/>
                <a:ea typeface="微软雅黑" panose="020B0503020204020204" pitchFamily="34" charset="-122"/>
                <a:sym typeface="+mn-ea"/>
              </a:rPr>
              <a:t>拼接 </a:t>
            </a:r>
            <a:r>
              <a:rPr lang="zh-CN" altLang="en-US" sz="1050">
                <a:solidFill>
                  <a:srgbClr val="262626"/>
                </a:solidFill>
                <a:latin typeface="微软雅黑" panose="020B0503020204020204" pitchFamily="34" charset="-122"/>
                <a:ea typeface="微软雅黑" panose="020B0503020204020204" pitchFamily="34" charset="-122"/>
                <a:sym typeface="+mn-ea"/>
              </a:rPr>
              <a:t>（</a:t>
            </a:r>
            <a:r>
              <a:rPr lang="zh-CN" altLang="en-US" sz="1050" smtClean="0">
                <a:solidFill>
                  <a:srgbClr val="FF0000"/>
                </a:solidFill>
                <a:latin typeface="微软雅黑" panose="020B0503020204020204" pitchFamily="34" charset="-122"/>
                <a:ea typeface="微软雅黑" panose="020B0503020204020204" pitchFamily="34" charset="-122"/>
                <a:sym typeface="+mn-ea"/>
              </a:rPr>
              <a:t>程序</a:t>
            </a:r>
            <a:r>
              <a:rPr lang="zh-CN" altLang="en-US" sz="1050" dirty="0">
                <a:solidFill>
                  <a:srgbClr val="FF0000"/>
                </a:solidFill>
                <a:latin typeface="微软雅黑" panose="020B0503020204020204" pitchFamily="34" charset="-122"/>
                <a:ea typeface="微软雅黑" panose="020B0503020204020204" pitchFamily="34" charset="-122"/>
                <a:sym typeface="+mn-ea"/>
              </a:rPr>
              <a:t>内部处理</a:t>
            </a:r>
            <a:r>
              <a:rPr lang="zh-CN" altLang="en-US" sz="1050" dirty="0">
                <a:solidFill>
                  <a:srgbClr val="262626"/>
                </a:solidFill>
                <a:latin typeface="微软雅黑" panose="020B0503020204020204" pitchFamily="34" charset="-122"/>
                <a:ea typeface="微软雅黑" panose="020B0503020204020204" pitchFamily="34" charset="-122"/>
                <a:sym typeface="+mn-ea"/>
              </a:rPr>
              <a:t>）</a:t>
            </a:r>
            <a:endParaRPr lang="zh-CN" altLang="en-US" sz="1050" dirty="0">
              <a:solidFill>
                <a:srgbClr val="262626"/>
              </a:solidFill>
              <a:latin typeface="微软雅黑" panose="020B0503020204020204" pitchFamily="34" charset="-122"/>
              <a:ea typeface="微软雅黑" panose="020B0503020204020204" pitchFamily="34" charset="-122"/>
              <a:sym typeface="+mn-ea"/>
            </a:endParaRPr>
          </a:p>
          <a:p>
            <a:pPr marL="685800" lvl="1" indent="-228600">
              <a:lnSpc>
                <a:spcPct val="150000"/>
              </a:lnSpc>
              <a:buFont typeface="黑体" panose="02010609060101010101" pitchFamily="49" charset="-122"/>
              <a:buAutoNum type="circleNumDbPlain"/>
            </a:pPr>
            <a:r>
              <a:rPr lang="zh-CN" altLang="en-US" sz="1050" smtClean="0">
                <a:solidFill>
                  <a:srgbClr val="262626"/>
                </a:solidFill>
                <a:latin typeface="微软雅黑" panose="020B0503020204020204" pitchFamily="34" charset="-122"/>
                <a:ea typeface="微软雅黑" panose="020B0503020204020204" pitchFamily="34" charset="-122"/>
                <a:sym typeface="+mn-ea"/>
              </a:rPr>
              <a:t>使用</a:t>
            </a:r>
            <a:r>
              <a:rPr lang="en-US" altLang="zh-CN" sz="1050" smtClean="0">
                <a:solidFill>
                  <a:srgbClr val="262626"/>
                </a:solidFill>
                <a:latin typeface="微软雅黑" panose="020B0503020204020204" pitchFamily="34" charset="-122"/>
                <a:ea typeface="微软雅黑" panose="020B0503020204020204" pitchFamily="34" charset="-122"/>
                <a:sym typeface="+mn-ea"/>
              </a:rPr>
              <a:t>alert</a:t>
            </a:r>
            <a:r>
              <a:rPr lang="zh-CN" altLang="en-US" sz="1050" smtClean="0">
                <a:solidFill>
                  <a:srgbClr val="262626"/>
                </a:solidFill>
                <a:latin typeface="微软雅黑" panose="020B0503020204020204" pitchFamily="34" charset="-122"/>
                <a:ea typeface="微软雅黑" panose="020B0503020204020204" pitchFamily="34" charset="-122"/>
                <a:sym typeface="+mn-ea"/>
              </a:rPr>
              <a:t>语句弹</a:t>
            </a:r>
            <a:r>
              <a:rPr lang="zh-CN" altLang="en-US" sz="1050" dirty="0">
                <a:solidFill>
                  <a:srgbClr val="262626"/>
                </a:solidFill>
                <a:latin typeface="微软雅黑" panose="020B0503020204020204" pitchFamily="34" charset="-122"/>
                <a:ea typeface="微软雅黑" panose="020B0503020204020204" pitchFamily="34" charset="-122"/>
                <a:sym typeface="+mn-ea"/>
              </a:rPr>
              <a:t>出</a:t>
            </a:r>
            <a:r>
              <a:rPr lang="zh-CN" altLang="en-US" sz="1050">
                <a:solidFill>
                  <a:srgbClr val="262626"/>
                </a:solidFill>
                <a:latin typeface="微软雅黑" panose="020B0503020204020204" pitchFamily="34" charset="-122"/>
                <a:ea typeface="微软雅黑" panose="020B0503020204020204" pitchFamily="34" charset="-122"/>
                <a:sym typeface="+mn-ea"/>
              </a:rPr>
              <a:t>警示</a:t>
            </a:r>
            <a:r>
              <a:rPr lang="zh-CN" altLang="en-US" sz="1050" smtClean="0">
                <a:solidFill>
                  <a:srgbClr val="262626"/>
                </a:solidFill>
                <a:latin typeface="微软雅黑" panose="020B0503020204020204" pitchFamily="34" charset="-122"/>
                <a:ea typeface="微软雅黑" panose="020B0503020204020204" pitchFamily="34" charset="-122"/>
                <a:sym typeface="+mn-ea"/>
              </a:rPr>
              <a:t>框（</a:t>
            </a:r>
            <a:r>
              <a:rPr lang="zh-CN" altLang="en-US" sz="1050" dirty="0">
                <a:solidFill>
                  <a:srgbClr val="FF0000"/>
                </a:solidFill>
                <a:latin typeface="微软雅黑" panose="020B0503020204020204" pitchFamily="34" charset="-122"/>
                <a:ea typeface="微软雅黑" panose="020B0503020204020204" pitchFamily="34" charset="-122"/>
                <a:sym typeface="+mn-ea"/>
              </a:rPr>
              <a:t>输出结果</a:t>
            </a:r>
            <a:r>
              <a:rPr lang="zh-CN" altLang="en-US" sz="1000" dirty="0">
                <a:solidFill>
                  <a:srgbClr val="262626"/>
                </a:solidFill>
                <a:latin typeface="微软雅黑" panose="020B0503020204020204" pitchFamily="34" charset="-122"/>
                <a:ea typeface="微软雅黑" panose="020B0503020204020204" pitchFamily="34" charset="-122"/>
                <a:sym typeface="+mn-ea"/>
              </a:rPr>
              <a:t>）</a:t>
            </a:r>
            <a:endParaRPr lang="zh-CN" altLang="en-US" sz="1000" dirty="0">
              <a:solidFill>
                <a:srgbClr val="262626"/>
              </a:solidFill>
              <a:latin typeface="微软雅黑" panose="020B0503020204020204" pitchFamily="34" charset="-122"/>
              <a:ea typeface="微软雅黑" panose="020B0503020204020204" pitchFamily="34" charset="-122"/>
              <a:sym typeface="+mn-ea"/>
            </a:endParaRPr>
          </a:p>
          <a:p>
            <a:pPr marL="685800" lvl="1" indent="-228600" eaLnBrk="1" hangingPunct="1">
              <a:lnSpc>
                <a:spcPct val="150000"/>
              </a:lnSpc>
              <a:buFont typeface="Wingdings" panose="05000000000000000000" pitchFamily="2" charset="2"/>
              <a:buChar char="l"/>
            </a:pPr>
            <a:endParaRPr lang="zh-CN" altLang="en-US" sz="1000" dirty="0">
              <a:solidFill>
                <a:srgbClr val="262626"/>
              </a:solidFill>
              <a:latin typeface="微软雅黑" panose="020B0503020204020204" pitchFamily="34" charset="-122"/>
              <a:ea typeface="微软雅黑" panose="020B0503020204020204" pitchFamily="34" charset="-122"/>
              <a:sym typeface="+mn-ea"/>
            </a:endParaRPr>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
        <p:nvSpPr>
          <p:cNvPr id="4" name="文本框 3"/>
          <p:cNvSpPr txBox="1"/>
          <p:nvPr/>
        </p:nvSpPr>
        <p:spPr>
          <a:xfrm>
            <a:off x="913765" y="3177111"/>
            <a:ext cx="4095897" cy="253916"/>
          </a:xfrm>
          <a:prstGeom prst="rect">
            <a:avLst/>
          </a:prstGeom>
          <a:noFill/>
        </p:spPr>
        <p:txBody>
          <a:bodyPr wrap="square" rtlCol="0">
            <a:spAutoFit/>
          </a:bodyPr>
          <a:lstStyle/>
          <a:p>
            <a:r>
              <a:rPr lang="zh-CN" altLang="en-US" sz="1050" smtClean="0">
                <a:latin typeface="微软雅黑" panose="020B0503020204020204" pitchFamily="34" charset="-122"/>
                <a:ea typeface="微软雅黑" panose="020B0503020204020204" pitchFamily="34" charset="-122"/>
              </a:rPr>
              <a:t>那么在程序中要如何实现呢？</a:t>
            </a:r>
            <a:endParaRPr lang="zh-CN" altLang="en-US" sz="105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案例代码</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1"/>
          <a:stretch>
            <a:fillRect/>
          </a:stretch>
        </p:blipFill>
        <p:spPr>
          <a:xfrm>
            <a:off x="920750" y="1305018"/>
            <a:ext cx="360250" cy="359725"/>
          </a:xfrm>
          <a:prstGeom prst="rect">
            <a:avLst/>
          </a:prstGeom>
          <a:noFill/>
          <a:ln w="9525">
            <a:noFill/>
          </a:ln>
        </p:spPr>
      </p:pic>
      <p:sp>
        <p:nvSpPr>
          <p:cNvPr id="6" name="矩形 5"/>
          <p:cNvSpPr/>
          <p:nvPr/>
        </p:nvSpPr>
        <p:spPr>
          <a:xfrm>
            <a:off x="920750" y="1901411"/>
            <a:ext cx="6872605" cy="216498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050"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弹出一个输入框（</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prompt)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，让用户输入年龄（用户输入）</a:t>
            </a:r>
            <a:endPar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把用户输入的值用变量保存起来</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把刚才输入的年龄与所要输出的字符串拼接 （程序内部处理）</a:t>
            </a:r>
            <a:endPar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使用</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alert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语句弹出警示框（输出</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结果</a:t>
            </a:r>
            <a:r>
              <a:rPr lang="zh-CN" altLang="en-US" sz="1050"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050"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endParaRPr>
          </a:p>
          <a:p>
            <a:endPar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var</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age</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prompt('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请输入您的</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年龄</a:t>
            </a:r>
            <a:r>
              <a:rPr lang="en-US" altLang="zh-CN" sz="1050"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050"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var</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str</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您今年已经</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age</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岁</a:t>
            </a:r>
            <a:r>
              <a:rPr lang="zh-CN" altLang="en-US"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了</a:t>
            </a:r>
            <a:r>
              <a:rPr lang="en-US" altLang="zh-CN" sz="1050"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050"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rPr>
              <a:t>alert(str);</a:t>
            </a:r>
            <a:endParaRPr lang="en-US" altLang="zh-CN" sz="1050">
              <a:solidFill>
                <a:schemeClr val="tx1"/>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8"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2.5 </a:t>
            </a:r>
            <a:r>
              <a:rPr lang="zh-CN" altLang="en-US" smtClean="0"/>
              <a:t> </a:t>
            </a:r>
            <a:r>
              <a:rPr lang="zh-CN" dirty="0"/>
              <a:t>布尔型 </a:t>
            </a:r>
            <a:r>
              <a:rPr lang="en-US" altLang="zh-CN" dirty="0">
                <a:solidFill>
                  <a:srgbClr val="FF0000"/>
                </a:solidFill>
              </a:rPr>
              <a:t>Boolean</a:t>
            </a:r>
            <a:endParaRPr lang="en-US" altLang="zh-CN" dirty="0">
              <a:solidFill>
                <a:srgbClr val="FF0000"/>
              </a:solidFill>
            </a:endParaRPr>
          </a:p>
        </p:txBody>
      </p:sp>
      <p:sp>
        <p:nvSpPr>
          <p:cNvPr id="8" name="内容占位符 5"/>
          <p:cNvSpPr>
            <a:spLocks noGrp="1"/>
          </p:cNvSpPr>
          <p:nvPr/>
        </p:nvSpPr>
        <p:spPr>
          <a:xfrm>
            <a:off x="848360" y="1394460"/>
            <a:ext cx="7981315" cy="83883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dirty="0"/>
              <a:t>布尔类型有两个值：true 和 </a:t>
            </a:r>
            <a:r>
              <a:t>false </a:t>
            </a:r>
            <a:r>
              <a:rPr lang="zh-CN" altLang="en-US" smtClean="0"/>
              <a:t>，其中 </a:t>
            </a:r>
            <a:r>
              <a:rPr lang="en-US" altLang="zh-CN" smtClean="0"/>
              <a:t>true </a:t>
            </a:r>
            <a:r>
              <a:rPr lang="zh-CN" altLang="en-US"/>
              <a:t>表示</a:t>
            </a:r>
            <a:r>
              <a:rPr lang="zh-CN" smtClean="0"/>
              <a:t>真</a:t>
            </a:r>
            <a:r>
              <a:rPr lang="zh-CN" dirty="0"/>
              <a:t>（</a:t>
            </a:r>
            <a:r>
              <a:rPr lang="zh-CN"/>
              <a:t>对</a:t>
            </a:r>
            <a:r>
              <a:rPr lang="zh-CN" smtClean="0"/>
              <a:t>）</a:t>
            </a:r>
            <a:r>
              <a:rPr lang="zh-CN" altLang="en-US" smtClean="0"/>
              <a:t>，而 </a:t>
            </a:r>
            <a:r>
              <a:rPr lang="en-US" altLang="zh-CN" smtClean="0"/>
              <a:t>false </a:t>
            </a:r>
            <a:r>
              <a:rPr lang="zh-CN" altLang="en-US" smtClean="0"/>
              <a:t>表示</a:t>
            </a:r>
            <a:r>
              <a:rPr lang="zh-CN" smtClean="0"/>
              <a:t>假</a:t>
            </a:r>
            <a:r>
              <a:rPr lang="zh-CN" dirty="0"/>
              <a:t>（</a:t>
            </a:r>
            <a:r>
              <a:rPr lang="zh-CN"/>
              <a:t>错</a:t>
            </a:r>
            <a:r>
              <a:rPr lang="zh-CN" smtClean="0"/>
              <a:t>）</a:t>
            </a:r>
            <a:r>
              <a:rPr lang="zh-CN" altLang="en-US" smtClean="0"/>
              <a:t>。</a:t>
            </a:r>
            <a:endParaRPr lang="zh-CN" dirty="0"/>
          </a:p>
          <a:p>
            <a:pPr>
              <a:buFont typeface="Wingdings" panose="05000000000000000000" pitchFamily="2" charset="2"/>
            </a:pPr>
            <a:r>
              <a:rPr lang="zh-CN" dirty="0"/>
              <a:t>布尔</a:t>
            </a:r>
            <a:r>
              <a:rPr lang="zh-CN"/>
              <a:t>型</a:t>
            </a:r>
            <a:r>
              <a:rPr lang="zh-CN" smtClean="0"/>
              <a:t>和</a:t>
            </a:r>
            <a:r>
              <a:rPr lang="zh-CN" altLang="en-US" smtClean="0"/>
              <a:t>数字型</a:t>
            </a:r>
            <a:r>
              <a:rPr lang="zh-CN" smtClean="0"/>
              <a:t>相加</a:t>
            </a:r>
            <a:r>
              <a:rPr lang="zh-CN" dirty="0"/>
              <a:t>的时候， </a:t>
            </a:r>
            <a:r>
              <a:rPr lang="en-US" altLang="zh-CN"/>
              <a:t>true </a:t>
            </a:r>
            <a:r>
              <a:rPr lang="zh-CN" altLang="en-US" smtClean="0"/>
              <a:t>的值为 </a:t>
            </a:r>
            <a:r>
              <a:rPr lang="en-US" altLang="zh-CN" smtClean="0"/>
              <a:t>1 </a:t>
            </a:r>
            <a:r>
              <a:rPr lang="zh-CN" altLang="en-US" smtClean="0"/>
              <a:t>，</a:t>
            </a:r>
            <a:r>
              <a:rPr lang="en-US" altLang="zh-CN" smtClean="0"/>
              <a:t>false </a:t>
            </a:r>
            <a:r>
              <a:rPr lang="zh-CN" altLang="en-US" smtClean="0"/>
              <a:t>的值为 </a:t>
            </a:r>
            <a:r>
              <a:rPr lang="en-US" altLang="zh-CN" smtClean="0"/>
              <a:t>0</a:t>
            </a:r>
            <a:r>
              <a:rPr lang="zh-CN" altLang="en-US" smtClean="0"/>
              <a:t>。</a:t>
            </a:r>
            <a:endParaRPr lang="zh-CN" altLang="en-US" dirty="0"/>
          </a:p>
        </p:txBody>
      </p:sp>
      <p:sp>
        <p:nvSpPr>
          <p:cNvPr id="6" name="矩形 5"/>
          <p:cNvSpPr/>
          <p:nvPr/>
        </p:nvSpPr>
        <p:spPr>
          <a:xfrm>
            <a:off x="943610" y="2189480"/>
            <a:ext cx="6872605" cy="72009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console.log(true + 1);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2</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console.log(false + 1); // 1</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2.6 </a:t>
            </a:r>
            <a:r>
              <a:rPr lang="zh-CN" altLang="en-US" smtClean="0"/>
              <a:t> </a:t>
            </a:r>
            <a:r>
              <a:rPr lang="en-US" altLang="zh-CN" dirty="0"/>
              <a:t>Undefined </a:t>
            </a:r>
            <a:r>
              <a:rPr lang="zh-CN" altLang="en-US" dirty="0"/>
              <a:t>和 </a:t>
            </a:r>
            <a:r>
              <a:rPr lang="en-US" altLang="zh-CN" dirty="0"/>
              <a:t>Null</a:t>
            </a:r>
            <a:endParaRPr lang="en-US" altLang="zh-CN" dirty="0">
              <a:solidFill>
                <a:srgbClr val="FF0000"/>
              </a:solidFill>
            </a:endParaRPr>
          </a:p>
        </p:txBody>
      </p:sp>
      <p:sp>
        <p:nvSpPr>
          <p:cNvPr id="8" name="内容占位符 5"/>
          <p:cNvSpPr>
            <a:spLocks noGrp="1"/>
          </p:cNvSpPr>
          <p:nvPr/>
        </p:nvSpPr>
        <p:spPr>
          <a:xfrm>
            <a:off x="848360" y="1394460"/>
            <a:ext cx="6944995" cy="45212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altLang="en-US" dirty="0"/>
              <a:t>一个声明后没有被赋值的变量</a:t>
            </a:r>
            <a:r>
              <a:rPr lang="zh-CN" altLang="en-US"/>
              <a:t>会</a:t>
            </a:r>
            <a:r>
              <a:rPr lang="zh-CN" altLang="en-US" smtClean="0"/>
              <a:t>有一个</a:t>
            </a:r>
            <a:r>
              <a:rPr lang="zh-CN" altLang="en-US" dirty="0"/>
              <a:t>默认值 undefined </a:t>
            </a:r>
            <a:r>
              <a:rPr lang="en-US" altLang="zh-CN" dirty="0"/>
              <a:t>( </a:t>
            </a:r>
            <a:r>
              <a:rPr lang="zh-CN" altLang="en-US" dirty="0"/>
              <a:t>如果进行相连</a:t>
            </a:r>
            <a:r>
              <a:rPr lang="zh-CN" altLang="en-US"/>
              <a:t>或者</a:t>
            </a:r>
            <a:r>
              <a:rPr lang="zh-CN" altLang="en-US" smtClean="0"/>
              <a:t>相加时，注意</a:t>
            </a:r>
            <a:r>
              <a:rPr lang="zh-CN" altLang="en-US" dirty="0"/>
              <a:t>结果）</a:t>
            </a:r>
            <a:endParaRPr lang="zh-CN" altLang="en-US" dirty="0"/>
          </a:p>
        </p:txBody>
      </p:sp>
      <p:sp>
        <p:nvSpPr>
          <p:cNvPr id="6" name="矩形 5"/>
          <p:cNvSpPr/>
          <p:nvPr/>
        </p:nvSpPr>
        <p:spPr>
          <a:xfrm>
            <a:off x="920750" y="1798955"/>
            <a:ext cx="6872605" cy="135846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variable;</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console.log(variable);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a:t>
            </a: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undefined</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console.log('你好' + variable);  // 你好undefined</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console.log(11 + variable);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NaN</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console.log(true + variable</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NaN</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2" name="内容占位符 5"/>
          <p:cNvSpPr>
            <a:spLocks noGrp="1"/>
          </p:cNvSpPr>
          <p:nvPr/>
        </p:nvSpPr>
        <p:spPr>
          <a:xfrm>
            <a:off x="897305" y="3305080"/>
            <a:ext cx="6872605" cy="45212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altLang="en-US" dirty="0"/>
              <a:t>一个声明变量给 </a:t>
            </a:r>
            <a:r>
              <a:rPr lang="en-US" altLang="zh-CN"/>
              <a:t>null </a:t>
            </a:r>
            <a:r>
              <a:rPr lang="zh-CN" altLang="en-US" smtClean="0"/>
              <a:t>值</a:t>
            </a:r>
            <a:r>
              <a:rPr lang="zh-CN" altLang="en-US"/>
              <a:t>，</a:t>
            </a:r>
            <a:r>
              <a:rPr lang="zh-CN" altLang="en-US" smtClean="0"/>
              <a:t>里面</a:t>
            </a:r>
            <a:r>
              <a:rPr lang="zh-CN" altLang="en-US" dirty="0"/>
              <a:t>存</a:t>
            </a:r>
            <a:r>
              <a:rPr lang="zh-CN" altLang="en-US"/>
              <a:t>的</a:t>
            </a:r>
            <a:r>
              <a:rPr lang="zh-CN" altLang="en-US" smtClean="0"/>
              <a:t>值为</a:t>
            </a:r>
            <a:r>
              <a:rPr lang="zh-CN" altLang="en-US"/>
              <a:t>空</a:t>
            </a:r>
            <a:r>
              <a:rPr lang="zh-CN" altLang="en-US" smtClean="0"/>
              <a:t>（学习对象时，我们</a:t>
            </a:r>
            <a:r>
              <a:rPr lang="zh-CN" altLang="en-US" dirty="0"/>
              <a:t>继续研究</a:t>
            </a:r>
            <a:r>
              <a:rPr lang="en-US" altLang="zh-CN" dirty="0"/>
              <a:t>null)</a:t>
            </a:r>
            <a:endParaRPr lang="en-US" altLang="zh-CN" dirty="0"/>
          </a:p>
        </p:txBody>
      </p:sp>
      <p:sp>
        <p:nvSpPr>
          <p:cNvPr id="3" name="矩形 2"/>
          <p:cNvSpPr/>
          <p:nvPr/>
        </p:nvSpPr>
        <p:spPr>
          <a:xfrm>
            <a:off x="920750" y="3727990"/>
            <a:ext cx="6872605" cy="114109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vari = null;</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console.log('你好' + vari);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你好null</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console.log(11 + vari);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11</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console.log(true + vari);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2"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07105" y="1209675"/>
            <a:ext cx="4991100" cy="2724150"/>
          </a:xfrm>
        </p:spPr>
        <p:txBody>
          <a:bodyPr>
            <a:normAutofit/>
          </a:bodyPr>
          <a:lstStyle/>
          <a:p>
            <a:r>
              <a:rPr lang="zh-CN" altLang="en-US" dirty="0">
                <a:solidFill>
                  <a:schemeClr val="tx1"/>
                </a:solidFill>
              </a:rPr>
              <a:t>数据类型简介</a:t>
            </a:r>
            <a:endParaRPr lang="zh-CN" altLang="en-US" dirty="0">
              <a:solidFill>
                <a:schemeClr val="tx1"/>
              </a:solidFill>
            </a:endParaRPr>
          </a:p>
          <a:p>
            <a:r>
              <a:rPr lang="zh-CN" altLang="en-US" dirty="0"/>
              <a:t>简单数据类型</a:t>
            </a:r>
            <a:endParaRPr lang="zh-CN" altLang="en-US" dirty="0"/>
          </a:p>
          <a:p>
            <a:r>
              <a:rPr lang="zh-CN" altLang="en-US" dirty="0">
                <a:solidFill>
                  <a:srgbClr val="FF0000"/>
                </a:solidFill>
              </a:rPr>
              <a:t>获取变量数据类型</a:t>
            </a:r>
            <a:endParaRPr lang="zh-CN" altLang="en-US" dirty="0">
              <a:solidFill>
                <a:srgbClr val="FF0000"/>
              </a:solidFill>
            </a:endParaRPr>
          </a:p>
          <a:p>
            <a:r>
              <a:rPr lang="zh-CN" altLang="en-US" dirty="0"/>
              <a:t>数据类型转换</a:t>
            </a:r>
            <a:endParaRPr lang="zh-CN" altLang="en-US" dirty="0"/>
          </a:p>
          <a:p>
            <a:pPr marL="0" indent="0">
              <a:buNone/>
            </a:pPr>
            <a:endParaRPr lang="zh-CN" altLang="en-US" dirty="0"/>
          </a:p>
          <a:p>
            <a:pPr marL="0" indent="0">
              <a:buNone/>
            </a:pPr>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a:t>
            </a:r>
            <a:r>
              <a:rPr lang="en-US" altLang="zh-CN" smtClean="0"/>
              <a:t>. </a:t>
            </a:r>
            <a:r>
              <a:rPr lang="zh-CN" altLang="en-US" smtClean="0"/>
              <a:t>获取变量数据类型</a:t>
            </a:r>
            <a:endParaRPr lang="zh-CN" altLang="en-US" dirty="0"/>
          </a:p>
        </p:txBody>
      </p:sp>
      <p:sp>
        <p:nvSpPr>
          <p:cNvPr id="7" name="内容占位符 10"/>
          <p:cNvSpPr>
            <a:spLocks noGrp="1"/>
          </p:cNvSpPr>
          <p:nvPr/>
        </p:nvSpPr>
        <p:spPr>
          <a:xfrm>
            <a:off x="848378" y="936000"/>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i="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t>3.1 </a:t>
            </a:r>
            <a:r>
              <a:rPr lang="zh-CN" altLang="en-US" smtClean="0"/>
              <a:t> </a:t>
            </a:r>
            <a:r>
              <a:rPr smtClean="0"/>
              <a:t>获取检测变量的数据类型</a:t>
            </a:r>
            <a:endParaRPr dirty="0"/>
          </a:p>
        </p:txBody>
      </p:sp>
      <p:sp>
        <p:nvSpPr>
          <p:cNvPr id="8" name="内容占位符 5"/>
          <p:cNvSpPr>
            <a:spLocks noGrp="1"/>
          </p:cNvSpPr>
          <p:nvPr/>
        </p:nvSpPr>
        <p:spPr>
          <a:xfrm>
            <a:off x="848360" y="1394460"/>
            <a:ext cx="7981315" cy="45212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dirty="0"/>
              <a:t>typeof 可用来获取检测变量的数据类型</a:t>
            </a:r>
            <a:endParaRPr dirty="0"/>
          </a:p>
        </p:txBody>
      </p:sp>
      <p:sp>
        <p:nvSpPr>
          <p:cNvPr id="6" name="矩形 5"/>
          <p:cNvSpPr/>
          <p:nvPr/>
        </p:nvSpPr>
        <p:spPr>
          <a:xfrm>
            <a:off x="920750" y="1798955"/>
            <a:ext cx="6872605" cy="70548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num = </a:t>
            </a: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18</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console.log(typeof num) // </a:t>
            </a:r>
            <a:r>
              <a:rPr lang="zh-CN" alt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结果 </a:t>
            </a:r>
            <a:r>
              <a:rPr lang="en-US" altLang="zh-CN"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number      </a:t>
            </a:r>
            <a:endParaRPr lang="en-US" altLang="zh-CN"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2" name="内容占位符 5"/>
          <p:cNvSpPr>
            <a:spLocks noGrp="1"/>
          </p:cNvSpPr>
          <p:nvPr/>
        </p:nvSpPr>
        <p:spPr>
          <a:xfrm>
            <a:off x="848360" y="2591435"/>
            <a:ext cx="6944995" cy="45212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altLang="en-US" dirty="0"/>
              <a:t>不同类型的返回值</a:t>
            </a:r>
            <a:endParaRPr lang="zh-CN" altLang="en-US" dirty="0"/>
          </a:p>
        </p:txBody>
      </p:sp>
      <p:pic>
        <p:nvPicPr>
          <p:cNvPr id="4" name="图片 3" descr="8{68KPJB2H{QF3FT}FXLY6H"/>
          <p:cNvPicPr>
            <a:picLocks noChangeAspect="1"/>
          </p:cNvPicPr>
          <p:nvPr/>
        </p:nvPicPr>
        <p:blipFill>
          <a:blip r:embed="rId1"/>
          <a:stretch>
            <a:fillRect/>
          </a:stretch>
        </p:blipFill>
        <p:spPr>
          <a:xfrm>
            <a:off x="1041400" y="2994158"/>
            <a:ext cx="6324600" cy="1873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3.2 </a:t>
            </a:r>
            <a:r>
              <a:rPr lang="zh-CN" altLang="en-US" dirty="0"/>
              <a:t>字面量</a:t>
            </a:r>
            <a:endParaRPr lang="zh-CN" altLang="en-US" dirty="0"/>
          </a:p>
        </p:txBody>
      </p:sp>
      <p:sp>
        <p:nvSpPr>
          <p:cNvPr id="15" name="内容占位符 5"/>
          <p:cNvSpPr>
            <a:spLocks noGrp="1"/>
          </p:cNvSpPr>
          <p:nvPr>
            <p:ph sz="half" idx="14"/>
          </p:nvPr>
        </p:nvSpPr>
        <p:spPr>
          <a:xfrm>
            <a:off x="848360" y="1430656"/>
            <a:ext cx="6576255" cy="1500114"/>
          </a:xfrm>
        </p:spPr>
        <p:txBody>
          <a:bodyPr>
            <a:normAutofit/>
          </a:bodyPr>
          <a:lstStyle/>
          <a:p>
            <a:pPr>
              <a:buFont typeface="Wingdings" panose="05000000000000000000" pitchFamily="2" charset="2"/>
            </a:pPr>
            <a:r>
              <a:rPr lang="zh-CN" altLang="en-US"/>
              <a:t>字面</a:t>
            </a:r>
            <a:r>
              <a:rPr lang="zh-CN" altLang="en-US" smtClean="0"/>
              <a:t>量是</a:t>
            </a:r>
            <a:r>
              <a:rPr smtClean="0"/>
              <a:t>在源代码中一个固定值的表示法</a:t>
            </a:r>
            <a:r>
              <a:rPr lang="zh-CN" altLang="en-US" smtClean="0"/>
              <a:t>，</a:t>
            </a:r>
            <a:r>
              <a:rPr smtClean="0"/>
              <a:t>通俗</a:t>
            </a:r>
            <a:r>
              <a:rPr lang="zh-CN" altLang="en-US" smtClean="0"/>
              <a:t>来说，就是</a:t>
            </a:r>
            <a:r>
              <a:rPr smtClean="0"/>
              <a:t>字面量表示如何表达这个值</a:t>
            </a:r>
            <a:r>
              <a:rPr lang="zh-CN" altLang="en-US" dirty="0"/>
              <a:t>。</a:t>
            </a:r>
            <a:endParaRPr dirty="0"/>
          </a:p>
          <a:p>
            <a:pPr marL="171450" indent="-171450">
              <a:buFont typeface="Wingdings" panose="05000000000000000000" pitchFamily="2" charset="2"/>
              <a:buChar char="l"/>
            </a:pPr>
            <a:r>
              <a:rPr smtClean="0"/>
              <a:t>数</a:t>
            </a:r>
            <a:r>
              <a:rPr lang="zh-CN" altLang="en-US" smtClean="0"/>
              <a:t>字</a:t>
            </a:r>
            <a:r>
              <a:rPr smtClean="0"/>
              <a:t>字面量</a:t>
            </a:r>
            <a:r>
              <a:rPr dirty="0"/>
              <a:t>：8, 9, 10</a:t>
            </a:r>
            <a:endParaRPr dirty="0"/>
          </a:p>
          <a:p>
            <a:pPr marL="171450" indent="-171450">
              <a:buFont typeface="Wingdings" panose="05000000000000000000" pitchFamily="2" charset="2"/>
              <a:buChar char="l"/>
            </a:pPr>
            <a:r>
              <a:rPr dirty="0"/>
              <a:t>字符串字面量：'黑马程序员', "大前端"</a:t>
            </a:r>
            <a:endParaRPr dirty="0"/>
          </a:p>
          <a:p>
            <a:pPr marL="171450" indent="-171450">
              <a:buFont typeface="Wingdings" panose="05000000000000000000" pitchFamily="2" charset="2"/>
              <a:buChar char="l"/>
            </a:pPr>
            <a:r>
              <a:rPr dirty="0"/>
              <a:t>布尔字面量</a:t>
            </a:r>
            <a:r>
              <a:t>：</a:t>
            </a:r>
            <a:r>
              <a:rPr smtClean="0"/>
              <a:t>true，false</a:t>
            </a:r>
            <a:endParaRPr dirty="0"/>
          </a:p>
        </p:txBody>
      </p:sp>
      <p:sp>
        <p:nvSpPr>
          <p:cNvPr id="6" name="标题 9"/>
          <p:cNvSpPr>
            <a:spLocks noGrp="1"/>
          </p:cNvSpPr>
          <p:nvPr>
            <p:ph type="title"/>
          </p:nvPr>
        </p:nvSpPr>
        <p:spPr>
          <a:xfrm>
            <a:off x="628650" y="0"/>
            <a:ext cx="6737350" cy="792000"/>
          </a:xfrm>
        </p:spPr>
        <p:txBody>
          <a:bodyPr/>
          <a:lstStyle/>
          <a:p>
            <a:r>
              <a:rPr lang="en-US" altLang="zh-CN" dirty="0"/>
              <a:t>3</a:t>
            </a:r>
            <a:r>
              <a:rPr lang="en-US" altLang="zh-CN" smtClean="0"/>
              <a:t>. </a:t>
            </a:r>
            <a:r>
              <a:rPr lang="zh-CN" altLang="en-US" smtClean="0"/>
              <a:t>获取变量数据类型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07105" y="1209675"/>
            <a:ext cx="4991100" cy="2724150"/>
          </a:xfrm>
        </p:spPr>
        <p:txBody>
          <a:bodyPr>
            <a:normAutofit/>
          </a:bodyPr>
          <a:lstStyle/>
          <a:p>
            <a:r>
              <a:rPr lang="zh-CN" altLang="en-US" dirty="0">
                <a:solidFill>
                  <a:schemeClr val="tx1"/>
                </a:solidFill>
              </a:rPr>
              <a:t>数据类型简介</a:t>
            </a:r>
            <a:endParaRPr lang="zh-CN" altLang="en-US" dirty="0">
              <a:solidFill>
                <a:schemeClr val="tx1"/>
              </a:solidFill>
            </a:endParaRPr>
          </a:p>
          <a:p>
            <a:r>
              <a:rPr lang="zh-CN" altLang="en-US" dirty="0"/>
              <a:t>简单数据类型</a:t>
            </a:r>
            <a:endParaRPr lang="zh-CN" altLang="en-US" dirty="0"/>
          </a:p>
          <a:p>
            <a:r>
              <a:rPr lang="zh-CN" altLang="en-US" dirty="0"/>
              <a:t>获取变量数据类型</a:t>
            </a:r>
            <a:endParaRPr lang="zh-CN" altLang="en-US" dirty="0"/>
          </a:p>
          <a:p>
            <a:r>
              <a:rPr lang="zh-CN" altLang="en-US" dirty="0">
                <a:solidFill>
                  <a:srgbClr val="FF0000"/>
                </a:solidFill>
              </a:rPr>
              <a:t>数据类型转换</a:t>
            </a:r>
            <a:endParaRPr lang="zh-CN" altLang="en-US" dirty="0">
              <a:solidFill>
                <a:srgbClr val="FF0000"/>
              </a:solidFill>
            </a:endParaRPr>
          </a:p>
          <a:p>
            <a:pPr marL="0" indent="0">
              <a:buNone/>
            </a:pP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a:t>
            </a:r>
            <a:r>
              <a:rPr lang="en-US" altLang="zh-CN"/>
              <a:t>. </a:t>
            </a:r>
            <a:r>
              <a:rPr lang="zh-CN" altLang="en-US" smtClean="0"/>
              <a:t>数据类型简介</a:t>
            </a:r>
            <a:endParaRPr lang="zh-CN" altLang="en-US" dirty="0"/>
          </a:p>
        </p:txBody>
      </p:sp>
      <p:sp>
        <p:nvSpPr>
          <p:cNvPr id="11" name="内容占位符 10"/>
          <p:cNvSpPr>
            <a:spLocks noGrp="1"/>
          </p:cNvSpPr>
          <p:nvPr>
            <p:ph idx="1"/>
          </p:nvPr>
        </p:nvSpPr>
        <p:spPr>
          <a:xfrm>
            <a:off x="848378" y="936000"/>
            <a:ext cx="6517622" cy="541557"/>
          </a:xfrm>
        </p:spPr>
        <p:txBody>
          <a:bodyPr/>
          <a:lstStyle/>
          <a:p>
            <a:r>
              <a:rPr lang="en-US" altLang="zh-CN"/>
              <a:t>1.1 </a:t>
            </a:r>
            <a:r>
              <a:rPr lang="zh-CN" altLang="en-US" smtClean="0"/>
              <a:t>为什么需要</a:t>
            </a:r>
            <a:r>
              <a:rPr lang="en-US" altLang="zh-CN" smtClean="0"/>
              <a:t>数据类型</a:t>
            </a:r>
            <a:endParaRPr lang="en-US" altLang="zh-CN" dirty="0"/>
          </a:p>
        </p:txBody>
      </p:sp>
      <p:sp>
        <p:nvSpPr>
          <p:cNvPr id="15" name="内容占位符 5"/>
          <p:cNvSpPr>
            <a:spLocks noGrp="1"/>
          </p:cNvSpPr>
          <p:nvPr>
            <p:ph sz="half" idx="14"/>
          </p:nvPr>
        </p:nvSpPr>
        <p:spPr>
          <a:xfrm>
            <a:off x="848361" y="1430656"/>
            <a:ext cx="6771640" cy="1117160"/>
          </a:xfrm>
        </p:spPr>
        <p:txBody>
          <a:bodyPr>
            <a:normAutofit/>
          </a:bodyPr>
          <a:lstStyle/>
          <a:p>
            <a:pPr>
              <a:buFont typeface="Wingdings" panose="05000000000000000000" pitchFamily="2" charset="2"/>
            </a:pPr>
            <a:r>
              <a:rPr lang="zh-CN" altLang="en-US"/>
              <a:t>在计算机中，不同的数据所需占用的存储空间是不同的，为了便于把数据分成所需内存大小不同的数据</a:t>
            </a:r>
            <a:r>
              <a:rPr lang="zh-CN" altLang="en-US" smtClean="0"/>
              <a:t>，</a:t>
            </a:r>
            <a:r>
              <a:rPr lang="zh-CN" altLang="en-US" smtClean="0">
                <a:solidFill>
                  <a:srgbClr val="FF0000"/>
                </a:solidFill>
              </a:rPr>
              <a:t>充分利用存储空间，于是定义</a:t>
            </a:r>
            <a:r>
              <a:rPr lang="zh-CN" altLang="en-US">
                <a:solidFill>
                  <a:srgbClr val="FF0000"/>
                </a:solidFill>
              </a:rPr>
              <a:t>了不同的数据类型</a:t>
            </a:r>
            <a:r>
              <a:rPr lang="zh-CN" altLang="en-US" smtClean="0">
                <a:solidFill>
                  <a:srgbClr val="FF0000"/>
                </a:solidFill>
              </a:rPr>
              <a:t>。</a:t>
            </a:r>
            <a:endParaRPr lang="en-US" altLang="zh-CN" smtClean="0">
              <a:solidFill>
                <a:srgbClr val="FF0000"/>
              </a:solidFill>
            </a:endParaRPr>
          </a:p>
          <a:p>
            <a:pPr>
              <a:buFont typeface="Wingdings" panose="05000000000000000000" pitchFamily="2" charset="2"/>
            </a:pPr>
            <a:r>
              <a:rPr lang="zh-CN" altLang="en-US" smtClean="0"/>
              <a:t>简单来说，数据类型就是数据的类别型号。</a:t>
            </a:r>
            <a:r>
              <a:rPr smtClean="0"/>
              <a:t>比如</a:t>
            </a:r>
            <a:r>
              <a:rPr lang="zh-CN" altLang="en-US" smtClean="0"/>
              <a:t>姓名</a:t>
            </a:r>
            <a:r>
              <a:rPr smtClean="0"/>
              <a:t>“</a:t>
            </a:r>
            <a:r>
              <a:t>张三</a:t>
            </a:r>
            <a:r>
              <a:rPr smtClean="0"/>
              <a:t>”</a:t>
            </a:r>
            <a:r>
              <a:rPr lang="zh-CN" altLang="en-US" smtClean="0"/>
              <a:t>，年龄</a:t>
            </a:r>
            <a:r>
              <a:rPr smtClean="0"/>
              <a:t>18</a:t>
            </a:r>
            <a:r>
              <a:rPr lang="zh-CN" altLang="en-US" smtClean="0"/>
              <a:t>，</a:t>
            </a:r>
            <a:r>
              <a:rPr smtClean="0"/>
              <a:t>这些数据的类型是不一样的。</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a:t>
            </a:r>
            <a:r>
              <a:rPr lang="en-US" altLang="zh-CN" smtClean="0"/>
              <a:t>. </a:t>
            </a:r>
            <a:r>
              <a:rPr lang="zh-CN" altLang="en-US" smtClean="0"/>
              <a:t>数据类型转换</a:t>
            </a:r>
            <a:endParaRPr lang="zh-CN" altLang="en-US" dirty="0"/>
          </a:p>
        </p:txBody>
      </p:sp>
      <p:sp>
        <p:nvSpPr>
          <p:cNvPr id="11" name="内容占位符 10"/>
          <p:cNvSpPr>
            <a:spLocks noGrp="1"/>
          </p:cNvSpPr>
          <p:nvPr>
            <p:ph idx="1"/>
          </p:nvPr>
        </p:nvSpPr>
        <p:spPr>
          <a:xfrm>
            <a:off x="848378" y="889010"/>
            <a:ext cx="6517622" cy="541557"/>
          </a:xfrm>
        </p:spPr>
        <p:txBody>
          <a:bodyPr/>
          <a:lstStyle/>
          <a:p>
            <a:r>
              <a:rPr lang="en-US" altLang="zh-CN" smtClean="0"/>
              <a:t>4.1 </a:t>
            </a:r>
            <a:r>
              <a:rPr lang="zh-CN" altLang="en-US" smtClean="0"/>
              <a:t>什么是数据类型</a:t>
            </a:r>
            <a:r>
              <a:rPr lang="zh-CN" altLang="en-US" dirty="0"/>
              <a:t>转换</a:t>
            </a:r>
            <a:endParaRPr lang="en-US" altLang="zh-CN" dirty="0"/>
          </a:p>
        </p:txBody>
      </p:sp>
      <p:sp>
        <p:nvSpPr>
          <p:cNvPr id="15" name="内容占位符 5"/>
          <p:cNvSpPr>
            <a:spLocks noGrp="1"/>
          </p:cNvSpPr>
          <p:nvPr>
            <p:ph sz="half" idx="14"/>
          </p:nvPr>
        </p:nvSpPr>
        <p:spPr>
          <a:xfrm>
            <a:off x="848360" y="1430654"/>
            <a:ext cx="6826348" cy="2328545"/>
          </a:xfrm>
        </p:spPr>
        <p:txBody>
          <a:bodyPr>
            <a:normAutofit/>
          </a:bodyPr>
          <a:lstStyle/>
          <a:p>
            <a:pPr>
              <a:buFont typeface="Wingdings" panose="05000000000000000000" pitchFamily="2" charset="2"/>
            </a:pPr>
            <a:r>
              <a:rPr lang="zh-CN" altLang="en-US">
                <a:solidFill>
                  <a:srgbClr val="FF0000"/>
                </a:solidFill>
              </a:rPr>
              <a:t>使用</a:t>
            </a:r>
            <a:r>
              <a:rPr smtClean="0">
                <a:solidFill>
                  <a:srgbClr val="FF0000"/>
                </a:solidFill>
              </a:rPr>
              <a:t>表单</a:t>
            </a:r>
            <a:r>
              <a:rPr lang="zh-CN" altLang="en-US" smtClean="0">
                <a:solidFill>
                  <a:srgbClr val="FF0000"/>
                </a:solidFill>
              </a:rPr>
              <a:t>、</a:t>
            </a:r>
            <a:r>
              <a:rPr smtClean="0">
                <a:solidFill>
                  <a:srgbClr val="FF0000"/>
                </a:solidFill>
              </a:rPr>
              <a:t>prompt 获取过来的数据默认是</a:t>
            </a:r>
            <a:r>
              <a:rPr lang="zh-CN" altLang="en-US" smtClean="0">
                <a:solidFill>
                  <a:srgbClr val="FF0000"/>
                </a:solidFill>
              </a:rPr>
              <a:t>字符串类型的</a:t>
            </a:r>
            <a:r>
              <a:rPr smtClean="0"/>
              <a:t>，此时就不能直接简单的进行加法运算</a:t>
            </a:r>
            <a:r>
              <a:rPr lang="zh-CN" altLang="en-US" smtClean="0"/>
              <a:t>，而</a:t>
            </a:r>
            <a:r>
              <a:rPr smtClean="0"/>
              <a:t>需要转换</a:t>
            </a:r>
            <a:r>
              <a:rPr lang="zh-CN" altLang="en-US" smtClean="0"/>
              <a:t>变量的数据类型</a:t>
            </a:r>
            <a:r>
              <a:rPr smtClean="0"/>
              <a:t>。通俗</a:t>
            </a:r>
            <a:r>
              <a:rPr lang="zh-CN" altLang="en-US" smtClean="0"/>
              <a:t>来说，</a:t>
            </a:r>
            <a:r>
              <a:rPr smtClean="0"/>
              <a:t>就是</a:t>
            </a:r>
            <a:r>
              <a:rPr smtClean="0">
                <a:solidFill>
                  <a:srgbClr val="FF0000"/>
                </a:solidFill>
              </a:rPr>
              <a:t>把一种数据类型的变量转换成另外一种数据类型</a:t>
            </a:r>
            <a:r>
              <a:rPr lang="zh-CN" altLang="en-US" smtClean="0"/>
              <a:t>。</a:t>
            </a:r>
            <a:endParaRPr lang="en-US" altLang="zh-CN" smtClean="0"/>
          </a:p>
          <a:p>
            <a:pPr>
              <a:buFont typeface="Wingdings" panose="05000000000000000000" pitchFamily="2" charset="2"/>
            </a:pPr>
            <a:r>
              <a:rPr lang="zh-CN" altLang="en-US" smtClean="0"/>
              <a:t>我们通常</a:t>
            </a:r>
            <a:r>
              <a:rPr lang="zh-CN" altLang="en-US" smtClean="0"/>
              <a:t>会实现</a:t>
            </a:r>
            <a:r>
              <a:rPr smtClean="0"/>
              <a:t>3</a:t>
            </a:r>
            <a:r>
              <a:rPr lang="zh-CN" altLang="en-US" smtClean="0"/>
              <a:t>种方式的转换</a:t>
            </a:r>
            <a:r>
              <a:rPr smtClean="0"/>
              <a:t>：</a:t>
            </a:r>
            <a:endParaRPr lang="en-US" smtClean="0"/>
          </a:p>
          <a:p>
            <a:pPr marL="171450" indent="-171450">
              <a:buFont typeface="Wingdings" panose="05000000000000000000" pitchFamily="2" charset="2"/>
              <a:buChar char="l"/>
            </a:pPr>
            <a:r>
              <a:rPr smtClean="0"/>
              <a:t>转</a:t>
            </a:r>
            <a:r>
              <a:rPr lang="zh-CN" altLang="en-US" smtClean="0"/>
              <a:t>换为</a:t>
            </a:r>
            <a:r>
              <a:rPr smtClean="0"/>
              <a:t>字符串</a:t>
            </a:r>
            <a:r>
              <a:rPr lang="zh-CN" altLang="en-US"/>
              <a:t>类型</a:t>
            </a:r>
            <a:endParaRPr lang="en-US" smtClean="0"/>
          </a:p>
          <a:p>
            <a:pPr marL="171450" indent="-171450">
              <a:buFont typeface="Wingdings" panose="05000000000000000000" pitchFamily="2" charset="2"/>
              <a:buChar char="l"/>
            </a:pPr>
            <a:r>
              <a:rPr smtClean="0"/>
              <a:t>转</a:t>
            </a:r>
            <a:r>
              <a:rPr lang="zh-CN" altLang="en-US" smtClean="0"/>
              <a:t>换为</a:t>
            </a:r>
            <a:r>
              <a:rPr smtClean="0"/>
              <a:t>数</a:t>
            </a:r>
            <a:r>
              <a:rPr lang="zh-CN" altLang="en-US" smtClean="0"/>
              <a:t>字型</a:t>
            </a:r>
            <a:endParaRPr lang="en-US" altLang="zh-CN" smtClean="0"/>
          </a:p>
          <a:p>
            <a:pPr marL="171450" indent="-171450">
              <a:buFont typeface="Wingdings" panose="05000000000000000000" pitchFamily="2" charset="2"/>
              <a:buChar char="l"/>
            </a:pPr>
            <a:r>
              <a:rPr smtClean="0"/>
              <a:t>转</a:t>
            </a:r>
            <a:r>
              <a:rPr lang="zh-CN" altLang="en-US" smtClean="0"/>
              <a:t>换为</a:t>
            </a:r>
            <a:r>
              <a:rPr smtClean="0"/>
              <a:t>布尔</a:t>
            </a:r>
            <a:r>
              <a:rPr lang="zh-CN" altLang="en-US" smtClean="0"/>
              <a:t>型</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4.2 </a:t>
            </a:r>
            <a:r>
              <a:rPr lang="zh-CN" altLang="en-US"/>
              <a:t>转换</a:t>
            </a:r>
            <a:r>
              <a:rPr lang="zh-CN" altLang="en-US" smtClean="0"/>
              <a:t>为字符串</a:t>
            </a:r>
            <a:endParaRPr lang="zh-CN" altLang="en-US" dirty="0"/>
          </a:p>
        </p:txBody>
      </p:sp>
      <p:sp>
        <p:nvSpPr>
          <p:cNvPr id="15" name="内容占位符 5"/>
          <p:cNvSpPr>
            <a:spLocks noGrp="1"/>
          </p:cNvSpPr>
          <p:nvPr>
            <p:ph sz="half" idx="14"/>
          </p:nvPr>
        </p:nvSpPr>
        <p:spPr>
          <a:xfrm>
            <a:off x="892811" y="3242945"/>
            <a:ext cx="7026910" cy="821055"/>
          </a:xfrm>
        </p:spPr>
        <p:txBody>
          <a:bodyPr>
            <a:normAutofit/>
          </a:bodyPr>
          <a:lstStyle/>
          <a:p>
            <a:pPr marL="171450" indent="-171450">
              <a:buFont typeface="Wingdings" panose="05000000000000000000" pitchFamily="2" charset="2"/>
              <a:buChar char="l"/>
            </a:pPr>
            <a:r>
              <a:rPr lang="en-US" smtClean="0"/>
              <a:t>toString</a:t>
            </a:r>
            <a:r>
              <a:rPr lang="en-US" dirty="0"/>
              <a:t>() </a:t>
            </a:r>
            <a:r>
              <a:rPr lang="zh-CN" altLang="en-US" dirty="0"/>
              <a:t>和 </a:t>
            </a:r>
            <a:r>
              <a:rPr lang="en-US" altLang="zh-CN" dirty="0"/>
              <a:t>String()  </a:t>
            </a:r>
            <a:r>
              <a:rPr lang="zh-CN" altLang="en-US" dirty="0"/>
              <a:t>使用</a:t>
            </a:r>
            <a:r>
              <a:rPr lang="zh-CN" altLang="en-US"/>
              <a:t>方式</a:t>
            </a:r>
            <a:r>
              <a:rPr lang="zh-CN" altLang="en-US" smtClean="0"/>
              <a:t>不一样。</a:t>
            </a:r>
            <a:endParaRPr lang="zh-CN" altLang="en-US" dirty="0"/>
          </a:p>
          <a:p>
            <a:pPr marL="171450" indent="-171450">
              <a:buFont typeface="Wingdings" panose="05000000000000000000" pitchFamily="2" charset="2"/>
              <a:buChar char="l"/>
            </a:pPr>
            <a:r>
              <a:rPr lang="zh-CN" altLang="en-US" smtClean="0"/>
              <a:t>三</a:t>
            </a:r>
            <a:r>
              <a:rPr lang="zh-CN" altLang="en-US" dirty="0"/>
              <a:t>种转换方式，我们更</a:t>
            </a:r>
            <a:r>
              <a:rPr lang="zh-CN" altLang="en-US"/>
              <a:t>喜欢</a:t>
            </a:r>
            <a:r>
              <a:rPr lang="zh-CN" altLang="en-US" smtClean="0"/>
              <a:t>用第三种加号拼接字符串转换方式， </a:t>
            </a:r>
            <a:r>
              <a:rPr lang="zh-CN" altLang="en-US" dirty="0"/>
              <a:t>这一</a:t>
            </a:r>
            <a:r>
              <a:rPr lang="zh-CN" altLang="en-US"/>
              <a:t>种</a:t>
            </a:r>
            <a:r>
              <a:rPr lang="zh-CN" altLang="en-US" smtClean="0"/>
              <a:t>方式也称之为隐</a:t>
            </a:r>
            <a:r>
              <a:rPr lang="zh-CN" altLang="en-US" dirty="0"/>
              <a:t>式</a:t>
            </a:r>
            <a:r>
              <a:rPr lang="zh-CN" altLang="en-US"/>
              <a:t>转换</a:t>
            </a:r>
            <a:r>
              <a:rPr lang="zh-CN" altLang="en-US" smtClean="0"/>
              <a:t>。</a:t>
            </a:r>
            <a:endParaRPr dirty="0"/>
          </a:p>
        </p:txBody>
      </p:sp>
      <p:pic>
        <p:nvPicPr>
          <p:cNvPr id="2" name="图片 1" descr="1$WO`R8Y_G}17@[{%6JP9$O"/>
          <p:cNvPicPr>
            <a:picLocks noChangeAspect="1"/>
          </p:cNvPicPr>
          <p:nvPr/>
        </p:nvPicPr>
        <p:blipFill>
          <a:blip r:embed="rId1"/>
          <a:stretch>
            <a:fillRect/>
          </a:stretch>
        </p:blipFill>
        <p:spPr>
          <a:xfrm>
            <a:off x="848360" y="1477645"/>
            <a:ext cx="7071360" cy="1463040"/>
          </a:xfrm>
          <a:prstGeom prst="rect">
            <a:avLst/>
          </a:prstGeom>
        </p:spPr>
      </p:pic>
      <p:sp>
        <p:nvSpPr>
          <p:cNvPr id="7"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4.3 </a:t>
            </a:r>
            <a:r>
              <a:rPr lang="zh-CN" altLang="en-US"/>
              <a:t>转换</a:t>
            </a:r>
            <a:r>
              <a:rPr lang="zh-CN" altLang="en-US" smtClean="0"/>
              <a:t>为数字型（</a:t>
            </a:r>
            <a:r>
              <a:rPr lang="zh-CN" altLang="en-US" dirty="0"/>
              <a:t>重点）</a:t>
            </a:r>
            <a:endParaRPr lang="zh-CN" altLang="en-US" dirty="0"/>
          </a:p>
        </p:txBody>
      </p:sp>
      <p:sp>
        <p:nvSpPr>
          <p:cNvPr id="15" name="内容占位符 5"/>
          <p:cNvSpPr>
            <a:spLocks noGrp="1"/>
          </p:cNvSpPr>
          <p:nvPr>
            <p:ph sz="half" idx="14"/>
          </p:nvPr>
        </p:nvSpPr>
        <p:spPr>
          <a:xfrm>
            <a:off x="892810" y="3256916"/>
            <a:ext cx="7024175" cy="798718"/>
          </a:xfrm>
        </p:spPr>
        <p:txBody>
          <a:bodyPr>
            <a:normAutofit/>
          </a:bodyPr>
          <a:lstStyle/>
          <a:p>
            <a:pPr marL="171450" indent="-171450">
              <a:buFont typeface="Wingdings" panose="05000000000000000000" pitchFamily="2" charset="2"/>
              <a:buChar char="l"/>
            </a:pPr>
            <a:r>
              <a:rPr lang="zh-CN" altLang="en-US" smtClean="0"/>
              <a:t>注意 </a:t>
            </a:r>
            <a:r>
              <a:rPr lang="en-US" altLang="zh-CN" smtClean="0"/>
              <a:t>parseInt </a:t>
            </a:r>
            <a:r>
              <a:rPr lang="zh-CN" altLang="en-US" smtClean="0"/>
              <a:t>和 </a:t>
            </a:r>
            <a:r>
              <a:rPr lang="en-US" altLang="zh-CN"/>
              <a:t>parseFloat </a:t>
            </a:r>
            <a:r>
              <a:rPr lang="zh-CN" altLang="en-US" smtClean="0">
                <a:solidFill>
                  <a:srgbClr val="FF0000"/>
                </a:solidFill>
              </a:rPr>
              <a:t>单词</a:t>
            </a:r>
            <a:r>
              <a:rPr lang="zh-CN" altLang="en-US">
                <a:solidFill>
                  <a:srgbClr val="FF0000"/>
                </a:solidFill>
              </a:rPr>
              <a:t>的</a:t>
            </a:r>
            <a:r>
              <a:rPr lang="zh-CN" altLang="en-US" smtClean="0">
                <a:solidFill>
                  <a:srgbClr val="FF0000"/>
                </a:solidFill>
              </a:rPr>
              <a:t>大小写</a:t>
            </a:r>
            <a:r>
              <a:rPr lang="zh-CN" altLang="en-US" dirty="0"/>
              <a:t>，这</a:t>
            </a:r>
            <a:r>
              <a:rPr lang="en-US" altLang="zh-CN" dirty="0"/>
              <a:t>2</a:t>
            </a:r>
            <a:r>
              <a:rPr lang="zh-CN" altLang="en-US" dirty="0"/>
              <a:t>个</a:t>
            </a:r>
            <a:r>
              <a:rPr lang="zh-CN" altLang="en-US"/>
              <a:t>是</a:t>
            </a:r>
            <a:r>
              <a:rPr lang="zh-CN" altLang="en-US" smtClean="0"/>
              <a:t>重点</a:t>
            </a:r>
            <a:endParaRPr lang="zh-CN" altLang="en-US" dirty="0"/>
          </a:p>
          <a:p>
            <a:pPr marL="171450" indent="-171450">
              <a:buFont typeface="Wingdings" panose="05000000000000000000" pitchFamily="2" charset="2"/>
              <a:buChar char="l"/>
            </a:pPr>
            <a:r>
              <a:rPr lang="zh-CN" altLang="en-US" smtClean="0"/>
              <a:t>隐</a:t>
            </a:r>
            <a:r>
              <a:rPr lang="zh-CN" altLang="en-US" dirty="0"/>
              <a:t>式</a:t>
            </a:r>
            <a:r>
              <a:rPr lang="zh-CN" altLang="en-US"/>
              <a:t>转换</a:t>
            </a:r>
            <a:r>
              <a:rPr lang="zh-CN" altLang="en-US" smtClean="0"/>
              <a:t>是我们在</a:t>
            </a:r>
            <a:r>
              <a:rPr lang="zh-CN" altLang="en-US" dirty="0"/>
              <a:t>进行算数运算的时候，</a:t>
            </a:r>
            <a:r>
              <a:rPr lang="en-US" altLang="zh-CN"/>
              <a:t>JS </a:t>
            </a:r>
            <a:r>
              <a:rPr lang="zh-CN" altLang="en-US" smtClean="0"/>
              <a:t>自动转换</a:t>
            </a:r>
            <a:r>
              <a:rPr lang="zh-CN" altLang="en-US"/>
              <a:t>了</a:t>
            </a:r>
            <a:r>
              <a:rPr lang="zh-CN" altLang="en-US" smtClean="0"/>
              <a:t>数据类型</a:t>
            </a:r>
            <a:endParaRPr dirty="0"/>
          </a:p>
          <a:p>
            <a:pPr>
              <a:buFont typeface="Wingdings" panose="05000000000000000000" pitchFamily="2" charset="2"/>
            </a:pPr>
            <a:endParaRPr dirty="0"/>
          </a:p>
        </p:txBody>
      </p:sp>
      <p:pic>
        <p:nvPicPr>
          <p:cNvPr id="4" name="图片 3" descr="BC92I$W_1]F4OZAZ3[8BF{P"/>
          <p:cNvPicPr>
            <a:picLocks noChangeAspect="1"/>
          </p:cNvPicPr>
          <p:nvPr/>
        </p:nvPicPr>
        <p:blipFill>
          <a:blip r:embed="rId1"/>
          <a:stretch>
            <a:fillRect/>
          </a:stretch>
        </p:blipFill>
        <p:spPr>
          <a:xfrm>
            <a:off x="892810" y="1379855"/>
            <a:ext cx="7024175" cy="1765219"/>
          </a:xfrm>
          <a:prstGeom prst="rect">
            <a:avLst/>
          </a:prstGeom>
        </p:spPr>
      </p:pic>
      <p:sp>
        <p:nvSpPr>
          <p:cNvPr id="7"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smtClean="0">
                <a:solidFill>
                  <a:srgbClr val="FF0000"/>
                </a:solidFill>
                <a:latin typeface="微软雅黑" panose="020B0503020204020204" pitchFamily="34" charset="-122"/>
                <a:ea typeface="微软雅黑" panose="020B0503020204020204" pitchFamily="34" charset="-122"/>
              </a:rPr>
              <a:t>案例 </a:t>
            </a:r>
            <a:r>
              <a:rPr lang="en-US" altLang="zh-CN" sz="1400" b="1" smtClean="0">
                <a:solidFill>
                  <a:srgbClr val="FF0000"/>
                </a:solidFill>
                <a:latin typeface="微软雅黑" panose="020B0503020204020204" pitchFamily="34" charset="-122"/>
                <a:ea typeface="微软雅黑" panose="020B0503020204020204" pitchFamily="34" charset="-122"/>
              </a:rPr>
              <a:t>1</a:t>
            </a:r>
            <a:r>
              <a:rPr lang="zh-CN" altLang="en-US" sz="1400" b="1" dirty="0">
                <a:solidFill>
                  <a:srgbClr val="FF0000"/>
                </a:solidFill>
                <a:latin typeface="微软雅黑" panose="020B0503020204020204" pitchFamily="34" charset="-122"/>
                <a:ea typeface="微软雅黑" panose="020B0503020204020204" pitchFamily="34" charset="-122"/>
              </a:rPr>
              <a:t>：</a:t>
            </a:r>
            <a:r>
              <a:rPr lang="zh-CN" altLang="en-US" sz="1400" b="1">
                <a:solidFill>
                  <a:srgbClr val="FF0000"/>
                </a:solidFill>
                <a:latin typeface="微软雅黑" panose="020B0503020204020204" pitchFamily="34" charset="-122"/>
                <a:ea typeface="微软雅黑" panose="020B0503020204020204" pitchFamily="34" charset="-122"/>
              </a:rPr>
              <a:t>计算</a:t>
            </a:r>
            <a:r>
              <a:rPr lang="zh-CN" altLang="en-US" sz="1400" b="1" smtClean="0">
                <a:solidFill>
                  <a:srgbClr val="FF0000"/>
                </a:solidFill>
                <a:latin typeface="微软雅黑" panose="020B0503020204020204" pitchFamily="34" charset="-122"/>
                <a:ea typeface="微软雅黑" panose="020B0503020204020204" pitchFamily="34" charset="-122"/>
              </a:rPr>
              <a:t>年龄</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1"/>
          <a:stretch>
            <a:fillRect/>
          </a:stretch>
        </p:blipFill>
        <p:spPr>
          <a:xfrm>
            <a:off x="920750" y="1305018"/>
            <a:ext cx="360250" cy="359725"/>
          </a:xfrm>
          <a:prstGeom prst="rect">
            <a:avLst/>
          </a:prstGeom>
          <a:noFill/>
          <a:ln w="9525">
            <a:noFill/>
          </a:ln>
        </p:spPr>
      </p:pic>
      <p:sp>
        <p:nvSpPr>
          <p:cNvPr id="5" name="内容占位符 5"/>
          <p:cNvSpPr>
            <a:spLocks noGrp="1"/>
          </p:cNvSpPr>
          <p:nvPr/>
        </p:nvSpPr>
        <p:spPr>
          <a:xfrm>
            <a:off x="920750" y="1784985"/>
            <a:ext cx="7981315" cy="48895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altLang="en-US" smtClean="0"/>
              <a:t>此案例要求在页面中</a:t>
            </a:r>
            <a:r>
              <a:rPr smtClean="0"/>
              <a:t>弹出一个输入框</a:t>
            </a:r>
            <a:r>
              <a:t>，</a:t>
            </a:r>
            <a:r>
              <a:rPr smtClean="0"/>
              <a:t>我们输入出生年份</a:t>
            </a:r>
            <a:r>
              <a:rPr lang="zh-CN" altLang="en-US" smtClean="0"/>
              <a:t>后</a:t>
            </a:r>
            <a:r>
              <a:rPr smtClean="0"/>
              <a:t>， 能计算出我们的年龄</a:t>
            </a:r>
            <a:r>
              <a:rPr lang="zh-CN" altLang="en-US" smtClean="0"/>
              <a:t>。</a:t>
            </a:r>
            <a:endParaRPr dirty="0"/>
          </a:p>
        </p:txBody>
      </p:sp>
      <p:pic>
        <p:nvPicPr>
          <p:cNvPr id="3" name="图片 2" descr="GIF11"/>
          <p:cNvPicPr>
            <a:picLocks noChangeAspect="1"/>
          </p:cNvPicPr>
          <p:nvPr/>
        </p:nvPicPr>
        <p:blipFill>
          <a:blip r:embed="rId2"/>
          <a:stretch>
            <a:fillRect/>
          </a:stretch>
        </p:blipFill>
        <p:spPr>
          <a:xfrm>
            <a:off x="2350237" y="2273935"/>
            <a:ext cx="3630148" cy="1524088"/>
          </a:xfrm>
          <a:prstGeom prst="rect">
            <a:avLst/>
          </a:prstGeom>
        </p:spPr>
      </p:pic>
      <p:sp>
        <p:nvSpPr>
          <p:cNvPr id="8"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案例分析</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1"/>
          <a:stretch>
            <a:fillRect/>
          </a:stretch>
        </p:blipFill>
        <p:spPr>
          <a:xfrm>
            <a:off x="920750" y="1305018"/>
            <a:ext cx="360250" cy="359725"/>
          </a:xfrm>
          <a:prstGeom prst="rect">
            <a:avLst/>
          </a:prstGeom>
          <a:noFill/>
          <a:ln w="9525">
            <a:noFill/>
          </a:ln>
        </p:spPr>
      </p:pic>
      <p:sp>
        <p:nvSpPr>
          <p:cNvPr id="46084" name="TextBox 8"/>
          <p:cNvSpPr txBox="1"/>
          <p:nvPr/>
        </p:nvSpPr>
        <p:spPr>
          <a:xfrm>
            <a:off x="532764" y="1933258"/>
            <a:ext cx="7165389" cy="819455"/>
          </a:xfrm>
          <a:prstGeom prst="rect">
            <a:avLst/>
          </a:prstGeom>
          <a:noFill/>
          <a:ln w="9525">
            <a:noFill/>
          </a:ln>
        </p:spPr>
        <p:txBody>
          <a:bodyPr wrap="square">
            <a:spAutoFit/>
          </a:bodyPr>
          <a:lstStyle/>
          <a:p>
            <a:pPr marL="685800" lvl="1" indent="-228600" eaLnBrk="1" hangingPunct="1">
              <a:lnSpc>
                <a:spcPct val="150000"/>
              </a:lnSpc>
              <a:buFont typeface="黑体" panose="02010609060101010101" pitchFamily="49" charset="-122"/>
              <a:buAutoNum type="circleNumDbPlain"/>
            </a:pPr>
            <a:r>
              <a:rPr lang="zh-CN" altLang="zh-CN" sz="1050" dirty="0">
                <a:solidFill>
                  <a:srgbClr val="262626"/>
                </a:solidFill>
                <a:latin typeface="微软雅黑" panose="020B0503020204020204" pitchFamily="34" charset="-122"/>
                <a:ea typeface="微软雅黑" panose="020B0503020204020204" pitchFamily="34" charset="-122"/>
                <a:sym typeface="+mn-ea"/>
              </a:rPr>
              <a:t>弹出一个输入框（</a:t>
            </a:r>
            <a:r>
              <a:rPr lang="en-US" altLang="zh-CN" sz="1050" dirty="0">
                <a:solidFill>
                  <a:srgbClr val="262626"/>
                </a:solidFill>
                <a:latin typeface="微软雅黑" panose="020B0503020204020204" pitchFamily="34" charset="-122"/>
                <a:ea typeface="微软雅黑" panose="020B0503020204020204" pitchFamily="34" charset="-122"/>
                <a:sym typeface="+mn-ea"/>
              </a:rPr>
              <a:t>prompt)</a:t>
            </a:r>
            <a:r>
              <a:rPr lang="zh-CN" altLang="zh-CN" sz="1050" dirty="0">
                <a:solidFill>
                  <a:srgbClr val="262626"/>
                </a:solidFill>
                <a:latin typeface="微软雅黑" panose="020B0503020204020204" pitchFamily="34" charset="-122"/>
                <a:ea typeface="微软雅黑" panose="020B0503020204020204" pitchFamily="34" charset="-122"/>
                <a:sym typeface="+mn-ea"/>
              </a:rPr>
              <a:t>，让</a:t>
            </a:r>
            <a:r>
              <a:rPr lang="zh-CN" altLang="zh-CN" sz="1050">
                <a:solidFill>
                  <a:srgbClr val="262626"/>
                </a:solidFill>
                <a:latin typeface="微软雅黑" panose="020B0503020204020204" pitchFamily="34" charset="-122"/>
                <a:ea typeface="微软雅黑" panose="020B0503020204020204" pitchFamily="34" charset="-122"/>
                <a:sym typeface="+mn-ea"/>
              </a:rPr>
              <a:t>用户</a:t>
            </a:r>
            <a:r>
              <a:rPr lang="zh-CN" altLang="zh-CN" sz="1050" smtClean="0">
                <a:solidFill>
                  <a:srgbClr val="262626"/>
                </a:solidFill>
                <a:latin typeface="微软雅黑" panose="020B0503020204020204" pitchFamily="34" charset="-122"/>
                <a:ea typeface="微软雅黑" panose="020B0503020204020204" pitchFamily="34" charset="-122"/>
                <a:sym typeface="+mn-ea"/>
              </a:rPr>
              <a:t>输入</a:t>
            </a:r>
            <a:r>
              <a:rPr lang="zh-CN" altLang="en-US" sz="1050" smtClean="0">
                <a:solidFill>
                  <a:srgbClr val="262626"/>
                </a:solidFill>
                <a:latin typeface="微软雅黑" panose="020B0503020204020204" pitchFamily="34" charset="-122"/>
                <a:ea typeface="微软雅黑" panose="020B0503020204020204" pitchFamily="34" charset="-122"/>
                <a:sym typeface="+mn-ea"/>
              </a:rPr>
              <a:t>出生年份</a:t>
            </a:r>
            <a:r>
              <a:rPr lang="zh-CN" altLang="zh-CN" sz="1050" smtClean="0">
                <a:solidFill>
                  <a:srgbClr val="262626"/>
                </a:solidFill>
                <a:latin typeface="微软雅黑" panose="020B0503020204020204" pitchFamily="34" charset="-122"/>
                <a:ea typeface="微软雅黑" panose="020B0503020204020204" pitchFamily="34" charset="-122"/>
                <a:sym typeface="+mn-ea"/>
              </a:rPr>
              <a:t> </a:t>
            </a:r>
            <a:r>
              <a:rPr lang="zh-CN" altLang="zh-CN" sz="1050" dirty="0">
                <a:solidFill>
                  <a:srgbClr val="262626"/>
                </a:solidFill>
                <a:latin typeface="微软雅黑" panose="020B0503020204020204" pitchFamily="34" charset="-122"/>
                <a:ea typeface="微软雅黑" panose="020B0503020204020204" pitchFamily="34" charset="-122"/>
                <a:sym typeface="+mn-ea"/>
              </a:rPr>
              <a:t>（</a:t>
            </a:r>
            <a:r>
              <a:rPr lang="zh-CN" altLang="zh-CN" sz="1050" dirty="0">
                <a:solidFill>
                  <a:srgbClr val="FF0000"/>
                </a:solidFill>
                <a:latin typeface="微软雅黑" panose="020B0503020204020204" pitchFamily="34" charset="-122"/>
                <a:ea typeface="微软雅黑" panose="020B0503020204020204" pitchFamily="34" charset="-122"/>
                <a:sym typeface="+mn-ea"/>
              </a:rPr>
              <a:t>用户输入</a:t>
            </a:r>
            <a:r>
              <a:rPr lang="zh-CN" altLang="zh-CN" sz="1050" dirty="0">
                <a:solidFill>
                  <a:srgbClr val="262626"/>
                </a:solidFill>
                <a:latin typeface="微软雅黑" panose="020B0503020204020204" pitchFamily="34" charset="-122"/>
                <a:ea typeface="微软雅黑" panose="020B0503020204020204" pitchFamily="34" charset="-122"/>
                <a:sym typeface="+mn-ea"/>
              </a:rPr>
              <a:t>）</a:t>
            </a:r>
            <a:endParaRPr lang="zh-CN" altLang="zh-CN" sz="1050" dirty="0">
              <a:solidFill>
                <a:srgbClr val="262626"/>
              </a:solidFill>
              <a:latin typeface="微软雅黑" panose="020B0503020204020204" pitchFamily="34" charset="-122"/>
              <a:ea typeface="微软雅黑" panose="020B0503020204020204" pitchFamily="34" charset="-122"/>
              <a:sym typeface="+mn-ea"/>
            </a:endParaRPr>
          </a:p>
          <a:p>
            <a:pPr marL="685800" lvl="1" indent="-228600" eaLnBrk="1" hangingPunct="1">
              <a:lnSpc>
                <a:spcPct val="150000"/>
              </a:lnSpc>
              <a:buFont typeface="黑体" panose="02010609060101010101" pitchFamily="49" charset="-122"/>
              <a:buAutoNum type="circleNumDbPlain"/>
            </a:pPr>
            <a:r>
              <a:rPr lang="zh-CN" altLang="en-US" sz="1050" dirty="0">
                <a:solidFill>
                  <a:srgbClr val="262626"/>
                </a:solidFill>
                <a:latin typeface="微软雅黑" panose="020B0503020204020204" pitchFamily="34" charset="-122"/>
                <a:ea typeface="微软雅黑" panose="020B0503020204020204" pitchFamily="34" charset="-122"/>
                <a:sym typeface="+mn-ea"/>
              </a:rPr>
              <a:t>把用户输入</a:t>
            </a:r>
            <a:r>
              <a:rPr lang="zh-CN" altLang="en-US" sz="1050">
                <a:solidFill>
                  <a:srgbClr val="262626"/>
                </a:solidFill>
                <a:latin typeface="微软雅黑" panose="020B0503020204020204" pitchFamily="34" charset="-122"/>
                <a:ea typeface="微软雅黑" panose="020B0503020204020204" pitchFamily="34" charset="-122"/>
                <a:sym typeface="+mn-ea"/>
              </a:rPr>
              <a:t>的</a:t>
            </a:r>
            <a:r>
              <a:rPr lang="zh-CN" altLang="en-US" sz="1050" smtClean="0">
                <a:solidFill>
                  <a:srgbClr val="262626"/>
                </a:solidFill>
                <a:latin typeface="微软雅黑" panose="020B0503020204020204" pitchFamily="34" charset="-122"/>
                <a:ea typeface="微软雅黑" panose="020B0503020204020204" pitchFamily="34" charset="-122"/>
                <a:sym typeface="+mn-ea"/>
              </a:rPr>
              <a:t>值用</a:t>
            </a:r>
            <a:r>
              <a:rPr lang="zh-CN" altLang="en-US" sz="1050" dirty="0">
                <a:solidFill>
                  <a:srgbClr val="262626"/>
                </a:solidFill>
                <a:latin typeface="微软雅黑" panose="020B0503020204020204" pitchFamily="34" charset="-122"/>
                <a:ea typeface="微软雅黑" panose="020B0503020204020204" pitchFamily="34" charset="-122"/>
                <a:sym typeface="+mn-ea"/>
              </a:rPr>
              <a:t>变量</a:t>
            </a:r>
            <a:r>
              <a:rPr lang="zh-CN" altLang="en-US" sz="1050">
                <a:solidFill>
                  <a:srgbClr val="262626"/>
                </a:solidFill>
                <a:latin typeface="微软雅黑" panose="020B0503020204020204" pitchFamily="34" charset="-122"/>
                <a:ea typeface="微软雅黑" panose="020B0503020204020204" pitchFamily="34" charset="-122"/>
                <a:sym typeface="+mn-ea"/>
              </a:rPr>
              <a:t>保存</a:t>
            </a:r>
            <a:r>
              <a:rPr lang="zh-CN" altLang="en-US" sz="1050" smtClean="0">
                <a:solidFill>
                  <a:srgbClr val="262626"/>
                </a:solidFill>
                <a:latin typeface="微软雅黑" panose="020B0503020204020204" pitchFamily="34" charset="-122"/>
                <a:ea typeface="微软雅黑" panose="020B0503020204020204" pitchFamily="34" charset="-122"/>
                <a:sym typeface="+mn-ea"/>
              </a:rPr>
              <a:t>起来，然后用今年的年份减去变量值，结果就是现在</a:t>
            </a:r>
            <a:r>
              <a:rPr lang="zh-CN" altLang="en-US" sz="1050" dirty="0">
                <a:solidFill>
                  <a:srgbClr val="262626"/>
                </a:solidFill>
                <a:latin typeface="微软雅黑" panose="020B0503020204020204" pitchFamily="34" charset="-122"/>
                <a:ea typeface="微软雅黑" panose="020B0503020204020204" pitchFamily="34" charset="-122"/>
                <a:sym typeface="+mn-ea"/>
              </a:rPr>
              <a:t>的年龄  （</a:t>
            </a:r>
            <a:r>
              <a:rPr lang="zh-CN" altLang="en-US" sz="1050" dirty="0">
                <a:solidFill>
                  <a:srgbClr val="FF0000"/>
                </a:solidFill>
                <a:latin typeface="微软雅黑" panose="020B0503020204020204" pitchFamily="34" charset="-122"/>
                <a:ea typeface="微软雅黑" panose="020B0503020204020204" pitchFamily="34" charset="-122"/>
                <a:sym typeface="+mn-ea"/>
              </a:rPr>
              <a:t>程序内部处理</a:t>
            </a:r>
            <a:r>
              <a:rPr lang="zh-CN" altLang="en-US" sz="1050" dirty="0">
                <a:solidFill>
                  <a:srgbClr val="262626"/>
                </a:solidFill>
                <a:latin typeface="微软雅黑" panose="020B0503020204020204" pitchFamily="34" charset="-122"/>
                <a:ea typeface="微软雅黑" panose="020B0503020204020204" pitchFamily="34" charset="-122"/>
                <a:sym typeface="+mn-ea"/>
              </a:rPr>
              <a:t>）</a:t>
            </a:r>
            <a:endParaRPr lang="zh-CN" altLang="en-US" sz="1050" dirty="0">
              <a:solidFill>
                <a:srgbClr val="262626"/>
              </a:solidFill>
              <a:latin typeface="微软雅黑" panose="020B0503020204020204" pitchFamily="34" charset="-122"/>
              <a:ea typeface="微软雅黑" panose="020B0503020204020204" pitchFamily="34" charset="-122"/>
              <a:sym typeface="+mn-ea"/>
            </a:endParaRPr>
          </a:p>
          <a:p>
            <a:pPr marL="685800" lvl="1" indent="-228600" eaLnBrk="1" hangingPunct="1">
              <a:lnSpc>
                <a:spcPct val="150000"/>
              </a:lnSpc>
              <a:buFont typeface="黑体" panose="02010609060101010101" pitchFamily="49" charset="-122"/>
              <a:buAutoNum type="circleNumDbPlain"/>
            </a:pPr>
            <a:r>
              <a:rPr lang="zh-CN" altLang="en-US" sz="1050" smtClean="0">
                <a:solidFill>
                  <a:srgbClr val="262626"/>
                </a:solidFill>
                <a:latin typeface="微软雅黑" panose="020B0503020204020204" pitchFamily="34" charset="-122"/>
                <a:ea typeface="微软雅黑" panose="020B0503020204020204" pitchFamily="34" charset="-122"/>
                <a:sym typeface="+mn-ea"/>
              </a:rPr>
              <a:t>弹</a:t>
            </a:r>
            <a:r>
              <a:rPr lang="zh-CN" altLang="en-US" sz="1050" dirty="0">
                <a:solidFill>
                  <a:srgbClr val="262626"/>
                </a:solidFill>
                <a:latin typeface="微软雅黑" panose="020B0503020204020204" pitchFamily="34" charset="-122"/>
                <a:ea typeface="微软雅黑" panose="020B0503020204020204" pitchFamily="34" charset="-122"/>
                <a:sym typeface="+mn-ea"/>
              </a:rPr>
              <a:t>出警示框（</a:t>
            </a:r>
            <a:r>
              <a:rPr lang="en-US" altLang="zh-CN" sz="1050" dirty="0">
                <a:solidFill>
                  <a:srgbClr val="262626"/>
                </a:solidFill>
                <a:latin typeface="微软雅黑" panose="020B0503020204020204" pitchFamily="34" charset="-122"/>
                <a:ea typeface="微软雅黑" panose="020B0503020204020204" pitchFamily="34" charset="-122"/>
                <a:sym typeface="+mn-ea"/>
              </a:rPr>
              <a:t>alert</a:t>
            </a:r>
            <a:r>
              <a:rPr lang="en-US" altLang="zh-CN" sz="1050">
                <a:solidFill>
                  <a:srgbClr val="262626"/>
                </a:solidFill>
                <a:latin typeface="微软雅黑" panose="020B0503020204020204" pitchFamily="34" charset="-122"/>
                <a:ea typeface="微软雅黑" panose="020B0503020204020204" pitchFamily="34" charset="-122"/>
                <a:sym typeface="+mn-ea"/>
              </a:rPr>
              <a:t>) </a:t>
            </a:r>
            <a:r>
              <a:rPr lang="zh-CN" altLang="en-US" sz="1050" smtClean="0">
                <a:solidFill>
                  <a:srgbClr val="262626"/>
                </a:solidFill>
                <a:latin typeface="微软雅黑" panose="020B0503020204020204" pitchFamily="34" charset="-122"/>
                <a:ea typeface="微软雅黑" panose="020B0503020204020204" pitchFamily="34" charset="-122"/>
                <a:sym typeface="+mn-ea"/>
              </a:rPr>
              <a:t>，</a:t>
            </a:r>
            <a:r>
              <a:rPr lang="en-US" altLang="zh-CN" sz="1050" smtClean="0">
                <a:solidFill>
                  <a:srgbClr val="262626"/>
                </a:solidFill>
                <a:latin typeface="微软雅黑" panose="020B0503020204020204" pitchFamily="34" charset="-122"/>
                <a:ea typeface="微软雅黑" panose="020B0503020204020204" pitchFamily="34" charset="-122"/>
                <a:sym typeface="+mn-ea"/>
              </a:rPr>
              <a:t> </a:t>
            </a:r>
            <a:r>
              <a:rPr lang="zh-CN" altLang="en-US" sz="1050" dirty="0">
                <a:solidFill>
                  <a:srgbClr val="262626"/>
                </a:solidFill>
                <a:latin typeface="微软雅黑" panose="020B0503020204020204" pitchFamily="34" charset="-122"/>
                <a:ea typeface="微软雅黑" panose="020B0503020204020204" pitchFamily="34" charset="-122"/>
                <a:sym typeface="+mn-ea"/>
              </a:rPr>
              <a:t>把计算的结果输出</a:t>
            </a:r>
            <a:r>
              <a:rPr lang="en-US" altLang="zh-CN" sz="1050" dirty="0">
                <a:solidFill>
                  <a:srgbClr val="262626"/>
                </a:solidFill>
                <a:latin typeface="微软雅黑" panose="020B0503020204020204" pitchFamily="34" charset="-122"/>
                <a:ea typeface="微软雅黑" panose="020B0503020204020204" pitchFamily="34" charset="-122"/>
                <a:sym typeface="+mn-ea"/>
              </a:rPr>
              <a:t> </a:t>
            </a:r>
            <a:r>
              <a:rPr lang="zh-CN" altLang="en-US" sz="1050" dirty="0">
                <a:solidFill>
                  <a:srgbClr val="262626"/>
                </a:solidFill>
                <a:latin typeface="微软雅黑" panose="020B0503020204020204" pitchFamily="34" charset="-122"/>
                <a:ea typeface="微软雅黑" panose="020B0503020204020204" pitchFamily="34" charset="-122"/>
                <a:sym typeface="+mn-ea"/>
              </a:rPr>
              <a:t>（</a:t>
            </a:r>
            <a:r>
              <a:rPr lang="zh-CN" altLang="en-US" sz="1050" dirty="0">
                <a:solidFill>
                  <a:srgbClr val="FF0000"/>
                </a:solidFill>
                <a:latin typeface="微软雅黑" panose="020B0503020204020204" pitchFamily="34" charset="-122"/>
                <a:ea typeface="微软雅黑" panose="020B0503020204020204" pitchFamily="34" charset="-122"/>
                <a:sym typeface="+mn-ea"/>
              </a:rPr>
              <a:t>输出</a:t>
            </a:r>
            <a:r>
              <a:rPr lang="zh-CN" altLang="en-US" sz="1050">
                <a:solidFill>
                  <a:srgbClr val="FF0000"/>
                </a:solidFill>
                <a:latin typeface="微软雅黑" panose="020B0503020204020204" pitchFamily="34" charset="-122"/>
                <a:ea typeface="微软雅黑" panose="020B0503020204020204" pitchFamily="34" charset="-122"/>
                <a:sym typeface="+mn-ea"/>
              </a:rPr>
              <a:t>结果</a:t>
            </a:r>
            <a:r>
              <a:rPr lang="zh-CN" altLang="en-US" sz="1050" smtClean="0">
                <a:solidFill>
                  <a:srgbClr val="262626"/>
                </a:solidFill>
                <a:latin typeface="微软雅黑" panose="020B0503020204020204" pitchFamily="34" charset="-122"/>
                <a:ea typeface="微软雅黑" panose="020B0503020204020204" pitchFamily="34" charset="-122"/>
                <a:sym typeface="+mn-ea"/>
              </a:rPr>
              <a:t>）</a:t>
            </a:r>
            <a:endParaRPr lang="zh-CN" altLang="en-US" sz="1050" dirty="0">
              <a:solidFill>
                <a:srgbClr val="262626"/>
              </a:solidFill>
              <a:latin typeface="微软雅黑" panose="020B0503020204020204" pitchFamily="34" charset="-122"/>
              <a:ea typeface="微软雅黑" panose="020B0503020204020204" pitchFamily="34" charset="-122"/>
              <a:sym typeface="+mn-ea"/>
            </a:endParaRPr>
          </a:p>
        </p:txBody>
      </p:sp>
      <p:sp>
        <p:nvSpPr>
          <p:cNvPr id="7"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414020"/>
          </a:xfrm>
          <a:prstGeom prst="rect">
            <a:avLst/>
          </a:prstGeom>
          <a:noFill/>
          <a:ln w="9525">
            <a:noFill/>
          </a:ln>
        </p:spPr>
        <p:txBody>
          <a:bodyPr>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案例代码</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1"/>
          <a:stretch>
            <a:fillRect/>
          </a:stretch>
        </p:blipFill>
        <p:spPr>
          <a:xfrm>
            <a:off x="920750" y="1305018"/>
            <a:ext cx="360250" cy="359725"/>
          </a:xfrm>
          <a:prstGeom prst="rect">
            <a:avLst/>
          </a:prstGeom>
          <a:noFill/>
          <a:ln w="9525">
            <a:noFill/>
          </a:ln>
        </p:spPr>
      </p:pic>
      <p:sp>
        <p:nvSpPr>
          <p:cNvPr id="6" name="矩形 5"/>
          <p:cNvSpPr/>
          <p:nvPr/>
        </p:nvSpPr>
        <p:spPr>
          <a:xfrm>
            <a:off x="920750" y="1882775"/>
            <a:ext cx="6872605" cy="176701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1.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弹出</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输入</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框</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输入出生年份</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，并</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存储</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在变量中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endPar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defTabSz="914400" eaLnBrk="0" fontAlgn="base" hangingPunct="0">
              <a:lnSpc>
                <a:spcPct val="150000"/>
              </a:lnSpc>
              <a:spcBef>
                <a:spcPct val="0"/>
              </a:spcBef>
              <a:spcAft>
                <a:spcPct val="0"/>
              </a:spcAft>
            </a:pP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year = prompt('请输入您的出生年份：');</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en-US" altLang="zh-CN"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lang="zh-CN" altLang="en-US" sz="1050" b="1"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用户输入</a:t>
            </a:r>
            <a:endPar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2.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用今年减去刚才</a:t>
            </a:r>
            <a:r>
              <a:rPr lang="zh-CN" alt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输入的</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年份   </a:t>
            </a:r>
            <a:endPar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defTabSz="914400" eaLnBrk="0" fontAlgn="base" hangingPunct="0">
              <a:lnSpc>
                <a:spcPct val="150000"/>
              </a:lnSpc>
              <a:spcBef>
                <a:spcPct val="0"/>
              </a:spcBef>
              <a:spcAft>
                <a:spcPct val="0"/>
              </a:spcAft>
            </a:pP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result = 201</a:t>
            </a: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9</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year</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a:t>
            </a:r>
            <a:r>
              <a:rPr lang="zh-CN" altLang="en-US" sz="1050" b="1"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程序</a:t>
            </a:r>
            <a:r>
              <a:rPr lang="zh-CN" altLang="en-US" sz="1050" b="1"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内部</a:t>
            </a:r>
            <a:r>
              <a:rPr lang="zh-CN" altLang="en-US" sz="1050" b="1"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处理</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3.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弹出</a:t>
            </a:r>
            <a:r>
              <a:rPr lang="zh-CN" altLang="en-US"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提示</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框  </a:t>
            </a:r>
            <a:endPar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defTabSz="914400" eaLnBrk="0" fontAlgn="base" hangingPunct="0">
              <a:lnSpc>
                <a:spcPct val="150000"/>
              </a:lnSpc>
              <a:spcBef>
                <a:spcPct val="0"/>
              </a:spcBef>
              <a:spcAft>
                <a:spcPct val="0"/>
              </a:spcAft>
            </a:pP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('您的年龄是:' + result + '岁</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a:t>
            </a:r>
            <a:r>
              <a:rPr lang="zh-CN" altLang="en-US" sz="1050" b="1"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输出结果</a:t>
            </a:r>
            <a:endParaRPr lang="zh-CN" altLang="en-US" sz="1050" b="1"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8"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0795" y="1241425"/>
            <a:ext cx="3044825" cy="414020"/>
          </a:xfrm>
          <a:prstGeom prst="rect">
            <a:avLst/>
          </a:prstGeom>
          <a:noFill/>
          <a:ln w="9525">
            <a:noFill/>
          </a:ln>
        </p:spPr>
        <p:txBody>
          <a:bodyPr wrap="square">
            <a:spAutoFit/>
          </a:bodyPr>
          <a:lstStyle/>
          <a:p>
            <a:pPr>
              <a:lnSpc>
                <a:spcPct val="150000"/>
              </a:lnSpc>
            </a:pPr>
            <a:r>
              <a:rPr lang="zh-CN" altLang="en-US" sz="1400" b="1" smtClean="0">
                <a:solidFill>
                  <a:srgbClr val="FF0000"/>
                </a:solidFill>
                <a:latin typeface="微软雅黑" panose="020B0503020204020204" pitchFamily="34" charset="-122"/>
                <a:ea typeface="微软雅黑" panose="020B0503020204020204" pitchFamily="34" charset="-122"/>
              </a:rPr>
              <a:t>案例 </a:t>
            </a:r>
            <a:r>
              <a:rPr lang="en-US" altLang="zh-CN" sz="1400" b="1" smtClean="0">
                <a:solidFill>
                  <a:srgbClr val="FF0000"/>
                </a:solidFill>
                <a:latin typeface="微软雅黑" panose="020B0503020204020204" pitchFamily="34" charset="-122"/>
                <a:ea typeface="微软雅黑" panose="020B0503020204020204" pitchFamily="34" charset="-122"/>
              </a:rPr>
              <a:t>2</a:t>
            </a:r>
            <a:r>
              <a:rPr lang="zh-CN" altLang="en-US" sz="1400" b="1" dirty="0">
                <a:solidFill>
                  <a:srgbClr val="FF0000"/>
                </a:solidFill>
                <a:latin typeface="微软雅黑" panose="020B0503020204020204" pitchFamily="34" charset="-122"/>
                <a:ea typeface="微软雅黑" panose="020B0503020204020204" pitchFamily="34" charset="-122"/>
              </a:rPr>
              <a:t>：简单加法器</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1"/>
          <a:stretch>
            <a:fillRect/>
          </a:stretch>
        </p:blipFill>
        <p:spPr>
          <a:xfrm>
            <a:off x="920750" y="1305018"/>
            <a:ext cx="360250" cy="359725"/>
          </a:xfrm>
          <a:prstGeom prst="rect">
            <a:avLst/>
          </a:prstGeom>
          <a:noFill/>
          <a:ln w="9525">
            <a:noFill/>
          </a:ln>
        </p:spPr>
      </p:pic>
      <p:sp>
        <p:nvSpPr>
          <p:cNvPr id="5" name="内容占位符 5"/>
          <p:cNvSpPr>
            <a:spLocks noGrp="1"/>
          </p:cNvSpPr>
          <p:nvPr/>
        </p:nvSpPr>
        <p:spPr>
          <a:xfrm>
            <a:off x="920750" y="1784984"/>
            <a:ext cx="6691435" cy="825353"/>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dirty="0"/>
              <a:t>计算两个数的值</a:t>
            </a:r>
            <a:r>
              <a:t>， </a:t>
            </a:r>
            <a:r>
              <a:rPr smtClean="0"/>
              <a:t>用户输入第一个值</a:t>
            </a:r>
            <a:r>
              <a:rPr lang="zh-CN" altLang="en-US" smtClean="0"/>
              <a:t>后</a:t>
            </a:r>
            <a:r>
              <a:rPr smtClean="0"/>
              <a:t>，继续弹出</a:t>
            </a:r>
            <a:r>
              <a:rPr lang="zh-CN" altLang="en-US" smtClean="0"/>
              <a:t>第二个输入框并</a:t>
            </a:r>
            <a:r>
              <a:rPr smtClean="0"/>
              <a:t>输入第二个值，最后</a:t>
            </a:r>
            <a:r>
              <a:rPr lang="zh-CN" altLang="en-US" smtClean="0"/>
              <a:t>通过弹出窗口显示出两次输入值相加</a:t>
            </a:r>
            <a:r>
              <a:rPr smtClean="0"/>
              <a:t>的结果</a:t>
            </a:r>
            <a:r>
              <a:rPr lang="zh-CN" altLang="en-US" smtClean="0"/>
              <a:t>。</a:t>
            </a:r>
            <a:endParaRPr dirty="0"/>
          </a:p>
        </p:txBody>
      </p:sp>
      <p:sp>
        <p:nvSpPr>
          <p:cNvPr id="8"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pic>
        <p:nvPicPr>
          <p:cNvPr id="10" name="图片 9" descr="GI2F"/>
          <p:cNvPicPr>
            <a:picLocks noChangeAspect="1"/>
          </p:cNvPicPr>
          <p:nvPr/>
        </p:nvPicPr>
        <p:blipFill>
          <a:blip r:embed="rId2"/>
          <a:stretch>
            <a:fillRect/>
          </a:stretch>
        </p:blipFill>
        <p:spPr>
          <a:xfrm>
            <a:off x="1806892" y="2610337"/>
            <a:ext cx="4380865" cy="1847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377411"/>
          </a:xfrm>
          <a:prstGeom prst="rect">
            <a:avLst/>
          </a:prstGeom>
          <a:noFill/>
          <a:ln w="9525">
            <a:noFill/>
          </a:ln>
        </p:spPr>
        <p:txBody>
          <a:bodyPr>
            <a:spAutoFit/>
          </a:bodyPr>
          <a:lstStyle/>
          <a:p>
            <a:pPr>
              <a:lnSpc>
                <a:spcPct val="150000"/>
              </a:lnSpc>
            </a:pPr>
            <a:r>
              <a:rPr lang="zh-CN" altLang="en-US" sz="1400" b="1" smtClean="0">
                <a:solidFill>
                  <a:srgbClr val="FF0000"/>
                </a:solidFill>
                <a:latin typeface="微软雅黑" panose="020B0503020204020204" pitchFamily="34" charset="-122"/>
                <a:ea typeface="微软雅黑" panose="020B0503020204020204" pitchFamily="34" charset="-122"/>
              </a:rPr>
              <a:t>案例</a:t>
            </a:r>
            <a:r>
              <a:rPr lang="zh-CN" altLang="en-US" sz="1400" b="1">
                <a:solidFill>
                  <a:srgbClr val="FF0000"/>
                </a:solidFill>
                <a:latin typeface="微软雅黑" panose="020B0503020204020204" pitchFamily="34" charset="-122"/>
                <a:ea typeface="微软雅黑" panose="020B0503020204020204" pitchFamily="34" charset="-122"/>
              </a:rPr>
              <a:t>分析</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1"/>
          <a:stretch>
            <a:fillRect/>
          </a:stretch>
        </p:blipFill>
        <p:spPr>
          <a:xfrm>
            <a:off x="920750" y="1305018"/>
            <a:ext cx="360250" cy="359725"/>
          </a:xfrm>
          <a:prstGeom prst="rect">
            <a:avLst/>
          </a:prstGeom>
          <a:noFill/>
          <a:ln w="9525">
            <a:noFill/>
          </a:ln>
        </p:spPr>
      </p:pic>
      <p:sp>
        <p:nvSpPr>
          <p:cNvPr id="8"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
        <p:nvSpPr>
          <p:cNvPr id="7" name="TextBox 8"/>
          <p:cNvSpPr txBox="1"/>
          <p:nvPr/>
        </p:nvSpPr>
        <p:spPr>
          <a:xfrm>
            <a:off x="532764" y="1933258"/>
            <a:ext cx="7165389" cy="1061829"/>
          </a:xfrm>
          <a:prstGeom prst="rect">
            <a:avLst/>
          </a:prstGeom>
          <a:noFill/>
          <a:ln w="9525">
            <a:noFill/>
          </a:ln>
        </p:spPr>
        <p:txBody>
          <a:bodyPr wrap="square">
            <a:spAutoFit/>
          </a:bodyPr>
          <a:lstStyle/>
          <a:p>
            <a:pPr marL="685800" lvl="1" indent="-228600">
              <a:lnSpc>
                <a:spcPct val="150000"/>
              </a:lnSpc>
              <a:buFont typeface="黑体" panose="02010609060101010101" pitchFamily="49" charset="-122"/>
              <a:buAutoNum type="circleNumDbPlain"/>
            </a:pPr>
            <a:r>
              <a:rPr lang="zh-CN" altLang="en-US" sz="1050" noProof="1" smtClean="0">
                <a:latin typeface="微软雅黑" panose="020B0503020204020204" pitchFamily="34" charset="-122"/>
                <a:ea typeface="微软雅黑" panose="020B0503020204020204" pitchFamily="34" charset="-122"/>
                <a:cs typeface="Courier New" panose="02070309020205020404" pitchFamily="49" charset="0"/>
                <a:sym typeface="+mn-ea"/>
              </a:rPr>
              <a:t>先</a:t>
            </a:r>
            <a:r>
              <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rPr>
              <a:t>弹出第一个输入框，提示用户输入第一个</a:t>
            </a:r>
            <a:r>
              <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rPr>
              <a:t>值 </a:t>
            </a:r>
            <a:r>
              <a:rPr lang="zh-CN" altLang="en-US" sz="1050" noProof="1" smtClean="0">
                <a:latin typeface="微软雅黑" panose="020B0503020204020204" pitchFamily="34" charset="-122"/>
                <a:ea typeface="微软雅黑" panose="020B0503020204020204" pitchFamily="34" charset="-122"/>
                <a:cs typeface="Courier New" panose="02070309020205020404" pitchFamily="49" charset="0"/>
                <a:sym typeface="+mn-ea"/>
              </a:rPr>
              <a:t> 保存起来</a:t>
            </a:r>
            <a:endPar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endParaRPr>
          </a:p>
          <a:p>
            <a:pPr marL="685800" lvl="1" indent="-228600">
              <a:lnSpc>
                <a:spcPct val="150000"/>
              </a:lnSpc>
              <a:buFont typeface="黑体" panose="02010609060101010101" pitchFamily="49" charset="-122"/>
              <a:buAutoNum type="circleNumDbPlain"/>
            </a:pPr>
            <a:r>
              <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rPr>
              <a:t>再弹出第二个框，提示用户输入第二</a:t>
            </a:r>
            <a:r>
              <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rPr>
              <a:t>个</a:t>
            </a:r>
            <a:r>
              <a:rPr lang="zh-CN" altLang="en-US" sz="1050" noProof="1" smtClean="0">
                <a:latin typeface="微软雅黑" panose="020B0503020204020204" pitchFamily="34" charset="-122"/>
                <a:ea typeface="微软雅黑" panose="020B0503020204020204" pitchFamily="34" charset="-122"/>
                <a:cs typeface="Courier New" panose="02070309020205020404" pitchFamily="49" charset="0"/>
                <a:sym typeface="+mn-ea"/>
              </a:rPr>
              <a:t>值  保存起来</a:t>
            </a:r>
            <a:endParaRPr lang="zh-CN" altLang="zh-CN" sz="1050" smtClean="0">
              <a:solidFill>
                <a:srgbClr val="262626"/>
              </a:solidFill>
              <a:latin typeface="微软雅黑" panose="020B0503020204020204" pitchFamily="34" charset="-122"/>
              <a:ea typeface="微软雅黑" panose="020B0503020204020204" pitchFamily="34" charset="-122"/>
              <a:sym typeface="+mn-ea"/>
            </a:endParaRPr>
          </a:p>
          <a:p>
            <a:pPr marL="685800" lvl="1" indent="-228600">
              <a:lnSpc>
                <a:spcPct val="150000"/>
              </a:lnSpc>
              <a:buFont typeface="黑体" panose="02010609060101010101" pitchFamily="49" charset="-122"/>
              <a:buAutoNum type="circleNumDbPlain"/>
            </a:pPr>
            <a:r>
              <a:rPr lang="zh-CN" altLang="en-US" sz="1050" noProof="1" smtClean="0">
                <a:latin typeface="微软雅黑" panose="020B0503020204020204" pitchFamily="34" charset="-122"/>
                <a:ea typeface="微软雅黑" panose="020B0503020204020204" pitchFamily="34" charset="-122"/>
                <a:cs typeface="Courier New" panose="02070309020205020404" pitchFamily="49" charset="0"/>
                <a:sym typeface="+mn-ea"/>
              </a:rPr>
              <a:t>把</a:t>
            </a:r>
            <a:r>
              <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rPr>
              <a:t>这两个值相加，并将结果赋给新</a:t>
            </a:r>
            <a:r>
              <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rPr>
              <a:t>的</a:t>
            </a:r>
            <a:r>
              <a:rPr lang="zh-CN" altLang="en-US" sz="1050" noProof="1" smtClean="0">
                <a:latin typeface="微软雅黑" panose="020B0503020204020204" pitchFamily="34" charset="-122"/>
                <a:ea typeface="微软雅黑" panose="020B0503020204020204" pitchFamily="34" charset="-122"/>
                <a:cs typeface="Courier New" panose="02070309020205020404" pitchFamily="49" charset="0"/>
                <a:sym typeface="+mn-ea"/>
              </a:rPr>
              <a:t>变量（注意数据类型转换）  </a:t>
            </a:r>
            <a:endParaRPr lang="zh-CN" altLang="en-US" sz="1050" noProof="1">
              <a:latin typeface="微软雅黑" panose="020B0503020204020204" pitchFamily="34" charset="-122"/>
              <a:ea typeface="微软雅黑" panose="020B0503020204020204" pitchFamily="34" charset="-122"/>
              <a:cs typeface="Courier New" panose="02070309020205020404" pitchFamily="49" charset="0"/>
              <a:sym typeface="+mn-ea"/>
            </a:endParaRPr>
          </a:p>
          <a:p>
            <a:pPr marL="685800" lvl="1" indent="-228600" eaLnBrk="1" hangingPunct="1">
              <a:lnSpc>
                <a:spcPct val="150000"/>
              </a:lnSpc>
              <a:buFont typeface="黑体" panose="02010609060101010101" pitchFamily="49" charset="-122"/>
              <a:buAutoNum type="circleNumDbPlain"/>
            </a:pPr>
            <a:r>
              <a:rPr lang="zh-CN" altLang="en-US" sz="1050" smtClean="0">
                <a:solidFill>
                  <a:srgbClr val="262626"/>
                </a:solidFill>
                <a:latin typeface="微软雅黑" panose="020B0503020204020204" pitchFamily="34" charset="-122"/>
                <a:ea typeface="微软雅黑" panose="020B0503020204020204" pitchFamily="34" charset="-122"/>
                <a:sym typeface="+mn-ea"/>
              </a:rPr>
              <a:t>弹</a:t>
            </a:r>
            <a:r>
              <a:rPr lang="zh-CN" altLang="en-US" sz="1050" dirty="0">
                <a:solidFill>
                  <a:srgbClr val="262626"/>
                </a:solidFill>
                <a:latin typeface="微软雅黑" panose="020B0503020204020204" pitchFamily="34" charset="-122"/>
                <a:ea typeface="微软雅黑" panose="020B0503020204020204" pitchFamily="34" charset="-122"/>
                <a:sym typeface="+mn-ea"/>
              </a:rPr>
              <a:t>出警示框（</a:t>
            </a:r>
            <a:r>
              <a:rPr lang="en-US" altLang="zh-CN" sz="1050" dirty="0">
                <a:solidFill>
                  <a:srgbClr val="262626"/>
                </a:solidFill>
                <a:latin typeface="微软雅黑" panose="020B0503020204020204" pitchFamily="34" charset="-122"/>
                <a:ea typeface="微软雅黑" panose="020B0503020204020204" pitchFamily="34" charset="-122"/>
                <a:sym typeface="+mn-ea"/>
              </a:rPr>
              <a:t>alert</a:t>
            </a:r>
            <a:r>
              <a:rPr lang="en-US" altLang="zh-CN" sz="1050">
                <a:solidFill>
                  <a:srgbClr val="262626"/>
                </a:solidFill>
                <a:latin typeface="微软雅黑" panose="020B0503020204020204" pitchFamily="34" charset="-122"/>
                <a:ea typeface="微软雅黑" panose="020B0503020204020204" pitchFamily="34" charset="-122"/>
                <a:sym typeface="+mn-ea"/>
              </a:rPr>
              <a:t>) </a:t>
            </a:r>
            <a:r>
              <a:rPr lang="zh-CN" altLang="en-US" sz="1050" smtClean="0">
                <a:solidFill>
                  <a:srgbClr val="262626"/>
                </a:solidFill>
                <a:latin typeface="微软雅黑" panose="020B0503020204020204" pitchFamily="34" charset="-122"/>
                <a:ea typeface="微软雅黑" panose="020B0503020204020204" pitchFamily="34" charset="-122"/>
                <a:sym typeface="+mn-ea"/>
              </a:rPr>
              <a:t>，</a:t>
            </a:r>
            <a:r>
              <a:rPr lang="en-US" altLang="zh-CN" sz="1050" smtClean="0">
                <a:solidFill>
                  <a:srgbClr val="262626"/>
                </a:solidFill>
                <a:latin typeface="微软雅黑" panose="020B0503020204020204" pitchFamily="34" charset="-122"/>
                <a:ea typeface="微软雅黑" panose="020B0503020204020204" pitchFamily="34" charset="-122"/>
                <a:sym typeface="+mn-ea"/>
              </a:rPr>
              <a:t> </a:t>
            </a:r>
            <a:r>
              <a:rPr lang="zh-CN" altLang="en-US" sz="1050" dirty="0">
                <a:solidFill>
                  <a:srgbClr val="262626"/>
                </a:solidFill>
                <a:latin typeface="微软雅黑" panose="020B0503020204020204" pitchFamily="34" charset="-122"/>
                <a:ea typeface="微软雅黑" panose="020B0503020204020204" pitchFamily="34" charset="-122"/>
                <a:sym typeface="+mn-ea"/>
              </a:rPr>
              <a:t>把计算的结果输出</a:t>
            </a:r>
            <a:r>
              <a:rPr lang="en-US" altLang="zh-CN" sz="1050" dirty="0">
                <a:solidFill>
                  <a:srgbClr val="262626"/>
                </a:solidFill>
                <a:latin typeface="微软雅黑" panose="020B0503020204020204" pitchFamily="34" charset="-122"/>
                <a:ea typeface="微软雅黑" panose="020B0503020204020204" pitchFamily="34" charset="-122"/>
                <a:sym typeface="+mn-ea"/>
              </a:rPr>
              <a:t> </a:t>
            </a:r>
            <a:r>
              <a:rPr lang="zh-CN" altLang="en-US" sz="1050" dirty="0">
                <a:solidFill>
                  <a:srgbClr val="262626"/>
                </a:solidFill>
                <a:latin typeface="微软雅黑" panose="020B0503020204020204" pitchFamily="34" charset="-122"/>
                <a:ea typeface="微软雅黑" panose="020B0503020204020204" pitchFamily="34" charset="-122"/>
                <a:sym typeface="+mn-ea"/>
              </a:rPr>
              <a:t>（</a:t>
            </a:r>
            <a:r>
              <a:rPr lang="zh-CN" altLang="en-US" sz="1050" dirty="0">
                <a:solidFill>
                  <a:srgbClr val="FF0000"/>
                </a:solidFill>
                <a:latin typeface="微软雅黑" panose="020B0503020204020204" pitchFamily="34" charset="-122"/>
                <a:ea typeface="微软雅黑" panose="020B0503020204020204" pitchFamily="34" charset="-122"/>
                <a:sym typeface="+mn-ea"/>
              </a:rPr>
              <a:t>输出</a:t>
            </a:r>
            <a:r>
              <a:rPr lang="zh-CN" altLang="en-US" sz="1050">
                <a:solidFill>
                  <a:srgbClr val="FF0000"/>
                </a:solidFill>
                <a:latin typeface="微软雅黑" panose="020B0503020204020204" pitchFamily="34" charset="-122"/>
                <a:ea typeface="微软雅黑" panose="020B0503020204020204" pitchFamily="34" charset="-122"/>
                <a:sym typeface="+mn-ea"/>
              </a:rPr>
              <a:t>结果</a:t>
            </a:r>
            <a:r>
              <a:rPr lang="zh-CN" altLang="en-US" sz="1050" smtClean="0">
                <a:solidFill>
                  <a:srgbClr val="262626"/>
                </a:solidFill>
                <a:latin typeface="微软雅黑" panose="020B0503020204020204" pitchFamily="34" charset="-122"/>
                <a:ea typeface="微软雅黑" panose="020B0503020204020204" pitchFamily="34" charset="-122"/>
                <a:sym typeface="+mn-ea"/>
              </a:rPr>
              <a:t>）</a:t>
            </a:r>
            <a:endParaRPr lang="zh-CN" altLang="en-US" sz="1050" dirty="0">
              <a:solidFill>
                <a:srgbClr val="262626"/>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2"/>
          <p:cNvSpPr txBox="1"/>
          <p:nvPr/>
        </p:nvSpPr>
        <p:spPr>
          <a:xfrm>
            <a:off x="1281000" y="1241425"/>
            <a:ext cx="2138475" cy="377411"/>
          </a:xfrm>
          <a:prstGeom prst="rect">
            <a:avLst/>
          </a:prstGeom>
          <a:noFill/>
          <a:ln w="9525">
            <a:noFill/>
          </a:ln>
        </p:spPr>
        <p:txBody>
          <a:bodyPr>
            <a:spAutoFit/>
          </a:bodyPr>
          <a:lstStyle/>
          <a:p>
            <a:pPr>
              <a:lnSpc>
                <a:spcPct val="150000"/>
              </a:lnSpc>
            </a:pPr>
            <a:r>
              <a:rPr lang="zh-CN" altLang="en-US" sz="1400" b="1">
                <a:solidFill>
                  <a:srgbClr val="FF0000"/>
                </a:solidFill>
                <a:latin typeface="微软雅黑" panose="020B0503020204020204" pitchFamily="34" charset="-122"/>
                <a:ea typeface="微软雅黑" panose="020B0503020204020204" pitchFamily="34" charset="-122"/>
              </a:rPr>
              <a:t>案例</a:t>
            </a:r>
            <a:r>
              <a:rPr lang="zh-CN" altLang="en-US" sz="1400" b="1" smtClean="0">
                <a:solidFill>
                  <a:srgbClr val="FF0000"/>
                </a:solidFill>
                <a:latin typeface="微软雅黑" panose="020B0503020204020204" pitchFamily="34" charset="-122"/>
                <a:ea typeface="微软雅黑" panose="020B0503020204020204" pitchFamily="34" charset="-122"/>
              </a:rPr>
              <a:t>代码</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33799" name="Picture 9" descr="C:\Users\admin\Desktop\案例图标.png"/>
          <p:cNvPicPr>
            <a:picLocks noChangeAspect="1"/>
          </p:cNvPicPr>
          <p:nvPr/>
        </p:nvPicPr>
        <p:blipFill>
          <a:blip r:embed="rId1"/>
          <a:stretch>
            <a:fillRect/>
          </a:stretch>
        </p:blipFill>
        <p:spPr>
          <a:xfrm>
            <a:off x="920750" y="1305018"/>
            <a:ext cx="360250" cy="359725"/>
          </a:xfrm>
          <a:prstGeom prst="rect">
            <a:avLst/>
          </a:prstGeom>
          <a:noFill/>
          <a:ln w="9525">
            <a:noFill/>
          </a:ln>
        </p:spPr>
      </p:pic>
      <p:sp>
        <p:nvSpPr>
          <p:cNvPr id="6" name="矩形 5"/>
          <p:cNvSpPr/>
          <p:nvPr/>
        </p:nvSpPr>
        <p:spPr>
          <a:xfrm>
            <a:off x="920750" y="1882775"/>
            <a:ext cx="6872605" cy="211088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1. </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先弹出第一个</a:t>
            </a:r>
            <a:r>
              <a:rPr lang="zh-CN" alt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输入</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框，提示用户输入第一个值 </a:t>
            </a:r>
            <a:endPar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var num1 = prompt('请输入第一个值：');</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defTabSz="914400" eaLnBrk="0" fontAlgn="base" hangingPunct="0">
              <a:lnSpc>
                <a:spcPct val="150000"/>
              </a:lnSpc>
              <a:spcBef>
                <a:spcPct val="0"/>
              </a:spcBef>
              <a:spcAft>
                <a:spcPct val="0"/>
              </a:spcAft>
            </a:pPr>
            <a:r>
              <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 2. 再弹出第二个框</a:t>
            </a:r>
            <a:r>
              <a:rPr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，提示用户输入第二个值 </a:t>
            </a:r>
            <a:endPar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num2 = prompt('请输入第二个值：');</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defTabSz="914400" eaLnBrk="0" fontAlgn="base" hangingPunct="0">
              <a:lnSpc>
                <a:spcPct val="150000"/>
              </a:lnSpc>
              <a:spcBef>
                <a:spcPct val="0"/>
              </a:spcBef>
              <a:spcAft>
                <a:spcPct val="0"/>
              </a:spcAft>
            </a:pPr>
            <a:r>
              <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 3. </a:t>
            </a:r>
            <a:r>
              <a:rPr lang="zh-CN" altLang="en-US"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将输入的值转换为数字型后，</a:t>
            </a:r>
            <a:r>
              <a:rPr lang="zh-CN"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把</a:t>
            </a:r>
            <a:r>
              <a:rPr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这两个值相加</a:t>
            </a:r>
            <a:r>
              <a:rPr lang="zh-CN" altLang="en-US"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，并将结果赋给新的变量</a:t>
            </a:r>
            <a:r>
              <a:rPr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  </a:t>
            </a:r>
            <a:endPar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result = parseFloat(num1) + parseFloat(num2);</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defTabSz="914400" eaLnBrk="0" fontAlgn="base" hangingPunct="0">
              <a:lnSpc>
                <a:spcPct val="150000"/>
              </a:lnSpc>
              <a:spcBef>
                <a:spcPct val="0"/>
              </a:spcBef>
              <a:spcAft>
                <a:spcPct val="0"/>
              </a:spcAft>
            </a:pPr>
            <a:r>
              <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 4. 弹出结果</a:t>
            </a:r>
            <a:endPar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alert</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('结果是:' + result);</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8"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4.4 </a:t>
            </a:r>
            <a:r>
              <a:rPr lang="zh-CN" altLang="en-US" dirty="0"/>
              <a:t>转换为布尔型</a:t>
            </a:r>
            <a:endParaRPr lang="zh-CN" altLang="en-US" dirty="0"/>
          </a:p>
        </p:txBody>
      </p:sp>
      <p:sp>
        <p:nvSpPr>
          <p:cNvPr id="15" name="内容占位符 5"/>
          <p:cNvSpPr>
            <a:spLocks noGrp="1"/>
          </p:cNvSpPr>
          <p:nvPr>
            <p:ph sz="half" idx="14"/>
          </p:nvPr>
        </p:nvSpPr>
        <p:spPr>
          <a:xfrm>
            <a:off x="848361" y="2191385"/>
            <a:ext cx="6865620" cy="716280"/>
          </a:xfrm>
        </p:spPr>
        <p:txBody>
          <a:bodyPr>
            <a:normAutofit/>
          </a:bodyPr>
          <a:lstStyle/>
          <a:p>
            <a:pPr marL="171450" indent="-171450">
              <a:buFont typeface="Wingdings" panose="05000000000000000000" pitchFamily="2" charset="2"/>
              <a:buChar char="l"/>
            </a:pPr>
            <a:r>
              <a:rPr smtClean="0"/>
              <a:t>代表</a:t>
            </a:r>
            <a:r>
              <a:rPr smtClean="0">
                <a:solidFill>
                  <a:srgbClr val="FF0000"/>
                </a:solidFill>
              </a:rPr>
              <a:t>空</a:t>
            </a:r>
            <a:r>
              <a:t>、</a:t>
            </a:r>
            <a:r>
              <a:rPr smtClean="0">
                <a:solidFill>
                  <a:srgbClr val="FF0000"/>
                </a:solidFill>
              </a:rPr>
              <a:t>否定的值</a:t>
            </a:r>
            <a:r>
              <a:rPr smtClean="0"/>
              <a:t>会被转换为 </a:t>
            </a:r>
            <a:r>
              <a:t>false  </a:t>
            </a:r>
            <a:r>
              <a:rPr lang="zh-CN" altLang="en-US" smtClean="0"/>
              <a:t>，如</a:t>
            </a:r>
            <a:r>
              <a:rPr smtClean="0"/>
              <a:t> </a:t>
            </a:r>
            <a:r>
              <a:rPr lang="en-US" dirty="0"/>
              <a:t>''</a:t>
            </a:r>
            <a:r>
              <a:rPr dirty="0"/>
              <a:t>、0、NaN、null、undefined  </a:t>
            </a:r>
            <a:endParaRPr dirty="0"/>
          </a:p>
          <a:p>
            <a:pPr marL="171450" indent="-171450">
              <a:buFont typeface="Wingdings" panose="05000000000000000000" pitchFamily="2" charset="2"/>
              <a:buChar char="l"/>
            </a:pPr>
            <a:r>
              <a:rPr smtClean="0"/>
              <a:t>其余值都会被转换为 </a:t>
            </a:r>
            <a:r>
              <a:rPr dirty="0"/>
              <a:t>true</a:t>
            </a:r>
            <a:endParaRPr dirty="0"/>
          </a:p>
          <a:p>
            <a:pPr>
              <a:buFont typeface="Wingdings" panose="05000000000000000000" pitchFamily="2" charset="2"/>
            </a:pPr>
            <a:endParaRPr dirty="0"/>
          </a:p>
          <a:p>
            <a:pPr>
              <a:buFont typeface="Wingdings" panose="05000000000000000000" pitchFamily="2" charset="2"/>
            </a:pPr>
            <a:endParaRPr dirty="0"/>
          </a:p>
          <a:p>
            <a:pPr>
              <a:buFont typeface="Wingdings" panose="05000000000000000000" pitchFamily="2" charset="2"/>
            </a:pPr>
            <a:endParaRPr dirty="0"/>
          </a:p>
        </p:txBody>
      </p:sp>
      <p:pic>
        <p:nvPicPr>
          <p:cNvPr id="2" name="图片 1" descr="{4FF_ICYL92]V8(A`{Y~)}6"/>
          <p:cNvPicPr>
            <a:picLocks noChangeAspect="1"/>
          </p:cNvPicPr>
          <p:nvPr/>
        </p:nvPicPr>
        <p:blipFill>
          <a:blip r:embed="rId1"/>
          <a:stretch>
            <a:fillRect/>
          </a:stretch>
        </p:blipFill>
        <p:spPr>
          <a:xfrm>
            <a:off x="892810" y="1339850"/>
            <a:ext cx="6473190" cy="756937"/>
          </a:xfrm>
          <a:prstGeom prst="rect">
            <a:avLst/>
          </a:prstGeom>
        </p:spPr>
      </p:pic>
      <p:sp>
        <p:nvSpPr>
          <p:cNvPr id="6" name="矩形 5"/>
          <p:cNvSpPr/>
          <p:nvPr/>
        </p:nvSpPr>
        <p:spPr>
          <a:xfrm>
            <a:off x="841375" y="2910205"/>
            <a:ext cx="6872605" cy="181028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a:t>
            </a:r>
            <a:r>
              <a:rPr lang="en-US"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false</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0</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false</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NaN</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false</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null</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false</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undefined</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false</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Boolean('小白')</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true</a:t>
            </a:r>
            <a:endPar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console.log(</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Boolean(</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12</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a:t>
            </a:r>
            <a:r>
              <a:rPr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 </a:t>
            </a:r>
            <a:r>
              <a:rPr lang="en-US" sz="1050" dirty="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true</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8" name="标题 9"/>
          <p:cNvSpPr>
            <a:spLocks noGrp="1"/>
          </p:cNvSpPr>
          <p:nvPr>
            <p:ph type="title"/>
          </p:nvPr>
        </p:nvSpPr>
        <p:spPr>
          <a:xfrm>
            <a:off x="628650" y="0"/>
            <a:ext cx="6737350" cy="792000"/>
          </a:xfrm>
        </p:spPr>
        <p:txBody>
          <a:bodyPr/>
          <a:lstStyle/>
          <a:p>
            <a:r>
              <a:rPr lang="en-US" altLang="zh-CN" dirty="0"/>
              <a:t>4</a:t>
            </a:r>
            <a:r>
              <a:rPr lang="en-US" altLang="zh-CN" smtClean="0"/>
              <a:t>. </a:t>
            </a:r>
            <a:r>
              <a:rPr lang="zh-CN" altLang="en-US" smtClean="0"/>
              <a:t>数据类型转换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1.2 </a:t>
            </a:r>
            <a:r>
              <a:rPr lang="zh-CN" altLang="en-US" smtClean="0"/>
              <a:t>变量的</a:t>
            </a:r>
            <a:r>
              <a:rPr lang="en-US" altLang="zh-CN" smtClean="0"/>
              <a:t>数据类型</a:t>
            </a:r>
            <a:endParaRPr lang="en-US" altLang="zh-CN" dirty="0"/>
          </a:p>
        </p:txBody>
      </p:sp>
      <p:sp>
        <p:nvSpPr>
          <p:cNvPr id="15" name="内容占位符 5"/>
          <p:cNvSpPr>
            <a:spLocks noGrp="1"/>
          </p:cNvSpPr>
          <p:nvPr>
            <p:ph sz="half" idx="14"/>
          </p:nvPr>
        </p:nvSpPr>
        <p:spPr>
          <a:xfrm>
            <a:off x="848360" y="1522095"/>
            <a:ext cx="7092315" cy="1044575"/>
          </a:xfrm>
        </p:spPr>
        <p:txBody>
          <a:bodyPr>
            <a:normAutofit/>
          </a:bodyPr>
          <a:lstStyle/>
          <a:p>
            <a:pPr>
              <a:buFont typeface="Wingdings" panose="05000000000000000000" pitchFamily="2" charset="2"/>
            </a:pPr>
            <a:r>
              <a:rPr dirty="0"/>
              <a:t>变量是用来存储值的所在处，它们有名字和数据类型。</a:t>
            </a:r>
            <a:r>
              <a:t>变量的数据类型决定了如何将代表这些值的位存储到计算机的内存中</a:t>
            </a:r>
            <a:r>
              <a:rPr smtClean="0"/>
              <a:t>。</a:t>
            </a:r>
            <a:r>
              <a:rPr b="1" smtClean="0">
                <a:solidFill>
                  <a:srgbClr val="FF0000"/>
                </a:solidFill>
              </a:rPr>
              <a:t>JavaScript 是一种弱类型或者说动态语言。</a:t>
            </a:r>
            <a:r>
              <a:rPr smtClean="0"/>
              <a:t>这意味着不用提前声明变量的类型，在程序运行过程中，类型会被自动确定</a:t>
            </a:r>
            <a:r>
              <a:rPr lang="zh-CN" altLang="en-US" smtClean="0"/>
              <a:t>。</a:t>
            </a:r>
            <a:endParaRPr lang="zh-CN" dirty="0"/>
          </a:p>
        </p:txBody>
      </p:sp>
      <p:sp>
        <p:nvSpPr>
          <p:cNvPr id="6" name="矩形 5"/>
          <p:cNvSpPr/>
          <p:nvPr/>
        </p:nvSpPr>
        <p:spPr>
          <a:xfrm>
            <a:off x="906780" y="2340107"/>
            <a:ext cx="6872605" cy="671796"/>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age = 10;  </a:t>
            </a: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微软雅黑" panose="020B0503020204020204" pitchFamily="34" charset="-122"/>
                <a:ea typeface="微软雅黑" panose="020B0503020204020204" pitchFamily="34" charset="-122"/>
                <a:sym typeface="+mn-ea"/>
              </a:rPr>
              <a:t>// 这是一个</a:t>
            </a:r>
            <a:r>
              <a:rPr lang="zh-CN" altLang="en-US" sz="1050" strike="noStrike" noProof="1" smtClean="0">
                <a:solidFill>
                  <a:schemeClr val="tx1"/>
                </a:solidFill>
                <a:effectLst/>
                <a:latin typeface="微软雅黑" panose="020B0503020204020204" pitchFamily="34" charset="-122"/>
                <a:ea typeface="微软雅黑" panose="020B0503020204020204" pitchFamily="34" charset="-122"/>
                <a:sym typeface="+mn-ea"/>
              </a:rPr>
              <a:t>数字型</a:t>
            </a:r>
            <a:endParaRPr sz="1050" strike="noStrike" noProof="1">
              <a:solidFill>
                <a:schemeClr val="tx1"/>
              </a:solidFill>
              <a:effectLst/>
              <a:latin typeface="微软雅黑" panose="020B0503020204020204" pitchFamily="34" charset="-122"/>
              <a:ea typeface="微软雅黑" panose="020B0503020204020204" pitchFamily="34" charset="-122"/>
              <a:sym typeface="+mn-ea"/>
            </a:endParaRPr>
          </a:p>
          <a:p>
            <a:pPr marL="109855" marR="0" indent="0" algn="l" defTabSz="914400" rtl="0" eaLnBrk="0" fontAlgn="base" latinLnBrk="0" hangingPunct="0">
              <a:lnSpc>
                <a:spcPct val="150000"/>
              </a:lnSpc>
              <a:spcBef>
                <a:spcPct val="0"/>
              </a:spcBef>
              <a:spcAft>
                <a:spcPct val="0"/>
              </a:spcAft>
              <a:buNone/>
            </a:pP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var areYouOk </a:t>
            </a:r>
            <a:r>
              <a:rPr sz="1050" strike="noStrike" noProof="1">
                <a:solidFill>
                  <a:schemeClr val="tx1"/>
                </a:solidFill>
                <a:effectLst/>
                <a:latin typeface="微软雅黑" panose="020B0503020204020204" pitchFamily="34" charset="-122"/>
                <a:ea typeface="微软雅黑" panose="020B0503020204020204" pitchFamily="34" charset="-122"/>
                <a:sym typeface="+mn-ea"/>
              </a:rPr>
              <a:t>= '是的';   </a:t>
            </a:r>
            <a:r>
              <a:rPr sz="1050" strike="noStrike" noProof="1" smtClean="0">
                <a:solidFill>
                  <a:schemeClr val="tx1"/>
                </a:solidFill>
                <a:effectLst/>
                <a:latin typeface="微软雅黑" panose="020B0503020204020204" pitchFamily="34" charset="-122"/>
                <a:ea typeface="微软雅黑" panose="020B0503020204020204" pitchFamily="34" charset="-122"/>
                <a:sym typeface="+mn-ea"/>
              </a:rPr>
              <a:t>//</a:t>
            </a:r>
            <a:r>
              <a:rPr lang="en-US" sz="1050" strike="noStrike" noProof="1" smtClean="0">
                <a:solidFill>
                  <a:schemeClr val="tx1"/>
                </a:solidFill>
                <a:effectLst/>
                <a:latin typeface="微软雅黑" panose="020B0503020204020204" pitchFamily="34" charset="-122"/>
                <a:ea typeface="微软雅黑" panose="020B0503020204020204" pitchFamily="34" charset="-122"/>
                <a:sym typeface="+mn-ea"/>
              </a:rPr>
              <a:t> </a:t>
            </a:r>
            <a:r>
              <a:rPr sz="1050" strike="noStrike" noProof="1" smtClean="0">
                <a:solidFill>
                  <a:schemeClr val="tx1"/>
                </a:solidFill>
                <a:effectLst/>
                <a:latin typeface="微软雅黑" panose="020B0503020204020204" pitchFamily="34" charset="-122"/>
                <a:ea typeface="微软雅黑" panose="020B0503020204020204" pitchFamily="34" charset="-122"/>
                <a:sym typeface="+mn-ea"/>
              </a:rPr>
              <a:t>这是一个</a:t>
            </a:r>
            <a:r>
              <a:rPr lang="zh-CN" altLang="en-US" sz="1050" strike="noStrike" noProof="1" smtClean="0">
                <a:solidFill>
                  <a:schemeClr val="tx1"/>
                </a:solidFill>
                <a:effectLst/>
                <a:latin typeface="微软雅黑" panose="020B0503020204020204" pitchFamily="34" charset="-122"/>
                <a:ea typeface="微软雅黑" panose="020B0503020204020204" pitchFamily="34" charset="-122"/>
                <a:sym typeface="+mn-ea"/>
              </a:rPr>
              <a:t>字符串</a:t>
            </a:r>
            <a:r>
              <a:rPr sz="1050" strike="noStrike" noProof="1" smtClean="0">
                <a:solidFill>
                  <a:schemeClr val="tx1"/>
                </a:solidFill>
                <a:effectLst/>
                <a:latin typeface="微软雅黑" panose="020B0503020204020204" pitchFamily="34" charset="-122"/>
                <a:ea typeface="微软雅黑" panose="020B0503020204020204" pitchFamily="34" charset="-122"/>
                <a:sym typeface="+mn-ea"/>
              </a:rPr>
              <a:t>     </a:t>
            </a:r>
            <a:endParaRPr sz="1050" strike="noStrike" noProof="1">
              <a:solidFill>
                <a:schemeClr val="tx1"/>
              </a:solidFill>
              <a:effectLst/>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906730" y="3979091"/>
            <a:ext cx="6872605" cy="63309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00000"/>
              </a:lnSpc>
              <a:spcBef>
                <a:spcPct val="0"/>
              </a:spcBef>
              <a:spcAft>
                <a:spcPct val="0"/>
              </a:spcAft>
              <a:buNone/>
            </a:pP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var x = 6;           </a:t>
            </a:r>
            <a:r>
              <a:rPr sz="1050" strike="noStrike" noProof="1">
                <a:solidFill>
                  <a:schemeClr val="tx1"/>
                </a:solidFill>
                <a:effectLst/>
                <a:latin typeface="Arial" panose="020B0604020202020204" pitchFamily="34" charset="0"/>
                <a:sym typeface="+mn-ea"/>
              </a:rPr>
              <a:t>//</a:t>
            </a:r>
            <a:r>
              <a:rPr sz="1050" strike="noStrike" noProof="1">
                <a:solidFill>
                  <a:schemeClr val="tx1"/>
                </a:solidFill>
                <a:effectLst/>
                <a:latin typeface="微软雅黑" panose="020B0503020204020204" pitchFamily="34" charset="-122"/>
                <a:ea typeface="微软雅黑" panose="020B0503020204020204" pitchFamily="34" charset="-122"/>
                <a:sym typeface="+mn-ea"/>
              </a:rPr>
              <a:t> x 为数字</a:t>
            </a:r>
            <a:endParaRPr sz="1050" strike="noStrike" noProof="1">
              <a:solidFill>
                <a:schemeClr val="tx1"/>
              </a:solidFill>
              <a:effectLst/>
              <a:latin typeface="微软雅黑" panose="020B0503020204020204" pitchFamily="34" charset="-122"/>
              <a:ea typeface="微软雅黑" panose="020B0503020204020204" pitchFamily="34" charset="-122"/>
              <a:sym typeface="+mn-ea"/>
            </a:endParaRPr>
          </a:p>
          <a:p>
            <a:pPr marL="109855" defTabSz="914400" eaLnBrk="0" fontAlgn="base" hangingPunct="0">
              <a:spcBef>
                <a:spcPct val="0"/>
              </a:spcBef>
              <a:spcAft>
                <a:spcPct val="0"/>
              </a:spcAft>
            </a:pP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var x = "Bill";      </a:t>
            </a:r>
            <a:r>
              <a:rPr sz="1050" strike="noStrike" noProof="1">
                <a:solidFill>
                  <a:schemeClr val="tx1"/>
                </a:solidFill>
                <a:effectLst/>
                <a:latin typeface="Arial" panose="020B0604020202020204" pitchFamily="34" charset="0"/>
                <a:sym typeface="+mn-ea"/>
              </a:rPr>
              <a:t>// </a:t>
            </a:r>
            <a:r>
              <a:rPr sz="1050" noProof="1">
                <a:solidFill>
                  <a:schemeClr val="tx1"/>
                </a:solidFill>
                <a:latin typeface="微软雅黑" panose="020B0503020204020204" pitchFamily="34" charset="-122"/>
                <a:ea typeface="微软雅黑" panose="020B0503020204020204" pitchFamily="34" charset="-122"/>
                <a:sym typeface="+mn-ea"/>
              </a:rPr>
              <a:t>x 为字符串 </a:t>
            </a:r>
            <a:r>
              <a:rPr sz="1200" noProof="1">
                <a:solidFill>
                  <a:schemeClr val="tx1"/>
                </a:solidFill>
                <a:latin typeface="微软雅黑" panose="020B0503020204020204" pitchFamily="34" charset="-122"/>
                <a:ea typeface="微软雅黑" panose="020B0503020204020204" pitchFamily="34" charset="-122"/>
                <a:sym typeface="+mn-ea"/>
              </a:rPr>
              <a:t>   </a:t>
            </a:r>
            <a:endParaRPr sz="1200" noProof="1">
              <a:solidFill>
                <a:schemeClr val="tx1"/>
              </a:solidFill>
              <a:latin typeface="微软雅黑" panose="020B0503020204020204" pitchFamily="34" charset="-122"/>
              <a:ea typeface="微软雅黑" panose="020B0503020204020204" pitchFamily="34" charset="-122"/>
              <a:sym typeface="+mn-ea"/>
            </a:endParaRPr>
          </a:p>
        </p:txBody>
      </p:sp>
      <p:sp>
        <p:nvSpPr>
          <p:cNvPr id="9" name="标题 9"/>
          <p:cNvSpPr>
            <a:spLocks noGrp="1"/>
          </p:cNvSpPr>
          <p:nvPr>
            <p:ph type="title"/>
          </p:nvPr>
        </p:nvSpPr>
        <p:spPr>
          <a:xfrm>
            <a:off x="628650" y="0"/>
            <a:ext cx="6737350" cy="792000"/>
          </a:xfrm>
        </p:spPr>
        <p:txBody>
          <a:bodyPr/>
          <a:lstStyle/>
          <a:p>
            <a:r>
              <a:rPr lang="en-US" altLang="zh-CN" dirty="0"/>
              <a:t>1</a:t>
            </a:r>
            <a:r>
              <a:rPr lang="en-US" altLang="zh-CN"/>
              <a:t>. </a:t>
            </a:r>
            <a:r>
              <a:rPr lang="zh-CN" altLang="en-US" smtClean="0"/>
              <a:t>数据类型简介</a:t>
            </a:r>
            <a:endParaRPr lang="zh-CN" altLang="en-US" dirty="0"/>
          </a:p>
        </p:txBody>
      </p:sp>
      <p:sp>
        <p:nvSpPr>
          <p:cNvPr id="7" name="内容占位符 5"/>
          <p:cNvSpPr>
            <a:spLocks noGrp="1"/>
          </p:cNvSpPr>
          <p:nvPr>
            <p:ph sz="half" idx="14"/>
          </p:nvPr>
        </p:nvSpPr>
        <p:spPr>
          <a:xfrm>
            <a:off x="848378" y="3040982"/>
            <a:ext cx="6990453" cy="874527"/>
          </a:xfrm>
        </p:spPr>
        <p:txBody>
          <a:bodyPr>
            <a:normAutofit lnSpcReduction="10000"/>
          </a:bodyPr>
          <a:lstStyle/>
          <a:p>
            <a:pPr>
              <a:buFont typeface="Wingdings" panose="05000000000000000000" pitchFamily="2" charset="2"/>
            </a:pPr>
            <a:r>
              <a:rPr smtClean="0"/>
              <a:t>在代码运行时，</a:t>
            </a:r>
            <a:r>
              <a:rPr lang="zh-CN" altLang="en-US" smtClean="0"/>
              <a:t>变量的数据类型是</a:t>
            </a:r>
            <a:r>
              <a:rPr smtClean="0"/>
              <a:t>由 </a:t>
            </a:r>
            <a:r>
              <a:t>JS</a:t>
            </a:r>
            <a:r>
              <a:rPr smtClean="0"/>
              <a:t>引擎 </a:t>
            </a:r>
            <a:r>
              <a:rPr smtClean="0">
                <a:solidFill>
                  <a:srgbClr val="FF0000"/>
                </a:solidFill>
              </a:rPr>
              <a:t>根据 </a:t>
            </a:r>
            <a:r>
              <a:rPr>
                <a:solidFill>
                  <a:srgbClr val="FF0000"/>
                </a:solidFill>
              </a:rPr>
              <a:t>= </a:t>
            </a:r>
            <a:r>
              <a:rPr smtClean="0">
                <a:solidFill>
                  <a:srgbClr val="FF0000"/>
                </a:solidFill>
              </a:rPr>
              <a:t>右边变量值的数据类型来判断 </a:t>
            </a:r>
            <a:r>
              <a:rPr smtClean="0"/>
              <a:t>的</a:t>
            </a:r>
            <a:r>
              <a:rPr lang="zh-CN" dirty="0"/>
              <a:t>，运行完毕之后， 变量就确定了数据类型。</a:t>
            </a:r>
            <a:endParaRPr lang="zh-CN" dirty="0"/>
          </a:p>
          <a:p>
            <a:pPr>
              <a:buFont typeface="Wingdings" panose="05000000000000000000" pitchFamily="2" charset="2"/>
            </a:pPr>
            <a:r>
              <a:rPr lang="zh-CN" dirty="0">
                <a:solidFill>
                  <a:srgbClr val="FF0000"/>
                </a:solidFill>
              </a:rPr>
              <a:t>JavaScript 拥有</a:t>
            </a:r>
            <a:r>
              <a:rPr lang="zh-CN">
                <a:solidFill>
                  <a:srgbClr val="FF0000"/>
                </a:solidFill>
              </a:rPr>
              <a:t>动态</a:t>
            </a:r>
            <a:r>
              <a:rPr lang="zh-CN" smtClean="0">
                <a:solidFill>
                  <a:srgbClr val="FF0000"/>
                </a:solidFill>
              </a:rPr>
              <a:t>类型</a:t>
            </a:r>
            <a:r>
              <a:rPr lang="zh-CN" altLang="en-US" smtClean="0">
                <a:solidFill>
                  <a:srgbClr val="FF0000"/>
                </a:solidFill>
              </a:rPr>
              <a:t>，同时也</a:t>
            </a:r>
            <a:r>
              <a:rPr lang="zh-CN" dirty="0">
                <a:solidFill>
                  <a:srgbClr val="FF0000"/>
                </a:solidFill>
              </a:rPr>
              <a:t>意味着相同的变量可用作不同的类型：</a:t>
            </a:r>
            <a:endParaRPr 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6" grpId="0" bldLvl="0" animBg="1"/>
      <p:bldP spid="3" grpId="0" animBg="1"/>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1.3 数据类型</a:t>
            </a:r>
            <a:r>
              <a:rPr lang="zh-CN" altLang="en-US" smtClean="0"/>
              <a:t>的分类</a:t>
            </a:r>
            <a:endParaRPr lang="en-US" altLang="zh-CN" dirty="0"/>
          </a:p>
        </p:txBody>
      </p:sp>
      <p:sp>
        <p:nvSpPr>
          <p:cNvPr id="9" name="标题 9"/>
          <p:cNvSpPr>
            <a:spLocks noGrp="1"/>
          </p:cNvSpPr>
          <p:nvPr>
            <p:ph type="title"/>
          </p:nvPr>
        </p:nvSpPr>
        <p:spPr>
          <a:xfrm>
            <a:off x="628650" y="0"/>
            <a:ext cx="6737350" cy="792000"/>
          </a:xfrm>
        </p:spPr>
        <p:txBody>
          <a:bodyPr/>
          <a:lstStyle/>
          <a:p>
            <a:r>
              <a:rPr lang="en-US" altLang="zh-CN" dirty="0"/>
              <a:t>1</a:t>
            </a:r>
            <a:r>
              <a:rPr lang="en-US" altLang="zh-CN"/>
              <a:t>. </a:t>
            </a:r>
            <a:r>
              <a:rPr lang="zh-CN" altLang="en-US" smtClean="0"/>
              <a:t>数据类型简介</a:t>
            </a:r>
            <a:endParaRPr lang="zh-CN" altLang="en-US" dirty="0"/>
          </a:p>
        </p:txBody>
      </p:sp>
      <p:sp>
        <p:nvSpPr>
          <p:cNvPr id="4" name="文本框 3"/>
          <p:cNvSpPr txBox="1"/>
          <p:nvPr/>
        </p:nvSpPr>
        <p:spPr>
          <a:xfrm>
            <a:off x="882755" y="1470073"/>
            <a:ext cx="7019567" cy="819455"/>
          </a:xfrm>
          <a:prstGeom prst="rect">
            <a:avLst/>
          </a:prstGeom>
          <a:noFill/>
        </p:spPr>
        <p:txBody>
          <a:bodyPr wrap="square" rtlCol="0">
            <a:spAutoFit/>
          </a:bodyPr>
          <a:lstStyle/>
          <a:p>
            <a:pPr>
              <a:lnSpc>
                <a:spcPct val="150000"/>
              </a:lnSpc>
              <a:buFont typeface="Wingdings" panose="05000000000000000000" pitchFamily="2" charset="2"/>
            </a:pPr>
            <a:r>
              <a:rPr lang="en-US" altLang="zh-CN" sz="1050">
                <a:latin typeface="微软雅黑" panose="020B0503020204020204" pitchFamily="34" charset="-122"/>
                <a:ea typeface="微软雅黑" panose="020B0503020204020204" pitchFamily="34" charset="-122"/>
              </a:rPr>
              <a:t>JS </a:t>
            </a:r>
            <a:r>
              <a:rPr lang="zh-CN" altLang="en-US" sz="1050">
                <a:latin typeface="微软雅黑" panose="020B0503020204020204" pitchFamily="34" charset="-122"/>
                <a:ea typeface="微软雅黑" panose="020B0503020204020204" pitchFamily="34" charset="-122"/>
              </a:rPr>
              <a:t>把数据类型分为两类</a:t>
            </a:r>
            <a:r>
              <a:rPr lang="zh-CN" altLang="en-US" sz="1050" smtClean="0">
                <a:latin typeface="微软雅黑" panose="020B0503020204020204" pitchFamily="34" charset="-122"/>
                <a:ea typeface="微软雅黑" panose="020B0503020204020204" pitchFamily="34" charset="-122"/>
              </a:rPr>
              <a:t>：</a:t>
            </a:r>
            <a:endParaRPr lang="zh-CN" altLang="en-US" sz="105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sz="1050" smtClean="0">
                <a:latin typeface="微软雅黑" panose="020B0503020204020204" pitchFamily="34" charset="-122"/>
                <a:ea typeface="微软雅黑" panose="020B0503020204020204" pitchFamily="34" charset="-122"/>
              </a:rPr>
              <a:t> 简单</a:t>
            </a:r>
            <a:r>
              <a:rPr lang="zh-CN" altLang="en-US" sz="1050">
                <a:latin typeface="微软雅黑" panose="020B0503020204020204" pitchFamily="34" charset="-122"/>
                <a:ea typeface="微软雅黑" panose="020B0503020204020204" pitchFamily="34" charset="-122"/>
              </a:rPr>
              <a:t>数据类型 （</a:t>
            </a:r>
            <a:r>
              <a:rPr lang="en-US" altLang="zh-CN" sz="1050">
                <a:latin typeface="Courier New" panose="02070309020205020404" pitchFamily="49" charset="0"/>
                <a:ea typeface="微软雅黑" panose="020B0503020204020204" pitchFamily="34" charset="-122"/>
                <a:cs typeface="Courier New" panose="02070309020205020404" pitchFamily="49" charset="0"/>
              </a:rPr>
              <a:t>Number,String,Boolean,Undefined,Null</a:t>
            </a:r>
            <a:r>
              <a:rPr lang="zh-CN" altLang="en-US" sz="1050" smtClean="0">
                <a:latin typeface="微软雅黑" panose="020B0503020204020204" pitchFamily="34" charset="-122"/>
                <a:ea typeface="微软雅黑" panose="020B0503020204020204" pitchFamily="34" charset="-122"/>
              </a:rPr>
              <a:t>）</a:t>
            </a:r>
            <a:endParaRPr lang="en-US" altLang="zh-CN" sz="105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sz="1050" smtClean="0">
                <a:latin typeface="微软雅黑" panose="020B0503020204020204" pitchFamily="34" charset="-122"/>
                <a:ea typeface="微软雅黑" panose="020B0503020204020204" pitchFamily="34" charset="-122"/>
              </a:rPr>
              <a:t> 复杂</a:t>
            </a:r>
            <a:r>
              <a:rPr lang="zh-CN" altLang="en-US" sz="1050">
                <a:latin typeface="微软雅黑" panose="020B0503020204020204" pitchFamily="34" charset="-122"/>
                <a:ea typeface="微软雅黑" panose="020B0503020204020204" pitchFamily="34" charset="-122"/>
              </a:rPr>
              <a:t>数据类型 （</a:t>
            </a:r>
            <a:r>
              <a:rPr lang="en-US" altLang="zh-CN" sz="1050">
                <a:latin typeface="Courier New" panose="02070309020205020404" pitchFamily="49" charset="0"/>
                <a:ea typeface="微软雅黑" panose="020B0503020204020204" pitchFamily="34" charset="-122"/>
                <a:cs typeface="Courier New" panose="02070309020205020404" pitchFamily="49" charset="0"/>
              </a:rPr>
              <a:t>object</a:t>
            </a:r>
            <a:r>
              <a:rPr lang="en-US" altLang="zh-CN" sz="1050" smtClean="0">
                <a:latin typeface="微软雅黑" panose="020B0503020204020204" pitchFamily="34" charset="-122"/>
                <a:ea typeface="微软雅黑" panose="020B0503020204020204" pitchFamily="34" charset="-122"/>
              </a:rPr>
              <a:t>)</a:t>
            </a:r>
            <a:endParaRPr lang="en-US" altLang="zh-CN" sz="105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07105" y="1209675"/>
            <a:ext cx="4991100" cy="2724150"/>
          </a:xfrm>
        </p:spPr>
        <p:txBody>
          <a:bodyPr>
            <a:normAutofit/>
          </a:bodyPr>
          <a:lstStyle/>
          <a:p>
            <a:r>
              <a:rPr lang="zh-CN" altLang="en-US" dirty="0">
                <a:solidFill>
                  <a:schemeClr val="tx1"/>
                </a:solidFill>
              </a:rPr>
              <a:t>数据类型简介</a:t>
            </a:r>
            <a:endParaRPr lang="zh-CN" altLang="en-US" dirty="0">
              <a:solidFill>
                <a:schemeClr val="tx1"/>
              </a:solidFill>
            </a:endParaRPr>
          </a:p>
          <a:p>
            <a:r>
              <a:rPr lang="zh-CN" altLang="en-US" dirty="0">
                <a:solidFill>
                  <a:srgbClr val="FF0000"/>
                </a:solidFill>
              </a:rPr>
              <a:t>简单数据类型</a:t>
            </a:r>
            <a:endParaRPr lang="zh-CN" altLang="en-US" dirty="0">
              <a:solidFill>
                <a:srgbClr val="FF0000"/>
              </a:solidFill>
            </a:endParaRPr>
          </a:p>
          <a:p>
            <a:r>
              <a:rPr lang="zh-CN" altLang="en-US" dirty="0"/>
              <a:t>获取变量数据类型</a:t>
            </a:r>
            <a:endParaRPr lang="zh-CN" altLang="en-US" dirty="0"/>
          </a:p>
          <a:p>
            <a:r>
              <a:rPr lang="zh-CN" altLang="en-US"/>
              <a:t>数据类型</a:t>
            </a:r>
            <a:r>
              <a:rPr lang="zh-CN" altLang="en-US" smtClean="0"/>
              <a:t>转换</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a:t>
            </a:r>
            <a:r>
              <a:rPr lang="en-US" altLang="zh-CN" smtClean="0"/>
              <a:t>. </a:t>
            </a:r>
            <a:r>
              <a:rPr lang="zh-CN" altLang="en-US" smtClean="0"/>
              <a:t>简单数据类型</a:t>
            </a:r>
            <a:endParaRPr lang="zh-CN" altLang="en-US" dirty="0"/>
          </a:p>
        </p:txBody>
      </p:sp>
      <p:sp>
        <p:nvSpPr>
          <p:cNvPr id="11" name="内容占位符 10"/>
          <p:cNvSpPr>
            <a:spLocks noGrp="1"/>
          </p:cNvSpPr>
          <p:nvPr>
            <p:ph idx="1"/>
          </p:nvPr>
        </p:nvSpPr>
        <p:spPr>
          <a:xfrm>
            <a:off x="848378" y="936000"/>
            <a:ext cx="6517622" cy="541557"/>
          </a:xfrm>
        </p:spPr>
        <p:txBody>
          <a:bodyPr/>
          <a:lstStyle/>
          <a:p>
            <a:r>
              <a:rPr lang="en-US" altLang="zh-CN" smtClean="0"/>
              <a:t>2.1 </a:t>
            </a:r>
            <a:r>
              <a:rPr lang="zh-CN" altLang="en-US" dirty="0"/>
              <a:t>简单数据类型（基本数据类型）</a:t>
            </a:r>
            <a:endParaRPr lang="zh-CN" altLang="en-US" dirty="0"/>
          </a:p>
        </p:txBody>
      </p:sp>
      <p:sp>
        <p:nvSpPr>
          <p:cNvPr id="15" name="内容占位符 5"/>
          <p:cNvSpPr>
            <a:spLocks noGrp="1"/>
          </p:cNvSpPr>
          <p:nvPr>
            <p:ph sz="half" idx="14"/>
          </p:nvPr>
        </p:nvSpPr>
        <p:spPr>
          <a:xfrm>
            <a:off x="848360" y="1430655"/>
            <a:ext cx="7981315" cy="451044"/>
          </a:xfrm>
        </p:spPr>
        <p:txBody>
          <a:bodyPr>
            <a:normAutofit/>
          </a:bodyPr>
          <a:lstStyle/>
          <a:p>
            <a:pPr>
              <a:buFont typeface="Wingdings" panose="05000000000000000000" pitchFamily="2" charset="2"/>
            </a:pPr>
            <a:r>
              <a:t>JavaScript </a:t>
            </a:r>
            <a:r>
              <a:rPr lang="zh-CN" altLang="en-US" smtClean="0"/>
              <a:t>中的</a:t>
            </a:r>
            <a:r>
              <a:rPr smtClean="0"/>
              <a:t>简单数据类型</a:t>
            </a:r>
            <a:r>
              <a:rPr lang="zh-CN" altLang="en-US" smtClean="0"/>
              <a:t>及其说明如下：</a:t>
            </a:r>
            <a:endParaRPr dirty="0"/>
          </a:p>
        </p:txBody>
      </p:sp>
      <p:pic>
        <p:nvPicPr>
          <p:cNvPr id="3" name="图片 2" descr="0~Z}J(3WVZ[$JWI68XYXLF1"/>
          <p:cNvPicPr>
            <a:picLocks noChangeAspect="1"/>
          </p:cNvPicPr>
          <p:nvPr/>
        </p:nvPicPr>
        <p:blipFill>
          <a:blip r:embed="rId1"/>
          <a:stretch>
            <a:fillRect/>
          </a:stretch>
        </p:blipFill>
        <p:spPr>
          <a:xfrm>
            <a:off x="848360" y="1995170"/>
            <a:ext cx="7451090" cy="2183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848378" y="936000"/>
            <a:ext cx="6517622" cy="541557"/>
          </a:xfrm>
        </p:spPr>
        <p:txBody>
          <a:bodyPr/>
          <a:lstStyle/>
          <a:p>
            <a:r>
              <a:rPr lang="en-US" altLang="zh-CN" smtClean="0"/>
              <a:t>2.2 </a:t>
            </a:r>
            <a:r>
              <a:rPr lang="zh-CN" altLang="en-US" smtClean="0"/>
              <a:t>数字型 </a:t>
            </a:r>
            <a:r>
              <a:rPr lang="en-US" altLang="zh-CN" dirty="0">
                <a:solidFill>
                  <a:srgbClr val="FF0000"/>
                </a:solidFill>
              </a:rPr>
              <a:t>Number</a:t>
            </a:r>
            <a:endParaRPr lang="en-US" altLang="zh-CN" dirty="0">
              <a:solidFill>
                <a:srgbClr val="FF0000"/>
              </a:solidFill>
            </a:endParaRPr>
          </a:p>
        </p:txBody>
      </p:sp>
      <p:sp>
        <p:nvSpPr>
          <p:cNvPr id="5" name="内容占位符 5"/>
          <p:cNvSpPr>
            <a:spLocks noGrp="1"/>
          </p:cNvSpPr>
          <p:nvPr>
            <p:ph sz="half" idx="14"/>
          </p:nvPr>
        </p:nvSpPr>
        <p:spPr>
          <a:xfrm>
            <a:off x="899796" y="1477645"/>
            <a:ext cx="6926072" cy="421005"/>
          </a:xfrm>
        </p:spPr>
        <p:txBody>
          <a:bodyPr>
            <a:normAutofit/>
          </a:bodyPr>
          <a:lstStyle/>
          <a:p>
            <a:pPr>
              <a:buFont typeface="Wingdings" panose="05000000000000000000" pitchFamily="2" charset="2"/>
            </a:pPr>
            <a:r>
              <a:t>JavaScript </a:t>
            </a:r>
            <a:r>
              <a:rPr smtClean="0"/>
              <a:t>数</a:t>
            </a:r>
            <a:r>
              <a:rPr lang="zh-CN" altLang="en-US"/>
              <a:t>字</a:t>
            </a:r>
            <a:r>
              <a:rPr lang="zh-CN" altLang="en-US" smtClean="0"/>
              <a:t>类型既</a:t>
            </a:r>
            <a:r>
              <a:rPr smtClean="0"/>
              <a:t>可以用来保存整数值</a:t>
            </a:r>
            <a:r>
              <a:t>，</a:t>
            </a:r>
            <a:r>
              <a:rPr smtClean="0"/>
              <a:t>也可以保存小数</a:t>
            </a:r>
            <a:r>
              <a:rPr lang="en-US" dirty="0"/>
              <a:t>(</a:t>
            </a:r>
            <a:r>
              <a:rPr lang="zh-CN" altLang="en-US" dirty="0"/>
              <a:t>浮点数）</a:t>
            </a:r>
            <a:r>
              <a:rPr lang="zh-CN" dirty="0"/>
              <a:t>。</a:t>
            </a:r>
            <a:r>
              <a:rPr dirty="0"/>
              <a:t>  </a:t>
            </a:r>
            <a:endParaRPr dirty="0"/>
          </a:p>
          <a:p>
            <a:pPr>
              <a:buFont typeface="Wingdings" panose="05000000000000000000" pitchFamily="2" charset="2"/>
            </a:pPr>
            <a:endParaRPr lang="zh-CN" dirty="0">
              <a:solidFill>
                <a:srgbClr val="FF0000"/>
              </a:solidFill>
            </a:endParaRPr>
          </a:p>
        </p:txBody>
      </p:sp>
      <p:sp>
        <p:nvSpPr>
          <p:cNvPr id="6" name="矩形 5"/>
          <p:cNvSpPr/>
          <p:nvPr/>
        </p:nvSpPr>
        <p:spPr>
          <a:xfrm>
            <a:off x="953262" y="2028190"/>
            <a:ext cx="6872605" cy="75819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defTabSz="914400" eaLnBrk="0" fontAlgn="base" hangingPunct="0">
              <a:lnSpc>
                <a:spcPct val="150000"/>
              </a:lnSpc>
              <a:spcBef>
                <a:spcPct val="0"/>
              </a:spcBef>
              <a:spcAft>
                <a:spcPct val="0"/>
              </a:spcAft>
            </a:pP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var </a:t>
            </a:r>
            <a:r>
              <a:rPr lang="en-US"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a</a:t>
            </a: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ge = 21</a:t>
            </a:r>
            <a:r>
              <a:rPr sz="1050"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a:t>
            </a:r>
            <a:r>
              <a:rPr lang="en-US" sz="1050"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       </a:t>
            </a:r>
            <a:r>
              <a:rPr sz="1050" noProof="1" smtClean="0">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 </a:t>
            </a:r>
            <a:r>
              <a:rPr sz="1050" noProof="1" smtClean="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整数</a:t>
            </a:r>
            <a:endPar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defTabSz="914400" eaLnBrk="0" fontAlgn="base" hangingPunct="0">
              <a:lnSpc>
                <a:spcPct val="150000"/>
              </a:lnSpc>
              <a:spcBef>
                <a:spcPct val="0"/>
              </a:spcBef>
              <a:spcAft>
                <a:spcPct val="0"/>
              </a:spcAft>
            </a:pP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var </a:t>
            </a:r>
            <a:r>
              <a:rPr lang="en-US"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Age</a:t>
            </a: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 = 21.3747;  // </a:t>
            </a:r>
            <a:r>
              <a:rPr sz="1050" noProof="1">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rPr>
              <a:t>小数</a:t>
            </a:r>
            <a:r>
              <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rPr>
              <a:t>     </a:t>
            </a:r>
            <a:endParaRPr sz="1050" noProof="1">
              <a:solidFill>
                <a:schemeClr val="tx1"/>
              </a:solidFill>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7"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851758" y="1337945"/>
            <a:ext cx="3514725" cy="414020"/>
          </a:xfrm>
          <a:prstGeom prst="rect">
            <a:avLst/>
          </a:prstGeom>
          <a:noFill/>
          <a:ln w="9525">
            <a:noFill/>
          </a:ln>
        </p:spPr>
        <p:txBody>
          <a:bodyPr anchor="t">
            <a:spAutoFit/>
          </a:bodyPr>
          <a:lstStyle/>
          <a:p>
            <a:pPr defTabSz="914400" eaLnBrk="0" hangingPunct="0">
              <a:lnSpc>
                <a:spcPct val="150000"/>
              </a:lnSpc>
            </a:pPr>
            <a:r>
              <a:rPr lang="en-US" altLang="zh-CN" sz="1400" b="1" dirty="0">
                <a:solidFill>
                  <a:srgbClr val="262626"/>
                </a:solidFill>
                <a:latin typeface="微软雅黑" panose="020B0503020204020204" pitchFamily="34" charset="-122"/>
                <a:ea typeface="微软雅黑" panose="020B0503020204020204" pitchFamily="34" charset="-122"/>
              </a:rPr>
              <a:t>1</a:t>
            </a:r>
            <a:r>
              <a:rPr lang="en-US" altLang="zh-CN" sz="1400" b="1">
                <a:solidFill>
                  <a:srgbClr val="262626"/>
                </a:solidFill>
                <a:latin typeface="微软雅黑" panose="020B0503020204020204" pitchFamily="34" charset="-122"/>
                <a:ea typeface="微软雅黑" panose="020B0503020204020204" pitchFamily="34" charset="-122"/>
              </a:rPr>
              <a:t>. </a:t>
            </a:r>
            <a:r>
              <a:rPr lang="zh-CN" altLang="en-US" sz="1400" b="1" smtClean="0">
                <a:solidFill>
                  <a:srgbClr val="262626"/>
                </a:solidFill>
                <a:latin typeface="微软雅黑" panose="020B0503020204020204" pitchFamily="34" charset="-122"/>
                <a:ea typeface="微软雅黑" panose="020B0503020204020204" pitchFamily="34" charset="-122"/>
              </a:rPr>
              <a:t>数字型进</a:t>
            </a:r>
            <a:r>
              <a:rPr lang="zh-CN" altLang="en-US" sz="1400" b="1" dirty="0">
                <a:solidFill>
                  <a:srgbClr val="262626"/>
                </a:solidFill>
                <a:latin typeface="微软雅黑" panose="020B0503020204020204" pitchFamily="34" charset="-122"/>
                <a:ea typeface="微软雅黑" panose="020B0503020204020204" pitchFamily="34" charset="-122"/>
              </a:rPr>
              <a:t>制</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5" name="内容占位符 5"/>
          <p:cNvSpPr>
            <a:spLocks noGrp="1"/>
          </p:cNvSpPr>
          <p:nvPr>
            <p:ph sz="half" idx="14"/>
          </p:nvPr>
        </p:nvSpPr>
        <p:spPr>
          <a:xfrm>
            <a:off x="887435" y="1843405"/>
            <a:ext cx="6924041" cy="421005"/>
          </a:xfrm>
        </p:spPr>
        <p:txBody>
          <a:bodyPr>
            <a:normAutofit/>
          </a:bodyPr>
          <a:lstStyle/>
          <a:p>
            <a:pPr>
              <a:buFont typeface="Wingdings" panose="05000000000000000000" pitchFamily="2" charset="2"/>
            </a:pPr>
            <a:r>
              <a:rPr lang="zh-CN" dirty="0"/>
              <a:t>最常见的</a:t>
            </a:r>
            <a:r>
              <a:rPr lang="zh-CN"/>
              <a:t>进</a:t>
            </a:r>
            <a:r>
              <a:rPr lang="zh-CN" smtClean="0"/>
              <a:t>制有二进制</a:t>
            </a:r>
            <a:r>
              <a:rPr lang="zh-CN" dirty="0"/>
              <a:t>、八进制、十进制、十六进制。</a:t>
            </a:r>
            <a:endParaRPr dirty="0"/>
          </a:p>
          <a:p>
            <a:pPr>
              <a:buFont typeface="Wingdings" panose="05000000000000000000" pitchFamily="2" charset="2"/>
            </a:pPr>
            <a:endParaRPr lang="zh-CN" dirty="0">
              <a:solidFill>
                <a:srgbClr val="FF0000"/>
              </a:solidFill>
            </a:endParaRPr>
          </a:p>
        </p:txBody>
      </p:sp>
      <p:sp>
        <p:nvSpPr>
          <p:cNvPr id="6" name="矩形 5"/>
          <p:cNvSpPr/>
          <p:nvPr/>
        </p:nvSpPr>
        <p:spPr>
          <a:xfrm>
            <a:off x="938870" y="2271395"/>
            <a:ext cx="6872605" cy="162066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marR="0" indent="0" algn="l" defTabSz="914400" rtl="0" eaLnBrk="0" fontAlgn="base" latinLnBrk="0" hangingPunct="0">
              <a:lnSpc>
                <a:spcPct val="150000"/>
              </a:lnSpc>
              <a:spcBef>
                <a:spcPct val="0"/>
              </a:spcBef>
              <a:spcAft>
                <a:spcPct val="0"/>
              </a:spcAft>
              <a:buNone/>
            </a:pPr>
            <a:r>
              <a:rPr 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t>
            </a:r>
            <a:r>
              <a:rPr 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1</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八进制数字序列范围</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0~7</a:t>
            </a:r>
            <a:endPar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num1 = 07;   // 对应十进制的7</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num2 = 019;  // 对应十进制的19</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num3 = 08;   // 对应十进制的</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8</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t>
            </a:r>
            <a:r>
              <a:rPr lang="en-US"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 2</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十六进制数字序列范围</a:t>
            </a:r>
            <a:r>
              <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：0~9以及</a:t>
            </a:r>
            <a:r>
              <a:rPr sz="1050" strike="noStrike" noProof="1" smtClean="0">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rPr>
              <a:t>A~F</a:t>
            </a:r>
            <a:endParaRPr sz="1050" strike="noStrike" noProof="1">
              <a:solidFill>
                <a:schemeClr val="tx1"/>
              </a:solidFill>
              <a:effectLst/>
              <a:latin typeface="微软雅黑" panose="020B0503020204020204" pitchFamily="34" charset="-122"/>
              <a:ea typeface="微软雅黑" panose="020B0503020204020204" pitchFamily="34" charset="-122"/>
              <a:cs typeface="Courier New" panose="02070309020205020404" pitchFamily="49" charset="0"/>
              <a:sym typeface="+mn-ea"/>
            </a:endParaRPr>
          </a:p>
          <a:p>
            <a:pPr marL="109855" marR="0" indent="0" algn="l" defTabSz="914400" rtl="0" eaLnBrk="0" fontAlgn="base" latinLnBrk="0" hangingPunct="0">
              <a:lnSpc>
                <a:spcPct val="150000"/>
              </a:lnSpc>
              <a:spcBef>
                <a:spcPct val="0"/>
              </a:spcBef>
              <a:spcAft>
                <a:spcPct val="0"/>
              </a:spcAft>
              <a:buNone/>
            </a:pP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 </a:t>
            </a:r>
            <a:r>
              <a:rPr sz="1050" strike="noStrike" noProof="1" smtClean="0">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var </a:t>
            </a:r>
            <a:r>
              <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rPr>
              <a:t>num = 0xA;   </a:t>
            </a:r>
            <a:endParaRPr sz="1050" strike="noStrike" noProof="1">
              <a:solidFill>
                <a:schemeClr val="tx1"/>
              </a:solidFill>
              <a:effectLst/>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2" name="内容占位符 5"/>
          <p:cNvSpPr>
            <a:spLocks noGrp="1"/>
          </p:cNvSpPr>
          <p:nvPr/>
        </p:nvSpPr>
        <p:spPr>
          <a:xfrm>
            <a:off x="887435" y="4103712"/>
            <a:ext cx="6924040" cy="421005"/>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pPr>
            <a:r>
              <a:rPr lang="zh-CN" dirty="0"/>
              <a:t>现阶段我们只需</a:t>
            </a:r>
            <a:r>
              <a:rPr lang="zh-CN"/>
              <a:t>要</a:t>
            </a:r>
            <a:r>
              <a:rPr lang="zh-CN" smtClean="0"/>
              <a:t>记住</a:t>
            </a:r>
            <a:r>
              <a:rPr lang="zh-CN" altLang="en-US"/>
              <a:t>，</a:t>
            </a:r>
            <a:r>
              <a:rPr lang="zh-CN" smtClean="0">
                <a:solidFill>
                  <a:srgbClr val="FF0000"/>
                </a:solidFill>
              </a:rPr>
              <a:t>在</a:t>
            </a:r>
            <a:r>
              <a:rPr lang="en-US" altLang="zh-CN" smtClean="0">
                <a:solidFill>
                  <a:srgbClr val="FF0000"/>
                </a:solidFill>
              </a:rPr>
              <a:t>JS</a:t>
            </a:r>
            <a:r>
              <a:rPr lang="zh-CN" altLang="en-US" smtClean="0">
                <a:solidFill>
                  <a:srgbClr val="FF0000"/>
                </a:solidFill>
              </a:rPr>
              <a:t>中</a:t>
            </a:r>
            <a:r>
              <a:rPr lang="zh-CN" smtClean="0">
                <a:solidFill>
                  <a:srgbClr val="FF0000"/>
                </a:solidFill>
              </a:rPr>
              <a:t>八进制</a:t>
            </a:r>
            <a:r>
              <a:rPr lang="zh-CN" dirty="0">
                <a:solidFill>
                  <a:srgbClr val="FF0000"/>
                </a:solidFill>
              </a:rPr>
              <a:t>前面加</a:t>
            </a:r>
            <a:r>
              <a:rPr lang="en-US" altLang="zh-CN">
                <a:solidFill>
                  <a:srgbClr val="FF0000"/>
                </a:solidFill>
              </a:rPr>
              <a:t>0</a:t>
            </a:r>
            <a:r>
              <a:rPr lang="zh-CN" altLang="en-US" smtClean="0">
                <a:solidFill>
                  <a:srgbClr val="FF0000"/>
                </a:solidFill>
              </a:rPr>
              <a:t>，十六进制</a:t>
            </a:r>
            <a:r>
              <a:rPr lang="zh-CN" altLang="en-US" dirty="0">
                <a:solidFill>
                  <a:srgbClr val="FF0000"/>
                </a:solidFill>
              </a:rPr>
              <a:t>前面加 </a:t>
            </a:r>
            <a:r>
              <a:rPr lang="en-US" altLang="zh-CN" dirty="0">
                <a:solidFill>
                  <a:srgbClr val="FF0000"/>
                </a:solidFill>
              </a:rPr>
              <a:t>0x  </a:t>
            </a:r>
            <a:endParaRPr dirty="0">
              <a:solidFill>
                <a:srgbClr val="FF0000"/>
              </a:solidFill>
            </a:endParaRPr>
          </a:p>
          <a:p>
            <a:pPr>
              <a:buFont typeface="Wingdings" panose="05000000000000000000" pitchFamily="2" charset="2"/>
            </a:pPr>
            <a:endParaRPr lang="zh-CN" dirty="0">
              <a:solidFill>
                <a:srgbClr val="FF0000"/>
              </a:solidFill>
            </a:endParaRPr>
          </a:p>
        </p:txBody>
      </p:sp>
      <p:sp>
        <p:nvSpPr>
          <p:cNvPr id="9" name="标题 9"/>
          <p:cNvSpPr>
            <a:spLocks noGrp="1"/>
          </p:cNvSpPr>
          <p:nvPr>
            <p:ph type="title"/>
          </p:nvPr>
        </p:nvSpPr>
        <p:spPr>
          <a:xfrm>
            <a:off x="628650" y="0"/>
            <a:ext cx="6737350" cy="792000"/>
          </a:xfrm>
        </p:spPr>
        <p:txBody>
          <a:bodyPr/>
          <a:lstStyle/>
          <a:p>
            <a:r>
              <a:rPr lang="en-US" altLang="zh-CN" dirty="0"/>
              <a:t>2</a:t>
            </a:r>
            <a:r>
              <a:rPr lang="en-US" altLang="zh-CN" smtClean="0"/>
              <a:t>. </a:t>
            </a:r>
            <a:r>
              <a:rPr lang="zh-CN" altLang="en-US" smtClean="0"/>
              <a:t>简单数据类型</a:t>
            </a:r>
            <a:endParaRPr lang="zh-CN" altLang="en-US" dirty="0"/>
          </a:p>
        </p:txBody>
      </p:sp>
      <p:sp>
        <p:nvSpPr>
          <p:cNvPr id="11" name="内容占位符 10"/>
          <p:cNvSpPr>
            <a:spLocks noGrp="1"/>
          </p:cNvSpPr>
          <p:nvPr>
            <p:ph idx="1"/>
          </p:nvPr>
        </p:nvSpPr>
        <p:spPr>
          <a:xfrm>
            <a:off x="848378" y="936000"/>
            <a:ext cx="6517622" cy="541557"/>
          </a:xfrm>
        </p:spPr>
        <p:txBody>
          <a:bodyPr/>
          <a:lstStyle/>
          <a:p>
            <a:r>
              <a:rPr lang="en-US" altLang="zh-CN" smtClean="0"/>
              <a:t>2.2 </a:t>
            </a:r>
            <a:r>
              <a:rPr lang="zh-CN" altLang="en-US" smtClean="0"/>
              <a:t>数字型 </a:t>
            </a:r>
            <a:r>
              <a:rPr lang="en-US" altLang="zh-CN" dirty="0">
                <a:solidFill>
                  <a:srgbClr val="FF0000"/>
                </a:solidFill>
              </a:rPr>
              <a:t>Number</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2" grpId="0"/>
    </p:bldLst>
  </p:timing>
</p:sld>
</file>

<file path=ppt/tags/tag1.xml><?xml version="1.0" encoding="utf-8"?>
<p:tagLst xmlns:p="http://schemas.openxmlformats.org/presentationml/2006/main">
  <p:tag name="MH" val="20180905155037"/>
  <p:tag name="MH_LIBRARY" val="CONTENTS"/>
  <p:tag name="MH_TYPE" val="OTHERS"/>
  <p:tag name="ID" val="545836"/>
</p:tagLst>
</file>

<file path=ppt/tags/tag2.xml><?xml version="1.0" encoding="utf-8"?>
<p:tagLst xmlns:p="http://schemas.openxmlformats.org/presentationml/2006/main">
  <p:tag name="MH" val="20180905155037"/>
  <p:tag name="MH_LIBRARY" val="CONTENTS"/>
  <p:tag name="MH_TYPE" val="OTHERS"/>
  <p:tag name="ID" val="545836"/>
</p:tagLst>
</file>

<file path=ppt/tags/tag3.xml><?xml version="1.0" encoding="utf-8"?>
<p:tagLst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黑马程序员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6046</Words>
  <Application>WPS 演示</Application>
  <PresentationFormat>全屏显示(16:9)</PresentationFormat>
  <Paragraphs>437</Paragraphs>
  <Slides>40</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Arial</vt:lpstr>
      <vt:lpstr>宋体</vt:lpstr>
      <vt:lpstr>Wingdings</vt:lpstr>
      <vt:lpstr>Segoe UI</vt:lpstr>
      <vt:lpstr>微软雅黑</vt:lpstr>
      <vt:lpstr>Calibri</vt:lpstr>
      <vt:lpstr>Segoe UI Light</vt:lpstr>
      <vt:lpstr>微软雅黑 Light</vt:lpstr>
      <vt:lpstr>Courier New</vt:lpstr>
      <vt:lpstr>Arial Unicode MS</vt:lpstr>
      <vt:lpstr>等线</vt:lpstr>
      <vt:lpstr>黑体</vt:lpstr>
      <vt:lpstr>黑马程序员主题​​</vt:lpstr>
      <vt:lpstr>数据类型</vt:lpstr>
      <vt:lpstr>PowerPoint 演示文稿</vt:lpstr>
      <vt:lpstr>1. 数据类型简介</vt:lpstr>
      <vt:lpstr>1. 数据类型简介</vt:lpstr>
      <vt:lpstr>1. 数据类型简介</vt:lpstr>
      <vt:lpstr>PowerPoint 演示文稿</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2. 简单数据类型</vt:lpstr>
      <vt:lpstr>PowerPoint 演示文稿</vt:lpstr>
      <vt:lpstr>3. 获取变量数据类型</vt:lpstr>
      <vt:lpstr>3. 获取变量数据类型</vt:lpstr>
      <vt:lpstr>PowerPoint 演示文稿</vt:lpstr>
      <vt:lpstr>4. 数据类型转换</vt:lpstr>
      <vt:lpstr>4. 数据类型转换</vt:lpstr>
      <vt:lpstr>4. 数据类型转换</vt:lpstr>
      <vt:lpstr>4. 数据类型转换</vt:lpstr>
      <vt:lpstr>4. 数据类型转换</vt:lpstr>
      <vt:lpstr>4. 数据类型转换</vt:lpstr>
      <vt:lpstr>4. 数据类型转换</vt:lpstr>
      <vt:lpstr>4. 数据类型转换</vt:lpstr>
      <vt:lpstr>4. 数据类型转换</vt:lpstr>
      <vt:lpstr>4. 数据类型转换</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Fan</dc:creator>
  <cp:lastModifiedBy>X555L</cp:lastModifiedBy>
  <cp:revision>3304</cp:revision>
  <dcterms:created xsi:type="dcterms:W3CDTF">2018-10-05T21:01:00Z</dcterms:created>
  <dcterms:modified xsi:type="dcterms:W3CDTF">2021-02-10T08:46:48Z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