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57" r:id="rId5"/>
    <p:sldId id="304" r:id="rId6"/>
    <p:sldId id="458" r:id="rId7"/>
    <p:sldId id="419" r:id="rId8"/>
    <p:sldId id="447" r:id="rId9"/>
    <p:sldId id="420" r:id="rId10"/>
    <p:sldId id="422" r:id="rId11"/>
    <p:sldId id="448" r:id="rId12"/>
    <p:sldId id="423" r:id="rId13"/>
    <p:sldId id="424" r:id="rId14"/>
    <p:sldId id="425" r:id="rId15"/>
    <p:sldId id="426" r:id="rId16"/>
    <p:sldId id="449" r:id="rId17"/>
    <p:sldId id="430" r:id="rId18"/>
    <p:sldId id="431" r:id="rId19"/>
    <p:sldId id="432" r:id="rId20"/>
    <p:sldId id="427" r:id="rId21"/>
    <p:sldId id="428" r:id="rId22"/>
    <p:sldId id="429" r:id="rId23"/>
    <p:sldId id="433" r:id="rId24"/>
    <p:sldId id="450" r:id="rId25"/>
    <p:sldId id="434" r:id="rId26"/>
    <p:sldId id="435" r:id="rId27"/>
    <p:sldId id="451" r:id="rId28"/>
    <p:sldId id="452" r:id="rId29"/>
    <p:sldId id="437" r:id="rId30"/>
    <p:sldId id="438" r:id="rId31"/>
    <p:sldId id="453" r:id="rId32"/>
    <p:sldId id="454" r:id="rId33"/>
    <p:sldId id="455" r:id="rId34"/>
    <p:sldId id="439" r:id="rId35"/>
    <p:sldId id="440" r:id="rId36"/>
    <p:sldId id="441" r:id="rId37"/>
    <p:sldId id="442" r:id="rId38"/>
    <p:sldId id="456" r:id="rId39"/>
    <p:sldId id="444" r:id="rId40"/>
    <p:sldId id="459" r:id="rId41"/>
    <p:sldId id="262" r:id="rId42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71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5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GIF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GIF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流程控制</a:t>
            </a:r>
            <a:r>
              <a:rPr kumimoji="1" lang="en-US" altLang="zh-CN" dirty="0"/>
              <a:t>-</a:t>
            </a:r>
            <a:r>
              <a:rPr kumimoji="1" lang="zh-CN" dirty="0"/>
              <a:t>分支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983585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进入网吧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920750" y="158620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弹出一个输入框，要求用户输入年龄，如果年龄大于等于 18 岁，允许进网吧。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486195" y="1645082"/>
            <a:ext cx="6178550" cy="5770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输入框，用户输入年龄， 程序把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年龄，如果年龄大于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大括号里面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798830" y="1631285"/>
            <a:ext cx="6872605" cy="13042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usrAge = prompt('请输入您的年龄：');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if(usrAge &gt;= 18){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alert('您的年龄合法，欢迎来天际网吧享受学习的乐趣！');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5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en-US" altLang="zh-CN"/>
              <a:t>if </a:t>
            </a:r>
            <a:r>
              <a:rPr lang="en-US" altLang="zh-CN" smtClean="0"/>
              <a:t>else</a:t>
            </a:r>
            <a:r>
              <a:rPr lang="zh-CN" altLang="en-US" smtClean="0"/>
              <a:t>语句（双分支语句）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语法结构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8360" y="2052955"/>
            <a:ext cx="6517640" cy="18072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条件成立  执行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里面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代码，否则执行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else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里面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的代码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 (条件表达式)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[如果] 条件成立执行的代码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else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[否则] 执行的代码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en-US" altLang="zh-CN"/>
              <a:t>if </a:t>
            </a:r>
            <a:r>
              <a:rPr lang="en-US" altLang="zh-CN" smtClean="0"/>
              <a:t>else</a:t>
            </a:r>
            <a:r>
              <a:rPr lang="zh-CN" altLang="en-US"/>
              <a:t>语句（双分支语句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1297" y="1692275"/>
            <a:ext cx="2349041" cy="2935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4" name="TextBox 2"/>
          <p:cNvSpPr txBox="1"/>
          <p:nvPr/>
        </p:nvSpPr>
        <p:spPr>
          <a:xfrm>
            <a:off x="1280795" y="983585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：判断闰年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内容占位符 5"/>
          <p:cNvSpPr>
            <a:spLocks noGrp="1"/>
          </p:cNvSpPr>
          <p:nvPr/>
        </p:nvSpPr>
        <p:spPr>
          <a:xfrm>
            <a:off x="920750" y="158620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接收用户输入的年份，如果是闰年就</a:t>
            </a:r>
            <a:r>
              <a:rPr lang="zh-CN" altLang="en-US" sz="1050">
                <a:sym typeface="+mn-ea"/>
              </a:rPr>
              <a:t>弹</a:t>
            </a:r>
            <a:r>
              <a:rPr lang="zh-CN" altLang="en-US" sz="1050" smtClean="0">
                <a:sym typeface="+mn-ea"/>
              </a:rPr>
              <a:t>出闰年</a:t>
            </a:r>
            <a:r>
              <a:rPr lang="zh-CN" altLang="en-US" sz="1050" dirty="0">
                <a:sym typeface="+mn-ea"/>
              </a:rPr>
              <a:t>，否则</a:t>
            </a:r>
            <a:r>
              <a:rPr lang="zh-CN" altLang="en-US" sz="1050">
                <a:sym typeface="+mn-ea"/>
              </a:rPr>
              <a:t>弹</a:t>
            </a:r>
            <a:r>
              <a:rPr lang="zh-CN" altLang="en-US" sz="1050" smtClean="0">
                <a:sym typeface="+mn-ea"/>
              </a:rPr>
              <a:t>出是平年</a:t>
            </a:r>
            <a:endParaRPr lang="zh-CN" altLang="en-US" sz="1050" dirty="0">
              <a:sym typeface="+mn-ea"/>
            </a:endParaRPr>
          </a:p>
        </p:txBody>
      </p:sp>
      <p:pic>
        <p:nvPicPr>
          <p:cNvPr id="17" name="图片 16" descr="GIF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254447"/>
            <a:ext cx="4533265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736212" y="1622555"/>
            <a:ext cx="6672968" cy="1777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能被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整除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且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不能整除100的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闰年（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如2004年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闰年，1901年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不是闰年）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能够被 400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整除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的就是闰年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输入框，让用户输入年份，把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变量中</a:t>
            </a:r>
            <a:endParaRPr lang="zh-CN" altLang="en-US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语句来判断是否是闰年，如果是闰年，就执行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大括号里面的输出语句，否则就执行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里面的输出语句</a:t>
            </a:r>
            <a:endParaRPr lang="zh-CN" altLang="en-US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一定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要注意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的且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&amp;&amp; 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还有或者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||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的写法，同时注意判断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整除的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是取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余为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1280795" y="968471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2064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317" y="1652783"/>
            <a:ext cx="6476683" cy="148338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if (year % 4 == 0 &amp;&amp; year % 100 != 0 || year % 400 == 0)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("这个年份是闰年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");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else {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剩下的是平年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("这个年份是平年");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280795" y="976028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独立完成案例： 判断是否中奖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9621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内容占位符 5"/>
          <p:cNvSpPr>
            <a:spLocks noGrp="1"/>
          </p:cNvSpPr>
          <p:nvPr/>
        </p:nvSpPr>
        <p:spPr>
          <a:xfrm>
            <a:off x="920750" y="1578643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接收用户输入的姓名，来判断是否</a:t>
            </a:r>
            <a:r>
              <a:rPr lang="zh-CN" altLang="en-US" sz="1050">
                <a:sym typeface="+mn-ea"/>
              </a:rPr>
              <a:t>中奖</a:t>
            </a:r>
            <a:r>
              <a:rPr lang="zh-CN" altLang="en-US" sz="1050" smtClean="0">
                <a:sym typeface="+mn-ea"/>
              </a:rPr>
              <a:t>， 如果输入的是刘德华，则提示中了</a:t>
            </a:r>
            <a:r>
              <a:rPr lang="en-US" altLang="zh-CN" sz="1050" smtClean="0">
                <a:sym typeface="+mn-ea"/>
              </a:rPr>
              <a:t>5</a:t>
            </a:r>
            <a:r>
              <a:rPr lang="zh-CN" altLang="en-US" sz="1050" smtClean="0">
                <a:sym typeface="+mn-ea"/>
              </a:rPr>
              <a:t>块钱， 否则提示没有中奖。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780918" y="1451200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输入框，让用户输入姓名，把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变量中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判断是否存在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姓名，如果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大括号里面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的输出语句，否则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一定要注意判断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相等，用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 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===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280795" y="968471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2064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流程</a:t>
            </a:r>
            <a:r>
              <a:rPr lang="zh-CN" altLang="en-US" dirty="0">
                <a:solidFill>
                  <a:srgbClr val="FF0000"/>
                </a:solidFill>
              </a:rPr>
              <a:t>控制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ym typeface="+mn-ea"/>
              </a:rPr>
              <a:t>三元</a:t>
            </a:r>
            <a:r>
              <a:rPr lang="zh-CN" altLang="zh-CN" smtClean="0">
                <a:sym typeface="+mn-ea"/>
              </a:rPr>
              <a:t>表达式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>
                <a:sym typeface="+mn-ea"/>
              </a:rPr>
              <a:t>switch</a:t>
            </a:r>
            <a:r>
              <a:rPr lang="en-US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4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798830" y="1631285"/>
            <a:ext cx="6872605" cy="21297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算法  如果你叫刘德华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恭喜您中奖了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否则没有中奖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获得用户名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username = prompt("请输入您的姓名："); 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if( username == "刘德华")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alert("恭喜发财");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 else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alert("谢谢惠顾,欢迎下次再来");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en-US" altLang="zh-CN"/>
              <a:t>if </a:t>
            </a:r>
            <a:r>
              <a:rPr lang="en-US" altLang="zh-CN" smtClean="0"/>
              <a:t>else if </a:t>
            </a:r>
            <a:r>
              <a:rPr lang="zh-CN" altLang="en-US" smtClean="0"/>
              <a:t>语句</a:t>
            </a:r>
            <a:r>
              <a:rPr lang="en-US" altLang="zh-CN" smtClean="0"/>
              <a:t>(</a:t>
            </a:r>
            <a:r>
              <a:rPr lang="zh-CN" altLang="en-US" smtClean="0"/>
              <a:t>多分支语句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语法结构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8360" y="1964055"/>
            <a:ext cx="6517640" cy="27724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适合于检查多重条件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。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 (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条件表达式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else if (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条件表达式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else if (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条件表达式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....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else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上述条件都不成立执行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此处代码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en-US" altLang="zh-CN"/>
              <a:t>if </a:t>
            </a:r>
            <a:r>
              <a:rPr lang="en-US" altLang="zh-CN" smtClean="0"/>
              <a:t>else if </a:t>
            </a:r>
            <a:r>
              <a:rPr lang="zh-CN" altLang="en-US" smtClean="0"/>
              <a:t>语句</a:t>
            </a:r>
            <a:r>
              <a:rPr lang="en-US" altLang="zh-CN" smtClean="0"/>
              <a:t>(</a:t>
            </a:r>
            <a:r>
              <a:rPr lang="zh-CN" altLang="en-US" smtClean="0"/>
              <a:t>多分支语句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693" y="1821370"/>
            <a:ext cx="4016554" cy="3034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280795" y="991142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判断成绩级别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54735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内容占位符 5"/>
          <p:cNvSpPr>
            <a:spLocks noGrp="1"/>
          </p:cNvSpPr>
          <p:nvPr/>
        </p:nvSpPr>
        <p:spPr>
          <a:xfrm>
            <a:off x="920750" y="1593757"/>
            <a:ext cx="6488430" cy="2095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要求：接收用户输入的分数，根据分数输出对应的等级字母 A、B、C、D、</a:t>
            </a:r>
            <a:r>
              <a:rPr lang="zh-CN" altLang="en-US" sz="1050">
                <a:sym typeface="+mn-ea"/>
              </a:rPr>
              <a:t>E</a:t>
            </a:r>
            <a:r>
              <a:rPr lang="zh-CN" altLang="en-US" sz="1050" smtClean="0">
                <a:sym typeface="+mn-ea"/>
              </a:rPr>
              <a:t>。</a:t>
            </a:r>
            <a:endParaRPr lang="en-US" altLang="zh-CN" sz="1050" smtClean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其中：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1. 90分(含)以上 ，输出</a:t>
            </a:r>
            <a:r>
              <a:rPr lang="zh-CN" altLang="en-US" sz="1050">
                <a:sym typeface="+mn-ea"/>
              </a:rPr>
              <a:t>：</a:t>
            </a:r>
            <a:r>
              <a:rPr lang="zh-CN" altLang="en-US" sz="1050" smtClean="0">
                <a:sym typeface="+mn-ea"/>
              </a:rPr>
              <a:t>A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2. 80分(含)~ 90 分(不含)，输出</a:t>
            </a:r>
            <a:r>
              <a:rPr lang="zh-CN" altLang="en-US" sz="1050">
                <a:sym typeface="+mn-ea"/>
              </a:rPr>
              <a:t>：</a:t>
            </a:r>
            <a:r>
              <a:rPr lang="zh-CN" altLang="en-US" sz="1050" smtClean="0">
                <a:sym typeface="+mn-ea"/>
              </a:rPr>
              <a:t>B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3. 70分(含)~ 80 分(不含)，输出</a:t>
            </a:r>
            <a:r>
              <a:rPr lang="zh-CN" altLang="en-US" sz="1050">
                <a:sym typeface="+mn-ea"/>
              </a:rPr>
              <a:t>：</a:t>
            </a:r>
            <a:r>
              <a:rPr lang="zh-CN" altLang="en-US" sz="1050" smtClean="0">
                <a:sym typeface="+mn-ea"/>
              </a:rPr>
              <a:t>C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4. 60分(含)~ 70 分(不含)，输出</a:t>
            </a:r>
            <a:r>
              <a:rPr lang="zh-CN" altLang="en-US" sz="1050">
                <a:sym typeface="+mn-ea"/>
              </a:rPr>
              <a:t>：</a:t>
            </a:r>
            <a:r>
              <a:rPr lang="zh-CN" altLang="en-US" sz="1050" smtClean="0">
                <a:sym typeface="+mn-ea"/>
              </a:rPr>
              <a:t>D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5. 60分(不含) 以下</a:t>
            </a:r>
            <a:r>
              <a:rPr lang="zh-CN" altLang="en-US" sz="1050">
                <a:sym typeface="+mn-ea"/>
              </a:rPr>
              <a:t>，</a:t>
            </a:r>
            <a:r>
              <a:rPr lang="zh-CN" altLang="en-US" sz="1050" smtClean="0">
                <a:sym typeface="+mn-ea"/>
              </a:rPr>
              <a:t>输出： E</a:t>
            </a:r>
            <a:endParaRPr lang="zh-CN" altLang="en-US" sz="1050" dirty="0">
              <a:sym typeface="+mn-ea"/>
            </a:endParaRPr>
          </a:p>
        </p:txBody>
      </p:sp>
      <p:sp>
        <p:nvSpPr>
          <p:cNvPr id="15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745931" y="1465026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从大到小判断的思路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输入框，让用户输入分数，把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变量中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使用多分支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else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判断输出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不同的值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1280795" y="968471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2064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7278" y="1652781"/>
            <a:ext cx="6476683" cy="332115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score = prompt('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请您输入分数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:');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if (score &gt;= 90)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宝贝，你是我的骄傲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 else if (score &gt;= 80)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宝贝，你已经很出色了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 else if (score &gt;= 70)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你要继续加油喽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 else if (score &gt;= 60)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孩子，你很危险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 else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熊孩子，我不想和你说话，我只想用鞭子和你说话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r>
              <a:rPr lang="en-US" altLang="zh-CN" sz="1050"/>
              <a:t>}</a:t>
            </a:r>
            <a:endParaRPr lang="en-US" altLang="zh-CN" sz="1050"/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olidFill>
                  <a:srgbClr val="FF0000"/>
                </a:solidFill>
                <a:sym typeface="+mn-ea"/>
              </a:rPr>
              <a:t>三元</a:t>
            </a:r>
            <a:r>
              <a:rPr lang="zh-CN" altLang="zh-CN" smtClean="0">
                <a:solidFill>
                  <a:srgbClr val="FF0000"/>
                </a:solidFill>
                <a:sym typeface="+mn-ea"/>
              </a:rPr>
              <a:t>表达式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>
                <a:sym typeface="+mn-ea"/>
              </a:rPr>
              <a:t>switch</a:t>
            </a:r>
            <a:r>
              <a:rPr lang="en-US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/>
              <a:t>三</a:t>
            </a:r>
            <a:r>
              <a:rPr lang="zh-CN" altLang="en-US" smtClean="0"/>
              <a:t>元表达式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7575" y="1758054"/>
            <a:ext cx="6338570" cy="4425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表达式1 </a:t>
            </a:r>
            <a:r>
              <a:rPr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表达式2 </a:t>
            </a:r>
            <a:r>
              <a:rPr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表达式3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13435" y="2193219"/>
            <a:ext cx="6488430" cy="9334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执行思路 </a:t>
            </a:r>
            <a:endParaRPr lang="zh-CN" altLang="en-US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ym typeface="+mn-ea"/>
              </a:rPr>
              <a:t>如果表达式</a:t>
            </a:r>
            <a:r>
              <a:rPr lang="zh-CN" altLang="en-US" sz="1050">
                <a:sym typeface="+mn-ea"/>
              </a:rPr>
              <a:t>1</a:t>
            </a:r>
            <a:r>
              <a:rPr lang="zh-CN" altLang="en-US" sz="1050" smtClean="0">
                <a:sym typeface="+mn-ea"/>
              </a:rPr>
              <a:t>为 true </a:t>
            </a:r>
            <a:r>
              <a:rPr lang="zh-CN" altLang="en-US" sz="1050" dirty="0">
                <a:sym typeface="+mn-ea"/>
              </a:rPr>
              <a:t>，则返回表达式2的</a:t>
            </a:r>
            <a:r>
              <a:rPr lang="zh-CN" altLang="en-US" sz="1050" dirty="0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z="1050" dirty="0">
                <a:sym typeface="+mn-ea"/>
              </a:rPr>
              <a:t>，</a:t>
            </a:r>
            <a:r>
              <a:rPr lang="zh-CN" altLang="en-US" sz="1050">
                <a:sym typeface="+mn-ea"/>
              </a:rPr>
              <a:t>如果</a:t>
            </a:r>
            <a:r>
              <a:rPr lang="zh-CN" altLang="en-US" sz="1050" smtClean="0">
                <a:sym typeface="+mn-ea"/>
              </a:rPr>
              <a:t>表达式</a:t>
            </a:r>
            <a:r>
              <a:rPr lang="en-US" altLang="zh-CN" sz="1050" smtClean="0">
                <a:sym typeface="+mn-ea"/>
              </a:rPr>
              <a:t>1</a:t>
            </a:r>
            <a:r>
              <a:rPr lang="zh-CN" altLang="en-US" sz="1050" smtClean="0">
                <a:sym typeface="+mn-ea"/>
              </a:rPr>
              <a:t>为 false</a:t>
            </a:r>
            <a:r>
              <a:rPr lang="zh-CN" altLang="en-US" sz="1050" dirty="0">
                <a:sym typeface="+mn-ea"/>
              </a:rPr>
              <a:t>，则返回表达式3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值</a:t>
            </a:r>
            <a:endParaRPr lang="zh-CN" altLang="en-US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ym typeface="+mn-ea"/>
              </a:rPr>
              <a:t>简单理解： 就类似于  if  else （双分支） 的简写</a:t>
            </a:r>
            <a:endParaRPr lang="zh-CN" altLang="en-US" sz="105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3435" y="1426517"/>
            <a:ext cx="633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语法结构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3435" y="839137"/>
            <a:ext cx="6488430" cy="4169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>
                <a:sym typeface="+mn-ea"/>
              </a:rPr>
              <a:t>三</a:t>
            </a:r>
            <a:r>
              <a:rPr lang="zh-CN" altLang="en-US" sz="1050" smtClean="0">
                <a:sym typeface="+mn-ea"/>
              </a:rPr>
              <a:t>元表达式也能做一些简单的条件选择。 有三元运算符组成的式子称为三元表达式</a:t>
            </a:r>
            <a:endParaRPr lang="en-US" altLang="zh-CN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/>
              <a:t>三</a:t>
            </a:r>
            <a:r>
              <a:rPr lang="zh-CN" altLang="en-US" smtClean="0"/>
              <a:t>元表达式</a:t>
            </a:r>
            <a:endParaRPr lang="zh-CN" alt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280795" y="991142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54735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内容占位符 5"/>
          <p:cNvSpPr>
            <a:spLocks noGrp="1"/>
          </p:cNvSpPr>
          <p:nvPr/>
        </p:nvSpPr>
        <p:spPr>
          <a:xfrm>
            <a:off x="920750" y="1593757"/>
            <a:ext cx="6488430" cy="597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用户输入数字，如果</a:t>
            </a:r>
            <a:r>
              <a:rPr lang="zh-CN" altLang="en-US" sz="1050" dirty="0">
                <a:sym typeface="+mn-ea"/>
              </a:rPr>
              <a:t>数字小于</a:t>
            </a:r>
            <a:r>
              <a:rPr lang="en-US" altLang="zh-CN" sz="1050">
                <a:sym typeface="+mn-ea"/>
              </a:rPr>
              <a:t>10</a:t>
            </a:r>
            <a:r>
              <a:rPr lang="zh-CN" altLang="en-US" sz="1050" smtClean="0">
                <a:sym typeface="+mn-ea"/>
              </a:rPr>
              <a:t>，则在前面补 </a:t>
            </a:r>
            <a:r>
              <a:rPr lang="en-US" altLang="zh-CN" sz="1050">
                <a:sym typeface="+mn-ea"/>
              </a:rPr>
              <a:t>0 </a:t>
            </a:r>
            <a:r>
              <a:rPr lang="zh-CN" altLang="en-US" sz="1050" smtClean="0">
                <a:sym typeface="+mn-ea"/>
              </a:rPr>
              <a:t>，比如</a:t>
            </a:r>
            <a:r>
              <a:rPr lang="en-US" altLang="zh-CN" sz="1050" smtClean="0">
                <a:sym typeface="+mn-ea"/>
              </a:rPr>
              <a:t>01</a:t>
            </a:r>
            <a:r>
              <a:rPr lang="zh-CN" altLang="en-US" sz="1050" smtClean="0">
                <a:sym typeface="+mn-ea"/>
              </a:rPr>
              <a:t>，</a:t>
            </a:r>
            <a:r>
              <a:rPr lang="en-US" altLang="zh-CN" sz="1050" smtClean="0">
                <a:sym typeface="+mn-ea"/>
              </a:rPr>
              <a:t>09 </a:t>
            </a:r>
            <a:r>
              <a:rPr lang="zh-CN" altLang="en-US" sz="1050" smtClean="0">
                <a:sym typeface="+mn-ea"/>
              </a:rPr>
              <a:t>，如果数字大于</a:t>
            </a:r>
            <a:r>
              <a:rPr lang="en-US" altLang="zh-CN" sz="1050" smtClean="0">
                <a:sym typeface="+mn-ea"/>
              </a:rPr>
              <a:t>10</a:t>
            </a:r>
            <a:r>
              <a:rPr lang="zh-CN" altLang="en-US" sz="1050" smtClean="0">
                <a:sym typeface="+mn-ea"/>
              </a:rPr>
              <a:t>，则</a:t>
            </a:r>
            <a:r>
              <a:rPr lang="zh-CN" altLang="en-US" sz="1050">
                <a:sym typeface="+mn-ea"/>
              </a:rPr>
              <a:t>不</a:t>
            </a:r>
            <a:r>
              <a:rPr lang="zh-CN" altLang="en-US" sz="1050" smtClean="0">
                <a:sym typeface="+mn-ea"/>
              </a:rPr>
              <a:t>需要补，比如 </a:t>
            </a:r>
            <a:r>
              <a:rPr lang="en-US" altLang="zh-CN" sz="1050" smtClean="0">
                <a:sym typeface="+mn-ea"/>
              </a:rPr>
              <a:t>20</a:t>
            </a:r>
            <a:r>
              <a:rPr lang="zh-CN" altLang="en-US" sz="1050" smtClean="0">
                <a:sym typeface="+mn-ea"/>
              </a:rPr>
              <a:t>。</a:t>
            </a:r>
            <a:endParaRPr lang="en-US" altLang="zh-CN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745931" y="1465026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0~59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之间的一个数字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如果数字小于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，则在这个数字前面补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0,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（加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否则  不做操作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用一个变量接受这个返回值，输出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280795" y="968471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206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/>
              <a:t>三</a:t>
            </a:r>
            <a:r>
              <a:rPr lang="zh-CN" altLang="en-US" smtClean="0"/>
              <a:t>元表达式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流程</a:t>
            </a:r>
            <a:r>
              <a:rPr lang="zh-CN" altLang="en-US" dirty="0"/>
              <a:t>控制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8829" y="900057"/>
            <a:ext cx="6659953" cy="16220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在一个程序执行的过程中，各条代码的执行顺序对程序的结果是有直接影响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。很多</a:t>
            </a:r>
            <a:r>
              <a:rPr lang="zh-CN" altLang="en-US" dirty="0">
                <a:sym typeface="+mn-ea"/>
              </a:rPr>
              <a:t>时候我们要通过控制代码的执行顺序来实现我们要完成的</a:t>
            </a:r>
            <a:r>
              <a:rPr lang="zh-CN" altLang="en-US">
                <a:sym typeface="+mn-ea"/>
              </a:rPr>
              <a:t>功能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简单理解： 流程控制就是来控制我们的代码按照什么结构顺序来执行</a:t>
            </a:r>
            <a:endParaRPr lang="zh-CN" altLang="en-US" dirty="0">
              <a:sym typeface="+mn-ea"/>
            </a:endParaRPr>
          </a:p>
          <a:p>
            <a:r>
              <a:rPr lang="en-US" altLang="zh-CN" smtClean="0"/>
              <a:t>流程控制</a:t>
            </a:r>
            <a:r>
              <a:rPr lang="zh-CN" altLang="en-US" smtClean="0"/>
              <a:t>主要有三种结构，分别是</a:t>
            </a:r>
            <a:r>
              <a:rPr lang="en-US" altLang="zh-CN" smtClean="0">
                <a:solidFill>
                  <a:srgbClr val="FF0000"/>
                </a:solidFill>
              </a:rPr>
              <a:t>顺序结构</a:t>
            </a:r>
            <a:r>
              <a:rPr lang="en-US" altLang="zh-CN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分支结构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rgbClr val="FF0000"/>
                </a:solidFill>
              </a:rPr>
              <a:t>循环结构</a:t>
            </a:r>
            <a:r>
              <a:rPr lang="en-US" altLang="zh-CN" smtClean="0"/>
              <a:t>，</a:t>
            </a:r>
            <a:r>
              <a:rPr lang="zh-CN" altLang="en-US" smtClean="0"/>
              <a:t>这三种结构</a:t>
            </a:r>
            <a:r>
              <a:rPr lang="en-US" altLang="zh-CN" smtClean="0"/>
              <a:t>代表三种代码执行的顺序</a:t>
            </a:r>
            <a:r>
              <a:rPr lang="zh-CN" altLang="en-US" smtClean="0"/>
              <a:t>。</a:t>
            </a:r>
            <a:endParaRPr lang="en-US" altLang="zh-CN" dirty="0"/>
          </a:p>
        </p:txBody>
      </p:sp>
      <p:pic>
        <p:nvPicPr>
          <p:cNvPr id="6" name="图片 5" descr="1521106082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089" y="2593659"/>
            <a:ext cx="4330472" cy="2234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317" y="1652783"/>
            <a:ext cx="6476683" cy="148338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endParaRPr lang="en-US" altLang="zh-CN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time = prompt('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请您输入一个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0 ~ 59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之间的一个数字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//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三元表达式 表达式 ？ 表达式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1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：表达式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2 </a:t>
            </a:r>
            <a:endParaRPr lang="zh-CN" altLang="en-US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result = time &lt; 10 ? '0' + time : time; //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把返回值赋值给一个变量</a:t>
            </a:r>
            <a:endParaRPr lang="zh-CN" altLang="en-US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alert(result);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/>
              <a:t>三</a:t>
            </a:r>
            <a:r>
              <a:rPr lang="zh-CN" altLang="en-US" smtClean="0"/>
              <a:t>元表达式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ym typeface="+mn-ea"/>
              </a:rPr>
              <a:t>三元</a:t>
            </a:r>
            <a:r>
              <a:rPr lang="zh-CN" altLang="zh-CN" smtClean="0">
                <a:sym typeface="+mn-ea"/>
              </a:rPr>
              <a:t>表达式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分支流程控制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switch</a:t>
            </a:r>
            <a:r>
              <a:rPr 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5.1 </a:t>
            </a:r>
            <a:r>
              <a:rPr lang="zh-CN" altLang="en-US" smtClean="0">
                <a:sym typeface="+mn-ea"/>
              </a:rPr>
              <a:t>语法结构</a:t>
            </a:r>
            <a:endParaRPr lang="zh-CN" altLang="en-US" dirty="0"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8040" y="1485900"/>
            <a:ext cx="6592958" cy="7963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>
                <a:sym typeface="+mn-ea"/>
              </a:rPr>
              <a:t>switch </a:t>
            </a:r>
            <a:r>
              <a:rPr lang="zh-CN" altLang="en-US" sz="1050" smtClean="0">
                <a:sym typeface="+mn-ea"/>
              </a:rPr>
              <a:t>语句也</a:t>
            </a:r>
            <a:r>
              <a:rPr lang="zh-CN" altLang="en-US" sz="1050">
                <a:sym typeface="+mn-ea"/>
              </a:rPr>
              <a:t>是</a:t>
            </a:r>
            <a:r>
              <a:rPr lang="zh-CN" altLang="en-US" sz="1050" smtClean="0">
                <a:sym typeface="+mn-ea"/>
              </a:rPr>
              <a:t>多分支语句，它用于</a:t>
            </a:r>
            <a:r>
              <a:rPr lang="zh-CN" altLang="en-US" sz="1050">
                <a:sym typeface="+mn-ea"/>
              </a:rPr>
              <a:t>基于不同的条件来执行不同</a:t>
            </a:r>
            <a:r>
              <a:rPr lang="zh-CN" altLang="en-US" sz="1050" smtClean="0">
                <a:sym typeface="+mn-ea"/>
              </a:rPr>
              <a:t>的</a:t>
            </a:r>
            <a:r>
              <a:rPr lang="zh-CN" altLang="en-US" sz="1050">
                <a:sym typeface="+mn-ea"/>
              </a:rPr>
              <a:t>代码</a:t>
            </a:r>
            <a:r>
              <a:rPr lang="zh-CN" altLang="en-US" sz="1050" smtClean="0">
                <a:sym typeface="+mn-ea"/>
              </a:rPr>
              <a:t>。</a:t>
            </a:r>
            <a:r>
              <a:rPr sz="1050" smtClean="0">
                <a:sym typeface="+mn-ea"/>
              </a:rPr>
              <a:t>当要针对变量设置一系列</a:t>
            </a:r>
            <a:r>
              <a:rPr lang="zh-CN" altLang="en-US" sz="1050" smtClean="0">
                <a:sym typeface="+mn-ea"/>
              </a:rPr>
              <a:t>的</a:t>
            </a:r>
            <a:r>
              <a:rPr sz="1050" smtClean="0">
                <a:sym typeface="+mn-ea"/>
              </a:rPr>
              <a:t>特定值的选项</a:t>
            </a:r>
            <a:r>
              <a:rPr lang="zh-CN" altLang="en-US" sz="1050" smtClean="0">
                <a:sym typeface="+mn-ea"/>
              </a:rPr>
              <a:t>时</a:t>
            </a:r>
            <a:r>
              <a:rPr sz="1050" smtClean="0">
                <a:sym typeface="+mn-ea"/>
              </a:rPr>
              <a:t>，</a:t>
            </a:r>
            <a:r>
              <a:rPr sz="1050" dirty="0">
                <a:sym typeface="+mn-ea"/>
              </a:rPr>
              <a:t>就可以使用 switch。</a:t>
            </a:r>
            <a:endParaRPr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4080" y="2263606"/>
            <a:ext cx="6872605" cy="251243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switch(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){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case value1: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等于 value1 时要执行的代码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break;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case value2: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</a:t>
            </a:r>
            <a:r>
              <a:rPr lang="zh-CN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等于 value2 时要执行的代码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break;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default: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</a:t>
            </a:r>
            <a:r>
              <a:rPr lang="zh-CN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不等于任何一个 value 时要执行的代码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80110" y="1485900"/>
            <a:ext cx="7105015" cy="245886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t>switch </a:t>
            </a:r>
            <a:r>
              <a:rPr lang="zh-CN" altLang="en-US" smtClean="0"/>
              <a:t>：</a:t>
            </a:r>
            <a:r>
              <a:rPr smtClean="0"/>
              <a:t>开关 </a:t>
            </a:r>
            <a:r>
              <a:t>转换  </a:t>
            </a:r>
            <a:r>
              <a:rPr lang="zh-CN" altLang="en-US"/>
              <a:t>，</a:t>
            </a:r>
            <a:r>
              <a:rPr smtClean="0"/>
              <a:t> case </a:t>
            </a:r>
            <a:r>
              <a:rPr lang="zh-CN" altLang="en-US" smtClean="0"/>
              <a:t>：</a:t>
            </a:r>
            <a:r>
              <a:rPr smtClean="0"/>
              <a:t>小例子   </a:t>
            </a:r>
            <a:r>
              <a:rPr lang="zh-CN" smtClean="0"/>
              <a:t>选项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关键字 </a:t>
            </a:r>
            <a:r>
              <a:rPr smtClean="0"/>
              <a:t>switch</a:t>
            </a:r>
            <a:r>
              <a:rPr lang="en-US" smtClean="0"/>
              <a:t> </a:t>
            </a:r>
            <a:r>
              <a:rPr lang="zh-CN" smtClean="0"/>
              <a:t>后面</a:t>
            </a:r>
            <a:r>
              <a:rPr lang="zh-CN" dirty="0">
                <a:solidFill>
                  <a:srgbClr val="FF0000"/>
                </a:solidFill>
              </a:rPr>
              <a:t>括号内</a:t>
            </a:r>
            <a:r>
              <a:rPr lang="zh-CN" dirty="0"/>
              <a:t>可以是</a:t>
            </a:r>
            <a:r>
              <a:rPr lang="zh-CN" dirty="0">
                <a:solidFill>
                  <a:srgbClr val="FF0000"/>
                </a:solidFill>
              </a:rPr>
              <a:t>表达式</a:t>
            </a:r>
            <a:r>
              <a:rPr lang="zh-CN" dirty="0"/>
              <a:t>或</a:t>
            </a:r>
            <a:r>
              <a:rPr lang="zh-CN" dirty="0">
                <a:solidFill>
                  <a:srgbClr val="FF0000"/>
                </a:solidFill>
              </a:rPr>
              <a:t>值</a:t>
            </a:r>
            <a:r>
              <a:rPr lang="zh-CN" dirty="0"/>
              <a:t>， 通常是一</a:t>
            </a:r>
            <a:r>
              <a:rPr lang="zh-CN"/>
              <a:t>个</a:t>
            </a:r>
            <a:r>
              <a:rPr lang="zh-CN" smtClean="0">
                <a:solidFill>
                  <a:srgbClr val="FF0000"/>
                </a:solidFill>
              </a:rPr>
              <a:t>变量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关键字 </a:t>
            </a:r>
            <a:r>
              <a:rPr smtClean="0">
                <a:solidFill>
                  <a:srgbClr val="FF0000"/>
                </a:solidFill>
              </a:rPr>
              <a:t>case</a:t>
            </a:r>
            <a:r>
              <a:rPr lang="en-US" smtClean="0"/>
              <a:t> </a:t>
            </a:r>
            <a:r>
              <a:rPr smtClean="0"/>
              <a:t>, 后跟一个选项的表达式</a:t>
            </a:r>
            <a:r>
              <a:rPr lang="zh-CN" altLang="en-US" smtClean="0"/>
              <a:t>或</a:t>
            </a:r>
            <a:r>
              <a:rPr smtClean="0"/>
              <a:t>值</a:t>
            </a:r>
            <a:r>
              <a:t>，</a:t>
            </a:r>
            <a:r>
              <a:rPr smtClean="0">
                <a:solidFill>
                  <a:srgbClr val="FF0000"/>
                </a:solidFill>
              </a:rPr>
              <a:t>后面跟一个冒号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switch </a:t>
            </a:r>
            <a:r>
              <a:rPr dirty="0"/>
              <a:t>表达式的值会与结构中的 </a:t>
            </a:r>
            <a:r>
              <a:t>case </a:t>
            </a:r>
            <a:r>
              <a:rPr smtClean="0"/>
              <a:t>的值做比较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如果存在匹配</a:t>
            </a:r>
            <a:r>
              <a:rPr smtClean="0">
                <a:solidFill>
                  <a:srgbClr val="FF0000"/>
                </a:solidFill>
              </a:rPr>
              <a:t>全等</a:t>
            </a:r>
            <a:r>
              <a:t>(===) </a:t>
            </a:r>
            <a:r>
              <a:rPr smtClean="0"/>
              <a:t>，</a:t>
            </a:r>
            <a:r>
              <a:rPr dirty="0"/>
              <a:t>则与该 </a:t>
            </a:r>
            <a:r>
              <a:t>case </a:t>
            </a:r>
            <a:r>
              <a:rPr smtClean="0"/>
              <a:t>关联的代码块会被执行</a:t>
            </a:r>
            <a:r>
              <a:rPr dirty="0"/>
              <a:t>，并在遇</a:t>
            </a:r>
            <a:r>
              <a:rPr dirty="0">
                <a:solidFill>
                  <a:srgbClr val="FF0000"/>
                </a:solidFill>
              </a:rPr>
              <a:t>到 break 时停止</a:t>
            </a:r>
            <a:r>
              <a:rPr dirty="0"/>
              <a:t>，整个 </a:t>
            </a:r>
            <a:r>
              <a:t>switch </a:t>
            </a:r>
            <a:r>
              <a:rPr lang="zh-CN" altLang="en-US" smtClean="0"/>
              <a:t>语句</a:t>
            </a:r>
            <a:r>
              <a:rPr smtClean="0"/>
              <a:t>代码执行结束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如果所有的 </a:t>
            </a:r>
            <a:r>
              <a:t>case </a:t>
            </a:r>
            <a:r>
              <a:rPr smtClean="0"/>
              <a:t>的值都和表达式</a:t>
            </a:r>
            <a:r>
              <a:rPr lang="zh-CN" altLang="en-US" smtClean="0"/>
              <a:t>的</a:t>
            </a:r>
            <a:r>
              <a:rPr smtClean="0"/>
              <a:t>值不匹配</a:t>
            </a:r>
            <a:r>
              <a:t>，</a:t>
            </a:r>
            <a:r>
              <a:rPr smtClean="0"/>
              <a:t>则执行 </a:t>
            </a:r>
            <a:r>
              <a:t>default </a:t>
            </a:r>
            <a:r>
              <a:rPr smtClean="0"/>
              <a:t>里的代码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5.1 </a:t>
            </a:r>
            <a:r>
              <a:rPr lang="zh-CN" altLang="en-US" smtClean="0">
                <a:sym typeface="+mn-ea"/>
              </a:rPr>
              <a:t>语法结构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80110" y="3944767"/>
            <a:ext cx="7105015" cy="394540"/>
          </a:xfrm>
        </p:spPr>
        <p:txBody>
          <a:bodyPr>
            <a:normAutofit/>
          </a:bodyPr>
          <a:lstStyle/>
          <a:p>
            <a:r>
              <a:rPr lang="zh-CN" b="1" smtClean="0">
                <a:solidFill>
                  <a:srgbClr val="FF0000"/>
                </a:solidFill>
              </a:rPr>
              <a:t>注意</a:t>
            </a:r>
            <a:r>
              <a:rPr lang="zh-CN" b="1" dirty="0">
                <a:solidFill>
                  <a:srgbClr val="FF0000"/>
                </a:solidFill>
              </a:rPr>
              <a:t>： </a:t>
            </a:r>
            <a:r>
              <a:rPr lang="zh-CN" dirty="0">
                <a:solidFill>
                  <a:srgbClr val="FF0000"/>
                </a:solidFill>
              </a:rPr>
              <a:t>执行</a:t>
            </a:r>
            <a:r>
              <a:rPr lang="en-US" altLang="zh-CN" dirty="0">
                <a:solidFill>
                  <a:srgbClr val="FF0000"/>
                </a:solidFill>
              </a:rPr>
              <a:t>case </a:t>
            </a:r>
            <a:r>
              <a:rPr lang="zh-CN" altLang="en-US" dirty="0">
                <a:solidFill>
                  <a:srgbClr val="FF0000"/>
                </a:solidFill>
              </a:rPr>
              <a:t>里面的语句时，如果没有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，则继续执行下一个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里面的语句。</a:t>
            </a:r>
            <a:endParaRPr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</a:pP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998699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62292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920750" y="1601314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530194"/>
            <a:ext cx="6488430" cy="470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sz="1050" smtClean="0">
                <a:sym typeface="+mn-ea"/>
              </a:rPr>
              <a:t>用户在弹出框里面输入一个水果，如果有就弹出该水果的价格， 如果没有该水果就弹出</a:t>
            </a:r>
            <a:r>
              <a:rPr lang="zh-CN" altLang="en-US" sz="1050" smtClean="0">
                <a:sym typeface="+mn-ea"/>
              </a:rPr>
              <a:t>“没有此水果”。</a:t>
            </a:r>
            <a:endParaRPr lang="zh-CN" sz="1050" dirty="0">
              <a:sym typeface="+mn-ea"/>
            </a:endParaRPr>
          </a:p>
        </p:txBody>
      </p:sp>
      <p:pic>
        <p:nvPicPr>
          <p:cNvPr id="5" name="图片 4" descr="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5" y="2090264"/>
            <a:ext cx="5466715" cy="2381250"/>
          </a:xfrm>
          <a:prstGeom prst="rect">
            <a:avLst/>
          </a:prstGeom>
        </p:spPr>
      </p:pic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1280795" y="976028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9621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Box 8"/>
          <p:cNvSpPr txBox="1"/>
          <p:nvPr/>
        </p:nvSpPr>
        <p:spPr>
          <a:xfrm>
            <a:off x="798830" y="1436222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输入框，让用户输入水果名称，把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变量中。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将这个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变量作为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括号里面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值写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个不同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的水果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，注意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一定要加引号 ，因为必须是全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匹配。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弹出不同价格即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。同样注意每个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加上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，以便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default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设置为没有此水果。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317" y="1652783"/>
            <a:ext cx="6476683" cy="32407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+mj-lt"/>
              </a:rPr>
              <a:t>var 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fruit = prompt('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请您输入查询的水果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:');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switch (fruit) {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case 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苹果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':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苹果的价格是 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3.5/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斤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');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break;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case 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榴莲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':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榴莲的价格是 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35/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斤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');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break;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default: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没有此水果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');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}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+mj-lt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+mj-lt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endParaRPr lang="en-US" sz="1050" strike="noStrike" noProof="1">
              <a:solidFill>
                <a:schemeClr val="tx1"/>
              </a:solidFill>
              <a:effectLst/>
              <a:latin typeface="+mj-lt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5.2</a:t>
            </a:r>
            <a:r>
              <a:rPr lang="en-US" smtClean="0"/>
              <a:t> </a:t>
            </a:r>
            <a:r>
              <a:rPr lang="en-US" altLang="zh-CN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语句和 </a:t>
            </a:r>
            <a:r>
              <a:rPr lang="en-US" altLang="zh-CN">
                <a:sym typeface="+mn-ea"/>
              </a:rPr>
              <a:t>if </a:t>
            </a:r>
            <a:r>
              <a:rPr lang="en-US" altLang="zh-CN" smtClean="0">
                <a:sym typeface="+mn-ea"/>
              </a:rPr>
              <a:t>else if </a:t>
            </a:r>
            <a:r>
              <a:rPr lang="zh-CN" altLang="en-US" smtClean="0">
                <a:sym typeface="+mn-ea"/>
              </a:rPr>
              <a:t>语句的区别</a:t>
            </a:r>
            <a:endParaRPr lang="zh-CN" altLang="en-US" dirty="0"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554037" y="1404285"/>
            <a:ext cx="7297712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一般情况下，它们两个语句可以相互替换</a:t>
            </a:r>
            <a:endParaRPr lang="en-US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通常处理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为比较确定值的情况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if…else…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更加灵活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，常用于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范围判断</a:t>
            </a:r>
            <a:r>
              <a:rPr 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大于、等于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某个范围</a:t>
            </a:r>
            <a:r>
              <a:rPr 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进行条件判断后直接执行到程序的条件语句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，效率更高。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if…else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有几种条件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，就得判断多少次。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当分支比较少时，if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语句的执行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效率比 switch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分支比较多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，switch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效率比较高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而且结构更清晰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作业</a:t>
            </a:r>
            <a:endParaRPr lang="zh-CN" altLang="en-US" dirty="0"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554037" y="1404285"/>
            <a:ext cx="7297712" cy="2516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判断时间阶段。  比如 用户输入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 弹出 中午好 用户输入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 弹出傍晚好 用户输入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  弹出深夜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比较两个数的最大值   （用户依次输入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个值，最后弹出最大的那个值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用户输入一个数，来判断是奇数还是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根据用户输入的数值（数字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 数字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），返回星期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接收班长口袋里的钱数？若大于等于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，请大家吃西餐。若小于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，请大家吃快餐。若小于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，请大家喝饮料。若小于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，请大家吃棒棒糖。否则提醒班长下次把钱带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够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分数转换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给一个分数，判定等级。大于等于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  A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  B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  C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 D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endParaRPr lang="en-US" altLang="zh-CN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预习下 循环控制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>
                <a:solidFill>
                  <a:srgbClr val="FF0000"/>
                </a:solidFill>
              </a:rPr>
              <a:t>顺序流程控制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ym typeface="+mn-ea"/>
              </a:rPr>
              <a:t>三元</a:t>
            </a:r>
            <a:r>
              <a:rPr lang="zh-CN" altLang="zh-CN" smtClean="0">
                <a:sym typeface="+mn-ea"/>
              </a:rPr>
              <a:t>表达式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>
                <a:sym typeface="+mn-ea"/>
              </a:rPr>
              <a:t>switch</a:t>
            </a:r>
            <a:r>
              <a:rPr lang="en-US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顺序</a:t>
            </a:r>
            <a:r>
              <a:rPr lang="zh-CN" altLang="en-US" smtClean="0"/>
              <a:t>流程控制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04" y="1074080"/>
            <a:ext cx="6803407" cy="7396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顺序结构是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程序中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最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简单、最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基本的流程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控制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，它没有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特定的语法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结构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，程序会按照</a:t>
            </a:r>
            <a:r>
              <a:rPr lang="zh-CN" altLang="en-US" sz="1050" dirty="0">
                <a:solidFill>
                  <a:srgbClr val="FF0000"/>
                </a:solidFill>
                <a:sym typeface="+mn-ea"/>
              </a:rPr>
              <a:t>代码的先后顺序，依次执行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，程序中大多数的代码都是这样执行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的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  <a:endParaRPr lang="en-US" altLang="zh-CN" dirty="0"/>
          </a:p>
          <a:p>
            <a:endParaRPr dirty="0"/>
          </a:p>
        </p:txBody>
      </p:sp>
      <p:pic>
        <p:nvPicPr>
          <p:cNvPr id="3" name="图片 2" descr=")8NM_JQPLQ7MZF)J@D8D%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9445" y="1750356"/>
            <a:ext cx="1217637" cy="2511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分支</a:t>
            </a:r>
            <a:r>
              <a:rPr lang="zh-CN" altLang="en-US" dirty="0">
                <a:solidFill>
                  <a:srgbClr val="FF0000"/>
                </a:solidFill>
              </a:rPr>
              <a:t>流程控制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 dirty="0">
                <a:sym typeface="+mn-ea"/>
              </a:rPr>
              <a:t>switch</a:t>
            </a: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  <a:p>
            <a:r>
              <a:rPr lang="zh-CN" dirty="0">
                <a:sym typeface="+mn-ea"/>
              </a:rPr>
              <a:t>三元表达式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</a:t>
            </a:r>
            <a:r>
              <a:rPr lang="zh-CN" altLang="en-US" smtClean="0"/>
              <a:t>流程控制 </a:t>
            </a:r>
            <a:r>
              <a:rPr lang="en-US" altLang="zh-CN" smtClean="0"/>
              <a:t>if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dirty="0"/>
              <a:t>分支结构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04" y="1414147"/>
            <a:ext cx="7450903" cy="5355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由</a:t>
            </a:r>
            <a:r>
              <a:rPr lang="zh-CN" altLang="en-US" sz="1050" dirty="0">
                <a:sym typeface="+mn-ea"/>
              </a:rPr>
              <a:t>上到下执行代码的过程中，根据不同的条件，执行</a:t>
            </a:r>
            <a:r>
              <a:rPr lang="zh-CN" altLang="en-US" sz="1050">
                <a:sym typeface="+mn-ea"/>
              </a:rPr>
              <a:t>不同</a:t>
            </a:r>
            <a:r>
              <a:rPr lang="zh-CN" altLang="en-US" sz="1050" smtClean="0">
                <a:sym typeface="+mn-ea"/>
              </a:rPr>
              <a:t>的</a:t>
            </a:r>
            <a:r>
              <a:rPr lang="zh-CN" altLang="en-US" sz="1050">
                <a:sym typeface="+mn-ea"/>
              </a:rPr>
              <a:t>路径</a:t>
            </a:r>
            <a:r>
              <a:rPr lang="zh-CN" altLang="en-US" sz="1050" smtClean="0">
                <a:sym typeface="+mn-ea"/>
              </a:rPr>
              <a:t>代码</a:t>
            </a:r>
            <a:r>
              <a:rPr lang="zh-CN" altLang="en-US" sz="1050" dirty="0">
                <a:sym typeface="+mn-ea"/>
              </a:rPr>
              <a:t>（执行代码多选一的</a:t>
            </a:r>
            <a:r>
              <a:rPr lang="zh-CN" altLang="en-US" sz="1050">
                <a:sym typeface="+mn-ea"/>
              </a:rPr>
              <a:t>过程</a:t>
            </a:r>
            <a:r>
              <a:rPr lang="zh-CN" altLang="en-US" sz="1050" smtClean="0">
                <a:sym typeface="+mn-ea"/>
              </a:rPr>
              <a:t>），从而得到不同的结果</a:t>
            </a:r>
            <a:endParaRPr lang="zh-CN" altLang="en-US" sz="1050" dirty="0">
              <a:sym typeface="+mn-ea"/>
            </a:endParaRPr>
          </a:p>
        </p:txBody>
      </p:sp>
      <p:pic>
        <p:nvPicPr>
          <p:cNvPr id="3" name="图片 2" descr="$2SQ1I8P6TK1%F9KETV$0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229" y="1813997"/>
            <a:ext cx="1654051" cy="1963263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791863" y="3862524"/>
            <a:ext cx="6627495" cy="9681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 smtClean="0">
                <a:sym typeface="+mn-ea"/>
              </a:rPr>
              <a:t>JS </a:t>
            </a:r>
            <a:r>
              <a:rPr lang="zh-CN" altLang="en-US" sz="1050" dirty="0">
                <a:sym typeface="+mn-ea"/>
              </a:rPr>
              <a:t>语言提供</a:t>
            </a:r>
            <a:r>
              <a:rPr lang="zh-CN" altLang="en-US" sz="1050">
                <a:sym typeface="+mn-ea"/>
              </a:rPr>
              <a:t>了</a:t>
            </a:r>
            <a:r>
              <a:rPr lang="zh-CN" altLang="en-US" sz="1050" smtClean="0">
                <a:sym typeface="+mn-ea"/>
              </a:rPr>
              <a:t>两种分支结构语句</a:t>
            </a:r>
            <a:endParaRPr lang="en-US" altLang="zh-CN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smtClean="0">
                <a:solidFill>
                  <a:srgbClr val="404040"/>
                </a:solidFill>
                <a:sym typeface="+mn-ea"/>
              </a:rPr>
              <a:t> i</a:t>
            </a:r>
            <a:r>
              <a:rPr lang="zh-CN" altLang="en-US" sz="1050" smtClean="0">
                <a:solidFill>
                  <a:srgbClr val="404040"/>
                </a:solidFill>
                <a:sym typeface="+mn-ea"/>
              </a:rPr>
              <a:t>f 语句</a:t>
            </a:r>
            <a:endParaRPr lang="en-US" altLang="zh-CN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olidFill>
                  <a:srgbClr val="404040"/>
                </a:solidFill>
                <a:sym typeface="+mn-ea"/>
              </a:rPr>
              <a:t> switch 语句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en-US" altLang="zh-CN" dirty="0"/>
              <a:t>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54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8360" y="1962271"/>
            <a:ext cx="6517640" cy="11715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条件成立执行代码，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否则什么也不做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 (条件表达式)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条件成立执行的代码语句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48360" y="3446586"/>
            <a:ext cx="6873875" cy="653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语句</a:t>
            </a:r>
            <a:r>
              <a:rPr lang="zh-CN" altLang="en-US" sz="1050" dirty="0">
                <a:sym typeface="+mn-ea"/>
              </a:rPr>
              <a:t>可以理解为一个行为，循环</a:t>
            </a:r>
            <a:r>
              <a:rPr lang="zh-CN" altLang="en-US" sz="1050">
                <a:sym typeface="+mn-ea"/>
              </a:rPr>
              <a:t>语句</a:t>
            </a:r>
            <a:r>
              <a:rPr lang="zh-CN" altLang="en-US" sz="1050" smtClean="0">
                <a:sym typeface="+mn-ea"/>
              </a:rPr>
              <a:t>和</a:t>
            </a:r>
            <a:r>
              <a:rPr lang="zh-CN" altLang="en-US" sz="1050">
                <a:sym typeface="+mn-ea"/>
              </a:rPr>
              <a:t>分支</a:t>
            </a:r>
            <a:r>
              <a:rPr lang="zh-CN" altLang="en-US" sz="1050" smtClean="0">
                <a:sym typeface="+mn-ea"/>
              </a:rPr>
              <a:t>语句</a:t>
            </a:r>
            <a:r>
              <a:rPr lang="zh-CN" altLang="en-US" sz="1050" dirty="0">
                <a:sym typeface="+mn-ea"/>
              </a:rPr>
              <a:t>就是典型的语句。一</a:t>
            </a:r>
            <a:r>
              <a:rPr lang="zh-CN" altLang="en-US" sz="1050">
                <a:sym typeface="+mn-ea"/>
              </a:rPr>
              <a:t>个</a:t>
            </a:r>
            <a:r>
              <a:rPr lang="zh-CN" altLang="en-US" sz="1050" smtClean="0">
                <a:sym typeface="+mn-ea"/>
              </a:rPr>
              <a:t>程序</a:t>
            </a:r>
            <a:r>
              <a:rPr lang="zh-CN" altLang="en-US" sz="1050">
                <a:sym typeface="+mn-ea"/>
              </a:rPr>
              <a:t>由</a:t>
            </a:r>
            <a:r>
              <a:rPr lang="zh-CN" altLang="en-US" sz="1050" smtClean="0">
                <a:sym typeface="+mn-ea"/>
              </a:rPr>
              <a:t>很多</a:t>
            </a:r>
            <a:r>
              <a:rPr lang="zh-CN" altLang="en-US" sz="1050" dirty="0">
                <a:sym typeface="+mn-ea"/>
              </a:rPr>
              <a:t>个语句组成，一般</a:t>
            </a:r>
            <a:r>
              <a:rPr lang="zh-CN" altLang="en-US" sz="1050">
                <a:sym typeface="+mn-ea"/>
              </a:rPr>
              <a:t>情况</a:t>
            </a:r>
            <a:r>
              <a:rPr lang="zh-CN" altLang="en-US" sz="1050" smtClean="0">
                <a:sym typeface="+mn-ea"/>
              </a:rPr>
              <a:t>下，会分割成一</a:t>
            </a:r>
            <a:r>
              <a:rPr lang="zh-CN" altLang="en-US" sz="1050" dirty="0">
                <a:sym typeface="+mn-ea"/>
              </a:rPr>
              <a:t>个一个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语句。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en-US" altLang="zh-CN" dirty="0"/>
              <a:t>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54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634" y="1987473"/>
            <a:ext cx="2146219" cy="2693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4900</Words>
  <Application>WPS 演示</Application>
  <PresentationFormat>全屏显示(16:9)</PresentationFormat>
  <Paragraphs>355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Calibri Light</vt:lpstr>
      <vt:lpstr>黑马程序员主题​​</vt:lpstr>
      <vt:lpstr>JavaScript 流程控制-分支</vt:lpstr>
      <vt:lpstr>PowerPoint 演示文稿</vt:lpstr>
      <vt:lpstr>1. 流程控制</vt:lpstr>
      <vt:lpstr>PowerPoint 演示文稿</vt:lpstr>
      <vt:lpstr>2. 顺序流程控制</vt:lpstr>
      <vt:lpstr>PowerPoint 演示文稿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PowerPoint 演示文稿</vt:lpstr>
      <vt:lpstr>4. 三元表达式</vt:lpstr>
      <vt:lpstr>4. 三元表达式</vt:lpstr>
      <vt:lpstr>4. 三元表达式</vt:lpstr>
      <vt:lpstr>4. 三元表达式</vt:lpstr>
      <vt:lpstr>PowerPoint 演示文稿</vt:lpstr>
      <vt:lpstr>5. 分支流程控制 switch 语句</vt:lpstr>
      <vt:lpstr>5. 分支流程控制 switch 语句</vt:lpstr>
      <vt:lpstr>5. 分支流程控制 switch 语句</vt:lpstr>
      <vt:lpstr>5. 分支流程控制 switch 语句</vt:lpstr>
      <vt:lpstr>5. 分支流程控制 switch 语句</vt:lpstr>
      <vt:lpstr>5. 分支流程控制 switch 语句</vt:lpstr>
      <vt:lpstr>5. 分支流程控制 switch 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3281</cp:revision>
  <dcterms:created xsi:type="dcterms:W3CDTF">2018-10-05T21:01:00Z</dcterms:created>
  <dcterms:modified xsi:type="dcterms:W3CDTF">2021-02-14T07:28:59Z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