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70" r:id="rId7"/>
    <p:sldId id="263" r:id="rId8"/>
    <p:sldId id="264" r:id="rId9"/>
    <p:sldId id="265"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EA7A44-B271-55DB-C970-B40DCD3664DB}" v="553" dt="2023-11-21T22:04:35.967"/>
    <p1510:client id="{3201CA10-7E97-2F4B-8039-A0A0BBE1159F}" v="14" dt="2023-11-21T19:11:42.837"/>
    <p1510:client id="{68AD0AD9-8C5F-E199-23E3-7DD18224FB8A}" v="560" dt="2023-11-21T01:06:00.287"/>
    <p1510:client id="{6BE40544-6C4E-6636-D090-148E445016F5}" v="2" dt="2023-11-21T16:00:12.305"/>
    <p1510:client id="{80772CCA-A92F-8296-EA98-02B53E2A2FD2}" v="640" dt="2023-11-21T20:08:05.992"/>
    <p1510:client id="{82C5279C-574D-1BD9-133E-FDC7FC3F5112}" v="471" dt="2023-11-21T22:18:50.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06C4-6225-68F0-033F-59861BE708D6}"/>
              </a:ext>
            </a:extLst>
          </p:cNvPr>
          <p:cNvSpPr>
            <a:spLocks noGrp="1"/>
          </p:cNvSpPr>
          <p:nvPr>
            <p:ph type="ctrTitle"/>
          </p:nvPr>
        </p:nvSpPr>
        <p:spPr>
          <a:xfrm>
            <a:off x="718457" y="1122363"/>
            <a:ext cx="10820400" cy="2387600"/>
          </a:xfrm>
        </p:spPr>
        <p:txBody>
          <a:bodyPr>
            <a:noAutofit/>
          </a:bodyPr>
          <a:lstStyle/>
          <a:p>
            <a:r>
              <a:rPr lang="en-US" sz="5400">
                <a:latin typeface="Times New Roman" panose="02020603050405020304" pitchFamily="18" charset="0"/>
                <a:cs typeface="Times New Roman" panose="02020603050405020304" pitchFamily="18" charset="0"/>
              </a:rPr>
              <a:t>Using semaphores to synchronize baboons across a buffer rope</a:t>
            </a:r>
          </a:p>
        </p:txBody>
      </p:sp>
      <p:sp>
        <p:nvSpPr>
          <p:cNvPr id="3" name="Subtitle 2">
            <a:extLst>
              <a:ext uri="{FF2B5EF4-FFF2-40B4-BE49-F238E27FC236}">
                <a16:creationId xmlns:a16="http://schemas.microsoft.com/office/drawing/2014/main" id="{2F5FD0FF-B525-C996-B097-BB56E165D3F6}"/>
              </a:ext>
            </a:extLst>
          </p:cNvPr>
          <p:cNvSpPr>
            <a:spLocks noGrp="1"/>
          </p:cNvSpPr>
          <p:nvPr>
            <p:ph type="subTitle" idx="1"/>
          </p:nvPr>
        </p:nvSpPr>
        <p:spPr/>
        <p:txBody>
          <a:bodyPr vert="horz" lIns="91440" tIns="45720" rIns="91440" bIns="45720" rtlCol="0" anchor="t">
            <a:normAutofit fontScale="85000" lnSpcReduction="20000"/>
          </a:bodyPr>
          <a:lstStyle/>
          <a:p>
            <a:pPr algn="ctr">
              <a:lnSpc>
                <a:spcPct val="107000"/>
              </a:lnSpc>
              <a:spcAft>
                <a:spcPts val="800"/>
              </a:spcAft>
            </a:pPr>
            <a:r>
              <a:rPr lang="en-US" sz="1800" spc="75"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Youjian</a:t>
            </a:r>
            <a:r>
              <a:rPr lang="en-US" sz="1800" spc="75">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Tang, Travis Tran and Tommy Le</a:t>
            </a:r>
            <a:endParaRPr lang="en-US" sz="1800" spc="75">
              <a:solidFill>
                <a:srgbClr val="5A5A5A"/>
              </a:solidFill>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07000"/>
              </a:lnSpc>
              <a:spcAft>
                <a:spcPts val="800"/>
              </a:spcAft>
            </a:pPr>
            <a:r>
              <a:rPr lang="en-US" sz="1800" spc="75">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CSE Department</a:t>
            </a:r>
            <a:endParaRPr lang="en-US" sz="1800" spc="75">
              <a:solidFill>
                <a:srgbClr val="5A5A5A"/>
              </a:solidFill>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07000"/>
              </a:lnSpc>
              <a:spcAft>
                <a:spcPts val="800"/>
              </a:spcAft>
            </a:pPr>
            <a:r>
              <a:rPr lang="en-US" sz="1800" spc="75">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University of South Florida</a:t>
            </a:r>
            <a:endParaRPr lang="en-US" sz="1800" spc="75">
              <a:solidFill>
                <a:srgbClr val="5A5A5A"/>
              </a:solidFill>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07000"/>
              </a:lnSpc>
              <a:spcAft>
                <a:spcPts val="800"/>
              </a:spcAft>
            </a:pPr>
            <a:r>
              <a:rPr lang="en-US" sz="1800" spc="75">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{tang24, </a:t>
            </a:r>
            <a:r>
              <a:rPr lang="en-US" sz="1800" spc="75"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travist</a:t>
            </a:r>
            <a:r>
              <a:rPr lang="en-US" sz="1800" spc="75">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tle568} @</a:t>
            </a:r>
            <a:r>
              <a:rPr lang="en-US" sz="1800" spc="75"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usf.edu</a:t>
            </a:r>
            <a:endParaRPr lang="en-US" sz="1800" spc="75">
              <a:solidFill>
                <a:srgbClr val="5A5A5A"/>
              </a:solidFill>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7244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BFDE58A-6CED-54B0-798B-6ED170F79C3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Results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A67B12AE-5E8C-B8D2-4CA2-0EB9BE63AF51}"/>
              </a:ext>
            </a:extLst>
          </p:cNvPr>
          <p:cNvSpPr>
            <a:spLocks noGrp="1"/>
          </p:cNvSpPr>
          <p:nvPr>
            <p:ph type="body" sz="half" idx="2"/>
          </p:nvPr>
        </p:nvSpPr>
        <p:spPr>
          <a:xfrm>
            <a:off x="630936" y="2807208"/>
            <a:ext cx="3429000" cy="3410712"/>
          </a:xfrm>
        </p:spPr>
        <p:txBody>
          <a:bodyPr vert="horz" lIns="91440" tIns="45720" rIns="91440" bIns="45720" rtlCol="0" anchor="t">
            <a:normAutofit lnSpcReduction="10000"/>
          </a:bodyPr>
          <a:lstStyle/>
          <a:p>
            <a:pPr indent="-228600">
              <a:buFont typeface="Arial" panose="020B0604020202020204" pitchFamily="34" charset="0"/>
              <a:buChar char="•"/>
            </a:pPr>
            <a:r>
              <a:rPr lang="en-US" sz="2200"/>
              <a:t>Because we selected baboons in sequential order, the output should be the same as the input as the first baboons to enter, should also be the first to leave (FIFO). </a:t>
            </a:r>
            <a:endParaRPr lang="en-US"/>
          </a:p>
          <a:p>
            <a:pPr indent="-228600">
              <a:buFont typeface="Arial" panose="020B0604020202020204" pitchFamily="34" charset="0"/>
              <a:buChar char="•"/>
            </a:pPr>
            <a:r>
              <a:rPr lang="en-US" sz="2200">
                <a:ea typeface="Calibri"/>
                <a:cs typeface="Calibri"/>
              </a:rPr>
              <a:t>A maximum of 3 baboons of the same direction will appear simultaneously after the travel time elapses.</a:t>
            </a:r>
            <a:endParaRPr lang="en-US" err="1">
              <a:ea typeface="Calibri"/>
              <a:cs typeface="Calibri"/>
            </a:endParaRPr>
          </a:p>
        </p:txBody>
      </p:sp>
      <p:pic>
        <p:nvPicPr>
          <p:cNvPr id="2" name="Picture 1" descr="A screenshot of a computer program&#10;&#10;Description automatically generated">
            <a:extLst>
              <a:ext uri="{FF2B5EF4-FFF2-40B4-BE49-F238E27FC236}">
                <a16:creationId xmlns:a16="http://schemas.microsoft.com/office/drawing/2014/main" id="{C1E6D2AD-424F-CF3C-8FB0-D53B24FC5AEA}"/>
              </a:ext>
            </a:extLst>
          </p:cNvPr>
          <p:cNvPicPr>
            <a:picLocks noChangeAspect="1"/>
          </p:cNvPicPr>
          <p:nvPr/>
        </p:nvPicPr>
        <p:blipFill rotWithShape="1">
          <a:blip r:embed="rId2"/>
          <a:srcRect r="-308" b="35294"/>
          <a:stretch/>
        </p:blipFill>
        <p:spPr>
          <a:xfrm>
            <a:off x="4654296" y="978249"/>
            <a:ext cx="6903720" cy="4901501"/>
          </a:xfrm>
          <a:prstGeom prst="rect">
            <a:avLst/>
          </a:prstGeom>
        </p:spPr>
      </p:pic>
    </p:spTree>
    <p:extLst>
      <p:ext uri="{BB962C8B-B14F-4D97-AF65-F5344CB8AC3E}">
        <p14:creationId xmlns:p14="http://schemas.microsoft.com/office/powerpoint/2010/main" val="64437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F093-0F4A-C9DE-9477-74BA33E7F48D}"/>
              </a:ext>
            </a:extLst>
          </p:cNvPr>
          <p:cNvSpPr>
            <a:spLocks noGrp="1"/>
          </p:cNvSpPr>
          <p:nvPr>
            <p:ph type="title"/>
          </p:nvPr>
        </p:nvSpPr>
        <p:spPr/>
        <p:txBody>
          <a:bodyPr/>
          <a:lstStyle/>
          <a:p>
            <a:r>
              <a:rPr lang="en-US">
                <a:ea typeface="Calibri Light"/>
                <a:cs typeface="Calibri Light"/>
              </a:rPr>
              <a:t>Conclusion</a:t>
            </a:r>
            <a:endParaRPr lang="en-US"/>
          </a:p>
        </p:txBody>
      </p:sp>
      <p:sp>
        <p:nvSpPr>
          <p:cNvPr id="3" name="Content Placeholder 2">
            <a:extLst>
              <a:ext uri="{FF2B5EF4-FFF2-40B4-BE49-F238E27FC236}">
                <a16:creationId xmlns:a16="http://schemas.microsoft.com/office/drawing/2014/main" id="{39D35706-6D44-9FE4-E5F7-EA3E3C3B9082}"/>
              </a:ext>
            </a:extLst>
          </p:cNvPr>
          <p:cNvSpPr>
            <a:spLocks noGrp="1"/>
          </p:cNvSpPr>
          <p:nvPr>
            <p:ph idx="1"/>
          </p:nvPr>
        </p:nvSpPr>
        <p:spPr/>
        <p:txBody>
          <a:bodyPr vert="horz" lIns="91440" tIns="45720" rIns="91440" bIns="45720" rtlCol="0" anchor="t">
            <a:normAutofit/>
          </a:bodyPr>
          <a:lstStyle/>
          <a:p>
            <a:r>
              <a:rPr lang="en-US" sz="2400">
                <a:solidFill>
                  <a:srgbClr val="0F0F0F"/>
                </a:solidFill>
                <a:ea typeface="+mn-lt"/>
                <a:cs typeface="+mn-lt"/>
              </a:rPr>
              <a:t>Coordinating the baboons require four semaphores: one as a locking the direction for the current batch or turn, two to indicate left or right direction, and one to track the number of baboons on the rope. </a:t>
            </a:r>
            <a:endParaRPr lang="en-US" sz="2400">
              <a:solidFill>
                <a:srgbClr val="000000"/>
              </a:solidFill>
              <a:ea typeface="+mn-lt"/>
              <a:cs typeface="+mn-lt"/>
            </a:endParaRPr>
          </a:p>
          <a:p>
            <a:r>
              <a:rPr lang="en-US" sz="2400">
                <a:solidFill>
                  <a:srgbClr val="0F0F0F"/>
                </a:solidFill>
                <a:ea typeface="+mn-lt"/>
                <a:cs typeface="+mn-lt"/>
              </a:rPr>
              <a:t>The program iterates through a sequence to gather a batch of three or fewer baboons. Synchronization is achieved by threading through "</a:t>
            </a:r>
            <a:r>
              <a:rPr lang="en-US" sz="2400" err="1">
                <a:solidFill>
                  <a:srgbClr val="0F0F0F"/>
                </a:solidFill>
                <a:ea typeface="+mn-lt"/>
                <a:cs typeface="+mn-lt"/>
              </a:rPr>
              <a:t>Rope_Cross</a:t>
            </a:r>
            <a:r>
              <a:rPr lang="en-US" sz="2400">
                <a:solidFill>
                  <a:srgbClr val="0F0F0F"/>
                </a:solidFill>
                <a:ea typeface="+mn-lt"/>
                <a:cs typeface="+mn-lt"/>
              </a:rPr>
              <a:t>" functions, ensuring compliance with project conditions. </a:t>
            </a:r>
            <a:endParaRPr lang="en-US" sz="2400">
              <a:solidFill>
                <a:srgbClr val="000000"/>
              </a:solidFill>
              <a:ea typeface="+mn-lt"/>
              <a:cs typeface="+mn-lt"/>
            </a:endParaRPr>
          </a:p>
          <a:p>
            <a:r>
              <a:rPr lang="en-US" sz="2400">
                <a:solidFill>
                  <a:srgbClr val="0F0F0F"/>
                </a:solidFill>
                <a:ea typeface="+mn-lt"/>
                <a:cs typeface="+mn-lt"/>
              </a:rPr>
              <a:t>The output reflects the initial sequence, demonstrating FIFO, with each baboon section printed while adhering to project conditions.</a:t>
            </a:r>
            <a:endParaRPr lang="en-US" sz="2400">
              <a:ea typeface="Calibri"/>
              <a:cs typeface="Calibri"/>
            </a:endParaRPr>
          </a:p>
        </p:txBody>
      </p:sp>
    </p:spTree>
    <p:extLst>
      <p:ext uri="{BB962C8B-B14F-4D97-AF65-F5344CB8AC3E}">
        <p14:creationId xmlns:p14="http://schemas.microsoft.com/office/powerpoint/2010/main" val="112343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E9DE-D707-BC41-2CDC-6849D22AE03B}"/>
              </a:ext>
            </a:extLst>
          </p:cNvPr>
          <p:cNvSpPr>
            <a:spLocks noGrp="1"/>
          </p:cNvSpPr>
          <p:nvPr>
            <p:ph type="title"/>
          </p:nvPr>
        </p:nvSpPr>
        <p:spPr/>
        <p:txBody>
          <a:bodyPr/>
          <a:lstStyle/>
          <a:p>
            <a:r>
              <a:rPr lang="en-US">
                <a:cs typeface="Calibri Light"/>
              </a:rPr>
              <a:t>Abstract</a:t>
            </a:r>
            <a:endParaRPr lang="en-US"/>
          </a:p>
        </p:txBody>
      </p:sp>
      <p:sp>
        <p:nvSpPr>
          <p:cNvPr id="3" name="Content Placeholder 2">
            <a:extLst>
              <a:ext uri="{FF2B5EF4-FFF2-40B4-BE49-F238E27FC236}">
                <a16:creationId xmlns:a16="http://schemas.microsoft.com/office/drawing/2014/main" id="{57DCFF75-3F00-564C-1B65-5FD8C3691B26}"/>
              </a:ext>
            </a:extLst>
          </p:cNvPr>
          <p:cNvSpPr>
            <a:spLocks noGrp="1"/>
          </p:cNvSpPr>
          <p:nvPr>
            <p:ph idx="1"/>
          </p:nvPr>
        </p:nvSpPr>
        <p:spPr/>
        <p:txBody>
          <a:bodyPr vert="horz" lIns="91440" tIns="45720" rIns="91440" bIns="45720" rtlCol="0" anchor="t">
            <a:normAutofit/>
          </a:bodyPr>
          <a:lstStyle/>
          <a:p>
            <a:r>
              <a:rPr lang="en-US" sz="2400">
                <a:latin typeface="Calibri"/>
                <a:cs typeface="Calibri Light"/>
              </a:rPr>
              <a:t>T</a:t>
            </a:r>
            <a:r>
              <a:rPr lang="en-US" sz="2400">
                <a:cs typeface="Calibri"/>
              </a:rPr>
              <a:t>he objective of the lab with the sequence of baboons was to allow only 3 baboons to travel through a rope buffer. </a:t>
            </a:r>
          </a:p>
          <a:p>
            <a:r>
              <a:rPr lang="en-US" sz="2400">
                <a:cs typeface="Calibri"/>
              </a:rPr>
              <a:t>To resolve the lab, we used multiple semaphores to synchronize the baboon order to account for the number of baboons inside buffer and to ensure one baboon could enter and exit the buffer at a time</a:t>
            </a:r>
          </a:p>
          <a:p>
            <a:r>
              <a:rPr lang="en-US" sz="2400">
                <a:cs typeface="Calibri"/>
              </a:rPr>
              <a:t>The lab becomes successful when it display the access same order of FIFO from the input sequence. Additionally, the pauses and printing part of the sequence considered the requirements of the Lab</a:t>
            </a:r>
          </a:p>
        </p:txBody>
      </p:sp>
    </p:spTree>
    <p:extLst>
      <p:ext uri="{BB962C8B-B14F-4D97-AF65-F5344CB8AC3E}">
        <p14:creationId xmlns:p14="http://schemas.microsoft.com/office/powerpoint/2010/main" val="197489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1DA0-C757-A24A-A76E-E5B941AA434D}"/>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FDC1D445-3498-462B-E2DC-07292B88EFE8}"/>
              </a:ext>
            </a:extLst>
          </p:cNvPr>
          <p:cNvSpPr>
            <a:spLocks noGrp="1"/>
          </p:cNvSpPr>
          <p:nvPr>
            <p:ph idx="1"/>
          </p:nvPr>
        </p:nvSpPr>
        <p:spPr/>
        <p:txBody>
          <a:bodyPr vert="horz" lIns="91440" tIns="45720" rIns="91440" bIns="45720" rtlCol="0" anchor="t">
            <a:normAutofit/>
          </a:bodyPr>
          <a:lstStyle/>
          <a:p>
            <a:r>
              <a:rPr lang="en-US" sz="2400">
                <a:cs typeface="Calibri"/>
              </a:rPr>
              <a:t>There is an issue in which multiple threads would access the same resources at the same time. This creates a risk of data corruption or race condition. </a:t>
            </a:r>
          </a:p>
          <a:p>
            <a:r>
              <a:rPr lang="en-US" sz="2400">
                <a:cs typeface="Calibri"/>
              </a:rPr>
              <a:t>Threads can be synchronized with semaphores so one thread can access critical section at a time. Semaphores run under a wait and signal so the thread waiting would only have access to critical section when semaphore returns 1. </a:t>
            </a:r>
          </a:p>
          <a:p>
            <a:r>
              <a:rPr lang="en-US" sz="2400">
                <a:cs typeface="Calibri"/>
              </a:rPr>
              <a:t>The thread running critical section would signal (semaphore increment 1), allowing the wait thread to now have access to critical section. For this lab we used a variety of Semaphores. </a:t>
            </a:r>
          </a:p>
        </p:txBody>
      </p:sp>
    </p:spTree>
    <p:extLst>
      <p:ext uri="{BB962C8B-B14F-4D97-AF65-F5344CB8AC3E}">
        <p14:creationId xmlns:p14="http://schemas.microsoft.com/office/powerpoint/2010/main" val="38397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30D50-8BC5-C026-6550-D43282C0BD22}"/>
              </a:ext>
            </a:extLst>
          </p:cNvPr>
          <p:cNvSpPr>
            <a:spLocks noGrp="1"/>
          </p:cNvSpPr>
          <p:nvPr>
            <p:ph idx="1"/>
          </p:nvPr>
        </p:nvSpPr>
        <p:spPr>
          <a:xfrm>
            <a:off x="116306" y="1157204"/>
            <a:ext cx="12373809" cy="4351338"/>
          </a:xfrm>
        </p:spPr>
        <p:txBody>
          <a:bodyPr vert="horz" lIns="91440" tIns="45720" rIns="91440" bIns="45720" rtlCol="0" anchor="t">
            <a:noAutofit/>
          </a:bodyPr>
          <a:lstStyle/>
          <a:p>
            <a:pPr marL="0" indent="0">
              <a:buNone/>
            </a:pPr>
            <a:r>
              <a:rPr lang="en-US" sz="1800">
                <a:latin typeface="Consolas"/>
              </a:rPr>
              <a:t>typedef struct {</a:t>
            </a:r>
            <a:endParaRPr lang="en-US" sz="1800">
              <a:ea typeface="Calibri"/>
              <a:cs typeface="Calibri"/>
            </a:endParaRPr>
          </a:p>
          <a:p>
            <a:pPr marL="0" indent="0">
              <a:buNone/>
            </a:pPr>
            <a:r>
              <a:rPr lang="en-US" sz="1800">
                <a:latin typeface="Consolas"/>
              </a:rPr>
              <a:t>    int capacity;       // maximum capacity of baboons on rope</a:t>
            </a:r>
            <a:endParaRPr lang="en-US" sz="1800">
              <a:ea typeface="Calibri"/>
              <a:cs typeface="Calibri"/>
            </a:endParaRPr>
          </a:p>
          <a:p>
            <a:pPr marL="0" indent="0">
              <a:buNone/>
            </a:pPr>
            <a:r>
              <a:rPr lang="en-US" sz="1800">
                <a:latin typeface="Consolas"/>
              </a:rPr>
              <a:t>    int </a:t>
            </a:r>
            <a:r>
              <a:rPr lang="en-US" sz="1800" err="1">
                <a:latin typeface="Consolas"/>
              </a:rPr>
              <a:t>travel_time</a:t>
            </a:r>
            <a:r>
              <a:rPr lang="en-US" sz="1800">
                <a:latin typeface="Consolas"/>
              </a:rPr>
              <a:t>;    // time that baboons to travel through the rope</a:t>
            </a:r>
            <a:endParaRPr lang="en-US" sz="1800">
              <a:ea typeface="Calibri"/>
              <a:cs typeface="Calibri"/>
            </a:endParaRPr>
          </a:p>
          <a:p>
            <a:pPr marL="0" indent="0">
              <a:buNone/>
            </a:pPr>
            <a:r>
              <a:rPr lang="en-US" sz="1800">
                <a:latin typeface="Consolas"/>
              </a:rPr>
              <a:t>   ...</a:t>
            </a:r>
          </a:p>
          <a:p>
            <a:pPr marL="0" indent="0">
              <a:buNone/>
            </a:pPr>
            <a:r>
              <a:rPr lang="en-US" sz="1800">
                <a:latin typeface="Consolas"/>
              </a:rPr>
              <a:t>    int </a:t>
            </a:r>
            <a:r>
              <a:rPr lang="en-US" sz="1800" err="1">
                <a:latin typeface="Consolas"/>
              </a:rPr>
              <a:t>left_count</a:t>
            </a:r>
            <a:r>
              <a:rPr lang="en-US" sz="1800">
                <a:latin typeface="Consolas"/>
              </a:rPr>
              <a:t>;     // </a:t>
            </a:r>
            <a:r>
              <a:rPr lang="en-US" sz="1800" err="1">
                <a:latin typeface="Consolas"/>
              </a:rPr>
              <a:t>indiciate</a:t>
            </a:r>
            <a:r>
              <a:rPr lang="en-US" sz="1800">
                <a:latin typeface="Consolas"/>
              </a:rPr>
              <a:t> the current baboons travelling from the left</a:t>
            </a:r>
            <a:endParaRPr lang="en-US" sz="1800">
              <a:ea typeface="Calibri"/>
              <a:cs typeface="Calibri"/>
            </a:endParaRPr>
          </a:p>
          <a:p>
            <a:pPr marL="0" indent="0">
              <a:buNone/>
            </a:pPr>
            <a:r>
              <a:rPr lang="en-US" sz="1800">
                <a:latin typeface="Consolas"/>
              </a:rPr>
              <a:t>    int </a:t>
            </a:r>
            <a:r>
              <a:rPr lang="en-US" sz="1800" err="1">
                <a:latin typeface="Consolas"/>
              </a:rPr>
              <a:t>right_count</a:t>
            </a:r>
            <a:r>
              <a:rPr lang="en-US" sz="1800">
                <a:latin typeface="Consolas"/>
              </a:rPr>
              <a:t>;    // </a:t>
            </a:r>
            <a:r>
              <a:rPr lang="en-US" sz="1800" err="1">
                <a:latin typeface="Consolas"/>
              </a:rPr>
              <a:t>indiciate</a:t>
            </a:r>
            <a:r>
              <a:rPr lang="en-US" sz="1800">
                <a:latin typeface="Consolas"/>
              </a:rPr>
              <a:t> the current baboons travelling from the right</a:t>
            </a:r>
            <a:endParaRPr lang="en-US" sz="1800">
              <a:ea typeface="Calibri"/>
              <a:cs typeface="Calibri"/>
            </a:endParaRPr>
          </a:p>
          <a:p>
            <a:pPr marL="0" indent="0">
              <a:buNone/>
            </a:pPr>
            <a:r>
              <a:rPr lang="en-US" sz="1800">
                <a:latin typeface="Consolas"/>
              </a:rPr>
              <a:t>    ...</a:t>
            </a:r>
          </a:p>
          <a:p>
            <a:pPr marL="0" indent="0">
              <a:buNone/>
            </a:pPr>
            <a:r>
              <a:rPr lang="en-US" sz="1800">
                <a:latin typeface="Consolas"/>
              </a:rPr>
              <a:t>    </a:t>
            </a:r>
            <a:r>
              <a:rPr lang="en-US" sz="1800" err="1">
                <a:latin typeface="Consolas"/>
              </a:rPr>
              <a:t>sem_t</a:t>
            </a:r>
            <a:r>
              <a:rPr lang="en-US" sz="1800">
                <a:latin typeface="Consolas"/>
              </a:rPr>
              <a:t> </a:t>
            </a:r>
            <a:r>
              <a:rPr lang="en-US" sz="1800" err="1">
                <a:latin typeface="Consolas"/>
              </a:rPr>
              <a:t>sem_left</a:t>
            </a:r>
            <a:r>
              <a:rPr lang="en-US" sz="1800">
                <a:latin typeface="Consolas"/>
              </a:rPr>
              <a:t>;     // semaphore used to prevent baboons from the left entering the rope</a:t>
            </a:r>
            <a:endParaRPr lang="en-US" sz="1800">
              <a:ea typeface="Calibri"/>
              <a:cs typeface="Calibri"/>
            </a:endParaRPr>
          </a:p>
          <a:p>
            <a:pPr marL="0" indent="0">
              <a:buNone/>
            </a:pPr>
            <a:r>
              <a:rPr lang="en-US" sz="1800">
                <a:latin typeface="Consolas"/>
              </a:rPr>
              <a:t>    </a:t>
            </a:r>
            <a:r>
              <a:rPr lang="en-US" sz="1800" err="1">
                <a:latin typeface="Consolas"/>
              </a:rPr>
              <a:t>sem_t</a:t>
            </a:r>
            <a:r>
              <a:rPr lang="en-US" sz="1800">
                <a:latin typeface="Consolas"/>
              </a:rPr>
              <a:t> </a:t>
            </a:r>
            <a:r>
              <a:rPr lang="en-US" sz="1800" err="1">
                <a:latin typeface="Consolas"/>
              </a:rPr>
              <a:t>sem_right</a:t>
            </a:r>
            <a:r>
              <a:rPr lang="en-US" sz="1800">
                <a:latin typeface="Consolas"/>
              </a:rPr>
              <a:t>;    // semaphore used to prevent baboons from the right entering the rope</a:t>
            </a:r>
            <a:endParaRPr lang="en-US" sz="1800">
              <a:ea typeface="Calibri"/>
              <a:cs typeface="Calibri"/>
            </a:endParaRPr>
          </a:p>
          <a:p>
            <a:pPr marL="0" indent="0">
              <a:buNone/>
            </a:pPr>
            <a:r>
              <a:rPr lang="en-US" sz="1800">
                <a:latin typeface="Consolas"/>
              </a:rPr>
              <a:t>    </a:t>
            </a:r>
            <a:r>
              <a:rPr lang="en-US" sz="1800" err="1">
                <a:latin typeface="Consolas"/>
              </a:rPr>
              <a:t>sem_t</a:t>
            </a:r>
            <a:r>
              <a:rPr lang="en-US" sz="1800">
                <a:latin typeface="Consolas"/>
              </a:rPr>
              <a:t> </a:t>
            </a:r>
            <a:r>
              <a:rPr lang="en-US" sz="1800" err="1">
                <a:latin typeface="Consolas"/>
              </a:rPr>
              <a:t>sem_counter</a:t>
            </a:r>
            <a:r>
              <a:rPr lang="en-US" sz="1800">
                <a:latin typeface="Consolas"/>
              </a:rPr>
              <a:t>;  // semaphore used to limit the capacity of the baboons </a:t>
            </a:r>
            <a:endParaRPr lang="en-US" sz="1800">
              <a:latin typeface="Consolas"/>
              <a:ea typeface="Calibri"/>
              <a:cs typeface="Calibri"/>
            </a:endParaRPr>
          </a:p>
          <a:p>
            <a:pPr marL="0" indent="0">
              <a:buNone/>
            </a:pPr>
            <a:r>
              <a:rPr lang="en-US" sz="1800">
                <a:latin typeface="Consolas"/>
              </a:rPr>
              <a:t>    </a:t>
            </a:r>
            <a:r>
              <a:rPr lang="en-US" sz="1800" err="1">
                <a:latin typeface="Consolas"/>
              </a:rPr>
              <a:t>sem_t</a:t>
            </a:r>
            <a:r>
              <a:rPr lang="en-US" sz="1800">
                <a:latin typeface="Consolas"/>
              </a:rPr>
              <a:t> </a:t>
            </a:r>
            <a:r>
              <a:rPr lang="en-US" sz="1800" err="1">
                <a:latin typeface="Consolas"/>
              </a:rPr>
              <a:t>sem_announce</a:t>
            </a:r>
            <a:r>
              <a:rPr lang="en-US" sz="1800">
                <a:latin typeface="Consolas"/>
              </a:rPr>
              <a:t>; // semaphore used to declare the direction of the rope</a:t>
            </a:r>
            <a:endParaRPr lang="en-US" sz="1800">
              <a:ea typeface="Calibri"/>
              <a:cs typeface="Calibri"/>
            </a:endParaRPr>
          </a:p>
          <a:p>
            <a:pPr marL="0" indent="0">
              <a:buNone/>
            </a:pPr>
            <a:r>
              <a:rPr lang="en-US" sz="1800">
                <a:latin typeface="Consolas"/>
              </a:rPr>
              <a:t>} ROPE;</a:t>
            </a:r>
            <a:endParaRPr lang="en-US" sz="1800">
              <a:ea typeface="Calibri"/>
              <a:cs typeface="Calibri"/>
            </a:endParaRPr>
          </a:p>
          <a:p>
            <a:endParaRPr lang="en-US" sz="1600">
              <a:solidFill>
                <a:srgbClr val="D4D4D4"/>
              </a:solidFill>
              <a:latin typeface="Consolas"/>
              <a:cs typeface="Calibri"/>
            </a:endParaRPr>
          </a:p>
        </p:txBody>
      </p:sp>
      <p:sp>
        <p:nvSpPr>
          <p:cNvPr id="2" name="TextBox 1">
            <a:extLst>
              <a:ext uri="{FF2B5EF4-FFF2-40B4-BE49-F238E27FC236}">
                <a16:creationId xmlns:a16="http://schemas.microsoft.com/office/drawing/2014/main" id="{BBC920B4-C4B8-727C-1595-71C865FD93F4}"/>
              </a:ext>
            </a:extLst>
          </p:cNvPr>
          <p:cNvSpPr txBox="1"/>
          <p:nvPr/>
        </p:nvSpPr>
        <p:spPr>
          <a:xfrm>
            <a:off x="112295" y="245979"/>
            <a:ext cx="569762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Calibri Light"/>
              </a:rPr>
              <a:t>Methodology​</a:t>
            </a:r>
            <a:endParaRPr lang="en-US"/>
          </a:p>
        </p:txBody>
      </p:sp>
    </p:spTree>
    <p:extLst>
      <p:ext uri="{BB962C8B-B14F-4D97-AF65-F5344CB8AC3E}">
        <p14:creationId xmlns:p14="http://schemas.microsoft.com/office/powerpoint/2010/main" val="298271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EFF88-EC3E-B6F7-520B-3B8A6EDB7B93}"/>
              </a:ext>
            </a:extLst>
          </p:cNvPr>
          <p:cNvSpPr txBox="1"/>
          <p:nvPr/>
        </p:nvSpPr>
        <p:spPr>
          <a:xfrm>
            <a:off x="5347" y="5633453"/>
            <a:ext cx="4267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a:latin typeface="Calibri Light"/>
              <a:ea typeface="Calibri Light"/>
              <a:cs typeface="Calibri Light"/>
            </a:endParaRPr>
          </a:p>
        </p:txBody>
      </p:sp>
      <p:sp>
        <p:nvSpPr>
          <p:cNvPr id="3" name="Title 2">
            <a:extLst>
              <a:ext uri="{FF2B5EF4-FFF2-40B4-BE49-F238E27FC236}">
                <a16:creationId xmlns:a16="http://schemas.microsoft.com/office/drawing/2014/main" id="{27552976-D148-4D9D-25FE-11DA8D706836}"/>
              </a:ext>
            </a:extLst>
          </p:cNvPr>
          <p:cNvSpPr>
            <a:spLocks noGrp="1"/>
          </p:cNvSpPr>
          <p:nvPr>
            <p:ph type="title"/>
          </p:nvPr>
        </p:nvSpPr>
        <p:spPr/>
        <p:txBody>
          <a:bodyPr/>
          <a:lstStyle/>
          <a:p>
            <a:r>
              <a:rPr lang="en-US">
                <a:ea typeface="Calibri Light"/>
                <a:cs typeface="Calibri Light"/>
              </a:rPr>
              <a:t>Methodology </a:t>
            </a:r>
            <a:endParaRPr lang="en-US"/>
          </a:p>
        </p:txBody>
      </p:sp>
      <p:sp>
        <p:nvSpPr>
          <p:cNvPr id="8" name="Content Placeholder 7">
            <a:extLst>
              <a:ext uri="{FF2B5EF4-FFF2-40B4-BE49-F238E27FC236}">
                <a16:creationId xmlns:a16="http://schemas.microsoft.com/office/drawing/2014/main" id="{66FB9D63-F700-E990-FDA1-55D9DD484DAB}"/>
              </a:ext>
            </a:extLst>
          </p:cNvPr>
          <p:cNvSpPr>
            <a:spLocks noGrp="1"/>
          </p:cNvSpPr>
          <p:nvPr>
            <p:ph idx="1"/>
          </p:nvPr>
        </p:nvSpPr>
        <p:spPr/>
        <p:txBody>
          <a:bodyPr vert="horz" lIns="91440" tIns="45720" rIns="91440" bIns="45720" rtlCol="0" anchor="t">
            <a:normAutofit lnSpcReduction="10000"/>
          </a:bodyPr>
          <a:lstStyle/>
          <a:p>
            <a:pPr marL="0" indent="0">
              <a:lnSpc>
                <a:spcPct val="100000"/>
              </a:lnSpc>
              <a:spcBef>
                <a:spcPts val="0"/>
              </a:spcBef>
              <a:buNone/>
            </a:pPr>
            <a:endParaRPr lang="en-US" sz="1600">
              <a:latin typeface="Consolas"/>
            </a:endParaRPr>
          </a:p>
          <a:p>
            <a:pPr marL="0" indent="0">
              <a:lnSpc>
                <a:spcPct val="100000"/>
              </a:lnSpc>
              <a:spcBef>
                <a:spcPts val="0"/>
              </a:spcBef>
              <a:buNone/>
            </a:pPr>
            <a:r>
              <a:rPr lang="en-US" sz="2000" b="1">
                <a:latin typeface="Consolas"/>
              </a:rPr>
              <a:t>Count the number of Baboons to record in batch, break the count if it the total is 3, or if it encounters a Baboon moving in opposite direction</a:t>
            </a:r>
            <a:endParaRPr lang="en-US" sz="1600" err="1">
              <a:latin typeface="Consolas"/>
            </a:endParaRPr>
          </a:p>
          <a:p>
            <a:pPr marL="0" indent="0">
              <a:lnSpc>
                <a:spcPct val="100000"/>
              </a:lnSpc>
              <a:spcBef>
                <a:spcPts val="0"/>
              </a:spcBef>
              <a:buNone/>
            </a:pPr>
            <a:r>
              <a:rPr lang="en-US" sz="1600">
                <a:latin typeface="Consolas"/>
              </a:rPr>
              <a:t>for (index ; index &lt; rope-&gt;capacity + index; index++){</a:t>
            </a:r>
            <a:endParaRPr lang="en-US">
              <a:ea typeface="Calibri"/>
              <a:cs typeface="Calibri"/>
            </a:endParaRPr>
          </a:p>
          <a:p>
            <a:pPr marL="0" indent="0">
              <a:lnSpc>
                <a:spcPct val="100000"/>
              </a:lnSpc>
              <a:spcBef>
                <a:spcPts val="0"/>
              </a:spcBef>
              <a:buNone/>
            </a:pPr>
            <a:r>
              <a:rPr lang="en-US" sz="1600">
                <a:latin typeface="Consolas"/>
              </a:rPr>
              <a:t>     if (</a:t>
            </a:r>
            <a:r>
              <a:rPr lang="en-US" sz="1600" err="1">
                <a:latin typeface="Consolas"/>
              </a:rPr>
              <a:t>baboon_direction</a:t>
            </a:r>
            <a:r>
              <a:rPr lang="en-US" sz="1600">
                <a:latin typeface="Consolas"/>
              </a:rPr>
              <a:t> == </a:t>
            </a:r>
            <a:r>
              <a:rPr lang="en-US" sz="1600" err="1">
                <a:latin typeface="Consolas"/>
              </a:rPr>
              <a:t>baboons.direction</a:t>
            </a:r>
            <a:r>
              <a:rPr lang="en-US" sz="1600">
                <a:latin typeface="Consolas"/>
              </a:rPr>
              <a:t>[index] --&gt; </a:t>
            </a:r>
            <a:r>
              <a:rPr lang="en-US" sz="1600" err="1">
                <a:latin typeface="Consolas"/>
              </a:rPr>
              <a:t>batch_count</a:t>
            </a:r>
            <a:r>
              <a:rPr lang="en-US" sz="1600">
                <a:latin typeface="Consolas"/>
              </a:rPr>
              <a:t>++;</a:t>
            </a:r>
          </a:p>
          <a:p>
            <a:pPr marL="0" indent="0">
              <a:lnSpc>
                <a:spcPct val="100000"/>
              </a:lnSpc>
              <a:spcBef>
                <a:spcPts val="0"/>
              </a:spcBef>
              <a:buNone/>
            </a:pPr>
            <a:r>
              <a:rPr lang="en-US" sz="1600">
                <a:latin typeface="Consolas"/>
              </a:rPr>
              <a:t>     else --&gt; break;</a:t>
            </a:r>
          </a:p>
          <a:p>
            <a:pPr marL="0" indent="0">
              <a:lnSpc>
                <a:spcPct val="100000"/>
              </a:lnSpc>
              <a:spcBef>
                <a:spcPts val="0"/>
              </a:spcBef>
              <a:buNone/>
            </a:pPr>
            <a:r>
              <a:rPr lang="en-US" sz="1600">
                <a:latin typeface="Consolas"/>
              </a:rPr>
              <a:t>     }</a:t>
            </a:r>
          </a:p>
          <a:p>
            <a:pPr marL="0" indent="0">
              <a:lnSpc>
                <a:spcPct val="100000"/>
              </a:lnSpc>
              <a:spcBef>
                <a:spcPts val="0"/>
              </a:spcBef>
              <a:buNone/>
            </a:pPr>
            <a:endParaRPr lang="en-US" sz="1600">
              <a:latin typeface="Consolas"/>
            </a:endParaRPr>
          </a:p>
          <a:p>
            <a:pPr marL="0" indent="0">
              <a:lnSpc>
                <a:spcPct val="100000"/>
              </a:lnSpc>
              <a:spcBef>
                <a:spcPts val="0"/>
              </a:spcBef>
              <a:buNone/>
            </a:pPr>
            <a:endParaRPr lang="en-US" sz="1600">
              <a:latin typeface="Consolas"/>
            </a:endParaRPr>
          </a:p>
          <a:p>
            <a:pPr marL="0" indent="0">
              <a:lnSpc>
                <a:spcPct val="100000"/>
              </a:lnSpc>
              <a:spcBef>
                <a:spcPts val="0"/>
              </a:spcBef>
              <a:buNone/>
            </a:pPr>
            <a:r>
              <a:rPr lang="en-US" sz="2000" b="1">
                <a:latin typeface="Consolas"/>
              </a:rPr>
              <a:t>Allocate memory for the thread arguments based on the # of baboons in batch(should be less than or equal to 3)</a:t>
            </a:r>
          </a:p>
          <a:p>
            <a:pPr marL="0" indent="0">
              <a:lnSpc>
                <a:spcPct val="100000"/>
              </a:lnSpc>
              <a:spcBef>
                <a:spcPts val="0"/>
              </a:spcBef>
              <a:buNone/>
            </a:pPr>
            <a:r>
              <a:rPr lang="en-US" sz="1600">
                <a:latin typeface="Consolas"/>
              </a:rPr>
              <a:t>for (int index = 0; index &lt; </a:t>
            </a:r>
            <a:r>
              <a:rPr lang="en-US" sz="1600" err="1">
                <a:latin typeface="Consolas"/>
              </a:rPr>
              <a:t>batch_count</a:t>
            </a:r>
            <a:r>
              <a:rPr lang="en-US" sz="1600">
                <a:latin typeface="Consolas"/>
              </a:rPr>
              <a:t>; index++){</a:t>
            </a:r>
            <a:endParaRPr lang="en-US"/>
          </a:p>
          <a:p>
            <a:pPr marL="0" indent="0">
              <a:lnSpc>
                <a:spcPct val="100000"/>
              </a:lnSpc>
              <a:spcBef>
                <a:spcPts val="0"/>
              </a:spcBef>
              <a:buNone/>
            </a:pPr>
            <a:r>
              <a:rPr lang="en-US" sz="1600">
                <a:latin typeface="Consolas"/>
              </a:rPr>
              <a:t>    </a:t>
            </a:r>
            <a:r>
              <a:rPr lang="en-US" sz="1600" err="1">
                <a:latin typeface="Consolas"/>
              </a:rPr>
              <a:t>threadArgs</a:t>
            </a:r>
            <a:r>
              <a:rPr lang="en-US" sz="1600">
                <a:latin typeface="Consolas"/>
              </a:rPr>
              <a:t>[index] = (</a:t>
            </a:r>
            <a:r>
              <a:rPr lang="en-US" sz="1600" err="1">
                <a:latin typeface="Consolas"/>
              </a:rPr>
              <a:t>ThreadArgs</a:t>
            </a:r>
            <a:r>
              <a:rPr lang="en-US" sz="1600">
                <a:latin typeface="Consolas"/>
              </a:rPr>
              <a:t>*)malloc(</a:t>
            </a:r>
            <a:r>
              <a:rPr lang="en-US" sz="1600" err="1">
                <a:latin typeface="Consolas"/>
              </a:rPr>
              <a:t>sizeof</a:t>
            </a:r>
            <a:r>
              <a:rPr lang="en-US" sz="1600">
                <a:latin typeface="Consolas"/>
              </a:rPr>
              <a:t>(</a:t>
            </a:r>
            <a:r>
              <a:rPr lang="en-US" sz="1600" err="1">
                <a:latin typeface="Consolas"/>
              </a:rPr>
              <a:t>ThreadArgs</a:t>
            </a:r>
            <a:r>
              <a:rPr lang="en-US" sz="1600">
                <a:latin typeface="Consolas"/>
              </a:rPr>
              <a:t>));</a:t>
            </a:r>
          </a:p>
          <a:p>
            <a:pPr marL="0" indent="0">
              <a:lnSpc>
                <a:spcPct val="100000"/>
              </a:lnSpc>
              <a:spcBef>
                <a:spcPts val="0"/>
              </a:spcBef>
              <a:buNone/>
            </a:pPr>
            <a:r>
              <a:rPr lang="en-US" sz="1600">
                <a:latin typeface="Consolas"/>
              </a:rPr>
              <a:t>    </a:t>
            </a:r>
            <a:r>
              <a:rPr lang="en-US" sz="1600" err="1">
                <a:latin typeface="Consolas"/>
              </a:rPr>
              <a:t>threadArgs</a:t>
            </a:r>
            <a:r>
              <a:rPr lang="en-US" sz="1600">
                <a:latin typeface="Consolas"/>
              </a:rPr>
              <a:t>[index]-&gt;rope = rope;</a:t>
            </a:r>
          </a:p>
          <a:p>
            <a:pPr marL="0" indent="0">
              <a:lnSpc>
                <a:spcPct val="100000"/>
              </a:lnSpc>
              <a:spcBef>
                <a:spcPts val="0"/>
              </a:spcBef>
              <a:buNone/>
            </a:pPr>
            <a:r>
              <a:rPr lang="en-US" sz="1600">
                <a:latin typeface="Consolas"/>
              </a:rPr>
              <a:t>    </a:t>
            </a:r>
            <a:r>
              <a:rPr lang="en-US" sz="1600" err="1">
                <a:latin typeface="Consolas"/>
              </a:rPr>
              <a:t>threadArgs</a:t>
            </a:r>
            <a:r>
              <a:rPr lang="en-US" sz="1600">
                <a:latin typeface="Consolas"/>
              </a:rPr>
              <a:t>[index]-&gt;direction = (DIRECTION)</a:t>
            </a:r>
            <a:r>
              <a:rPr lang="en-US" sz="1600" err="1">
                <a:latin typeface="Consolas"/>
              </a:rPr>
              <a:t>baboons.direction</a:t>
            </a:r>
            <a:r>
              <a:rPr lang="en-US" sz="1600">
                <a:latin typeface="Consolas"/>
              </a:rPr>
              <a:t>[</a:t>
            </a:r>
            <a:r>
              <a:rPr lang="en-US" sz="1600" err="1">
                <a:latin typeface="Consolas"/>
              </a:rPr>
              <a:t>baboon_index</a:t>
            </a:r>
            <a:r>
              <a:rPr lang="en-US" sz="1600">
                <a:latin typeface="Consolas"/>
              </a:rPr>
              <a:t>];</a:t>
            </a:r>
          </a:p>
          <a:p>
            <a:pPr marL="0" indent="0">
              <a:lnSpc>
                <a:spcPct val="100000"/>
              </a:lnSpc>
              <a:spcBef>
                <a:spcPts val="0"/>
              </a:spcBef>
              <a:buNone/>
            </a:pPr>
            <a:r>
              <a:rPr lang="en-US" sz="1600">
                <a:latin typeface="Consolas"/>
              </a:rPr>
              <a:t>    }</a:t>
            </a:r>
          </a:p>
          <a:p>
            <a:pPr marL="0" indent="0">
              <a:lnSpc>
                <a:spcPct val="100000"/>
              </a:lnSpc>
              <a:spcBef>
                <a:spcPts val="0"/>
              </a:spcBef>
              <a:buNone/>
            </a:pPr>
            <a:br>
              <a:rPr lang="en-US" sz="1600">
                <a:latin typeface="Consolas"/>
              </a:rPr>
            </a:br>
            <a:r>
              <a:rPr lang="en-US" sz="1600">
                <a:latin typeface="Consolas"/>
              </a:rPr>
              <a:t>    </a:t>
            </a:r>
          </a:p>
          <a:p>
            <a:endParaRPr lang="en-US">
              <a:ea typeface="Calibri"/>
              <a:cs typeface="Calibri"/>
            </a:endParaRPr>
          </a:p>
        </p:txBody>
      </p:sp>
    </p:spTree>
    <p:extLst>
      <p:ext uri="{BB962C8B-B14F-4D97-AF65-F5344CB8AC3E}">
        <p14:creationId xmlns:p14="http://schemas.microsoft.com/office/powerpoint/2010/main" val="321541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B4C3-8BF9-E7F1-59AC-03184E52A3B0}"/>
              </a:ext>
            </a:extLst>
          </p:cNvPr>
          <p:cNvSpPr>
            <a:spLocks noGrp="1"/>
          </p:cNvSpPr>
          <p:nvPr>
            <p:ph type="title"/>
          </p:nvPr>
        </p:nvSpPr>
        <p:spPr/>
        <p:txBody>
          <a:bodyPr/>
          <a:lstStyle/>
          <a:p>
            <a:r>
              <a:rPr lang="en-US">
                <a:ea typeface="Calibri Light"/>
                <a:cs typeface="Calibri Light"/>
              </a:rPr>
              <a:t>Methodology</a:t>
            </a:r>
            <a:endParaRPr lang="en-US"/>
          </a:p>
        </p:txBody>
      </p:sp>
      <p:sp>
        <p:nvSpPr>
          <p:cNvPr id="8" name="Text Placeholder 7">
            <a:extLst>
              <a:ext uri="{FF2B5EF4-FFF2-40B4-BE49-F238E27FC236}">
                <a16:creationId xmlns:a16="http://schemas.microsoft.com/office/drawing/2014/main" id="{8F214F17-F97B-88EE-55F0-78BCAB21D736}"/>
              </a:ext>
            </a:extLst>
          </p:cNvPr>
          <p:cNvSpPr>
            <a:spLocks noGrp="1"/>
          </p:cNvSpPr>
          <p:nvPr>
            <p:ph type="body" sz="half" idx="2"/>
          </p:nvPr>
        </p:nvSpPr>
        <p:spPr/>
        <p:txBody>
          <a:bodyPr vert="horz" lIns="91440" tIns="45720" rIns="91440" bIns="45720" rtlCol="0" anchor="t">
            <a:normAutofit/>
          </a:bodyPr>
          <a:lstStyle/>
          <a:p>
            <a:pPr marL="285750" indent="-285750">
              <a:buChar char="•"/>
            </a:pPr>
            <a:r>
              <a:rPr lang="en-US" sz="2400">
                <a:ea typeface="Calibri"/>
                <a:cs typeface="Calibri"/>
              </a:rPr>
              <a:t>Create new thread for each baboon. </a:t>
            </a:r>
          </a:p>
          <a:p>
            <a:pPr marL="285750" indent="-285750">
              <a:buChar char="•"/>
            </a:pPr>
            <a:r>
              <a:rPr lang="en-US" sz="2400">
                <a:ea typeface="Calibri"/>
                <a:cs typeface="Calibri"/>
              </a:rPr>
              <a:t>Run thread through </a:t>
            </a:r>
            <a:r>
              <a:rPr lang="en-US" sz="2400" err="1">
                <a:ea typeface="Calibri"/>
                <a:cs typeface="Calibri"/>
              </a:rPr>
              <a:t>ROPE_cross</a:t>
            </a:r>
            <a:r>
              <a:rPr lang="en-US" sz="2400">
                <a:ea typeface="Calibri"/>
                <a:cs typeface="Calibri"/>
              </a:rPr>
              <a:t>(): announce(),  mount(), and dismount() </a:t>
            </a:r>
          </a:p>
          <a:p>
            <a:pPr marL="285750" indent="-285750">
              <a:buChar char="•"/>
            </a:pPr>
            <a:r>
              <a:rPr lang="en-US" sz="2400" err="1">
                <a:ea typeface="Calibri"/>
                <a:cs typeface="Calibri"/>
              </a:rPr>
              <a:t>ROPE_cross</a:t>
            </a:r>
            <a:r>
              <a:rPr lang="en-US" sz="2400">
                <a:ea typeface="Calibri"/>
                <a:cs typeface="Calibri"/>
              </a:rPr>
              <a:t>() :  have semaphore to ensure baboons </a:t>
            </a:r>
            <a:r>
              <a:rPr lang="en-US" sz="2400" b="1">
                <a:ea typeface="Calibri"/>
                <a:cs typeface="Calibri"/>
              </a:rPr>
              <a:t>only</a:t>
            </a:r>
            <a:r>
              <a:rPr lang="en-US" sz="2400">
                <a:ea typeface="Calibri"/>
                <a:cs typeface="Calibri"/>
              </a:rPr>
              <a:t> enter rope given the conditions.  </a:t>
            </a:r>
          </a:p>
          <a:p>
            <a:pPr marL="285750" indent="-285750">
              <a:buChar char="•"/>
            </a:pPr>
            <a:endParaRPr lang="en-US">
              <a:ea typeface="Calibri"/>
              <a:cs typeface="Calibri"/>
            </a:endParaRPr>
          </a:p>
        </p:txBody>
      </p:sp>
      <p:sp>
        <p:nvSpPr>
          <p:cNvPr id="9" name="TextBox 1">
            <a:extLst>
              <a:ext uri="{FF2B5EF4-FFF2-40B4-BE49-F238E27FC236}">
                <a16:creationId xmlns:a16="http://schemas.microsoft.com/office/drawing/2014/main" id="{D5097E50-88E3-353C-B97F-B4329CA319F0}"/>
              </a:ext>
            </a:extLst>
          </p:cNvPr>
          <p:cNvSpPr txBox="1"/>
          <p:nvPr/>
        </p:nvSpPr>
        <p:spPr>
          <a:xfrm>
            <a:off x="4945781" y="1587635"/>
            <a:ext cx="9818302" cy="258532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Consolas"/>
              </a:rPr>
              <a:t>...</a:t>
            </a:r>
          </a:p>
          <a:p>
            <a:r>
              <a:rPr lang="en-US" sz="1600">
                <a:latin typeface="Consolas"/>
              </a:rPr>
              <a:t>// Create threads for each baboon in the batch</a:t>
            </a:r>
            <a:endParaRPr lang="en-US"/>
          </a:p>
          <a:p>
            <a:r>
              <a:rPr lang="en-US" sz="1600">
                <a:latin typeface="Consolas"/>
              </a:rPr>
              <a:t>    </a:t>
            </a:r>
            <a:r>
              <a:rPr lang="en-US" sz="1600" err="1">
                <a:latin typeface="Consolas"/>
              </a:rPr>
              <a:t>pthread_create</a:t>
            </a:r>
            <a:r>
              <a:rPr lang="en-US" sz="1600">
                <a:latin typeface="Consolas"/>
              </a:rPr>
              <a:t>(&amp;threads[index], &amp;</a:t>
            </a:r>
            <a:r>
              <a:rPr lang="en-US" sz="1600" err="1">
                <a:latin typeface="Consolas"/>
              </a:rPr>
              <a:t>attr</a:t>
            </a:r>
            <a:r>
              <a:rPr lang="en-US" sz="1600">
                <a:latin typeface="Consolas"/>
              </a:rPr>
              <a:t>, </a:t>
            </a:r>
            <a:r>
              <a:rPr lang="en-US" sz="1600" b="1" err="1">
                <a:latin typeface="Consolas"/>
              </a:rPr>
              <a:t>ROPE_cross</a:t>
            </a:r>
            <a:r>
              <a:rPr lang="en-US" sz="1600">
                <a:latin typeface="Consolas"/>
              </a:rPr>
              <a:t>, ...);</a:t>
            </a:r>
          </a:p>
          <a:p>
            <a:br>
              <a:rPr lang="en-US" sz="1600">
                <a:latin typeface="Consolas"/>
              </a:rPr>
            </a:br>
            <a:r>
              <a:rPr lang="en-US" sz="1600">
                <a:latin typeface="Consolas"/>
              </a:rPr>
              <a:t>    // Increment the actual baboon index</a:t>
            </a:r>
          </a:p>
          <a:p>
            <a:r>
              <a:rPr lang="en-US" sz="1600">
                <a:latin typeface="Consolas"/>
              </a:rPr>
              <a:t>    </a:t>
            </a:r>
            <a:r>
              <a:rPr lang="en-US" sz="1600" err="1">
                <a:latin typeface="Consolas"/>
              </a:rPr>
              <a:t>baboon_index</a:t>
            </a:r>
            <a:r>
              <a:rPr lang="en-US" sz="1600">
                <a:latin typeface="Consolas"/>
              </a:rPr>
              <a:t>++;</a:t>
            </a:r>
          </a:p>
          <a:p>
            <a:r>
              <a:rPr lang="en-US" sz="1600">
                <a:latin typeface="Consolas"/>
              </a:rPr>
              <a:t>    }</a:t>
            </a:r>
          </a:p>
          <a:p>
            <a:r>
              <a:rPr lang="en-US" sz="1600">
                <a:solidFill>
                  <a:srgbClr val="000000"/>
                </a:solidFill>
                <a:latin typeface="Consolas"/>
              </a:rPr>
              <a:t>...</a:t>
            </a:r>
          </a:p>
          <a:p>
            <a:pPr algn="l"/>
            <a:endParaRPr lang="en-US" sz="1600">
              <a:solidFill>
                <a:srgbClr val="D4D4D4"/>
              </a:solidFill>
              <a:latin typeface="Consolas"/>
              <a:ea typeface="Calibri"/>
              <a:cs typeface="Calibri"/>
            </a:endParaRPr>
          </a:p>
          <a:p>
            <a:endParaRPr lang="en-US">
              <a:ea typeface="Calibri"/>
              <a:cs typeface="Calibri"/>
            </a:endParaRPr>
          </a:p>
        </p:txBody>
      </p:sp>
      <p:sp>
        <p:nvSpPr>
          <p:cNvPr id="10" name="TextBox 1">
            <a:extLst>
              <a:ext uri="{FF2B5EF4-FFF2-40B4-BE49-F238E27FC236}">
                <a16:creationId xmlns:a16="http://schemas.microsoft.com/office/drawing/2014/main" id="{0639B7B4-F90D-DE6B-BDB4-C9037FD1C533}"/>
              </a:ext>
            </a:extLst>
          </p:cNvPr>
          <p:cNvSpPr txBox="1"/>
          <p:nvPr/>
        </p:nvSpPr>
        <p:spPr>
          <a:xfrm>
            <a:off x="4894981" y="4006249"/>
            <a:ext cx="5644148" cy="1754326"/>
          </a:xfrm>
          <a:prstGeom prst="rect">
            <a:avLst/>
          </a:prstGeom>
          <a:noFill/>
          <a:ln>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Consolas"/>
              </a:rPr>
              <a:t>void *</a:t>
            </a:r>
            <a:r>
              <a:rPr lang="en-US" err="1">
                <a:latin typeface="Consolas"/>
              </a:rPr>
              <a:t>ROPE_cross</a:t>
            </a:r>
            <a:r>
              <a:rPr lang="en-US">
                <a:latin typeface="Consolas"/>
              </a:rPr>
              <a:t>(void *</a:t>
            </a:r>
            <a:r>
              <a:rPr lang="en-US" err="1">
                <a:latin typeface="Consolas"/>
              </a:rPr>
              <a:t>args</a:t>
            </a:r>
            <a:r>
              <a:rPr lang="en-US">
                <a:latin typeface="Consolas"/>
              </a:rPr>
              <a:t>){</a:t>
            </a:r>
            <a:br>
              <a:rPr lang="en-US">
                <a:latin typeface="Consolas"/>
              </a:rPr>
            </a:br>
            <a:r>
              <a:rPr lang="en-US">
                <a:latin typeface="Consolas"/>
              </a:rPr>
              <a:t>    </a:t>
            </a:r>
            <a:r>
              <a:rPr lang="en-US" err="1">
                <a:latin typeface="Consolas"/>
              </a:rPr>
              <a:t>ROPE_announce</a:t>
            </a:r>
            <a:r>
              <a:rPr lang="en-US">
                <a:latin typeface="Consolas"/>
              </a:rPr>
              <a:t>(a-&gt;rope, a-&gt;direction);</a:t>
            </a:r>
          </a:p>
          <a:p>
            <a:r>
              <a:rPr lang="en-US">
                <a:latin typeface="Consolas"/>
              </a:rPr>
              <a:t>    </a:t>
            </a:r>
            <a:r>
              <a:rPr lang="en-US" err="1">
                <a:latin typeface="Consolas"/>
              </a:rPr>
              <a:t>ROPE_mount</a:t>
            </a:r>
            <a:r>
              <a:rPr lang="en-US">
                <a:latin typeface="Consolas"/>
              </a:rPr>
              <a:t>(a-&gt;rope, a-&gt;direction);</a:t>
            </a:r>
          </a:p>
          <a:p>
            <a:r>
              <a:rPr lang="en-US">
                <a:latin typeface="Consolas"/>
              </a:rPr>
              <a:t>    </a:t>
            </a:r>
            <a:r>
              <a:rPr lang="en-US" err="1">
                <a:latin typeface="Consolas"/>
              </a:rPr>
              <a:t>ROPE_dismount</a:t>
            </a:r>
            <a:r>
              <a:rPr lang="en-US">
                <a:latin typeface="Consolas"/>
              </a:rPr>
              <a:t>(a-&gt;rope, a-&gt;direction);</a:t>
            </a:r>
            <a:br>
              <a:rPr lang="en-US">
                <a:latin typeface="Consolas"/>
              </a:rPr>
            </a:br>
            <a:r>
              <a:rPr lang="en-US">
                <a:latin typeface="Consolas"/>
              </a:rPr>
              <a:t>    return NULL;}</a:t>
            </a:r>
          </a:p>
          <a:p>
            <a:endParaRPr lang="en-US">
              <a:solidFill>
                <a:srgbClr val="D4D4D4"/>
              </a:solidFill>
              <a:latin typeface="Consolas"/>
            </a:endParaRPr>
          </a:p>
        </p:txBody>
      </p:sp>
      <p:sp>
        <p:nvSpPr>
          <p:cNvPr id="11" name="Left Brace 10">
            <a:extLst>
              <a:ext uri="{FF2B5EF4-FFF2-40B4-BE49-F238E27FC236}">
                <a16:creationId xmlns:a16="http://schemas.microsoft.com/office/drawing/2014/main" id="{52A6CD9D-653C-1F95-D604-7127F86D1100}"/>
              </a:ext>
            </a:extLst>
          </p:cNvPr>
          <p:cNvSpPr/>
          <p:nvPr/>
        </p:nvSpPr>
        <p:spPr>
          <a:xfrm rot="16200000">
            <a:off x="10303043" y="1831207"/>
            <a:ext cx="304800" cy="120904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12" name="Straight Arrow Connector 11">
            <a:extLst>
              <a:ext uri="{FF2B5EF4-FFF2-40B4-BE49-F238E27FC236}">
                <a16:creationId xmlns:a16="http://schemas.microsoft.com/office/drawing/2014/main" id="{FD1917DA-C650-AA3C-C127-90C1EDB9978C}"/>
              </a:ext>
            </a:extLst>
          </p:cNvPr>
          <p:cNvCxnSpPr/>
          <p:nvPr/>
        </p:nvCxnSpPr>
        <p:spPr>
          <a:xfrm flipH="1">
            <a:off x="7571875" y="2559519"/>
            <a:ext cx="2902016" cy="142988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822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442512-4F2B-71B7-28F6-162C4FC2DF70}"/>
              </a:ext>
            </a:extLst>
          </p:cNvPr>
          <p:cNvSpPr txBox="1"/>
          <p:nvPr/>
        </p:nvSpPr>
        <p:spPr>
          <a:xfrm>
            <a:off x="-168442" y="1489242"/>
            <a:ext cx="7248358" cy="66325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569CD6"/>
                </a:solidFill>
                <a:latin typeface="Consolas"/>
              </a:rPr>
              <a:t>    </a:t>
            </a:r>
            <a:r>
              <a:rPr lang="en-US">
                <a:latin typeface="Consolas"/>
              </a:rPr>
              <a:t>void </a:t>
            </a:r>
            <a:r>
              <a:rPr lang="en-US" err="1">
                <a:latin typeface="Consolas"/>
              </a:rPr>
              <a:t>ROPE_announce</a:t>
            </a:r>
            <a:r>
              <a:rPr lang="en-US">
                <a:latin typeface="Consolas"/>
              </a:rPr>
              <a:t>(ROPE *rope, DIRECTION direction){</a:t>
            </a:r>
            <a:endParaRPr lang="en-US"/>
          </a:p>
          <a:p>
            <a:r>
              <a:rPr lang="en-US">
                <a:solidFill>
                  <a:srgbClr val="D4D4D4"/>
                </a:solidFill>
                <a:latin typeface="Consolas"/>
              </a:rPr>
              <a:t>    </a:t>
            </a:r>
            <a:r>
              <a:rPr lang="en-US">
                <a:solidFill>
                  <a:srgbClr val="6A9955"/>
                </a:solidFill>
                <a:latin typeface="Consolas"/>
              </a:rPr>
              <a:t>// only one baboon can access the rope at one time</a:t>
            </a:r>
          </a:p>
          <a:p>
            <a:r>
              <a:rPr lang="en-US">
                <a:solidFill>
                  <a:srgbClr val="D4D4D4"/>
                </a:solidFill>
                <a:latin typeface="Consolas"/>
              </a:rPr>
              <a:t>    </a:t>
            </a:r>
            <a:r>
              <a:rPr lang="en-US" err="1">
                <a:latin typeface="Consolas"/>
              </a:rPr>
              <a:t>sem_wait</a:t>
            </a:r>
            <a:r>
              <a:rPr lang="en-US">
                <a:latin typeface="Consolas"/>
              </a:rPr>
              <a:t>(&amp;rope-&gt;</a:t>
            </a:r>
            <a:r>
              <a:rPr lang="en-US" err="1">
                <a:latin typeface="Consolas"/>
              </a:rPr>
              <a:t>sem_announce</a:t>
            </a:r>
            <a:r>
              <a:rPr lang="en-US">
                <a:latin typeface="Consolas"/>
              </a:rPr>
              <a:t>);</a:t>
            </a:r>
          </a:p>
          <a:p>
            <a:br>
              <a:rPr lang="en-US">
                <a:latin typeface="Consolas"/>
              </a:rPr>
            </a:br>
            <a:r>
              <a:rPr lang="en-US">
                <a:solidFill>
                  <a:srgbClr val="D4D4D4"/>
                </a:solidFill>
                <a:latin typeface="Consolas"/>
              </a:rPr>
              <a:t>    </a:t>
            </a:r>
            <a:r>
              <a:rPr lang="en-US">
                <a:solidFill>
                  <a:srgbClr val="6A9955"/>
                </a:solidFill>
                <a:latin typeface="Consolas"/>
              </a:rPr>
              <a:t>// left side access the rope</a:t>
            </a:r>
          </a:p>
          <a:p>
            <a:r>
              <a:rPr lang="en-US">
                <a:latin typeface="Consolas"/>
              </a:rPr>
              <a:t>    if (direction == LEFT){</a:t>
            </a:r>
          </a:p>
          <a:p>
            <a:r>
              <a:rPr lang="en-US">
                <a:latin typeface="Consolas"/>
              </a:rPr>
              <a:t>        </a:t>
            </a:r>
            <a:r>
              <a:rPr lang="en-US" err="1">
                <a:latin typeface="Consolas"/>
              </a:rPr>
              <a:t>sem_wait</a:t>
            </a:r>
            <a:r>
              <a:rPr lang="en-US">
                <a:latin typeface="Consolas"/>
              </a:rPr>
              <a:t>(&amp;rope-&gt;</a:t>
            </a:r>
            <a:r>
              <a:rPr lang="en-US" err="1">
                <a:latin typeface="Consolas"/>
              </a:rPr>
              <a:t>sem_left</a:t>
            </a:r>
            <a:r>
              <a:rPr lang="en-US">
                <a:latin typeface="Consolas"/>
              </a:rPr>
              <a:t>);</a:t>
            </a:r>
          </a:p>
          <a:p>
            <a:r>
              <a:rPr lang="en-US">
                <a:latin typeface="Consolas"/>
              </a:rPr>
              <a:t>        rope-&gt;</a:t>
            </a:r>
            <a:r>
              <a:rPr lang="en-US" err="1">
                <a:latin typeface="Consolas"/>
              </a:rPr>
              <a:t>left_count</a:t>
            </a:r>
            <a:r>
              <a:rPr lang="en-US">
                <a:latin typeface="Consolas"/>
              </a:rPr>
              <a:t>++;</a:t>
            </a:r>
          </a:p>
          <a:p>
            <a:r>
              <a:rPr lang="en-US">
                <a:latin typeface="Consolas"/>
              </a:rPr>
              <a:t>        if (rope-&gt;</a:t>
            </a:r>
            <a:r>
              <a:rPr lang="en-US" err="1">
                <a:latin typeface="Consolas"/>
              </a:rPr>
              <a:t>left_count</a:t>
            </a:r>
            <a:r>
              <a:rPr lang="en-US">
                <a:latin typeface="Consolas"/>
              </a:rPr>
              <a:t> == 1)</a:t>
            </a:r>
          </a:p>
          <a:p>
            <a:r>
              <a:rPr lang="en-US">
                <a:latin typeface="Consolas"/>
              </a:rPr>
              <a:t>            </a:t>
            </a:r>
            <a:r>
              <a:rPr lang="en-US" err="1">
                <a:latin typeface="Consolas"/>
              </a:rPr>
              <a:t>sem_wait</a:t>
            </a:r>
            <a:r>
              <a:rPr lang="en-US">
                <a:latin typeface="Consolas"/>
              </a:rPr>
              <a:t>(&amp;rope-&gt;</a:t>
            </a:r>
            <a:r>
              <a:rPr lang="en-US" err="1">
                <a:latin typeface="Consolas"/>
              </a:rPr>
              <a:t>sem_right</a:t>
            </a:r>
            <a:r>
              <a:rPr lang="en-US">
                <a:latin typeface="Consolas"/>
              </a:rPr>
              <a:t>);</a:t>
            </a:r>
          </a:p>
          <a:p>
            <a:r>
              <a:rPr lang="en-US">
                <a:latin typeface="Consolas"/>
              </a:rPr>
              <a:t>        </a:t>
            </a:r>
            <a:r>
              <a:rPr lang="en-US" err="1">
                <a:latin typeface="Consolas"/>
              </a:rPr>
              <a:t>sem_post</a:t>
            </a:r>
            <a:r>
              <a:rPr lang="en-US">
                <a:latin typeface="Consolas"/>
              </a:rPr>
              <a:t>(&amp;rope-&gt;</a:t>
            </a:r>
            <a:r>
              <a:rPr lang="en-US" err="1">
                <a:latin typeface="Consolas"/>
              </a:rPr>
              <a:t>sem_left</a:t>
            </a:r>
            <a:r>
              <a:rPr lang="en-US">
                <a:latin typeface="Consolas"/>
              </a:rPr>
              <a:t>);</a:t>
            </a:r>
          </a:p>
          <a:p>
            <a:r>
              <a:rPr lang="en-US">
                <a:latin typeface="Consolas"/>
              </a:rPr>
              <a:t>    }</a:t>
            </a:r>
          </a:p>
          <a:p>
            <a:r>
              <a:rPr lang="en-US">
                <a:solidFill>
                  <a:srgbClr val="D4D4D4"/>
                </a:solidFill>
                <a:latin typeface="Consolas"/>
              </a:rPr>
              <a:t>    </a:t>
            </a:r>
            <a:r>
              <a:rPr lang="en-US">
                <a:solidFill>
                  <a:srgbClr val="6A9955"/>
                </a:solidFill>
                <a:latin typeface="Consolas"/>
              </a:rPr>
              <a:t>// Else for right side access</a:t>
            </a:r>
            <a:endParaRPr lang="en-US">
              <a:solidFill>
                <a:srgbClr val="D4D4D4"/>
              </a:solidFill>
              <a:latin typeface="Consolas"/>
            </a:endParaRPr>
          </a:p>
          <a:p>
            <a:r>
              <a:rPr lang="en-US">
                <a:solidFill>
                  <a:srgbClr val="6A9955"/>
                </a:solidFill>
                <a:latin typeface="Consolas"/>
              </a:rPr>
              <a:t>    // ...</a:t>
            </a:r>
          </a:p>
          <a:p>
            <a:r>
              <a:rPr lang="en-US">
                <a:solidFill>
                  <a:srgbClr val="D4D4D4"/>
                </a:solidFill>
                <a:latin typeface="Consolas"/>
              </a:rPr>
              <a:t>    </a:t>
            </a:r>
            <a:r>
              <a:rPr lang="en-US" err="1">
                <a:latin typeface="Consolas"/>
              </a:rPr>
              <a:t>sem_post</a:t>
            </a:r>
            <a:r>
              <a:rPr lang="en-US">
                <a:latin typeface="Consolas"/>
              </a:rPr>
              <a:t>(&amp;rope-&gt;</a:t>
            </a:r>
            <a:r>
              <a:rPr lang="en-US" err="1">
                <a:latin typeface="Consolas"/>
              </a:rPr>
              <a:t>sem_announce</a:t>
            </a:r>
            <a:r>
              <a:rPr lang="en-US">
                <a:latin typeface="Consolas"/>
              </a:rPr>
              <a:t>);</a:t>
            </a:r>
          </a:p>
          <a:p>
            <a:r>
              <a:rPr lang="en-US">
                <a:solidFill>
                  <a:srgbClr val="D4D4D4"/>
                </a:solidFill>
                <a:latin typeface="Consolas"/>
              </a:rPr>
              <a:t>    </a:t>
            </a:r>
            <a:r>
              <a:rPr lang="en-US">
                <a:solidFill>
                  <a:schemeClr val="accent6"/>
                </a:solidFill>
                <a:latin typeface="Consolas"/>
              </a:rPr>
              <a:t>/* Sem(announce) now available so other </a:t>
            </a:r>
          </a:p>
          <a:p>
            <a:r>
              <a:rPr lang="en-US">
                <a:solidFill>
                  <a:schemeClr val="accent6"/>
                </a:solidFill>
                <a:latin typeface="Consolas"/>
              </a:rPr>
              <a:t>    baboons can access rope */</a:t>
            </a:r>
          </a:p>
          <a:p>
            <a:r>
              <a:rPr lang="en-US">
                <a:solidFill>
                  <a:schemeClr val="accent6"/>
                </a:solidFill>
                <a:latin typeface="Consolas"/>
              </a:rPr>
              <a:t>   </a:t>
            </a:r>
            <a:r>
              <a:rPr lang="en-US">
                <a:solidFill>
                  <a:schemeClr val="bg1">
                    <a:lumMod val="50000"/>
                  </a:schemeClr>
                </a:solidFill>
                <a:latin typeface="Consolas"/>
              </a:rPr>
              <a:t> }</a:t>
            </a:r>
          </a:p>
          <a:p>
            <a:endParaRPr lang="en-US">
              <a:solidFill>
                <a:srgbClr val="D4D4D4"/>
              </a:solidFill>
              <a:latin typeface="Consolas"/>
            </a:endParaRPr>
          </a:p>
          <a:p>
            <a:r>
              <a:rPr lang="en-US" sz="1100">
                <a:solidFill>
                  <a:srgbClr val="D4D4D4"/>
                </a:solidFill>
                <a:latin typeface="Consolas"/>
              </a:rPr>
              <a:t>}</a:t>
            </a:r>
            <a:endParaRPr lang="en-US"/>
          </a:p>
          <a:p>
            <a:endParaRPr lang="en-US">
              <a:solidFill>
                <a:srgbClr val="D4D4D4"/>
              </a:solidFill>
              <a:latin typeface="Consolas"/>
            </a:endParaRPr>
          </a:p>
          <a:p>
            <a:endParaRPr lang="en-US">
              <a:solidFill>
                <a:srgbClr val="D4D4D4"/>
              </a:solidFill>
              <a:latin typeface="Consolas"/>
            </a:endParaRPr>
          </a:p>
          <a:p>
            <a:endParaRPr lang="en-US">
              <a:solidFill>
                <a:srgbClr val="D4D4D4"/>
              </a:solidFill>
              <a:latin typeface="Consolas"/>
            </a:endParaRPr>
          </a:p>
          <a:p>
            <a:endParaRPr lang="en-US">
              <a:solidFill>
                <a:srgbClr val="D4D4D4"/>
              </a:solidFill>
              <a:latin typeface="Consolas"/>
            </a:endParaRPr>
          </a:p>
        </p:txBody>
      </p:sp>
      <p:sp>
        <p:nvSpPr>
          <p:cNvPr id="4" name="Right Brace 3">
            <a:extLst>
              <a:ext uri="{FF2B5EF4-FFF2-40B4-BE49-F238E27FC236}">
                <a16:creationId xmlns:a16="http://schemas.microsoft.com/office/drawing/2014/main" id="{5A417487-ADD5-4690-543C-F142E125905C}"/>
              </a:ext>
            </a:extLst>
          </p:cNvPr>
          <p:cNvSpPr/>
          <p:nvPr/>
        </p:nvSpPr>
        <p:spPr>
          <a:xfrm>
            <a:off x="4785894" y="3275262"/>
            <a:ext cx="548104" cy="14972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 name="TextBox 4">
            <a:extLst>
              <a:ext uri="{FF2B5EF4-FFF2-40B4-BE49-F238E27FC236}">
                <a16:creationId xmlns:a16="http://schemas.microsoft.com/office/drawing/2014/main" id="{96AC0A06-67A2-127E-0E26-79DC8C8AE36A}"/>
              </a:ext>
            </a:extLst>
          </p:cNvPr>
          <p:cNvSpPr txBox="1"/>
          <p:nvPr/>
        </p:nvSpPr>
        <p:spPr>
          <a:xfrm>
            <a:off x="5333998" y="2566736"/>
            <a:ext cx="636336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When the direction is "Left":</a:t>
            </a:r>
          </a:p>
          <a:p>
            <a:pPr marL="285750" indent="-285750">
              <a:buFont typeface="Arial"/>
              <a:buChar char="•"/>
            </a:pPr>
            <a:r>
              <a:rPr lang="en-US" sz="2000">
                <a:cs typeface="Calibri"/>
              </a:rPr>
              <a:t>The Left-semaphore will wait() and signal().  and increment the count</a:t>
            </a:r>
            <a:endParaRPr lang="en-US" sz="2000">
              <a:ea typeface="Calibri"/>
              <a:cs typeface="Calibri"/>
            </a:endParaRPr>
          </a:p>
          <a:p>
            <a:pPr marL="285750" indent="-285750">
              <a:buFont typeface="Arial"/>
              <a:buChar char="•"/>
            </a:pPr>
            <a:r>
              <a:rPr lang="en-US" sz="2000">
                <a:ea typeface="Calibri"/>
                <a:cs typeface="Calibri"/>
              </a:rPr>
              <a:t>If right has claimed the rope, then left will be waiting until the right batch crossing the rope. This also prevents other baboon announcing their direction, ensuring that it is the next baboon on the rope.</a:t>
            </a:r>
            <a:endParaRPr lang="en-US" sz="2000">
              <a:cs typeface="Calibri"/>
            </a:endParaRPr>
          </a:p>
          <a:p>
            <a:pPr marL="285750" indent="-285750">
              <a:buFont typeface="Arial"/>
              <a:buChar char="•"/>
            </a:pPr>
            <a:r>
              <a:rPr lang="en-US" sz="2000">
                <a:cs typeface="Calibri"/>
              </a:rPr>
              <a:t>When there is at least one left baboon, the right-will wait(), making it inaccessible </a:t>
            </a:r>
            <a:endParaRPr lang="en-US" sz="2000"/>
          </a:p>
        </p:txBody>
      </p:sp>
      <p:sp>
        <p:nvSpPr>
          <p:cNvPr id="2" name="TextBox 1">
            <a:extLst>
              <a:ext uri="{FF2B5EF4-FFF2-40B4-BE49-F238E27FC236}">
                <a16:creationId xmlns:a16="http://schemas.microsoft.com/office/drawing/2014/main" id="{E998BADD-CFFE-4774-7219-39210402F0B8}"/>
              </a:ext>
            </a:extLst>
          </p:cNvPr>
          <p:cNvSpPr txBox="1"/>
          <p:nvPr/>
        </p:nvSpPr>
        <p:spPr>
          <a:xfrm>
            <a:off x="473242" y="446505"/>
            <a:ext cx="552383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Calibri Light"/>
              </a:rPr>
              <a:t>Methodology</a:t>
            </a:r>
            <a:r>
              <a:rPr lang="en-US" sz="4400">
                <a:latin typeface="Calibri Light"/>
                <a:ea typeface="Calibri Light"/>
                <a:cs typeface="Calibri Light"/>
              </a:rPr>
              <a:t>​</a:t>
            </a:r>
            <a:endParaRPr lang="en-US"/>
          </a:p>
        </p:txBody>
      </p:sp>
    </p:spTree>
    <p:extLst>
      <p:ext uri="{BB962C8B-B14F-4D97-AF65-F5344CB8AC3E}">
        <p14:creationId xmlns:p14="http://schemas.microsoft.com/office/powerpoint/2010/main" val="375588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E38A9-1DD7-F66A-0F11-633ED8CB5519}"/>
              </a:ext>
            </a:extLst>
          </p:cNvPr>
          <p:cNvSpPr txBox="1"/>
          <p:nvPr/>
        </p:nvSpPr>
        <p:spPr>
          <a:xfrm>
            <a:off x="339559" y="-622969"/>
            <a:ext cx="4668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6A9955"/>
              </a:solidFill>
              <a:latin typeface="Consolas"/>
            </a:endParaRPr>
          </a:p>
        </p:txBody>
      </p:sp>
      <p:sp>
        <p:nvSpPr>
          <p:cNvPr id="3" name="TextBox 2">
            <a:extLst>
              <a:ext uri="{FF2B5EF4-FFF2-40B4-BE49-F238E27FC236}">
                <a16:creationId xmlns:a16="http://schemas.microsoft.com/office/drawing/2014/main" id="{0425652D-89E4-DED2-A34F-17B7A3E931BF}"/>
              </a:ext>
            </a:extLst>
          </p:cNvPr>
          <p:cNvSpPr txBox="1"/>
          <p:nvPr/>
        </p:nvSpPr>
        <p:spPr>
          <a:xfrm>
            <a:off x="4457032" y="-435810"/>
            <a:ext cx="74889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D4D4D4"/>
              </a:solidFill>
              <a:latin typeface="Consolas"/>
            </a:endParaRPr>
          </a:p>
        </p:txBody>
      </p:sp>
      <p:sp>
        <p:nvSpPr>
          <p:cNvPr id="4" name="Title 3">
            <a:extLst>
              <a:ext uri="{FF2B5EF4-FFF2-40B4-BE49-F238E27FC236}">
                <a16:creationId xmlns:a16="http://schemas.microsoft.com/office/drawing/2014/main" id="{F55A8E5E-B02D-C6B7-6FBE-ECB67F9190D7}"/>
              </a:ext>
            </a:extLst>
          </p:cNvPr>
          <p:cNvSpPr>
            <a:spLocks noGrp="1"/>
          </p:cNvSpPr>
          <p:nvPr>
            <p:ph type="title"/>
          </p:nvPr>
        </p:nvSpPr>
        <p:spPr/>
        <p:txBody>
          <a:bodyPr/>
          <a:lstStyle/>
          <a:p>
            <a:r>
              <a:rPr lang="en-US">
                <a:ea typeface="Calibri Light"/>
                <a:cs typeface="Calibri Light"/>
              </a:rPr>
              <a:t>Methodology</a:t>
            </a:r>
            <a:endParaRPr lang="en-US"/>
          </a:p>
        </p:txBody>
      </p:sp>
      <p:sp>
        <p:nvSpPr>
          <p:cNvPr id="5" name="Text Placeholder 4">
            <a:extLst>
              <a:ext uri="{FF2B5EF4-FFF2-40B4-BE49-F238E27FC236}">
                <a16:creationId xmlns:a16="http://schemas.microsoft.com/office/drawing/2014/main" id="{EA1AE149-9137-42E9-BB48-C7BF6A687DAC}"/>
              </a:ext>
            </a:extLst>
          </p:cNvPr>
          <p:cNvSpPr>
            <a:spLocks noGrp="1"/>
          </p:cNvSpPr>
          <p:nvPr>
            <p:ph type="body" idx="1"/>
          </p:nvPr>
        </p:nvSpPr>
        <p:spPr/>
        <p:txBody>
          <a:bodyPr/>
          <a:lstStyle/>
          <a:p>
            <a:r>
              <a:rPr lang="en-US">
                <a:ea typeface="Calibri"/>
                <a:cs typeface="Calibri"/>
              </a:rPr>
              <a:t>Rope Mount ()</a:t>
            </a:r>
            <a:endParaRPr lang="en-US"/>
          </a:p>
        </p:txBody>
      </p:sp>
      <p:sp>
        <p:nvSpPr>
          <p:cNvPr id="6" name="Content Placeholder 5">
            <a:extLst>
              <a:ext uri="{FF2B5EF4-FFF2-40B4-BE49-F238E27FC236}">
                <a16:creationId xmlns:a16="http://schemas.microsoft.com/office/drawing/2014/main" id="{A2A7EE35-BF24-FF4D-982E-845E542B157A}"/>
              </a:ext>
            </a:extLst>
          </p:cNvPr>
          <p:cNvSpPr>
            <a:spLocks noGrp="1"/>
          </p:cNvSpPr>
          <p:nvPr>
            <p:ph sz="half" idx="2"/>
          </p:nvPr>
        </p:nvSpPr>
        <p:spPr>
          <a:xfrm>
            <a:off x="37683" y="2491707"/>
            <a:ext cx="5692524" cy="3697956"/>
          </a:xfrm>
        </p:spPr>
        <p:txBody>
          <a:bodyPr vert="horz" lIns="91440" tIns="45720" rIns="91440" bIns="45720" rtlCol="0" anchor="t">
            <a:normAutofit lnSpcReduction="10000"/>
          </a:bodyPr>
          <a:lstStyle/>
          <a:p>
            <a:pPr marL="0" indent="0">
              <a:lnSpc>
                <a:spcPct val="100000"/>
              </a:lnSpc>
              <a:spcBef>
                <a:spcPts val="0"/>
              </a:spcBef>
              <a:buNone/>
            </a:pPr>
            <a:r>
              <a:rPr lang="en-US" sz="1800">
                <a:latin typeface="Consolas"/>
              </a:rPr>
              <a:t>void </a:t>
            </a:r>
            <a:r>
              <a:rPr lang="en-US" sz="1800" err="1">
                <a:latin typeface="Consolas"/>
              </a:rPr>
              <a:t>ROPE_mount</a:t>
            </a:r>
            <a:r>
              <a:rPr lang="en-US" sz="1800">
                <a:latin typeface="Consolas"/>
              </a:rPr>
              <a:t>(ROPE *rope, DIRECTION direction){</a:t>
            </a:r>
            <a:endParaRPr lang="en-US"/>
          </a:p>
          <a:p>
            <a:pPr marL="0" indent="0">
              <a:lnSpc>
                <a:spcPct val="100000"/>
              </a:lnSpc>
              <a:spcBef>
                <a:spcPts val="0"/>
              </a:spcBef>
              <a:buNone/>
            </a:pPr>
            <a:r>
              <a:rPr lang="en-US" sz="1800">
                <a:latin typeface="Consolas"/>
              </a:rPr>
              <a:t>    </a:t>
            </a:r>
            <a:r>
              <a:rPr lang="en-US" sz="1800" err="1">
                <a:latin typeface="Consolas"/>
              </a:rPr>
              <a:t>sem_wait</a:t>
            </a:r>
            <a:r>
              <a:rPr lang="en-US" sz="1800">
                <a:latin typeface="Consolas"/>
              </a:rPr>
              <a:t>(&amp;rope-&gt;</a:t>
            </a:r>
            <a:r>
              <a:rPr lang="en-US" sz="1800" err="1">
                <a:latin typeface="Consolas"/>
              </a:rPr>
              <a:t>sem_counter</a:t>
            </a:r>
            <a:r>
              <a:rPr lang="en-US" sz="1800">
                <a:latin typeface="Consolas"/>
              </a:rPr>
              <a:t>);</a:t>
            </a:r>
          </a:p>
          <a:p>
            <a:pPr marL="0" indent="0">
              <a:lnSpc>
                <a:spcPct val="100000"/>
              </a:lnSpc>
              <a:spcBef>
                <a:spcPts val="0"/>
              </a:spcBef>
              <a:buNone/>
            </a:pPr>
            <a:r>
              <a:rPr lang="en-US" sz="1800">
                <a:latin typeface="Consolas"/>
              </a:rPr>
              <a:t>    sleep(rope-&gt;</a:t>
            </a:r>
            <a:r>
              <a:rPr lang="en-US" sz="1800" err="1">
                <a:latin typeface="Consolas"/>
              </a:rPr>
              <a:t>travel_time</a:t>
            </a:r>
            <a:r>
              <a:rPr lang="en-US" sz="1800">
                <a:latin typeface="Consolas"/>
              </a:rPr>
              <a:t>);</a:t>
            </a:r>
          </a:p>
          <a:p>
            <a:pPr marL="0" indent="0">
              <a:lnSpc>
                <a:spcPct val="100000"/>
              </a:lnSpc>
              <a:spcBef>
                <a:spcPts val="0"/>
              </a:spcBef>
              <a:buNone/>
            </a:pPr>
            <a:r>
              <a:rPr lang="en-US" sz="1800">
                <a:latin typeface="Consolas"/>
              </a:rPr>
              <a:t>    </a:t>
            </a:r>
            <a:r>
              <a:rPr lang="en-US" sz="1800" err="1">
                <a:latin typeface="Consolas"/>
              </a:rPr>
              <a:t>printf</a:t>
            </a:r>
            <a:r>
              <a:rPr lang="en-US" sz="1800">
                <a:latin typeface="Consolas"/>
              </a:rPr>
              <a:t>("%c ", direction);</a:t>
            </a:r>
          </a:p>
          <a:p>
            <a:pPr marL="0" indent="0">
              <a:lnSpc>
                <a:spcPct val="100000"/>
              </a:lnSpc>
              <a:spcBef>
                <a:spcPts val="0"/>
              </a:spcBef>
              <a:buNone/>
            </a:pPr>
            <a:r>
              <a:rPr lang="en-US" sz="1800">
                <a:latin typeface="Consolas"/>
              </a:rPr>
              <a:t>    </a:t>
            </a:r>
            <a:r>
              <a:rPr lang="en-US" sz="1800" err="1">
                <a:latin typeface="Consolas"/>
              </a:rPr>
              <a:t>fflush</a:t>
            </a:r>
            <a:r>
              <a:rPr lang="en-US" sz="1800">
                <a:latin typeface="Consolas"/>
              </a:rPr>
              <a:t>(</a:t>
            </a:r>
            <a:r>
              <a:rPr lang="en-US" sz="1800" err="1">
                <a:latin typeface="Consolas"/>
              </a:rPr>
              <a:t>stdout</a:t>
            </a:r>
            <a:r>
              <a:rPr lang="en-US" sz="1800">
                <a:latin typeface="Consolas"/>
              </a:rPr>
              <a:t>);</a:t>
            </a:r>
          </a:p>
          <a:p>
            <a:pPr marL="0" indent="0">
              <a:lnSpc>
                <a:spcPct val="100000"/>
              </a:lnSpc>
              <a:spcBef>
                <a:spcPts val="0"/>
              </a:spcBef>
              <a:buNone/>
            </a:pPr>
            <a:r>
              <a:rPr lang="en-US" sz="1800">
                <a:latin typeface="Consolas"/>
              </a:rPr>
              <a:t>    </a:t>
            </a:r>
            <a:r>
              <a:rPr lang="en-US" sz="1800" err="1">
                <a:latin typeface="Consolas"/>
              </a:rPr>
              <a:t>sem_post</a:t>
            </a:r>
            <a:r>
              <a:rPr lang="en-US" sz="1800">
                <a:latin typeface="Consolas"/>
              </a:rPr>
              <a:t>(&amp;rope-&gt;</a:t>
            </a:r>
            <a:r>
              <a:rPr lang="en-US" sz="1800" err="1">
                <a:latin typeface="Consolas"/>
              </a:rPr>
              <a:t>sem_counter</a:t>
            </a:r>
            <a:r>
              <a:rPr lang="en-US" sz="1800">
                <a:latin typeface="Consolas"/>
              </a:rPr>
              <a:t>);</a:t>
            </a:r>
          </a:p>
          <a:p>
            <a:pPr marL="0" indent="0">
              <a:lnSpc>
                <a:spcPct val="100000"/>
              </a:lnSpc>
              <a:spcBef>
                <a:spcPts val="0"/>
              </a:spcBef>
              <a:buNone/>
            </a:pPr>
            <a:r>
              <a:rPr lang="en-US" sz="1800">
                <a:latin typeface="Consolas"/>
              </a:rPr>
              <a:t>}</a:t>
            </a:r>
          </a:p>
          <a:p>
            <a:pPr marL="285750" indent="-285750">
              <a:lnSpc>
                <a:spcPct val="100000"/>
              </a:lnSpc>
              <a:spcBef>
                <a:spcPts val="0"/>
              </a:spcBef>
            </a:pPr>
            <a:endParaRPr lang="en-US" sz="1800">
              <a:solidFill>
                <a:srgbClr val="D4D4D4"/>
              </a:solidFill>
              <a:latin typeface="Calibri"/>
              <a:cs typeface="Calibri"/>
            </a:endParaRPr>
          </a:p>
          <a:p>
            <a:pPr marL="285750" indent="-285750">
              <a:lnSpc>
                <a:spcPct val="100000"/>
              </a:lnSpc>
              <a:spcBef>
                <a:spcPts val="0"/>
              </a:spcBef>
            </a:pPr>
            <a:r>
              <a:rPr lang="en-US" sz="2000">
                <a:latin typeface="Calibri"/>
                <a:ea typeface="Calibri"/>
                <a:cs typeface="Calibri"/>
              </a:rPr>
              <a:t>"Counting" semaphore will mount baboons into buffer if there is space. </a:t>
            </a:r>
          </a:p>
          <a:p>
            <a:pPr marL="285750" indent="-285750">
              <a:lnSpc>
                <a:spcPct val="100000"/>
              </a:lnSpc>
              <a:spcBef>
                <a:spcPts val="0"/>
              </a:spcBef>
            </a:pPr>
            <a:r>
              <a:rPr lang="en-US" sz="2000">
                <a:latin typeface="Calibri"/>
                <a:ea typeface="Calibri"/>
                <a:cs typeface="Calibri"/>
              </a:rPr>
              <a:t>If semaphore becomes 0, no more baboons can access rope</a:t>
            </a:r>
            <a:r>
              <a:rPr lang="en-US" sz="1800">
                <a:latin typeface="Calibri"/>
                <a:ea typeface="Calibri"/>
                <a:cs typeface="Calibri"/>
              </a:rPr>
              <a:t> </a:t>
            </a:r>
            <a:endParaRPr lang="en-US" sz="1800">
              <a:solidFill>
                <a:srgbClr val="000000"/>
              </a:solidFill>
              <a:latin typeface="Calibri"/>
              <a:ea typeface="Calibri"/>
              <a:cs typeface="Calibri"/>
            </a:endParaRPr>
          </a:p>
          <a:p>
            <a:pPr marL="0" indent="0">
              <a:lnSpc>
                <a:spcPct val="100000"/>
              </a:lnSpc>
              <a:spcBef>
                <a:spcPts val="0"/>
              </a:spcBef>
              <a:buNone/>
            </a:pPr>
            <a:endParaRPr lang="en-US" sz="1800">
              <a:solidFill>
                <a:srgbClr val="D4D4D4"/>
              </a:solidFill>
              <a:latin typeface="Consolas"/>
              <a:ea typeface="Calibri"/>
              <a:cs typeface="Calibri"/>
            </a:endParaRPr>
          </a:p>
          <a:p>
            <a:pPr marL="0" indent="0">
              <a:lnSpc>
                <a:spcPct val="100000"/>
              </a:lnSpc>
              <a:spcBef>
                <a:spcPts val="0"/>
              </a:spcBef>
              <a:buNone/>
            </a:pPr>
            <a:endParaRPr lang="en-US" sz="1800">
              <a:solidFill>
                <a:srgbClr val="D4D4D4"/>
              </a:solidFill>
              <a:latin typeface="Consolas"/>
              <a:ea typeface="Calibri"/>
              <a:cs typeface="Calibri"/>
            </a:endParaRPr>
          </a:p>
          <a:p>
            <a:pPr marL="0" indent="0">
              <a:lnSpc>
                <a:spcPct val="100000"/>
              </a:lnSpc>
              <a:spcBef>
                <a:spcPts val="0"/>
              </a:spcBef>
              <a:buNone/>
            </a:pPr>
            <a:endParaRPr lang="en-US" sz="1800">
              <a:solidFill>
                <a:srgbClr val="D4D4D4"/>
              </a:solidFill>
              <a:latin typeface="Consolas"/>
              <a:ea typeface="Calibri"/>
              <a:cs typeface="Calibri"/>
            </a:endParaRPr>
          </a:p>
          <a:p>
            <a:pPr marL="0" indent="0">
              <a:lnSpc>
                <a:spcPct val="100000"/>
              </a:lnSpc>
              <a:spcBef>
                <a:spcPts val="0"/>
              </a:spcBef>
              <a:buNone/>
            </a:pPr>
            <a:endParaRPr lang="en-US" sz="1800">
              <a:solidFill>
                <a:srgbClr val="D4D4D4"/>
              </a:solidFill>
              <a:latin typeface="Consolas"/>
              <a:ea typeface="Calibri"/>
              <a:cs typeface="Calibri"/>
            </a:endParaRPr>
          </a:p>
          <a:p>
            <a:pPr marL="0" indent="0">
              <a:lnSpc>
                <a:spcPct val="100000"/>
              </a:lnSpc>
              <a:spcBef>
                <a:spcPts val="0"/>
              </a:spcBef>
              <a:buNone/>
            </a:pPr>
            <a:endParaRPr lang="en-US" sz="1800">
              <a:solidFill>
                <a:srgbClr val="D4D4D4"/>
              </a:solidFill>
              <a:latin typeface="Consolas"/>
              <a:ea typeface="Calibri"/>
              <a:cs typeface="Calibri"/>
            </a:endParaRPr>
          </a:p>
          <a:p>
            <a:pPr marL="0" indent="0">
              <a:lnSpc>
                <a:spcPct val="100000"/>
              </a:lnSpc>
              <a:spcBef>
                <a:spcPts val="0"/>
              </a:spcBef>
              <a:buNone/>
            </a:pPr>
            <a:endParaRPr lang="en-US" sz="1800">
              <a:solidFill>
                <a:srgbClr val="D4D4D4"/>
              </a:solidFill>
              <a:latin typeface="Consolas"/>
              <a:ea typeface="Calibri"/>
              <a:cs typeface="Calibri"/>
            </a:endParaRPr>
          </a:p>
          <a:p>
            <a:pPr marL="0" indent="0">
              <a:lnSpc>
                <a:spcPct val="100000"/>
              </a:lnSpc>
              <a:spcBef>
                <a:spcPts val="0"/>
              </a:spcBef>
              <a:buNone/>
            </a:pPr>
            <a:endParaRPr lang="en-US" sz="1800">
              <a:solidFill>
                <a:srgbClr val="D4D4D4"/>
              </a:solidFill>
              <a:latin typeface="Consolas"/>
              <a:ea typeface="Calibri"/>
              <a:cs typeface="Calibri"/>
            </a:endParaRPr>
          </a:p>
          <a:p>
            <a:pPr marL="0" indent="0">
              <a:lnSpc>
                <a:spcPct val="100000"/>
              </a:lnSpc>
              <a:spcBef>
                <a:spcPts val="0"/>
              </a:spcBef>
              <a:buNone/>
            </a:pPr>
            <a:endParaRPr lang="en-US" sz="1800">
              <a:solidFill>
                <a:srgbClr val="D4D4D4"/>
              </a:solidFill>
              <a:latin typeface="Consolas"/>
              <a:ea typeface="Calibri"/>
              <a:cs typeface="Calibri"/>
            </a:endParaRPr>
          </a:p>
          <a:p>
            <a:pPr>
              <a:lnSpc>
                <a:spcPct val="100000"/>
              </a:lnSpc>
              <a:spcBef>
                <a:spcPts val="0"/>
              </a:spcBef>
            </a:pPr>
            <a:endParaRPr lang="en-US" sz="1800">
              <a:solidFill>
                <a:srgbClr val="D4D4D4"/>
              </a:solidFill>
              <a:latin typeface="Consolas"/>
              <a:ea typeface="Calibri"/>
              <a:cs typeface="Calibri"/>
            </a:endParaRPr>
          </a:p>
          <a:p>
            <a:endParaRPr lang="en-US">
              <a:ea typeface="Calibri"/>
              <a:cs typeface="Calibri"/>
            </a:endParaRPr>
          </a:p>
        </p:txBody>
      </p:sp>
      <p:sp>
        <p:nvSpPr>
          <p:cNvPr id="7" name="Text Placeholder 6">
            <a:extLst>
              <a:ext uri="{FF2B5EF4-FFF2-40B4-BE49-F238E27FC236}">
                <a16:creationId xmlns:a16="http://schemas.microsoft.com/office/drawing/2014/main" id="{96F3EF62-0C01-83C4-EC3C-536BF033BE6A}"/>
              </a:ext>
            </a:extLst>
          </p:cNvPr>
          <p:cNvSpPr>
            <a:spLocks noGrp="1"/>
          </p:cNvSpPr>
          <p:nvPr>
            <p:ph type="body" sz="quarter" idx="3"/>
          </p:nvPr>
        </p:nvSpPr>
        <p:spPr/>
        <p:txBody>
          <a:bodyPr/>
          <a:lstStyle/>
          <a:p>
            <a:r>
              <a:rPr lang="en-US">
                <a:ea typeface="Calibri"/>
                <a:cs typeface="Calibri"/>
              </a:rPr>
              <a:t>Rope Dismount()</a:t>
            </a:r>
            <a:endParaRPr lang="en-US"/>
          </a:p>
        </p:txBody>
      </p:sp>
      <p:sp>
        <p:nvSpPr>
          <p:cNvPr id="8" name="Content Placeholder 7">
            <a:extLst>
              <a:ext uri="{FF2B5EF4-FFF2-40B4-BE49-F238E27FC236}">
                <a16:creationId xmlns:a16="http://schemas.microsoft.com/office/drawing/2014/main" id="{5A5FE1D2-0AF8-993B-6A67-44859377A653}"/>
              </a:ext>
            </a:extLst>
          </p:cNvPr>
          <p:cNvSpPr>
            <a:spLocks noGrp="1"/>
          </p:cNvSpPr>
          <p:nvPr>
            <p:ph sz="quarter" idx="4"/>
          </p:nvPr>
        </p:nvSpPr>
        <p:spPr>
          <a:xfrm>
            <a:off x="6172200" y="2491707"/>
            <a:ext cx="5798135" cy="4406482"/>
          </a:xfrm>
        </p:spPr>
        <p:txBody>
          <a:bodyPr vert="horz" lIns="91440" tIns="45720" rIns="91440" bIns="45720" rtlCol="0" anchor="t">
            <a:normAutofit lnSpcReduction="10000"/>
          </a:bodyPr>
          <a:lstStyle/>
          <a:p>
            <a:pPr marL="0" indent="0">
              <a:lnSpc>
                <a:spcPct val="100000"/>
              </a:lnSpc>
              <a:spcBef>
                <a:spcPts val="0"/>
              </a:spcBef>
              <a:buNone/>
            </a:pPr>
            <a:r>
              <a:rPr lang="en-US" sz="1400">
                <a:latin typeface="Consolas"/>
              </a:rPr>
              <a:t>void </a:t>
            </a:r>
            <a:r>
              <a:rPr lang="en-US" sz="1400" err="1">
                <a:latin typeface="Consolas"/>
              </a:rPr>
              <a:t>ROPE_dismount</a:t>
            </a:r>
            <a:r>
              <a:rPr lang="en-US" sz="1400">
                <a:latin typeface="Consolas"/>
              </a:rPr>
              <a:t>(ROPE *rope, DIRECTION direction){</a:t>
            </a:r>
          </a:p>
          <a:p>
            <a:pPr marL="0" indent="0">
              <a:lnSpc>
                <a:spcPct val="100000"/>
              </a:lnSpc>
              <a:spcBef>
                <a:spcPts val="0"/>
              </a:spcBef>
              <a:buNone/>
            </a:pPr>
            <a:r>
              <a:rPr lang="en-US" sz="1400">
                <a:latin typeface="Consolas"/>
              </a:rPr>
              <a:t>    if (direction == LEFT){</a:t>
            </a:r>
          </a:p>
          <a:p>
            <a:pPr marL="0" indent="0">
              <a:lnSpc>
                <a:spcPct val="100000"/>
              </a:lnSpc>
              <a:spcBef>
                <a:spcPts val="0"/>
              </a:spcBef>
              <a:buNone/>
            </a:pPr>
            <a:r>
              <a:rPr lang="en-US" sz="1400">
                <a:latin typeface="Consolas"/>
              </a:rPr>
              <a:t>        </a:t>
            </a:r>
            <a:r>
              <a:rPr lang="en-US" sz="1400" err="1">
                <a:latin typeface="Consolas"/>
              </a:rPr>
              <a:t>sem_wait</a:t>
            </a:r>
            <a:r>
              <a:rPr lang="en-US" sz="1400">
                <a:latin typeface="Consolas"/>
              </a:rPr>
              <a:t>(&amp;rope-&gt;</a:t>
            </a:r>
            <a:r>
              <a:rPr lang="en-US" sz="1400" err="1">
                <a:latin typeface="Consolas"/>
              </a:rPr>
              <a:t>sem_left</a:t>
            </a:r>
            <a:r>
              <a:rPr lang="en-US" sz="1400">
                <a:latin typeface="Consolas"/>
              </a:rPr>
              <a:t>);</a:t>
            </a:r>
          </a:p>
          <a:p>
            <a:pPr marL="0" indent="0">
              <a:lnSpc>
                <a:spcPct val="100000"/>
              </a:lnSpc>
              <a:spcBef>
                <a:spcPts val="0"/>
              </a:spcBef>
              <a:buNone/>
            </a:pPr>
            <a:r>
              <a:rPr lang="en-US" sz="1400">
                <a:latin typeface="Consolas"/>
              </a:rPr>
              <a:t>        rope-&gt;</a:t>
            </a:r>
            <a:r>
              <a:rPr lang="en-US" sz="1400" err="1">
                <a:latin typeface="Consolas"/>
              </a:rPr>
              <a:t>left_count</a:t>
            </a:r>
            <a:r>
              <a:rPr lang="en-US" sz="1400">
                <a:latin typeface="Consolas"/>
              </a:rPr>
              <a:t>--;</a:t>
            </a:r>
          </a:p>
          <a:p>
            <a:pPr marL="0" indent="0">
              <a:lnSpc>
                <a:spcPct val="100000"/>
              </a:lnSpc>
              <a:spcBef>
                <a:spcPts val="0"/>
              </a:spcBef>
              <a:buNone/>
            </a:pPr>
            <a:r>
              <a:rPr lang="en-US" sz="1400">
                <a:latin typeface="Consolas"/>
              </a:rPr>
              <a:t>        if (rope-&gt;</a:t>
            </a:r>
            <a:r>
              <a:rPr lang="en-US" sz="1400" err="1">
                <a:latin typeface="Consolas"/>
              </a:rPr>
              <a:t>left_count</a:t>
            </a:r>
            <a:r>
              <a:rPr lang="en-US" sz="1400">
                <a:latin typeface="Consolas"/>
              </a:rPr>
              <a:t> == 0)</a:t>
            </a:r>
          </a:p>
          <a:p>
            <a:pPr marL="0" indent="0">
              <a:lnSpc>
                <a:spcPct val="100000"/>
              </a:lnSpc>
              <a:spcBef>
                <a:spcPts val="0"/>
              </a:spcBef>
              <a:buNone/>
            </a:pPr>
            <a:r>
              <a:rPr lang="en-US" sz="1400">
                <a:latin typeface="Consolas"/>
              </a:rPr>
              <a:t>            </a:t>
            </a:r>
            <a:r>
              <a:rPr lang="en-US" sz="1400" err="1">
                <a:latin typeface="Consolas"/>
              </a:rPr>
              <a:t>sem_post</a:t>
            </a:r>
            <a:r>
              <a:rPr lang="en-US" sz="1400">
                <a:latin typeface="Consolas"/>
              </a:rPr>
              <a:t>(&amp;rope-&gt;</a:t>
            </a:r>
            <a:r>
              <a:rPr lang="en-US" sz="1400" err="1">
                <a:latin typeface="Consolas"/>
              </a:rPr>
              <a:t>sem_right</a:t>
            </a:r>
            <a:r>
              <a:rPr lang="en-US" sz="1400">
                <a:latin typeface="Consolas"/>
              </a:rPr>
              <a:t>);</a:t>
            </a:r>
          </a:p>
          <a:p>
            <a:pPr marL="0" indent="0">
              <a:lnSpc>
                <a:spcPct val="100000"/>
              </a:lnSpc>
              <a:spcBef>
                <a:spcPts val="0"/>
              </a:spcBef>
              <a:buNone/>
            </a:pPr>
            <a:r>
              <a:rPr lang="en-US" sz="1400">
                <a:latin typeface="Consolas"/>
              </a:rPr>
              <a:t>        </a:t>
            </a:r>
            <a:r>
              <a:rPr lang="en-US" sz="1400" err="1">
                <a:latin typeface="Consolas"/>
              </a:rPr>
              <a:t>sem_post</a:t>
            </a:r>
            <a:r>
              <a:rPr lang="en-US" sz="1400">
                <a:latin typeface="Consolas"/>
              </a:rPr>
              <a:t>(&amp;rope-&gt;</a:t>
            </a:r>
            <a:r>
              <a:rPr lang="en-US" sz="1400" err="1">
                <a:latin typeface="Consolas"/>
              </a:rPr>
              <a:t>sem_left</a:t>
            </a:r>
            <a:r>
              <a:rPr lang="en-US" sz="1400">
                <a:latin typeface="Consolas"/>
              </a:rPr>
              <a:t>);     </a:t>
            </a:r>
          </a:p>
          <a:p>
            <a:pPr marL="0" indent="0">
              <a:lnSpc>
                <a:spcPct val="100000"/>
              </a:lnSpc>
              <a:spcBef>
                <a:spcPts val="0"/>
              </a:spcBef>
              <a:buNone/>
            </a:pPr>
            <a:r>
              <a:rPr lang="en-US" sz="1400">
                <a:latin typeface="Consolas"/>
              </a:rPr>
              <a:t>    }</a:t>
            </a:r>
          </a:p>
          <a:p>
            <a:pPr marL="0" indent="0">
              <a:lnSpc>
                <a:spcPct val="100000"/>
              </a:lnSpc>
              <a:spcBef>
                <a:spcPts val="0"/>
              </a:spcBef>
              <a:buNone/>
            </a:pPr>
            <a:r>
              <a:rPr lang="en-US" sz="1400">
                <a:latin typeface="Consolas"/>
              </a:rPr>
              <a:t>    //...</a:t>
            </a:r>
          </a:p>
          <a:p>
            <a:pPr marL="0" indent="0">
              <a:lnSpc>
                <a:spcPct val="100000"/>
              </a:lnSpc>
              <a:spcBef>
                <a:spcPts val="0"/>
              </a:spcBef>
              <a:buNone/>
            </a:pPr>
            <a:r>
              <a:rPr lang="en-US" sz="1400">
                <a:latin typeface="Consolas"/>
              </a:rPr>
              <a:t>    }}</a:t>
            </a:r>
          </a:p>
          <a:p>
            <a:pPr marL="0" indent="0">
              <a:lnSpc>
                <a:spcPct val="100000"/>
              </a:lnSpc>
              <a:spcBef>
                <a:spcPts val="0"/>
              </a:spcBef>
              <a:buNone/>
            </a:pPr>
            <a:endParaRPr lang="en-US" sz="1400">
              <a:solidFill>
                <a:srgbClr val="D4D4D4"/>
              </a:solidFill>
              <a:latin typeface="Consolas"/>
            </a:endParaRPr>
          </a:p>
          <a:p>
            <a:pPr marL="0" indent="0">
              <a:lnSpc>
                <a:spcPct val="100000"/>
              </a:lnSpc>
              <a:spcBef>
                <a:spcPts val="0"/>
              </a:spcBef>
              <a:buNone/>
            </a:pPr>
            <a:endParaRPr lang="en-US" sz="1400">
              <a:solidFill>
                <a:srgbClr val="D4D4D4"/>
              </a:solidFill>
              <a:latin typeface="Consolas"/>
              <a:ea typeface="Calibri"/>
              <a:cs typeface="Calibri"/>
            </a:endParaRPr>
          </a:p>
          <a:p>
            <a:pPr marL="285750" indent="-285750">
              <a:lnSpc>
                <a:spcPct val="100000"/>
              </a:lnSpc>
              <a:spcBef>
                <a:spcPts val="0"/>
              </a:spcBef>
            </a:pPr>
            <a:r>
              <a:rPr lang="en-US" sz="2000">
                <a:latin typeface="Calibri"/>
                <a:ea typeface="Calibri"/>
                <a:cs typeface="Calibri"/>
              </a:rPr>
              <a:t>Access with "given direction" semaphore wait()/signal() ensuring that the count will decrement in an orderly way</a:t>
            </a:r>
            <a:endParaRPr lang="en-US" sz="2000">
              <a:solidFill>
                <a:srgbClr val="000000"/>
              </a:solidFill>
              <a:latin typeface="Calibri"/>
              <a:ea typeface="Calibri"/>
              <a:cs typeface="Calibri"/>
            </a:endParaRPr>
          </a:p>
          <a:p>
            <a:pPr marL="285750" indent="-285750">
              <a:lnSpc>
                <a:spcPct val="100000"/>
              </a:lnSpc>
              <a:spcBef>
                <a:spcPts val="0"/>
              </a:spcBef>
            </a:pPr>
            <a:r>
              <a:rPr lang="en-US" sz="2000">
                <a:latin typeface="Calibri"/>
                <a:ea typeface="Calibri"/>
                <a:cs typeface="Calibri"/>
              </a:rPr>
              <a:t>Will release the "opposite direction" semaphore if count == 0 for the current direction, to enable both left and right baboons</a:t>
            </a:r>
          </a:p>
          <a:p>
            <a:endParaRPr lang="en-US">
              <a:ea typeface="Calibri"/>
              <a:cs typeface="Calibri"/>
            </a:endParaRPr>
          </a:p>
        </p:txBody>
      </p:sp>
    </p:spTree>
    <p:extLst>
      <p:ext uri="{BB962C8B-B14F-4D97-AF65-F5344CB8AC3E}">
        <p14:creationId xmlns:p14="http://schemas.microsoft.com/office/powerpoint/2010/main" val="281009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3FD25B-71DB-2D68-9C54-365F95791A73}"/>
              </a:ext>
            </a:extLst>
          </p:cNvPr>
          <p:cNvSpPr txBox="1"/>
          <p:nvPr/>
        </p:nvSpPr>
        <p:spPr>
          <a:xfrm>
            <a:off x="352926" y="1529347"/>
            <a:ext cx="7315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cs typeface="Calibri"/>
            </a:endParaRPr>
          </a:p>
        </p:txBody>
      </p:sp>
      <p:sp>
        <p:nvSpPr>
          <p:cNvPr id="3" name="Title 2">
            <a:extLst>
              <a:ext uri="{FF2B5EF4-FFF2-40B4-BE49-F238E27FC236}">
                <a16:creationId xmlns:a16="http://schemas.microsoft.com/office/drawing/2014/main" id="{4CE374CE-0898-57BE-84C1-94A3AB427570}"/>
              </a:ext>
            </a:extLst>
          </p:cNvPr>
          <p:cNvSpPr>
            <a:spLocks noGrp="1"/>
          </p:cNvSpPr>
          <p:nvPr>
            <p:ph type="title"/>
          </p:nvPr>
        </p:nvSpPr>
        <p:spPr/>
        <p:txBody>
          <a:bodyPr/>
          <a:lstStyle/>
          <a:p>
            <a:r>
              <a:rPr lang="en-US">
                <a:ea typeface="Calibri Light"/>
                <a:cs typeface="Calibri Light"/>
              </a:rPr>
              <a:t>Results: At most 3 and all in same direction</a:t>
            </a:r>
            <a:endParaRPr lang="en-US"/>
          </a:p>
        </p:txBody>
      </p:sp>
      <p:sp>
        <p:nvSpPr>
          <p:cNvPr id="4" name="Content Placeholder 3">
            <a:extLst>
              <a:ext uri="{FF2B5EF4-FFF2-40B4-BE49-F238E27FC236}">
                <a16:creationId xmlns:a16="http://schemas.microsoft.com/office/drawing/2014/main" id="{5781E995-A821-6AF6-5147-5AED1910E426}"/>
              </a:ext>
            </a:extLst>
          </p:cNvPr>
          <p:cNvSpPr>
            <a:spLocks noGrp="1"/>
          </p:cNvSpPr>
          <p:nvPr>
            <p:ph idx="1"/>
          </p:nvPr>
        </p:nvSpPr>
        <p:spPr>
          <a:xfrm>
            <a:off x="276728" y="1825625"/>
            <a:ext cx="11077072" cy="554707"/>
          </a:xfrm>
        </p:spPr>
        <p:txBody>
          <a:bodyPr vert="horz" lIns="91440" tIns="45720" rIns="91440" bIns="45720" rtlCol="0" anchor="t">
            <a:normAutofit/>
          </a:bodyPr>
          <a:lstStyle/>
          <a:p>
            <a:pPr marL="0" indent="0">
              <a:buNone/>
            </a:pPr>
            <a:r>
              <a:rPr lang="en-US" sz="3200">
                <a:cs typeface="Calibri"/>
              </a:rPr>
              <a:t>Baboon Directions:    L,       L,     R,     R,     R,     R,     L,     L,     R,     R</a:t>
            </a:r>
            <a:endParaRPr lang="en-US"/>
          </a:p>
          <a:p>
            <a:endParaRPr lang="en-US">
              <a:cs typeface="Calibri"/>
            </a:endParaRPr>
          </a:p>
        </p:txBody>
      </p:sp>
      <p:sp>
        <p:nvSpPr>
          <p:cNvPr id="5" name="Left Brace 4">
            <a:extLst>
              <a:ext uri="{FF2B5EF4-FFF2-40B4-BE49-F238E27FC236}">
                <a16:creationId xmlns:a16="http://schemas.microsoft.com/office/drawing/2014/main" id="{1EC6D2C8-6AB8-4572-7E2B-D958EF110B81}"/>
              </a:ext>
            </a:extLst>
          </p:cNvPr>
          <p:cNvSpPr/>
          <p:nvPr/>
        </p:nvSpPr>
        <p:spPr>
          <a:xfrm rot="-5400000">
            <a:off x="3957052" y="1978526"/>
            <a:ext cx="962526" cy="152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3820A901-DE13-6BB6-CCB0-6BA1A86F58C0}"/>
              </a:ext>
            </a:extLst>
          </p:cNvPr>
          <p:cNvSpPr/>
          <p:nvPr/>
        </p:nvSpPr>
        <p:spPr>
          <a:xfrm rot="-5400000">
            <a:off x="5962314" y="1737894"/>
            <a:ext cx="962526" cy="2005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03B6344E-D7DB-4E0D-281D-AF53CF7B5602}"/>
              </a:ext>
            </a:extLst>
          </p:cNvPr>
          <p:cNvSpPr/>
          <p:nvPr/>
        </p:nvSpPr>
        <p:spPr>
          <a:xfrm rot="16200000">
            <a:off x="7673472" y="2272630"/>
            <a:ext cx="628317" cy="6817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0DBCE692-C3E8-1D3B-74E5-A790CC8B397A}"/>
              </a:ext>
            </a:extLst>
          </p:cNvPr>
          <p:cNvSpPr/>
          <p:nvPr/>
        </p:nvSpPr>
        <p:spPr>
          <a:xfrm rot="16200000">
            <a:off x="8849893" y="1978524"/>
            <a:ext cx="655053" cy="12165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A326EA23-1C5B-F7E5-91F9-DC40E4A875ED}"/>
              </a:ext>
            </a:extLst>
          </p:cNvPr>
          <p:cNvSpPr/>
          <p:nvPr/>
        </p:nvSpPr>
        <p:spPr>
          <a:xfrm rot="16200000">
            <a:off x="10307050" y="1978523"/>
            <a:ext cx="695158" cy="12566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E922D4F-C775-2CF0-C088-ACF91DB06A34}"/>
              </a:ext>
            </a:extLst>
          </p:cNvPr>
          <p:cNvSpPr txBox="1"/>
          <p:nvPr/>
        </p:nvSpPr>
        <p:spPr>
          <a:xfrm>
            <a:off x="5882104" y="3221789"/>
            <a:ext cx="1457157" cy="646331"/>
          </a:xfrm>
          <a:prstGeom prst="rect">
            <a:avLst/>
          </a:prstGeom>
          <a:noFill/>
          <a:ln>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Already has 3 baboons</a:t>
            </a:r>
            <a:endParaRPr lang="en-US"/>
          </a:p>
        </p:txBody>
      </p:sp>
      <p:sp>
        <p:nvSpPr>
          <p:cNvPr id="15" name="TextBox 14">
            <a:extLst>
              <a:ext uri="{FF2B5EF4-FFF2-40B4-BE49-F238E27FC236}">
                <a16:creationId xmlns:a16="http://schemas.microsoft.com/office/drawing/2014/main" id="{1F2A820F-F336-0E44-E388-7D8C0FB762F2}"/>
              </a:ext>
            </a:extLst>
          </p:cNvPr>
          <p:cNvSpPr txBox="1"/>
          <p:nvPr/>
        </p:nvSpPr>
        <p:spPr>
          <a:xfrm>
            <a:off x="280736" y="4304631"/>
            <a:ext cx="1161715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800">
                <a:latin typeface="Times New Roman"/>
                <a:ea typeface="Calibri"/>
                <a:cs typeface="Times New Roman"/>
              </a:rPr>
              <a:t>Print the sequence of baboons currently inside the buffer as sections. </a:t>
            </a:r>
            <a:endParaRPr lang="en-US" sz="2800">
              <a:latin typeface="Calibri" panose="020F0502020204030204"/>
              <a:ea typeface="Calibri"/>
              <a:cs typeface="Calibri"/>
            </a:endParaRPr>
          </a:p>
          <a:p>
            <a:pPr marL="342900" indent="-342900">
              <a:buFont typeface="Arial"/>
              <a:buChar char="•"/>
            </a:pPr>
            <a:r>
              <a:rPr lang="en-US" sz="2800">
                <a:latin typeface="Times New Roman"/>
                <a:ea typeface="Calibri"/>
                <a:cs typeface="Times New Roman"/>
              </a:rPr>
              <a:t>Each section should be in same direction and never more than 3 baboons in each section</a:t>
            </a:r>
          </a:p>
          <a:p>
            <a:pPr marL="800100" lvl="1" indent="-342900">
              <a:buFont typeface="Arial"/>
              <a:buChar char="•"/>
            </a:pPr>
            <a:r>
              <a:rPr lang="en-US" sz="2800">
                <a:latin typeface="Times New Roman"/>
                <a:ea typeface="Calibri"/>
                <a:cs typeface="Times New Roman"/>
              </a:rPr>
              <a:t>Otherwise: conditions not met. </a:t>
            </a:r>
          </a:p>
        </p:txBody>
      </p:sp>
      <p:sp>
        <p:nvSpPr>
          <p:cNvPr id="11" name="TextBox 10">
            <a:extLst>
              <a:ext uri="{FF2B5EF4-FFF2-40B4-BE49-F238E27FC236}">
                <a16:creationId xmlns:a16="http://schemas.microsoft.com/office/drawing/2014/main" id="{94E104E3-6EB2-A324-223D-8E4EE83613B2}"/>
              </a:ext>
            </a:extLst>
          </p:cNvPr>
          <p:cNvSpPr txBox="1"/>
          <p:nvPr/>
        </p:nvSpPr>
        <p:spPr>
          <a:xfrm>
            <a:off x="8200193" y="3213768"/>
            <a:ext cx="2048041" cy="646331"/>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Next Element is Different Direction</a:t>
            </a:r>
          </a:p>
        </p:txBody>
      </p:sp>
      <p:sp>
        <p:nvSpPr>
          <p:cNvPr id="23" name="TextBox 22">
            <a:extLst>
              <a:ext uri="{FF2B5EF4-FFF2-40B4-BE49-F238E27FC236}">
                <a16:creationId xmlns:a16="http://schemas.microsoft.com/office/drawing/2014/main" id="{ABC76645-50A0-C757-7022-BD11036CCAAB}"/>
              </a:ext>
            </a:extLst>
          </p:cNvPr>
          <p:cNvSpPr txBox="1"/>
          <p:nvPr/>
        </p:nvSpPr>
        <p:spPr>
          <a:xfrm>
            <a:off x="3414297" y="3213768"/>
            <a:ext cx="2048041" cy="646331"/>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Next Element is Different Direction</a:t>
            </a:r>
          </a:p>
        </p:txBody>
      </p:sp>
      <p:cxnSp>
        <p:nvCxnSpPr>
          <p:cNvPr id="25" name="Straight Arrow Connector 24">
            <a:extLst>
              <a:ext uri="{FF2B5EF4-FFF2-40B4-BE49-F238E27FC236}">
                <a16:creationId xmlns:a16="http://schemas.microsoft.com/office/drawing/2014/main" id="{261289D3-B9B3-089A-EDEC-A0CF78075C10}"/>
              </a:ext>
            </a:extLst>
          </p:cNvPr>
          <p:cNvCxnSpPr/>
          <p:nvPr/>
        </p:nvCxnSpPr>
        <p:spPr>
          <a:xfrm>
            <a:off x="7979109" y="2919162"/>
            <a:ext cx="245978" cy="299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6EAAA22-7203-7D5C-8C8D-4F697C8407D3}"/>
              </a:ext>
            </a:extLst>
          </p:cNvPr>
          <p:cNvCxnSpPr>
            <a:cxnSpLocks/>
          </p:cNvCxnSpPr>
          <p:nvPr/>
        </p:nvCxnSpPr>
        <p:spPr>
          <a:xfrm flipH="1">
            <a:off x="10310562" y="2945898"/>
            <a:ext cx="342231" cy="29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F4A62AD-4B09-F944-A566-FE415E81D877}"/>
              </a:ext>
            </a:extLst>
          </p:cNvPr>
          <p:cNvCxnSpPr>
            <a:cxnSpLocks/>
          </p:cNvCxnSpPr>
          <p:nvPr/>
        </p:nvCxnSpPr>
        <p:spPr>
          <a:xfrm>
            <a:off x="9182267" y="2919162"/>
            <a:ext cx="5347" cy="299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3509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Computer Science &amp; Mathematics Major for College_ Software &amp; Media Applications by Slidesgo</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Using semaphores to synchronize baboons across a buffer rope</vt:lpstr>
      <vt:lpstr>Abstract</vt:lpstr>
      <vt:lpstr>Introduction</vt:lpstr>
      <vt:lpstr>PowerPoint Presentation</vt:lpstr>
      <vt:lpstr>Methodology </vt:lpstr>
      <vt:lpstr>Methodology</vt:lpstr>
      <vt:lpstr>PowerPoint Presentation</vt:lpstr>
      <vt:lpstr>Methodology</vt:lpstr>
      <vt:lpstr>Results: At most 3 and all in same direction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2023-11-11T20:29:47Z</dcterms:created>
  <dcterms:modified xsi:type="dcterms:W3CDTF">2023-11-21T22:53:43Z</dcterms:modified>
</cp:coreProperties>
</file>