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/Mz2Rg/dZzfiXkMOGVhDCLmP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9786B9-CE7A-40D0-BB17-926ACF109BD8}">
  <a:tblStyle styleId="{739786B9-CE7A-40D0-BB17-926ACF109B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D7CA77-F347-42E3-83CF-39F5AC2C6B6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2025 / versão 1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838200" y="22011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na prática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graphicFrame>
        <p:nvGraphicFramePr>
          <p:cNvPr id="139" name="Google Shape;139;p10"/>
          <p:cNvGraphicFramePr/>
          <p:nvPr/>
        </p:nvGraphicFramePr>
        <p:xfrm>
          <a:off x="939800" y="1047750"/>
          <a:ext cx="11108700" cy="537020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110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&gt;Receita - Bolo de Chocolate&lt;/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h1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&gt;Ingredientes&lt;/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ul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&gt;4 ovos&lt;/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&gt;4 colheres (sopa) de chocolate em pó&lt;/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&gt;2 colheres (sopa) de manteiga&lt;/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&gt;3 xícaras (chá) de farinha de trigo&lt;/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&gt;2 xícaras (chá) de açúcar&lt;/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&gt;2 colheres (sopa) de fermento&lt;/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&gt;1 xícara (chá) de leite&lt;/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ul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&gt;Modo de Preparo&lt;/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h2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&gt;Em um liquidificador adicione os ovos, o chocolate em pó, a manteiga, a farinha de trigo, o açúcar e o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leite, depois bata por 5 minutos.&lt;/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&gt;Adicione o fermento e misture com uma espátula delicadamente.&lt;/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Em uma forma untada, despeje a massa e asse em forno médio (180 ºC) preaquecido por cerca de 40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minutos. Não se esqueça de usar uma forma alta para essa receita: como leva duas colheres de fermento, ela cresce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bastante! Outra solução pode ser colocar apenas uma colher de fermento e manter a sua receita em uma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forma pequena.&lt;/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</a:t>
                      </a:r>
                      <a:r>
                        <a:rPr lang="pt-BR" sz="1100" u="none" strike="noStrike" cap="none">
                          <a:solidFill>
                            <a:srgbClr val="FF79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pt-BR" sz="1100" u="none" strike="noStrike" cap="none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100" u="none" strike="noStrike" cap="none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10"/>
          <p:cNvSpPr txBox="1"/>
          <p:nvPr/>
        </p:nvSpPr>
        <p:spPr>
          <a:xfrm>
            <a:off x="838200" y="6417945"/>
            <a:ext cx="10821670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div&gt;h1{Receita - Bolo de Chocolate}+h2{Ingredientes}+ul&gt;li*7+h2{Modo de Preparo}+ol&gt;li*3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Lista de definições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977900" y="1639570"/>
            <a:ext cx="9880600" cy="3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lista de definições é uma lista de termos e suas descrições.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define uma lista de definições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define um termo da lista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define uma descrição da lista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933450" y="2690495"/>
            <a:ext cx="2407920" cy="426085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932815" y="3378200"/>
            <a:ext cx="2364105" cy="41148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933450" y="4094480"/>
            <a:ext cx="2363470" cy="426085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&lt;dd&gt;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Lista de definições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graphicFrame>
        <p:nvGraphicFramePr>
          <p:cNvPr id="157" name="Google Shape;157;p12"/>
          <p:cNvGraphicFramePr/>
          <p:nvPr/>
        </p:nvGraphicFramePr>
        <p:xfrm>
          <a:off x="838200" y="1493520"/>
          <a:ext cx="7218050" cy="50444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72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&gt;HTML&lt;/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HTML é a linguagem de marcação de textos utilizada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para exibir textos como páginas na Internet.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&gt;Navegador&lt;/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Navegador é o software que requisita um documento HTML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através do protocolo HTTP e exibe seu conteúdo em uma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janela.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3. Tabelas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1116965" y="1616075"/>
            <a:ext cx="10577195" cy="147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um conjunto de células organizadas, dentro das quais é possível hospedar diferentes conteúdos. O HTML dispõe de uma grande variedade de tags e atributos para criar tabelas. Servem para representar informações tabuladas, em linhas e colunas.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2355215" y="3766180"/>
          <a:ext cx="7239000" cy="1539210"/>
        </p:xfrm>
        <a:graphic>
          <a:graphicData uri="http://schemas.openxmlformats.org/drawingml/2006/table">
            <a:tbl>
              <a:tblPr>
                <a:noFill/>
                <a:tableStyleId>{DFD7CA77-F347-42E3-83CF-39F5AC2C6B61}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Linha 1 - Coluna 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1 - Coluna 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1 - Coluna 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1 - Coluna 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1 - Coluna 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2 - Coluna 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2 - Coluna 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2 - Coluna 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2 - Coluna 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2 - Coluna 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3 - Coluna 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3 - Coluna 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3 - Coluna 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3 - Coluna 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Linha 3 - Coluna 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1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2" name="Google Shape;172;p14"/>
          <p:cNvCxnSpPr/>
          <p:nvPr/>
        </p:nvCxnSpPr>
        <p:spPr>
          <a:xfrm rot="10800000">
            <a:off x="2146440" y="3493180"/>
            <a:ext cx="2106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14"/>
          <p:cNvSpPr/>
          <p:nvPr/>
        </p:nvSpPr>
        <p:spPr>
          <a:xfrm>
            <a:off x="1537215" y="3211780"/>
            <a:ext cx="1103100" cy="281400"/>
          </a:xfrm>
          <a:prstGeom prst="roundRect">
            <a:avLst>
              <a:gd name="adj" fmla="val 1781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4"/>
          <p:cNvCxnSpPr/>
          <p:nvPr/>
        </p:nvCxnSpPr>
        <p:spPr>
          <a:xfrm rot="10800000">
            <a:off x="9594215" y="5290180"/>
            <a:ext cx="2106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14"/>
          <p:cNvSpPr/>
          <p:nvPr/>
        </p:nvSpPr>
        <p:spPr>
          <a:xfrm>
            <a:off x="9203690" y="5564905"/>
            <a:ext cx="1186500" cy="281400"/>
          </a:xfrm>
          <a:prstGeom prst="roundRect">
            <a:avLst>
              <a:gd name="adj" fmla="val 1781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4"/>
          <p:cNvCxnSpPr/>
          <p:nvPr/>
        </p:nvCxnSpPr>
        <p:spPr>
          <a:xfrm rot="10800000">
            <a:off x="4464015" y="3555355"/>
            <a:ext cx="0" cy="2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4"/>
          <p:cNvSpPr/>
          <p:nvPr/>
        </p:nvSpPr>
        <p:spPr>
          <a:xfrm>
            <a:off x="3912465" y="3273955"/>
            <a:ext cx="1103100" cy="281400"/>
          </a:xfrm>
          <a:prstGeom prst="roundRect">
            <a:avLst>
              <a:gd name="adj" fmla="val 17816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&lt;th&gt;</a:t>
            </a:r>
            <a:r>
              <a:rPr lang="pt-BR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4"/>
          <p:cNvCxnSpPr>
            <a:endCxn id="179" idx="3"/>
          </p:cNvCxnSpPr>
          <p:nvPr/>
        </p:nvCxnSpPr>
        <p:spPr>
          <a:xfrm rot="10800000">
            <a:off x="2078990" y="4348480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14"/>
          <p:cNvCxnSpPr>
            <a:endCxn id="181" idx="3"/>
          </p:cNvCxnSpPr>
          <p:nvPr/>
        </p:nvCxnSpPr>
        <p:spPr>
          <a:xfrm rot="10800000">
            <a:off x="2078990" y="4719955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14"/>
          <p:cNvCxnSpPr>
            <a:endCxn id="183" idx="3"/>
          </p:cNvCxnSpPr>
          <p:nvPr/>
        </p:nvCxnSpPr>
        <p:spPr>
          <a:xfrm rot="10800000">
            <a:off x="2078990" y="5148580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4"/>
          <p:cNvSpPr/>
          <p:nvPr/>
        </p:nvSpPr>
        <p:spPr>
          <a:xfrm>
            <a:off x="1469390" y="4207780"/>
            <a:ext cx="6096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469390" y="4579255"/>
            <a:ext cx="6096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1469390" y="5007880"/>
            <a:ext cx="6096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4"/>
          <p:cNvCxnSpPr/>
          <p:nvPr/>
        </p:nvCxnSpPr>
        <p:spPr>
          <a:xfrm rot="10800000">
            <a:off x="9594215" y="4348480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4"/>
          <p:cNvCxnSpPr/>
          <p:nvPr/>
        </p:nvCxnSpPr>
        <p:spPr>
          <a:xfrm rot="10800000">
            <a:off x="9594215" y="4719955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4"/>
          <p:cNvCxnSpPr/>
          <p:nvPr/>
        </p:nvCxnSpPr>
        <p:spPr>
          <a:xfrm rot="10800000">
            <a:off x="9594215" y="5100955"/>
            <a:ext cx="276300" cy="0"/>
          </a:xfrm>
          <a:prstGeom prst="straightConnector1">
            <a:avLst/>
          </a:prstGeom>
          <a:solidFill>
            <a:srgbClr val="EC11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4"/>
          <p:cNvSpPr/>
          <p:nvPr/>
        </p:nvSpPr>
        <p:spPr>
          <a:xfrm>
            <a:off x="9804815" y="4207780"/>
            <a:ext cx="6753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9804815" y="4584018"/>
            <a:ext cx="6753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9804815" y="4937093"/>
            <a:ext cx="6753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4"/>
          <p:cNvCxnSpPr/>
          <p:nvPr/>
        </p:nvCxnSpPr>
        <p:spPr>
          <a:xfrm>
            <a:off x="2355215" y="3767455"/>
            <a:ext cx="0" cy="156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9584690" y="3747130"/>
            <a:ext cx="0" cy="156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2374265" y="3776980"/>
            <a:ext cx="719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4"/>
          <p:cNvCxnSpPr/>
          <p:nvPr/>
        </p:nvCxnSpPr>
        <p:spPr>
          <a:xfrm>
            <a:off x="2374265" y="5329555"/>
            <a:ext cx="7191300" cy="0"/>
          </a:xfrm>
          <a:prstGeom prst="straightConnector1">
            <a:avLst/>
          </a:prstGeom>
          <a:solidFill>
            <a:srgbClr val="EC116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14"/>
          <p:cNvCxnSpPr/>
          <p:nvPr/>
        </p:nvCxnSpPr>
        <p:spPr>
          <a:xfrm rot="10800000">
            <a:off x="4464015" y="5314855"/>
            <a:ext cx="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14"/>
          <p:cNvSpPr/>
          <p:nvPr/>
        </p:nvSpPr>
        <p:spPr>
          <a:xfrm>
            <a:off x="3912515" y="5586055"/>
            <a:ext cx="1147800" cy="28140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&lt;td&gt;&lt;/td&gt;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6094095" y="3462020"/>
            <a:ext cx="742315" cy="560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rgbClr val="EC116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15"/>
          <p:cNvGraphicFramePr/>
          <p:nvPr/>
        </p:nvGraphicFramePr>
        <p:xfrm>
          <a:off x="953135" y="1191895"/>
          <a:ext cx="4956175" cy="51003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9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400" i="1" u="sng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border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início da linha do cabeçalho--&gt;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&gt;Cabeçalho 1&lt;/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&gt;Cabeçalho 2&lt;/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&gt;Cabeçalho 3 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final da linha do cabeçalho--&gt;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início da primeira linha--&gt;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1 - Coluna 1&lt;/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1 - Coluna 2&lt;/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1 - Coluna 3&lt;/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final da primeira linha 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início da segunda linha--&gt;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2 - Coluna 1&lt;/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2 - Coluna 2&lt;/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&gt;Linha 2 - Coluna 3&lt;/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td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pt-BR" sz="14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final da segunda linha --&gt;</a:t>
                      </a:r>
                      <a:endParaRPr sz="14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4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r>
                        <a:rPr lang="pt-BR" sz="14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8320" y="3100705"/>
            <a:ext cx="5134610" cy="1130935"/>
          </a:xfrm>
          <a:prstGeom prst="rect">
            <a:avLst/>
          </a:prstGeom>
          <a:noFill/>
          <a:ln w="38100" cap="flat" cmpd="sng">
            <a:solidFill>
              <a:srgbClr val="EC116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5" name="Google Shape;205;p15"/>
          <p:cNvSpPr txBox="1"/>
          <p:nvPr/>
        </p:nvSpPr>
        <p:spPr>
          <a:xfrm>
            <a:off x="953135" y="6376035"/>
            <a:ext cx="9630410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table[border]&gt;(tr&gt;th{Cabeçalho $}*3)+(tr&gt;td{Linha 1 - Coluna $}*3)+(tr&gt;td{Linha 2 - Coluna $}*3)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6094095" y="4590415"/>
            <a:ext cx="609600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colspan="x" vai fazer uma mesclagem de colunas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rowspan="x" vai mesclar linhas.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4. Formulários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116965" y="1616075"/>
            <a:ext cx="4979035" cy="2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tags onde o usuário irá inserir ou selecionar valores, que serão enviados para um arquivo responsável pelo processamento das informações. Para inserir um formulário, é utilizada a tag &lt;form&gt;.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4602" t="4061" r="34602" b="2757"/>
          <a:stretch/>
        </p:blipFill>
        <p:spPr>
          <a:xfrm>
            <a:off x="6689090" y="1161415"/>
            <a:ext cx="4608830" cy="4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&lt;form&gt;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116965" y="1616075"/>
            <a:ext cx="8443595" cy="410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&lt;form&gt; é um elemento de container (assim como um elemento &lt;div&gt; ou &lt;span&gt;), mas ele também suporta alguns atributos específicos para configurar a forma como o formulário se comporta. 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Action: define o local (uma URL) em que os dados recolhidos do formulário devem ser enviados.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Method: a forma como as informações serão enviadas. Existem dois métodos de envio, que são GET e POST.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Entrada de texto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116965" y="1616075"/>
            <a:ext cx="10570210" cy="410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colocar entradas de texto podemos usar as seguintes tags: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&lt;input&gt; Caixas de texto de uma única linha (não aceita o uso da tecla Enter).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&lt;textarea&gt; Caixas para conteúdo multilinha (pode ser uma ou várias linhas de texto).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&lt;input&gt; recebe o atributo “type” que especifica como será seu valor, podendo ser: text, email, password…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Botões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838200" y="1488440"/>
            <a:ext cx="6115050" cy="50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disparam as ações do formulário. Podem ser de três tipos: submit, reset, ou button.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submit envia os dados do formulário para o link definido no atributo action do elemento &lt;form&gt;.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reset redefine imediatamente todos os campos do formulário para o seu valor padrão.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do tipo button são úteis para construir botões personalizados com JavaScript, ou seja, ele pode assumir qualquer comportamento através desta linguagem. Nesse caso, não é necessário explicitar seu tipo, ele é o valor padrão.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7141845" y="1026795"/>
          <a:ext cx="4211950" cy="50990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21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Enviar formulário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Limpar formulário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Sem ação padrão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&gt;Sem ação padrão&lt;/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Controles de seleção</a:t>
            </a:r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838200" y="1488440"/>
            <a:ext cx="10753725" cy="50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alguns casos o usuário não pode inserir um texto livremente, mas o programador fornece para ele uma lista predefinida. O dado que chega ao escolher uma opção é definido a partir do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atributo “value”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Existem 3 grupos de controles de seleção: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Botões radio: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escolhe apenas uma opção.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Caixas de seleção: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seleciona, ou não, cada uma das caixas que tem disponível.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Menu suspenso: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apenas uma opção pode ser selecionada.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Radio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838200" y="1488440"/>
            <a:ext cx="556323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escolhe apenas uma opção.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22"/>
          <p:cNvGraphicFramePr/>
          <p:nvPr/>
        </p:nvGraphicFramePr>
        <p:xfrm>
          <a:off x="838200" y="2301240"/>
          <a:ext cx="7232650" cy="31235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72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&gt;masculino&lt;/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masculino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&gt;feminino&lt;/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feminino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&gt;outro&lt;/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Caixa de seleção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38200" y="1488440"/>
            <a:ext cx="885380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seleciona, ou não, cada uma das caixas que tem disponível.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23"/>
          <p:cNvGraphicFramePr/>
          <p:nvPr/>
        </p:nvGraphicFramePr>
        <p:xfrm>
          <a:off x="984250" y="2620010"/>
          <a:ext cx="5846450" cy="16319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8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&gt;Aceita termos e condições&lt;/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acepta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Menu suspenso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838200" y="1488440"/>
            <a:ext cx="11072495" cy="16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Também chamado de combo-box, seletor ou menu.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partir de uma lista, é possível escolher uma opção.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ideal é que tenha pelo menos dois elementos diferentes para escolher: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4"/>
          <p:cNvGraphicFramePr/>
          <p:nvPr/>
        </p:nvGraphicFramePr>
        <p:xfrm>
          <a:off x="838200" y="3185795"/>
          <a:ext cx="5540375" cy="27730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54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tamanhos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&gt;Grande&lt;/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&gt;Médio&lt;/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&gt;Pequeno&lt;/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&lt;label&gt;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formalmente cada elemento de um formulário.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tag é muito útil para gerar um formulário acessível.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Seu principal atributo é o “for”, que faz referência ao elemento do formulário.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valor do atributo “for” deve ser igual ao valor do atributo “id” ou “name” do elemento.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5"/>
          <p:cNvGraphicFramePr/>
          <p:nvPr/>
        </p:nvGraphicFramePr>
        <p:xfrm>
          <a:off x="838200" y="3543300"/>
          <a:ext cx="6254750" cy="16325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2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&gt;Nome:&lt;/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 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Conjunto de campo</a:t>
            </a: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&lt;fieldset&gt;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&lt;legend&gt;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utilizadas em conjunto.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primeiro, tem como objetivo criar grupos de elementos do formulário com um mesmo propósito; enquanto que o segundo, define formalmente o propósito do elemento fieldset.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Eles são estruturados da seguinte forma: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p26"/>
          <p:cNvGraphicFramePr/>
          <p:nvPr/>
        </p:nvGraphicFramePr>
        <p:xfrm>
          <a:off x="838200" y="3596005"/>
          <a:ext cx="6575425" cy="23634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&gt;Tamanho de camiseta&lt;/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pt-BR" sz="18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Os elementos de formulário irão aqui --&gt;</a:t>
                      </a:r>
                      <a:endParaRPr sz="18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38200" y="1488440"/>
            <a:ext cx="11072495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 formulário de contato, conforme indicado na imagem abaixo, utilizando os elementos vistos anteriormente.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9135" y="2638425"/>
            <a:ext cx="8254365" cy="366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5. Links</a:t>
            </a: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links, também conhecidos como âncoras, são utilizados para relacionar partes do mesmo documento. Por padrão, são exibidos em azul e sublinhados 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criar um link é necessário utilizar a tag de âncora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com o atributo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“href”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que definirá o destino para o qual aponta. Por exemplo: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29"/>
          <p:cNvGraphicFramePr/>
          <p:nvPr/>
        </p:nvGraphicFramePr>
        <p:xfrm>
          <a:off x="1028065" y="3543300"/>
          <a:ext cx="4722500" cy="4997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7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produtos.html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&gt;Produtos&lt;/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1353820"/>
            <a:ext cx="10515600" cy="495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/>
              <a:buNone/>
            </a:pPr>
            <a:r>
              <a:rPr lang="pt-BR"/>
              <a:t>Estrutura básica – tags iniciais:</a:t>
            </a:r>
            <a:br>
              <a:rPr lang="pt-BR"/>
            </a:br>
            <a:r>
              <a:rPr lang="pt-BR"/>
              <a:t>- headings, parágrafos</a:t>
            </a:r>
            <a:br>
              <a:rPr lang="pt-BR"/>
            </a:br>
            <a:r>
              <a:rPr lang="pt-BR"/>
              <a:t>- listas</a:t>
            </a:r>
            <a:br>
              <a:rPr lang="pt-BR"/>
            </a:br>
            <a:r>
              <a:rPr lang="pt-BR"/>
              <a:t>- tabelas </a:t>
            </a:r>
            <a:br>
              <a:rPr lang="pt-BR"/>
            </a:br>
            <a:r>
              <a:rPr lang="pt-BR"/>
              <a:t>- formulários</a:t>
            </a:r>
            <a:br>
              <a:rPr lang="pt-BR"/>
            </a:br>
            <a:r>
              <a:rPr lang="pt-BR"/>
              <a:t>- links, multimídias</a:t>
            </a:r>
            <a:br>
              <a:rPr lang="pt-BR"/>
            </a:br>
            <a:r>
              <a:rPr lang="pt-BR"/>
              <a:t>- html semântico</a:t>
            </a:r>
            <a:br>
              <a:rPr lang="pt-BR"/>
            </a:br>
            <a:r>
              <a:rPr lang="pt-BR"/>
              <a:t>- keywords, meta description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Links Relativos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links relativos são aqueles que apontam para páginas localizadas dentro do mesmo projeto. Se a página referenciada estiver na mesma pasta, basta mencionar o seu nome para gerar o link.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30"/>
          <p:cNvGraphicFramePr/>
          <p:nvPr/>
        </p:nvGraphicFramePr>
        <p:xfrm>
          <a:off x="2574925" y="2919730"/>
          <a:ext cx="7042150" cy="5962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70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contato.html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&gt;Contato&lt;/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0" name="Google Shape;320;p30"/>
          <p:cNvGraphicFramePr/>
          <p:nvPr/>
        </p:nvGraphicFramePr>
        <p:xfrm>
          <a:off x="2574925" y="3966210"/>
          <a:ext cx="7042150" cy="58230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70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pages/contato.html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&gt;Contato&lt;/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Links Absolutos</a:t>
            </a:r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links absolutos são aqueles cujo destino apontam para páginas que estão fora do site e deve ser especificado utilizando a URL completa: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p31"/>
          <p:cNvGraphicFramePr/>
          <p:nvPr/>
        </p:nvGraphicFramePr>
        <p:xfrm>
          <a:off x="651510" y="2875280"/>
          <a:ext cx="11259175" cy="831977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12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https://www.fiap.com.br/graduacao/bacharelado/engenharia-de-software/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&gt;Engenharia de Software&lt;/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Links Internos</a:t>
            </a:r>
            <a:endParaRPr/>
          </a:p>
        </p:txBody>
      </p:sp>
      <p:sp>
        <p:nvSpPr>
          <p:cNvPr id="334" name="Google Shape;334;p3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838200" y="1488440"/>
            <a:ext cx="1107249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links internos permitem fazer referências a seções de sua página, para as quais a id é utilizada: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838835" y="3886835"/>
            <a:ext cx="10393680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Também é possível usar como destino uma seção específica em uma página diferente: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32"/>
          <p:cNvGraphicFramePr/>
          <p:nvPr/>
        </p:nvGraphicFramePr>
        <p:xfrm>
          <a:off x="2141220" y="2381250"/>
          <a:ext cx="8392800" cy="12452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83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#rodape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&gt;Vá ao rodapé da página&lt;/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rodape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Google Shape;338;p32"/>
          <p:cNvGraphicFramePr/>
          <p:nvPr/>
        </p:nvGraphicFramePr>
        <p:xfrm>
          <a:off x="2141220" y="4792980"/>
          <a:ext cx="8188950" cy="5956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81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contato.html#formulario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&gt;Formulario de contato&lt;/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imagens: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1030605" y="2216785"/>
            <a:ext cx="10429875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inseridas com a tag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&lt;img/&gt;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que pertence ao grupo de tags com auto fechamento (com, ou sem, a barra no final).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funcionar, requer a indicação de onde está o arquivo a ser exibido. Isso é feito com o atributo “src” (source ou fonte), que respeita todas as regras de roteamento vistas nos links.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imagens se comportam como elementos de linha, o que significa que serão vistas uma ao lado da outra.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atributo “alt” deve ser um texto que representa a imagem que está sendo visualizada. Deve ser conciso e breve, mas deixar claro do que se trata a imagem.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4"/>
          <p:cNvGraphicFramePr/>
          <p:nvPr/>
        </p:nvGraphicFramePr>
        <p:xfrm>
          <a:off x="1130300" y="3429635"/>
          <a:ext cx="5918825" cy="57340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91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cachorro.jpg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 Caramelo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61" name="Google Shape;361;p3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em imagens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também combinar as duas tags e colocar links nas imagens.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Vamos ver um exemplo: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35"/>
          <p:cNvGraphicFramePr/>
          <p:nvPr/>
        </p:nvGraphicFramePr>
        <p:xfrm>
          <a:off x="1030605" y="3726181"/>
          <a:ext cx="10515600" cy="120504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https://www.fiap.com.br/graduacao/bacharelado/engenharia-de-software/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img/logo_fiap.png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Logo FIAP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vídeo do Youtube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1030605" y="2216785"/>
            <a:ext cx="10429875" cy="219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Abra o vídeo no youtube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sobre ele com o botão direito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na opção “Copiar código de incorporação”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Cole o código copiado no seu arquivo HTML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6. HTML semântico</a:t>
            </a:r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838200" y="1665605"/>
            <a:ext cx="6529705" cy="485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HTML semântico tem como objetivo descrever o significado do conteúdo presente em documentos HTML, deixando o site com informações bem explicadas e compreensíveis para programadores, browsers e outras engines que processam essa informação.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semânticas nos dizem exatamente o seu significado, dessa forma, facilitam a busca de forma orgânica, pois é um grande desafio para os mecanismos de busca classificar a importância e relevância das informações que estão nas páginas.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8" descr="A Web Semântica e o HTML 5. | lhirt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381" b="1854"/>
          <a:stretch/>
        </p:blipFill>
        <p:spPr>
          <a:xfrm>
            <a:off x="7785735" y="820420"/>
            <a:ext cx="4129405" cy="46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  <p:graphicFrame>
        <p:nvGraphicFramePr>
          <p:cNvPr id="393" name="Google Shape;393;p39"/>
          <p:cNvGraphicFramePr/>
          <p:nvPr/>
        </p:nvGraphicFramePr>
        <p:xfrm>
          <a:off x="880110" y="1717040"/>
          <a:ext cx="4197975" cy="14528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19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da página&lt;/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 da página&lt;/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4" name="Google Shape;394;p39"/>
          <p:cNvGraphicFramePr/>
          <p:nvPr/>
        </p:nvGraphicFramePr>
        <p:xfrm>
          <a:off x="5412740" y="1717040"/>
          <a:ext cx="6223625" cy="14528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22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&gt;Seção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5" name="Google Shape;395;p39"/>
          <p:cNvGraphicFramePr/>
          <p:nvPr/>
        </p:nvGraphicFramePr>
        <p:xfrm>
          <a:off x="880110" y="3318510"/>
          <a:ext cx="6304925" cy="27787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6" name="Google Shape;396;p39"/>
          <p:cNvGraphicFramePr/>
          <p:nvPr/>
        </p:nvGraphicFramePr>
        <p:xfrm>
          <a:off x="7405370" y="3318510"/>
          <a:ext cx="4359900" cy="18275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&gt;Curso de Engenharia de Software&lt;/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&gt;FIAP&lt;/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&gt;São Paulo&lt;/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/>
              <a:buNone/>
            </a:pPr>
            <a:r>
              <a:rPr lang="pt-BR"/>
              <a:t>1. headings, parágrafos, tags iniciais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402" name="Google Shape;402;p4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  <p:graphicFrame>
        <p:nvGraphicFramePr>
          <p:cNvPr id="403" name="Google Shape;403;p40"/>
          <p:cNvGraphicFramePr/>
          <p:nvPr/>
        </p:nvGraphicFramePr>
        <p:xfrm>
          <a:off x="5944870" y="650240"/>
          <a:ext cx="3818250" cy="2743137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3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3&lt;/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4&lt;/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4" name="Google Shape;404;p40"/>
          <p:cNvGraphicFramePr/>
          <p:nvPr/>
        </p:nvGraphicFramePr>
        <p:xfrm>
          <a:off x="7404745" y="3589033"/>
          <a:ext cx="2534900" cy="3074734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25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3&lt;/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5" name="Google Shape;405;p40"/>
          <p:cNvGraphicFramePr/>
          <p:nvPr/>
        </p:nvGraphicFramePr>
        <p:xfrm>
          <a:off x="589915" y="3589020"/>
          <a:ext cx="6518900" cy="31102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5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7. keywords, meta description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Keywords ou palavras-chave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838200" y="1665605"/>
            <a:ext cx="105156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 passo na otimização dos mecanismos de busca é determinar o que está sendo otimizado.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você tem que identificar os termos que os usuários procuram ("Keywords" ou "Palavras-chave"), e com os quais você quer que seu site seja classificado nos motores de busca.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2"/>
          <p:cNvGraphicFramePr/>
          <p:nvPr/>
        </p:nvGraphicFramePr>
        <p:xfrm>
          <a:off x="838200" y="3821431"/>
          <a:ext cx="10515600" cy="195116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keywords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HTML, ASP, JS, META, EXEMPLO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...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Meta description</a:t>
            </a:r>
            <a:endParaRPr/>
          </a:p>
        </p:txBody>
      </p:sp>
      <p:sp>
        <p:nvSpPr>
          <p:cNvPr id="425" name="Google Shape;425;p4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  <p:sp>
        <p:nvSpPr>
          <p:cNvPr id="426" name="Google Shape;426;p43"/>
          <p:cNvSpPr/>
          <p:nvPr/>
        </p:nvSpPr>
        <p:spPr>
          <a:xfrm>
            <a:off x="838200" y="1665605"/>
            <a:ext cx="6482080" cy="415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meta tag de descrição de uma página fornece ao Google e a outros motores de busca um resumo do conteúdo da página. Pode conter uma frase ou duas, ou mesmo um parágrafo curto.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&lt;meta name="description" content="Paragrafo"&gt;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Google pode usá-las como snippets nos resultados de busca de suas páginas.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5390" y="853440"/>
            <a:ext cx="3362325" cy="283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5390" y="3895725"/>
            <a:ext cx="3362325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838200" y="1665605"/>
            <a:ext cx="10729595" cy="450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página seguindo o layout da imagem a seguir (Use HTML semântico nas tags e meta tags)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header insira algumas informações genéricas ou pessoais - não sensíveis (nome, profissão, idade, signo, etc.)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primeira &lt;section&gt; insira uma receita usando listas ordenadas para o passo a passo e não ordenadas para os ingredientes, deixe também o link para acessar a referência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segunda &lt;section&gt; insira a tabela mostrada na imagem a seguir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&lt;article&gt; insira uma notícia recente com uma imagem, deixe também o link para acessar a referência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&lt;footer&gt; insira suas informações de contato (email, telefone, etc)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45</a:t>
            </a:fld>
            <a:endParaRPr/>
          </a:p>
        </p:txBody>
      </p:sp>
      <p:sp>
        <p:nvSpPr>
          <p:cNvPr id="442" name="Google Shape;442;p45"/>
          <p:cNvSpPr txBox="1"/>
          <p:nvPr/>
        </p:nvSpPr>
        <p:spPr>
          <a:xfrm>
            <a:off x="2149445" y="1718345"/>
            <a:ext cx="21075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5010785" y="1658620"/>
            <a:ext cx="2879725" cy="5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45"/>
          <p:cNvGrpSpPr/>
          <p:nvPr/>
        </p:nvGrpSpPr>
        <p:grpSpPr>
          <a:xfrm>
            <a:off x="1690220" y="2141120"/>
            <a:ext cx="2333100" cy="3594300"/>
            <a:chOff x="1025275" y="808100"/>
            <a:chExt cx="2333100" cy="3594300"/>
          </a:xfrm>
        </p:grpSpPr>
        <p:sp>
          <p:nvSpPr>
            <p:cNvPr id="445" name="Google Shape;445;p45"/>
            <p:cNvSpPr/>
            <p:nvPr/>
          </p:nvSpPr>
          <p:spPr>
            <a:xfrm>
              <a:off x="1025275" y="808100"/>
              <a:ext cx="2333100" cy="3594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1364950" y="1078050"/>
              <a:ext cx="1673700" cy="38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&lt;header&gt;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1364950" y="1540475"/>
              <a:ext cx="1673700" cy="658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1364950" y="2276200"/>
              <a:ext cx="1673700" cy="658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364950" y="3011925"/>
              <a:ext cx="1673700" cy="65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&lt;article&gt;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364950" y="3747650"/>
              <a:ext cx="1673700" cy="384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&lt;footer&gt;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51" name="Google Shape;451;p45"/>
          <p:cNvGraphicFramePr/>
          <p:nvPr/>
        </p:nvGraphicFramePr>
        <p:xfrm>
          <a:off x="5010785" y="2141220"/>
          <a:ext cx="7073250" cy="3300690"/>
        </p:xfrm>
        <a:graphic>
          <a:graphicData uri="http://schemas.openxmlformats.org/drawingml/2006/table">
            <a:tbl>
              <a:tblPr>
                <a:noFill/>
                <a:tableStyleId>{DFD7CA77-F347-42E3-83CF-39F5AC2C6B61}</a:tableStyleId>
              </a:tblPr>
              <a:tblGrid>
                <a:gridCol w="235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Preço Unitário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Quantidade em estoque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HD SATA 80 GB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R$ 85,00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Pen Drive 2 GB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R$ 15,00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Impressora Laser Colorida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R$ 613,99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Monitor LCD 17’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R$ 309,00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Elementos HTML: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pt-BR"/>
              <a:t>https://developer.mozilla.org/pt-BR/docs/Web/HTML/Element</a:t>
            </a:r>
            <a:endParaRPr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Copyright © 2025</a:t>
            </a:r>
            <a:br>
              <a:rPr lang="pt-BR" dirty="0">
                <a:latin typeface="Arial"/>
                <a:ea typeface="Arial"/>
                <a:cs typeface="Arial"/>
                <a:sym typeface="Arial"/>
              </a:rPr>
            </a:br>
            <a:r>
              <a:rPr lang="pt-BR" dirty="0"/>
              <a:t>Prof. Lucas Silva</a:t>
            </a:r>
            <a:endParaRPr dirty="0"/>
          </a:p>
        </p:txBody>
      </p:sp>
      <p:sp>
        <p:nvSpPr>
          <p:cNvPr id="464" name="Google Shape;464;p47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headings, parágrafos, tags iniciais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1116965" y="1616075"/>
            <a:ext cx="3834765" cy="40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&lt;!-- Comentário --&gt;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&lt;p&gt;  parágrafo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&lt;h1&gt; ... &lt;h6&gt;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&lt;b&gt; conteúdo em negrito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&lt;i&gt; conteúdo em itálico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443220" y="1546860"/>
            <a:ext cx="6489065" cy="414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&lt;em&gt; conteúdo em ênfase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&lt;strong&gt; conteúdo com grande importância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&lt;div&gt; container em bloco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&lt;span&gt; container em linha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&lt;br&gt; quebra de linha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&lt;hr&gt; linha horizontal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2. Listas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1116965" y="1616075"/>
            <a:ext cx="5952490" cy="40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HTML permite agrupar elementos que tenham mais significado quando estão em conjunto. O menu de navegação de um site, por exemplo, é composto por um grupo de palavras. 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Embora cada palavra separadamente faça sentido, juntas elas constituem o menu de navegação da página, de modo que seu significado conjunto é maior do que separadamente. 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Isso é denominado listas.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9177815" y="1583755"/>
            <a:ext cx="614100" cy="614100"/>
          </a:xfrm>
          <a:prstGeom prst="ellipse">
            <a:avLst/>
          </a:prstGeom>
          <a:solidFill>
            <a:srgbClr val="EC116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FF41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9198184" y="3145220"/>
            <a:ext cx="614100" cy="614100"/>
          </a:xfrm>
          <a:prstGeom prst="ellipse">
            <a:avLst/>
          </a:prstGeom>
          <a:solidFill>
            <a:srgbClr val="EC116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FF41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9198199" y="4765105"/>
            <a:ext cx="614100" cy="614100"/>
          </a:xfrm>
          <a:prstGeom prst="ellipse">
            <a:avLst/>
          </a:prstGeom>
          <a:solidFill>
            <a:srgbClr val="EC116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FF41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470680" y="3952577"/>
            <a:ext cx="20691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Listas ordenadas</a:t>
            </a:r>
            <a:endParaRPr sz="135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8298965" y="2391112"/>
            <a:ext cx="23718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Listas não ordenadas</a:t>
            </a:r>
            <a:endParaRPr sz="135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470690" y="5572455"/>
            <a:ext cx="20691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5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Listas de definição</a:t>
            </a:r>
            <a:endParaRPr sz="135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1510" y="4878639"/>
            <a:ext cx="387050" cy="3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0953" y="1716903"/>
            <a:ext cx="347825" cy="3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5418" y="3262456"/>
            <a:ext cx="379625" cy="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Marcadores ou números?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384935" y="1373505"/>
            <a:ext cx="10237470" cy="458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listas numéricas estabelecem uma ordem na leitura de seus itens.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listas com marcadores não representam nenhuma ordem ou importância entre seus itens. 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0" marR="0" lvl="7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define uma lista ordenada numérica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0" marR="0" lvl="7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0" marR="0" lvl="7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define uma lista com marcadores (sem ordem)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0" marR="0" lvl="7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0" marR="0" lvl="7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define um item de uma lista.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147445" y="2696845"/>
            <a:ext cx="3299460" cy="425450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186815" y="3625215"/>
            <a:ext cx="3260090" cy="440055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046480" y="2593975"/>
            <a:ext cx="541655" cy="541655"/>
          </a:xfrm>
          <a:prstGeom prst="ellipse">
            <a:avLst/>
          </a:prstGeom>
          <a:solidFill>
            <a:srgbClr val="EC1164"/>
          </a:solidFill>
          <a:ln w="9525" cap="flat" cmpd="sng">
            <a:solidFill>
              <a:srgbClr val="EC116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FF41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186815" y="4514850"/>
            <a:ext cx="3260090" cy="433705"/>
          </a:xfrm>
          <a:prstGeom prst="roundRect">
            <a:avLst>
              <a:gd name="adj" fmla="val 17816"/>
            </a:avLst>
          </a:prstGeom>
          <a:solidFill>
            <a:srgbClr val="EC1164"/>
          </a:solidFill>
          <a:ln w="9525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ctr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063625" y="3571240"/>
            <a:ext cx="559435" cy="559435"/>
          </a:xfrm>
          <a:prstGeom prst="ellipse">
            <a:avLst/>
          </a:prstGeom>
          <a:solidFill>
            <a:srgbClr val="EC1164"/>
          </a:solidFill>
          <a:ln w="9525" cap="flat" cmpd="sng">
            <a:solidFill>
              <a:srgbClr val="EC116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FF41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080" y="2715260"/>
            <a:ext cx="334645" cy="3346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8"/>
          <p:cNvGrpSpPr/>
          <p:nvPr/>
        </p:nvGrpSpPr>
        <p:grpSpPr>
          <a:xfrm>
            <a:off x="1063625" y="4460875"/>
            <a:ext cx="551180" cy="551180"/>
            <a:chOff x="289334" y="4257125"/>
            <a:chExt cx="614100" cy="614100"/>
          </a:xfrm>
        </p:grpSpPr>
        <p:sp>
          <p:nvSpPr>
            <p:cNvPr id="117" name="Google Shape;117;p8"/>
            <p:cNvSpPr/>
            <p:nvPr/>
          </p:nvSpPr>
          <p:spPr>
            <a:xfrm>
              <a:off x="289334" y="4257125"/>
              <a:ext cx="614100" cy="614100"/>
            </a:xfrm>
            <a:prstGeom prst="ellipse">
              <a:avLst/>
            </a:prstGeom>
            <a:solidFill>
              <a:srgbClr val="EC1164"/>
            </a:solidFill>
            <a:ln w="9525" cap="flat" cmpd="sng">
              <a:solidFill>
                <a:srgbClr val="EC11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EEFF41">
                  <a:alpha val="4941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2645" y="4370659"/>
              <a:ext cx="387050" cy="387050"/>
            </a:xfrm>
            <a:prstGeom prst="rect">
              <a:avLst/>
            </a:prstGeom>
            <a:noFill/>
            <a:ln w="9525" cap="flat" cmpd="sng">
              <a:solidFill>
                <a:srgbClr val="EC1164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119" name="Google Shape;11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22045" y="3635375"/>
            <a:ext cx="414020" cy="41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Vamos ver um exemplo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269365" y="1373505"/>
            <a:ext cx="10498455" cy="139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Ambos os itens das listas devem ser inseridos usando a tag &lt;li&gt;&lt;/li&gt; (list-item). Exemplo de menu de uma empresa (lista de marcadores/sem ordem):</a:t>
            </a:r>
            <a:b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91895" y="2555875"/>
            <a:ext cx="10116820" cy="3039110"/>
          </a:xfrm>
          <a:prstGeom prst="rect">
            <a:avLst/>
          </a:prstGeom>
          <a:solidFill>
            <a:srgbClr val="EC11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9"/>
          <p:cNvGraphicFramePr/>
          <p:nvPr/>
        </p:nvGraphicFramePr>
        <p:xfrm>
          <a:off x="1348400" y="2715113"/>
          <a:ext cx="3339800" cy="256838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33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&gt;Empresa&lt;/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&gt;Produto&lt;/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&gt;Serviços&lt;/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&gt;Contato&lt;/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20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20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0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129;p9"/>
          <p:cNvSpPr txBox="1"/>
          <p:nvPr/>
        </p:nvSpPr>
        <p:spPr>
          <a:xfrm>
            <a:off x="8227060" y="2664460"/>
            <a:ext cx="2362200" cy="271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DM San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DM San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DM San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DM San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6412865" y="3713480"/>
            <a:ext cx="814070" cy="61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348105" y="5594985"/>
            <a:ext cx="260223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ul&gt;li.lista*10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ul&gt;li&gt;(lorem3)*6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ul&gt;(li&gt;a&gt;lorem3)*6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ul.c-list&gt;lorem10*4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3950335" y="5871845"/>
            <a:ext cx="609600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&lt;ol type="a" "A" "i" "I" start="x"&gt;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&lt;ul type="disc" "square" "circle"&gt;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3454</Words>
  <Application>Microsoft Office PowerPoint</Application>
  <PresentationFormat>Widescreen</PresentationFormat>
  <Paragraphs>429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DM Sans</vt:lpstr>
      <vt:lpstr>Personalizar design</vt:lpstr>
      <vt:lpstr>Apresentação do PowerPoint</vt:lpstr>
      <vt:lpstr>Engenharia de Software</vt:lpstr>
      <vt:lpstr>Estrutura básica – tags iniciais: - headings, parágrafos - listas - tabelas  - formulários - links, multimídias - html semântico - keywords, meta description</vt:lpstr>
      <vt:lpstr>1. headings, parágrafos, tags iniciais</vt:lpstr>
      <vt:lpstr>headings, parágrafos, tags iniciais</vt:lpstr>
      <vt:lpstr>2. Listas</vt:lpstr>
      <vt:lpstr>Listas</vt:lpstr>
      <vt:lpstr>Marcadores ou números?</vt:lpstr>
      <vt:lpstr>Vamos ver um exemplo</vt:lpstr>
      <vt:lpstr>Exemplo na prática</vt:lpstr>
      <vt:lpstr>Lista de definições</vt:lpstr>
      <vt:lpstr>Lista de definições</vt:lpstr>
      <vt:lpstr>3. Tabelas</vt:lpstr>
      <vt:lpstr>Tabelas</vt:lpstr>
      <vt:lpstr>Tabelas</vt:lpstr>
      <vt:lpstr>4. Formulários</vt:lpstr>
      <vt:lpstr>Formulários</vt:lpstr>
      <vt:lpstr>Tag &lt;form&gt;</vt:lpstr>
      <vt:lpstr>Entrada de texto</vt:lpstr>
      <vt:lpstr>Botões</vt:lpstr>
      <vt:lpstr>Controles de seleção</vt:lpstr>
      <vt:lpstr>Radio</vt:lpstr>
      <vt:lpstr>Caixa de seleção</vt:lpstr>
      <vt:lpstr>Menu suspenso</vt:lpstr>
      <vt:lpstr>Tag &lt;label&gt;</vt:lpstr>
      <vt:lpstr>Conjunto de campo</vt:lpstr>
      <vt:lpstr>Para Praticar!</vt:lpstr>
      <vt:lpstr>5. Links</vt:lpstr>
      <vt:lpstr>Links</vt:lpstr>
      <vt:lpstr>Links Relativos</vt:lpstr>
      <vt:lpstr>Links Absolutos</vt:lpstr>
      <vt:lpstr>Links Internos</vt:lpstr>
      <vt:lpstr>Multimídia em HTML</vt:lpstr>
      <vt:lpstr>Multimídia em HTML</vt:lpstr>
      <vt:lpstr>Multimídia em HTML</vt:lpstr>
      <vt:lpstr>Multimídia em HTML</vt:lpstr>
      <vt:lpstr>6. HTML semântico</vt:lpstr>
      <vt:lpstr>HTML Semântico </vt:lpstr>
      <vt:lpstr>HTML Semântico </vt:lpstr>
      <vt:lpstr>HTML Semântico </vt:lpstr>
      <vt:lpstr>7. keywords, meta description</vt:lpstr>
      <vt:lpstr>Keywords ou palavras-chave</vt:lpstr>
      <vt:lpstr>Meta description</vt:lpstr>
      <vt:lpstr>Atividade de HTML</vt:lpstr>
      <vt:lpstr>Atividade de HTML</vt:lpstr>
      <vt:lpstr>Referências:</vt:lpstr>
      <vt:lpstr>Copyright © 2025 Prof. Lucas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Allen Fernando Oberleitner Lima</dc:creator>
  <cp:lastModifiedBy>Lucas Silva</cp:lastModifiedBy>
  <cp:revision>1</cp:revision>
  <dcterms:created xsi:type="dcterms:W3CDTF">2022-12-26T16:03:00Z</dcterms:created>
  <dcterms:modified xsi:type="dcterms:W3CDTF">2025-03-12T23:53:01Z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1046-12.2.0.13489</vt:lpwstr>
  </property>
</Properties>
</file>