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i/Mz2Rg/dZzfiXkMOGVhDCLmPT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9786B9-CE7A-40D0-BB17-926ACF109BD8}">
  <a:tblStyle styleId="{739786B9-CE7A-40D0-BB17-926ACF109BD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FD7CA77-F347-42E3-83CF-39F5AC2C6B6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+ Black">
  <p:cSld name="Logo + Black">
    <p:bg>
      <p:bgPr>
        <a:solidFill>
          <a:srgbClr val="1A1C1E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1700" y="292781"/>
            <a:ext cx="11588600" cy="627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1366" y="2854782"/>
            <a:ext cx="4269268" cy="11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beçalho da Seção">
  <p:cSld name="1_Cabeçalho da Seçã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0"/>
          <p:cNvSpPr txBox="1">
            <a:spLocks noGrp="1"/>
          </p:cNvSpPr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  <a:defRPr sz="40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0"/>
          <p:cNvSpPr txBox="1">
            <a:spLocks noGrp="1"/>
          </p:cNvSpPr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  <a:defRPr sz="3600" b="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2" name="Google Shape;2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0"/>
          <p:cNvSpPr txBox="1">
            <a:spLocks noGrp="1"/>
          </p:cNvSpPr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 b="1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0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7" name="Google Shape;27;p50"/>
          <p:cNvSpPr txBox="1"/>
          <p:nvPr/>
        </p:nvSpPr>
        <p:spPr>
          <a:xfrm>
            <a:off x="219075" y="6088030"/>
            <a:ext cx="3384737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Fevereiro 2025 / versão 1</a:t>
            </a: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ogo + Black">
  <p:cSld name="1_Logo + Black">
    <p:bg>
      <p:bgPr>
        <a:solidFill>
          <a:srgbClr val="1A1C1E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1"/>
          <p:cNvSpPr txBox="1"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  <a:defRPr sz="48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" name="Google Shape;30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7839" y="364886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1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33" name="Google Shape;33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9100" y="0"/>
            <a:ext cx="11353798" cy="16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2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2"/>
          <p:cNvSpPr txBox="1">
            <a:spLocks noGrp="1"/>
          </p:cNvSpPr>
          <p:nvPr>
            <p:ph type="body" idx="1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8" name="Google Shape;38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7320" y="387750"/>
            <a:ext cx="121148" cy="98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2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Cabeçalho da Seção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3"/>
          <p:cNvSpPr txBox="1">
            <a:spLocks noGrp="1"/>
          </p:cNvSpPr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  <a:defRPr sz="40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" name="Google Shape;46;p53"/>
          <p:cNvSpPr txBox="1"/>
          <p:nvPr/>
        </p:nvSpPr>
        <p:spPr>
          <a:xfrm>
            <a:off x="838199" y="3357951"/>
            <a:ext cx="10699378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Todos direitos reservados. Reprodução ou divulgação total ou parcial deste documento é expressamente proibido sem o consentimento formal, por escrito, do Professor (autor).</a:t>
            </a:r>
            <a:endParaRPr sz="4800" b="1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Radio</a:t>
            </a:r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838200" y="1488440"/>
            <a:ext cx="5563235" cy="69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usuário escolhe apenas uma opção.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7" name="Google Shape;257;p22"/>
          <p:cNvGraphicFramePr/>
          <p:nvPr/>
        </p:nvGraphicFramePr>
        <p:xfrm>
          <a:off x="838200" y="2301240"/>
          <a:ext cx="7232650" cy="3123575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723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&gt;masculino&lt;/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radio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masculino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&gt;feminino&lt;/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radio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feminino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&gt;outro&lt;/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radio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outro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Caixa de seleção</a:t>
            </a:r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838200" y="1488440"/>
            <a:ext cx="8853805" cy="69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usuário seleciona, ou não, cada uma das caixas que tem disponível.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5" name="Google Shape;265;p23"/>
          <p:cNvGraphicFramePr/>
          <p:nvPr/>
        </p:nvGraphicFramePr>
        <p:xfrm>
          <a:off x="984250" y="2620010"/>
          <a:ext cx="5846450" cy="1631950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584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&gt;Aceita termos e condições&lt;/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checkbox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acepta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Menu suspenso</a:t>
            </a:r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838200" y="1488440"/>
            <a:ext cx="11072495" cy="169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Também chamado de combo-box, seletor ou menu.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partir de uma lista, é possível escolher uma opção.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ideal é que tenha pelo menos dois elementos diferentes para escolher: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3" name="Google Shape;273;p24"/>
          <p:cNvGraphicFramePr/>
          <p:nvPr/>
        </p:nvGraphicFramePr>
        <p:xfrm>
          <a:off x="838200" y="3185795"/>
          <a:ext cx="5540375" cy="2773050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554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select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tamanhos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&gt;Grande&lt;/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&gt;Médio&lt;/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&gt;Pequeno&lt;/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select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Tag &lt;label&gt;</a:t>
            </a:r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838200" y="1488440"/>
            <a:ext cx="11072495" cy="193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Define formalmente cada elemento de um formulário.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Esta tag é muito útil para gerar um formulário acessível.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Seu principal atributo é o “for”, que faz referência ao elemento do formulário.</a:t>
            </a: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 valor do atributo “for” deve ser igual ao valor do atributo “id” ou “name” do elemento.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1" name="Google Shape;281;p25"/>
          <p:cNvGraphicFramePr/>
          <p:nvPr/>
        </p:nvGraphicFramePr>
        <p:xfrm>
          <a:off x="838200" y="3543300"/>
          <a:ext cx="6254750" cy="1632575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625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2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label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nome_sobrenome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&gt;Nome:&lt;/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label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 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nome_sobrenome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905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Conjunto de campo</a:t>
            </a:r>
            <a:endParaRPr/>
          </a:p>
        </p:txBody>
      </p:sp>
      <p:sp>
        <p:nvSpPr>
          <p:cNvPr id="287" name="Google Shape;287;p26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838200" y="1488440"/>
            <a:ext cx="11072495" cy="193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 tags </a:t>
            </a:r>
            <a:r>
              <a:rPr lang="pt-B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&lt;fieldset&gt;</a:t>
            </a: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lang="pt-B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&lt;legend&gt;</a:t>
            </a: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são utilizadas em conjunto.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primeiro, tem como objetivo criar grupos de elementos do formulário com um mesmo propósito; enquanto que o segundo, define formalmente o propósito do elemento fieldset.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Eles são estruturados da seguinte forma: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9" name="Google Shape;289;p26"/>
          <p:cNvGraphicFramePr/>
          <p:nvPr/>
        </p:nvGraphicFramePr>
        <p:xfrm>
          <a:off x="838200" y="3596005"/>
          <a:ext cx="6575425" cy="2363475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657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fieldset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legend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&gt;Tamanho de camiseta&lt;/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legend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pt-BR" sz="1800" u="none" strike="noStrike" cap="none">
                          <a:solidFill>
                            <a:srgbClr val="6272A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&lt;!-- Os elementos de formulário irão aqui --&gt;</a:t>
                      </a:r>
                      <a:endParaRPr sz="1800" u="none" strike="noStrike" cap="none">
                        <a:solidFill>
                          <a:srgbClr val="6272A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fieldset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Para Praticar!</a:t>
            </a:r>
            <a:endParaRPr/>
          </a:p>
        </p:txBody>
      </p:sp>
      <p:sp>
        <p:nvSpPr>
          <p:cNvPr id="295" name="Google Shape;295;p27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838200" y="1488440"/>
            <a:ext cx="11072495" cy="103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Crie um formulário de contato, conforme indicado na imagem abaixo, utilizando os elementos vistos anteriormente.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69135" y="2638425"/>
            <a:ext cx="8254365" cy="3663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 dirty="0"/>
              <a:t>5. Multimídia </a:t>
            </a:r>
            <a:endParaRPr dirty="0"/>
          </a:p>
        </p:txBody>
      </p:sp>
      <p:sp>
        <p:nvSpPr>
          <p:cNvPr id="303" name="Google Shape;303;p28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Multimídia em HTML</a:t>
            </a:r>
            <a:endParaRPr/>
          </a:p>
        </p:txBody>
      </p:sp>
      <p:sp>
        <p:nvSpPr>
          <p:cNvPr id="344" name="Google Shape;344;p33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345" name="Google Shape;345;p33"/>
          <p:cNvSpPr/>
          <p:nvPr/>
        </p:nvSpPr>
        <p:spPr>
          <a:xfrm>
            <a:off x="838200" y="1488440"/>
            <a:ext cx="11072495" cy="52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pt-BR" sz="28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Inserir imagens:</a:t>
            </a:r>
            <a:endParaRPr sz="28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1030605" y="2216785"/>
            <a:ext cx="10429875" cy="374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São inseridas com a tag </a:t>
            </a:r>
            <a:r>
              <a:rPr lang="pt-B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&lt;img/&gt;</a:t>
            </a: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que pertence ao grupo de tags com auto fechamento (com, ou sem, a barra no final).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funcionar, requer a indicação de onde está o arquivo a ser exibido. Isso é feito com o atributo “src” (source ou fonte), que respeita todas as regras de roteamento vistas nos links.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 imagens se comportam como elementos de linha, o que significa que serão vistas uma ao lado da outra.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Multimídia em HTML</a:t>
            </a:r>
            <a:endParaRPr/>
          </a:p>
        </p:txBody>
      </p:sp>
      <p:sp>
        <p:nvSpPr>
          <p:cNvPr id="352" name="Google Shape;352;p3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838200" y="1488440"/>
            <a:ext cx="11072495" cy="52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pt-BR" sz="28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endParaRPr sz="28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1030605" y="2216785"/>
            <a:ext cx="10429875" cy="121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atributo “alt” deve ser um texto que representa a imagem que está sendo visualizada. Deve ser conciso e breve, mas deixar claro do que se trata a imagem.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5" name="Google Shape;355;p34"/>
          <p:cNvGraphicFramePr/>
          <p:nvPr/>
        </p:nvGraphicFramePr>
        <p:xfrm>
          <a:off x="1130300" y="3429635"/>
          <a:ext cx="5918825" cy="573400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591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img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src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cachorro.jpg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Cachorro Caramelo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/&gt;</a:t>
                      </a:r>
                      <a:endParaRPr sz="180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Multimídia em HTML</a:t>
            </a:r>
            <a:endParaRPr/>
          </a:p>
        </p:txBody>
      </p:sp>
      <p:sp>
        <p:nvSpPr>
          <p:cNvPr id="361" name="Google Shape;361;p35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362" name="Google Shape;362;p35"/>
          <p:cNvSpPr/>
          <p:nvPr/>
        </p:nvSpPr>
        <p:spPr>
          <a:xfrm>
            <a:off x="838200" y="1488440"/>
            <a:ext cx="11072495" cy="52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pt-BR" sz="28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Links em imagens</a:t>
            </a:r>
            <a:endParaRPr sz="28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5"/>
          <p:cNvSpPr/>
          <p:nvPr/>
        </p:nvSpPr>
        <p:spPr>
          <a:xfrm>
            <a:off x="1030605" y="2216785"/>
            <a:ext cx="10429875" cy="121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Podemos também combinar as duas tags e colocar links nas imagens.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Vamos ver um exemplo: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4" name="Google Shape;364;p35"/>
          <p:cNvGraphicFramePr/>
          <p:nvPr/>
        </p:nvGraphicFramePr>
        <p:xfrm>
          <a:off x="1030605" y="3726181"/>
          <a:ext cx="10515600" cy="1205040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https://www.fiap.com.br/graduacao/bacharelado/engenharia-de-software/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img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src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img/logo_fiap.png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Logo FIAP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pt-BR"/>
              <a:t>Engenharia de Software</a:t>
            </a: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</a:pPr>
            <a:r>
              <a:rPr lang="pt-BR"/>
              <a:t>Front-end Design</a:t>
            </a:r>
            <a:endParaRPr/>
          </a:p>
        </p:txBody>
      </p:sp>
      <p:sp>
        <p:nvSpPr>
          <p:cNvPr id="59" name="Google Shape;59;p2"/>
          <p:cNvSpPr txBox="1">
            <a:spLocks noGrp="1"/>
          </p:cNvSpPr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pt-BR"/>
              <a:t>Prof. Lucas Silva</a:t>
            </a:r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Multimídia em HTML</a:t>
            </a:r>
            <a:endParaRPr/>
          </a:p>
        </p:txBody>
      </p:sp>
      <p:sp>
        <p:nvSpPr>
          <p:cNvPr id="370" name="Google Shape;370;p36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838200" y="1488440"/>
            <a:ext cx="11072495" cy="52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pt-BR" sz="28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Inserir vídeo do Youtube</a:t>
            </a:r>
            <a:endParaRPr sz="28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6"/>
          <p:cNvSpPr/>
          <p:nvPr/>
        </p:nvSpPr>
        <p:spPr>
          <a:xfrm>
            <a:off x="1030605" y="2216785"/>
            <a:ext cx="10429875" cy="219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Abra o vídeo no youtube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Clique sobre ele com o botão direito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Clique na opção “Copiar código de incorporação”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Cole o código copiado no seu arquivo HTML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 txBox="1"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 dirty="0"/>
              <a:t>3. HTML semântico</a:t>
            </a:r>
            <a:endParaRPr dirty="0"/>
          </a:p>
        </p:txBody>
      </p:sp>
      <p:sp>
        <p:nvSpPr>
          <p:cNvPr id="378" name="Google Shape;378;p37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HTML Semântico </a:t>
            </a:r>
            <a:endParaRPr/>
          </a:p>
        </p:txBody>
      </p:sp>
      <p:sp>
        <p:nvSpPr>
          <p:cNvPr id="384" name="Google Shape;384;p38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sp>
        <p:nvSpPr>
          <p:cNvPr id="385" name="Google Shape;385;p38"/>
          <p:cNvSpPr/>
          <p:nvPr/>
        </p:nvSpPr>
        <p:spPr>
          <a:xfrm>
            <a:off x="838200" y="1665605"/>
            <a:ext cx="6529705" cy="485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HTML semântico tem como objetivo descrever o significado do conteúdo presente em documentos HTML, deixando o site com informações bem explicadas e compreensíveis para programadores, browsers e outras engines que processam essa informação.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 tags semânticas nos dizem exatamente o seu significado, dessa forma, facilitam a busca de forma orgânica, pois é um grande desafio para os mecanismos de busca classificar a importância e relevância das informações que estão nas páginas.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38" descr="A Web Semântica e o HTML 5. | lhirton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2381" b="1854"/>
          <a:stretch/>
        </p:blipFill>
        <p:spPr>
          <a:xfrm>
            <a:off x="7785735" y="820420"/>
            <a:ext cx="4129405" cy="4643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HTML Semântico </a:t>
            </a:r>
            <a:endParaRPr/>
          </a:p>
        </p:txBody>
      </p:sp>
      <p:sp>
        <p:nvSpPr>
          <p:cNvPr id="392" name="Google Shape;392;p39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graphicFrame>
        <p:nvGraphicFramePr>
          <p:cNvPr id="393" name="Google Shape;393;p39"/>
          <p:cNvGraphicFramePr/>
          <p:nvPr/>
        </p:nvGraphicFramePr>
        <p:xfrm>
          <a:off x="880110" y="1717040"/>
          <a:ext cx="4197975" cy="1452875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419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header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h1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&gt;Título da página&lt;/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h1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&gt;Subtítulo da página&lt;/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header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4" name="Google Shape;394;p39"/>
          <p:cNvGraphicFramePr/>
          <p:nvPr/>
        </p:nvGraphicFramePr>
        <p:xfrm>
          <a:off x="5412740" y="1717040"/>
          <a:ext cx="6223625" cy="1452875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622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section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h3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&gt;Seção 1&lt;/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h3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&gt;Lorem ipsum dolor sit amet consectetur adipisicing elit... 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section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5" name="Google Shape;395;p39"/>
          <p:cNvGraphicFramePr/>
          <p:nvPr/>
        </p:nvGraphicFramePr>
        <p:xfrm>
          <a:off x="880110" y="3318510"/>
          <a:ext cx="6304925" cy="2778750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63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article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&gt;Título do artigo 1&lt;/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&gt;Lorem ipsum dolor sit amet consectetur adipisicing elit... 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article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article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&gt;Título do artigo 2&lt;/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&gt;Lorem ipsum dolor sit amet consectetur adipisicing elit... 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article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6" name="Google Shape;396;p39"/>
          <p:cNvGraphicFramePr/>
          <p:nvPr/>
        </p:nvGraphicFramePr>
        <p:xfrm>
          <a:off x="7405370" y="3318510"/>
          <a:ext cx="4359900" cy="1827525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4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footer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&gt;Curso de Engenharia de Software&lt;/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&gt;FIAP&lt;/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&gt;São Paulo&lt;/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footer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HTML Semântico </a:t>
            </a:r>
            <a:endParaRPr/>
          </a:p>
        </p:txBody>
      </p:sp>
      <p:sp>
        <p:nvSpPr>
          <p:cNvPr id="402" name="Google Shape;402;p40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graphicFrame>
        <p:nvGraphicFramePr>
          <p:cNvPr id="403" name="Google Shape;403;p40"/>
          <p:cNvGraphicFramePr/>
          <p:nvPr/>
        </p:nvGraphicFramePr>
        <p:xfrm>
          <a:off x="5944870" y="650240"/>
          <a:ext cx="3818250" cy="2743137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381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nav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ul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6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&gt;Página 1&lt;/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6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&gt;Página 2&lt;/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6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&gt;Página 3&lt;/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6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&gt;Página 4&lt;/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ul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nav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4" name="Google Shape;404;p40"/>
          <p:cNvGraphicFramePr/>
          <p:nvPr/>
        </p:nvGraphicFramePr>
        <p:xfrm>
          <a:off x="7404745" y="3589033"/>
          <a:ext cx="2534900" cy="3074734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25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aside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nav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ul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&gt;Leitura 1&lt;/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&gt;Leitura 2&lt;/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&gt;Leitura 3&lt;/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ul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nav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aside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5" name="Google Shape;405;p40"/>
          <p:cNvGraphicFramePr/>
          <p:nvPr/>
        </p:nvGraphicFramePr>
        <p:xfrm>
          <a:off x="589915" y="3589020"/>
          <a:ext cx="6518900" cy="3110225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651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0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&gt;Título&lt;/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&gt;Lorem ipsum dolor sit amet consectetur, adipisicing elit.&lt;/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article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h3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&gt;Subtítulo&lt;/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h3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&gt;Lorem ipsum dolor sit amet consectetur, adipisicing elit.&lt;/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article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 txBox="1"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 dirty="0"/>
              <a:t>4. Meta </a:t>
            </a:r>
            <a:r>
              <a:rPr lang="pt-BR" dirty="0" err="1"/>
              <a:t>keywords</a:t>
            </a:r>
            <a:r>
              <a:rPr lang="pt-BR" dirty="0"/>
              <a:t>, meta </a:t>
            </a:r>
            <a:r>
              <a:rPr lang="pt-BR" dirty="0" err="1"/>
              <a:t>description</a:t>
            </a:r>
            <a:endParaRPr dirty="0"/>
          </a:p>
        </p:txBody>
      </p:sp>
      <p:sp>
        <p:nvSpPr>
          <p:cNvPr id="411" name="Google Shape;411;p41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Keywords ou palavras-chave</a:t>
            </a:r>
            <a:endParaRPr/>
          </a:p>
        </p:txBody>
      </p:sp>
      <p:sp>
        <p:nvSpPr>
          <p:cNvPr id="417" name="Google Shape;417;p42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sp>
        <p:nvSpPr>
          <p:cNvPr id="418" name="Google Shape;418;p42"/>
          <p:cNvSpPr/>
          <p:nvPr/>
        </p:nvSpPr>
        <p:spPr>
          <a:xfrm>
            <a:off x="838200" y="1665605"/>
            <a:ext cx="10515600" cy="215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primeiro passo na otimização dos mecanismos de busca é determinar o que está sendo otimizado.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 seja, você tem que identificar os termos que os usuários procuram ("Keywords" ou "Palavras-chave"), e com os quais você quer que seu site seja classificado nos motores de busca.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9" name="Google Shape;419;p42"/>
          <p:cNvGraphicFramePr/>
          <p:nvPr/>
        </p:nvGraphicFramePr>
        <p:xfrm>
          <a:off x="838200" y="3821431"/>
          <a:ext cx="10515600" cy="1951165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5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&lt;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meta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keywords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HTML, ASP, JS, META, EXEMPLO</a:t>
                      </a:r>
                      <a:r>
                        <a:rPr lang="pt-BR" sz="18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&lt;/</a:t>
                      </a:r>
                      <a:r>
                        <a:rPr lang="pt-BR" sz="18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</a:t>
                      </a: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...</a:t>
                      </a:r>
                      <a:endParaRPr sz="180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AFF6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Meta description</a:t>
            </a:r>
            <a:endParaRPr/>
          </a:p>
        </p:txBody>
      </p:sp>
      <p:sp>
        <p:nvSpPr>
          <p:cNvPr id="425" name="Google Shape;425;p43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  <p:sp>
        <p:nvSpPr>
          <p:cNvPr id="426" name="Google Shape;426;p43"/>
          <p:cNvSpPr/>
          <p:nvPr/>
        </p:nvSpPr>
        <p:spPr>
          <a:xfrm>
            <a:off x="838200" y="1665605"/>
            <a:ext cx="6482080" cy="415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meta tag de descrição de uma página fornece ao Google e a outros motores de busca um resumo do conteúdo da página. Pode conter uma frase ou duas, ou mesmo um parágrafo curto.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&lt;meta name="description" content="Paragrafo"&gt;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Google pode usá-las como snippets nos resultados de busca de suas páginas.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5390" y="853440"/>
            <a:ext cx="3362325" cy="2835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5390" y="3895725"/>
            <a:ext cx="3362325" cy="2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4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Atividade de HTML</a:t>
            </a:r>
            <a:endParaRPr/>
          </a:p>
        </p:txBody>
      </p:sp>
      <p:sp>
        <p:nvSpPr>
          <p:cNvPr id="434" name="Google Shape;434;p4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  <p:sp>
        <p:nvSpPr>
          <p:cNvPr id="435" name="Google Shape;435;p44"/>
          <p:cNvSpPr/>
          <p:nvPr/>
        </p:nvSpPr>
        <p:spPr>
          <a:xfrm>
            <a:off x="838200" y="1665605"/>
            <a:ext cx="10729595" cy="450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Crie uma página seguindo o layout da imagem a seguir (Use HTML semântico nas tags e meta tags)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header insira algumas informações genéricas ou pessoais - não sensíveis (nome, profissão, idade, signo, etc.)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Na primeira &lt;section&gt; insira uma receita usando listas ordenadas para o passo a passo e não ordenadas para os ingredientes, deixe também o link para acessar a referência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Na segunda &lt;section&gt; insira a tabela mostrada na imagem a seguir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&lt;article&gt; insira uma notícia recente com uma imagem, deixe também o link para acessar a referência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&lt;footer&gt; insira suas informações de contato (email, telefone, etc)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5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Atividade de HTML</a:t>
            </a:r>
            <a:endParaRPr/>
          </a:p>
        </p:txBody>
      </p:sp>
      <p:sp>
        <p:nvSpPr>
          <p:cNvPr id="441" name="Google Shape;441;p45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  <p:sp>
        <p:nvSpPr>
          <p:cNvPr id="442" name="Google Shape;442;p45"/>
          <p:cNvSpPr txBox="1"/>
          <p:nvPr/>
        </p:nvSpPr>
        <p:spPr>
          <a:xfrm>
            <a:off x="2149445" y="1718345"/>
            <a:ext cx="2107500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Layout: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5"/>
          <p:cNvSpPr txBox="1"/>
          <p:nvPr/>
        </p:nvSpPr>
        <p:spPr>
          <a:xfrm>
            <a:off x="5010785" y="1658620"/>
            <a:ext cx="2879725" cy="54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Tabela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4" name="Google Shape;444;p45"/>
          <p:cNvGrpSpPr/>
          <p:nvPr/>
        </p:nvGrpSpPr>
        <p:grpSpPr>
          <a:xfrm>
            <a:off x="1690220" y="2141120"/>
            <a:ext cx="2333100" cy="3594300"/>
            <a:chOff x="1025275" y="808100"/>
            <a:chExt cx="2333100" cy="3594300"/>
          </a:xfrm>
        </p:grpSpPr>
        <p:sp>
          <p:nvSpPr>
            <p:cNvPr id="445" name="Google Shape;445;p45"/>
            <p:cNvSpPr/>
            <p:nvPr/>
          </p:nvSpPr>
          <p:spPr>
            <a:xfrm>
              <a:off x="1025275" y="808100"/>
              <a:ext cx="2333100" cy="3594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1364950" y="1078050"/>
              <a:ext cx="1673700" cy="38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lang="pt-B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&lt;header&gt;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1364950" y="1540475"/>
              <a:ext cx="1673700" cy="658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lang="pt-B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&lt;section&gt;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1364950" y="2276200"/>
              <a:ext cx="1673700" cy="658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lang="pt-B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&lt;section&gt;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1364950" y="3011925"/>
              <a:ext cx="1673700" cy="65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&lt;article&gt;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1364950" y="3747650"/>
              <a:ext cx="1673700" cy="3849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lang="pt-B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&lt;footer&gt;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51" name="Google Shape;451;p45"/>
          <p:cNvGraphicFramePr/>
          <p:nvPr/>
        </p:nvGraphicFramePr>
        <p:xfrm>
          <a:off x="5010785" y="2141220"/>
          <a:ext cx="7073250" cy="3300690"/>
        </p:xfrm>
        <a:graphic>
          <a:graphicData uri="http://schemas.openxmlformats.org/drawingml/2006/table">
            <a:tbl>
              <a:tblPr>
                <a:noFill/>
                <a:tableStyleId>{DFD7CA77-F347-42E3-83CF-39F5AC2C6B61}</a:tableStyleId>
              </a:tblPr>
              <a:tblGrid>
                <a:gridCol w="235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Produto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Preço Unitário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Quantidade em estoque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HD SATA 80 GB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R$ 85,00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Pen Drive 2 GB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R$ 15,00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Impressora Laser Colorida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R$ 613,99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Monitor LCD 17’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R$ 309,00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838200" y="1353820"/>
            <a:ext cx="10515600" cy="4951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100000"/>
              <a:buFont typeface="Arial"/>
              <a:buNone/>
            </a:pPr>
            <a:r>
              <a:rPr lang="pt-BR" dirty="0"/>
              <a:t>Estrutura básica – </a:t>
            </a:r>
            <a:r>
              <a:rPr lang="pt-BR" dirty="0" err="1"/>
              <a:t>tags</a:t>
            </a:r>
            <a:r>
              <a:rPr lang="pt-BR" dirty="0"/>
              <a:t> iniciais:</a:t>
            </a:r>
            <a:br>
              <a:rPr lang="pt-BR" dirty="0"/>
            </a:br>
            <a:r>
              <a:rPr lang="pt-BR" dirty="0"/>
              <a:t>- formulários</a:t>
            </a:r>
            <a:br>
              <a:rPr lang="pt-BR" dirty="0"/>
            </a:br>
            <a:r>
              <a:rPr lang="pt-BR" dirty="0"/>
              <a:t>- multimídias</a:t>
            </a:r>
            <a:br>
              <a:rPr lang="pt-BR" dirty="0"/>
            </a:br>
            <a:r>
              <a:rPr lang="pt-BR" dirty="0"/>
              <a:t>- </a:t>
            </a:r>
            <a:r>
              <a:rPr lang="pt-BR" dirty="0" err="1"/>
              <a:t>html</a:t>
            </a:r>
            <a:r>
              <a:rPr lang="pt-BR" dirty="0"/>
              <a:t> semântico</a:t>
            </a:r>
            <a:br>
              <a:rPr lang="pt-BR" dirty="0"/>
            </a:br>
            <a:r>
              <a:rPr lang="pt-BR" dirty="0"/>
              <a:t>- meta </a:t>
            </a:r>
            <a:r>
              <a:rPr lang="pt-BR" dirty="0" err="1"/>
              <a:t>keywords</a:t>
            </a:r>
            <a:r>
              <a:rPr lang="pt-BR" dirty="0"/>
              <a:t>, meta </a:t>
            </a:r>
            <a:r>
              <a:rPr lang="pt-BR" dirty="0" err="1"/>
              <a:t>description</a:t>
            </a:r>
            <a:endParaRPr dirty="0"/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6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Referências:</a:t>
            </a:r>
            <a:endParaRPr/>
          </a:p>
        </p:txBody>
      </p:sp>
      <p:sp>
        <p:nvSpPr>
          <p:cNvPr id="457" name="Google Shape;457;p46"/>
          <p:cNvSpPr txBox="1">
            <a:spLocks noGrp="1"/>
          </p:cNvSpPr>
          <p:nvPr>
            <p:ph type="body" idx="1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pt-BR"/>
              <a:t>Elementos HTML: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pt-BR"/>
              <a:t>https://developer.mozilla.org/pt-BR/docs/Web/HTML/Element</a:t>
            </a:r>
            <a:endParaRPr/>
          </a:p>
        </p:txBody>
      </p:sp>
      <p:sp>
        <p:nvSpPr>
          <p:cNvPr id="458" name="Google Shape;458;p46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>
            <a:spLocks noGrp="1"/>
          </p:cNvSpPr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pt-BR" dirty="0">
                <a:latin typeface="Arial"/>
                <a:ea typeface="Arial"/>
                <a:cs typeface="Arial"/>
                <a:sym typeface="Arial"/>
              </a:rPr>
              <a:t>Copyright © 2025</a:t>
            </a:r>
            <a:br>
              <a:rPr lang="pt-BR" dirty="0">
                <a:latin typeface="Arial"/>
                <a:ea typeface="Arial"/>
                <a:cs typeface="Arial"/>
                <a:sym typeface="Arial"/>
              </a:rPr>
            </a:br>
            <a:r>
              <a:rPr lang="pt-BR" dirty="0"/>
              <a:t>Prof. Lucas Silva</a:t>
            </a:r>
            <a:endParaRPr dirty="0"/>
          </a:p>
        </p:txBody>
      </p:sp>
      <p:sp>
        <p:nvSpPr>
          <p:cNvPr id="464" name="Google Shape;464;p47"/>
          <p:cNvSpPr txBox="1">
            <a:spLocks noGrp="1"/>
          </p:cNvSpPr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 dirty="0"/>
              <a:t>1. Formulários</a:t>
            </a:r>
            <a:endParaRPr dirty="0"/>
          </a:p>
        </p:txBody>
      </p:sp>
      <p:sp>
        <p:nvSpPr>
          <p:cNvPr id="212" name="Google Shape;212;p16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Formulários</a:t>
            </a:r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1116965" y="1616075"/>
            <a:ext cx="4979035" cy="24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São tags onde o usuário irá inserir ou selecionar valores, que serão enviados para um arquivo responsável pelo processamento das informações. Para inserir um formulário, é utilizada a tag &lt;form&gt;.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34602" t="4061" r="34602" b="2757"/>
          <a:stretch/>
        </p:blipFill>
        <p:spPr>
          <a:xfrm>
            <a:off x="6689090" y="1161415"/>
            <a:ext cx="4608830" cy="47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Tag &lt;form&gt;</a:t>
            </a:r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1116965" y="1616075"/>
            <a:ext cx="8443595" cy="410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tag &lt;form&gt; é um elemento de container (assim como um elemento &lt;div&gt; ou &lt;span&gt;), mas ele também suporta alguns atributos específicos para configurar a forma como o formulário se comporta. 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Action: define o local (uma URL) em que os dados recolhidos do formulário devem ser enviados.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Method: a forma como as informações serão enviadas. Existem dois métodos de envio, que são GET e POST.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Entrada de texto</a:t>
            </a:r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1116965" y="1616075"/>
            <a:ext cx="10570210" cy="410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colocar entradas de texto podemos usar as seguintes tags: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&lt;input&gt; Caixas de texto de uma única linha (não aceita o uso da tecla Enter).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&lt;textarea&gt; Caixas para conteúdo multilinha (pode ser uma ou várias linhas de texto).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tag &lt;input&gt; recebe o atributo “type” que especifica como será seu valor, podendo ser: text, email, password…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Botões</a:t>
            </a:r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838200" y="1488440"/>
            <a:ext cx="6115050" cy="504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Os botões disparam as ações do formulário. Podem ser de três tipos: submit, reset, ou button.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 clique sobre um botão de submit envia os dados do formulário para o link definido no atributo action do elemento &lt;form&gt;.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 clique sobre um botão de reset redefine imediatamente todos os campos do formulário para o seu valor padrão.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Os botões do tipo button são úteis para construir botões personalizados com JavaScript, ou seja, ele pode assumir qualquer comportamento através desta linguagem. Nesse caso, não é necessário explicitar seu tipo, ele é o valor padrão.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2" name="Google Shape;242;p20"/>
          <p:cNvGraphicFramePr/>
          <p:nvPr/>
        </p:nvGraphicFramePr>
        <p:xfrm>
          <a:off x="7141845" y="1026795"/>
          <a:ext cx="4211950" cy="5099050"/>
        </p:xfrm>
        <a:graphic>
          <a:graphicData uri="http://schemas.openxmlformats.org/drawingml/2006/table">
            <a:tbl>
              <a:tblPr>
                <a:noFill/>
                <a:tableStyleId>{739786B9-CE7A-40D0-BB17-926ACF109BD8}</a:tableStyleId>
              </a:tblPr>
              <a:tblGrid>
                <a:gridCol w="421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9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6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submit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Enviar formulário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6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reset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Limpar formulário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600" i="1" u="none" strike="noStrike" cap="non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strike="noStrike" cap="non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Sem ação padrão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&gt;Sem ação padrão&lt;/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strike="noStrike" cap="non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600" u="none" strike="noStrike" cap="non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strike="noStrike" cap="non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Controles de seleção</a:t>
            </a:r>
            <a:endParaRPr/>
          </a:p>
        </p:txBody>
      </p:sp>
      <p:sp>
        <p:nvSpPr>
          <p:cNvPr id="248" name="Google Shape;248;p21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838200" y="1488440"/>
            <a:ext cx="10753725" cy="504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 alguns casos o usuário não pode inserir um texto livremente, mas o programador fornece para ele uma lista predefinida. O dado que chega ao escolher uma opção é definido a partir do </a:t>
            </a:r>
            <a:r>
              <a:rPr lang="pt-B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atributo “value”</a:t>
            </a: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Existem 3 grupos de controles de seleção: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lang="pt-B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Botões radio:</a:t>
            </a: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 usuário escolhe apenas uma opção.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lang="pt-B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Caixas de seleção:</a:t>
            </a: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 usuário seleciona, ou não, cada uma das caixas que tem disponível.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lang="pt-BR" sz="20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Menu suspenso:</a:t>
            </a:r>
            <a:r>
              <a:rPr lang="pt-B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apenas uma opção pode ser selecionada.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1997</Words>
  <Application>Microsoft Office PowerPoint</Application>
  <PresentationFormat>Widescreen</PresentationFormat>
  <Paragraphs>246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4" baseType="lpstr">
      <vt:lpstr>Arial</vt:lpstr>
      <vt:lpstr>Calibri</vt:lpstr>
      <vt:lpstr>Personalizar design</vt:lpstr>
      <vt:lpstr>Apresentação do PowerPoint</vt:lpstr>
      <vt:lpstr>Engenharia de Software</vt:lpstr>
      <vt:lpstr>Estrutura básica – tags iniciais: - formulários - multimídias - html semântico - meta keywords, meta description</vt:lpstr>
      <vt:lpstr>1. Formulários</vt:lpstr>
      <vt:lpstr>Formulários</vt:lpstr>
      <vt:lpstr>Tag &lt;form&gt;</vt:lpstr>
      <vt:lpstr>Entrada de texto</vt:lpstr>
      <vt:lpstr>Botões</vt:lpstr>
      <vt:lpstr>Controles de seleção</vt:lpstr>
      <vt:lpstr>Radio</vt:lpstr>
      <vt:lpstr>Caixa de seleção</vt:lpstr>
      <vt:lpstr>Menu suspenso</vt:lpstr>
      <vt:lpstr>Tag &lt;label&gt;</vt:lpstr>
      <vt:lpstr>Conjunto de campo</vt:lpstr>
      <vt:lpstr>Para Praticar!</vt:lpstr>
      <vt:lpstr>5. Multimídia </vt:lpstr>
      <vt:lpstr>Multimídia em HTML</vt:lpstr>
      <vt:lpstr>Multimídia em HTML</vt:lpstr>
      <vt:lpstr>Multimídia em HTML</vt:lpstr>
      <vt:lpstr>Multimídia em HTML</vt:lpstr>
      <vt:lpstr>3. HTML semântico</vt:lpstr>
      <vt:lpstr>HTML Semântico </vt:lpstr>
      <vt:lpstr>HTML Semântico </vt:lpstr>
      <vt:lpstr>HTML Semântico </vt:lpstr>
      <vt:lpstr>4. Meta keywords, meta description</vt:lpstr>
      <vt:lpstr>Keywords ou palavras-chave</vt:lpstr>
      <vt:lpstr>Meta description</vt:lpstr>
      <vt:lpstr>Atividade de HTML</vt:lpstr>
      <vt:lpstr>Atividade de HTML</vt:lpstr>
      <vt:lpstr>Referências:</vt:lpstr>
      <vt:lpstr>Copyright © 2025 Prof. Lucas Silva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Allen Fernando Oberleitner Lima</dc:creator>
  <cp:lastModifiedBy>Lucas Silva de Sousa</cp:lastModifiedBy>
  <cp:revision>2</cp:revision>
  <dcterms:created xsi:type="dcterms:W3CDTF">2022-12-26T16:03:00Z</dcterms:created>
  <dcterms:modified xsi:type="dcterms:W3CDTF">2025-03-19T15:24:32Z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B96E02AB6EE14174B6F4E9A4A472FBCF_12</vt:lpwstr>
  </property>
  <property fmtid="{D5CDD505-2E9C-101B-9397-08002B2CF9AE}" pid="3" name="KSOProductBuildVer">
    <vt:lpwstr>1046-12.2.0.13489</vt:lpwstr>
  </property>
</Properties>
</file>