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61" r:id="rId5"/>
    <p:sldId id="263" r:id="rId6"/>
    <p:sldId id="259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85ECE-164C-D09B-90E5-E9C032CD6C40}" v="172" dt="2024-01-23T21:08:36.618"/>
    <p1510:client id="{B0C90540-DD19-DCA1-3040-E371A90BD243}" v="18" dt="2024-01-24T02:36:50.780"/>
    <p1510:client id="{C1336142-DC1A-AABE-CA80-9798AC1155AA}" v="559" dt="2024-01-23T19:48:57.829"/>
    <p1510:client id="{C59364D0-5CBE-BFC6-2D5B-B68DA9941C0C}" v="282" dt="2024-01-25T05:28:54.875"/>
    <p1510:client id="{D03F2E9C-3257-986E-EA1B-1F0A4D949E75}" v="4" dt="2024-01-23T16:14:5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35178-422F-A34E-9D45-BA23FFB007B4}" type="doc">
      <dgm:prSet loTypeId="urn:microsoft.com/office/officeart/2005/8/layout/hProcess9" loCatId="" qsTypeId="urn:microsoft.com/office/officeart/2005/8/quickstyle/3d3" qsCatId="3D" csTypeId="urn:microsoft.com/office/officeart/2005/8/colors/accent1_2" csCatId="accent1" phldr="1"/>
      <dgm:spPr/>
    </dgm:pt>
    <dgm:pt modelId="{A1E4C092-A51F-8C46-B24A-6FDDD23ABDC4}">
      <dgm:prSet phldrT="[Text]"/>
      <dgm:spPr/>
      <dgm:t>
        <a:bodyPr/>
        <a:lstStyle/>
        <a:p>
          <a:r>
            <a:rPr lang="en-US" b="1" dirty="0">
              <a:latin typeface="Calibri Light"/>
              <a:cs typeface="Calibri Light"/>
            </a:rPr>
            <a:t>1943</a:t>
          </a:r>
        </a:p>
        <a:p>
          <a:r>
            <a:rPr lang="en-US" b="1" dirty="0">
              <a:latin typeface="Calibri Light"/>
              <a:cs typeface="Calibri Light"/>
            </a:rPr>
            <a:t>Concept Introduction</a:t>
          </a:r>
        </a:p>
      </dgm:t>
    </dgm:pt>
    <dgm:pt modelId="{5C3ECFD4-DAA2-024B-91D8-E08AC8DAA347}" type="parTrans" cxnId="{5DE77730-A64C-2449-8074-8944345DD75D}">
      <dgm:prSet/>
      <dgm:spPr/>
      <dgm:t>
        <a:bodyPr/>
        <a:lstStyle/>
        <a:p>
          <a:endParaRPr lang="en-US"/>
        </a:p>
      </dgm:t>
    </dgm:pt>
    <dgm:pt modelId="{DE8B0A26-82EE-6B43-91C3-35138C7B740E}" type="sibTrans" cxnId="{5DE77730-A64C-2449-8074-8944345DD75D}">
      <dgm:prSet/>
      <dgm:spPr/>
      <dgm:t>
        <a:bodyPr/>
        <a:lstStyle/>
        <a:p>
          <a:endParaRPr lang="en-US"/>
        </a:p>
      </dgm:t>
    </dgm:pt>
    <dgm:pt modelId="{2DD5CB6E-E51C-3B4A-8AAE-DBF74ED857F4}">
      <dgm:prSet phldrT="[Text]"/>
      <dgm:spPr/>
      <dgm:t>
        <a:bodyPr/>
        <a:lstStyle/>
        <a:p>
          <a:r>
            <a:rPr lang="en-US" b="1" dirty="0">
              <a:latin typeface="Calibri Light"/>
              <a:cs typeface="Calibri Light"/>
            </a:rPr>
            <a:t>1957</a:t>
          </a:r>
        </a:p>
        <a:p>
          <a:r>
            <a:rPr lang="en-US" b="1" dirty="0">
              <a:latin typeface="Calibri Light"/>
              <a:cs typeface="Calibri Light"/>
            </a:rPr>
            <a:t>Perceptron Design</a:t>
          </a:r>
        </a:p>
      </dgm:t>
    </dgm:pt>
    <dgm:pt modelId="{CAAC5F09-1AE9-744C-827E-5764A6D5B4C5}" type="parTrans" cxnId="{9AF2A626-59B4-0D4D-B9B3-02063FDCDCBF}">
      <dgm:prSet/>
      <dgm:spPr/>
      <dgm:t>
        <a:bodyPr/>
        <a:lstStyle/>
        <a:p>
          <a:endParaRPr lang="en-US"/>
        </a:p>
      </dgm:t>
    </dgm:pt>
    <dgm:pt modelId="{467E5805-BEBA-574B-8A8C-B9D6A2F20B58}" type="sibTrans" cxnId="{9AF2A626-59B4-0D4D-B9B3-02063FDCDCBF}">
      <dgm:prSet/>
      <dgm:spPr/>
      <dgm:t>
        <a:bodyPr/>
        <a:lstStyle/>
        <a:p>
          <a:endParaRPr lang="en-US"/>
        </a:p>
      </dgm:t>
    </dgm:pt>
    <dgm:pt modelId="{B775F73C-2C76-A148-A855-2D925F3D42DB}">
      <dgm:prSet phldrT="[Text]"/>
      <dgm:spPr/>
      <dgm:t>
        <a:bodyPr/>
        <a:lstStyle/>
        <a:p>
          <a:r>
            <a:rPr lang="en-US" b="1" dirty="0">
              <a:latin typeface="Calibri Light"/>
              <a:cs typeface="Calibri Light"/>
            </a:rPr>
            <a:t>1958</a:t>
          </a:r>
        </a:p>
        <a:p>
          <a:r>
            <a:rPr lang="en-US" b="1" dirty="0">
              <a:latin typeface="Calibri Light"/>
              <a:cs typeface="Calibri Light"/>
            </a:rPr>
            <a:t>First Perceptron Machine</a:t>
          </a:r>
        </a:p>
      </dgm:t>
    </dgm:pt>
    <dgm:pt modelId="{75492777-CF37-4E4F-B8C8-7C751EC0E533}" type="parTrans" cxnId="{E0722168-6586-974E-B80A-0419D7B24E0F}">
      <dgm:prSet/>
      <dgm:spPr/>
      <dgm:t>
        <a:bodyPr/>
        <a:lstStyle/>
        <a:p>
          <a:endParaRPr lang="en-US"/>
        </a:p>
      </dgm:t>
    </dgm:pt>
    <dgm:pt modelId="{144A0FA3-B846-A648-ACB7-0FB48FCB9819}" type="sibTrans" cxnId="{E0722168-6586-974E-B80A-0419D7B24E0F}">
      <dgm:prSet/>
      <dgm:spPr/>
      <dgm:t>
        <a:bodyPr/>
        <a:lstStyle/>
        <a:p>
          <a:endParaRPr lang="en-US"/>
        </a:p>
      </dgm:t>
    </dgm:pt>
    <dgm:pt modelId="{76E14579-F07E-A944-B686-3050A2AECE7F}" type="pres">
      <dgm:prSet presAssocID="{9B435178-422F-A34E-9D45-BA23FFB007B4}" presName="CompostProcess" presStyleCnt="0">
        <dgm:presLayoutVars>
          <dgm:dir/>
          <dgm:resizeHandles val="exact"/>
        </dgm:presLayoutVars>
      </dgm:prSet>
      <dgm:spPr/>
    </dgm:pt>
    <dgm:pt modelId="{02D9540E-995E-454E-900F-7F6E23BE4C81}" type="pres">
      <dgm:prSet presAssocID="{9B435178-422F-A34E-9D45-BA23FFB007B4}" presName="arrow" presStyleLbl="bgShp" presStyleIdx="0" presStyleCnt="1"/>
      <dgm:spPr/>
    </dgm:pt>
    <dgm:pt modelId="{8B9D0156-FA8C-AA46-8267-E9F8922B8A17}" type="pres">
      <dgm:prSet presAssocID="{9B435178-422F-A34E-9D45-BA23FFB007B4}" presName="linearProcess" presStyleCnt="0"/>
      <dgm:spPr/>
    </dgm:pt>
    <dgm:pt modelId="{212B851B-9A10-CF48-9425-A1B9253AD7A6}" type="pres">
      <dgm:prSet presAssocID="{A1E4C092-A51F-8C46-B24A-6FDDD23ABDC4}" presName="textNode" presStyleLbl="node1" presStyleIdx="0" presStyleCnt="3">
        <dgm:presLayoutVars>
          <dgm:bulletEnabled val="1"/>
        </dgm:presLayoutVars>
      </dgm:prSet>
      <dgm:spPr/>
    </dgm:pt>
    <dgm:pt modelId="{08134883-2399-A24A-9C5C-30805AE1D776}" type="pres">
      <dgm:prSet presAssocID="{DE8B0A26-82EE-6B43-91C3-35138C7B740E}" presName="sibTrans" presStyleCnt="0"/>
      <dgm:spPr/>
    </dgm:pt>
    <dgm:pt modelId="{BF17DA75-73D6-E548-AF65-5C647DB7ABBF}" type="pres">
      <dgm:prSet presAssocID="{2DD5CB6E-E51C-3B4A-8AAE-DBF74ED857F4}" presName="textNode" presStyleLbl="node1" presStyleIdx="1" presStyleCnt="3">
        <dgm:presLayoutVars>
          <dgm:bulletEnabled val="1"/>
        </dgm:presLayoutVars>
      </dgm:prSet>
      <dgm:spPr/>
    </dgm:pt>
    <dgm:pt modelId="{A886E0CD-8ACE-C04B-91F6-A569A01AAA5A}" type="pres">
      <dgm:prSet presAssocID="{467E5805-BEBA-574B-8A8C-B9D6A2F20B58}" presName="sibTrans" presStyleCnt="0"/>
      <dgm:spPr/>
    </dgm:pt>
    <dgm:pt modelId="{4F167979-C2BF-104E-834A-EA1197D19550}" type="pres">
      <dgm:prSet presAssocID="{B775F73C-2C76-A148-A855-2D925F3D42D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54A270C-4FC6-FE43-B514-77EC7C053F6A}" type="presOf" srcId="{A1E4C092-A51F-8C46-B24A-6FDDD23ABDC4}" destId="{212B851B-9A10-CF48-9425-A1B9253AD7A6}" srcOrd="0" destOrd="0" presId="urn:microsoft.com/office/officeart/2005/8/layout/hProcess9"/>
    <dgm:cxn modelId="{9AF2A626-59B4-0D4D-B9B3-02063FDCDCBF}" srcId="{9B435178-422F-A34E-9D45-BA23FFB007B4}" destId="{2DD5CB6E-E51C-3B4A-8AAE-DBF74ED857F4}" srcOrd="1" destOrd="0" parTransId="{CAAC5F09-1AE9-744C-827E-5764A6D5B4C5}" sibTransId="{467E5805-BEBA-574B-8A8C-B9D6A2F20B58}"/>
    <dgm:cxn modelId="{5DE77730-A64C-2449-8074-8944345DD75D}" srcId="{9B435178-422F-A34E-9D45-BA23FFB007B4}" destId="{A1E4C092-A51F-8C46-B24A-6FDDD23ABDC4}" srcOrd="0" destOrd="0" parTransId="{5C3ECFD4-DAA2-024B-91D8-E08AC8DAA347}" sibTransId="{DE8B0A26-82EE-6B43-91C3-35138C7B740E}"/>
    <dgm:cxn modelId="{C818203E-D194-7E46-95F0-95611E1DA2A4}" type="presOf" srcId="{9B435178-422F-A34E-9D45-BA23FFB007B4}" destId="{76E14579-F07E-A944-B686-3050A2AECE7F}" srcOrd="0" destOrd="0" presId="urn:microsoft.com/office/officeart/2005/8/layout/hProcess9"/>
    <dgm:cxn modelId="{E0722168-6586-974E-B80A-0419D7B24E0F}" srcId="{9B435178-422F-A34E-9D45-BA23FFB007B4}" destId="{B775F73C-2C76-A148-A855-2D925F3D42DB}" srcOrd="2" destOrd="0" parTransId="{75492777-CF37-4E4F-B8C8-7C751EC0E533}" sibTransId="{144A0FA3-B846-A648-ACB7-0FB48FCB9819}"/>
    <dgm:cxn modelId="{B0F15CA0-563F-9940-B589-6EAB5E82042D}" type="presOf" srcId="{B775F73C-2C76-A148-A855-2D925F3D42DB}" destId="{4F167979-C2BF-104E-834A-EA1197D19550}" srcOrd="0" destOrd="0" presId="urn:microsoft.com/office/officeart/2005/8/layout/hProcess9"/>
    <dgm:cxn modelId="{EFB256FD-3EF5-E543-AAF1-4554A4A1FFCF}" type="presOf" srcId="{2DD5CB6E-E51C-3B4A-8AAE-DBF74ED857F4}" destId="{BF17DA75-73D6-E548-AF65-5C647DB7ABBF}" srcOrd="0" destOrd="0" presId="urn:microsoft.com/office/officeart/2005/8/layout/hProcess9"/>
    <dgm:cxn modelId="{A319D26A-D8C2-F64E-9822-1FB8D0C626C0}" type="presParOf" srcId="{76E14579-F07E-A944-B686-3050A2AECE7F}" destId="{02D9540E-995E-454E-900F-7F6E23BE4C81}" srcOrd="0" destOrd="0" presId="urn:microsoft.com/office/officeart/2005/8/layout/hProcess9"/>
    <dgm:cxn modelId="{FDA989E4-F4A5-5247-A9C1-16AF259BC053}" type="presParOf" srcId="{76E14579-F07E-A944-B686-3050A2AECE7F}" destId="{8B9D0156-FA8C-AA46-8267-E9F8922B8A17}" srcOrd="1" destOrd="0" presId="urn:microsoft.com/office/officeart/2005/8/layout/hProcess9"/>
    <dgm:cxn modelId="{C7AEAD7C-08EB-FD4F-A4F4-A9B703696A45}" type="presParOf" srcId="{8B9D0156-FA8C-AA46-8267-E9F8922B8A17}" destId="{212B851B-9A10-CF48-9425-A1B9253AD7A6}" srcOrd="0" destOrd="0" presId="urn:microsoft.com/office/officeart/2005/8/layout/hProcess9"/>
    <dgm:cxn modelId="{32D673C1-73E8-4E45-80CD-8105EC04FC9C}" type="presParOf" srcId="{8B9D0156-FA8C-AA46-8267-E9F8922B8A17}" destId="{08134883-2399-A24A-9C5C-30805AE1D776}" srcOrd="1" destOrd="0" presId="urn:microsoft.com/office/officeart/2005/8/layout/hProcess9"/>
    <dgm:cxn modelId="{421B2F42-0B5E-CB48-AF0B-68ACC1D506D1}" type="presParOf" srcId="{8B9D0156-FA8C-AA46-8267-E9F8922B8A17}" destId="{BF17DA75-73D6-E548-AF65-5C647DB7ABBF}" srcOrd="2" destOrd="0" presId="urn:microsoft.com/office/officeart/2005/8/layout/hProcess9"/>
    <dgm:cxn modelId="{021FFC6A-8335-E740-845E-978FEF1EA6B6}" type="presParOf" srcId="{8B9D0156-FA8C-AA46-8267-E9F8922B8A17}" destId="{A886E0CD-8ACE-C04B-91F6-A569A01AAA5A}" srcOrd="3" destOrd="0" presId="urn:microsoft.com/office/officeart/2005/8/layout/hProcess9"/>
    <dgm:cxn modelId="{04F7561A-B2C7-4D49-A933-686218FF108F}" type="presParOf" srcId="{8B9D0156-FA8C-AA46-8267-E9F8922B8A17}" destId="{4F167979-C2BF-104E-834A-EA1197D1955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35178-422F-A34E-9D45-BA23FFB007B4}" type="doc">
      <dgm:prSet loTypeId="urn:microsoft.com/office/officeart/2005/8/layout/hProcess9" loCatId="" qsTypeId="urn:microsoft.com/office/officeart/2005/8/quickstyle/3d3" qsCatId="3D" csTypeId="urn:microsoft.com/office/officeart/2005/8/colors/accent1_2" csCatId="accent1" phldr="1"/>
      <dgm:spPr/>
    </dgm:pt>
    <dgm:pt modelId="{A1E4C092-A51F-8C46-B24A-6FDDD23ABDC4}">
      <dgm:prSet phldrT="[Text]"/>
      <dgm:spPr/>
      <dgm:t>
        <a:bodyPr/>
        <a:lstStyle/>
        <a:p>
          <a:r>
            <a:rPr lang="en-US" b="1" dirty="0">
              <a:latin typeface="Calibri Light" panose="020F0302020204030204"/>
            </a:rPr>
            <a:t>1969</a:t>
          </a:r>
          <a:endParaRPr lang="en-US" b="1" dirty="0"/>
        </a:p>
        <a:p>
          <a:pPr rtl="0"/>
          <a:r>
            <a:rPr lang="en-US" b="1" dirty="0">
              <a:latin typeface="Calibri Light" panose="020F0302020204030204"/>
            </a:rPr>
            <a:t>Perceptron Limitations</a:t>
          </a:r>
        </a:p>
      </dgm:t>
    </dgm:pt>
    <dgm:pt modelId="{5C3ECFD4-DAA2-024B-91D8-E08AC8DAA347}" type="parTrans" cxnId="{5DE77730-A64C-2449-8074-8944345DD75D}">
      <dgm:prSet/>
      <dgm:spPr/>
      <dgm:t>
        <a:bodyPr/>
        <a:lstStyle/>
        <a:p>
          <a:endParaRPr lang="en-US"/>
        </a:p>
      </dgm:t>
    </dgm:pt>
    <dgm:pt modelId="{DE8B0A26-82EE-6B43-91C3-35138C7B740E}" type="sibTrans" cxnId="{5DE77730-A64C-2449-8074-8944345DD75D}">
      <dgm:prSet/>
      <dgm:spPr/>
      <dgm:t>
        <a:bodyPr/>
        <a:lstStyle/>
        <a:p>
          <a:endParaRPr lang="en-US"/>
        </a:p>
      </dgm:t>
    </dgm:pt>
    <dgm:pt modelId="{2DD5CB6E-E51C-3B4A-8AAE-DBF74ED857F4}">
      <dgm:prSet phldrT="[Text]"/>
      <dgm:spPr/>
      <dgm:t>
        <a:bodyPr/>
        <a:lstStyle/>
        <a:p>
          <a:r>
            <a:rPr lang="en-US" b="1" dirty="0">
              <a:latin typeface="Calibri Light" panose="020F0302020204030204"/>
            </a:rPr>
            <a:t>1986</a:t>
          </a:r>
          <a:endParaRPr lang="en-US" b="1" dirty="0"/>
        </a:p>
        <a:p>
          <a:pPr rtl="0"/>
          <a:r>
            <a:rPr lang="en-US" b="1" dirty="0">
              <a:latin typeface="Calibri Light" panose="020F0302020204030204"/>
            </a:rPr>
            <a:t>Backpropagation Algorithm</a:t>
          </a:r>
        </a:p>
      </dgm:t>
    </dgm:pt>
    <dgm:pt modelId="{CAAC5F09-1AE9-744C-827E-5764A6D5B4C5}" type="parTrans" cxnId="{9AF2A626-59B4-0D4D-B9B3-02063FDCDCBF}">
      <dgm:prSet/>
      <dgm:spPr/>
      <dgm:t>
        <a:bodyPr/>
        <a:lstStyle/>
        <a:p>
          <a:endParaRPr lang="en-US"/>
        </a:p>
      </dgm:t>
    </dgm:pt>
    <dgm:pt modelId="{467E5805-BEBA-574B-8A8C-B9D6A2F20B58}" type="sibTrans" cxnId="{9AF2A626-59B4-0D4D-B9B3-02063FDCDCBF}">
      <dgm:prSet/>
      <dgm:spPr/>
      <dgm:t>
        <a:bodyPr/>
        <a:lstStyle/>
        <a:p>
          <a:endParaRPr lang="en-US"/>
        </a:p>
      </dgm:t>
    </dgm:pt>
    <dgm:pt modelId="{ED5048D5-7563-4963-91F4-340FA228A198}">
      <dgm:prSet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Calibri Light"/>
              <a:cs typeface="Calibri"/>
            </a:rPr>
            <a:t>Late 1970s</a:t>
          </a:r>
        </a:p>
        <a:p>
          <a:pPr rtl="0"/>
          <a:r>
            <a:rPr lang="en-US" b="1" dirty="0">
              <a:solidFill>
                <a:schemeClr val="bg1"/>
              </a:solidFill>
              <a:latin typeface="Calibri Light"/>
              <a:cs typeface="Calibri"/>
            </a:rPr>
            <a:t>First AI Winter</a:t>
          </a:r>
          <a:endParaRPr lang="en-US" b="1" dirty="0">
            <a:solidFill>
              <a:schemeClr val="bg1"/>
            </a:solidFill>
            <a:latin typeface="Calibri Light"/>
          </a:endParaRPr>
        </a:p>
      </dgm:t>
    </dgm:pt>
    <dgm:pt modelId="{17D1E721-B7FF-4E67-802A-41AFF469A9CD}" type="parTrans" cxnId="{79505159-5275-4D1E-ADD5-1FFE5D28BA03}">
      <dgm:prSet/>
      <dgm:spPr/>
    </dgm:pt>
    <dgm:pt modelId="{D157F99B-2EC4-41FA-8F24-DA959756A4E2}" type="sibTrans" cxnId="{79505159-5275-4D1E-ADD5-1FFE5D28BA03}">
      <dgm:prSet/>
      <dgm:spPr/>
    </dgm:pt>
    <dgm:pt modelId="{76E14579-F07E-A944-B686-3050A2AECE7F}" type="pres">
      <dgm:prSet presAssocID="{9B435178-422F-A34E-9D45-BA23FFB007B4}" presName="CompostProcess" presStyleCnt="0">
        <dgm:presLayoutVars>
          <dgm:dir/>
          <dgm:resizeHandles val="exact"/>
        </dgm:presLayoutVars>
      </dgm:prSet>
      <dgm:spPr/>
    </dgm:pt>
    <dgm:pt modelId="{02D9540E-995E-454E-900F-7F6E23BE4C81}" type="pres">
      <dgm:prSet presAssocID="{9B435178-422F-A34E-9D45-BA23FFB007B4}" presName="arrow" presStyleLbl="bgShp" presStyleIdx="0" presStyleCnt="1"/>
      <dgm:spPr/>
    </dgm:pt>
    <dgm:pt modelId="{8B9D0156-FA8C-AA46-8267-E9F8922B8A17}" type="pres">
      <dgm:prSet presAssocID="{9B435178-422F-A34E-9D45-BA23FFB007B4}" presName="linearProcess" presStyleCnt="0"/>
      <dgm:spPr/>
    </dgm:pt>
    <dgm:pt modelId="{212B851B-9A10-CF48-9425-A1B9253AD7A6}" type="pres">
      <dgm:prSet presAssocID="{A1E4C092-A51F-8C46-B24A-6FDDD23ABDC4}" presName="textNode" presStyleLbl="node1" presStyleIdx="0" presStyleCnt="3">
        <dgm:presLayoutVars>
          <dgm:bulletEnabled val="1"/>
        </dgm:presLayoutVars>
      </dgm:prSet>
      <dgm:spPr/>
    </dgm:pt>
    <dgm:pt modelId="{08134883-2399-A24A-9C5C-30805AE1D776}" type="pres">
      <dgm:prSet presAssocID="{DE8B0A26-82EE-6B43-91C3-35138C7B740E}" presName="sibTrans" presStyleCnt="0"/>
      <dgm:spPr/>
    </dgm:pt>
    <dgm:pt modelId="{52E59AE5-F1EE-4513-BB15-69A392EA1D45}" type="pres">
      <dgm:prSet presAssocID="{ED5048D5-7563-4963-91F4-340FA228A198}" presName="textNode" presStyleLbl="node1" presStyleIdx="1" presStyleCnt="3">
        <dgm:presLayoutVars>
          <dgm:bulletEnabled val="1"/>
        </dgm:presLayoutVars>
      </dgm:prSet>
      <dgm:spPr/>
    </dgm:pt>
    <dgm:pt modelId="{218B6FD0-E96D-4848-A7FB-59E7D345C4A8}" type="pres">
      <dgm:prSet presAssocID="{D157F99B-2EC4-41FA-8F24-DA959756A4E2}" presName="sibTrans" presStyleCnt="0"/>
      <dgm:spPr/>
    </dgm:pt>
    <dgm:pt modelId="{BF17DA75-73D6-E548-AF65-5C647DB7ABBF}" type="pres">
      <dgm:prSet presAssocID="{2DD5CB6E-E51C-3B4A-8AAE-DBF74ED857F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AF2A626-59B4-0D4D-B9B3-02063FDCDCBF}" srcId="{9B435178-422F-A34E-9D45-BA23FFB007B4}" destId="{2DD5CB6E-E51C-3B4A-8AAE-DBF74ED857F4}" srcOrd="2" destOrd="0" parTransId="{CAAC5F09-1AE9-744C-827E-5764A6D5B4C5}" sibTransId="{467E5805-BEBA-574B-8A8C-B9D6A2F20B58}"/>
    <dgm:cxn modelId="{95BB5B2B-5EEB-42C8-86BE-2F62AD706D94}" type="presOf" srcId="{A1E4C092-A51F-8C46-B24A-6FDDD23ABDC4}" destId="{212B851B-9A10-CF48-9425-A1B9253AD7A6}" srcOrd="0" destOrd="0" presId="urn:microsoft.com/office/officeart/2005/8/layout/hProcess9"/>
    <dgm:cxn modelId="{5DE77730-A64C-2449-8074-8944345DD75D}" srcId="{9B435178-422F-A34E-9D45-BA23FFB007B4}" destId="{A1E4C092-A51F-8C46-B24A-6FDDD23ABDC4}" srcOrd="0" destOrd="0" parTransId="{5C3ECFD4-DAA2-024B-91D8-E08AC8DAA347}" sibTransId="{DE8B0A26-82EE-6B43-91C3-35138C7B740E}"/>
    <dgm:cxn modelId="{C818203E-D194-7E46-95F0-95611E1DA2A4}" type="presOf" srcId="{9B435178-422F-A34E-9D45-BA23FFB007B4}" destId="{76E14579-F07E-A944-B686-3050A2AECE7F}" srcOrd="0" destOrd="0" presId="urn:microsoft.com/office/officeart/2005/8/layout/hProcess9"/>
    <dgm:cxn modelId="{090ED770-C2A1-40FC-9C1E-074F84DBF6DE}" type="presOf" srcId="{ED5048D5-7563-4963-91F4-340FA228A198}" destId="{52E59AE5-F1EE-4513-BB15-69A392EA1D45}" srcOrd="0" destOrd="0" presId="urn:microsoft.com/office/officeart/2005/8/layout/hProcess9"/>
    <dgm:cxn modelId="{79505159-5275-4D1E-ADD5-1FFE5D28BA03}" srcId="{9B435178-422F-A34E-9D45-BA23FFB007B4}" destId="{ED5048D5-7563-4963-91F4-340FA228A198}" srcOrd="1" destOrd="0" parTransId="{17D1E721-B7FF-4E67-802A-41AFF469A9CD}" sibTransId="{D157F99B-2EC4-41FA-8F24-DA959756A4E2}"/>
    <dgm:cxn modelId="{37580DD1-C1D2-41B2-A023-E8C67A8A45EF}" type="presOf" srcId="{2DD5CB6E-E51C-3B4A-8AAE-DBF74ED857F4}" destId="{BF17DA75-73D6-E548-AF65-5C647DB7ABBF}" srcOrd="0" destOrd="0" presId="urn:microsoft.com/office/officeart/2005/8/layout/hProcess9"/>
    <dgm:cxn modelId="{FF3D02EB-9D20-45C2-B095-32E03ACAEAAA}" type="presParOf" srcId="{76E14579-F07E-A944-B686-3050A2AECE7F}" destId="{02D9540E-995E-454E-900F-7F6E23BE4C81}" srcOrd="0" destOrd="0" presId="urn:microsoft.com/office/officeart/2005/8/layout/hProcess9"/>
    <dgm:cxn modelId="{DBD0A1DB-DD86-4270-9796-1215D4EA8A28}" type="presParOf" srcId="{76E14579-F07E-A944-B686-3050A2AECE7F}" destId="{8B9D0156-FA8C-AA46-8267-E9F8922B8A17}" srcOrd="1" destOrd="0" presId="urn:microsoft.com/office/officeart/2005/8/layout/hProcess9"/>
    <dgm:cxn modelId="{48048C4C-106B-4A6F-8CFF-B1204F568F5D}" type="presParOf" srcId="{8B9D0156-FA8C-AA46-8267-E9F8922B8A17}" destId="{212B851B-9A10-CF48-9425-A1B9253AD7A6}" srcOrd="0" destOrd="0" presId="urn:microsoft.com/office/officeart/2005/8/layout/hProcess9"/>
    <dgm:cxn modelId="{95679282-BDD7-4F48-A9A1-293F66AF36EE}" type="presParOf" srcId="{8B9D0156-FA8C-AA46-8267-E9F8922B8A17}" destId="{08134883-2399-A24A-9C5C-30805AE1D776}" srcOrd="1" destOrd="0" presId="urn:microsoft.com/office/officeart/2005/8/layout/hProcess9"/>
    <dgm:cxn modelId="{584F7E85-27E9-45EE-8F47-98A9D3BFC696}" type="presParOf" srcId="{8B9D0156-FA8C-AA46-8267-E9F8922B8A17}" destId="{52E59AE5-F1EE-4513-BB15-69A392EA1D45}" srcOrd="2" destOrd="0" presId="urn:microsoft.com/office/officeart/2005/8/layout/hProcess9"/>
    <dgm:cxn modelId="{E2D09E0C-7321-4887-837D-0B258FAC2C4A}" type="presParOf" srcId="{8B9D0156-FA8C-AA46-8267-E9F8922B8A17}" destId="{218B6FD0-E96D-4848-A7FB-59E7D345C4A8}" srcOrd="3" destOrd="0" presId="urn:microsoft.com/office/officeart/2005/8/layout/hProcess9"/>
    <dgm:cxn modelId="{4F924E30-FEBE-4571-B188-49A9242E0FF3}" type="presParOf" srcId="{8B9D0156-FA8C-AA46-8267-E9F8922B8A17}" destId="{BF17DA75-73D6-E548-AF65-5C647DB7ABB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435178-422F-A34E-9D45-BA23FFB007B4}" type="doc">
      <dgm:prSet loTypeId="urn:microsoft.com/office/officeart/2005/8/layout/hProcess9" loCatId="" qsTypeId="urn:microsoft.com/office/officeart/2005/8/quickstyle/3d3" qsCatId="3D" csTypeId="urn:microsoft.com/office/officeart/2005/8/colors/accent1_2" csCatId="accent1" phldr="1"/>
      <dgm:spPr/>
    </dgm:pt>
    <dgm:pt modelId="{B775F73C-2C76-A148-A855-2D925F3D42DB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latin typeface="Calibri Light"/>
              <a:ea typeface="Calibri Light"/>
              <a:cs typeface="Arial"/>
            </a:rPr>
            <a:t>1998</a:t>
          </a:r>
          <a:endParaRPr lang="en-US" b="1" i="0" dirty="0">
            <a:latin typeface="Calibri Light"/>
            <a:ea typeface="Calibri Light"/>
            <a:cs typeface="Arial"/>
          </a:endParaRPr>
        </a:p>
        <a:p>
          <a:r>
            <a:rPr lang="en-US" b="1" i="0" dirty="0">
              <a:latin typeface="Calibri Light"/>
              <a:ea typeface="Calibri Light"/>
              <a:cs typeface="Arial"/>
            </a:rPr>
            <a:t>Convolutional Neural Networks (CNN)</a:t>
          </a:r>
        </a:p>
      </dgm:t>
    </dgm:pt>
    <dgm:pt modelId="{75492777-CF37-4E4F-B8C8-7C751EC0E533}" type="parTrans" cxnId="{E0722168-6586-974E-B80A-0419D7B24E0F}">
      <dgm:prSet/>
      <dgm:spPr/>
      <dgm:t>
        <a:bodyPr/>
        <a:lstStyle/>
        <a:p>
          <a:endParaRPr lang="en-US"/>
        </a:p>
      </dgm:t>
    </dgm:pt>
    <dgm:pt modelId="{144A0FA3-B846-A648-ACB7-0FB48FCB9819}" type="sibTrans" cxnId="{E0722168-6586-974E-B80A-0419D7B24E0F}">
      <dgm:prSet/>
      <dgm:spPr/>
      <dgm:t>
        <a:bodyPr/>
        <a:lstStyle/>
        <a:p>
          <a:endParaRPr lang="en-US"/>
        </a:p>
      </dgm:t>
    </dgm:pt>
    <dgm:pt modelId="{EB528779-064E-49BD-9704-3CFD1D92DCA3}">
      <dgm:prSet phldr="0"/>
      <dgm:spPr/>
      <dgm:t>
        <a:bodyPr/>
        <a:lstStyle/>
        <a:p>
          <a:pPr rtl="0"/>
          <a:r>
            <a:rPr lang="en-US" b="1" i="0" dirty="0">
              <a:solidFill>
                <a:schemeClr val="bg1"/>
              </a:solidFill>
              <a:latin typeface="Calibri Light"/>
              <a:ea typeface="Calibri Light"/>
              <a:cs typeface="Calibri"/>
            </a:rPr>
            <a:t>Early 1990s</a:t>
          </a:r>
        </a:p>
        <a:p>
          <a:pPr rtl="0"/>
          <a:r>
            <a:rPr lang="en-US" b="1" i="0" dirty="0">
              <a:solidFill>
                <a:schemeClr val="bg1"/>
              </a:solidFill>
              <a:latin typeface="Calibri Light"/>
              <a:ea typeface="Calibri Light"/>
              <a:cs typeface="Calibri"/>
            </a:rPr>
            <a:t>Second AI Winter</a:t>
          </a:r>
          <a:endParaRPr lang="en-US" b="1" i="0" dirty="0">
            <a:solidFill>
              <a:schemeClr val="bg1"/>
            </a:solidFill>
            <a:latin typeface="Calibri Light"/>
            <a:ea typeface="Calibri Light"/>
            <a:cs typeface="Arial"/>
          </a:endParaRPr>
        </a:p>
      </dgm:t>
    </dgm:pt>
    <dgm:pt modelId="{2E72F7A5-D3B3-4A1E-9DBD-7CB506DE2026}" type="parTrans" cxnId="{D2B99FB4-8D55-4D7C-A00F-9495920CF4BD}">
      <dgm:prSet/>
      <dgm:spPr/>
    </dgm:pt>
    <dgm:pt modelId="{998B2831-2100-4699-BAFB-69B73DED6878}" type="sibTrans" cxnId="{D2B99FB4-8D55-4D7C-A00F-9495920CF4BD}">
      <dgm:prSet/>
      <dgm:spPr/>
    </dgm:pt>
    <dgm:pt modelId="{43D1249D-B31A-47E1-995B-C9DDC9256234}">
      <dgm:prSet phldr="0"/>
      <dgm:spPr/>
      <dgm:t>
        <a:bodyPr/>
        <a:lstStyle/>
        <a:p>
          <a:r>
            <a:rPr lang="en-US" b="1" i="0" dirty="0">
              <a:solidFill>
                <a:schemeClr val="bg1"/>
              </a:solidFill>
              <a:latin typeface="Calibri Light"/>
              <a:ea typeface="Calibri"/>
              <a:cs typeface="Calibri"/>
            </a:rPr>
            <a:t>1998</a:t>
          </a:r>
          <a:endParaRPr lang="en-US" b="0" i="0" dirty="0"/>
        </a:p>
        <a:p>
          <a:r>
            <a:rPr lang="en-US" b="1" i="0" dirty="0">
              <a:latin typeface="Calibri Light"/>
              <a:ea typeface="Calibri Light"/>
              <a:cs typeface="Arial"/>
            </a:rPr>
            <a:t>Long short-term memory (LSTM)</a:t>
          </a:r>
          <a:endParaRPr lang="en-US" b="1" dirty="0">
            <a:latin typeface="Calibri Light"/>
            <a:ea typeface="Calibri Light"/>
            <a:cs typeface="Arial"/>
          </a:endParaRPr>
        </a:p>
        <a:p>
          <a:endParaRPr lang="en-US" b="1" i="0" dirty="0">
            <a:latin typeface="Calibri Light"/>
            <a:ea typeface="Calibri Light"/>
            <a:cs typeface="Arial"/>
          </a:endParaRPr>
        </a:p>
      </dgm:t>
    </dgm:pt>
    <dgm:pt modelId="{EDE808F0-7438-4BB8-B5E1-D632E6E1099E}" type="parTrans" cxnId="{097EFB9F-7D9B-4D4B-B091-BBB295070C1C}">
      <dgm:prSet/>
      <dgm:spPr/>
    </dgm:pt>
    <dgm:pt modelId="{02A2D777-6147-4B35-BE1B-82A698F7F6E1}" type="sibTrans" cxnId="{097EFB9F-7D9B-4D4B-B091-BBB295070C1C}">
      <dgm:prSet/>
      <dgm:spPr/>
    </dgm:pt>
    <dgm:pt modelId="{76E14579-F07E-A944-B686-3050A2AECE7F}" type="pres">
      <dgm:prSet presAssocID="{9B435178-422F-A34E-9D45-BA23FFB007B4}" presName="CompostProcess" presStyleCnt="0">
        <dgm:presLayoutVars>
          <dgm:dir/>
          <dgm:resizeHandles val="exact"/>
        </dgm:presLayoutVars>
      </dgm:prSet>
      <dgm:spPr/>
    </dgm:pt>
    <dgm:pt modelId="{02D9540E-995E-454E-900F-7F6E23BE4C81}" type="pres">
      <dgm:prSet presAssocID="{9B435178-422F-A34E-9D45-BA23FFB007B4}" presName="arrow" presStyleLbl="bgShp" presStyleIdx="0" presStyleCnt="1"/>
      <dgm:spPr/>
    </dgm:pt>
    <dgm:pt modelId="{8B9D0156-FA8C-AA46-8267-E9F8922B8A17}" type="pres">
      <dgm:prSet presAssocID="{9B435178-422F-A34E-9D45-BA23FFB007B4}" presName="linearProcess" presStyleCnt="0"/>
      <dgm:spPr/>
    </dgm:pt>
    <dgm:pt modelId="{63968B07-EFE4-46AB-93CA-1CEA8894B547}" type="pres">
      <dgm:prSet presAssocID="{EB528779-064E-49BD-9704-3CFD1D92DCA3}" presName="textNode" presStyleLbl="node1" presStyleIdx="0" presStyleCnt="3">
        <dgm:presLayoutVars>
          <dgm:bulletEnabled val="1"/>
        </dgm:presLayoutVars>
      </dgm:prSet>
      <dgm:spPr/>
    </dgm:pt>
    <dgm:pt modelId="{C59A8D91-9CCE-4CD2-9F01-A19A1D476AE6}" type="pres">
      <dgm:prSet presAssocID="{998B2831-2100-4699-BAFB-69B73DED6878}" presName="sibTrans" presStyleCnt="0"/>
      <dgm:spPr/>
    </dgm:pt>
    <dgm:pt modelId="{4F167979-C2BF-104E-834A-EA1197D19550}" type="pres">
      <dgm:prSet presAssocID="{B775F73C-2C76-A148-A855-2D925F3D42DB}" presName="textNode" presStyleLbl="node1" presStyleIdx="1" presStyleCnt="3">
        <dgm:presLayoutVars>
          <dgm:bulletEnabled val="1"/>
        </dgm:presLayoutVars>
      </dgm:prSet>
      <dgm:spPr/>
    </dgm:pt>
    <dgm:pt modelId="{CC378411-8B67-4A37-A468-77F3C517F97F}" type="pres">
      <dgm:prSet presAssocID="{144A0FA3-B846-A648-ACB7-0FB48FCB9819}" presName="sibTrans" presStyleCnt="0"/>
      <dgm:spPr/>
    </dgm:pt>
    <dgm:pt modelId="{F0008DA0-3ADC-465D-9EFB-5DCC92A55C2B}" type="pres">
      <dgm:prSet presAssocID="{43D1249D-B31A-47E1-995B-C9DDC925623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7802503-6D5C-4CD0-A762-B6AC9AF1A089}" type="presOf" srcId="{43D1249D-B31A-47E1-995B-C9DDC9256234}" destId="{F0008DA0-3ADC-465D-9EFB-5DCC92A55C2B}" srcOrd="0" destOrd="0" presId="urn:microsoft.com/office/officeart/2005/8/layout/hProcess9"/>
    <dgm:cxn modelId="{C818203E-D194-7E46-95F0-95611E1DA2A4}" type="presOf" srcId="{9B435178-422F-A34E-9D45-BA23FFB007B4}" destId="{76E14579-F07E-A944-B686-3050A2AECE7F}" srcOrd="0" destOrd="0" presId="urn:microsoft.com/office/officeart/2005/8/layout/hProcess9"/>
    <dgm:cxn modelId="{4C194E3E-CBB3-4E9A-ABA9-B67067614D94}" type="presOf" srcId="{B775F73C-2C76-A148-A855-2D925F3D42DB}" destId="{4F167979-C2BF-104E-834A-EA1197D19550}" srcOrd="0" destOrd="0" presId="urn:microsoft.com/office/officeart/2005/8/layout/hProcess9"/>
    <dgm:cxn modelId="{E0722168-6586-974E-B80A-0419D7B24E0F}" srcId="{9B435178-422F-A34E-9D45-BA23FFB007B4}" destId="{B775F73C-2C76-A148-A855-2D925F3D42DB}" srcOrd="1" destOrd="0" parTransId="{75492777-CF37-4E4F-B8C8-7C751EC0E533}" sibTransId="{144A0FA3-B846-A648-ACB7-0FB48FCB9819}"/>
    <dgm:cxn modelId="{097EFB9F-7D9B-4D4B-B091-BBB295070C1C}" srcId="{9B435178-422F-A34E-9D45-BA23FFB007B4}" destId="{43D1249D-B31A-47E1-995B-C9DDC9256234}" srcOrd="2" destOrd="0" parTransId="{EDE808F0-7438-4BB8-B5E1-D632E6E1099E}" sibTransId="{02A2D777-6147-4B35-BE1B-82A698F7F6E1}"/>
    <dgm:cxn modelId="{D2B99FB4-8D55-4D7C-A00F-9495920CF4BD}" srcId="{9B435178-422F-A34E-9D45-BA23FFB007B4}" destId="{EB528779-064E-49BD-9704-3CFD1D92DCA3}" srcOrd="0" destOrd="0" parTransId="{2E72F7A5-D3B3-4A1E-9DBD-7CB506DE2026}" sibTransId="{998B2831-2100-4699-BAFB-69B73DED6878}"/>
    <dgm:cxn modelId="{748630E0-FA86-4C54-9D82-06BD17A5E690}" type="presOf" srcId="{EB528779-064E-49BD-9704-3CFD1D92DCA3}" destId="{63968B07-EFE4-46AB-93CA-1CEA8894B547}" srcOrd="0" destOrd="0" presId="urn:microsoft.com/office/officeart/2005/8/layout/hProcess9"/>
    <dgm:cxn modelId="{8338920D-90B9-44F1-ADEA-A62654422F5E}" type="presParOf" srcId="{76E14579-F07E-A944-B686-3050A2AECE7F}" destId="{02D9540E-995E-454E-900F-7F6E23BE4C81}" srcOrd="0" destOrd="0" presId="urn:microsoft.com/office/officeart/2005/8/layout/hProcess9"/>
    <dgm:cxn modelId="{07B91B68-C24F-4627-B074-2FAFABFCD54C}" type="presParOf" srcId="{76E14579-F07E-A944-B686-3050A2AECE7F}" destId="{8B9D0156-FA8C-AA46-8267-E9F8922B8A17}" srcOrd="1" destOrd="0" presId="urn:microsoft.com/office/officeart/2005/8/layout/hProcess9"/>
    <dgm:cxn modelId="{186C1381-9C23-4375-9B00-DCA5837475FB}" type="presParOf" srcId="{8B9D0156-FA8C-AA46-8267-E9F8922B8A17}" destId="{63968B07-EFE4-46AB-93CA-1CEA8894B547}" srcOrd="0" destOrd="0" presId="urn:microsoft.com/office/officeart/2005/8/layout/hProcess9"/>
    <dgm:cxn modelId="{8219132E-3C58-46C9-A9B1-CE9A3E5F9121}" type="presParOf" srcId="{8B9D0156-FA8C-AA46-8267-E9F8922B8A17}" destId="{C59A8D91-9CCE-4CD2-9F01-A19A1D476AE6}" srcOrd="1" destOrd="0" presId="urn:microsoft.com/office/officeart/2005/8/layout/hProcess9"/>
    <dgm:cxn modelId="{786D0BA3-FAAB-4C61-B589-96AB3F512D4C}" type="presParOf" srcId="{8B9D0156-FA8C-AA46-8267-E9F8922B8A17}" destId="{4F167979-C2BF-104E-834A-EA1197D19550}" srcOrd="2" destOrd="0" presId="urn:microsoft.com/office/officeart/2005/8/layout/hProcess9"/>
    <dgm:cxn modelId="{94EAFE35-C3D6-4CF2-8B1E-AC6DE2078529}" type="presParOf" srcId="{8B9D0156-FA8C-AA46-8267-E9F8922B8A17}" destId="{CC378411-8B67-4A37-A468-77F3C517F97F}" srcOrd="3" destOrd="0" presId="urn:microsoft.com/office/officeart/2005/8/layout/hProcess9"/>
    <dgm:cxn modelId="{E4F51A37-E23F-482D-943F-724FCF42B2CA}" type="presParOf" srcId="{8B9D0156-FA8C-AA46-8267-E9F8922B8A17}" destId="{F0008DA0-3ADC-465D-9EFB-5DCC92A55C2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35178-422F-A34E-9D45-BA23FFB007B4}" type="doc">
      <dgm:prSet loTypeId="urn:microsoft.com/office/officeart/2005/8/layout/hProcess9" loCatId="" qsTypeId="urn:microsoft.com/office/officeart/2005/8/quickstyle/3d3" qsCatId="3D" csTypeId="urn:microsoft.com/office/officeart/2005/8/colors/accent1_2" csCatId="accent1" phldr="1"/>
      <dgm:spPr/>
    </dgm:pt>
    <dgm:pt modelId="{43D1249D-B31A-47E1-995B-C9DDC9256234}">
      <dgm:prSet phldr="0"/>
      <dgm:spPr/>
      <dgm:t>
        <a:bodyPr/>
        <a:lstStyle/>
        <a:p>
          <a:r>
            <a:rPr lang="en-US" b="1" i="0" dirty="0">
              <a:solidFill>
                <a:schemeClr val="bg1"/>
              </a:solidFill>
              <a:latin typeface="Calibri Light"/>
              <a:ea typeface="Calibri"/>
              <a:cs typeface="Calibri"/>
            </a:rPr>
            <a:t>1998</a:t>
          </a:r>
          <a:endParaRPr lang="en-US" b="1" i="0" dirty="0">
            <a:latin typeface="Calibri Light"/>
            <a:ea typeface="Calibri Light"/>
            <a:cs typeface="Arial"/>
          </a:endParaRPr>
        </a:p>
        <a:p>
          <a:r>
            <a:rPr lang="en-US" b="1" i="0" dirty="0">
              <a:latin typeface="Calibri Light"/>
              <a:ea typeface="Calibri Light"/>
              <a:cs typeface="Arial"/>
            </a:rPr>
            <a:t>Recurrent neural network (RNN)</a:t>
          </a:r>
          <a:endParaRPr lang="en-US" dirty="0"/>
        </a:p>
      </dgm:t>
    </dgm:pt>
    <dgm:pt modelId="{EDE808F0-7438-4BB8-B5E1-D632E6E1099E}" type="parTrans" cxnId="{097EFB9F-7D9B-4D4B-B091-BBB295070C1C}">
      <dgm:prSet/>
      <dgm:spPr/>
    </dgm:pt>
    <dgm:pt modelId="{02A2D777-6147-4B35-BE1B-82A698F7F6E1}" type="sibTrans" cxnId="{097EFB9F-7D9B-4D4B-B091-BBB295070C1C}">
      <dgm:prSet/>
      <dgm:spPr/>
    </dgm:pt>
    <dgm:pt modelId="{60E9733E-B206-4100-B878-AFE9B50D149F}">
      <dgm:prSet phldr="0"/>
      <dgm:spPr/>
      <dgm:t>
        <a:bodyPr/>
        <a:lstStyle/>
        <a:p>
          <a:r>
            <a:rPr lang="en-US" b="1" i="0" dirty="0">
              <a:latin typeface="Calibri Light"/>
              <a:ea typeface="Calibri"/>
              <a:cs typeface="Calibri"/>
            </a:rPr>
            <a:t>2014s</a:t>
          </a:r>
          <a:endParaRPr lang="en-US" b="1" i="0" dirty="0">
            <a:solidFill>
              <a:schemeClr val="bg1"/>
            </a:solidFill>
            <a:latin typeface="Calibri Light"/>
            <a:ea typeface="Calibri"/>
            <a:cs typeface="Calibri"/>
          </a:endParaRPr>
        </a:p>
        <a:p>
          <a:pPr rtl="0"/>
          <a:r>
            <a:rPr lang="en-US" b="1" i="0" dirty="0">
              <a:solidFill>
                <a:schemeClr val="bg1"/>
              </a:solidFill>
              <a:latin typeface="Calibri Light"/>
              <a:ea typeface="Calibri"/>
              <a:cs typeface="Calibri"/>
            </a:rPr>
            <a:t>Reinforcement Learning</a:t>
          </a:r>
        </a:p>
        <a:p>
          <a:endParaRPr lang="en-US" dirty="0"/>
        </a:p>
      </dgm:t>
    </dgm:pt>
    <dgm:pt modelId="{7EE8A573-BCA2-4181-B051-D820B44166C9}" type="parTrans" cxnId="{C2DB2B7C-0FB9-43B2-B80D-D8FE372C162C}">
      <dgm:prSet/>
      <dgm:spPr/>
    </dgm:pt>
    <dgm:pt modelId="{6589E866-A352-47F2-BD9A-3C635CE8044F}" type="sibTrans" cxnId="{C2DB2B7C-0FB9-43B2-B80D-D8FE372C162C}">
      <dgm:prSet/>
      <dgm:spPr/>
    </dgm:pt>
    <dgm:pt modelId="{83C86A11-2A3A-44A7-AB99-1D1C6BD5782A}">
      <dgm:prSet phldr="0"/>
      <dgm:spPr/>
      <dgm:t>
        <a:bodyPr/>
        <a:lstStyle/>
        <a:p>
          <a:r>
            <a:rPr lang="en-US" b="0" i="0" dirty="0">
              <a:latin typeface="Calibri"/>
              <a:ea typeface="Calibri"/>
              <a:cs typeface="Calibri"/>
            </a:rPr>
            <a:t>2012</a:t>
          </a:r>
          <a:endParaRPr lang="en-US" dirty="0"/>
        </a:p>
        <a:p>
          <a:pPr rtl="0"/>
          <a:r>
            <a:rPr lang="en-US" b="0" i="0" dirty="0">
              <a:latin typeface="Calibri"/>
              <a:ea typeface="Calibri"/>
              <a:cs typeface="Calibri"/>
            </a:rPr>
            <a:t>ImageNet Competition</a:t>
          </a:r>
          <a:endParaRPr lang="en-US" dirty="0"/>
        </a:p>
      </dgm:t>
    </dgm:pt>
    <dgm:pt modelId="{006C86D8-D8FE-4C82-9E6B-ACFC69846492}" type="parTrans" cxnId="{9AAD6ABB-81E3-473F-9CB3-612502056DD2}">
      <dgm:prSet/>
      <dgm:spPr/>
    </dgm:pt>
    <dgm:pt modelId="{3841E531-3D2E-4132-BD1F-601C93DF6244}" type="sibTrans" cxnId="{9AAD6ABB-81E3-473F-9CB3-612502056DD2}">
      <dgm:prSet/>
      <dgm:spPr/>
    </dgm:pt>
    <dgm:pt modelId="{76E14579-F07E-A944-B686-3050A2AECE7F}" type="pres">
      <dgm:prSet presAssocID="{9B435178-422F-A34E-9D45-BA23FFB007B4}" presName="CompostProcess" presStyleCnt="0">
        <dgm:presLayoutVars>
          <dgm:dir/>
          <dgm:resizeHandles val="exact"/>
        </dgm:presLayoutVars>
      </dgm:prSet>
      <dgm:spPr/>
    </dgm:pt>
    <dgm:pt modelId="{02D9540E-995E-454E-900F-7F6E23BE4C81}" type="pres">
      <dgm:prSet presAssocID="{9B435178-422F-A34E-9D45-BA23FFB007B4}" presName="arrow" presStyleLbl="bgShp" presStyleIdx="0" presStyleCnt="1"/>
      <dgm:spPr/>
    </dgm:pt>
    <dgm:pt modelId="{8B9D0156-FA8C-AA46-8267-E9F8922B8A17}" type="pres">
      <dgm:prSet presAssocID="{9B435178-422F-A34E-9D45-BA23FFB007B4}" presName="linearProcess" presStyleCnt="0"/>
      <dgm:spPr/>
    </dgm:pt>
    <dgm:pt modelId="{F0008DA0-3ADC-465D-9EFB-5DCC92A55C2B}" type="pres">
      <dgm:prSet presAssocID="{43D1249D-B31A-47E1-995B-C9DDC9256234}" presName="textNode" presStyleLbl="node1" presStyleIdx="0" presStyleCnt="3">
        <dgm:presLayoutVars>
          <dgm:bulletEnabled val="1"/>
        </dgm:presLayoutVars>
      </dgm:prSet>
      <dgm:spPr/>
    </dgm:pt>
    <dgm:pt modelId="{5B196C81-2BC6-46EE-B9DB-11B43E6C9467}" type="pres">
      <dgm:prSet presAssocID="{02A2D777-6147-4B35-BE1B-82A698F7F6E1}" presName="sibTrans" presStyleCnt="0"/>
      <dgm:spPr/>
    </dgm:pt>
    <dgm:pt modelId="{2FC1216B-AC9B-4607-93CE-89D1C35581A3}" type="pres">
      <dgm:prSet presAssocID="{83C86A11-2A3A-44A7-AB99-1D1C6BD5782A}" presName="textNode" presStyleLbl="node1" presStyleIdx="1" presStyleCnt="3">
        <dgm:presLayoutVars>
          <dgm:bulletEnabled val="1"/>
        </dgm:presLayoutVars>
      </dgm:prSet>
      <dgm:spPr/>
    </dgm:pt>
    <dgm:pt modelId="{8F695A92-6513-4F32-BCF9-3A83D3C508C7}" type="pres">
      <dgm:prSet presAssocID="{3841E531-3D2E-4132-BD1F-601C93DF6244}" presName="sibTrans" presStyleCnt="0"/>
      <dgm:spPr/>
    </dgm:pt>
    <dgm:pt modelId="{0FD922BF-7DB9-4F92-A3A6-320F4624EA0C}" type="pres">
      <dgm:prSet presAssocID="{60E9733E-B206-4100-B878-AFE9B50D149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9390412-E0AA-4167-B80A-333847F57E15}" type="presOf" srcId="{43D1249D-B31A-47E1-995B-C9DDC9256234}" destId="{F0008DA0-3ADC-465D-9EFB-5DCC92A55C2B}" srcOrd="0" destOrd="0" presId="urn:microsoft.com/office/officeart/2005/8/layout/hProcess9"/>
    <dgm:cxn modelId="{C818203E-D194-7E46-95F0-95611E1DA2A4}" type="presOf" srcId="{9B435178-422F-A34E-9D45-BA23FFB007B4}" destId="{76E14579-F07E-A944-B686-3050A2AECE7F}" srcOrd="0" destOrd="0" presId="urn:microsoft.com/office/officeart/2005/8/layout/hProcess9"/>
    <dgm:cxn modelId="{C2DB2B7C-0FB9-43B2-B80D-D8FE372C162C}" srcId="{9B435178-422F-A34E-9D45-BA23FFB007B4}" destId="{60E9733E-B206-4100-B878-AFE9B50D149F}" srcOrd="2" destOrd="0" parTransId="{7EE8A573-BCA2-4181-B051-D820B44166C9}" sibTransId="{6589E866-A352-47F2-BD9A-3C635CE8044F}"/>
    <dgm:cxn modelId="{AB95A797-A392-4A83-9328-60D3906031DB}" type="presOf" srcId="{60E9733E-B206-4100-B878-AFE9B50D149F}" destId="{0FD922BF-7DB9-4F92-A3A6-320F4624EA0C}" srcOrd="0" destOrd="0" presId="urn:microsoft.com/office/officeart/2005/8/layout/hProcess9"/>
    <dgm:cxn modelId="{097EFB9F-7D9B-4D4B-B091-BBB295070C1C}" srcId="{9B435178-422F-A34E-9D45-BA23FFB007B4}" destId="{43D1249D-B31A-47E1-995B-C9DDC9256234}" srcOrd="0" destOrd="0" parTransId="{EDE808F0-7438-4BB8-B5E1-D632E6E1099E}" sibTransId="{02A2D777-6147-4B35-BE1B-82A698F7F6E1}"/>
    <dgm:cxn modelId="{9AAD6ABB-81E3-473F-9CB3-612502056DD2}" srcId="{9B435178-422F-A34E-9D45-BA23FFB007B4}" destId="{83C86A11-2A3A-44A7-AB99-1D1C6BD5782A}" srcOrd="1" destOrd="0" parTransId="{006C86D8-D8FE-4C82-9E6B-ACFC69846492}" sibTransId="{3841E531-3D2E-4132-BD1F-601C93DF6244}"/>
    <dgm:cxn modelId="{E43AFDCA-DB83-4A27-B58E-3CE5CBF0553C}" type="presOf" srcId="{83C86A11-2A3A-44A7-AB99-1D1C6BD5782A}" destId="{2FC1216B-AC9B-4607-93CE-89D1C35581A3}" srcOrd="0" destOrd="0" presId="urn:microsoft.com/office/officeart/2005/8/layout/hProcess9"/>
    <dgm:cxn modelId="{61BB26F2-B7FC-4B67-8B9A-6218ACB772AF}" type="presParOf" srcId="{76E14579-F07E-A944-B686-3050A2AECE7F}" destId="{02D9540E-995E-454E-900F-7F6E23BE4C81}" srcOrd="0" destOrd="0" presId="urn:microsoft.com/office/officeart/2005/8/layout/hProcess9"/>
    <dgm:cxn modelId="{FD470961-48CD-4110-9EB4-567A5C8E3E38}" type="presParOf" srcId="{76E14579-F07E-A944-B686-3050A2AECE7F}" destId="{8B9D0156-FA8C-AA46-8267-E9F8922B8A17}" srcOrd="1" destOrd="0" presId="urn:microsoft.com/office/officeart/2005/8/layout/hProcess9"/>
    <dgm:cxn modelId="{1324E0D8-D823-4245-B4E3-0074B5738163}" type="presParOf" srcId="{8B9D0156-FA8C-AA46-8267-E9F8922B8A17}" destId="{F0008DA0-3ADC-465D-9EFB-5DCC92A55C2B}" srcOrd="0" destOrd="0" presId="urn:microsoft.com/office/officeart/2005/8/layout/hProcess9"/>
    <dgm:cxn modelId="{D60D158D-C471-4F35-AF31-31A260530405}" type="presParOf" srcId="{8B9D0156-FA8C-AA46-8267-E9F8922B8A17}" destId="{5B196C81-2BC6-46EE-B9DB-11B43E6C9467}" srcOrd="1" destOrd="0" presId="urn:microsoft.com/office/officeart/2005/8/layout/hProcess9"/>
    <dgm:cxn modelId="{EE83185C-F6D1-41CC-9548-BC25696465A1}" type="presParOf" srcId="{8B9D0156-FA8C-AA46-8267-E9F8922B8A17}" destId="{2FC1216B-AC9B-4607-93CE-89D1C35581A3}" srcOrd="2" destOrd="0" presId="urn:microsoft.com/office/officeart/2005/8/layout/hProcess9"/>
    <dgm:cxn modelId="{E89D7D68-0013-4118-8B76-05310AA09A17}" type="presParOf" srcId="{8B9D0156-FA8C-AA46-8267-E9F8922B8A17}" destId="{8F695A92-6513-4F32-BCF9-3A83D3C508C7}" srcOrd="3" destOrd="0" presId="urn:microsoft.com/office/officeart/2005/8/layout/hProcess9"/>
    <dgm:cxn modelId="{E6932C41-4940-422E-9B27-907A855E202A}" type="presParOf" srcId="{8B9D0156-FA8C-AA46-8267-E9F8922B8A17}" destId="{0FD922BF-7DB9-4F92-A3A6-320F4624EA0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540E-995E-454E-900F-7F6E23BE4C81}">
      <dsp:nvSpPr>
        <dsp:cNvPr id="0" name=""/>
        <dsp:cNvSpPr/>
      </dsp:nvSpPr>
      <dsp:spPr>
        <a:xfrm>
          <a:off x="598884" y="0"/>
          <a:ext cx="6787357" cy="53353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B851B-9A10-CF48-9425-A1B9253AD7A6}">
      <dsp:nvSpPr>
        <dsp:cNvPr id="0" name=""/>
        <dsp:cNvSpPr/>
      </dsp:nvSpPr>
      <dsp:spPr>
        <a:xfrm>
          <a:off x="264936" y="1600597"/>
          <a:ext cx="2395537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/>
              <a:cs typeface="Calibri Light"/>
            </a:rPr>
            <a:t>1943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/>
              <a:cs typeface="Calibri Light"/>
            </a:rPr>
            <a:t>Concept Introduction</a:t>
          </a:r>
        </a:p>
      </dsp:txBody>
      <dsp:txXfrm>
        <a:off x="369116" y="1704777"/>
        <a:ext cx="2187177" cy="1925769"/>
      </dsp:txXfrm>
    </dsp:sp>
    <dsp:sp modelId="{BF17DA75-73D6-E548-AF65-5C647DB7ABBF}">
      <dsp:nvSpPr>
        <dsp:cNvPr id="0" name=""/>
        <dsp:cNvSpPr/>
      </dsp:nvSpPr>
      <dsp:spPr>
        <a:xfrm>
          <a:off x="2794794" y="1600597"/>
          <a:ext cx="2395537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/>
              <a:cs typeface="Calibri Light"/>
            </a:rPr>
            <a:t>1957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/>
              <a:cs typeface="Calibri Light"/>
            </a:rPr>
            <a:t>Perceptron Design</a:t>
          </a:r>
        </a:p>
      </dsp:txBody>
      <dsp:txXfrm>
        <a:off x="2898974" y="1704777"/>
        <a:ext cx="2187177" cy="1925769"/>
      </dsp:txXfrm>
    </dsp:sp>
    <dsp:sp modelId="{4F167979-C2BF-104E-834A-EA1197D19550}">
      <dsp:nvSpPr>
        <dsp:cNvPr id="0" name=""/>
        <dsp:cNvSpPr/>
      </dsp:nvSpPr>
      <dsp:spPr>
        <a:xfrm>
          <a:off x="5324652" y="1600597"/>
          <a:ext cx="2395537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/>
              <a:cs typeface="Calibri Light"/>
            </a:rPr>
            <a:t>1958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/>
              <a:cs typeface="Calibri Light"/>
            </a:rPr>
            <a:t>First Perceptron Machine</a:t>
          </a:r>
        </a:p>
      </dsp:txBody>
      <dsp:txXfrm>
        <a:off x="5428832" y="1704777"/>
        <a:ext cx="2187177" cy="192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540E-995E-454E-900F-7F6E23BE4C81}">
      <dsp:nvSpPr>
        <dsp:cNvPr id="0" name=""/>
        <dsp:cNvSpPr/>
      </dsp:nvSpPr>
      <dsp:spPr>
        <a:xfrm>
          <a:off x="598884" y="0"/>
          <a:ext cx="6787357" cy="53353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B851B-9A10-CF48-9425-A1B9253AD7A6}">
      <dsp:nvSpPr>
        <dsp:cNvPr id="0" name=""/>
        <dsp:cNvSpPr/>
      </dsp:nvSpPr>
      <dsp:spPr>
        <a:xfrm>
          <a:off x="8577" y="1600597"/>
          <a:ext cx="2570212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 Light" panose="020F0302020204030204"/>
            </a:rPr>
            <a:t>1969</a:t>
          </a:r>
          <a:endParaRPr lang="en-US" sz="2500" b="1" kern="1200" dirty="0"/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 Light" panose="020F0302020204030204"/>
            </a:rPr>
            <a:t>Perceptron Limitations</a:t>
          </a:r>
        </a:p>
      </dsp:txBody>
      <dsp:txXfrm>
        <a:off x="112757" y="1704777"/>
        <a:ext cx="2361852" cy="1925769"/>
      </dsp:txXfrm>
    </dsp:sp>
    <dsp:sp modelId="{52E59AE5-F1EE-4513-BB15-69A392EA1D45}">
      <dsp:nvSpPr>
        <dsp:cNvPr id="0" name=""/>
        <dsp:cNvSpPr/>
      </dsp:nvSpPr>
      <dsp:spPr>
        <a:xfrm>
          <a:off x="2707456" y="1600597"/>
          <a:ext cx="2570212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  <a:latin typeface="Calibri Light"/>
              <a:cs typeface="Calibri"/>
            </a:rPr>
            <a:t>Late 1970s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  <a:latin typeface="Calibri Light"/>
              <a:cs typeface="Calibri"/>
            </a:rPr>
            <a:t>First AI Winter</a:t>
          </a:r>
          <a:endParaRPr lang="en-US" sz="2500" b="1" kern="1200" dirty="0">
            <a:solidFill>
              <a:schemeClr val="bg1"/>
            </a:solidFill>
            <a:latin typeface="Calibri Light"/>
          </a:endParaRPr>
        </a:p>
      </dsp:txBody>
      <dsp:txXfrm>
        <a:off x="2811636" y="1704777"/>
        <a:ext cx="2361852" cy="1925769"/>
      </dsp:txXfrm>
    </dsp:sp>
    <dsp:sp modelId="{BF17DA75-73D6-E548-AF65-5C647DB7ABBF}">
      <dsp:nvSpPr>
        <dsp:cNvPr id="0" name=""/>
        <dsp:cNvSpPr/>
      </dsp:nvSpPr>
      <dsp:spPr>
        <a:xfrm>
          <a:off x="5406335" y="1600597"/>
          <a:ext cx="2570212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 Light" panose="020F0302020204030204"/>
            </a:rPr>
            <a:t>1986</a:t>
          </a:r>
          <a:endParaRPr lang="en-US" sz="2500" b="1" kern="1200" dirty="0"/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 Light" panose="020F0302020204030204"/>
            </a:rPr>
            <a:t>Backpropagation Algorithm</a:t>
          </a:r>
        </a:p>
      </dsp:txBody>
      <dsp:txXfrm>
        <a:off x="5510515" y="1704777"/>
        <a:ext cx="2361852" cy="1925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540E-995E-454E-900F-7F6E23BE4C81}">
      <dsp:nvSpPr>
        <dsp:cNvPr id="0" name=""/>
        <dsp:cNvSpPr/>
      </dsp:nvSpPr>
      <dsp:spPr>
        <a:xfrm>
          <a:off x="598884" y="0"/>
          <a:ext cx="6787357" cy="53353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68B07-EFE4-46AB-93CA-1CEA8894B547}">
      <dsp:nvSpPr>
        <dsp:cNvPr id="0" name=""/>
        <dsp:cNvSpPr/>
      </dsp:nvSpPr>
      <dsp:spPr>
        <a:xfrm>
          <a:off x="8577" y="1600597"/>
          <a:ext cx="2570212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Calibri Light"/>
              <a:ea typeface="Calibri Light"/>
              <a:cs typeface="Calibri"/>
            </a:rPr>
            <a:t>Early 1990s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Calibri Light"/>
              <a:ea typeface="Calibri Light"/>
              <a:cs typeface="Calibri"/>
            </a:rPr>
            <a:t>Second AI Winter</a:t>
          </a:r>
          <a:endParaRPr lang="en-US" sz="2500" b="1" i="0" kern="1200" dirty="0">
            <a:solidFill>
              <a:schemeClr val="bg1"/>
            </a:solidFill>
            <a:latin typeface="Calibri Light"/>
            <a:ea typeface="Calibri Light"/>
            <a:cs typeface="Arial"/>
          </a:endParaRPr>
        </a:p>
      </dsp:txBody>
      <dsp:txXfrm>
        <a:off x="112757" y="1704777"/>
        <a:ext cx="2361852" cy="1925769"/>
      </dsp:txXfrm>
    </dsp:sp>
    <dsp:sp modelId="{4F167979-C2BF-104E-834A-EA1197D19550}">
      <dsp:nvSpPr>
        <dsp:cNvPr id="0" name=""/>
        <dsp:cNvSpPr/>
      </dsp:nvSpPr>
      <dsp:spPr>
        <a:xfrm>
          <a:off x="2707456" y="1600597"/>
          <a:ext cx="2570212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Calibri Light"/>
              <a:ea typeface="Calibri Light"/>
              <a:cs typeface="Arial"/>
            </a:rPr>
            <a:t>1998</a:t>
          </a:r>
          <a:endParaRPr lang="en-US" sz="2500" b="1" i="0" kern="1200" dirty="0">
            <a:latin typeface="Calibri Light"/>
            <a:ea typeface="Calibri Light"/>
            <a:cs typeface="Arial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Calibri Light"/>
              <a:ea typeface="Calibri Light"/>
              <a:cs typeface="Arial"/>
            </a:rPr>
            <a:t>Convolutional Neural Networks (CNN)</a:t>
          </a:r>
        </a:p>
      </dsp:txBody>
      <dsp:txXfrm>
        <a:off x="2811636" y="1704777"/>
        <a:ext cx="2361852" cy="1925769"/>
      </dsp:txXfrm>
    </dsp:sp>
    <dsp:sp modelId="{F0008DA0-3ADC-465D-9EFB-5DCC92A55C2B}">
      <dsp:nvSpPr>
        <dsp:cNvPr id="0" name=""/>
        <dsp:cNvSpPr/>
      </dsp:nvSpPr>
      <dsp:spPr>
        <a:xfrm>
          <a:off x="5406335" y="1600597"/>
          <a:ext cx="2570212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Calibri Light"/>
              <a:ea typeface="Calibri"/>
              <a:cs typeface="Calibri"/>
            </a:rPr>
            <a:t>1998</a:t>
          </a:r>
          <a:endParaRPr lang="en-US" sz="2500" b="0" i="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Calibri Light"/>
              <a:ea typeface="Calibri Light"/>
              <a:cs typeface="Arial"/>
            </a:rPr>
            <a:t>Long short-term memory (LSTM)</a:t>
          </a:r>
          <a:endParaRPr lang="en-US" sz="2500" b="1" kern="1200" dirty="0">
            <a:latin typeface="Calibri Light"/>
            <a:ea typeface="Calibri Light"/>
            <a:cs typeface="Arial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b="1" i="0" kern="1200" dirty="0">
            <a:latin typeface="Calibri Light"/>
            <a:ea typeface="Calibri Light"/>
            <a:cs typeface="Arial"/>
          </a:endParaRPr>
        </a:p>
      </dsp:txBody>
      <dsp:txXfrm>
        <a:off x="5510515" y="1704777"/>
        <a:ext cx="2361852" cy="1925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540E-995E-454E-900F-7F6E23BE4C81}">
      <dsp:nvSpPr>
        <dsp:cNvPr id="0" name=""/>
        <dsp:cNvSpPr/>
      </dsp:nvSpPr>
      <dsp:spPr>
        <a:xfrm>
          <a:off x="598884" y="0"/>
          <a:ext cx="6787357" cy="53353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8DA0-3ADC-465D-9EFB-5DCC92A55C2B}">
      <dsp:nvSpPr>
        <dsp:cNvPr id="0" name=""/>
        <dsp:cNvSpPr/>
      </dsp:nvSpPr>
      <dsp:spPr>
        <a:xfrm>
          <a:off x="270589" y="1600597"/>
          <a:ext cx="2395537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Calibri Light"/>
              <a:ea typeface="Calibri"/>
              <a:cs typeface="Calibri"/>
            </a:rPr>
            <a:t>1998</a:t>
          </a:r>
          <a:endParaRPr lang="en-US" sz="2500" b="1" i="0" kern="1200" dirty="0">
            <a:latin typeface="Calibri Light"/>
            <a:ea typeface="Calibri Light"/>
            <a:cs typeface="Arial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Calibri Light"/>
              <a:ea typeface="Calibri Light"/>
              <a:cs typeface="Arial"/>
            </a:rPr>
            <a:t>Recurrent neural network (RNN)</a:t>
          </a:r>
          <a:endParaRPr lang="en-US" sz="2500" kern="1200" dirty="0"/>
        </a:p>
      </dsp:txBody>
      <dsp:txXfrm>
        <a:off x="374769" y="1704777"/>
        <a:ext cx="2187177" cy="1925769"/>
      </dsp:txXfrm>
    </dsp:sp>
    <dsp:sp modelId="{2FC1216B-AC9B-4607-93CE-89D1C35581A3}">
      <dsp:nvSpPr>
        <dsp:cNvPr id="0" name=""/>
        <dsp:cNvSpPr/>
      </dsp:nvSpPr>
      <dsp:spPr>
        <a:xfrm>
          <a:off x="2794794" y="1600597"/>
          <a:ext cx="2395537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Calibri"/>
              <a:ea typeface="Calibri"/>
              <a:cs typeface="Calibri"/>
            </a:rPr>
            <a:t>2012</a:t>
          </a:r>
          <a:endParaRPr lang="en-US" sz="2500" kern="1200" dirty="0"/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Calibri"/>
              <a:ea typeface="Calibri"/>
              <a:cs typeface="Calibri"/>
            </a:rPr>
            <a:t>ImageNet Competition</a:t>
          </a:r>
          <a:endParaRPr lang="en-US" sz="2500" kern="1200" dirty="0"/>
        </a:p>
      </dsp:txBody>
      <dsp:txXfrm>
        <a:off x="2898974" y="1704777"/>
        <a:ext cx="2187177" cy="1925769"/>
      </dsp:txXfrm>
    </dsp:sp>
    <dsp:sp modelId="{0FD922BF-7DB9-4F92-A3A6-320F4624EA0C}">
      <dsp:nvSpPr>
        <dsp:cNvPr id="0" name=""/>
        <dsp:cNvSpPr/>
      </dsp:nvSpPr>
      <dsp:spPr>
        <a:xfrm>
          <a:off x="5318998" y="1600597"/>
          <a:ext cx="2395537" cy="2134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Calibri Light"/>
              <a:ea typeface="Calibri"/>
              <a:cs typeface="Calibri"/>
            </a:rPr>
            <a:t>2014s</a:t>
          </a:r>
          <a:endParaRPr lang="en-US" sz="2500" b="1" i="0" kern="1200" dirty="0">
            <a:solidFill>
              <a:schemeClr val="bg1"/>
            </a:solidFill>
            <a:latin typeface="Calibri Light"/>
            <a:ea typeface="Calibri"/>
            <a:cs typeface="Calibri"/>
          </a:endParaRP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  <a:latin typeface="Calibri Light"/>
              <a:ea typeface="Calibri"/>
              <a:cs typeface="Calibri"/>
            </a:rPr>
            <a:t>Reinforcement Learning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423178" y="1704777"/>
        <a:ext cx="2187177" cy="1925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A627-CF78-EF2E-0500-497C29F1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F177-8391-E55D-F9CF-9D61E380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144E-8F1F-6EAA-DA2F-547F9C2C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879-FD82-C50D-F14E-EA74A639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F805-D2E3-DCC8-2E7D-CD09A819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6540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280-71FE-5F03-C253-876570B4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FF6C9-28B9-042C-95D8-A3C92294E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86DC-2459-6FD7-A80B-4AA6EF5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EF830-650B-4D5C-561A-2FD7FC6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B6C43-0A37-2F74-7D22-4C64DAD1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285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797FB-35C0-68A6-96E1-DDE13E39A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D0FCD-0D23-750B-82D0-6D36824D7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D4B6-128F-5E3E-0887-F0D7FF9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14E6-D07E-C165-E9FF-C4231FAD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0B4F-2845-ABA0-EAC7-976CADDF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39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FD42-D3AC-C946-7BD8-DD8780ED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370A-6A8A-DC57-8CB2-1C5219B2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E723-5100-9CFD-6DF4-5AD6759A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AE0D-D7C9-D3E9-ADA4-C2533C6C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EBEF-28D7-7546-574B-4A7CF092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115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32-72A3-8C51-FE63-1B62F732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AB1E-BE58-902D-9222-29B4CD6D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AACF-7C34-7416-B4AF-0E4231F3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A25A-A7C5-FF6D-ED57-0ABA0AF6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6A9E-0003-5566-719A-37EEE446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2577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F77D-ED83-D23D-941E-4E00C884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1190-28DE-1FBD-6D05-E21638E5A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AC59-0E34-FBD0-345F-67766DFD0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62F14-6DA7-03DB-3F3E-58D0679E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FBFA-F41D-0D45-FF0C-B68D1E15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6507B-C04E-EBDF-B818-8B806D4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443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B800-B49B-04FE-71F3-13ED3EE1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569B-D096-938A-E804-C2172123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FFC83-42D1-F17D-2B8C-216234AD0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6ED06-509F-D5AE-83F0-119213CC3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4A3A5-1290-F762-D1DB-1E9D878E0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6978C-1943-AE5A-353C-4832D9F5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34EAB-4953-C99F-F193-7AC85580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A28C4-67E5-6B07-EEBA-893A721D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858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43A-6AD8-1973-C208-A77F9D63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757F1-E2EE-6208-809D-5CE3EEF8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0F450-DA98-5BBC-F077-6F9C9FBA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7E279-7139-25F4-159F-A25E5439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4972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01B1C-842A-C1EB-A188-FADA47BB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50BD4-860C-7B77-3103-2E48906E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3992-F8C5-B09F-0827-55B12DFA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85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58DC-E397-6739-D143-DC590855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46C4-D393-3A2A-0024-FF7349CB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09730-DCDC-BED3-8384-2590FDE6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0645-6045-D178-994D-1E6CB0DA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1B48F-82A2-FB61-0BA8-BF600EB3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AD2A-F9B8-B4AF-446B-16CAA83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65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F7B9-C026-D23C-99E0-8D4CCF27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6EE3-9BF6-48E6-3F41-D44CABF4C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06B44-9D06-5A34-9FE1-62883E86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E9B1-0A19-D3AF-83F3-7B9D6C03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7F41-6AA6-ED64-9516-6FF1318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06D3-69E6-3913-E46B-8432C5F7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700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5D7E7-C14F-D486-8E2A-D31703CC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02B07-8FB0-B06B-B4D1-A0BD5D1C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C377-2FDD-0B49-74B1-A7FD3E73B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D00C-77B7-5C4B-8294-CD5AC456882D}" type="datetimeFigureOut">
              <a:rPr lang="en-TW" smtClean="0"/>
              <a:t>01/24/2024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5D48-D641-BBE1-151C-814D3FBA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80ED-03FC-CD9A-8FF8-67C10928D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F883-BA65-7A4A-858C-E22D4C2EF68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126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history-of-ai&#8203;" TargetMode="External"/><Relationship Id="rId2" Type="http://schemas.openxmlformats.org/officeDocument/2006/relationships/hyperlink" Target="https://vitalflux.com/historical-dates-timeline-for-deep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0377-B3A3-934A-929F-D06DDA40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823491" cy="9732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ea typeface="+mj-lt"/>
                <a:cs typeface="+mj-lt"/>
              </a:rPr>
              <a:t>Perceptron Timeline</a:t>
            </a:r>
            <a:endParaRPr lang="en-US" sz="32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158F-9D01-F199-D0F7-DDB412E5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914351"/>
            <a:ext cx="3823213" cy="40669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Team International Neural Intelligence:</a:t>
            </a:r>
            <a:endParaRPr lang="en-US" sz="1800">
              <a:cs typeface="Calibri"/>
            </a:endParaRPr>
          </a:p>
          <a:p>
            <a:pPr algn="ctr"/>
            <a:r>
              <a:rPr lang="en-US" sz="1800" dirty="0">
                <a:ea typeface="+mn-lt"/>
                <a:cs typeface="+mn-lt"/>
              </a:rPr>
              <a:t>Ming Hui Hsu</a:t>
            </a:r>
            <a:endParaRPr lang="en-US" sz="1800">
              <a:cs typeface="Calibri" panose="020F0502020204030204"/>
            </a:endParaRPr>
          </a:p>
          <a:p>
            <a:pPr algn="ctr"/>
            <a:r>
              <a:rPr lang="en-US" sz="1800" dirty="0">
                <a:ea typeface="+mn-lt"/>
                <a:cs typeface="+mn-lt"/>
              </a:rPr>
              <a:t>Tales Araujo Leonidas</a:t>
            </a:r>
            <a:endParaRPr lang="en-US" sz="180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Professor Patricia McManus</a:t>
            </a:r>
            <a:endParaRPr lang="en-US" sz="180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ITAI 2376: Deep Learning in Artificial Intelligence</a:t>
            </a:r>
            <a:endParaRPr lang="en-US" sz="180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January 24, 2024</a:t>
            </a:r>
            <a:endParaRPr lang="en-US" sz="1800">
              <a:cs typeface="Calibri" panose="020F0502020204030204"/>
            </a:endParaRPr>
          </a:p>
        </p:txBody>
      </p:sp>
      <p:pic>
        <p:nvPicPr>
          <p:cNvPr id="4" name="Picture 3" descr="People sitting at a table with several computers&#10;&#10;Description automatically generated">
            <a:extLst>
              <a:ext uri="{FF2B5EF4-FFF2-40B4-BE49-F238E27FC236}">
                <a16:creationId xmlns:a16="http://schemas.microsoft.com/office/drawing/2014/main" id="{C1B3BCD8-A349-6F4E-DC25-21D1C8123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3" r="3338" b="-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28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 descr="A close-up of a computer&#10;&#10;Description automatically generated">
            <a:extLst>
              <a:ext uri="{FF2B5EF4-FFF2-40B4-BE49-F238E27FC236}">
                <a16:creationId xmlns:a16="http://schemas.microsoft.com/office/drawing/2014/main" id="{CE7A4176-68F9-6BAC-B3AD-DF92FF86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480" y="2381"/>
            <a:ext cx="2972385" cy="374570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1C4E80-7A59-8918-4FB6-52D610BD0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37789"/>
              </p:ext>
            </p:extLst>
          </p:nvPr>
        </p:nvGraphicFramePr>
        <p:xfrm>
          <a:off x="2103438" y="197907"/>
          <a:ext cx="7985126" cy="533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8A7CA0-9E2A-57D7-237B-C144F87936C0}"/>
              </a:ext>
            </a:extLst>
          </p:cNvPr>
          <p:cNvSpPr txBox="1"/>
          <p:nvPr/>
        </p:nvSpPr>
        <p:spPr>
          <a:xfrm>
            <a:off x="203891" y="4584298"/>
            <a:ext cx="3825633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An artificial neuron was proposed as a computational model of the “nerve net” in the brain.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TW"/>
              <a:t>"A</a:t>
            </a:r>
            <a:r>
              <a:rPr lang="en-TW" dirty="0"/>
              <a:t> Logical Calculus of Ideas Immanent in Nervous Activity” paper by Warren McCulloch and Walter Pitts.</a:t>
            </a:r>
            <a:endParaRPr lang="en-US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1CBF5-F231-F022-8A54-0770838941F9}"/>
              </a:ext>
            </a:extLst>
          </p:cNvPr>
          <p:cNvCxnSpPr>
            <a:cxnSpLocks/>
          </p:cNvCxnSpPr>
          <p:nvPr/>
        </p:nvCxnSpPr>
        <p:spPr>
          <a:xfrm flipH="1">
            <a:off x="2116708" y="3937108"/>
            <a:ext cx="1342246" cy="63528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CB1AF3-F109-4C22-5BDC-F35BF61DE580}"/>
              </a:ext>
            </a:extLst>
          </p:cNvPr>
          <p:cNvSpPr txBox="1"/>
          <p:nvPr/>
        </p:nvSpPr>
        <p:spPr>
          <a:xfrm>
            <a:off x="4501978" y="4607940"/>
            <a:ext cx="31880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TW" dirty="0"/>
              <a:t>Inspired by McCulloch and Pitts’ work, Frank Rosenblatt introduced the Perceptron algorithm. </a:t>
            </a:r>
            <a:r>
              <a:rPr lang="en-US" dirty="0">
                <a:ea typeface="+mn-lt"/>
                <a:cs typeface="+mn-lt"/>
              </a:rPr>
              <a:t>According to him, it mimicked the "neural structure of the brain and showed an ability to learn".</a:t>
            </a:r>
            <a:endParaRPr lang="en-TW" dirty="0">
              <a:cs typeface="Calibri" panose="020F0502020204030204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DFABA-D1EF-22D0-B51C-CCF6A2C6CC4E}"/>
              </a:ext>
            </a:extLst>
          </p:cNvPr>
          <p:cNvCxnSpPr>
            <a:cxnSpLocks/>
          </p:cNvCxnSpPr>
          <p:nvPr/>
        </p:nvCxnSpPr>
        <p:spPr>
          <a:xfrm>
            <a:off x="6095999" y="3937108"/>
            <a:ext cx="1" cy="67083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765021-4ABF-EB13-4C05-53179BE081E7}"/>
              </a:ext>
            </a:extLst>
          </p:cNvPr>
          <p:cNvSpPr txBox="1"/>
          <p:nvPr/>
        </p:nvSpPr>
        <p:spPr>
          <a:xfrm>
            <a:off x="8592514" y="4588486"/>
            <a:ext cx="3397788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US" dirty="0"/>
              <a:t>Mark I Perceptron was developed by Rosenblatt and his team at the Cornell Aeronautical Laboratory. It could recognize simple geometric shapes and image classification tasks. </a:t>
            </a:r>
            <a:endParaRPr lang="en-TW" dirty="0">
              <a:cs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7712DA-C6E7-A850-D1EE-084EB0D58504}"/>
              </a:ext>
            </a:extLst>
          </p:cNvPr>
          <p:cNvCxnSpPr>
            <a:cxnSpLocks/>
          </p:cNvCxnSpPr>
          <p:nvPr/>
        </p:nvCxnSpPr>
        <p:spPr>
          <a:xfrm>
            <a:off x="8662086" y="3937108"/>
            <a:ext cx="1331666" cy="63947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CB1626C-F5A4-C97E-61B9-E2F95F8AD9AF}"/>
              </a:ext>
            </a:extLst>
          </p:cNvPr>
          <p:cNvSpPr txBox="1"/>
          <p:nvPr/>
        </p:nvSpPr>
        <p:spPr>
          <a:xfrm>
            <a:off x="9846468" y="3750468"/>
            <a:ext cx="24407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Strickland, E. (2021, September 30)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5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75728-4FB2-90AB-FDD4-A527E5F26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411728-CC1D-4339-C370-D7C831B6C6ED}"/>
              </a:ext>
            </a:extLst>
          </p:cNvPr>
          <p:cNvGraphicFramePr/>
          <p:nvPr/>
        </p:nvGraphicFramePr>
        <p:xfrm>
          <a:off x="2103438" y="197907"/>
          <a:ext cx="7985126" cy="533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6AB15-F8CB-D10E-D149-9E5C522ADEBA}"/>
              </a:ext>
            </a:extLst>
          </p:cNvPr>
          <p:cNvSpPr txBox="1"/>
          <p:nvPr/>
        </p:nvSpPr>
        <p:spPr>
          <a:xfrm>
            <a:off x="203891" y="4453329"/>
            <a:ext cx="4135195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Marvin Minsky and Seymour 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 proved in their book "</a:t>
            </a:r>
            <a:r>
              <a:rPr lang="en-US" dirty="0" err="1">
                <a:ea typeface="+mn-lt"/>
                <a:cs typeface="+mn-lt"/>
              </a:rPr>
              <a:t>Perceptrons</a:t>
            </a:r>
            <a:r>
              <a:rPr lang="en-US" dirty="0">
                <a:ea typeface="+mn-lt"/>
                <a:cs typeface="+mn-lt"/>
              </a:rPr>
              <a:t>" that "the Perceptron could only perform very basic tasks", showing that single-layer </a:t>
            </a:r>
            <a:r>
              <a:rPr lang="en-US" dirty="0" err="1">
                <a:ea typeface="+mn-lt"/>
                <a:cs typeface="+mn-lt"/>
              </a:rPr>
              <a:t>perceptrons</a:t>
            </a:r>
            <a:r>
              <a:rPr lang="en-US" dirty="0">
                <a:ea typeface="+mn-lt"/>
                <a:cs typeface="+mn-lt"/>
              </a:rPr>
              <a:t> had limitations in solving complex non-linear problems, leading to a decline in interest in neural networks. 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58AE7E-7179-228C-DEDB-AC1EED63FA57}"/>
              </a:ext>
            </a:extLst>
          </p:cNvPr>
          <p:cNvCxnSpPr>
            <a:cxnSpLocks/>
          </p:cNvCxnSpPr>
          <p:nvPr/>
        </p:nvCxnSpPr>
        <p:spPr>
          <a:xfrm flipH="1">
            <a:off x="2247676" y="3937108"/>
            <a:ext cx="1211278" cy="50431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06EC2F-119D-80B1-00CF-F1C5E5CA973D}"/>
              </a:ext>
            </a:extLst>
          </p:cNvPr>
          <p:cNvSpPr txBox="1"/>
          <p:nvPr/>
        </p:nvSpPr>
        <p:spPr>
          <a:xfrm>
            <a:off x="4704385" y="4584128"/>
            <a:ext cx="31880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US" dirty="0">
                <a:ea typeface="+mn-lt"/>
                <a:cs typeface="+mn-lt"/>
              </a:rPr>
              <a:t>Over-optimistic promises and limitations exposed in single-layer </a:t>
            </a:r>
            <a:r>
              <a:rPr lang="en-US" dirty="0" err="1">
                <a:ea typeface="+mn-lt"/>
                <a:cs typeface="+mn-lt"/>
              </a:rPr>
              <a:t>perceptrons</a:t>
            </a:r>
            <a:r>
              <a:rPr lang="en-US" dirty="0">
                <a:ea typeface="+mn-lt"/>
                <a:cs typeface="+mn-lt"/>
              </a:rPr>
              <a:t> led to a decline in funding and research interest in AI, specifically neural networks, which needed specially more computer power.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F2F81-F874-D63B-05C1-125F158FCC02}"/>
              </a:ext>
            </a:extLst>
          </p:cNvPr>
          <p:cNvCxnSpPr>
            <a:cxnSpLocks/>
          </p:cNvCxnSpPr>
          <p:nvPr/>
        </p:nvCxnSpPr>
        <p:spPr>
          <a:xfrm>
            <a:off x="6155531" y="3925202"/>
            <a:ext cx="1" cy="67083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850FEA-750F-680D-E1D8-25CF635C86AE}"/>
              </a:ext>
            </a:extLst>
          </p:cNvPr>
          <p:cNvSpPr txBox="1"/>
          <p:nvPr/>
        </p:nvSpPr>
        <p:spPr>
          <a:xfrm>
            <a:off x="8306764" y="4588486"/>
            <a:ext cx="3409694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US" dirty="0">
                <a:ea typeface="+mn-lt"/>
                <a:cs typeface="+mn-lt"/>
              </a:rPr>
              <a:t>A method for training multilayer neural networks. Was rediscovered and reported by David Rumelhart, Geoffrey Hinton, and Ronald Williams in the paper "Learning representations by back-propagating errors".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B1A19-660A-EECC-EBC2-E7E87D5CAF3A}"/>
              </a:ext>
            </a:extLst>
          </p:cNvPr>
          <p:cNvCxnSpPr>
            <a:cxnSpLocks/>
          </p:cNvCxnSpPr>
          <p:nvPr/>
        </p:nvCxnSpPr>
        <p:spPr>
          <a:xfrm>
            <a:off x="8662086" y="3937108"/>
            <a:ext cx="1331666" cy="63947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3D4B-0E3E-BCC0-2EAE-B5F7C77C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882A41-113D-0C4B-EB94-C056C1834AF7}"/>
              </a:ext>
            </a:extLst>
          </p:cNvPr>
          <p:cNvGraphicFramePr/>
          <p:nvPr/>
        </p:nvGraphicFramePr>
        <p:xfrm>
          <a:off x="2103438" y="197907"/>
          <a:ext cx="7985126" cy="533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A410C3-6E00-312C-9CB5-E820634D92A8}"/>
              </a:ext>
            </a:extLst>
          </p:cNvPr>
          <p:cNvSpPr txBox="1"/>
          <p:nvPr/>
        </p:nvSpPr>
        <p:spPr>
          <a:xfrm>
            <a:off x="203891" y="4572392"/>
            <a:ext cx="4135195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Similar to the first AI Winter, it was influenced by unmet expectations and the inability of AI technologies to deliver on some of the ambitious promises made earlier. As a result, funding for AI research decreased, and a more skeptical view of the field emerged.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77D824-4451-C1C5-3B76-6D5D5EA39654}"/>
              </a:ext>
            </a:extLst>
          </p:cNvPr>
          <p:cNvCxnSpPr>
            <a:cxnSpLocks/>
          </p:cNvCxnSpPr>
          <p:nvPr/>
        </p:nvCxnSpPr>
        <p:spPr>
          <a:xfrm flipH="1">
            <a:off x="2116708" y="3937108"/>
            <a:ext cx="1342246" cy="63528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5170C9-275C-32C6-A52A-DB25EC056798}"/>
              </a:ext>
            </a:extLst>
          </p:cNvPr>
          <p:cNvSpPr txBox="1"/>
          <p:nvPr/>
        </p:nvSpPr>
        <p:spPr>
          <a:xfrm>
            <a:off x="4525791" y="4596034"/>
            <a:ext cx="3759542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US" dirty="0">
                <a:ea typeface="+mn-lt"/>
                <a:cs typeface="+mn-lt"/>
              </a:rPr>
              <a:t>Yann LeCun defined the concept of Convolutional neural networks (CNN), which mimics the human visual cortex, in his paper "Object recognition with gradient-based learning" and applied neural networks on image recognition tasks.</a:t>
            </a:r>
            <a:endParaRPr lang="en-US" dirty="0">
              <a:ea typeface="Calibri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A7FA60-D2AE-D43E-515E-492B87E20760}"/>
              </a:ext>
            </a:extLst>
          </p:cNvPr>
          <p:cNvCxnSpPr>
            <a:cxnSpLocks/>
          </p:cNvCxnSpPr>
          <p:nvPr/>
        </p:nvCxnSpPr>
        <p:spPr>
          <a:xfrm>
            <a:off x="6119812" y="3925202"/>
            <a:ext cx="1" cy="67083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BFF691-4DE3-E0EF-7948-5A749FEB1D0D}"/>
              </a:ext>
            </a:extLst>
          </p:cNvPr>
          <p:cNvSpPr txBox="1"/>
          <p:nvPr/>
        </p:nvSpPr>
        <p:spPr>
          <a:xfrm>
            <a:off x="8592514" y="4576580"/>
            <a:ext cx="3397788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US" dirty="0">
                <a:ea typeface="+mn-lt"/>
                <a:cs typeface="+mn-lt"/>
              </a:rPr>
              <a:t>Jurgen Schmidhuber and Sepp Hochreiter "introduced long short-term memory (LSTM), greatly improving the efficiency and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 practicality of recurrent neural networks (RNN)" (Kumar, A).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A847B-B60A-233B-921F-8C4EDBD8842D}"/>
              </a:ext>
            </a:extLst>
          </p:cNvPr>
          <p:cNvCxnSpPr>
            <a:cxnSpLocks/>
          </p:cNvCxnSpPr>
          <p:nvPr/>
        </p:nvCxnSpPr>
        <p:spPr>
          <a:xfrm>
            <a:off x="8662086" y="3937108"/>
            <a:ext cx="1331666" cy="63947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5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96E22-187E-CD1C-3207-CD949DC77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0E9EB8-6FF3-F863-B826-7D83C5C682AF}"/>
              </a:ext>
            </a:extLst>
          </p:cNvPr>
          <p:cNvGraphicFramePr/>
          <p:nvPr/>
        </p:nvGraphicFramePr>
        <p:xfrm>
          <a:off x="2103438" y="197907"/>
          <a:ext cx="7985126" cy="533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3A96A-9B6A-5901-1B7E-6C7796EE3BA7}"/>
              </a:ext>
            </a:extLst>
          </p:cNvPr>
          <p:cNvSpPr txBox="1"/>
          <p:nvPr/>
        </p:nvSpPr>
        <p:spPr>
          <a:xfrm>
            <a:off x="203891" y="4572392"/>
            <a:ext cx="4135195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John Hopfield popularized the first RNN, demonstrating its ability to </a:t>
            </a:r>
            <a:r>
              <a:rPr lang="en-US" dirty="0" err="1">
                <a:ea typeface="+mn-lt"/>
                <a:cs typeface="+mn-lt"/>
              </a:rPr>
              <a:t>iteractivelly</a:t>
            </a:r>
            <a:r>
              <a:rPr lang="en-US" dirty="0">
                <a:ea typeface="+mn-lt"/>
                <a:cs typeface="+mn-lt"/>
              </a:rPr>
              <a:t> store and retrieve information.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2C792-A4FE-8426-8270-440598E34C3B}"/>
              </a:ext>
            </a:extLst>
          </p:cNvPr>
          <p:cNvCxnSpPr>
            <a:cxnSpLocks/>
          </p:cNvCxnSpPr>
          <p:nvPr/>
        </p:nvCxnSpPr>
        <p:spPr>
          <a:xfrm flipH="1">
            <a:off x="2116708" y="3937108"/>
            <a:ext cx="1342246" cy="63528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F12127-FFAB-1FD1-50A0-A8D057E2E4BF}"/>
              </a:ext>
            </a:extLst>
          </p:cNvPr>
          <p:cNvSpPr txBox="1"/>
          <p:nvPr/>
        </p:nvSpPr>
        <p:spPr>
          <a:xfrm>
            <a:off x="4525791" y="4596034"/>
            <a:ext cx="3759542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US" dirty="0">
                <a:ea typeface="+mn-lt"/>
                <a:cs typeface="+mn-lt"/>
              </a:rPr>
              <a:t>Enhanced by improved computer power, Geoffrey Hinton, Alex </a:t>
            </a:r>
            <a:r>
              <a:rPr lang="en-US" dirty="0" err="1">
                <a:ea typeface="+mn-lt"/>
                <a:cs typeface="+mn-lt"/>
              </a:rPr>
              <a:t>Krizhevsky</a:t>
            </a:r>
            <a:r>
              <a:rPr lang="en-US" dirty="0">
                <a:ea typeface="+mn-lt"/>
                <a:cs typeface="+mn-lt"/>
              </a:rPr>
              <a:t>, and Ilya </a:t>
            </a:r>
            <a:r>
              <a:rPr lang="en-US" dirty="0" err="1">
                <a:ea typeface="+mn-lt"/>
                <a:cs typeface="+mn-lt"/>
              </a:rPr>
              <a:t>Sutskever</a:t>
            </a:r>
            <a:r>
              <a:rPr lang="en-US" dirty="0">
                <a:ea typeface="+mn-lt"/>
                <a:cs typeface="+mn-lt"/>
              </a:rPr>
              <a:t> "highlighted the power of deep learning by showing significant results in the well-known ImageNet competition" (Kumar, A.).</a:t>
            </a:r>
            <a:endParaRPr lang="en-US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72E9B-B099-A9CD-0CE7-F16EE5ECA2F0}"/>
              </a:ext>
            </a:extLst>
          </p:cNvPr>
          <p:cNvCxnSpPr>
            <a:cxnSpLocks/>
          </p:cNvCxnSpPr>
          <p:nvPr/>
        </p:nvCxnSpPr>
        <p:spPr>
          <a:xfrm>
            <a:off x="6119812" y="3925202"/>
            <a:ext cx="1" cy="67083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C08482-3B12-9C4C-6410-89A13CB7F853}"/>
              </a:ext>
            </a:extLst>
          </p:cNvPr>
          <p:cNvSpPr txBox="1"/>
          <p:nvPr/>
        </p:nvSpPr>
        <p:spPr>
          <a:xfrm>
            <a:off x="8592514" y="4576580"/>
            <a:ext cx="3397788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TW"/>
            </a:defPPr>
          </a:lstStyle>
          <a:p>
            <a:pPr algn="just"/>
            <a:r>
              <a:rPr lang="en-US" dirty="0">
                <a:ea typeface="+mn-lt"/>
                <a:cs typeface="+mn-lt"/>
              </a:rPr>
              <a:t>Deep learning meets robot training.  2014 saw major breakthroughs in reinforcement learning, paving the way for smarter robots and machines.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40CB8-DA56-8C0E-7CC1-187707EF6F78}"/>
              </a:ext>
            </a:extLst>
          </p:cNvPr>
          <p:cNvCxnSpPr>
            <a:cxnSpLocks/>
          </p:cNvCxnSpPr>
          <p:nvPr/>
        </p:nvCxnSpPr>
        <p:spPr>
          <a:xfrm>
            <a:off x="8662086" y="3937108"/>
            <a:ext cx="1331666" cy="63947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9779-23EC-8EEC-88C4-CCFECDF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CE50-C824-154B-4369-5DBCE32E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Kumar, A. (2021, January 10). Historical Dates &amp; Timeline for Deep Learning. Analytics Yogi. Retrieved January 23, 2024, from </a:t>
            </a:r>
            <a:r>
              <a:rPr lang="en-US" sz="2400" dirty="0">
                <a:ea typeface="+mn-lt"/>
                <a:cs typeface="+mn-lt"/>
                <a:hlinkClick r:id="rId2"/>
              </a:rPr>
              <a:t>https://vitalflux.com/historical-dates-timeline-for-deep-learning/</a:t>
            </a:r>
            <a:endParaRPr lang="en-US" sz="2400">
              <a:cs typeface="Calibri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Strickland, E. (2021, September 30). THE TURBULENT PAST AND UNCERTAIN FUTURE OF ARTIFICIAL INTELLIGENCE. IEEE Spectrum. Retrieved January 23, 2024, from </a:t>
            </a:r>
            <a:r>
              <a:rPr lang="en-US" sz="2400" dirty="0">
                <a:ea typeface="+mn-lt"/>
                <a:cs typeface="+mn-lt"/>
                <a:hlinkClick r:id="rId3"/>
              </a:rPr>
              <a:t>https://spectrum.ieee.org/history-of-ai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37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141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Perceptron Timeline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minghui.hsu-W215037364</dc:creator>
  <cp:lastModifiedBy>minghui.hsu-W215037364</cp:lastModifiedBy>
  <cp:revision>378</cp:revision>
  <dcterms:created xsi:type="dcterms:W3CDTF">2024-01-22T17:09:40Z</dcterms:created>
  <dcterms:modified xsi:type="dcterms:W3CDTF">2024-01-25T05:29:03Z</dcterms:modified>
</cp:coreProperties>
</file>