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ha256algorith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71800" y="6057900"/>
            <a:ext cx="6400800" cy="571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SHA-256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42900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SHA-2 (</a:t>
            </a:r>
            <a:r>
              <a:rPr lang="ru-RU" sz="2800" dirty="0" err="1" smtClean="0"/>
              <a:t>Secure</a:t>
            </a:r>
            <a:r>
              <a:rPr lang="ru-RU" sz="2800" dirty="0" smtClean="0"/>
              <a:t> </a:t>
            </a:r>
            <a:r>
              <a:rPr lang="ru-RU" sz="2800" dirty="0" err="1" smtClean="0"/>
              <a:t>Hash</a:t>
            </a:r>
            <a:r>
              <a:rPr lang="ru-RU" sz="2800" dirty="0" smtClean="0"/>
              <a:t> </a:t>
            </a:r>
            <a:r>
              <a:rPr lang="ru-RU" sz="2800" dirty="0" err="1" smtClean="0"/>
              <a:t>Algorithm</a:t>
            </a:r>
            <a:r>
              <a:rPr lang="ru-RU" sz="2800" dirty="0" smtClean="0"/>
              <a:t>), в семейство которого входит SHA-256, — это один самых известных и часто используемых алгоритмов </a:t>
            </a:r>
            <a:r>
              <a:rPr lang="ru-RU" sz="2800" dirty="0" err="1" smtClean="0"/>
              <a:t>хэширования</a:t>
            </a:r>
            <a:r>
              <a:rPr lang="ru-RU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75968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 продолжение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Инициализируем массив из </a:t>
            </a:r>
            <a:r>
              <a:rPr lang="en-US" dirty="0" smtClean="0"/>
              <a:t>K</a:t>
            </a:r>
            <a:r>
              <a:rPr lang="ru-RU" dirty="0" smtClean="0"/>
              <a:t> констант: первые 32 бита дробных частей кубических корней первых 64 простых чисел 2..311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01000" cy="15541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Первые 32 бита дробных частей кубических корней первых 64 простых чисел 2..311 в двоичном виде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05000"/>
            <a:ext cx="3124199" cy="451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905000"/>
            <a:ext cx="29049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352800"/>
            <a:ext cx="2971800" cy="16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 продолжение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43000"/>
          </a:xfrm>
        </p:spPr>
        <p:txBody>
          <a:bodyPr/>
          <a:lstStyle/>
          <a:p>
            <a:r>
              <a:rPr lang="ru-RU" dirty="0" smtClean="0"/>
              <a:t>Инициализируйте рабочие переменные начальным </a:t>
            </a:r>
            <a:r>
              <a:rPr lang="ru-RU" dirty="0" err="1" smtClean="0"/>
              <a:t>хэш-значением</a:t>
            </a:r>
            <a:r>
              <a:rPr lang="ru-RU" dirty="0" smtClean="0"/>
              <a:t>: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43200"/>
            <a:ext cx="6858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0"/>
            <a:ext cx="6172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 l="9425" b="66899"/>
          <a:stretch>
            <a:fillRect/>
          </a:stretch>
        </p:blipFill>
        <p:spPr bwMode="auto">
          <a:xfrm>
            <a:off x="0" y="6858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81034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Рисунок 5" descr="https://pm1.narvii.com/7694/7c41c54f7c3b3b77f65cd369cad3fdebabb166b4r1-868-716v2_hq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814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7200"/>
            <a:ext cx="435956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114801"/>
            <a:ext cx="432089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419600"/>
            <a:ext cx="3124200" cy="202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066800"/>
            <a:ext cx="914644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первой итерации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5410200" cy="4572000"/>
          </a:xfrm>
        </p:spPr>
        <p:txBody>
          <a:bodyPr/>
          <a:lstStyle/>
          <a:p>
            <a:r>
              <a:rPr lang="ru-RU" dirty="0" smtClean="0"/>
              <a:t>Когда будет выполнены все 64 итерации, то необходимо сложить последовательно и перевести в 16 систему счисления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962400"/>
            <a:ext cx="121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524000"/>
            <a:ext cx="396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хэш-функция?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7772400" cy="3429000"/>
          </a:xfrm>
        </p:spPr>
        <p:txBody>
          <a:bodyPr/>
          <a:lstStyle/>
          <a:p>
            <a:r>
              <a:rPr lang="ru-RU" dirty="0" smtClean="0"/>
              <a:t>Детерминировано шифровать данные (такой вид шифрования всегда создает одно и то же зашифрованное значение для одного и того же текстового значения);</a:t>
            </a:r>
          </a:p>
          <a:p>
            <a:r>
              <a:rPr lang="ru-RU" dirty="0" smtClean="0"/>
              <a:t>Принимать ввод любой длины, а выводить результат фиксированной длины;</a:t>
            </a:r>
          </a:p>
          <a:p>
            <a:r>
              <a:rPr lang="ru-RU" dirty="0" smtClean="0"/>
              <a:t>Изменять данные необратимо. Ввод нельзя получить из вывода.</a:t>
            </a:r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0" y="13716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Это функция,</a:t>
            </a:r>
            <a:r>
              <a:rPr kumimoji="0" lang="ru-RU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которая может: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сложения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629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текст больше 512 бит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95400"/>
            <a:ext cx="3124200" cy="539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52400"/>
            <a:ext cx="468944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343400"/>
            <a:ext cx="52600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686800" cy="1143000"/>
          </a:xfrm>
        </p:spPr>
        <p:txBody>
          <a:bodyPr/>
          <a:lstStyle/>
          <a:p>
            <a:r>
              <a:rPr lang="ru-RU" dirty="0" smtClean="0"/>
              <a:t>Пример некоторых функций на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40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867400"/>
            <a:ext cx="35471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85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953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867400"/>
            <a:ext cx="8058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SHA256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hlinkClick r:id="rId2"/>
              </a:rPr>
              <a:t>https://sha256algorithm.com/</a:t>
            </a:r>
            <a:endParaRPr lang="ru-RU" sz="4000" dirty="0" smtClean="0"/>
          </a:p>
          <a:p>
            <a:pPr algn="ctr"/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5025"/>
            <a:ext cx="9144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1. </a:t>
            </a:r>
            <a:br>
              <a:rPr lang="ru-RU" dirty="0" smtClean="0"/>
            </a:br>
            <a:r>
              <a:rPr lang="ru-RU" dirty="0" smtClean="0"/>
              <a:t>Исходное сообщение: </a:t>
            </a:r>
            <a:r>
              <a:rPr lang="ru-RU" dirty="0" err="1" smtClean="0"/>
              <a:t>Hello</a:t>
            </a:r>
            <a:r>
              <a:rPr lang="ru-RU" dirty="0" smtClean="0"/>
              <a:t>, SHA-256!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572000" cy="50292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Закодируйте входные данные в двоичный код, используя </a:t>
            </a:r>
            <a:r>
              <a:rPr lang="en-US" dirty="0" smtClean="0"/>
              <a:t>UTF</a:t>
            </a:r>
            <a:r>
              <a:rPr lang="ru-RU" dirty="0" smtClean="0"/>
              <a:t>-8.</a:t>
            </a:r>
          </a:p>
          <a:p>
            <a:r>
              <a:rPr lang="ru-RU" dirty="0" smtClean="0"/>
              <a:t>Добавьте этот двоичный файл в дополнение к блоку сообщений.</a:t>
            </a:r>
          </a:p>
          <a:p>
            <a:r>
              <a:rPr lang="ru-RU" dirty="0" smtClean="0"/>
              <a:t>Добавьте исходную длину сообщения в конце блока сообщений в виде 64-разрядного целого числа.</a:t>
            </a:r>
          </a:p>
          <a:p>
            <a:r>
              <a:rPr lang="ru-RU" dirty="0" smtClean="0"/>
              <a:t>Добавьте нули между закодированным сообщением и целым числом длины так, чтобы блок сообщения был кратен 512.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087" y="2286000"/>
            <a:ext cx="36519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Разбейте блок сообщения на 512-битные фрагменты. В нашем случае 1 фрагмент.</a:t>
            </a:r>
          </a:p>
          <a:p>
            <a:r>
              <a:rPr lang="ru-RU" dirty="0" smtClean="0"/>
              <a:t>Создайте массив расписания сообщений на 64 записи </a:t>
            </a:r>
            <a:r>
              <a:rPr lang="en-US" dirty="0" smtClean="0"/>
              <a:t>w</a:t>
            </a:r>
            <a:r>
              <a:rPr lang="ru-RU" dirty="0" smtClean="0"/>
              <a:t>[0..63] из 32-разрядных слов.</a:t>
            </a:r>
          </a:p>
          <a:p>
            <a:r>
              <a:rPr lang="ru-RU" dirty="0" smtClean="0"/>
              <a:t>Скопируйте 1-й фрагмент в 1-е 16 слов </a:t>
            </a:r>
            <a:r>
              <a:rPr lang="en-US" dirty="0" smtClean="0"/>
              <a:t>w</a:t>
            </a:r>
            <a:r>
              <a:rPr lang="ru-RU" dirty="0" smtClean="0"/>
              <a:t>[0..15] массива расписания сообщений.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0"/>
            <a:ext cx="835890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первой итерации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Инициализируйте </a:t>
            </a:r>
            <a:r>
              <a:rPr lang="ru-RU" dirty="0" err="1" smtClean="0"/>
              <a:t>хэш-значение</a:t>
            </a:r>
            <a:r>
              <a:rPr lang="ru-RU" dirty="0" smtClean="0"/>
              <a:t> от </a:t>
            </a:r>
            <a:r>
              <a:rPr lang="en-US" dirty="0" smtClean="0"/>
              <a:t>h</a:t>
            </a:r>
            <a:r>
              <a:rPr lang="ru-RU" dirty="0" smtClean="0"/>
              <a:t>0 до </a:t>
            </a:r>
            <a:r>
              <a:rPr lang="en-US" dirty="0" smtClean="0"/>
              <a:t>h</a:t>
            </a:r>
            <a:r>
              <a:rPr lang="ru-RU" dirty="0" smtClean="0"/>
              <a:t>7: первые 32 бита дробных частей квадратных корней из первых 8 простых чисел (2..19).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3124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 r="10477"/>
          <a:stretch>
            <a:fillRect/>
          </a:stretch>
        </p:blipFill>
        <p:spPr bwMode="auto">
          <a:xfrm>
            <a:off x="3733800" y="3200400"/>
            <a:ext cx="5181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для </a:t>
            </a:r>
            <a:r>
              <a:rPr lang="en-US" dirty="0" smtClean="0"/>
              <a:t>h0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Корень из 2 равен 1,4142135623730950488016887242097</a:t>
            </a:r>
          </a:p>
          <a:p>
            <a:r>
              <a:rPr lang="ru-RU" dirty="0" smtClean="0"/>
              <a:t>Необходимо взять только дробную часть 0,4142135623730950488016887242097</a:t>
            </a:r>
          </a:p>
          <a:p>
            <a:r>
              <a:rPr lang="ru-RU" dirty="0" smtClean="0"/>
              <a:t>Умножаем дробную часть на основание искомого числа и записываем полученную в результате умножения целую часть. Повторяем операцию с дробной частью полученного числа.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</TotalTime>
  <Words>344</Words>
  <PresentationFormat>Экран (4:3)</PresentationFormat>
  <Paragraphs>38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Справедливость</vt:lpstr>
      <vt:lpstr>SHA-256</vt:lpstr>
      <vt:lpstr>Что такое хэш-функция?</vt:lpstr>
      <vt:lpstr>Алгоритм SHA256</vt:lpstr>
      <vt:lpstr>Шаг 1.  Исходное сообщение: Hello, SHA-256!</vt:lpstr>
      <vt:lpstr>Шаг 2</vt:lpstr>
      <vt:lpstr>Шаг 3</vt:lpstr>
      <vt:lpstr>Результат первой итерации</vt:lpstr>
      <vt:lpstr>Шаг 4</vt:lpstr>
      <vt:lpstr>Пример для h0</vt:lpstr>
      <vt:lpstr>Слайд 10</vt:lpstr>
      <vt:lpstr>Шаг 4 продолжение</vt:lpstr>
      <vt:lpstr>Первые 32 бита дробных частей кубических корней первых 64 простых чисел 2..311 в двоичном виде</vt:lpstr>
      <vt:lpstr>Шаг 4 продолжение</vt:lpstr>
      <vt:lpstr>Шаг 5</vt:lpstr>
      <vt:lpstr>Слайд 15</vt:lpstr>
      <vt:lpstr>Слайд 16</vt:lpstr>
      <vt:lpstr>Слайд 17</vt:lpstr>
      <vt:lpstr>Результат первой итерации</vt:lpstr>
      <vt:lpstr>Шаг 5</vt:lpstr>
      <vt:lpstr>Результат сложения</vt:lpstr>
      <vt:lpstr>Если текст больше 512 бит</vt:lpstr>
      <vt:lpstr>Слайд 22</vt:lpstr>
      <vt:lpstr>Пример некоторых функций на C++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SHA-256</dc:title>
  <dc:creator>user</dc:creator>
  <cp:lastModifiedBy>user</cp:lastModifiedBy>
  <cp:revision>34</cp:revision>
  <dcterms:created xsi:type="dcterms:W3CDTF">2023-11-16T06:19:12Z</dcterms:created>
  <dcterms:modified xsi:type="dcterms:W3CDTF">2023-11-30T14:23:42Z</dcterms:modified>
</cp:coreProperties>
</file>