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Teye-Mensah Teinor</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7497" lvl="1" marL="914400" rtl="0" algn="l">
              <a:spcBef>
                <a:spcPts val="0"/>
              </a:spcBef>
              <a:spcAft>
                <a:spcPts val="0"/>
              </a:spcAft>
              <a:buSzPct val="84436"/>
              <a:buChar char="○"/>
            </a:pPr>
            <a:r>
              <a:rPr i="1" lang="en" sz="1658"/>
              <a:t>Grove St Path, Exchange Place, Sip Ave, Hamilton Park, &amp; Morris Canal</a:t>
            </a:r>
            <a:br>
              <a:rPr i="1" lang="en"/>
            </a:br>
            <a:endParaRPr i="1"/>
          </a:p>
          <a:p>
            <a:pPr indent="-317182"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10197" lvl="1" marL="914400" rtl="0" algn="l">
              <a:spcBef>
                <a:spcPts val="0"/>
              </a:spcBef>
              <a:spcAft>
                <a:spcPts val="0"/>
              </a:spcAft>
              <a:buSzPct val="100000"/>
              <a:buChar char="○"/>
            </a:pPr>
            <a:r>
              <a:rPr i="1" lang="en" sz="1658"/>
              <a:t>Mostly long-term subscribers who are more active during the week</a:t>
            </a:r>
            <a:endParaRPr i="1" sz="1658"/>
          </a:p>
          <a:p>
            <a:pPr indent="-297497" lvl="1" marL="914400" rtl="0" algn="l">
              <a:spcBef>
                <a:spcPts val="0"/>
              </a:spcBef>
              <a:spcAft>
                <a:spcPts val="0"/>
              </a:spcAft>
              <a:buSzPct val="84436"/>
              <a:buChar char="○"/>
            </a:pPr>
            <a:r>
              <a:rPr i="1" lang="en" sz="1658"/>
              <a:t>One-time users more active at weekends</a:t>
            </a:r>
            <a:endParaRPr i="1" sz="1658"/>
          </a:p>
          <a:p>
            <a:pPr indent="-297497"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23532"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10197" lvl="1" marL="914400" rtl="0" algn="l">
              <a:spcBef>
                <a:spcPts val="0"/>
              </a:spcBef>
              <a:spcAft>
                <a:spcPts val="0"/>
              </a:spcAft>
              <a:buSzPct val="100000"/>
              <a:buChar char="○"/>
            </a:pPr>
            <a:r>
              <a:rPr i="1" lang="en" sz="1658"/>
              <a:t>75+ year olds take longest average trips, but rent the least bikes </a:t>
            </a:r>
            <a:endParaRPr i="1" sz="1658"/>
          </a:p>
          <a:p>
            <a:pPr indent="-31019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NY Citi Bike’s customer base (both one-time users and subscribers) and how they use NY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88" name="Google Shape;88;p17"/>
          <p:cNvPicPr preferRelativeResize="0"/>
          <p:nvPr/>
        </p:nvPicPr>
        <p:blipFill>
          <a:blip r:embed="rId3">
            <a:alphaModFix/>
          </a:blip>
          <a:stretch>
            <a:fillRect/>
          </a:stretch>
        </p:blipFill>
        <p:spPr>
          <a:xfrm>
            <a:off x="1169650" y="1017725"/>
            <a:ext cx="6242387" cy="355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95" name="Google Shape;95;p18"/>
          <p:cNvPicPr preferRelativeResize="0"/>
          <p:nvPr/>
        </p:nvPicPr>
        <p:blipFill>
          <a:blip r:embed="rId3">
            <a:alphaModFix/>
          </a:blip>
          <a:stretch>
            <a:fillRect/>
          </a:stretch>
        </p:blipFill>
        <p:spPr>
          <a:xfrm>
            <a:off x="506975" y="1390988"/>
            <a:ext cx="5715000" cy="35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101" name="Google Shape;101;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09" name="Google Shape;10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5" name="Google Shape;115;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16" name="Google Shape;11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