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1"/>
  </p:sldMasterIdLst>
  <p:notesMasterIdLst>
    <p:notesMasterId r:id="rId39"/>
  </p:notesMasterIdLst>
  <p:handoutMasterIdLst>
    <p:handoutMasterId r:id="rId40"/>
  </p:handoutMasterIdLst>
  <p:sldIdLst>
    <p:sldId id="256" r:id="rId2"/>
    <p:sldId id="441" r:id="rId3"/>
    <p:sldId id="442" r:id="rId4"/>
    <p:sldId id="443" r:id="rId5"/>
    <p:sldId id="444" r:id="rId6"/>
    <p:sldId id="445" r:id="rId7"/>
    <p:sldId id="465" r:id="rId8"/>
    <p:sldId id="466" r:id="rId9"/>
    <p:sldId id="467" r:id="rId10"/>
    <p:sldId id="468" r:id="rId11"/>
    <p:sldId id="470" r:id="rId12"/>
    <p:sldId id="471" r:id="rId13"/>
    <p:sldId id="472" r:id="rId14"/>
    <p:sldId id="478" r:id="rId15"/>
    <p:sldId id="479" r:id="rId16"/>
    <p:sldId id="480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552" r:id="rId36"/>
    <p:sldId id="553" r:id="rId37"/>
    <p:sldId id="554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2"/>
    <a:srgbClr val="8996A0"/>
    <a:srgbClr val="B0B9C0"/>
    <a:srgbClr val="0092D2"/>
    <a:srgbClr val="00558F"/>
    <a:srgbClr val="AAB3BA"/>
    <a:srgbClr val="AAA38E"/>
    <a:srgbClr val="00A8B4"/>
    <a:srgbClr val="7CA2B8"/>
    <a:srgbClr val="00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587" autoAdjust="0"/>
    <p:restoredTop sz="94723" autoAdjust="0"/>
  </p:normalViewPr>
  <p:slideViewPr>
    <p:cSldViewPr>
      <p:cViewPr>
        <p:scale>
          <a:sx n="90" d="100"/>
          <a:sy n="90" d="100"/>
        </p:scale>
        <p:origin x="-1243" y="-462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024"/>
        <p:guide pos="2303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165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293" y="0"/>
            <a:ext cx="3169165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12/01/2016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8"/>
            <a:ext cx="3169165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293" y="9119068"/>
            <a:ext cx="3169165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87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165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035" y="0"/>
            <a:ext cx="3169165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28" y="4560302"/>
            <a:ext cx="5364944" cy="432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602"/>
            <a:ext cx="3169165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035" y="9120602"/>
            <a:ext cx="3169165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 txBox="1">
            <a:spLocks noGrp="1" noChangeArrowheads="1"/>
          </p:cNvSpPr>
          <p:nvPr/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9906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/>
            <a:fld id="{323218A1-2156-4FBF-8F18-01983D9B0E34}" type="datetime1">
              <a:rPr lang="en-US" altLang="en-US" sz="1100">
                <a:latin typeface="Helvetica" pitchFamily="34" charset="0"/>
              </a:rPr>
              <a:pPr algn="r"/>
              <a:t>1/12/2016</a:t>
            </a:fld>
            <a:endParaRPr lang="en-US" altLang="en-US" sz="1100">
              <a:latin typeface="Helvetica" pitchFamily="34" charset="0"/>
            </a:endParaRPr>
          </a:p>
        </p:txBody>
      </p:sp>
      <p:sp>
        <p:nvSpPr>
          <p:cNvPr id="212995" name="Rectangle 6"/>
          <p:cNvSpPr txBox="1">
            <a:spLocks noGrp="1" noChangeArrowheads="1"/>
          </p:cNvSpPr>
          <p:nvPr/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1100">
                <a:latin typeface="Helvetica" pitchFamily="34" charset="0"/>
              </a:rPr>
              <a:t>Proprietary</a:t>
            </a:r>
          </a:p>
        </p:txBody>
      </p:sp>
      <p:sp>
        <p:nvSpPr>
          <p:cNvPr id="212996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/>
            <a:fld id="{0C81F245-D920-4F3D-BED3-40CB3E7ACAD9}" type="slidenum">
              <a:rPr lang="en-US" altLang="en-US" sz="1100">
                <a:latin typeface="Helvetica" pitchFamily="34" charset="0"/>
              </a:rPr>
              <a:pPr algn="r"/>
              <a:t>1</a:t>
            </a:fld>
            <a:endParaRPr lang="en-US" altLang="en-US" sz="1100">
              <a:latin typeface="Helvetica" pitchFamily="34" charset="0"/>
            </a:endParaRPr>
          </a:p>
        </p:txBody>
      </p:sp>
      <p:sp>
        <p:nvSpPr>
          <p:cNvPr id="212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5CC8A2-3B16-4349-80F1-075C103BAC1F}" type="slidenum">
              <a:rPr lang="en-GB" altLang="en-US" sz="1000" smtClean="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en-US" sz="1000" smtClean="0">
              <a:solidFill>
                <a:srgbClr val="000000"/>
              </a:solidFill>
              <a:latin typeface="Times New Roman" pitchFamily="16" charset="0"/>
              <a:ea typeface="MS PGothic" pitchFamily="32" charset="-128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latin typeface="Arial" charset="0"/>
                <a:ea typeface="MS PGothic" pitchFamily="32" charset="-128"/>
              </a:rPr>
              <a:t>Add real people testing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CDEB6E-1C16-418B-A5A3-DD8FB78F934B}" type="slidenum">
              <a:rPr lang="en-GB" altLang="en-US" sz="1000" smtClean="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GB" altLang="en-US" sz="1000" smtClean="0">
              <a:solidFill>
                <a:srgbClr val="000000"/>
              </a:solidFill>
              <a:latin typeface="Times New Roman" pitchFamily="16" charset="0"/>
              <a:ea typeface="MS PGothic" pitchFamily="32" charset="-128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latin typeface="Arial" charset="0"/>
                <a:ea typeface="MS PGothic" pitchFamily="32" charset="-128"/>
              </a:rPr>
              <a:t>Add real people testing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7D1634-6EA7-40F4-877B-F85B7F865A98}" type="slidenum">
              <a:rPr lang="en-GB" altLang="en-US" sz="1000" smtClean="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en-US" sz="1000" smtClean="0">
              <a:solidFill>
                <a:srgbClr val="000000"/>
              </a:solidFill>
              <a:latin typeface="Times New Roman" pitchFamily="16" charset="0"/>
              <a:ea typeface="MS PGothic" pitchFamily="32" charset="-128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latin typeface="Arial" charset="0"/>
                <a:ea typeface="MS PGothic" pitchFamily="32" charset="-128"/>
              </a:rPr>
              <a:t>Add real people testing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EECFF8-BB11-4603-8A02-72ABB0E753B3}" type="slidenum">
              <a:rPr lang="en-GB" altLang="en-US" sz="1000" smtClean="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GB" altLang="en-US" sz="1000" smtClean="0">
              <a:solidFill>
                <a:srgbClr val="000000"/>
              </a:solidFill>
              <a:latin typeface="Times New Roman" pitchFamily="16" charset="0"/>
              <a:ea typeface="MS PGothic" pitchFamily="32" charset="-128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latin typeface="Arial" charset="0"/>
                <a:ea typeface="MS PGothic" pitchFamily="32" charset="-128"/>
              </a:rPr>
              <a:t>Add real people testing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CDC7AE-213B-476A-BD60-87C3BB31EC5C}" type="slidenum">
              <a:rPr lang="en-GB" altLang="en-US" sz="1000" smtClean="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en-US" sz="1000" smtClean="0">
              <a:solidFill>
                <a:srgbClr val="000000"/>
              </a:solidFill>
              <a:latin typeface="Times New Roman" pitchFamily="16" charset="0"/>
              <a:ea typeface="MS PGothic" pitchFamily="32" charset="-128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latin typeface="Arial" charset="0"/>
                <a:ea typeface="MS PGothic" pitchFamily="32" charset="-128"/>
              </a:rPr>
              <a:t>Add real people testing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C84167-8366-41C7-B61F-850B6619C206}" type="slidenum">
              <a:rPr lang="en-GB" altLang="en-US" sz="1000" smtClean="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 sz="1000" smtClean="0">
              <a:solidFill>
                <a:srgbClr val="000000"/>
              </a:solidFill>
              <a:latin typeface="Times New Roman" pitchFamily="16" charset="0"/>
              <a:ea typeface="MS PGothic" pitchFamily="32" charset="-128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latin typeface="Arial" charset="0"/>
                <a:ea typeface="MS PGothic" pitchFamily="32" charset="-128"/>
              </a:rPr>
              <a:t>Add real people testing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2F3FC9-0FAA-490E-A470-BB3F5C4886C0}" type="slidenum">
              <a:rPr lang="en-GB" altLang="en-US" sz="1000" smtClean="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 sz="1000" smtClean="0">
              <a:solidFill>
                <a:srgbClr val="000000"/>
              </a:solidFill>
              <a:latin typeface="Times New Roman" pitchFamily="16" charset="0"/>
              <a:ea typeface="MS PGothic" pitchFamily="32" charset="-128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latin typeface="Arial" charset="0"/>
                <a:ea typeface="MS PGothic" pitchFamily="32" charset="-128"/>
              </a:rPr>
              <a:t>Add real people testing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955DF0-AD22-44C0-9BBB-3BD2B9546DA0}" type="slidenum">
              <a:rPr lang="en-GB" altLang="en-US" sz="1000" smtClean="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 sz="1000" smtClean="0">
              <a:solidFill>
                <a:srgbClr val="000000"/>
              </a:solidFill>
              <a:latin typeface="Times New Roman" pitchFamily="16" charset="0"/>
              <a:ea typeface="MS PGothic" pitchFamily="32" charset="-128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latin typeface="Arial" charset="0"/>
                <a:ea typeface="MS PGothic" pitchFamily="32" charset="-128"/>
              </a:rPr>
              <a:t>Add real people testing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2686DD-8777-4DC2-9A3F-3E4765A298AB}" type="slidenum">
              <a:rPr lang="en-GB" altLang="en-US" sz="1000" smtClean="0">
                <a:solidFill>
                  <a:srgbClr val="000000"/>
                </a:solidFill>
                <a:latin typeface="Times New Roman" pitchFamily="16" charset="0"/>
                <a:ea typeface="MS PGothic" pitchFamily="32" charset="-128"/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en-US" sz="1000" smtClean="0">
              <a:solidFill>
                <a:srgbClr val="000000"/>
              </a:solidFill>
              <a:latin typeface="Times New Roman" pitchFamily="16" charset="0"/>
              <a:ea typeface="MS PGothic" pitchFamily="32" charset="-128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latin typeface="Arial" charset="0"/>
                <a:ea typeface="MS PGothic" pitchFamily="32" charset="-128"/>
              </a:rPr>
              <a:t>Add real people testing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92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12" name="Picture 2" descr="P:\logos\cobham_logo_white_screen_RGB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4" y="4995511"/>
            <a:ext cx="7873025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7874000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2" b="2466"/>
          <a:stretch/>
        </p:blipFill>
        <p:spPr>
          <a:xfrm>
            <a:off x="2440" y="1700776"/>
            <a:ext cx="9141560" cy="189015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806" y="3590926"/>
            <a:ext cx="9145805" cy="53454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57E45-2192-4D2A-BD17-7BE17BA7FD9F}" type="datetime1">
              <a:rPr lang="en-US"/>
              <a:pPr>
                <a:defRPr/>
              </a:pPr>
              <a:t>1/12/2016</a:t>
            </a:fld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63938" y="6656388"/>
            <a:ext cx="2286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Aeroflex Company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C7E01-D7BC-49D4-8725-F8B18A524C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94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629400"/>
            <a:ext cx="2895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601996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989138"/>
            <a:ext cx="8642350" cy="8382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PPT Title: Helvetica Bold - 32 pt.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149729"/>
            <a:ext cx="8642350" cy="1439863"/>
          </a:xfrm>
        </p:spPr>
        <p:txBody>
          <a:bodyPr/>
          <a:lstStyle>
            <a:lvl1pPr marL="0" indent="0"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If There’s a Subtitle, It Goes Here Helvetic Bold - 24 pt.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EA8F9-2DF2-4D09-96E4-232C5F213FF2}" type="datetime1">
              <a:rPr lang="en-GB" altLang="en-US">
                <a:solidFill>
                  <a:srgbClr val="000000"/>
                </a:solidFill>
              </a:rPr>
              <a:pPr/>
              <a:t>12/01/2016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26810-1602-40DB-AAAA-99343FA7E6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9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4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9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0" r:id="rId12"/>
    <p:sldLayoutId id="2147483821" r:id="rId13"/>
    <p:sldLayoutId id="2147483845" r:id="rId14"/>
    <p:sldLayoutId id="2147483876" r:id="rId15"/>
    <p:sldLayoutId id="2147483877" r:id="rId16"/>
    <p:sldLayoutId id="2147483878" r:id="rId1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2234" y="4504340"/>
            <a:ext cx="7873025" cy="468954"/>
          </a:xfrm>
        </p:spPr>
        <p:txBody>
          <a:bodyPr/>
          <a:lstStyle/>
          <a:p>
            <a:r>
              <a:rPr lang="en-GB" dirty="0" smtClean="0"/>
              <a:t>TM500 Training for Customer 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1775" y="4973004"/>
            <a:ext cx="7874000" cy="1451586"/>
          </a:xfrm>
        </p:spPr>
        <p:txBody>
          <a:bodyPr/>
          <a:lstStyle/>
          <a:p>
            <a:r>
              <a:rPr lang="en-GB" dirty="0" smtClean="0"/>
              <a:t>Presented by: Alex Blackwood</a:t>
            </a:r>
          </a:p>
          <a:p>
            <a:r>
              <a:rPr lang="en-GB" dirty="0" smtClean="0"/>
              <a:t>Principal Field Application Engineer</a:t>
            </a:r>
          </a:p>
          <a:p>
            <a:r>
              <a:rPr lang="en-GB" dirty="0" smtClean="0"/>
              <a:t>July 2015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47700" y="1176338"/>
            <a:ext cx="7848600" cy="4656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36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169025" y="6483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7F7F7F"/>
                </a:solidFill>
                <a:latin typeface="Arial" charset="0"/>
                <a:ea typeface="MS PGothic" pitchFamily="32" charset="-128"/>
              </a:rPr>
              <a:t>PROPRIETARY &amp; CONFIDENTIAL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618538" y="-39688"/>
            <a:ext cx="37147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9CEFA43-8B20-4360-9634-573207524AAB}" type="slidenum">
              <a:rPr lang="en-US" altLang="en-US" sz="1000">
                <a:solidFill>
                  <a:srgbClr val="FFFFFF"/>
                </a:solidFill>
                <a:latin typeface="Arial" charset="0"/>
                <a:ea typeface="MS PGothic" pitchFamily="32" charset="-128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>
              <a:solidFill>
                <a:srgbClr val="FFFFFF"/>
              </a:solidFill>
              <a:latin typeface="Arial" charset="0"/>
              <a:ea typeface="MS PGothic" pitchFamily="32" charset="-128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78320"/>
            <a:ext cx="78486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95288" y="228600"/>
            <a:ext cx="7772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None/>
              <a:defRPr/>
            </a:pPr>
            <a:r>
              <a:rPr lang="en-IE" altLang="en-US" b="0" kern="0" dirty="0" smtClean="0">
                <a:solidFill>
                  <a:srgbClr val="00A4F2"/>
                </a:solidFill>
              </a:rPr>
              <a:t>Java GUI Client View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36513" y="6018128"/>
            <a:ext cx="9026526" cy="5984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sz="24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b="1">
                <a:solidFill>
                  <a:srgbClr val="003366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9pPr>
          </a:lstStyle>
          <a:p>
            <a:pPr lvl="1">
              <a:defRPr/>
            </a:pPr>
            <a:r>
              <a:rPr lang="en-IE" altLang="en-US" kern="0" dirty="0" smtClean="0"/>
              <a:t>Click on ‘Nodes’ tab to check Status of Test Agent Cards</a:t>
            </a:r>
            <a:endParaRPr lang="en-IE" alt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1257242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044575" y="936625"/>
            <a:ext cx="7235825" cy="56435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36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169025" y="6483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7F7F7F"/>
                </a:solidFill>
                <a:latin typeface="Arial" charset="0"/>
                <a:ea typeface="MS PGothic" pitchFamily="32" charset="-128"/>
              </a:rPr>
              <a:t>PROPRIETARY &amp; CONFIDENTIAL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618538" y="-39688"/>
            <a:ext cx="37147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6197B87-3F64-418C-B14A-5829352F9393}" type="slidenum">
              <a:rPr lang="en-US" altLang="en-US" sz="1000">
                <a:solidFill>
                  <a:srgbClr val="FFFFFF"/>
                </a:solidFill>
                <a:latin typeface="Arial" charset="0"/>
                <a:ea typeface="MS PGothic" pitchFamily="32" charset="-128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>
              <a:solidFill>
                <a:srgbClr val="FFFFFF"/>
              </a:solidFill>
              <a:latin typeface="Arial" charset="0"/>
              <a:ea typeface="MS PGothic" pitchFamily="32" charset="-128"/>
            </a:endParaRP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52525"/>
            <a:ext cx="7056437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70640" y="228600"/>
            <a:ext cx="7772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None/>
              <a:defRPr/>
            </a:pPr>
            <a:r>
              <a:rPr lang="en-IE" altLang="en-US" b="0" kern="0" dirty="0" smtClean="0">
                <a:solidFill>
                  <a:srgbClr val="00A4F2"/>
                </a:solidFill>
              </a:rPr>
              <a:t>D500 Edge Standalone – Test Agent View</a:t>
            </a:r>
          </a:p>
        </p:txBody>
      </p:sp>
    </p:spTree>
    <p:extLst>
      <p:ext uri="{BB962C8B-B14F-4D97-AF65-F5344CB8AC3E}">
        <p14:creationId xmlns:p14="http://schemas.microsoft.com/office/powerpoint/2010/main" val="50659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69025" y="6483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7F7F7F"/>
                </a:solidFill>
                <a:latin typeface="Arial" charset="0"/>
                <a:ea typeface="MS PGothic" pitchFamily="32" charset="-128"/>
              </a:rPr>
              <a:t>PROPRIETARY &amp; CONFIDENTIAL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618538" y="-39688"/>
            <a:ext cx="37147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5E983AE-F07B-4CA2-A248-8B0E3F9AB34F}" type="slidenum">
              <a:rPr lang="en-US" altLang="en-US" sz="1000">
                <a:solidFill>
                  <a:srgbClr val="FFFFFF"/>
                </a:solidFill>
                <a:latin typeface="Arial" charset="0"/>
                <a:ea typeface="MS PGothic" pitchFamily="32" charset="-128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>
              <a:solidFill>
                <a:srgbClr val="FFFFFF"/>
              </a:solidFill>
              <a:latin typeface="Arial" charset="0"/>
              <a:ea typeface="MS PGothic" pitchFamily="32" charset="-128"/>
            </a:endParaRPr>
          </a:p>
        </p:txBody>
      </p:sp>
      <p:graphicFrame>
        <p:nvGraphicFramePr>
          <p:cNvPr id="153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20062"/>
              </p:ext>
            </p:extLst>
          </p:nvPr>
        </p:nvGraphicFramePr>
        <p:xfrm>
          <a:off x="4522788" y="1204913"/>
          <a:ext cx="4441825" cy="4918073"/>
        </p:xfrm>
        <a:graphic>
          <a:graphicData uri="http://schemas.openxmlformats.org/drawingml/2006/table">
            <a:tbl>
              <a:tblPr/>
              <a:tblGrid>
                <a:gridCol w="1624013"/>
                <a:gridCol w="992187"/>
                <a:gridCol w="1825625"/>
              </a:tblGrid>
              <a:tr h="9331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Flow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Processor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VLAN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Tag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Partition (User)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21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10/0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10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21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11/0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11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2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21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12/0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12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3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21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10/1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16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21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11/1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17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2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6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12/1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18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3</a:t>
                      </a:r>
                    </a:p>
                  </a:txBody>
                  <a:tcPr marL="54000" marR="54000" marT="371477" marB="5400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437063"/>
            <a:ext cx="28797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4925" y="1347788"/>
            <a:ext cx="4824413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sz="24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b="1">
                <a:solidFill>
                  <a:srgbClr val="003366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Accommodates 1-3 Users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Client or Server Emulation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Physical Ports</a:t>
            </a:r>
          </a:p>
          <a:p>
            <a:pPr lvl="1">
              <a:defRPr/>
            </a:pPr>
            <a:r>
              <a:rPr lang="en-IE" altLang="en-US" b="0" kern="0" dirty="0" smtClean="0"/>
              <a:t>GB1: Management Interface</a:t>
            </a:r>
          </a:p>
          <a:p>
            <a:pPr lvl="1">
              <a:defRPr/>
            </a:pPr>
            <a:r>
              <a:rPr lang="en-IE" altLang="en-US" b="0" kern="0" dirty="0" smtClean="0"/>
              <a:t>GB2: Test Traffic Port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5288" y="228600"/>
            <a:ext cx="7772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None/>
              <a:defRPr/>
            </a:pPr>
            <a:r>
              <a:rPr lang="en-IE" altLang="en-US" b="0" kern="0" dirty="0" smtClean="0">
                <a:solidFill>
                  <a:srgbClr val="00A4F2"/>
                </a:solidFill>
              </a:rPr>
              <a:t>D500 Standalone Interface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705391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69025" y="6483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7F7F7F"/>
                </a:solidFill>
                <a:latin typeface="Arial" charset="0"/>
                <a:ea typeface="MS PGothic" pitchFamily="32" charset="-128"/>
              </a:rPr>
              <a:t>PROPRIETARY &amp; CONFIDENTIAL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618538" y="-39688"/>
            <a:ext cx="37147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544567-1970-4858-948C-0CE492D4CA5F}" type="slidenum">
              <a:rPr lang="en-US" altLang="en-US" sz="1000">
                <a:solidFill>
                  <a:srgbClr val="FFFFFF"/>
                </a:solidFill>
                <a:latin typeface="Arial" charset="0"/>
                <a:ea typeface="MS PGothic" pitchFamily="32" charset="-128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>
              <a:solidFill>
                <a:srgbClr val="FFFFFF"/>
              </a:solidFill>
              <a:latin typeface="Arial" charset="0"/>
              <a:ea typeface="MS PGothic" pitchFamily="32" charset="-128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0" y="3928265"/>
            <a:ext cx="28797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7338" y="1401763"/>
            <a:ext cx="34559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35013" indent="-277813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rgbClr val="0099FF"/>
              </a:buClr>
              <a:buSzTx/>
              <a:buFont typeface="Times New Roman" pitchFamily="16" charset="0"/>
              <a:buChar char="•"/>
            </a:pPr>
            <a:r>
              <a:rPr lang="en-IE" altLang="en-US" b="0" dirty="0">
                <a:solidFill>
                  <a:srgbClr val="000000"/>
                </a:solidFill>
                <a:latin typeface="Calibri" pitchFamily="32" charset="0"/>
                <a:ea typeface="Microsoft YaHei" charset="-122"/>
              </a:rPr>
              <a:t>User1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Clr>
                <a:srgbClr val="0099FF"/>
              </a:buClr>
              <a:buFont typeface="Times New Roman" pitchFamily="16" charset="0"/>
              <a:buChar char="–"/>
            </a:pPr>
            <a:r>
              <a:rPr lang="en-IE" altLang="en-US" sz="2400" b="0" dirty="0">
                <a:solidFill>
                  <a:srgbClr val="000000"/>
                </a:solidFill>
                <a:latin typeface="Calibri" pitchFamily="32" charset="0"/>
                <a:ea typeface="Microsoft YaHei" charset="-122"/>
              </a:rPr>
              <a:t>P1   10/0      tm500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Clr>
                <a:srgbClr val="0099FF"/>
              </a:buClr>
              <a:buSzTx/>
              <a:buFont typeface="Times New Roman" pitchFamily="16" charset="0"/>
              <a:buChar char="•"/>
            </a:pPr>
            <a:r>
              <a:rPr lang="en-IE" altLang="en-US" b="0" dirty="0">
                <a:solidFill>
                  <a:srgbClr val="000000"/>
                </a:solidFill>
                <a:latin typeface="Calibri" pitchFamily="32" charset="0"/>
                <a:ea typeface="Microsoft YaHei" charset="-122"/>
              </a:rPr>
              <a:t>User2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Clr>
                <a:srgbClr val="0099FF"/>
              </a:buClr>
              <a:buFont typeface="Times New Roman" pitchFamily="16" charset="0"/>
              <a:buChar char="–"/>
            </a:pPr>
            <a:r>
              <a:rPr lang="en-IE" altLang="en-US" sz="2400" b="0" dirty="0">
                <a:solidFill>
                  <a:srgbClr val="000000"/>
                </a:solidFill>
                <a:latin typeface="Calibri" pitchFamily="32" charset="0"/>
                <a:ea typeface="Microsoft YaHei" charset="-122"/>
              </a:rPr>
              <a:t>P2   11/0      </a:t>
            </a:r>
            <a:r>
              <a:rPr lang="en-IE" altLang="en-US" sz="2400" b="0" dirty="0" smtClean="0">
                <a:solidFill>
                  <a:srgbClr val="000000"/>
                </a:solidFill>
                <a:latin typeface="Calibri" pitchFamily="32" charset="0"/>
                <a:ea typeface="Microsoft YaHei" charset="-122"/>
              </a:rPr>
              <a:t>tm500</a:t>
            </a:r>
          </a:p>
          <a:p>
            <a:pPr eaLnBrk="1" hangingPunct="1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</a:pPr>
            <a:endParaRPr lang="en-IE" altLang="en-US" b="0" dirty="0">
              <a:solidFill>
                <a:srgbClr val="000000"/>
              </a:solidFill>
              <a:latin typeface="Calibri" pitchFamily="32" charset="0"/>
              <a:ea typeface="Microsoft YaHei" charset="-122"/>
            </a:endParaRPr>
          </a:p>
        </p:txBody>
      </p:sp>
      <p:graphicFrame>
        <p:nvGraphicFramePr>
          <p:cNvPr id="1639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80367"/>
              </p:ext>
            </p:extLst>
          </p:nvPr>
        </p:nvGraphicFramePr>
        <p:xfrm>
          <a:off x="4341570" y="1124700"/>
          <a:ext cx="3457575" cy="2868322"/>
        </p:xfrm>
        <a:graphic>
          <a:graphicData uri="http://schemas.openxmlformats.org/drawingml/2006/table">
            <a:tbl>
              <a:tblPr/>
              <a:tblGrid>
                <a:gridCol w="1289050"/>
                <a:gridCol w="817563"/>
                <a:gridCol w="1350962"/>
              </a:tblGrid>
              <a:tr h="90429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Flow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Processor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VLAN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Tag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Partition (User)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4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10/1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16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4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11/1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17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2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73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12/1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18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9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PGothic" pitchFamily="32" charset="-128"/>
                        </a:rPr>
                        <a:t>3</a:t>
                      </a:r>
                    </a:p>
                  </a:txBody>
                  <a:tcPr marL="54000" marR="54000" marT="315155" marB="540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936625" y="1806575"/>
            <a:ext cx="576263" cy="469900"/>
          </a:xfrm>
          <a:prstGeom prst="ellipse">
            <a:avLst/>
          </a:prstGeom>
          <a:noFill/>
          <a:ln w="7200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E" altLang="en-US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6264275" y="1279525"/>
            <a:ext cx="1352550" cy="1617663"/>
          </a:xfrm>
          <a:prstGeom prst="ellipse">
            <a:avLst/>
          </a:prstGeom>
          <a:noFill/>
          <a:ln w="7200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E" altLang="en-US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016125" y="1363663"/>
            <a:ext cx="15478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0">
                <a:solidFill>
                  <a:srgbClr val="000000"/>
                </a:solidFill>
                <a:latin typeface="Arial" charset="0"/>
                <a:ea typeface="MS PGothic" pitchFamily="32" charset="-128"/>
              </a:rPr>
              <a:t>username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95288" y="228600"/>
            <a:ext cx="7772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None/>
              <a:defRPr/>
            </a:pPr>
            <a:r>
              <a:rPr lang="en-IE" altLang="en-US" b="0" kern="0" dirty="0" smtClean="0">
                <a:solidFill>
                  <a:srgbClr val="00A4F2"/>
                </a:solidFill>
              </a:rPr>
              <a:t>D500 Edge Logical Test Port/Partitions</a:t>
            </a:r>
          </a:p>
        </p:txBody>
      </p:sp>
    </p:spTree>
    <p:extLst>
      <p:ext uri="{BB962C8B-B14F-4D97-AF65-F5344CB8AC3E}">
        <p14:creationId xmlns:p14="http://schemas.microsoft.com/office/powerpoint/2010/main" val="80434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1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2" grpId="0" animBg="1"/>
      <p:bldP spid="164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00338" y="2446338"/>
            <a:ext cx="5656262" cy="34575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36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169025" y="6483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7F7F7F"/>
                </a:solidFill>
                <a:latin typeface="Arial" charset="0"/>
                <a:ea typeface="MS PGothic" pitchFamily="32" charset="-128"/>
              </a:rPr>
              <a:t>PROPRIETARY &amp; CONFIDENTIAL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8618538" y="-39688"/>
            <a:ext cx="37147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C763350-3331-4AEB-A0FB-9C30A0D66342}" type="slidenum">
              <a:rPr lang="en-US" altLang="en-US" sz="1000">
                <a:solidFill>
                  <a:srgbClr val="FFFFFF"/>
                </a:solidFill>
                <a:latin typeface="Arial" charset="0"/>
                <a:ea typeface="MS PGothic" pitchFamily="32" charset="-128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>
              <a:solidFill>
                <a:srgbClr val="FFFFFF"/>
              </a:solidFill>
              <a:latin typeface="Arial" charset="0"/>
              <a:ea typeface="MS PGothic" pitchFamily="32" charset="-128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446338"/>
            <a:ext cx="74199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32235" y="284060"/>
            <a:ext cx="7772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None/>
              <a:defRPr/>
            </a:pPr>
            <a:r>
              <a:rPr lang="en-IE" altLang="en-US" b="0" kern="0" dirty="0" smtClean="0">
                <a:solidFill>
                  <a:srgbClr val="00A4F2"/>
                </a:solidFill>
              </a:rPr>
              <a:t>D500 Edge Standalone Logical Connectivity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5625" y="1276350"/>
            <a:ext cx="876935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sz="24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b="1">
                <a:solidFill>
                  <a:srgbClr val="003366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Typical Logical Port Assignment for Edge Standalone</a:t>
            </a:r>
          </a:p>
          <a:p>
            <a:pPr lvl="1">
              <a:defRPr/>
            </a:pPr>
            <a:r>
              <a:rPr lang="en-IE" altLang="en-US" b="0" kern="0" dirty="0" smtClean="0"/>
              <a:t>1 GUI Client per D500 partition – controlling 2 different VLANs</a:t>
            </a:r>
          </a:p>
        </p:txBody>
      </p:sp>
    </p:spTree>
    <p:extLst>
      <p:ext uri="{BB962C8B-B14F-4D97-AF65-F5344CB8AC3E}">
        <p14:creationId xmlns:p14="http://schemas.microsoft.com/office/powerpoint/2010/main" val="1693228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6169025" y="6483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7F7F7F"/>
                </a:solidFill>
                <a:latin typeface="Arial" charset="0"/>
                <a:ea typeface="MS PGothic" pitchFamily="32" charset="-128"/>
              </a:rPr>
              <a:t>PROPRIETARY &amp; CONFIDENTIAL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8618538" y="-39688"/>
            <a:ext cx="37147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10F5735-DC38-475D-A8F3-AF0FD461D248}" type="slidenum">
              <a:rPr lang="en-US" altLang="en-US" sz="1000">
                <a:solidFill>
                  <a:srgbClr val="FFFFFF"/>
                </a:solidFill>
                <a:latin typeface="Arial" charset="0"/>
                <a:ea typeface="MS PGothic" pitchFamily="32" charset="-128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>
              <a:solidFill>
                <a:srgbClr val="FFFFFF"/>
              </a:solidFill>
              <a:latin typeface="Arial" charset="0"/>
              <a:ea typeface="MS PGothic" pitchFamily="32" charset="-128"/>
            </a:endParaRP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747330"/>
            <a:ext cx="91440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3830" y="228600"/>
            <a:ext cx="7772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None/>
              <a:defRPr/>
            </a:pPr>
            <a:r>
              <a:rPr lang="en-IE" altLang="en-US" b="0" kern="0" dirty="0" smtClean="0">
                <a:solidFill>
                  <a:srgbClr val="00A4F2"/>
                </a:solidFill>
              </a:rPr>
              <a:t>D500 Edge Standalone in Ex-MUE Solution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5625" y="1203975"/>
            <a:ext cx="876935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sz="24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b="1">
                <a:solidFill>
                  <a:srgbClr val="003366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>
                <a:solidFill>
                  <a:schemeClr val="tx1"/>
                </a:solidFill>
              </a:rPr>
              <a:t>Typical </a:t>
            </a:r>
            <a:r>
              <a:rPr lang="en-IE" altLang="en-US" b="0" kern="0" dirty="0" err="1" smtClean="0">
                <a:solidFill>
                  <a:schemeClr val="tx1"/>
                </a:solidFill>
              </a:rPr>
              <a:t>Benchtop</a:t>
            </a:r>
            <a:r>
              <a:rPr lang="en-IE" altLang="en-US" b="0" kern="0" dirty="0" smtClean="0">
                <a:solidFill>
                  <a:schemeClr val="tx1"/>
                </a:solidFill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3717292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US" altLang="en-US" sz="800" smtClean="0">
                <a:solidFill>
                  <a:srgbClr val="003366"/>
                </a:solidFill>
                <a:latin typeface="Helvetica" pitchFamily="34" charset="0"/>
              </a:rPr>
              <a:t>Proprietary Aeroflex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72E2A-5E82-4EA8-9059-A06A2EDABD6D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1385"/>
            <a:ext cx="7772400" cy="53340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1"/>
                </a:solidFill>
              </a:rPr>
              <a:t>HP Switch VLAN configuration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157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9pPr>
          </a:lstStyle>
          <a:p>
            <a:endParaRPr lang="en-GB" altLang="en-US"/>
          </a:p>
        </p:txBody>
      </p:sp>
      <p:sp>
        <p:nvSpPr>
          <p:cNvPr id="10254" name="Text Box 38"/>
          <p:cNvSpPr txBox="1">
            <a:spLocks noChangeArrowheads="1"/>
          </p:cNvSpPr>
          <p:nvPr/>
        </p:nvSpPr>
        <p:spPr bwMode="auto">
          <a:xfrm>
            <a:off x="468313" y="4916488"/>
            <a:ext cx="849630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altLang="en-US" sz="1800" dirty="0">
                <a:solidFill>
                  <a:schemeClr val="accent1"/>
                </a:solidFill>
                <a:latin typeface="Helvetica" pitchFamily="34" charset="0"/>
              </a:rPr>
              <a:t>Each D500 is internally divided with 6 partitions with different VLAN tagging. We can access different partitions using different VLAN tag from a single data port.</a:t>
            </a:r>
          </a:p>
          <a:p>
            <a:endParaRPr lang="en-GB" altLang="en-US" sz="1800" dirty="0">
              <a:solidFill>
                <a:schemeClr val="accent1"/>
              </a:solidFill>
              <a:latin typeface="Helvetica" pitchFamily="34" charset="0"/>
            </a:endParaRPr>
          </a:p>
          <a:p>
            <a:r>
              <a:rPr lang="en-GB" altLang="en-US" sz="1800" dirty="0">
                <a:solidFill>
                  <a:schemeClr val="accent1"/>
                </a:solidFill>
                <a:latin typeface="Helvetica" pitchFamily="34" charset="0"/>
              </a:rPr>
              <a:t>VLAN tags </a:t>
            </a:r>
            <a:r>
              <a:rPr lang="en-GB" altLang="en-US" sz="1800" dirty="0" smtClean="0">
                <a:solidFill>
                  <a:schemeClr val="accent1"/>
                </a:solidFill>
                <a:latin typeface="Helvetica" pitchFamily="34" charset="0"/>
              </a:rPr>
              <a:t>from10-12 </a:t>
            </a:r>
            <a:r>
              <a:rPr lang="en-GB" altLang="en-US" sz="1800" dirty="0">
                <a:solidFill>
                  <a:schemeClr val="accent1"/>
                </a:solidFill>
                <a:latin typeface="Helvetica" pitchFamily="34" charset="0"/>
              </a:rPr>
              <a:t>is for Edge and </a:t>
            </a:r>
            <a:r>
              <a:rPr lang="en-GB" altLang="en-US" sz="1800" dirty="0" smtClean="0">
                <a:solidFill>
                  <a:schemeClr val="accent1"/>
                </a:solidFill>
                <a:latin typeface="Helvetica" pitchFamily="34" charset="0"/>
              </a:rPr>
              <a:t>16-18 </a:t>
            </a:r>
            <a:r>
              <a:rPr lang="en-GB" altLang="en-US" sz="1800" dirty="0">
                <a:solidFill>
                  <a:schemeClr val="accent1"/>
                </a:solidFill>
                <a:latin typeface="Helvetica" pitchFamily="34" charset="0"/>
              </a:rPr>
              <a:t>is for Core.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58305" y="1323905"/>
            <a:ext cx="5832475" cy="3295650"/>
            <a:chOff x="684213" y="1069975"/>
            <a:chExt cx="5832475" cy="3295650"/>
          </a:xfrm>
        </p:grpSpPr>
        <p:pic>
          <p:nvPicPr>
            <p:cNvPr id="10246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088" y="1069975"/>
              <a:ext cx="2768600" cy="220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Oval 23"/>
            <p:cNvSpPr>
              <a:spLocks noChangeArrowheads="1"/>
            </p:cNvSpPr>
            <p:nvPr/>
          </p:nvSpPr>
          <p:spPr bwMode="auto">
            <a:xfrm>
              <a:off x="4651375" y="2538413"/>
              <a:ext cx="90488" cy="1127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buNone/>
              </a:pPr>
              <a:endParaRPr lang="en-GB" altLang="en-US"/>
            </a:p>
          </p:txBody>
        </p:sp>
        <p:sp>
          <p:nvSpPr>
            <p:cNvPr id="10248" name="Oval 24"/>
            <p:cNvSpPr>
              <a:spLocks noChangeArrowheads="1"/>
            </p:cNvSpPr>
            <p:nvPr/>
          </p:nvSpPr>
          <p:spPr bwMode="auto">
            <a:xfrm>
              <a:off x="4748213" y="2586038"/>
              <a:ext cx="92075" cy="1127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buNone/>
              </a:pPr>
              <a:endParaRPr lang="en-GB" altLang="en-US"/>
            </a:p>
          </p:txBody>
        </p:sp>
        <p:grpSp>
          <p:nvGrpSpPr>
            <p:cNvPr id="10249" name="Group 39"/>
            <p:cNvGrpSpPr>
              <a:grpSpLocks/>
            </p:cNvGrpSpPr>
            <p:nvPr/>
          </p:nvGrpSpPr>
          <p:grpSpPr bwMode="auto">
            <a:xfrm>
              <a:off x="3522663" y="3797300"/>
              <a:ext cx="2832100" cy="568325"/>
              <a:chOff x="2219" y="2392"/>
              <a:chExt cx="1784" cy="358"/>
            </a:xfrm>
          </p:grpSpPr>
          <p:sp>
            <p:nvSpPr>
              <p:cNvPr id="10266" name="Rectangle 7"/>
              <p:cNvSpPr>
                <a:spLocks noChangeArrowheads="1"/>
              </p:cNvSpPr>
              <p:nvPr/>
            </p:nvSpPr>
            <p:spPr bwMode="auto">
              <a:xfrm rot="5400000">
                <a:off x="2932" y="1679"/>
                <a:ext cx="358" cy="1784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>
                  <a:buNone/>
                </a:pPr>
                <a:endParaRPr lang="en-GB" altLang="en-US"/>
              </a:p>
            </p:txBody>
          </p:sp>
          <p:sp>
            <p:nvSpPr>
              <p:cNvPr id="10267" name="AutoShape 19"/>
              <p:cNvSpPr>
                <a:spLocks noChangeArrowheads="1"/>
              </p:cNvSpPr>
              <p:nvPr/>
            </p:nvSpPr>
            <p:spPr bwMode="auto">
              <a:xfrm>
                <a:off x="3785" y="2455"/>
                <a:ext cx="178" cy="216"/>
              </a:xfrm>
              <a:prstGeom prst="plaque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buNone/>
                </a:pPr>
                <a:r>
                  <a:rPr lang="en-GB" altLang="en-US" sz="1800">
                    <a:solidFill>
                      <a:schemeClr val="bg1"/>
                    </a:solidFill>
                    <a:latin typeface="Helvetica" pitchFamily="34" charset="0"/>
                  </a:rPr>
                  <a:t>M</a:t>
                </a:r>
              </a:p>
            </p:txBody>
          </p:sp>
          <p:sp>
            <p:nvSpPr>
              <p:cNvPr id="10268" name="AutoShape 20"/>
              <p:cNvSpPr>
                <a:spLocks noChangeArrowheads="1"/>
              </p:cNvSpPr>
              <p:nvPr/>
            </p:nvSpPr>
            <p:spPr bwMode="auto">
              <a:xfrm>
                <a:off x="3571" y="2455"/>
                <a:ext cx="178" cy="216"/>
              </a:xfrm>
              <a:prstGeom prst="plaque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buNone/>
                </a:pPr>
                <a:r>
                  <a:rPr lang="en-GB" altLang="en-US" sz="1800" dirty="0" smtClean="0">
                    <a:solidFill>
                      <a:schemeClr val="bg1"/>
                    </a:solidFill>
                    <a:latin typeface="Helvetica" pitchFamily="34" charset="0"/>
                  </a:rPr>
                  <a:t>18</a:t>
                </a:r>
                <a:endParaRPr lang="en-GB" altLang="en-US" sz="1800" dirty="0">
                  <a:solidFill>
                    <a:schemeClr val="bg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0269" name="AutoShape 25"/>
              <p:cNvSpPr>
                <a:spLocks noChangeArrowheads="1"/>
              </p:cNvSpPr>
              <p:nvPr/>
            </p:nvSpPr>
            <p:spPr bwMode="auto">
              <a:xfrm>
                <a:off x="3357" y="2455"/>
                <a:ext cx="178" cy="216"/>
              </a:xfrm>
              <a:prstGeom prst="plaque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buNone/>
                </a:pPr>
                <a:r>
                  <a:rPr lang="en-GB" altLang="en-US" sz="1800" dirty="0" smtClean="0">
                    <a:solidFill>
                      <a:schemeClr val="bg1"/>
                    </a:solidFill>
                    <a:latin typeface="Helvetica" pitchFamily="34" charset="0"/>
                  </a:rPr>
                  <a:t>17</a:t>
                </a:r>
                <a:endParaRPr lang="en-GB" altLang="en-US" sz="1800" dirty="0">
                  <a:solidFill>
                    <a:schemeClr val="bg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0270" name="AutoShape 26"/>
              <p:cNvSpPr>
                <a:spLocks noChangeArrowheads="1"/>
              </p:cNvSpPr>
              <p:nvPr/>
            </p:nvSpPr>
            <p:spPr bwMode="auto">
              <a:xfrm>
                <a:off x="3144" y="2459"/>
                <a:ext cx="178" cy="216"/>
              </a:xfrm>
              <a:prstGeom prst="plaque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buNone/>
                </a:pPr>
                <a:r>
                  <a:rPr lang="en-GB" altLang="en-US" sz="1800" dirty="0" smtClean="0">
                    <a:solidFill>
                      <a:schemeClr val="bg1"/>
                    </a:solidFill>
                    <a:latin typeface="Helvetica" pitchFamily="34" charset="0"/>
                  </a:rPr>
                  <a:t>16</a:t>
                </a:r>
                <a:endParaRPr lang="en-GB" altLang="en-US" sz="1800" dirty="0">
                  <a:solidFill>
                    <a:schemeClr val="bg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0271" name="AutoShape 27"/>
              <p:cNvSpPr>
                <a:spLocks noChangeArrowheads="1"/>
              </p:cNvSpPr>
              <p:nvPr/>
            </p:nvSpPr>
            <p:spPr bwMode="auto">
              <a:xfrm>
                <a:off x="2926" y="2459"/>
                <a:ext cx="178" cy="216"/>
              </a:xfrm>
              <a:prstGeom prst="plaque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buNone/>
                </a:pPr>
                <a:r>
                  <a:rPr lang="en-GB" altLang="en-US" sz="1800">
                    <a:solidFill>
                      <a:schemeClr val="bg1"/>
                    </a:solidFill>
                    <a:latin typeface="Helvetica" pitchFamily="34" charset="0"/>
                  </a:rPr>
                  <a:t>12</a:t>
                </a:r>
              </a:p>
            </p:txBody>
          </p:sp>
          <p:sp>
            <p:nvSpPr>
              <p:cNvPr id="10272" name="AutoShape 28"/>
              <p:cNvSpPr>
                <a:spLocks noChangeArrowheads="1"/>
              </p:cNvSpPr>
              <p:nvPr/>
            </p:nvSpPr>
            <p:spPr bwMode="auto">
              <a:xfrm>
                <a:off x="2712" y="2459"/>
                <a:ext cx="178" cy="216"/>
              </a:xfrm>
              <a:prstGeom prst="plaque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buNone/>
                </a:pPr>
                <a:r>
                  <a:rPr lang="en-GB" altLang="en-US" sz="1800">
                    <a:solidFill>
                      <a:schemeClr val="bg1"/>
                    </a:solidFill>
                    <a:latin typeface="Helvetica" pitchFamily="34" charset="0"/>
                  </a:rPr>
                  <a:t>11</a:t>
                </a:r>
              </a:p>
            </p:txBody>
          </p:sp>
          <p:sp>
            <p:nvSpPr>
              <p:cNvPr id="10273" name="AutoShape 29"/>
              <p:cNvSpPr>
                <a:spLocks noChangeArrowheads="1"/>
              </p:cNvSpPr>
              <p:nvPr/>
            </p:nvSpPr>
            <p:spPr bwMode="auto">
              <a:xfrm>
                <a:off x="2485" y="2459"/>
                <a:ext cx="178" cy="216"/>
              </a:xfrm>
              <a:prstGeom prst="plaque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buNone/>
                </a:pPr>
                <a:r>
                  <a:rPr lang="en-GB" altLang="en-US" sz="1800">
                    <a:solidFill>
                      <a:schemeClr val="bg1"/>
                    </a:solidFill>
                    <a:latin typeface="Helvetica" pitchFamily="34" charset="0"/>
                  </a:rPr>
                  <a:t>10</a:t>
                </a:r>
              </a:p>
            </p:txBody>
          </p:sp>
          <p:sp>
            <p:nvSpPr>
              <p:cNvPr id="10274" name="AutoShape 30"/>
              <p:cNvSpPr>
                <a:spLocks noChangeArrowheads="1"/>
              </p:cNvSpPr>
              <p:nvPr/>
            </p:nvSpPr>
            <p:spPr bwMode="auto">
              <a:xfrm>
                <a:off x="2267" y="2455"/>
                <a:ext cx="178" cy="216"/>
              </a:xfrm>
              <a:prstGeom prst="plaque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buNone/>
                </a:pPr>
                <a:r>
                  <a:rPr lang="en-GB" altLang="en-US" sz="1800">
                    <a:solidFill>
                      <a:schemeClr val="bg1"/>
                    </a:solidFill>
                    <a:latin typeface="Helvetica" pitchFamily="34" charset="0"/>
                  </a:rPr>
                  <a:t>1</a:t>
                </a:r>
              </a:p>
            </p:txBody>
          </p:sp>
        </p:grpSp>
        <p:cxnSp>
          <p:nvCxnSpPr>
            <p:cNvPr id="10250" name="AutoShape 32"/>
            <p:cNvCxnSpPr>
              <a:cxnSpLocks noChangeShapeType="1"/>
              <a:stCxn id="10248" idx="4"/>
              <a:endCxn id="10274" idx="0"/>
            </p:cNvCxnSpPr>
            <p:nvPr/>
          </p:nvCxnSpPr>
          <p:spPr bwMode="auto">
            <a:xfrm rot="5400000">
              <a:off x="3667918" y="2770982"/>
              <a:ext cx="1198563" cy="1054100"/>
            </a:xfrm>
            <a:prstGeom prst="bentConnector3">
              <a:avLst>
                <a:gd name="adj1" fmla="val 4993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251" name="Picture 46" descr="Control 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138" y="2020888"/>
              <a:ext cx="1020762" cy="92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2" name="Text Box 35"/>
            <p:cNvSpPr txBox="1">
              <a:spLocks noChangeArrowheads="1"/>
            </p:cNvSpPr>
            <p:nvPr/>
          </p:nvSpPr>
          <p:spPr bwMode="auto">
            <a:xfrm>
              <a:off x="3170238" y="2651125"/>
              <a:ext cx="13049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GB" altLang="en-US" sz="1400">
                  <a:solidFill>
                    <a:schemeClr val="accent1"/>
                  </a:solidFill>
                  <a:latin typeface="Helvetica" pitchFamily="34" charset="0"/>
                </a:rPr>
                <a:t>Management</a:t>
              </a:r>
            </a:p>
          </p:txBody>
        </p:sp>
        <p:sp>
          <p:nvSpPr>
            <p:cNvPr id="10253" name="Text Box 36"/>
            <p:cNvSpPr txBox="1">
              <a:spLocks noChangeArrowheads="1"/>
            </p:cNvSpPr>
            <p:nvPr/>
          </p:nvSpPr>
          <p:spPr bwMode="auto">
            <a:xfrm>
              <a:off x="4086225" y="3067050"/>
              <a:ext cx="568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en-GB" altLang="en-US" sz="1400">
                  <a:solidFill>
                    <a:schemeClr val="accent1"/>
                  </a:solidFill>
                  <a:latin typeface="Helvetica" pitchFamily="34" charset="0"/>
                </a:rPr>
                <a:t>Data</a:t>
              </a:r>
            </a:p>
          </p:txBody>
        </p:sp>
        <p:sp>
          <p:nvSpPr>
            <p:cNvPr id="10255" name="Rectangle 41"/>
            <p:cNvSpPr>
              <a:spLocks noChangeArrowheads="1"/>
            </p:cNvSpPr>
            <p:nvPr/>
          </p:nvSpPr>
          <p:spPr bwMode="auto">
            <a:xfrm rot="5400000">
              <a:off x="1816100" y="2657476"/>
              <a:ext cx="568325" cy="283210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buNone/>
              </a:pPr>
              <a:endParaRPr lang="en-GB" altLang="en-US"/>
            </a:p>
          </p:txBody>
        </p:sp>
        <p:sp>
          <p:nvSpPr>
            <p:cNvPr id="10256" name="AutoShape 42"/>
            <p:cNvSpPr>
              <a:spLocks noChangeArrowheads="1"/>
            </p:cNvSpPr>
            <p:nvPr/>
          </p:nvSpPr>
          <p:spPr bwMode="auto">
            <a:xfrm>
              <a:off x="3170238" y="3889375"/>
              <a:ext cx="282575" cy="342900"/>
            </a:xfrm>
            <a:prstGeom prst="plaque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buNone/>
              </a:pPr>
              <a:endParaRPr lang="en-GB" altLang="en-US" sz="180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0257" name="AutoShape 43"/>
            <p:cNvSpPr>
              <a:spLocks noChangeArrowheads="1"/>
            </p:cNvSpPr>
            <p:nvPr/>
          </p:nvSpPr>
          <p:spPr bwMode="auto">
            <a:xfrm>
              <a:off x="2830513" y="3889375"/>
              <a:ext cx="282575" cy="342900"/>
            </a:xfrm>
            <a:prstGeom prst="plaque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buNone/>
              </a:pPr>
              <a:endParaRPr lang="en-GB" altLang="en-US" sz="180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0258" name="AutoShape 44"/>
            <p:cNvSpPr>
              <a:spLocks noChangeArrowheads="1"/>
            </p:cNvSpPr>
            <p:nvPr/>
          </p:nvSpPr>
          <p:spPr bwMode="auto">
            <a:xfrm>
              <a:off x="2490788" y="3889375"/>
              <a:ext cx="282575" cy="342900"/>
            </a:xfrm>
            <a:prstGeom prst="plaque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buNone/>
              </a:pPr>
              <a:endParaRPr lang="en-GB" altLang="en-US" sz="180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0259" name="AutoShape 45"/>
            <p:cNvSpPr>
              <a:spLocks noChangeArrowheads="1"/>
            </p:cNvSpPr>
            <p:nvPr/>
          </p:nvSpPr>
          <p:spPr bwMode="auto">
            <a:xfrm>
              <a:off x="2152650" y="3895725"/>
              <a:ext cx="282575" cy="342900"/>
            </a:xfrm>
            <a:prstGeom prst="plaque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buNone/>
              </a:pPr>
              <a:endParaRPr lang="en-GB" altLang="en-US" sz="180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0260" name="AutoShape 46"/>
            <p:cNvSpPr>
              <a:spLocks noChangeArrowheads="1"/>
            </p:cNvSpPr>
            <p:nvPr/>
          </p:nvSpPr>
          <p:spPr bwMode="auto">
            <a:xfrm>
              <a:off x="1806575" y="3895725"/>
              <a:ext cx="282575" cy="342900"/>
            </a:xfrm>
            <a:prstGeom prst="plaque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buNone/>
              </a:pPr>
              <a:endParaRPr lang="en-GB" altLang="en-US" sz="180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0261" name="AutoShape 47"/>
            <p:cNvSpPr>
              <a:spLocks noChangeArrowheads="1"/>
            </p:cNvSpPr>
            <p:nvPr/>
          </p:nvSpPr>
          <p:spPr bwMode="auto">
            <a:xfrm>
              <a:off x="1466850" y="3895725"/>
              <a:ext cx="282575" cy="342900"/>
            </a:xfrm>
            <a:prstGeom prst="plaque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buNone/>
              </a:pPr>
              <a:endParaRPr lang="en-GB" altLang="en-US" sz="180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0262" name="AutoShape 48"/>
            <p:cNvSpPr>
              <a:spLocks noChangeArrowheads="1"/>
            </p:cNvSpPr>
            <p:nvPr/>
          </p:nvSpPr>
          <p:spPr bwMode="auto">
            <a:xfrm>
              <a:off x="1106488" y="3895725"/>
              <a:ext cx="282575" cy="342900"/>
            </a:xfrm>
            <a:prstGeom prst="plaque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buNone/>
              </a:pPr>
              <a:endParaRPr lang="en-GB" altLang="en-US" sz="180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0263" name="AutoShape 49"/>
            <p:cNvSpPr>
              <a:spLocks noChangeArrowheads="1"/>
            </p:cNvSpPr>
            <p:nvPr/>
          </p:nvSpPr>
          <p:spPr bwMode="auto">
            <a:xfrm>
              <a:off x="760413" y="3889375"/>
              <a:ext cx="282575" cy="342900"/>
            </a:xfrm>
            <a:prstGeom prst="plaque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>
                <a:buNone/>
              </a:pPr>
              <a:endParaRPr lang="en-GB" altLang="en-US" sz="180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cxnSp>
          <p:nvCxnSpPr>
            <p:cNvPr id="10264" name="AutoShape 50"/>
            <p:cNvCxnSpPr>
              <a:cxnSpLocks noChangeShapeType="1"/>
              <a:stCxn id="10247" idx="3"/>
              <a:endCxn id="10257" idx="0"/>
            </p:cNvCxnSpPr>
            <p:nvPr/>
          </p:nvCxnSpPr>
          <p:spPr bwMode="auto">
            <a:xfrm rot="5400000">
              <a:off x="3190875" y="2416175"/>
              <a:ext cx="1254125" cy="1692275"/>
            </a:xfrm>
            <a:prstGeom prst="bentConnector3">
              <a:avLst>
                <a:gd name="adj1" fmla="val 28227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5" name="AutoShape 51"/>
            <p:cNvCxnSpPr>
              <a:cxnSpLocks noChangeShapeType="1"/>
              <a:stCxn id="10251" idx="2"/>
              <a:endCxn id="10261" idx="0"/>
            </p:cNvCxnSpPr>
            <p:nvPr/>
          </p:nvCxnSpPr>
          <p:spPr bwMode="auto">
            <a:xfrm flipH="1">
              <a:off x="1608138" y="2947988"/>
              <a:ext cx="3175" cy="947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121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DiversifEye Control</a:t>
            </a:r>
          </a:p>
        </p:txBody>
      </p:sp>
      <p:sp>
        <p:nvSpPr>
          <p:cNvPr id="106499" name="Content Placeholder 3"/>
          <p:cNvSpPr>
            <a:spLocks noGrp="1"/>
          </p:cNvSpPr>
          <p:nvPr>
            <p:ph idx="1"/>
          </p:nvPr>
        </p:nvSpPr>
        <p:spPr>
          <a:xfrm>
            <a:off x="250825" y="1229923"/>
            <a:ext cx="8713788" cy="5348287"/>
          </a:xfrm>
        </p:spPr>
        <p:txBody>
          <a:bodyPr/>
          <a:lstStyle/>
          <a:p>
            <a:r>
              <a:rPr lang="en-US" altLang="en-US" sz="2600" dirty="0" smtClean="0"/>
              <a:t>The </a:t>
            </a:r>
            <a:r>
              <a:rPr lang="en-US" altLang="en-US" sz="2600" dirty="0" err="1" smtClean="0"/>
              <a:t>DiversifEye</a:t>
            </a:r>
            <a:r>
              <a:rPr lang="en-US" altLang="en-US" sz="2600" dirty="0" smtClean="0"/>
              <a:t> can be controlled in multiple ways</a:t>
            </a:r>
          </a:p>
          <a:p>
            <a:pPr lvl="1"/>
            <a:r>
              <a:rPr lang="en-US" altLang="en-US" sz="2200" dirty="0" smtClean="0"/>
              <a:t>Via the </a:t>
            </a:r>
            <a:r>
              <a:rPr lang="en-US" altLang="en-US" sz="2200" dirty="0" err="1" smtClean="0"/>
              <a:t>DiversifEye</a:t>
            </a:r>
            <a:r>
              <a:rPr lang="en-US" altLang="en-US" sz="2200" dirty="0" smtClean="0"/>
              <a:t> GUI software</a:t>
            </a:r>
          </a:p>
          <a:p>
            <a:pPr lvl="1"/>
            <a:r>
              <a:rPr lang="en-US" altLang="en-US" sz="2200" dirty="0" smtClean="0"/>
              <a:t>Via a Command Line Interface (CLI)</a:t>
            </a:r>
          </a:p>
          <a:p>
            <a:pPr lvl="1"/>
            <a:r>
              <a:rPr lang="en-US" altLang="en-US" sz="2200" dirty="0" smtClean="0"/>
              <a:t>Via E500 embedded software running in MTS/</a:t>
            </a:r>
            <a:br>
              <a:rPr lang="en-US" altLang="en-US" sz="2200" dirty="0" smtClean="0"/>
            </a:br>
            <a:r>
              <a:rPr lang="en-US" altLang="en-US" sz="2200" dirty="0" smtClean="0"/>
              <a:t>NAS mode</a:t>
            </a:r>
          </a:p>
          <a:p>
            <a:r>
              <a:rPr lang="en-US" altLang="en-US" sz="2600" dirty="0" smtClean="0"/>
              <a:t>The most convenient method is to use the </a:t>
            </a:r>
            <a:r>
              <a:rPr lang="en-US" altLang="en-US" sz="2600" dirty="0" err="1" smtClean="0"/>
              <a:t>DiversifEye</a:t>
            </a:r>
            <a:r>
              <a:rPr lang="en-US" altLang="en-US" sz="2600" dirty="0" smtClean="0"/>
              <a:t> with EMUE or E500 running in MTS/NAS mode</a:t>
            </a:r>
          </a:p>
          <a:p>
            <a:r>
              <a:rPr lang="en-US" altLang="en-US" sz="2600" dirty="0" smtClean="0"/>
              <a:t>The CLI can be used for automated control, especially when using MUE</a:t>
            </a:r>
          </a:p>
          <a:p>
            <a:r>
              <a:rPr lang="en-US" altLang="en-US" sz="2600" dirty="0" smtClean="0"/>
              <a:t>The EMUE/E500 embedded software actually uses the CLI to control the </a:t>
            </a:r>
            <a:r>
              <a:rPr lang="en-US" altLang="en-US" sz="2600" dirty="0" err="1" smtClean="0"/>
              <a:t>DiversifEye</a:t>
            </a:r>
            <a:r>
              <a:rPr lang="en-US" altLang="en-US" sz="2600" dirty="0" smtClean="0"/>
              <a:t> when running in MTS/NAS mode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6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DiversifEye DiversifEye GUI Control</a:t>
            </a:r>
            <a:endParaRPr lang="en-US" alt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sv-SE" altLang="en-US" dirty="0" smtClean="0"/>
              <a:t>Controling the DiversifEye via the DiversifEye GUI</a:t>
            </a:r>
          </a:p>
          <a:p>
            <a:pPr lvl="1"/>
            <a:r>
              <a:rPr lang="sv-SE" altLang="en-US" dirty="0" smtClean="0"/>
              <a:t>The DiversifEye GUI is a Java based GUI</a:t>
            </a:r>
          </a:p>
        </p:txBody>
      </p:sp>
      <p:pic>
        <p:nvPicPr>
          <p:cNvPr id="107524" name="Picture 4" descr="DiversifEy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75438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0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DiversifEye CLI Control</a:t>
            </a:r>
          </a:p>
        </p:txBody>
      </p:sp>
      <p:sp>
        <p:nvSpPr>
          <p:cNvPr id="108547" name="Content Placeholder 3"/>
          <p:cNvSpPr>
            <a:spLocks noGrp="1"/>
          </p:cNvSpPr>
          <p:nvPr>
            <p:ph idx="1"/>
          </p:nvPr>
        </p:nvSpPr>
        <p:spPr>
          <a:xfrm>
            <a:off x="611188" y="1191518"/>
            <a:ext cx="7848600" cy="5348287"/>
          </a:xfrm>
        </p:spPr>
        <p:txBody>
          <a:bodyPr/>
          <a:lstStyle/>
          <a:p>
            <a:r>
              <a:rPr lang="en-US" altLang="en-US" sz="2600" dirty="0" smtClean="0"/>
              <a:t>The CLI interface is a Telnet or SSH based interface.</a:t>
            </a:r>
          </a:p>
          <a:p>
            <a:pPr lvl="1"/>
            <a:r>
              <a:rPr lang="en-US" altLang="en-US" sz="2200" dirty="0" smtClean="0"/>
              <a:t>Username is “cli”, password is “</a:t>
            </a:r>
            <a:r>
              <a:rPr lang="en-US" altLang="en-US" sz="2200" dirty="0" err="1" smtClean="0"/>
              <a:t>diversifEye</a:t>
            </a:r>
            <a:r>
              <a:rPr lang="en-US" altLang="en-US" sz="2200" dirty="0" smtClean="0"/>
              <a:t>”</a:t>
            </a:r>
          </a:p>
          <a:p>
            <a:r>
              <a:rPr lang="en-US" altLang="en-US" sz="2600" dirty="0" smtClean="0"/>
              <a:t>The CLI is best used in an automation script</a:t>
            </a:r>
          </a:p>
          <a:p>
            <a:pPr lvl="1"/>
            <a:r>
              <a:rPr lang="sv-SE" altLang="en-US" dirty="0" smtClean="0"/>
              <a:t>The user can load/list/select/start/stop test groups</a:t>
            </a:r>
          </a:p>
          <a:p>
            <a:pPr lvl="1"/>
            <a:r>
              <a:rPr lang="sv-SE" altLang="en-US" dirty="0" smtClean="0"/>
              <a:t>Get statistics , display threshold events</a:t>
            </a:r>
          </a:p>
          <a:p>
            <a:r>
              <a:rPr lang="sv-SE" altLang="en-US" dirty="0" smtClean="0"/>
              <a:t>From the command line you can get help</a:t>
            </a:r>
          </a:p>
          <a:p>
            <a:pPr lvl="1"/>
            <a:r>
              <a:rPr lang="sv-SE" altLang="en-US" dirty="0" smtClean="0"/>
              <a:t>To see all available commands and description log in and give the command cli help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88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0113" y="1989138"/>
            <a:ext cx="7162800" cy="838200"/>
          </a:xfrm>
        </p:spPr>
        <p:txBody>
          <a:bodyPr/>
          <a:lstStyle/>
          <a:p>
            <a:r>
              <a:rPr lang="en-GB" altLang="en-US" dirty="0" smtClean="0"/>
              <a:t>D500 Traffic Generator / Analyser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DiversifEye Usage</a:t>
            </a:r>
          </a:p>
        </p:txBody>
      </p:sp>
      <p:sp>
        <p:nvSpPr>
          <p:cNvPr id="109571" name="Content Placeholder 3"/>
          <p:cNvSpPr>
            <a:spLocks noGrp="1"/>
          </p:cNvSpPr>
          <p:nvPr>
            <p:ph idx="1"/>
          </p:nvPr>
        </p:nvSpPr>
        <p:spPr>
          <a:xfrm>
            <a:off x="611188" y="1191518"/>
            <a:ext cx="7848600" cy="5348287"/>
          </a:xfrm>
        </p:spPr>
        <p:txBody>
          <a:bodyPr/>
          <a:lstStyle/>
          <a:p>
            <a:r>
              <a:rPr lang="en-US" altLang="en-US" sz="2600" dirty="0" smtClean="0"/>
              <a:t>There are two steps to using the </a:t>
            </a:r>
            <a:r>
              <a:rPr lang="en-US" altLang="en-US" sz="2600" dirty="0" err="1" smtClean="0"/>
              <a:t>DiversifEye</a:t>
            </a:r>
            <a:endParaRPr lang="en-US" altLang="en-US" sz="2600" dirty="0" smtClean="0"/>
          </a:p>
          <a:p>
            <a:pPr lvl="1"/>
            <a:r>
              <a:rPr lang="en-US" altLang="en-US" sz="2200" dirty="0" smtClean="0"/>
              <a:t>Step 1: Provisioning</a:t>
            </a:r>
          </a:p>
          <a:p>
            <a:pPr lvl="2"/>
            <a:r>
              <a:rPr lang="en-US" altLang="en-US" sz="2000" dirty="0" smtClean="0"/>
              <a:t>Sets up test cases for use later</a:t>
            </a:r>
          </a:p>
          <a:p>
            <a:pPr lvl="2"/>
            <a:r>
              <a:rPr lang="en-US" altLang="en-US" sz="2000" dirty="0" smtClean="0"/>
              <a:t>Builds XML files that are used by the </a:t>
            </a:r>
            <a:r>
              <a:rPr lang="en-US" altLang="en-US" sz="2000" dirty="0" err="1" smtClean="0"/>
              <a:t>DiversifEye</a:t>
            </a:r>
            <a:r>
              <a:rPr lang="en-US" altLang="en-US" sz="2000" dirty="0" smtClean="0"/>
              <a:t> during normal operation</a:t>
            </a:r>
          </a:p>
          <a:p>
            <a:pPr lvl="1"/>
            <a:r>
              <a:rPr lang="en-US" altLang="en-US" sz="2200" dirty="0" smtClean="0"/>
              <a:t>Step 2: Data Traffic Generation</a:t>
            </a:r>
          </a:p>
          <a:p>
            <a:pPr lvl="2"/>
            <a:r>
              <a:rPr lang="en-US" altLang="en-US" sz="2000" dirty="0" smtClean="0"/>
              <a:t>Uses the provisioned XML files to generate data traffic for UEs</a:t>
            </a:r>
          </a:p>
          <a:p>
            <a:pPr lvl="2"/>
            <a:r>
              <a:rPr lang="en-US" altLang="en-US" sz="2000" dirty="0" smtClean="0"/>
              <a:t>Controlled via the CLI by either</a:t>
            </a:r>
          </a:p>
          <a:p>
            <a:pPr lvl="3"/>
            <a:r>
              <a:rPr lang="en-US" altLang="en-US" dirty="0" smtClean="0"/>
              <a:t>The Diversify GUI</a:t>
            </a:r>
          </a:p>
          <a:p>
            <a:pPr lvl="3"/>
            <a:r>
              <a:rPr lang="en-US" altLang="en-US" dirty="0" smtClean="0"/>
              <a:t>The EMUE/E500 embedded software</a:t>
            </a:r>
          </a:p>
          <a:p>
            <a:pPr lvl="3"/>
            <a:r>
              <a:rPr lang="en-US" altLang="en-US" dirty="0" smtClean="0"/>
              <a:t>Automation scripts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1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DiversifEye Provisioning</a:t>
            </a:r>
          </a:p>
        </p:txBody>
      </p:sp>
      <p:sp>
        <p:nvSpPr>
          <p:cNvPr id="110595" name="Content Placeholder 3"/>
          <p:cNvSpPr>
            <a:spLocks noGrp="1"/>
          </p:cNvSpPr>
          <p:nvPr>
            <p:ph idx="1"/>
          </p:nvPr>
        </p:nvSpPr>
        <p:spPr>
          <a:xfrm>
            <a:off x="611188" y="1229923"/>
            <a:ext cx="7848600" cy="5348287"/>
          </a:xfrm>
        </p:spPr>
        <p:txBody>
          <a:bodyPr/>
          <a:lstStyle/>
          <a:p>
            <a:r>
              <a:rPr lang="en-US" altLang="en-US" sz="2600" dirty="0" smtClean="0"/>
              <a:t>Each EMUE/E500 release comes with templates and scripts to help provision the </a:t>
            </a:r>
            <a:r>
              <a:rPr lang="en-US" altLang="en-US" sz="2600" dirty="0" err="1" smtClean="0"/>
              <a:t>DiversifEye</a:t>
            </a:r>
            <a:r>
              <a:rPr lang="en-US" altLang="en-US" sz="2600" dirty="0" smtClean="0"/>
              <a:t>.</a:t>
            </a:r>
          </a:p>
          <a:p>
            <a:pPr lvl="1"/>
            <a:r>
              <a:rPr lang="en-US" altLang="en-US" sz="2200" dirty="0" smtClean="0"/>
              <a:t>These files are installed into the Program Files directory </a:t>
            </a:r>
          </a:p>
          <a:p>
            <a:pPr lvl="1"/>
            <a:r>
              <a:rPr lang="en-US" altLang="en-US" sz="2200" dirty="0" err="1" smtClean="0"/>
              <a:t>Aeroflex</a:t>
            </a:r>
            <a:r>
              <a:rPr lang="en-US" altLang="en-US" sz="2200" dirty="0" smtClean="0"/>
              <a:t>/TM500/&lt;Release&gt;/</a:t>
            </a:r>
            <a:r>
              <a:rPr lang="en-US" altLang="en-US" sz="2200" dirty="0" err="1" smtClean="0"/>
              <a:t>diversifEye</a:t>
            </a:r>
            <a:endParaRPr lang="en-US" altLang="en-US" sz="2200" dirty="0" smtClean="0"/>
          </a:p>
          <a:p>
            <a:r>
              <a:rPr lang="en-US" altLang="en-US" sz="2600" dirty="0" smtClean="0"/>
              <a:t>There are two files that will need editing</a:t>
            </a:r>
          </a:p>
          <a:p>
            <a:pPr lvl="1"/>
            <a:r>
              <a:rPr lang="en-US" altLang="en-US" sz="2200" dirty="0" smtClean="0"/>
              <a:t>live.bat</a:t>
            </a:r>
          </a:p>
          <a:p>
            <a:pPr lvl="1"/>
            <a:r>
              <a:rPr lang="en-US" altLang="en-US" sz="2200" dirty="0" smtClean="0"/>
              <a:t>TM500.xml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6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DiversifEye Provisioning – Live.bat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188" y="1191518"/>
            <a:ext cx="7848600" cy="5348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 smtClean="0"/>
              <a:t>Live.bat is a windows batch file that helps automate the provisioning.  It sets up some variables, then calls a Python script Shenick.py.</a:t>
            </a:r>
          </a:p>
          <a:p>
            <a:pPr>
              <a:defRPr/>
            </a:pPr>
            <a:r>
              <a:rPr lang="en-US" sz="2600" dirty="0" smtClean="0"/>
              <a:t>Modify the following in Live.bat as needed</a:t>
            </a:r>
          </a:p>
          <a:p>
            <a:pPr lvl="1">
              <a:buFontTx/>
              <a:buNone/>
              <a:defRPr/>
            </a:pPr>
            <a:r>
              <a:rPr lang="en-GB" altLang="en-US" sz="2400" dirty="0">
                <a:solidFill>
                  <a:srgbClr val="C00000"/>
                </a:solidFill>
              </a:rPr>
              <a:t>set </a:t>
            </a:r>
            <a:r>
              <a:rPr lang="en-GB" altLang="en-US" sz="2400" dirty="0" err="1">
                <a:solidFill>
                  <a:srgbClr val="C00000"/>
                </a:solidFill>
              </a:rPr>
              <a:t>aflx_ip_addr</a:t>
            </a:r>
            <a:r>
              <a:rPr lang="en-GB" altLang="en-US" sz="2400" dirty="0">
                <a:solidFill>
                  <a:srgbClr val="C00000"/>
                </a:solidFill>
              </a:rPr>
              <a:t>=192.168.10.200</a:t>
            </a:r>
          </a:p>
          <a:p>
            <a:pPr lvl="1">
              <a:buFontTx/>
              <a:buNone/>
              <a:defRPr/>
            </a:pPr>
            <a:r>
              <a:rPr lang="en-GB" altLang="en-US" sz="2400" dirty="0">
                <a:solidFill>
                  <a:srgbClr val="C00000"/>
                </a:solidFill>
              </a:rPr>
              <a:t>set </a:t>
            </a:r>
            <a:r>
              <a:rPr lang="en-GB" altLang="en-US" sz="2400" dirty="0" err="1">
                <a:solidFill>
                  <a:srgbClr val="C00000"/>
                </a:solidFill>
              </a:rPr>
              <a:t>aflx_group_name</a:t>
            </a:r>
            <a:r>
              <a:rPr lang="en-GB" altLang="en-US" sz="2400" dirty="0">
                <a:solidFill>
                  <a:srgbClr val="C00000"/>
                </a:solidFill>
              </a:rPr>
              <a:t>=TM500LteTestPfc</a:t>
            </a:r>
          </a:p>
          <a:p>
            <a:pPr marL="457200" lvl="1" indent="0">
              <a:buFontTx/>
              <a:buNone/>
              <a:defRPr/>
            </a:pPr>
            <a:r>
              <a:rPr lang="en-GB" altLang="en-US" sz="2400" dirty="0">
                <a:solidFill>
                  <a:srgbClr val="C00000"/>
                </a:solidFill>
              </a:rPr>
              <a:t>set </a:t>
            </a:r>
            <a:r>
              <a:rPr lang="en-GB" altLang="en-US" sz="2400" dirty="0" err="1">
                <a:solidFill>
                  <a:srgbClr val="C00000"/>
                </a:solidFill>
              </a:rPr>
              <a:t>aflx_part</a:t>
            </a:r>
            <a:r>
              <a:rPr lang="en-GB" altLang="en-US" sz="2400" dirty="0">
                <a:solidFill>
                  <a:srgbClr val="C00000"/>
                </a:solidFill>
              </a:rPr>
              <a:t>=1</a:t>
            </a:r>
          </a:p>
          <a:p>
            <a:pPr marL="457200" lvl="1" indent="0">
              <a:buFontTx/>
              <a:buNone/>
              <a:defRPr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519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DiversifEye Provisioning – TM500.xml</a:t>
            </a:r>
          </a:p>
        </p:txBody>
      </p:sp>
      <p:sp>
        <p:nvSpPr>
          <p:cNvPr id="11264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TM500.xml is the file that you modify to create your test cases </a:t>
            </a:r>
          </a:p>
          <a:p>
            <a:r>
              <a:rPr lang="en-US" altLang="en-US" smtClean="0"/>
              <a:t>This file has the following primary blocks in it </a:t>
            </a:r>
          </a:p>
          <a:p>
            <a:endParaRPr lang="en-US" altLang="en-US" smtClean="0"/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112645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1619" r="73546" b="56036"/>
          <a:stretch>
            <a:fillRect/>
          </a:stretch>
        </p:blipFill>
        <p:spPr bwMode="auto">
          <a:xfrm>
            <a:off x="1187450" y="2917825"/>
            <a:ext cx="5545138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3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DiversifEye Provisioning – TM500 Block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1188" y="1052513"/>
            <a:ext cx="7542212" cy="324008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dirty="0" smtClean="0"/>
              <a:t>TM500 block includes below parameters. </a:t>
            </a:r>
          </a:p>
          <a:p>
            <a:pPr lvl="1">
              <a:defRPr/>
            </a:pPr>
            <a:r>
              <a:rPr lang="en-US" dirty="0" err="1" smtClean="0"/>
              <a:t>Total_UEs</a:t>
            </a:r>
            <a:r>
              <a:rPr lang="en-US" dirty="0" smtClean="0"/>
              <a:t> : No of UEs need to be configured in the script</a:t>
            </a:r>
          </a:p>
          <a:p>
            <a:pPr lvl="1">
              <a:defRPr/>
            </a:pPr>
            <a:r>
              <a:rPr lang="en-US" dirty="0" err="1" smtClean="0"/>
              <a:t>Minimum_UE_ID_Digits</a:t>
            </a:r>
            <a:r>
              <a:rPr lang="en-US" dirty="0" smtClean="0"/>
              <a:t> : This is the no of digits need to represent UE id in “Host name” or “application name” in test group. It should be same as in command DECONFIGRDASTARTTESTCASE.</a:t>
            </a:r>
          </a:p>
          <a:p>
            <a:pPr lvl="1">
              <a:defRPr/>
            </a:pPr>
            <a:r>
              <a:rPr lang="en-US" dirty="0" err="1" smtClean="0"/>
              <a:t>PDNs_per_UE</a:t>
            </a:r>
            <a:r>
              <a:rPr lang="en-US" dirty="0" smtClean="0"/>
              <a:t> : No of PDN we need to configure per UE</a:t>
            </a:r>
          </a:p>
          <a:p>
            <a:pPr lvl="1">
              <a:defRPr/>
            </a:pPr>
            <a:r>
              <a:rPr lang="en-US" dirty="0" smtClean="0"/>
              <a:t> LAN_IP : This is the IP address of AC DTE port usually Tsec1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11366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1891" r="61189" b="54016"/>
          <a:stretch>
            <a:fillRect/>
          </a:stretch>
        </p:blipFill>
        <p:spPr bwMode="auto">
          <a:xfrm>
            <a:off x="914400" y="4437063"/>
            <a:ext cx="6192838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DiversifEye Provisioning – PPPoE Block</a:t>
            </a:r>
          </a:p>
        </p:txBody>
      </p:sp>
      <p:sp>
        <p:nvSpPr>
          <p:cNvPr id="1146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mtClean="0"/>
              <a:t>PPPoE block includes below parameters </a:t>
            </a:r>
          </a:p>
          <a:p>
            <a:pPr lvl="1"/>
            <a:r>
              <a:rPr lang="en-US" altLang="en-US" smtClean="0"/>
              <a:t>MAC_Start : arbitrary start MAC address for all PPPoE hosts</a:t>
            </a:r>
          </a:p>
          <a:p>
            <a:pPr lvl="1"/>
            <a:r>
              <a:rPr lang="en-US" altLang="en-US" smtClean="0"/>
              <a:t>diversifEye_Port : 0 is for client and 1 is for server. As we are setting up PPPoE for client the default value is 0.</a:t>
            </a:r>
          </a:p>
          <a:p>
            <a:pPr lvl="1"/>
            <a:r>
              <a:rPr lang="en-US" altLang="en-US" smtClean="0"/>
              <a:t>MTU : Here we can define MTU size.</a:t>
            </a:r>
          </a:p>
          <a:p>
            <a:endParaRPr lang="en-US" altLang="en-US" smtClean="0"/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11469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2" t="33888" r="64720" b="54016"/>
          <a:stretch>
            <a:fillRect/>
          </a:stretch>
        </p:blipFill>
        <p:spPr bwMode="auto">
          <a:xfrm>
            <a:off x="914400" y="4437063"/>
            <a:ext cx="547211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2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Application Configuration Block</a:t>
            </a:r>
          </a:p>
        </p:txBody>
      </p:sp>
      <p:sp>
        <p:nvSpPr>
          <p:cNvPr id="1157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mtClean="0"/>
              <a:t>Application_Configuration block includes below parameters. </a:t>
            </a:r>
          </a:p>
          <a:p>
            <a:pPr lvl="1"/>
            <a:r>
              <a:rPr lang="en-US" altLang="en-US" smtClean="0"/>
              <a:t>Server Application : In this block we can set different parameters required for setting up, FTP server, Web server (HTTP server), SIP Server and RTSP server. There are different server blocks for each server.</a:t>
            </a:r>
          </a:p>
          <a:p>
            <a:pPr lvl="1"/>
            <a:r>
              <a:rPr lang="en-US" altLang="en-US" smtClean="0"/>
              <a:t>Client Profiles : Here we have to configure client application (FTP,  HTTP client etc ) configuration details. All the client application are defined inside the client profiles block.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228600"/>
            <a:ext cx="8439151" cy="533400"/>
          </a:xfrm>
        </p:spPr>
        <p:txBody>
          <a:bodyPr/>
          <a:lstStyle/>
          <a:p>
            <a:r>
              <a:rPr lang="en-GB" altLang="en-US" smtClean="0"/>
              <a:t>DiversifEye Provisioning – Client Configuration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11188" y="1235193"/>
            <a:ext cx="7542212" cy="2808287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dirty="0" smtClean="0"/>
              <a:t>Further client application has two parts. One is default configuration and 0-n profiles configuration. </a:t>
            </a:r>
          </a:p>
          <a:p>
            <a:pPr lvl="1">
              <a:defRPr/>
            </a:pPr>
            <a:r>
              <a:rPr lang="en-US" dirty="0" smtClean="0"/>
              <a:t>Default  : This is the default application configuration which is associated with a particular client Host. There is one to one mapping between each default application and a host.</a:t>
            </a:r>
          </a:p>
          <a:p>
            <a:pPr lvl="1">
              <a:defRPr/>
            </a:pPr>
            <a:r>
              <a:rPr lang="en-US" dirty="0" err="1" smtClean="0"/>
              <a:t>Profile_n</a:t>
            </a:r>
            <a:r>
              <a:rPr lang="en-US" dirty="0" smtClean="0"/>
              <a:t> : There can be multiple additional applications can be associated with a particular Host profile configuration. 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NOTE: There can be one default and multiple profiles associated with one Host. </a:t>
            </a:r>
          </a:p>
        </p:txBody>
      </p:sp>
      <p:sp>
        <p:nvSpPr>
          <p:cNvPr id="116740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11674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" t="35907" r="68834" b="32890"/>
          <a:stretch>
            <a:fillRect/>
          </a:stretch>
        </p:blipFill>
        <p:spPr bwMode="auto">
          <a:xfrm>
            <a:off x="914400" y="3870325"/>
            <a:ext cx="31686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1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12175" cy="533400"/>
          </a:xfrm>
        </p:spPr>
        <p:txBody>
          <a:bodyPr/>
          <a:lstStyle/>
          <a:p>
            <a:r>
              <a:rPr lang="en-GB" altLang="en-US" smtClean="0"/>
              <a:t>DiversifEye Provisioning – FTP Configuration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7764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439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accent1"/>
                </a:solidFill>
              </a:rPr>
              <a:t>Server Configuration</a:t>
            </a:r>
          </a:p>
        </p:txBody>
      </p:sp>
      <p:pic>
        <p:nvPicPr>
          <p:cNvPr id="11776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58330" r="57506" b="21043"/>
          <a:stretch>
            <a:fillRect/>
          </a:stretch>
        </p:blipFill>
        <p:spPr bwMode="auto">
          <a:xfrm>
            <a:off x="914400" y="1600200"/>
            <a:ext cx="4319588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Text Box 9"/>
          <p:cNvSpPr txBox="1">
            <a:spLocks noChangeArrowheads="1"/>
          </p:cNvSpPr>
          <p:nvPr/>
        </p:nvSpPr>
        <p:spPr bwMode="auto">
          <a:xfrm>
            <a:off x="236538" y="3644900"/>
            <a:ext cx="338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accent1"/>
                </a:solidFill>
              </a:rPr>
              <a:t>Client configuration</a:t>
            </a:r>
          </a:p>
        </p:txBody>
      </p:sp>
      <p:pic>
        <p:nvPicPr>
          <p:cNvPr id="11776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62402" r="41817" b="13794"/>
          <a:stretch>
            <a:fillRect/>
          </a:stretch>
        </p:blipFill>
        <p:spPr bwMode="auto">
          <a:xfrm>
            <a:off x="914400" y="4114800"/>
            <a:ext cx="6121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4177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28600"/>
            <a:ext cx="8294688" cy="533400"/>
          </a:xfrm>
        </p:spPr>
        <p:txBody>
          <a:bodyPr/>
          <a:lstStyle/>
          <a:p>
            <a:r>
              <a:rPr lang="en-GB" altLang="en-US" smtClean="0"/>
              <a:t>DiversifEye Provisioning – HTTP Configuration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1187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31395" r="56830" b="46899"/>
          <a:stretch>
            <a:fillRect/>
          </a:stretch>
        </p:blipFill>
        <p:spPr bwMode="auto">
          <a:xfrm>
            <a:off x="914400" y="1371600"/>
            <a:ext cx="446563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1" t="60178" r="38402" b="21045"/>
          <a:stretch>
            <a:fillRect/>
          </a:stretch>
        </p:blipFill>
        <p:spPr bwMode="auto">
          <a:xfrm>
            <a:off x="914400" y="4114800"/>
            <a:ext cx="7129463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439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accent1"/>
                </a:solidFill>
              </a:rPr>
              <a:t>Server Configuration</a:t>
            </a:r>
          </a:p>
        </p:txBody>
      </p:sp>
      <p:sp>
        <p:nvSpPr>
          <p:cNvPr id="118791" name="Text Box 9"/>
          <p:cNvSpPr txBox="1">
            <a:spLocks noChangeArrowheads="1"/>
          </p:cNvSpPr>
          <p:nvPr/>
        </p:nvSpPr>
        <p:spPr bwMode="auto">
          <a:xfrm>
            <a:off x="236538" y="3644900"/>
            <a:ext cx="338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accent1"/>
                </a:solidFill>
              </a:rPr>
              <a:t>Client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379836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Confusion about the DiversifEye</a:t>
            </a:r>
          </a:p>
        </p:txBody>
      </p:sp>
      <p:sp>
        <p:nvSpPr>
          <p:cNvPr id="1024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You will see names like </a:t>
            </a:r>
            <a:r>
              <a:rPr lang="en-US" altLang="en-US" dirty="0" err="1" smtClean="0"/>
              <a:t>DiversifEye</a:t>
            </a:r>
            <a:r>
              <a:rPr lang="en-US" altLang="en-US" dirty="0" smtClean="0"/>
              <a:t>, D500, D1000, and Shenick</a:t>
            </a:r>
          </a:p>
          <a:p>
            <a:pPr lvl="1"/>
            <a:r>
              <a:rPr lang="en-US" altLang="en-US" sz="2200" dirty="0" err="1" smtClean="0"/>
              <a:t>DiversifEye</a:t>
            </a:r>
            <a:r>
              <a:rPr lang="en-US" altLang="en-US" sz="2200" dirty="0" smtClean="0"/>
              <a:t> is the actual product name for the device that is used to generate data traffic in the E500</a:t>
            </a:r>
          </a:p>
          <a:p>
            <a:pPr lvl="1"/>
            <a:r>
              <a:rPr lang="en-US" altLang="en-US" sz="2200" dirty="0" err="1" smtClean="0"/>
              <a:t>DiversifEye</a:t>
            </a:r>
            <a:r>
              <a:rPr lang="en-US" altLang="en-US" sz="2200" dirty="0" smtClean="0"/>
              <a:t> is the software that you use to interact with the D500</a:t>
            </a:r>
          </a:p>
          <a:p>
            <a:pPr lvl="1"/>
            <a:r>
              <a:rPr lang="en-US" altLang="en-US" sz="2200" dirty="0" smtClean="0"/>
              <a:t>Shenick is the name of our former partner company that produces the </a:t>
            </a:r>
            <a:r>
              <a:rPr lang="en-US" altLang="en-US" sz="2200" dirty="0" err="1" smtClean="0"/>
              <a:t>DiversifEye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Shenick is now </a:t>
            </a:r>
            <a:r>
              <a:rPr lang="en-US" altLang="en-US" sz="2200" dirty="0" err="1" smtClean="0"/>
              <a:t>Aeroflex</a:t>
            </a:r>
            <a:r>
              <a:rPr lang="en-US" altLang="en-US" sz="2200" dirty="0" smtClean="0"/>
              <a:t>!! </a:t>
            </a:r>
            <a:r>
              <a:rPr lang="en-US" altLang="en-US" sz="2200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altLang="en-US" sz="2200" dirty="0" err="1" smtClean="0">
                <a:sym typeface="Wingdings" pitchFamily="2" charset="2"/>
              </a:rPr>
              <a:t>Aeroflex</a:t>
            </a:r>
            <a:r>
              <a:rPr lang="en-US" altLang="en-US" sz="2200" dirty="0" smtClean="0">
                <a:sym typeface="Wingdings" pitchFamily="2" charset="2"/>
              </a:rPr>
              <a:t> is now </a:t>
            </a:r>
            <a:r>
              <a:rPr lang="en-US" altLang="en-US" sz="2200" dirty="0" err="1" smtClean="0">
                <a:sym typeface="Wingdings" pitchFamily="2" charset="2"/>
              </a:rPr>
              <a:t>Cobham</a:t>
            </a:r>
            <a:r>
              <a:rPr lang="en-US" altLang="en-US" sz="2200" dirty="0" smtClean="0">
                <a:sym typeface="Wingdings" pitchFamily="2" charset="2"/>
              </a:rPr>
              <a:t>!!  </a:t>
            </a:r>
            <a:endParaRPr lang="en-US" altLang="en-US" sz="22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3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228600"/>
            <a:ext cx="8583613" cy="533400"/>
          </a:xfrm>
        </p:spPr>
        <p:txBody>
          <a:bodyPr/>
          <a:lstStyle/>
          <a:p>
            <a:r>
              <a:rPr lang="en-GB" altLang="en-US" smtClean="0"/>
              <a:t>DiversifEye Provisioning – VOIP Configuration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1198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38623" r="56830" b="39648"/>
          <a:stretch>
            <a:fillRect/>
          </a:stretch>
        </p:blipFill>
        <p:spPr bwMode="auto">
          <a:xfrm>
            <a:off x="914400" y="1371600"/>
            <a:ext cx="475138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3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439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accent1"/>
                </a:solidFill>
              </a:rPr>
              <a:t>Server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66148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153400" cy="533400"/>
          </a:xfrm>
        </p:spPr>
        <p:txBody>
          <a:bodyPr/>
          <a:lstStyle/>
          <a:p>
            <a:r>
              <a:rPr lang="en-GB" altLang="en-US" smtClean="0"/>
              <a:t>DiversifEye Provisioning – VOIP Configuration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1208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16940" r="45216" b="9666"/>
          <a:stretch>
            <a:fillRect/>
          </a:stretch>
        </p:blipFill>
        <p:spPr bwMode="auto">
          <a:xfrm>
            <a:off x="914400" y="1385888"/>
            <a:ext cx="6696075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439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accent1"/>
                </a:solidFill>
              </a:rPr>
              <a:t>Client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572899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153400" cy="533400"/>
          </a:xfrm>
        </p:spPr>
        <p:txBody>
          <a:bodyPr/>
          <a:lstStyle/>
          <a:p>
            <a:r>
              <a:rPr lang="en-GB" altLang="en-US" smtClean="0"/>
              <a:t>DiversifEye Provisioning – RTSP Configuration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b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1218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43898" r="58875" b="35756"/>
          <a:stretch>
            <a:fillRect/>
          </a:stretch>
        </p:blipFill>
        <p:spPr bwMode="auto">
          <a:xfrm>
            <a:off x="914400" y="1571790"/>
            <a:ext cx="4537075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47958" r="43863" b="38806"/>
          <a:stretch>
            <a:fillRect/>
          </a:stretch>
        </p:blipFill>
        <p:spPr bwMode="auto">
          <a:xfrm>
            <a:off x="914400" y="4314990"/>
            <a:ext cx="68405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250825" y="1252703"/>
            <a:ext cx="439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accent1"/>
                </a:solidFill>
              </a:rPr>
              <a:t>Server Configuration</a:t>
            </a:r>
          </a:p>
        </p:txBody>
      </p:sp>
      <p:sp>
        <p:nvSpPr>
          <p:cNvPr id="121863" name="Text Box 9"/>
          <p:cNvSpPr txBox="1">
            <a:spLocks noChangeArrowheads="1"/>
          </p:cNvSpPr>
          <p:nvPr/>
        </p:nvSpPr>
        <p:spPr bwMode="auto">
          <a:xfrm>
            <a:off x="236538" y="3845090"/>
            <a:ext cx="338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pitchFamily="34" charset="0"/>
              <a:buChar char="▼"/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charset="2"/>
              <a:buChar char="t"/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solidFill>
                  <a:schemeClr val="accent1"/>
                </a:solidFill>
              </a:rPr>
              <a:t>Client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53702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DiversifEye Edge Usage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DiversifEye Edge Connects to the Access Concentrator</a:t>
            </a:r>
          </a:p>
          <a:p>
            <a:r>
              <a:rPr lang="en-US" altLang="en-US" smtClean="0"/>
              <a:t>Each Virtual UE in the system creates PPPoE sessions for each assigned IP address and/or PDN</a:t>
            </a:r>
          </a:p>
          <a:p>
            <a:r>
              <a:rPr lang="en-US" altLang="en-US" smtClean="0"/>
              <a:t>DiversifEye Edge Clients create PPPoE sessions with the Virtual UEs</a:t>
            </a:r>
          </a:p>
          <a:p>
            <a:r>
              <a:rPr lang="en-US" altLang="en-US" smtClean="0"/>
              <a:t>The E500 embedded software then starts and stops data sessions based scripts</a:t>
            </a:r>
          </a:p>
        </p:txBody>
      </p:sp>
    </p:spTree>
    <p:extLst>
      <p:ext uri="{BB962C8B-B14F-4D97-AF65-F5344CB8AC3E}">
        <p14:creationId xmlns:p14="http://schemas.microsoft.com/office/powerpoint/2010/main" val="17703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DiversifEye Core Usage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DiversifEye Core Connects to the RAN SGi Interface</a:t>
            </a:r>
          </a:p>
          <a:p>
            <a:r>
              <a:rPr lang="en-US" altLang="en-US" smtClean="0"/>
              <a:t>The DiversifEye Edge controls creation of servers on the DiversifEye Core</a:t>
            </a:r>
          </a:p>
          <a:p>
            <a:r>
              <a:rPr lang="en-US" altLang="en-US" smtClean="0"/>
              <a:t>The E500 embedded software then starts and stops data sessions based scripts</a:t>
            </a:r>
          </a:p>
        </p:txBody>
      </p:sp>
    </p:spTree>
    <p:extLst>
      <p:ext uri="{BB962C8B-B14F-4D97-AF65-F5344CB8AC3E}">
        <p14:creationId xmlns:p14="http://schemas.microsoft.com/office/powerpoint/2010/main" val="13481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Scripting with the Ext-MUE </a:t>
            </a:r>
            <a:r>
              <a:rPr lang="en-GB" altLang="en-US" dirty="0" err="1" smtClean="0"/>
              <a:t>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RDA applications can also be controlled via TMA scripting. Useful when unmanned automation is needed. It also simplifies the need to control </a:t>
            </a:r>
            <a:r>
              <a:rPr lang="en-GB" dirty="0" err="1" smtClean="0"/>
              <a:t>diversifEye</a:t>
            </a:r>
            <a:r>
              <a:rPr lang="en-GB" dirty="0" smtClean="0"/>
              <a:t> separately.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Data Applications with RDA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0" y="2699305"/>
            <a:ext cx="20002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11140" y="3851455"/>
            <a:ext cx="4070930" cy="14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050" dirty="0" smtClean="0"/>
              <a:t>Three main commands, normally used in the following order:</a:t>
            </a:r>
          </a:p>
          <a:p>
            <a:pPr marL="228600" indent="-228600">
              <a:buClr>
                <a:srgbClr val="00A4F2"/>
              </a:buClr>
              <a:buFont typeface="+mj-lt"/>
              <a:buAutoNum type="arabicPeriod"/>
            </a:pPr>
            <a:r>
              <a:rPr lang="en-GB" sz="1050" dirty="0" smtClean="0"/>
              <a:t>Start RDA Test Case – Configures the partition used, Test group, IP address etc…</a:t>
            </a:r>
          </a:p>
          <a:p>
            <a:pPr marL="228600" indent="-228600">
              <a:buClr>
                <a:srgbClr val="00A4F2"/>
              </a:buClr>
              <a:buFont typeface="+mj-lt"/>
              <a:buAutoNum type="arabicPeriod"/>
            </a:pPr>
            <a:r>
              <a:rPr lang="en-GB" sz="1050" dirty="0" smtClean="0"/>
              <a:t>Set RDA Service State – Configures the service state for applications such as </a:t>
            </a:r>
            <a:r>
              <a:rPr lang="en-GB" sz="1050" dirty="0" err="1" smtClean="0"/>
              <a:t>ftp_put</a:t>
            </a:r>
            <a:r>
              <a:rPr lang="en-GB" sz="1050" dirty="0" smtClean="0"/>
              <a:t>, </a:t>
            </a:r>
            <a:r>
              <a:rPr lang="en-GB" sz="1050" dirty="0" err="1" smtClean="0"/>
              <a:t>ftp_get</a:t>
            </a:r>
            <a:r>
              <a:rPr lang="en-GB" sz="1050" dirty="0" smtClean="0"/>
              <a:t>, UDP uplink / downlink etc…</a:t>
            </a:r>
          </a:p>
          <a:p>
            <a:pPr marL="228600" indent="-228600">
              <a:buClr>
                <a:srgbClr val="00A4F2"/>
              </a:buClr>
              <a:buFont typeface="+mj-lt"/>
              <a:buAutoNum type="arabicPeriod"/>
            </a:pPr>
            <a:r>
              <a:rPr lang="en-GB" sz="1050" dirty="0" smtClean="0"/>
              <a:t>Stop RDA Test Case – Stop all the applications and services for the partition used.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 bwMode="auto">
          <a:xfrm flipH="1" flipV="1">
            <a:off x="2958990" y="4081885"/>
            <a:ext cx="1152150" cy="51054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018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use of Start RDA Test Case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</a:t>
            </a:r>
            <a:r>
              <a:rPr lang="en-GB" dirty="0"/>
              <a:t>Data Applications with </a:t>
            </a:r>
            <a:r>
              <a:rPr lang="en-GB" dirty="0" smtClean="0"/>
              <a:t>RDA</a:t>
            </a:r>
            <a:endParaRPr lang="en-GB" dirty="0"/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5" y="1792060"/>
            <a:ext cx="2552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30" y="1700775"/>
            <a:ext cx="2655570" cy="303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2651750" y="3352190"/>
            <a:ext cx="2112275" cy="3840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533595" y="5152510"/>
            <a:ext cx="384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200" dirty="0" smtClean="0"/>
              <a:t>Note: Start RDA Test Case will stop any existing </a:t>
            </a:r>
            <a:r>
              <a:rPr lang="en-GB" sz="1200" dirty="0" err="1" smtClean="0"/>
              <a:t>diversifEye</a:t>
            </a:r>
            <a:r>
              <a:rPr lang="en-GB" sz="1200" dirty="0" smtClean="0"/>
              <a:t> test group before starting current test group</a:t>
            </a:r>
          </a:p>
        </p:txBody>
      </p:sp>
    </p:spTree>
    <p:extLst>
      <p:ext uri="{BB962C8B-B14F-4D97-AF65-F5344CB8AC3E}">
        <p14:creationId xmlns:p14="http://schemas.microsoft.com/office/powerpoint/2010/main" val="36217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use of Set RDA Service State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</a:t>
            </a:r>
            <a:r>
              <a:rPr lang="en-GB" dirty="0"/>
              <a:t>Data Applications with </a:t>
            </a:r>
            <a:r>
              <a:rPr lang="en-GB" dirty="0" smtClean="0"/>
              <a:t>RDA</a:t>
            </a:r>
            <a:endParaRPr lang="en-GB" dirty="0"/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12 January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5" y="1792060"/>
            <a:ext cx="25527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2613346" y="3659430"/>
            <a:ext cx="1728224" cy="19970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70" y="2008015"/>
            <a:ext cx="3999548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Flavors of DiversifEye</a:t>
            </a:r>
          </a:p>
        </p:txBody>
      </p:sp>
      <p:sp>
        <p:nvSpPr>
          <p:cNvPr id="1034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DiversifEye</a:t>
            </a:r>
            <a:r>
              <a:rPr lang="en-US" altLang="en-US" dirty="0" smtClean="0"/>
              <a:t> comes in two hardware configurations.  In one configuration there are two boxes and in the other there is one box</a:t>
            </a:r>
          </a:p>
          <a:p>
            <a:pPr lvl="1"/>
            <a:r>
              <a:rPr lang="en-US" altLang="en-US" sz="2200" dirty="0" smtClean="0"/>
              <a:t>In the two box configuration</a:t>
            </a:r>
          </a:p>
          <a:p>
            <a:pPr lvl="2"/>
            <a:r>
              <a:rPr lang="en-US" altLang="en-US" sz="2000" dirty="0" smtClean="0"/>
              <a:t>One box is a network Edge box; it connects to UEs</a:t>
            </a:r>
          </a:p>
          <a:p>
            <a:pPr lvl="2"/>
            <a:r>
              <a:rPr lang="en-US" altLang="en-US" sz="2000" dirty="0" smtClean="0"/>
              <a:t>One box is a network Core box; it connects to the </a:t>
            </a:r>
            <a:r>
              <a:rPr lang="en-US" altLang="en-US" sz="2000" dirty="0" err="1" smtClean="0"/>
              <a:t>ePC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This configuration supports 6 simultaneous users</a:t>
            </a:r>
          </a:p>
          <a:p>
            <a:pPr lvl="1"/>
            <a:r>
              <a:rPr lang="en-US" altLang="en-US" sz="2200" dirty="0" smtClean="0"/>
              <a:t>In the one box configuration the Edge and the Core are in one box</a:t>
            </a:r>
          </a:p>
          <a:p>
            <a:pPr lvl="2"/>
            <a:r>
              <a:rPr lang="en-US" altLang="en-US" sz="2000" dirty="0" smtClean="0"/>
              <a:t>This configuration supports 3 simultaneous users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9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the DiversifEye?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It is a Real Data Traffic Generator</a:t>
            </a:r>
          </a:p>
          <a:p>
            <a:pPr>
              <a:defRPr/>
            </a:pPr>
            <a:r>
              <a:rPr lang="en-US" dirty="0" smtClean="0"/>
              <a:t>What does it do?</a:t>
            </a:r>
          </a:p>
          <a:p>
            <a:pPr lvl="1">
              <a:defRPr/>
            </a:pPr>
            <a:r>
              <a:rPr lang="en-US" dirty="0" smtClean="0"/>
              <a:t>When integrated with the E500 it provides multiple data services running in parallel for thousands of UEs in a multi-cell environment</a:t>
            </a:r>
          </a:p>
          <a:p>
            <a:pPr lvl="1">
              <a:defRPr/>
            </a:pPr>
            <a:r>
              <a:rPr lang="en-US" dirty="0" smtClean="0"/>
              <a:t>Simulates applications such as HTTP, FTP, VoIP, VoLTE, Video</a:t>
            </a:r>
          </a:p>
          <a:p>
            <a:pPr lvl="1">
              <a:defRPr/>
            </a:pPr>
            <a:r>
              <a:rPr lang="en-US" dirty="0" smtClean="0"/>
              <a:t>Client &amp; Server simulation</a:t>
            </a:r>
          </a:p>
          <a:p>
            <a:pPr lvl="1">
              <a:defRPr/>
            </a:pPr>
            <a:r>
              <a:rPr lang="en-US" dirty="0" smtClean="0"/>
              <a:t>Enables</a:t>
            </a:r>
          </a:p>
          <a:p>
            <a:pPr lvl="2">
              <a:defRPr/>
            </a:pPr>
            <a:r>
              <a:rPr lang="en-US" dirty="0" smtClean="0"/>
              <a:t>End to end network testing </a:t>
            </a:r>
          </a:p>
          <a:p>
            <a:pPr lvl="2">
              <a:defRPr/>
            </a:pPr>
            <a:r>
              <a:rPr lang="en-US" dirty="0" smtClean="0"/>
              <a:t>Quality of experience measurements</a:t>
            </a:r>
          </a:p>
          <a:p>
            <a:pPr lvl="2">
              <a:defRPr/>
            </a:pPr>
            <a:r>
              <a:rPr lang="en-US" dirty="0" smtClean="0"/>
              <a:t>Application level measurements per flow </a:t>
            </a:r>
          </a:p>
          <a:p>
            <a:pPr lvl="2">
              <a:defRPr/>
            </a:pPr>
            <a:r>
              <a:rPr lang="en-US" dirty="0" smtClean="0"/>
              <a:t>e.g. latency, jittering etc</a:t>
            </a:r>
          </a:p>
          <a:p>
            <a:pPr lvl="1">
              <a:defRPr/>
            </a:pPr>
            <a:r>
              <a:rPr lang="en-US" dirty="0" smtClean="0"/>
              <a:t>Supports 6 users: </a:t>
            </a:r>
          </a:p>
          <a:p>
            <a:pPr lvl="2">
              <a:defRPr/>
            </a:pPr>
            <a:r>
              <a:rPr lang="en-US" dirty="0" smtClean="0"/>
              <a:t>One TM500 per user, One shared DiversifEye</a:t>
            </a:r>
          </a:p>
          <a:p>
            <a:pPr>
              <a:defRPr/>
            </a:pPr>
            <a:r>
              <a:rPr lang="en-US" dirty="0" smtClean="0"/>
              <a:t>It can also be used with standalone EMUE or MUE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347450" y="433410"/>
            <a:ext cx="7772400" cy="533400"/>
          </a:xfrm>
        </p:spPr>
        <p:txBody>
          <a:bodyPr/>
          <a:lstStyle/>
          <a:p>
            <a:r>
              <a:rPr lang="en-GB" altLang="en-US" smtClean="0"/>
              <a:t>DiversifEye in the System</a:t>
            </a:r>
          </a:p>
        </p:txBody>
      </p:sp>
      <p:pic>
        <p:nvPicPr>
          <p:cNvPr id="105475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4297" y="4158695"/>
            <a:ext cx="528258" cy="1493458"/>
          </a:xfrm>
        </p:spPr>
      </p:pic>
      <p:pic>
        <p:nvPicPr>
          <p:cNvPr id="105479" name="Picture 2" descr="C:\Users\SGeorgoulis\Desktop\Aeroflex - Product Management\Prod Manag Documents\Capacity Test\Shenick\diversifEye_lite_product_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80" y="1662370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0" y="4542745"/>
            <a:ext cx="1390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722680" y="4419280"/>
            <a:ext cx="2115200" cy="968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None/>
              <a:defRPr/>
            </a:pPr>
            <a:r>
              <a:rPr lang="en-GB" altLang="en-US" b="1" dirty="0">
                <a:solidFill>
                  <a:schemeClr val="bg1"/>
                </a:solidFill>
                <a:latin typeface="+mj-lt"/>
              </a:rPr>
              <a:t>EPC</a:t>
            </a:r>
          </a:p>
        </p:txBody>
      </p:sp>
      <p:pic>
        <p:nvPicPr>
          <p:cNvPr id="10548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4">
            <a:off x="2344510" y="3887580"/>
            <a:ext cx="2688350" cy="17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Box 15"/>
          <p:cNvSpPr txBox="1">
            <a:spLocks noChangeArrowheads="1"/>
          </p:cNvSpPr>
          <p:nvPr/>
        </p:nvSpPr>
        <p:spPr bwMode="auto">
          <a:xfrm>
            <a:off x="2714118" y="1264018"/>
            <a:ext cx="4392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GB" altLang="en-US" sz="2000" b="1" dirty="0" err="1">
                <a:solidFill>
                  <a:srgbClr val="003366"/>
                </a:solidFill>
                <a:latin typeface="+mn-lt"/>
              </a:rPr>
              <a:t>DiversifEye</a:t>
            </a:r>
            <a:r>
              <a:rPr lang="en-GB" altLang="en-US" sz="2000" b="1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GB" altLang="en-US" sz="2000" b="1" dirty="0" smtClean="0">
                <a:solidFill>
                  <a:srgbClr val="003366"/>
                </a:solidFill>
                <a:latin typeface="+mn-lt"/>
              </a:rPr>
              <a:t>Edge/Core</a:t>
            </a:r>
            <a:endParaRPr lang="en-GB" altLang="en-US" sz="2000" b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35855" name="TextBox 23"/>
          <p:cNvSpPr txBox="1">
            <a:spLocks noChangeArrowheads="1"/>
          </p:cNvSpPr>
          <p:nvPr/>
        </p:nvSpPr>
        <p:spPr bwMode="auto">
          <a:xfrm>
            <a:off x="885120" y="5579680"/>
            <a:ext cx="1382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GB" altLang="en-US" sz="2000" b="1" dirty="0" smtClean="0">
                <a:solidFill>
                  <a:srgbClr val="003366"/>
                </a:solidFill>
                <a:latin typeface="+mn-lt"/>
              </a:rPr>
              <a:t>TM500</a:t>
            </a:r>
            <a:endParaRPr lang="en-GB" altLang="en-US" sz="2000" b="1" dirty="0">
              <a:solidFill>
                <a:srgbClr val="003366"/>
              </a:solidFill>
              <a:latin typeface="+mn-lt"/>
            </a:endParaRPr>
          </a:p>
        </p:txBody>
      </p:sp>
      <p:cxnSp>
        <p:nvCxnSpPr>
          <p:cNvPr id="5" name="Straight Connector 4"/>
          <p:cNvCxnSpPr>
            <a:stCxn id="105475" idx="3"/>
            <a:endCxn id="35849" idx="1"/>
          </p:cNvCxnSpPr>
          <p:nvPr/>
        </p:nvCxnSpPr>
        <p:spPr bwMode="auto">
          <a:xfrm flipV="1">
            <a:off x="5762555" y="4903468"/>
            <a:ext cx="960125" cy="195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23"/>
          <p:cNvSpPr txBox="1">
            <a:spLocks noChangeArrowheads="1"/>
          </p:cNvSpPr>
          <p:nvPr/>
        </p:nvSpPr>
        <p:spPr bwMode="auto">
          <a:xfrm>
            <a:off x="1469970" y="2584090"/>
            <a:ext cx="22955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GB" altLang="en-US" sz="2000" b="1" dirty="0" smtClean="0">
                <a:solidFill>
                  <a:srgbClr val="003366"/>
                </a:solidFill>
                <a:latin typeface="+mn-lt"/>
              </a:rPr>
              <a:t>UL traffic gen</a:t>
            </a:r>
          </a:p>
          <a:p>
            <a:pPr>
              <a:buNone/>
              <a:defRPr/>
            </a:pPr>
            <a:r>
              <a:rPr lang="en-GB" altLang="en-US" sz="2000" b="1" dirty="0" smtClean="0">
                <a:solidFill>
                  <a:srgbClr val="003366"/>
                </a:solidFill>
                <a:latin typeface="+mn-lt"/>
              </a:rPr>
              <a:t>&amp; DL analysis</a:t>
            </a:r>
            <a:endParaRPr lang="en-GB" altLang="en-US" sz="2000" b="1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5809735" y="2699305"/>
            <a:ext cx="22955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GB" altLang="en-US" sz="2000" b="1" dirty="0">
                <a:solidFill>
                  <a:srgbClr val="003366"/>
                </a:solidFill>
                <a:latin typeface="+mn-lt"/>
              </a:rPr>
              <a:t>D</a:t>
            </a:r>
            <a:r>
              <a:rPr lang="en-GB" altLang="en-US" sz="2000" b="1" dirty="0" smtClean="0">
                <a:solidFill>
                  <a:srgbClr val="003366"/>
                </a:solidFill>
                <a:latin typeface="+mn-lt"/>
              </a:rPr>
              <a:t>L traffic gen</a:t>
            </a:r>
          </a:p>
          <a:p>
            <a:pPr>
              <a:buNone/>
              <a:defRPr/>
            </a:pPr>
            <a:r>
              <a:rPr lang="en-GB" altLang="en-US" sz="2000" b="1" dirty="0" smtClean="0">
                <a:solidFill>
                  <a:srgbClr val="003366"/>
                </a:solidFill>
                <a:latin typeface="+mn-lt"/>
              </a:rPr>
              <a:t>&amp; UL analysis</a:t>
            </a:r>
            <a:endParaRPr lang="en-GB" altLang="en-US" sz="2000" b="1" dirty="0">
              <a:solidFill>
                <a:srgbClr val="003366"/>
              </a:solidFill>
              <a:latin typeface="+mn-lt"/>
            </a:endParaRPr>
          </a:p>
        </p:txBody>
      </p:sp>
      <p:cxnSp>
        <p:nvCxnSpPr>
          <p:cNvPr id="29" name="Elbow Connector 28"/>
          <p:cNvCxnSpPr>
            <a:stCxn id="105479" idx="1"/>
            <a:endCxn id="105480" idx="0"/>
          </p:cNvCxnSpPr>
          <p:nvPr/>
        </p:nvCxnSpPr>
        <p:spPr bwMode="auto">
          <a:xfrm rot="10800000" flipV="1">
            <a:off x="1426826" y="2079089"/>
            <a:ext cx="1549855" cy="2463656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6" name="Elbow Connector 45"/>
          <p:cNvCxnSpPr>
            <a:stCxn id="105479" idx="3"/>
            <a:endCxn id="35849" idx="0"/>
          </p:cNvCxnSpPr>
          <p:nvPr/>
        </p:nvCxnSpPr>
        <p:spPr bwMode="auto">
          <a:xfrm>
            <a:off x="5186480" y="2079089"/>
            <a:ext cx="2593800" cy="2340191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32889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60813" y="2636838"/>
            <a:ext cx="5029200" cy="3529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36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169025" y="6483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7F7F7F"/>
                </a:solidFill>
                <a:latin typeface="Arial" charset="0"/>
                <a:ea typeface="MS PGothic" pitchFamily="32" charset="-128"/>
              </a:rPr>
              <a:t>PROPRIETARY &amp; CONFIDENTIAL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618538" y="-39688"/>
            <a:ext cx="37147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44541A3-C146-43AE-9FE6-45E4D2DBC2FF}" type="slidenum">
              <a:rPr lang="en-US" altLang="en-US" sz="1000">
                <a:solidFill>
                  <a:srgbClr val="FFFFFF"/>
                </a:solidFill>
                <a:latin typeface="Arial" charset="0"/>
                <a:ea typeface="MS PGothic" pitchFamily="32" charset="-128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>
              <a:solidFill>
                <a:srgbClr val="FFFFFF"/>
              </a:solidFill>
              <a:latin typeface="Arial" charset="0"/>
              <a:ea typeface="MS PGothic" pitchFamily="32" charset="-128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3" r="41730" b="2481"/>
          <a:stretch>
            <a:fillRect/>
          </a:stretch>
        </p:blipFill>
        <p:spPr bwMode="auto">
          <a:xfrm>
            <a:off x="3973513" y="2565400"/>
            <a:ext cx="50038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9203" r="41730" b="248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95288" y="228600"/>
            <a:ext cx="7772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None/>
              <a:defRPr/>
            </a:pPr>
            <a:r>
              <a:rPr lang="en-IE" altLang="en-US" b="0" kern="0" dirty="0" smtClean="0">
                <a:solidFill>
                  <a:srgbClr val="00A4F2"/>
                </a:solidFill>
              </a:rPr>
              <a:t>Default Management IP Address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388" y="1203325"/>
            <a:ext cx="6159242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sz="24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b="1">
                <a:solidFill>
                  <a:srgbClr val="003366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192.168.10.200 Edge Static IP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Connect via Standard Web Browser</a:t>
            </a:r>
          </a:p>
        </p:txBody>
      </p:sp>
    </p:spTree>
    <p:extLst>
      <p:ext uri="{BB962C8B-B14F-4D97-AF65-F5344CB8AC3E}">
        <p14:creationId xmlns:p14="http://schemas.microsoft.com/office/powerpoint/2010/main" val="1514781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679950" y="1295400"/>
            <a:ext cx="4384675" cy="4808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36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69025" y="6483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7F7F7F"/>
                </a:solidFill>
                <a:latin typeface="Arial" charset="0"/>
                <a:ea typeface="MS PGothic" pitchFamily="32" charset="-128"/>
              </a:rPr>
              <a:t>PROPRIETARY &amp; CONFIDENTIAL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618538" y="-39688"/>
            <a:ext cx="37147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7EFF9CB-C8C2-4DB3-B474-C2D87FE2CEAA}" type="slidenum">
              <a:rPr lang="en-US" altLang="en-US" sz="1000">
                <a:solidFill>
                  <a:srgbClr val="FFFFFF"/>
                </a:solidFill>
                <a:latin typeface="Arial" charset="0"/>
                <a:ea typeface="MS PGothic" pitchFamily="32" charset="-128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>
              <a:solidFill>
                <a:srgbClr val="FFFFFF"/>
              </a:solidFill>
              <a:latin typeface="Arial" charset="0"/>
              <a:ea typeface="MS PGothic" pitchFamily="32" charset="-128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3" r="41730" b="2481"/>
          <a:stretch>
            <a:fillRect/>
          </a:stretch>
        </p:blipFill>
        <p:spPr bwMode="auto">
          <a:xfrm>
            <a:off x="4679950" y="1268413"/>
            <a:ext cx="43910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9203" r="41730" b="248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4925" y="1295400"/>
            <a:ext cx="4824413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sz="24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b="1">
                <a:solidFill>
                  <a:srgbClr val="003366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In a standard Web Browser type D500 Edge IP Address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Click on </a:t>
            </a:r>
            <a:r>
              <a:rPr lang="en-IE" altLang="en-US" b="0" i="1" kern="0" dirty="0" smtClean="0"/>
              <a:t>“Download </a:t>
            </a:r>
            <a:r>
              <a:rPr lang="en-IE" altLang="en-US" b="0" i="1" kern="0" dirty="0" err="1" smtClean="0"/>
              <a:t>diversifEye</a:t>
            </a:r>
            <a:r>
              <a:rPr lang="en-IE" altLang="en-US" b="0" i="1" kern="0" dirty="0" smtClean="0"/>
              <a:t> </a:t>
            </a:r>
            <a:r>
              <a:rPr lang="en-IE" altLang="en-US" b="0" i="1" kern="0" dirty="0" err="1" smtClean="0"/>
              <a:t>X.y</a:t>
            </a:r>
            <a:r>
              <a:rPr lang="en-IE" altLang="en-US" b="0" i="1" kern="0" dirty="0" smtClean="0"/>
              <a:t> Client”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Installers Provided: -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Windows (XP and 7)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MAC OSX (Snow Leopard and Lion)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Linux (Fedora/Centos/</a:t>
            </a:r>
            <a:r>
              <a:rPr lang="en-IE" altLang="en-US" b="0" kern="0" dirty="0" err="1" smtClean="0"/>
              <a:t>Redhat</a:t>
            </a:r>
            <a:r>
              <a:rPr lang="en-IE" altLang="en-US" b="0" kern="0" dirty="0" smtClean="0"/>
              <a:t> and UBUNTU)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Solaris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5288" y="228600"/>
            <a:ext cx="7772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None/>
              <a:defRPr/>
            </a:pPr>
            <a:r>
              <a:rPr lang="en-IE" altLang="en-US" b="0" kern="0" dirty="0" smtClean="0">
                <a:solidFill>
                  <a:srgbClr val="00A4F2"/>
                </a:solidFill>
              </a:rPr>
              <a:t>Download GUI Client</a:t>
            </a:r>
          </a:p>
        </p:txBody>
      </p:sp>
    </p:spTree>
    <p:extLst>
      <p:ext uri="{BB962C8B-B14F-4D97-AF65-F5344CB8AC3E}">
        <p14:creationId xmlns:p14="http://schemas.microsoft.com/office/powerpoint/2010/main" val="2121132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08513" y="1368425"/>
            <a:ext cx="4319587" cy="41767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36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69025" y="6483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7F7F7F"/>
                </a:solidFill>
                <a:latin typeface="Arial" charset="0"/>
                <a:ea typeface="MS PGothic" pitchFamily="32" charset="-128"/>
              </a:rPr>
              <a:t>PROPRIETARY &amp; CONFIDENTIAL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618538" y="-39688"/>
            <a:ext cx="37147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3366"/>
                </a:solidFill>
                <a:latin typeface="Helvetica" pitchFamily="34" charset="0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5F5F5F"/>
              </a:buClr>
              <a:buSzPct val="75000"/>
              <a:buFont typeface="Arial" charset="0"/>
              <a:buChar char="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rgbClr val="003366"/>
                </a:solidFill>
                <a:latin typeface="Helvetica" pitchFamily="34" charset="0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 b="1">
                <a:solidFill>
                  <a:srgbClr val="8D5E3A"/>
                </a:solidFill>
                <a:latin typeface="Helvetica" pitchFamily="34" charset="0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5F5F5F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3D5567A-63EC-4D02-87D3-2CD17E138139}" type="slidenum">
              <a:rPr lang="en-US" altLang="en-US" sz="1000">
                <a:solidFill>
                  <a:srgbClr val="FFFFFF"/>
                </a:solidFill>
                <a:latin typeface="Arial" charset="0"/>
                <a:ea typeface="MS PGothic" pitchFamily="32" charset="-128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>
              <a:solidFill>
                <a:srgbClr val="FFFFFF"/>
              </a:solidFill>
              <a:latin typeface="Arial" charset="0"/>
              <a:ea typeface="MS PGothic" pitchFamily="32" charset="-128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412875"/>
            <a:ext cx="4319587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95288" y="228600"/>
            <a:ext cx="7772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None/>
              <a:defRPr/>
            </a:pPr>
            <a:r>
              <a:rPr lang="en-IE" altLang="en-US" b="0" kern="0" dirty="0" smtClean="0">
                <a:solidFill>
                  <a:srgbClr val="00A4F2"/>
                </a:solidFill>
              </a:rPr>
              <a:t>Install GUI Client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36513" y="1347788"/>
            <a:ext cx="4824413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sz="24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75000"/>
              <a:buFont typeface="Arial" charset="0"/>
              <a:buChar char="▼"/>
              <a:defRPr b="1">
                <a:solidFill>
                  <a:srgbClr val="003366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 b="1">
                <a:solidFill>
                  <a:srgbClr val="8D5E3A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5E9EB7"/>
              </a:buClr>
              <a:buSzPct val="60000"/>
              <a:buFont typeface="Monotype Sorts" pitchFamily="2" charset="2"/>
              <a:buChar char="t"/>
              <a:defRPr sz="1400" b="1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For Installation Instructions client “Client Install” on Web Admin view</a:t>
            </a:r>
            <a:endParaRPr lang="en-IE" altLang="en-US" b="0" i="1" kern="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E" altLang="en-US" b="0" kern="0" dirty="0" smtClean="0"/>
              <a:t>After Installing  GUI Client load the GUI Client login dialogue</a:t>
            </a:r>
          </a:p>
          <a:p>
            <a:pPr lvl="1">
              <a:defRPr/>
            </a:pPr>
            <a:r>
              <a:rPr lang="en-IE" altLang="en-US" b="0" kern="0" dirty="0" smtClean="0"/>
              <a:t>Username: ‘tm500’</a:t>
            </a:r>
          </a:p>
          <a:p>
            <a:pPr lvl="1">
              <a:defRPr/>
            </a:pPr>
            <a:r>
              <a:rPr lang="en-IE" altLang="en-US" b="0" kern="0" dirty="0" smtClean="0"/>
              <a:t>Server Host: 192.168.10.200</a:t>
            </a:r>
          </a:p>
          <a:p>
            <a:pPr lvl="1">
              <a:defRPr/>
            </a:pPr>
            <a:r>
              <a:rPr lang="en-IE" altLang="en-US" b="0" kern="0" dirty="0" smtClean="0"/>
              <a:t>Partition: 1</a:t>
            </a:r>
          </a:p>
        </p:txBody>
      </p:sp>
    </p:spTree>
    <p:extLst>
      <p:ext uri="{BB962C8B-B14F-4D97-AF65-F5344CB8AC3E}">
        <p14:creationId xmlns:p14="http://schemas.microsoft.com/office/powerpoint/2010/main" val="2486601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8723</TotalTime>
  <Words>1541</Words>
  <Application>Microsoft Office PowerPoint</Application>
  <PresentationFormat>On-screen Show (4:3)</PresentationFormat>
  <Paragraphs>279</Paragraphs>
  <Slides>37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Powerpoint theme v9</vt:lpstr>
      <vt:lpstr>PowerPoint Presentation</vt:lpstr>
      <vt:lpstr>D500 Traffic Generator / Analyser</vt:lpstr>
      <vt:lpstr>Confusion about the DiversifEye</vt:lpstr>
      <vt:lpstr>Flavors of DiversifEye</vt:lpstr>
      <vt:lpstr>What is the DiversifEye?</vt:lpstr>
      <vt:lpstr>DiversifEye in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HP Switch VLAN configuration</vt:lpstr>
      <vt:lpstr>DiversifEye Control</vt:lpstr>
      <vt:lpstr>DiversifEye DiversifEye GUI Control</vt:lpstr>
      <vt:lpstr>DiversifEye CLI Control</vt:lpstr>
      <vt:lpstr>DiversifEye Usage</vt:lpstr>
      <vt:lpstr>DiversifEye Provisioning</vt:lpstr>
      <vt:lpstr>DiversifEye Provisioning – Live.bat</vt:lpstr>
      <vt:lpstr>DiversifEye Provisioning – TM500.xml</vt:lpstr>
      <vt:lpstr>DiversifEye Provisioning – TM500 Block</vt:lpstr>
      <vt:lpstr>DiversifEye Provisioning – PPPoE Block</vt:lpstr>
      <vt:lpstr>Application Configuration Block</vt:lpstr>
      <vt:lpstr>DiversifEye Provisioning – Client Configuration</vt:lpstr>
      <vt:lpstr>DiversifEye Provisioning – FTP Configuration</vt:lpstr>
      <vt:lpstr>DiversifEye Provisioning – HTTP Configuration</vt:lpstr>
      <vt:lpstr>DiversifEye Provisioning – VOIP Configuration</vt:lpstr>
      <vt:lpstr>DiversifEye Provisioning – VOIP Configuration</vt:lpstr>
      <vt:lpstr>DiversifEye Provisioning – RTSP Configuration</vt:lpstr>
      <vt:lpstr>DiversifEye Edge Usage</vt:lpstr>
      <vt:lpstr>DiversifEye Core Usage</vt:lpstr>
      <vt:lpstr>Scripting with the Ext-MUE gui</vt:lpstr>
      <vt:lpstr>Scripting</vt:lpstr>
      <vt:lpstr>Scripting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Cobham plc</dc:creator>
  <cp:lastModifiedBy>Blackwood, Alex</cp:lastModifiedBy>
  <cp:revision>723</cp:revision>
  <cp:lastPrinted>2015-08-25T13:58:37Z</cp:lastPrinted>
  <dcterms:created xsi:type="dcterms:W3CDTF">2008-07-14T14:25:57Z</dcterms:created>
  <dcterms:modified xsi:type="dcterms:W3CDTF">2016-01-12T14:37:09Z</dcterms:modified>
</cp:coreProperties>
</file>