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4"/>
    <p:sldMasterId id="2147483804" r:id="rId5"/>
  </p:sldMasterIdLst>
  <p:notesMasterIdLst>
    <p:notesMasterId r:id="rId28"/>
  </p:notesMasterIdLst>
  <p:sldIdLst>
    <p:sldId id="633" r:id="rId6"/>
    <p:sldId id="490" r:id="rId7"/>
    <p:sldId id="630" r:id="rId8"/>
    <p:sldId id="617" r:id="rId9"/>
    <p:sldId id="646" r:id="rId10"/>
    <p:sldId id="570" r:id="rId11"/>
    <p:sldId id="561" r:id="rId12"/>
    <p:sldId id="542" r:id="rId13"/>
    <p:sldId id="639" r:id="rId14"/>
    <p:sldId id="647" r:id="rId15"/>
    <p:sldId id="648" r:id="rId16"/>
    <p:sldId id="640" r:id="rId17"/>
    <p:sldId id="623" r:id="rId18"/>
    <p:sldId id="625" r:id="rId19"/>
    <p:sldId id="624" r:id="rId20"/>
    <p:sldId id="626" r:id="rId21"/>
    <p:sldId id="628" r:id="rId22"/>
    <p:sldId id="629" r:id="rId23"/>
    <p:sldId id="627" r:id="rId24"/>
    <p:sldId id="643" r:id="rId25"/>
    <p:sldId id="632" r:id="rId26"/>
    <p:sldId id="634" r:id="rId2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F2"/>
    <a:srgbClr val="FF9900"/>
    <a:srgbClr val="6BA4B8"/>
    <a:srgbClr val="FFFFFF"/>
    <a:srgbClr val="EEC992"/>
    <a:srgbClr val="FFCC00"/>
    <a:srgbClr val="6988B9"/>
    <a:srgbClr val="508FA6"/>
    <a:srgbClr val="0099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60492" autoAdjust="0"/>
  </p:normalViewPr>
  <p:slideViewPr>
    <p:cSldViewPr snapToGrid="0" snapToObjects="1">
      <p:cViewPr varScale="1">
        <p:scale>
          <a:sx n="77" d="100"/>
          <a:sy n="77" d="100"/>
        </p:scale>
        <p:origin x="-1350" y="-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965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DD56E994-9033-41DA-81A7-3F8B4CD957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435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Measuring the performance of IP networks through the use of standard protocols has always been a challenge. </a:t>
            </a:r>
          </a:p>
          <a:p>
            <a:pPr lvl="1">
              <a:spcBef>
                <a:spcPct val="0"/>
              </a:spcBef>
            </a:pPr>
            <a: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The inventors of IP provided some tools, such as ICMP Ping, </a:t>
            </a:r>
            <a:r>
              <a:rPr lang="en-GB" sz="1400" kern="1200" dirty="0" err="1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Traceroute</a:t>
            </a:r>
            <a: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 and UDP Echo, as part of the TCP/IP suite of protocols.</a:t>
            </a:r>
          </a:p>
          <a:p>
            <a:pPr>
              <a:spcBef>
                <a:spcPct val="0"/>
              </a:spcBef>
            </a:pP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Measuring the performance of IP networks through the use of standard protocols has always been a challenge. These tools were not intended to conduct overall performance measurements but were designed for simple troubleshooting of IP networks. </a:t>
            </a:r>
          </a:p>
          <a:p>
            <a:pPr>
              <a:spcBef>
                <a:spcPct val="0"/>
              </a:spcBef>
            </a:pP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The Two-Way Active Measurement Protocol (TWAMP) defines a flexible method for measuring round-trip IP performance among any two devices in a network that support the standard. </a:t>
            </a:r>
          </a:p>
          <a:p>
            <a:pPr>
              <a:spcBef>
                <a:spcPct val="0"/>
              </a:spcBef>
            </a:pP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TWAMP provides a flexible choice of solutions and full visibility into network performance</a:t>
            </a:r>
          </a:p>
          <a:p>
            <a:pPr>
              <a:spcBef>
                <a:spcPct val="0"/>
              </a:spcBef>
            </a:pP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It is compliant to work with the routers and switches in the network.</a:t>
            </a:r>
          </a:p>
          <a:p>
            <a:pPr lvl="1">
              <a:spcBef>
                <a:spcPct val="0"/>
              </a:spcBef>
            </a:pPr>
            <a: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Any two endpoints can interoperate and therefore obviate the need for managers to deploy systems with closed proprietary protocols for measuring performance.</a:t>
            </a:r>
          </a:p>
          <a:p>
            <a:pPr lvl="1">
              <a:spcBef>
                <a:spcPct val="0"/>
              </a:spcBef>
            </a:pPr>
            <a: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Standards-based performance measurement protocols to create an ecosystem where IP performance metrics are obtained through cooperation among network elements.</a:t>
            </a:r>
          </a:p>
          <a:p>
            <a:pPr>
              <a:spcBef>
                <a:spcPct val="0"/>
              </a:spcBef>
            </a:pP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Through the use and deployment of TWAMP the IP performance  can be measured effectively at all locations.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56E994-9033-41DA-81A7-3F8B4CD957BB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42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-1588" y="241300"/>
            <a:ext cx="9145588" cy="1439863"/>
          </a:xfrm>
          <a:prstGeom prst="rect">
            <a:avLst/>
          </a:prstGeom>
          <a:solidFill>
            <a:srgbClr val="009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117475" y="1277938"/>
            <a:ext cx="2881313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860" dirty="0">
                <a:solidFill>
                  <a:schemeClr val="bg1"/>
                </a:solidFill>
                <a:latin typeface="Times" charset="0"/>
              </a:rPr>
              <a:t>The most important thing we build is trust</a:t>
            </a:r>
          </a:p>
        </p:txBody>
      </p:sp>
      <p:pic>
        <p:nvPicPr>
          <p:cNvPr id="6" name="Picture 2" descr="P:\logos\cobham_logo_white_screen_RGB_png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7050" y="471488"/>
            <a:ext cx="20383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S:\Alex Holt\Untitled-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662113"/>
            <a:ext cx="9144000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3813175"/>
          <a:ext cx="9144000" cy="335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34963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ADVANCED  ELECTRONIC  </a:t>
                      </a:r>
                      <a:r>
                        <a:rPr lang="en-US" sz="800" b="1" baseline="0" dirty="0" smtClean="0"/>
                        <a:t>SOLUTIONS</a:t>
                      </a:r>
                      <a:endParaRPr lang="en-US" sz="800" b="1" dirty="0"/>
                    </a:p>
                  </a:txBody>
                  <a:tcPr marT="45604" marB="45604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AVIATION  SERVICES</a:t>
                      </a:r>
                      <a:endParaRPr lang="en-US" sz="800" b="1" dirty="0"/>
                    </a:p>
                  </a:txBody>
                  <a:tcPr marT="45604" marB="4560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COMMUNICATIONS  AND  CONNECTIVITY</a:t>
                      </a:r>
                      <a:endParaRPr lang="en-US" sz="800" b="1" dirty="0"/>
                    </a:p>
                  </a:txBody>
                  <a:tcPr marT="45604" marB="4560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MISSION  SYSTEMS</a:t>
                      </a:r>
                      <a:endParaRPr lang="en-US" sz="800" b="1" dirty="0"/>
                    </a:p>
                  </a:txBody>
                  <a:tcPr marT="45604" marB="4560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8996A0"/>
                    </a:solidFill>
                  </a:tcPr>
                </a:tc>
              </a:tr>
            </a:tbl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32234" y="4995511"/>
            <a:ext cx="7873025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31775" y="5464175"/>
            <a:ext cx="7874000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68738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4"/>
          </p:nvPr>
        </p:nvSpPr>
        <p:spPr>
          <a:xfrm>
            <a:off x="3311525" y="6505575"/>
            <a:ext cx="2519363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5"/>
          </p:nvPr>
        </p:nvSpPr>
        <p:spPr>
          <a:xfrm>
            <a:off x="431800" y="6505575"/>
            <a:ext cx="381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2891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201510"/>
            <a:ext cx="2070100" cy="518500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1201510"/>
            <a:ext cx="6059488" cy="5185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575"/>
            <a:ext cx="2519363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31800" y="6505575"/>
            <a:ext cx="381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92CBD-CD00-47C0-B187-7C8C016C1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8621"/>
      </p:ext>
    </p:extLst>
  </p:cSld>
  <p:clrMapOvr>
    <a:masterClrMapping/>
  </p:clrMapOvr>
  <p:transition>
    <p:fade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63938" y="6656388"/>
            <a:ext cx="2286000" cy="228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" charset="0"/>
              </a:defRPr>
            </a:lvl1pPr>
          </a:lstStyle>
          <a:p>
            <a:pPr>
              <a:defRPr/>
            </a:pPr>
            <a:r>
              <a:rPr lang="en-US" smtClean="0"/>
              <a:t>PROPRIETARY &amp; CONFIDENTIAL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2725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63938" y="6656388"/>
            <a:ext cx="2286000" cy="228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" charset="0"/>
              </a:defRPr>
            </a:lvl1pPr>
          </a:lstStyle>
          <a:p>
            <a:pPr>
              <a:defRPr/>
            </a:pPr>
            <a:r>
              <a:rPr lang="en-US" smtClean="0"/>
              <a:t>PROPRIETARY &amp; CONFIDENTIAL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15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W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235" y="4995511"/>
            <a:ext cx="6336826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31775" y="5464175"/>
            <a:ext cx="6337285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sp>
        <p:nvSpPr>
          <p:cNvPr id="24" name="Rectangle 23"/>
          <p:cNvSpPr/>
          <p:nvPr/>
        </p:nvSpPr>
        <p:spPr bwMode="auto">
          <a:xfrm>
            <a:off x="-1805" y="241384"/>
            <a:ext cx="9145805" cy="1440000"/>
          </a:xfrm>
          <a:prstGeom prst="rect">
            <a:avLst/>
          </a:prstGeom>
          <a:solidFill>
            <a:srgbClr val="00A4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117020" y="1278320"/>
            <a:ext cx="28821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GB" sz="860" dirty="0">
                <a:solidFill>
                  <a:schemeClr val="bg1"/>
                </a:solidFill>
              </a:rPr>
              <a:t>The most important thing we build is trust</a:t>
            </a:r>
          </a:p>
        </p:txBody>
      </p:sp>
      <p:pic>
        <p:nvPicPr>
          <p:cNvPr id="26" name="Picture 2" descr="P:\logos\cobham_logo_white_screen_RGB_png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6300" y="471815"/>
            <a:ext cx="2038829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57036"/>
              </p:ext>
            </p:extLst>
          </p:nvPr>
        </p:nvGraphicFramePr>
        <p:xfrm>
          <a:off x="1805" y="3774645"/>
          <a:ext cx="9144000" cy="23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30430"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ADVANCED ELECTRONIC </a:t>
                      </a:r>
                      <a:r>
                        <a:rPr lang="en-US" sz="780" b="1" baseline="0" dirty="0" smtClean="0"/>
                        <a:t>SOLUTIONS</a:t>
                      </a:r>
                      <a:endParaRPr lang="en-US" sz="780" b="1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AVIATION SERVICES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COMMUNICATIONS AND CONNECTIVITY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MISSION SYSTEMS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8996A0"/>
                    </a:solidFill>
                  </a:tcPr>
                </a:tc>
              </a:tr>
            </a:tbl>
          </a:graphicData>
        </a:graphic>
      </p:graphicFrame>
      <p:pic>
        <p:nvPicPr>
          <p:cNvPr id="30" name="Picture 1" descr="E:\Images\InDesign\POWERPOIN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1700775"/>
            <a:ext cx="9144000" cy="2070825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184" y="5937992"/>
            <a:ext cx="2515481" cy="680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Title and Content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1077440"/>
            <a:ext cx="9144000" cy="5447904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2382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Section Header White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5733256"/>
            <a:ext cx="2515481" cy="680328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Section Header Ocean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1077440"/>
            <a:ext cx="9144000" cy="5447904"/>
          </a:xfrm>
          <a:prstGeom prst="rect">
            <a:avLst/>
          </a:prstGeom>
          <a:gradFill flip="none" rotWithShape="1">
            <a:gsLst>
              <a:gs pos="0">
                <a:srgbClr val="00A8B4">
                  <a:shade val="30000"/>
                  <a:satMod val="115000"/>
                </a:srgbClr>
              </a:gs>
              <a:gs pos="50000">
                <a:srgbClr val="00A8B4">
                  <a:shade val="67500"/>
                  <a:satMod val="115000"/>
                </a:srgbClr>
              </a:gs>
              <a:gs pos="100000">
                <a:srgbClr val="00A8B4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80928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0873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91564" y="3933056"/>
            <a:ext cx="5261207" cy="290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7181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Section Header orange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1077440"/>
            <a:ext cx="9144000" cy="5447904"/>
          </a:xfrm>
          <a:prstGeom prst="rect">
            <a:avLst/>
          </a:prstGeom>
          <a:gradFill flip="none" rotWithShape="1">
            <a:gsLst>
              <a:gs pos="0">
                <a:srgbClr val="F25600"/>
              </a:gs>
              <a:gs pos="50000">
                <a:srgbClr val="FF7900">
                  <a:shade val="67500"/>
                  <a:satMod val="115000"/>
                </a:srgbClr>
              </a:gs>
              <a:gs pos="100000">
                <a:srgbClr val="FF7900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80928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0873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6512" y="4509120"/>
            <a:ext cx="414641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7894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15982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Section Header Grey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1077440"/>
            <a:ext cx="9180512" cy="5447904"/>
          </a:xfrm>
          <a:prstGeom prst="rect">
            <a:avLst/>
          </a:prstGeom>
          <a:gradFill>
            <a:gsLst>
              <a:gs pos="84000">
                <a:srgbClr val="8996A0"/>
              </a:gs>
              <a:gs pos="100000">
                <a:srgbClr val="6F7F8B"/>
              </a:gs>
            </a:gsLst>
            <a:lin ang="81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80928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0873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91564" y="3933056"/>
            <a:ext cx="5261207" cy="290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789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Section Header Cyan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1077440"/>
            <a:ext cx="9144000" cy="5447904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80928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0873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6512" y="4509120"/>
            <a:ext cx="414641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78945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239838"/>
            <a:ext cx="4064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65588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W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203263"/>
            <a:ext cx="4064000" cy="2554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3263"/>
            <a:ext cx="4065588" cy="2554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31800" y="3842831"/>
            <a:ext cx="8281988" cy="2554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1094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Comparis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Comparison Oc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0" y="1077440"/>
            <a:ext cx="9144000" cy="5447904"/>
          </a:xfrm>
          <a:prstGeom prst="rect">
            <a:avLst/>
          </a:prstGeom>
          <a:gradFill flip="none" rotWithShape="1">
            <a:gsLst>
              <a:gs pos="0">
                <a:srgbClr val="00A8B4">
                  <a:shade val="30000"/>
                  <a:satMod val="115000"/>
                </a:srgbClr>
              </a:gs>
              <a:gs pos="50000">
                <a:srgbClr val="00A8B4">
                  <a:shade val="67500"/>
                  <a:satMod val="115000"/>
                </a:srgbClr>
              </a:gs>
              <a:gs pos="100000">
                <a:srgbClr val="00A8B4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06087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Blan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1077440"/>
            <a:ext cx="9180512" cy="5447904"/>
          </a:xfrm>
          <a:prstGeom prst="rect">
            <a:avLst/>
          </a:prstGeom>
          <a:gradFill>
            <a:gsLst>
              <a:gs pos="84000">
                <a:srgbClr val="8996A0"/>
              </a:gs>
              <a:gs pos="100000">
                <a:srgbClr val="6F7F8B"/>
              </a:gs>
            </a:gsLst>
            <a:lin ang="81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6512" y="4509120"/>
            <a:ext cx="4146417" cy="23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Content with Capti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1094952"/>
            <a:ext cx="9144000" cy="5447904"/>
          </a:xfrm>
          <a:prstGeom prst="rect">
            <a:avLst/>
          </a:prstGeom>
          <a:gradFill flip="none" rotWithShape="1">
            <a:gsLst>
              <a:gs pos="0">
                <a:srgbClr val="F25600"/>
              </a:gs>
              <a:gs pos="50000">
                <a:srgbClr val="FF7900">
                  <a:shade val="67500"/>
                  <a:satMod val="115000"/>
                </a:srgbClr>
              </a:gs>
              <a:gs pos="100000">
                <a:srgbClr val="FF7900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00"/>
            <a:ext cx="3008313" cy="8548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4700"/>
            <a:ext cx="5111750" cy="500146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08015"/>
            <a:ext cx="3008313" cy="4118148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W Title and Conten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1077440"/>
            <a:ext cx="9180512" cy="5447904"/>
          </a:xfrm>
          <a:prstGeom prst="rect">
            <a:avLst/>
          </a:prstGeom>
          <a:gradFill>
            <a:gsLst>
              <a:gs pos="84000">
                <a:srgbClr val="8996A0"/>
              </a:gs>
              <a:gs pos="100000">
                <a:srgbClr val="6F7F8B"/>
              </a:gs>
            </a:gsLst>
            <a:lin ang="81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8975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575"/>
            <a:ext cx="2519363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31800" y="6505575"/>
            <a:ext cx="381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85D9C-917A-4CC3-A973-06828A4CDA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57187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W Title and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1094952"/>
            <a:ext cx="9144000" cy="5447904"/>
          </a:xfrm>
          <a:prstGeom prst="rect">
            <a:avLst/>
          </a:prstGeom>
          <a:gradFill flip="none" rotWithShape="1">
            <a:gsLst>
              <a:gs pos="0">
                <a:srgbClr val="F25600"/>
              </a:gs>
              <a:gs pos="50000">
                <a:srgbClr val="FF7900">
                  <a:shade val="67500"/>
                  <a:satMod val="115000"/>
                </a:srgbClr>
              </a:gs>
              <a:gs pos="100000">
                <a:srgbClr val="FF7900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70828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W Title and Content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1077440"/>
            <a:ext cx="9144000" cy="5447904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64577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Picture with Cap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3105"/>
            <a:ext cx="5486400" cy="35644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Vertical Title and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201510"/>
            <a:ext cx="2070100" cy="518500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1201510"/>
            <a:ext cx="6059488" cy="5185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888" y="2493494"/>
            <a:ext cx="7077456" cy="1914144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32234" y="4995511"/>
            <a:ext cx="7873025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31775" y="5464175"/>
            <a:ext cx="7874000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687380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575"/>
            <a:ext cx="2519363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31800" y="6505575"/>
            <a:ext cx="381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85D9C-917A-4CC3-A973-06828A4CDA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57187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159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63938" y="6656388"/>
            <a:ext cx="2286000" cy="228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" charset="0"/>
              </a:defRPr>
            </a:lvl1pPr>
          </a:lstStyle>
          <a:p>
            <a:pPr>
              <a:defRPr/>
            </a:pPr>
            <a:r>
              <a:rPr lang="en-US" smtClean="0"/>
              <a:t>PROPRIETARY &amp; CONFIDENTIAL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2725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239838"/>
            <a:ext cx="4064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65588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4"/>
          </p:nvPr>
        </p:nvSpPr>
        <p:spPr>
          <a:xfrm>
            <a:off x="3311525" y="6505575"/>
            <a:ext cx="2519363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5"/>
          </p:nvPr>
        </p:nvSpPr>
        <p:spPr>
          <a:xfrm>
            <a:off x="431800" y="6505575"/>
            <a:ext cx="381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4660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4"/>
          </p:nvPr>
        </p:nvSpPr>
        <p:spPr>
          <a:xfrm>
            <a:off x="3311525" y="6505575"/>
            <a:ext cx="2519363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5"/>
          </p:nvPr>
        </p:nvSpPr>
        <p:spPr>
          <a:xfrm>
            <a:off x="431800" y="6505575"/>
            <a:ext cx="381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921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4"/>
          </p:nvPr>
        </p:nvSpPr>
        <p:spPr>
          <a:xfrm>
            <a:off x="3311525" y="6505575"/>
            <a:ext cx="2519363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5"/>
          </p:nvPr>
        </p:nvSpPr>
        <p:spPr>
          <a:xfrm>
            <a:off x="431800" y="6505575"/>
            <a:ext cx="381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5409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4"/>
          </p:nvPr>
        </p:nvSpPr>
        <p:spPr>
          <a:xfrm>
            <a:off x="3311525" y="6505575"/>
            <a:ext cx="2519363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5"/>
          </p:nvPr>
        </p:nvSpPr>
        <p:spPr>
          <a:xfrm>
            <a:off x="431800" y="6505575"/>
            <a:ext cx="381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07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00"/>
            <a:ext cx="3008313" cy="8548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4700"/>
            <a:ext cx="5111750" cy="5001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08015"/>
            <a:ext cx="3008313" cy="41181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575"/>
            <a:ext cx="2519363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31800" y="6505575"/>
            <a:ext cx="381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68427-1EF9-464E-BC2A-8EE98A516E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87803"/>
      </p:ext>
    </p:extLst>
  </p:cSld>
  <p:clrMapOvr>
    <a:masterClrMapping/>
  </p:clrMapOvr>
  <p:transition>
    <p:fade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3105"/>
            <a:ext cx="5486400" cy="35644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575"/>
            <a:ext cx="2519363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31800" y="6505575"/>
            <a:ext cx="381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3FB08-6EB4-4394-B766-1AE71A002C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66959"/>
      </p:ext>
    </p:extLst>
  </p:cSld>
  <p:clrMapOvr>
    <a:masterClrMapping/>
  </p:clrMapOvr>
  <p:transition>
    <p:fade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39838"/>
            <a:ext cx="8281988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519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11525" y="6508750"/>
            <a:ext cx="2519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192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1800" y="650875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  <a:latin typeface="Times" charset="0"/>
              </a:defRPr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7" name="Line 19"/>
          <p:cNvSpPr>
            <a:spLocks noChangeShapeType="1"/>
          </p:cNvSpPr>
          <p:nvPr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78" name="Line 20"/>
          <p:cNvSpPr>
            <a:spLocks noChangeShapeType="1"/>
          </p:cNvSpPr>
          <p:nvPr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5" name="Text Box 24"/>
          <p:cNvSpPr txBox="1">
            <a:spLocks noChangeArrowheads="1"/>
          </p:cNvSpPr>
          <p:nvPr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altLang="en-US" sz="800" smtClean="0">
                <a:solidFill>
                  <a:schemeClr val="bg2"/>
                </a:solidFill>
              </a:rPr>
              <a:t>Cobham plc</a:t>
            </a:r>
          </a:p>
        </p:txBody>
      </p:sp>
      <p:sp>
        <p:nvSpPr>
          <p:cNvPr id="3080" name="Line 19"/>
          <p:cNvSpPr>
            <a:spLocks noChangeShapeType="1"/>
          </p:cNvSpPr>
          <p:nvPr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81" name="Line 20"/>
          <p:cNvSpPr>
            <a:spLocks noChangeShapeType="1"/>
          </p:cNvSpPr>
          <p:nvPr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8" name="Text Box 23"/>
          <p:cNvSpPr txBox="1">
            <a:spLocks noChangeArrowheads="1"/>
          </p:cNvSpPr>
          <p:nvPr/>
        </p:nvSpPr>
        <p:spPr bwMode="auto">
          <a:xfrm>
            <a:off x="6645275" y="6500813"/>
            <a:ext cx="2036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 smtClean="0"/>
          </a:p>
        </p:txBody>
      </p:sp>
      <p:sp>
        <p:nvSpPr>
          <p:cNvPr id="2059" name="Text Box 24"/>
          <p:cNvSpPr txBox="1">
            <a:spLocks noChangeArrowheads="1"/>
          </p:cNvSpPr>
          <p:nvPr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altLang="en-US" sz="800" smtClean="0">
                <a:solidFill>
                  <a:schemeClr val="bg2"/>
                </a:solidFill>
              </a:rPr>
              <a:t>Cobham plc</a:t>
            </a:r>
          </a:p>
        </p:txBody>
      </p:sp>
      <p:pic>
        <p:nvPicPr>
          <p:cNvPr id="3084" name="Picture 2" descr="P:\logos\cobham_logo_cyan.png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7050" y="217488"/>
            <a:ext cx="20558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9pPr>
    </p:titleStyle>
    <p:bodyStyle>
      <a:lvl1pPr marL="195263" indent="-195263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190500" algn="l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2pPr>
      <a:lvl3pPr marL="1236663" indent="-188913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3pPr>
      <a:lvl4pPr marL="1719263" indent="-25241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39838"/>
            <a:ext cx="8281988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19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11525" y="6508750"/>
            <a:ext cx="2519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192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1800" y="650875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4" name="Line 20"/>
          <p:cNvSpPr>
            <a:spLocks noChangeShapeType="1"/>
          </p:cNvSpPr>
          <p:nvPr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pic>
        <p:nvPicPr>
          <p:cNvPr id="15" name="Picture 2" descr="P:\logos\cobham_logo_cyan.png"/>
          <p:cNvPicPr>
            <a:picLocks noChangeAspect="1" noChangeArrowheads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6300" y="217410"/>
            <a:ext cx="2055845" cy="216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336" y="6560264"/>
            <a:ext cx="1725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Clr>
                <a:srgbClr val="00A4F2"/>
              </a:buClr>
              <a:buNone/>
            </a:pPr>
            <a:r>
              <a:rPr lang="en-GB" sz="1000" dirty="0" smtClean="0">
                <a:solidFill>
                  <a:srgbClr val="FF7900"/>
                </a:solidFill>
              </a:rPr>
              <a:t>www.cobham.com/wireless</a:t>
            </a:r>
            <a:endParaRPr lang="en-US" sz="1000" dirty="0" err="1" smtClean="0">
              <a:solidFill>
                <a:srgbClr val="FF79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29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  <p:sldLayoutId id="2147483825" r:id="rId22"/>
    <p:sldLayoutId id="2147483826" r:id="rId23"/>
    <p:sldLayoutId id="2147483827" r:id="rId24"/>
    <p:sldLayoutId id="2147483828" r:id="rId25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9pPr>
    </p:titleStyle>
    <p:bodyStyle>
      <a:lvl1pPr marL="195263" indent="-195263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190500" algn="l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2pPr>
      <a:lvl3pPr marL="1236663" indent="-188913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800">
          <a:solidFill>
            <a:schemeClr val="tx1"/>
          </a:solidFill>
          <a:latin typeface="+mn-lt"/>
        </a:defRPr>
      </a:lvl3pPr>
      <a:lvl4pPr marL="1719263" indent="-25241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66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microsoft.com/office/2007/relationships/hdphoto" Target="../media/hdphoto5.wdp"/><Relationship Id="rId21" Type="http://schemas.openxmlformats.org/officeDocument/2006/relationships/image" Target="../media/image7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3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6.png"/><Relationship Id="rId11" Type="http://schemas.openxmlformats.org/officeDocument/2006/relationships/image" Target="../media/image41.jpe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microsoft.com/office/2007/relationships/hdphoto" Target="../media/hdphoto6.wdp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Cobham Wireless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en-US" dirty="0"/>
              <a:t>Leaders in Advanced Network </a:t>
            </a:r>
            <a:r>
              <a:rPr lang="en-GB" altLang="en-US" dirty="0" smtClean="0"/>
              <a:t>Test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945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 bwMode="auto">
          <a:xfrm>
            <a:off x="201168" y="3535800"/>
            <a:ext cx="8750808" cy="204203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t"/>
          <a:lstStyle/>
          <a:p>
            <a:pPr marL="182563" lvl="1" indent="-90488">
              <a:spcBef>
                <a:spcPct val="20000"/>
              </a:spcBef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Traffic Generation Options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9853" y="3811292"/>
            <a:ext cx="8444064" cy="25778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1" indent="-365125">
              <a:spcBef>
                <a:spcPct val="20000"/>
              </a:spcBef>
            </a:pPr>
            <a:r>
              <a:rPr lang="en-US" sz="1300" dirty="0">
                <a:solidFill>
                  <a:schemeClr val="bg1"/>
                </a:solidFill>
                <a:latin typeface="+mn-lt"/>
              </a:rPr>
              <a:t>3.6Gbps DL </a:t>
            </a:r>
            <a:r>
              <a:rPr lang="en-US" sz="1300" dirty="0" smtClean="0">
                <a:solidFill>
                  <a:schemeClr val="bg1"/>
                </a:solidFill>
                <a:latin typeface="+mn-lt"/>
              </a:rPr>
              <a:t>Traffic – R630</a:t>
            </a:r>
            <a:endParaRPr lang="en-US" sz="1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Data Apps </a:t>
            </a:r>
            <a:r>
              <a:rPr lang="en-GB" dirty="0" smtClean="0"/>
              <a:t>Product Structure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1168" y="1207008"/>
            <a:ext cx="8750807" cy="2357396"/>
            <a:chOff x="1047103" y="1325880"/>
            <a:chExt cx="6949440" cy="2357396"/>
          </a:xfrm>
        </p:grpSpPr>
        <p:sp>
          <p:nvSpPr>
            <p:cNvPr id="8" name="Rectangle 7"/>
            <p:cNvSpPr/>
            <p:nvPr/>
          </p:nvSpPr>
          <p:spPr bwMode="auto">
            <a:xfrm>
              <a:off x="1047103" y="1325880"/>
              <a:ext cx="6949440" cy="20997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1600" dirty="0" smtClean="0">
                  <a:solidFill>
                    <a:schemeClr val="bg1"/>
                  </a:solidFill>
                  <a:latin typeface="+mn-lt"/>
                </a:rPr>
                <a:t> Application </a:t>
              </a:r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Options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181065" y="2889352"/>
              <a:ext cx="1524600" cy="39530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GB" sz="1600" dirty="0">
                  <a:solidFill>
                    <a:schemeClr val="bg1"/>
                  </a:solidFill>
                  <a:latin typeface="+mn-lt"/>
                </a:rPr>
                <a:t>Voice services 	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874400" y="2889352"/>
              <a:ext cx="1524600" cy="39530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GB" sz="1600" dirty="0">
                  <a:solidFill>
                    <a:schemeClr val="bg1"/>
                  </a:solidFill>
                  <a:latin typeface="+mn-lt"/>
                </a:rPr>
                <a:t>Video services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181065" y="2018758"/>
              <a:ext cx="3217935" cy="39530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GB" sz="1600" dirty="0">
                  <a:solidFill>
                    <a:schemeClr val="bg1"/>
                  </a:solidFill>
                  <a:latin typeface="+mn-lt"/>
                </a:rPr>
                <a:t>Passive </a:t>
              </a:r>
              <a:r>
                <a:rPr lang="en-GB" sz="1600" dirty="0" smtClean="0">
                  <a:solidFill>
                    <a:schemeClr val="bg1"/>
                  </a:solidFill>
                  <a:latin typeface="+mn-lt"/>
                </a:rPr>
                <a:t>Analysis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241625" y="2889352"/>
              <a:ext cx="1524600" cy="39530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600" dirty="0" smtClean="0">
                  <a:solidFill>
                    <a:schemeClr val="bg1"/>
                  </a:solidFill>
                  <a:latin typeface="+mn-lt"/>
                </a:rPr>
                <a:t>TWAMP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181066" y="2453101"/>
              <a:ext cx="1524600" cy="39530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r>
                <a:rPr lang="en-GB" sz="1600" dirty="0">
                  <a:solidFill>
                    <a:schemeClr val="bg1"/>
                  </a:solidFill>
                  <a:latin typeface="+mn-lt"/>
                </a:rPr>
                <a:t>SMS over IMS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181066" y="1587649"/>
              <a:ext cx="6585159" cy="39530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600" dirty="0" err="1" smtClean="0">
                  <a:solidFill>
                    <a:schemeClr val="bg1"/>
                  </a:solidFill>
                  <a:latin typeface="Tahoma" pitchFamily="34" charset="0"/>
                </a:rPr>
                <a:t>Thresholding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578026" y="2888658"/>
              <a:ext cx="1524600" cy="39530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600" dirty="0" err="1" smtClean="0">
                  <a:solidFill>
                    <a:schemeClr val="bg1"/>
                  </a:solidFill>
                  <a:latin typeface="+mn-lt"/>
                </a:rPr>
                <a:t>TeraFlow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07259" y="2558202"/>
              <a:ext cx="565545" cy="521267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18484" y="3168004"/>
              <a:ext cx="497146" cy="50494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79986" y="3168004"/>
              <a:ext cx="492286" cy="515272"/>
            </a:xfrm>
            <a:prstGeom prst="rect">
              <a:avLst/>
            </a:prstGeom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8775" y="3119043"/>
              <a:ext cx="562850" cy="50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3556" y="3150673"/>
              <a:ext cx="562850" cy="50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860" y="2192473"/>
              <a:ext cx="562850" cy="50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5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3556" y="1698146"/>
              <a:ext cx="562850" cy="50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6426736" y="4327576"/>
            <a:ext cx="2387181" cy="1189890"/>
            <a:chOff x="6426736" y="4172128"/>
            <a:chExt cx="2387181" cy="1189890"/>
          </a:xfrm>
        </p:grpSpPr>
        <p:grpSp>
          <p:nvGrpSpPr>
            <p:cNvPr id="25" name="Group 24"/>
            <p:cNvGrpSpPr/>
            <p:nvPr/>
          </p:nvGrpSpPr>
          <p:grpSpPr>
            <a:xfrm>
              <a:off x="7585197" y="4813903"/>
              <a:ext cx="1002636" cy="358119"/>
              <a:chOff x="6963425" y="3743244"/>
              <a:chExt cx="1461870" cy="645075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6963425" y="3743244"/>
                <a:ext cx="1260000" cy="39530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200" dirty="0">
                    <a:solidFill>
                      <a:schemeClr val="bg1"/>
                    </a:solidFill>
                    <a:latin typeface="+mn-lt"/>
                  </a:rPr>
                  <a:t>Ping</a:t>
                </a:r>
              </a:p>
            </p:txBody>
          </p:sp>
          <p:pic>
            <p:nvPicPr>
              <p:cNvPr id="1027" name="Picture 3" descr="C:\Users\MFalck.AEROFLEX\AppData\Local\Microsoft\Windows\Temporary Internet Files\Content.Outlook\EXG9CAHN\ping.png"/>
              <p:cNvPicPr>
                <a:picLocks noChangeAspect="1" noChangeArrowheads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2398" y="3884319"/>
                <a:ext cx="562897" cy="50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6644559" y="4287245"/>
              <a:ext cx="931494" cy="384739"/>
              <a:chOff x="1313365" y="4246164"/>
              <a:chExt cx="1358142" cy="693026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1313365" y="4246164"/>
                <a:ext cx="1260000" cy="39530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200" dirty="0">
                    <a:solidFill>
                      <a:schemeClr val="bg1"/>
                    </a:solidFill>
                    <a:latin typeface="+mn-lt"/>
                  </a:rPr>
                  <a:t>HTTP</a:t>
                </a: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86136" y="4435190"/>
                <a:ext cx="485371" cy="504000"/>
              </a:xfrm>
              <a:prstGeom prst="rect">
                <a:avLst/>
              </a:prstGeom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6647069" y="4801459"/>
              <a:ext cx="1012743" cy="377970"/>
              <a:chOff x="4757000" y="4246164"/>
              <a:chExt cx="1476606" cy="680834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4757000" y="4246164"/>
                <a:ext cx="1260000" cy="39530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200" dirty="0" err="1">
                    <a:solidFill>
                      <a:schemeClr val="bg1"/>
                    </a:solidFill>
                    <a:latin typeface="+mn-lt"/>
                  </a:rPr>
                  <a:t>eMail</a:t>
                </a:r>
                <a:endParaRPr lang="en-US" sz="12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86794" y="4422998"/>
                <a:ext cx="546812" cy="504000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7576053" y="4284832"/>
              <a:ext cx="1026357" cy="384738"/>
              <a:chOff x="3007057" y="4246164"/>
              <a:chExt cx="1496455" cy="693025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3007057" y="4246164"/>
                <a:ext cx="1260000" cy="39530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200" dirty="0">
                    <a:solidFill>
                      <a:schemeClr val="bg1"/>
                    </a:solidFill>
                    <a:latin typeface="+mn-lt"/>
                  </a:rPr>
                  <a:t>FTP</a:t>
                </a:r>
              </a:p>
            </p:txBody>
          </p:sp>
          <p:pic>
            <p:nvPicPr>
              <p:cNvPr id="1026" name="Picture 2" descr="C:\Users\MFalck.AEROFLEX\AppData\Local\Microsoft\Windows\Temporary Internet Files\Content.Outlook\EXG9CAHN\ftp.png"/>
              <p:cNvPicPr>
                <a:picLocks noChangeAspect="1" noChangeArrowheads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4623" y="4435189"/>
                <a:ext cx="528889" cy="50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Rectangle 26"/>
            <p:cNvSpPr/>
            <p:nvPr/>
          </p:nvSpPr>
          <p:spPr bwMode="auto">
            <a:xfrm>
              <a:off x="6426736" y="4172128"/>
              <a:ext cx="2387181" cy="1189890"/>
            </a:xfrm>
            <a:prstGeom prst="rect">
              <a:avLst/>
            </a:prstGeom>
            <a:noFill/>
            <a:ln w="38100" cap="flat" cmpd="sng" algn="ctr">
              <a:solidFill>
                <a:srgbClr val="6BA4B8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1168" y="5660136"/>
            <a:ext cx="8705964" cy="894630"/>
            <a:chOff x="1047103" y="5660136"/>
            <a:chExt cx="6949439" cy="894630"/>
          </a:xfrm>
        </p:grpSpPr>
        <p:sp>
          <p:nvSpPr>
            <p:cNvPr id="7" name="Rectangle 6"/>
            <p:cNvSpPr/>
            <p:nvPr/>
          </p:nvSpPr>
          <p:spPr bwMode="auto">
            <a:xfrm>
              <a:off x="1047103" y="5660136"/>
              <a:ext cx="6949439" cy="768096"/>
            </a:xfrm>
            <a:prstGeom prst="rect">
              <a:avLst/>
            </a:prstGeom>
            <a:solidFill>
              <a:srgbClr val="00A4F2"/>
            </a:solidFill>
            <a:ln w="247650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Hardware</a:t>
              </a:r>
              <a:r>
                <a: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 Platforms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1313365" y="5981862"/>
              <a:ext cx="1667579" cy="396000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spcBef>
                  <a:spcPct val="20000"/>
                </a:spcBef>
              </a:pPr>
              <a:r>
                <a:rPr lang="en-US" sz="1600" dirty="0" smtClean="0">
                  <a:solidFill>
                    <a:schemeClr val="bg1"/>
                  </a:solidFill>
                  <a:latin typeface="+mn-lt"/>
                </a:rPr>
                <a:t>d500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3184694" y="5981862"/>
              <a:ext cx="1667579" cy="396000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spcBef>
                  <a:spcPct val="20000"/>
                </a:spcBef>
              </a:pPr>
              <a:r>
                <a:rPr lang="en-US" sz="1600" dirty="0" smtClean="0">
                  <a:solidFill>
                    <a:schemeClr val="bg1"/>
                  </a:solidFill>
                  <a:latin typeface="+mn-lt"/>
                </a:rPr>
                <a:t>d1000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058072" y="5981862"/>
              <a:ext cx="1667579" cy="396000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spcBef>
                  <a:spcPct val="20000"/>
                </a:spcBef>
              </a:pPr>
              <a:r>
                <a:rPr lang="en-US" sz="1600" dirty="0" smtClean="0">
                  <a:solidFill>
                    <a:schemeClr val="bg1"/>
                  </a:solidFill>
                  <a:latin typeface="+mn-lt"/>
                </a:rPr>
                <a:t>R630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pic>
          <p:nvPicPr>
            <p:cNvPr id="38" name="Picture 8" descr="ICON_Server_flat_Q408.png"/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5117" y="6137625"/>
              <a:ext cx="1293847" cy="417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Rectangle 45"/>
          <p:cNvSpPr/>
          <p:nvPr/>
        </p:nvSpPr>
        <p:spPr bwMode="auto">
          <a:xfrm>
            <a:off x="369853" y="4172128"/>
            <a:ext cx="6017937" cy="25778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1" indent="-365125">
              <a:spcBef>
                <a:spcPct val="20000"/>
              </a:spcBef>
            </a:pPr>
            <a:r>
              <a:rPr lang="en-US" sz="1300" dirty="0" smtClean="0">
                <a:solidFill>
                  <a:schemeClr val="bg1"/>
                </a:solidFill>
                <a:latin typeface="+mn-lt"/>
              </a:rPr>
              <a:t>2.7Gbps </a:t>
            </a:r>
            <a:r>
              <a:rPr lang="en-US" sz="1300" dirty="0">
                <a:solidFill>
                  <a:schemeClr val="bg1"/>
                </a:solidFill>
                <a:latin typeface="+mn-lt"/>
              </a:rPr>
              <a:t>DL </a:t>
            </a:r>
            <a:r>
              <a:rPr lang="en-US" sz="1300" dirty="0" smtClean="0">
                <a:solidFill>
                  <a:schemeClr val="bg1"/>
                </a:solidFill>
                <a:latin typeface="+mn-lt"/>
              </a:rPr>
              <a:t>Traffic </a:t>
            </a:r>
            <a:r>
              <a:rPr lang="en-US" sz="1300" dirty="0">
                <a:solidFill>
                  <a:schemeClr val="bg1"/>
                </a:solidFill>
              </a:rPr>
              <a:t> – </a:t>
            </a:r>
            <a:r>
              <a:rPr lang="en-US" sz="1300" dirty="0" smtClean="0">
                <a:solidFill>
                  <a:schemeClr val="bg1"/>
                </a:solidFill>
              </a:rPr>
              <a:t>R630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69852" y="4528509"/>
            <a:ext cx="4598273" cy="25778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1" indent="-365125">
              <a:spcBef>
                <a:spcPct val="20000"/>
              </a:spcBef>
            </a:pPr>
            <a:r>
              <a:rPr lang="en-US" sz="1300" dirty="0" smtClean="0">
                <a:solidFill>
                  <a:schemeClr val="bg1"/>
                </a:solidFill>
                <a:latin typeface="+mn-lt"/>
              </a:rPr>
              <a:t>1.8Gbps </a:t>
            </a:r>
            <a:r>
              <a:rPr lang="en-US" sz="1300" dirty="0">
                <a:solidFill>
                  <a:schemeClr val="bg1"/>
                </a:solidFill>
                <a:latin typeface="+mn-lt"/>
              </a:rPr>
              <a:t>DL </a:t>
            </a:r>
            <a:r>
              <a:rPr lang="en-US" sz="1300" dirty="0" smtClean="0">
                <a:solidFill>
                  <a:schemeClr val="bg1"/>
                </a:solidFill>
                <a:latin typeface="+mn-lt"/>
              </a:rPr>
              <a:t>Traffic </a:t>
            </a:r>
            <a:r>
              <a:rPr lang="en-US" sz="1300" dirty="0">
                <a:solidFill>
                  <a:schemeClr val="bg1"/>
                </a:solidFill>
              </a:rPr>
              <a:t> – </a:t>
            </a:r>
            <a:r>
              <a:rPr lang="en-US" sz="1300" dirty="0" smtClean="0">
                <a:solidFill>
                  <a:schemeClr val="bg1"/>
                </a:solidFill>
              </a:rPr>
              <a:t>R630</a:t>
            </a:r>
            <a:r>
              <a:rPr lang="en-US" sz="13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latin typeface="+mn-lt"/>
              </a:rPr>
              <a:t>or d1000 Edge+Core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69852" y="4890810"/>
            <a:ext cx="3708372" cy="25778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1" indent="-365125">
              <a:spcBef>
                <a:spcPct val="20000"/>
              </a:spcBef>
            </a:pPr>
            <a:r>
              <a:rPr lang="en-US" sz="1300" dirty="0" smtClean="0">
                <a:solidFill>
                  <a:schemeClr val="bg1"/>
                </a:solidFill>
                <a:latin typeface="+mn-lt"/>
              </a:rPr>
              <a:t>900Mbps </a:t>
            </a:r>
            <a:r>
              <a:rPr lang="en-US" sz="1300" dirty="0">
                <a:solidFill>
                  <a:schemeClr val="bg1"/>
                </a:solidFill>
                <a:latin typeface="+mn-lt"/>
              </a:rPr>
              <a:t>DL </a:t>
            </a:r>
            <a:r>
              <a:rPr lang="en-US" sz="1300" dirty="0" smtClean="0">
                <a:solidFill>
                  <a:schemeClr val="bg1"/>
                </a:solidFill>
                <a:latin typeface="+mn-lt"/>
              </a:rPr>
              <a:t>Traffic </a:t>
            </a:r>
            <a:r>
              <a:rPr lang="en-US" sz="1300" dirty="0" smtClean="0">
                <a:solidFill>
                  <a:schemeClr val="bg1"/>
                </a:solidFill>
              </a:rPr>
              <a:t>– d500 </a:t>
            </a:r>
            <a:r>
              <a:rPr lang="en-US" sz="1300" dirty="0">
                <a:solidFill>
                  <a:schemeClr val="bg1"/>
                </a:solidFill>
              </a:rPr>
              <a:t>Edge+Core</a:t>
            </a:r>
            <a:endParaRPr lang="en-US" sz="1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69851" y="5233123"/>
            <a:ext cx="2665957" cy="25778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1" indent="-365125">
              <a:spcBef>
                <a:spcPct val="20000"/>
              </a:spcBef>
            </a:pPr>
            <a:r>
              <a:rPr lang="en-US" sz="1300" dirty="0" smtClean="0">
                <a:solidFill>
                  <a:schemeClr val="bg1"/>
                </a:solidFill>
                <a:latin typeface="+mn-lt"/>
              </a:rPr>
              <a:t>450Mbps </a:t>
            </a:r>
            <a:r>
              <a:rPr lang="en-US" sz="1300" dirty="0">
                <a:solidFill>
                  <a:schemeClr val="bg1"/>
                </a:solidFill>
                <a:latin typeface="+mn-lt"/>
              </a:rPr>
              <a:t>DL </a:t>
            </a:r>
            <a:r>
              <a:rPr lang="en-US" sz="1300" dirty="0" smtClean="0">
                <a:solidFill>
                  <a:schemeClr val="bg1"/>
                </a:solidFill>
                <a:latin typeface="+mn-lt"/>
              </a:rPr>
              <a:t>Traffic </a:t>
            </a:r>
            <a:r>
              <a:rPr lang="en-US" sz="1300" dirty="0" smtClean="0">
                <a:solidFill>
                  <a:schemeClr val="bg1"/>
                </a:solidFill>
              </a:rPr>
              <a:t>– d500 Edge</a:t>
            </a:r>
            <a:endParaRPr lang="en-US" sz="13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265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RDA Platform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39838"/>
            <a:ext cx="8784976" cy="5146675"/>
          </a:xfrm>
        </p:spPr>
        <p:txBody>
          <a:bodyPr numCol="3"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00B0F0"/>
                </a:solidFill>
              </a:rPr>
              <a:t>d500</a:t>
            </a:r>
            <a:endParaRPr lang="en-GB" dirty="0">
              <a:solidFill>
                <a:srgbClr val="00B0F0"/>
              </a:solidFill>
            </a:endParaRPr>
          </a:p>
          <a:p>
            <a:r>
              <a:rPr lang="en-GB" dirty="0" smtClean="0">
                <a:solidFill>
                  <a:srgbClr val="00B0F0"/>
                </a:solidFill>
              </a:rPr>
              <a:t>I/O – 1x 1Gbps</a:t>
            </a:r>
            <a:endParaRPr lang="pt-BR" dirty="0">
              <a:solidFill>
                <a:srgbClr val="00B0F0"/>
              </a:solidFill>
            </a:endParaRPr>
          </a:p>
          <a:p>
            <a:pPr>
              <a:buClr>
                <a:srgbClr val="00B0F0"/>
              </a:buClr>
            </a:pPr>
            <a:r>
              <a:rPr lang="pt-BR" dirty="0" smtClean="0">
                <a:solidFill>
                  <a:srgbClr val="00B0F0"/>
                </a:solidFill>
              </a:rPr>
              <a:t>Fixed VLANs per User</a:t>
            </a:r>
          </a:p>
          <a:p>
            <a:pPr lvl="1">
              <a:buClr>
                <a:srgbClr val="00B0F0"/>
              </a:buClr>
            </a:pPr>
            <a:r>
              <a:rPr lang="en-GB" dirty="0" smtClean="0">
                <a:solidFill>
                  <a:srgbClr val="00B0F0"/>
                </a:solidFill>
              </a:rPr>
              <a:t>SGi Servers I/O use VLAN tags</a:t>
            </a:r>
            <a:endParaRPr lang="pt-BR" dirty="0">
              <a:solidFill>
                <a:srgbClr val="00B0F0"/>
              </a:solidFill>
            </a:endParaRPr>
          </a:p>
          <a:p>
            <a:pPr>
              <a:buClr>
                <a:srgbClr val="00B0F0"/>
              </a:buClr>
            </a:pPr>
            <a:r>
              <a:rPr lang="en-GB" dirty="0">
                <a:solidFill>
                  <a:srgbClr val="00B0F0"/>
                </a:solidFill>
              </a:rPr>
              <a:t>Number of UEs </a:t>
            </a:r>
          </a:p>
          <a:p>
            <a:pPr lvl="1">
              <a:buClr>
                <a:srgbClr val="00B0F0"/>
              </a:buClr>
            </a:pPr>
            <a:r>
              <a:rPr lang="en-GB" dirty="0">
                <a:solidFill>
                  <a:srgbClr val="00B0F0"/>
                </a:solidFill>
              </a:rPr>
              <a:t>6</a:t>
            </a:r>
            <a:r>
              <a:rPr lang="en-GB" dirty="0" smtClean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00B0F0"/>
                </a:solidFill>
              </a:rPr>
              <a:t>000</a:t>
            </a:r>
          </a:p>
          <a:p>
            <a:pPr>
              <a:buClr>
                <a:srgbClr val="00B0F0"/>
              </a:buClr>
            </a:pPr>
            <a:r>
              <a:rPr lang="en-GB" dirty="0">
                <a:solidFill>
                  <a:srgbClr val="00B0F0"/>
                </a:solidFill>
              </a:rPr>
              <a:t>Number of Applications</a:t>
            </a:r>
          </a:p>
          <a:p>
            <a:pPr lvl="1">
              <a:buClr>
                <a:srgbClr val="00B0F0"/>
              </a:buClr>
            </a:pPr>
            <a:r>
              <a:rPr lang="en-GB" dirty="0" smtClean="0">
                <a:solidFill>
                  <a:srgbClr val="00B0F0"/>
                </a:solidFill>
              </a:rPr>
              <a:t>24  </a:t>
            </a:r>
            <a:r>
              <a:rPr lang="en-GB" dirty="0">
                <a:solidFill>
                  <a:srgbClr val="00B0F0"/>
                </a:solidFill>
              </a:rPr>
              <a:t>000 provisioned application clients</a:t>
            </a:r>
          </a:p>
          <a:p>
            <a:pPr lvl="1">
              <a:buClr>
                <a:srgbClr val="00B0F0"/>
              </a:buClr>
            </a:pPr>
            <a:r>
              <a:rPr lang="en-GB" dirty="0" smtClean="0">
                <a:solidFill>
                  <a:srgbClr val="00B0F0"/>
                </a:solidFill>
              </a:rPr>
              <a:t>12 </a:t>
            </a:r>
            <a:r>
              <a:rPr lang="en-GB" dirty="0">
                <a:solidFill>
                  <a:srgbClr val="00B0F0"/>
                </a:solidFill>
              </a:rPr>
              <a:t>000 concurrent application clients</a:t>
            </a:r>
          </a:p>
          <a:p>
            <a:pPr>
              <a:buClr>
                <a:srgbClr val="00B0F0"/>
              </a:buClr>
            </a:pPr>
            <a:r>
              <a:rPr lang="en-GB" dirty="0">
                <a:solidFill>
                  <a:srgbClr val="00B0F0"/>
                </a:solidFill>
              </a:rPr>
              <a:t>Number of PDN connections</a:t>
            </a:r>
          </a:p>
          <a:p>
            <a:pPr lvl="1">
              <a:buClr>
                <a:srgbClr val="00B0F0"/>
              </a:buClr>
            </a:pPr>
            <a:r>
              <a:rPr lang="en-GB" dirty="0" smtClean="0">
                <a:solidFill>
                  <a:srgbClr val="00B0F0"/>
                </a:solidFill>
              </a:rPr>
              <a:t>12  000</a:t>
            </a:r>
            <a:endParaRPr lang="en-GB" dirty="0">
              <a:solidFill>
                <a:srgbClr val="00B0F0"/>
              </a:solidFill>
            </a:endParaRPr>
          </a:p>
          <a:p>
            <a:pPr>
              <a:buClr>
                <a:srgbClr val="00B0F0"/>
              </a:buClr>
            </a:pPr>
            <a:r>
              <a:rPr lang="en-GB" dirty="0">
                <a:solidFill>
                  <a:srgbClr val="00B0F0"/>
                </a:solidFill>
              </a:rPr>
              <a:t>Number of fine statistics</a:t>
            </a:r>
          </a:p>
          <a:p>
            <a:pPr lvl="1">
              <a:buClr>
                <a:srgbClr val="00B0F0"/>
              </a:buClr>
            </a:pPr>
            <a:r>
              <a:rPr lang="en-GB" dirty="0" smtClean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00B0F0"/>
                </a:solidFill>
              </a:rPr>
              <a:t>500 </a:t>
            </a:r>
            <a:r>
              <a:rPr lang="en-GB" dirty="0" smtClean="0">
                <a:solidFill>
                  <a:srgbClr val="00B0F0"/>
                </a:solidFill>
              </a:rPr>
              <a:t>entities</a:t>
            </a:r>
          </a:p>
          <a:p>
            <a:pPr marL="0" indent="0">
              <a:buNone/>
            </a:pPr>
            <a:endParaRPr lang="en-GB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rgbClr val="FFC000"/>
              </a:solidFill>
            </a:endParaRPr>
          </a:p>
          <a:p>
            <a:pPr marL="0" indent="0">
              <a:buClr>
                <a:srgbClr val="6F7F8B"/>
              </a:buClr>
              <a:buNone/>
            </a:pPr>
            <a:r>
              <a:rPr lang="en-GB" sz="2100" dirty="0">
                <a:solidFill>
                  <a:srgbClr val="6F7F8B"/>
                </a:solidFill>
              </a:rPr>
              <a:t>d1000</a:t>
            </a:r>
          </a:p>
          <a:p>
            <a:pPr>
              <a:buClr>
                <a:srgbClr val="6F7F8B"/>
              </a:buClr>
            </a:pPr>
            <a:r>
              <a:rPr lang="en-GB" sz="2100" dirty="0">
                <a:solidFill>
                  <a:srgbClr val="6F7F8B"/>
                </a:solidFill>
              </a:rPr>
              <a:t>I/O – 2x 1Gbps</a:t>
            </a:r>
          </a:p>
          <a:p>
            <a:pPr>
              <a:buClr>
                <a:srgbClr val="6F7F8B"/>
              </a:buClr>
            </a:pPr>
            <a:r>
              <a:rPr lang="en-GB" sz="2100" dirty="0">
                <a:solidFill>
                  <a:srgbClr val="6F7F8B"/>
                </a:solidFill>
              </a:rPr>
              <a:t>Fixed VLANs per User</a:t>
            </a:r>
          </a:p>
          <a:p>
            <a:pPr marL="669926" lvl="2" indent="-195263">
              <a:buClr>
                <a:srgbClr val="6F7F8B"/>
              </a:buClr>
              <a:buFont typeface="Arial" pitchFamily="34" charset="0"/>
              <a:buChar char="•"/>
            </a:pPr>
            <a:r>
              <a:rPr lang="en-GB" sz="2000" dirty="0">
                <a:solidFill>
                  <a:srgbClr val="6F7F8B"/>
                </a:solidFill>
                <a:ea typeface="+mn-ea"/>
                <a:cs typeface="+mn-cs"/>
              </a:rPr>
              <a:t>SGi Servers I/O use VLAN tags</a:t>
            </a:r>
            <a:endParaRPr lang="pt-BR" sz="2000" dirty="0">
              <a:solidFill>
                <a:srgbClr val="6F7F8B"/>
              </a:solidFill>
              <a:ea typeface="+mn-ea"/>
              <a:cs typeface="+mn-cs"/>
            </a:endParaRPr>
          </a:p>
          <a:p>
            <a:pPr>
              <a:buClr>
                <a:srgbClr val="6F7F8B"/>
              </a:buClr>
            </a:pPr>
            <a:r>
              <a:rPr lang="en-GB" sz="2100" dirty="0">
                <a:solidFill>
                  <a:srgbClr val="6F7F8B"/>
                </a:solidFill>
              </a:rPr>
              <a:t>Number of UEs </a:t>
            </a:r>
          </a:p>
          <a:p>
            <a:pPr marL="669926" lvl="2" indent="-195263">
              <a:buClr>
                <a:srgbClr val="6F7F8B"/>
              </a:buClr>
              <a:buFont typeface="Arial" pitchFamily="34" charset="0"/>
              <a:buChar char="•"/>
            </a:pPr>
            <a:r>
              <a:rPr lang="en-GB" sz="2000" dirty="0">
                <a:solidFill>
                  <a:srgbClr val="6F7F8B"/>
                </a:solidFill>
                <a:ea typeface="+mn-ea"/>
                <a:cs typeface="+mn-cs"/>
              </a:rPr>
              <a:t>12 000</a:t>
            </a:r>
          </a:p>
          <a:p>
            <a:pPr>
              <a:buClr>
                <a:srgbClr val="6F7F8B"/>
              </a:buClr>
            </a:pPr>
            <a:r>
              <a:rPr lang="en-GB" sz="2100" dirty="0">
                <a:solidFill>
                  <a:srgbClr val="6F7F8B"/>
                </a:solidFill>
              </a:rPr>
              <a:t>Number of Applications</a:t>
            </a:r>
          </a:p>
          <a:p>
            <a:pPr marL="669926" lvl="2" indent="-195263">
              <a:buClr>
                <a:srgbClr val="6F7F8B"/>
              </a:buClr>
              <a:buFont typeface="Arial" pitchFamily="34" charset="0"/>
              <a:buChar char="•"/>
            </a:pPr>
            <a:r>
              <a:rPr lang="en-GB" sz="2000" dirty="0">
                <a:solidFill>
                  <a:srgbClr val="6F7F8B"/>
                </a:solidFill>
                <a:ea typeface="+mn-ea"/>
                <a:cs typeface="+mn-cs"/>
              </a:rPr>
              <a:t>48  000 provisioned application clients</a:t>
            </a:r>
          </a:p>
          <a:p>
            <a:pPr marL="669926" lvl="2" indent="-195263">
              <a:buClr>
                <a:srgbClr val="6F7F8B"/>
              </a:buClr>
              <a:buFont typeface="Arial" pitchFamily="34" charset="0"/>
              <a:buChar char="•"/>
            </a:pPr>
            <a:r>
              <a:rPr lang="en-GB" sz="2000" dirty="0">
                <a:solidFill>
                  <a:srgbClr val="6F7F8B"/>
                </a:solidFill>
                <a:ea typeface="+mn-ea"/>
                <a:cs typeface="+mn-cs"/>
              </a:rPr>
              <a:t>24 000 concurrent application clients</a:t>
            </a:r>
          </a:p>
          <a:p>
            <a:pPr>
              <a:buClr>
                <a:srgbClr val="6F7F8B"/>
              </a:buClr>
            </a:pPr>
            <a:r>
              <a:rPr lang="en-GB" sz="2100" dirty="0">
                <a:solidFill>
                  <a:srgbClr val="6F7F8B"/>
                </a:solidFill>
              </a:rPr>
              <a:t>Number of PDN connections</a:t>
            </a:r>
          </a:p>
          <a:p>
            <a:pPr marL="669926" lvl="2" indent="-195263">
              <a:buClr>
                <a:srgbClr val="6F7F8B"/>
              </a:buClr>
              <a:buFont typeface="Arial" pitchFamily="34" charset="0"/>
              <a:buChar char="•"/>
            </a:pPr>
            <a:r>
              <a:rPr lang="en-GB" sz="2000" dirty="0">
                <a:solidFill>
                  <a:srgbClr val="6F7F8B"/>
                </a:solidFill>
                <a:ea typeface="+mn-ea"/>
                <a:cs typeface="+mn-cs"/>
              </a:rPr>
              <a:t>24  000</a:t>
            </a:r>
          </a:p>
          <a:p>
            <a:pPr>
              <a:buClr>
                <a:srgbClr val="6F7F8B"/>
              </a:buClr>
            </a:pPr>
            <a:r>
              <a:rPr lang="en-GB" sz="2100" dirty="0">
                <a:solidFill>
                  <a:srgbClr val="6F7F8B"/>
                </a:solidFill>
              </a:rPr>
              <a:t>Number of fine statistics</a:t>
            </a:r>
          </a:p>
          <a:p>
            <a:pPr marL="669926" lvl="2" indent="-195263">
              <a:buClr>
                <a:srgbClr val="6F7F8B"/>
              </a:buClr>
              <a:buFont typeface="Arial" pitchFamily="34" charset="0"/>
              <a:buChar char="•"/>
            </a:pPr>
            <a:r>
              <a:rPr lang="en-GB" sz="2000" dirty="0">
                <a:solidFill>
                  <a:srgbClr val="6F7F8B"/>
                </a:solidFill>
                <a:ea typeface="+mn-ea"/>
                <a:cs typeface="+mn-cs"/>
              </a:rPr>
              <a:t>500 entities</a:t>
            </a:r>
          </a:p>
          <a:p>
            <a:pPr marL="0" indent="0">
              <a:buClr>
                <a:srgbClr val="6F7F8B"/>
              </a:buClr>
              <a:buNone/>
            </a:pPr>
            <a:endParaRPr lang="en-GB" dirty="0" smtClean="0">
              <a:solidFill>
                <a:srgbClr val="8996A0"/>
              </a:solidFill>
            </a:endParaRPr>
          </a:p>
          <a:p>
            <a:pPr marL="0" indent="0">
              <a:buClr>
                <a:srgbClr val="6F7F8B"/>
              </a:buClr>
              <a:buNone/>
            </a:pPr>
            <a:endParaRPr lang="en-GB" dirty="0" smtClean="0">
              <a:solidFill>
                <a:srgbClr val="8996A0"/>
              </a:solidFill>
            </a:endParaRPr>
          </a:p>
          <a:p>
            <a:pPr marL="0" indent="0">
              <a:buClr>
                <a:srgbClr val="6F7F8B"/>
              </a:buClr>
              <a:buNone/>
            </a:pPr>
            <a:endParaRPr lang="en-GB" dirty="0">
              <a:solidFill>
                <a:srgbClr val="8996A0"/>
              </a:solidFill>
            </a:endParaRPr>
          </a:p>
          <a:p>
            <a:pPr marL="0" indent="0">
              <a:buClr>
                <a:srgbClr val="6F7F8B"/>
              </a:buClr>
              <a:buNone/>
            </a:pPr>
            <a:endParaRPr lang="en-GB" dirty="0" smtClean="0">
              <a:solidFill>
                <a:srgbClr val="8996A0"/>
              </a:solidFill>
            </a:endParaRPr>
          </a:p>
          <a:p>
            <a:pPr marL="0" indent="0">
              <a:buClr>
                <a:srgbClr val="6F7F8B"/>
              </a:buClr>
              <a:buNone/>
            </a:pPr>
            <a:endParaRPr lang="en-GB" dirty="0">
              <a:solidFill>
                <a:srgbClr val="8996A0"/>
              </a:solidFill>
            </a:endParaRPr>
          </a:p>
          <a:p>
            <a:pPr marL="0" indent="0">
              <a:buClr>
                <a:srgbClr val="FF9900"/>
              </a:buClr>
              <a:buNone/>
            </a:pPr>
            <a:r>
              <a:rPr lang="en-GB" sz="2100" dirty="0">
                <a:solidFill>
                  <a:srgbClr val="FF791E"/>
                </a:solidFill>
              </a:rPr>
              <a:t>R630</a:t>
            </a:r>
          </a:p>
          <a:p>
            <a:pPr>
              <a:buClr>
                <a:srgbClr val="FF9900"/>
              </a:buClr>
            </a:pPr>
            <a:r>
              <a:rPr lang="en-GB" sz="2100" dirty="0">
                <a:solidFill>
                  <a:srgbClr val="FF791E"/>
                </a:solidFill>
              </a:rPr>
              <a:t>I/O – 2x 10Gbps</a:t>
            </a:r>
          </a:p>
          <a:p>
            <a:pPr>
              <a:buClr>
                <a:srgbClr val="FF9900"/>
              </a:buClr>
            </a:pPr>
            <a:r>
              <a:rPr lang="en-GB" sz="2100" dirty="0">
                <a:solidFill>
                  <a:srgbClr val="FF791E"/>
                </a:solidFill>
              </a:rPr>
              <a:t>Configurable VLANs per User</a:t>
            </a:r>
          </a:p>
          <a:p>
            <a:pPr lvl="1">
              <a:buClr>
                <a:srgbClr val="FF9900"/>
              </a:buClr>
            </a:pPr>
            <a:r>
              <a:rPr lang="en-GB" sz="2100" dirty="0">
                <a:solidFill>
                  <a:srgbClr val="FF791E"/>
                </a:solidFill>
                <a:ea typeface="+mn-ea"/>
                <a:cs typeface="+mn-cs"/>
              </a:rPr>
              <a:t>SGi Servers can be used without VLAN tags</a:t>
            </a:r>
          </a:p>
          <a:p>
            <a:pPr>
              <a:buClr>
                <a:srgbClr val="FF9900"/>
              </a:buClr>
            </a:pPr>
            <a:r>
              <a:rPr lang="en-GB" sz="2100" dirty="0">
                <a:solidFill>
                  <a:srgbClr val="FF791E"/>
                </a:solidFill>
              </a:rPr>
              <a:t>Number of UEs </a:t>
            </a:r>
          </a:p>
          <a:p>
            <a:pPr lvl="1">
              <a:buClr>
                <a:srgbClr val="FF9900"/>
              </a:buClr>
            </a:pPr>
            <a:r>
              <a:rPr lang="en-GB" sz="2100" dirty="0">
                <a:solidFill>
                  <a:srgbClr val="FF791E"/>
                </a:solidFill>
                <a:ea typeface="+mn-ea"/>
                <a:cs typeface="+mn-cs"/>
              </a:rPr>
              <a:t>36 000</a:t>
            </a:r>
          </a:p>
          <a:p>
            <a:pPr>
              <a:buClr>
                <a:srgbClr val="FF9900"/>
              </a:buClr>
            </a:pPr>
            <a:r>
              <a:rPr lang="en-GB" sz="2100" dirty="0">
                <a:solidFill>
                  <a:srgbClr val="FF791E"/>
                </a:solidFill>
              </a:rPr>
              <a:t>Number of Applications</a:t>
            </a:r>
          </a:p>
          <a:p>
            <a:pPr lvl="1">
              <a:buClr>
                <a:srgbClr val="FF9900"/>
              </a:buClr>
            </a:pPr>
            <a:r>
              <a:rPr lang="en-GB" sz="2100" dirty="0">
                <a:solidFill>
                  <a:srgbClr val="FF791E"/>
                </a:solidFill>
                <a:ea typeface="+mn-ea"/>
                <a:cs typeface="+mn-cs"/>
              </a:rPr>
              <a:t>288  000 provisioned and concurrent application clients</a:t>
            </a:r>
          </a:p>
          <a:p>
            <a:pPr>
              <a:buClr>
                <a:srgbClr val="FF9900"/>
              </a:buClr>
            </a:pPr>
            <a:r>
              <a:rPr lang="en-GB" sz="2100" dirty="0">
                <a:solidFill>
                  <a:srgbClr val="FF791E"/>
                </a:solidFill>
              </a:rPr>
              <a:t>Number of PDN connections</a:t>
            </a:r>
          </a:p>
          <a:p>
            <a:pPr lvl="1">
              <a:buClr>
                <a:srgbClr val="FF9900"/>
              </a:buClr>
            </a:pPr>
            <a:r>
              <a:rPr lang="en-GB" sz="2100" dirty="0">
                <a:solidFill>
                  <a:srgbClr val="FF791E"/>
                </a:solidFill>
                <a:ea typeface="+mn-ea"/>
                <a:cs typeface="+mn-cs"/>
              </a:rPr>
              <a:t>72  000</a:t>
            </a:r>
          </a:p>
          <a:p>
            <a:pPr>
              <a:buClr>
                <a:srgbClr val="FF9900"/>
              </a:buClr>
            </a:pPr>
            <a:r>
              <a:rPr lang="en-GB" sz="2100" dirty="0">
                <a:solidFill>
                  <a:srgbClr val="FF791E"/>
                </a:solidFill>
              </a:rPr>
              <a:t>Number of fine statistics</a:t>
            </a:r>
          </a:p>
          <a:p>
            <a:pPr lvl="1">
              <a:buClr>
                <a:srgbClr val="FF9900"/>
              </a:buClr>
            </a:pPr>
            <a:r>
              <a:rPr lang="en-US" sz="2100" dirty="0">
                <a:solidFill>
                  <a:srgbClr val="FF791E"/>
                </a:solidFill>
                <a:ea typeface="+mn-ea"/>
                <a:cs typeface="+mn-cs"/>
              </a:rPr>
              <a:t> 24 000 entities </a:t>
            </a:r>
          </a:p>
          <a:p>
            <a:pPr>
              <a:buClr>
                <a:srgbClr val="FF9900"/>
              </a:buClr>
            </a:pPr>
            <a:r>
              <a:rPr lang="en-US" sz="2100" dirty="0">
                <a:solidFill>
                  <a:srgbClr val="FF791E"/>
                </a:solidFill>
              </a:rPr>
              <a:t>Near-real time Streaming of statistics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F0"/>
                </a:solidFill>
              </a:rPr>
              <a:t>d500 </a:t>
            </a:r>
            <a:r>
              <a:rPr lang="en-GB" dirty="0" smtClean="0"/>
              <a:t>– </a:t>
            </a:r>
            <a:r>
              <a:rPr lang="en-GB" dirty="0">
                <a:solidFill>
                  <a:srgbClr val="6F7F8B"/>
                </a:solidFill>
              </a:rPr>
              <a:t>d1000</a:t>
            </a:r>
            <a:r>
              <a:rPr lang="en-GB" dirty="0" smtClean="0">
                <a:solidFill>
                  <a:srgbClr val="FFC000"/>
                </a:solidFill>
              </a:rPr>
              <a:t> </a:t>
            </a:r>
            <a:r>
              <a:rPr lang="en-GB" dirty="0" smtClean="0"/>
              <a:t>– </a:t>
            </a:r>
            <a:r>
              <a:rPr lang="en-GB" dirty="0">
                <a:solidFill>
                  <a:srgbClr val="FF791E"/>
                </a:solidFill>
              </a:rPr>
              <a:t>R630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>
                <a:solidFill>
                  <a:srgbClr val="8996A0"/>
                </a:solidFill>
              </a:rPr>
              <a:pPr>
                <a:defRPr/>
              </a:pPr>
              <a:t>15 October 2015</a:t>
            </a:fld>
            <a:endParaRPr lang="en-US" dirty="0">
              <a:solidFill>
                <a:srgbClr val="8996A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>
                <a:solidFill>
                  <a:srgbClr val="8996A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8996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1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 Data Apps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FF"/>
                </a:solidFill>
              </a:rPr>
              <a:t>Additional Applications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GB" dirty="0"/>
              <a:t>Voice services 	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283321" y="2348827"/>
            <a:ext cx="5116816" cy="368966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20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Will Voice be “just” data?</a:t>
            </a:r>
          </a:p>
          <a:p>
            <a:pPr marL="0" indent="0">
              <a:spcBef>
                <a:spcPct val="0"/>
              </a:spcBef>
              <a:buNone/>
            </a:pPr>
            <a:endParaRPr lang="en-GB" sz="2000" b="1" kern="1200" dirty="0" smtClean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n-GB" sz="16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Explosive </a:t>
            </a: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demand, </a:t>
            </a:r>
            <a:r>
              <a:rPr lang="en-GB" sz="16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increasing price pressure and OTT competition drive VoLTE</a:t>
            </a:r>
          </a:p>
          <a:p>
            <a:pPr>
              <a:spcBef>
                <a:spcPct val="0"/>
              </a:spcBef>
            </a:pP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Opens new business opportunities</a:t>
            </a:r>
          </a:p>
          <a:p>
            <a:pPr>
              <a:spcBef>
                <a:spcPct val="0"/>
              </a:spcBef>
            </a:pP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Helps improve customer experience</a:t>
            </a:r>
          </a:p>
          <a:p>
            <a:pPr>
              <a:spcBef>
                <a:spcPct val="0"/>
              </a:spcBef>
            </a:pPr>
            <a:endParaRPr lang="en-GB" sz="1600" kern="1200" dirty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sz="16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Cobham VoLTE option </a:t>
            </a:r>
            <a:r>
              <a:rPr lang="en-GB" sz="16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allows emulation of </a:t>
            </a:r>
            <a:r>
              <a:rPr lang="en-GB" sz="16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VoLTE UEs with different audio codecs to ensure that the coveted </a:t>
            </a:r>
            <a:r>
              <a:rPr lang="en-GB" sz="1600" dirty="0" err="1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QoE</a:t>
            </a:r>
            <a:r>
              <a:rPr lang="en-GB" sz="16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 improvements are achieved, VoLTE traffic is prioritized appropriately through the entire network and performance can be optimized</a:t>
            </a:r>
            <a:endParaRPr lang="en-GB" sz="1600" dirty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1600" kern="1200" dirty="0" smtClean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064" y="1318284"/>
            <a:ext cx="984571" cy="10305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1498" y="1224951"/>
            <a:ext cx="5318238" cy="3400604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78527" y="6026164"/>
            <a:ext cx="2665473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1200" b="1" i="1">
                <a:solidFill>
                  <a:schemeClr val="accent6"/>
                </a:solidFill>
                <a:latin typeface="Calibri" pitchFamily="34" charset="0"/>
              </a:defRPr>
            </a:lvl1pPr>
          </a:lstStyle>
          <a:p>
            <a:r>
              <a:rPr lang="en-GB" dirty="0" smtClean="0"/>
              <a:t>4G Americas </a:t>
            </a:r>
            <a:r>
              <a:rPr lang="en-GB" dirty="0" err="1" smtClean="0"/>
              <a:t>VoLTE_RCS</a:t>
            </a:r>
            <a:r>
              <a:rPr lang="en-GB" dirty="0" smtClean="0"/>
              <a:t> </a:t>
            </a:r>
            <a:r>
              <a:rPr lang="en-GB" dirty="0"/>
              <a:t>TECHNOLOGY ECO-SYSTEM AND </a:t>
            </a:r>
            <a:r>
              <a:rPr lang="en-GB" dirty="0" smtClean="0"/>
              <a:t>EVOLUTION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3472" y="5643620"/>
            <a:ext cx="2515481" cy="6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GB" dirty="0"/>
              <a:t>Video services	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6770" y="2139351"/>
            <a:ext cx="4378832" cy="2909044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9" y="1210140"/>
            <a:ext cx="994292" cy="1009889"/>
          </a:xfrm>
          <a:prstGeom prst="rect">
            <a:avLst/>
          </a:prstGeom>
        </p:spPr>
      </p:pic>
      <p:sp>
        <p:nvSpPr>
          <p:cNvPr id="7" name="Content Placeholder 6"/>
          <p:cNvSpPr txBox="1">
            <a:spLocks/>
          </p:cNvSpPr>
          <p:nvPr/>
        </p:nvSpPr>
        <p:spPr bwMode="auto">
          <a:xfrm>
            <a:off x="464475" y="2294627"/>
            <a:ext cx="5263465" cy="378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3666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19263" indent="-2524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1383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95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3052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509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967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GB" sz="16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Video on demand (</a:t>
            </a:r>
            <a:r>
              <a:rPr lang="en-GB" sz="1600" dirty="0" err="1" smtClean="0">
                <a:solidFill>
                  <a:schemeClr val="accent2"/>
                </a:solidFill>
                <a:ea typeface="ＭＳ Ｐゴシック" pitchFamily="34" charset="-128"/>
                <a:cs typeface="Arial" charset="0"/>
              </a:rPr>
              <a:t>VoD</a:t>
            </a:r>
            <a:r>
              <a:rPr lang="en-GB" sz="16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) and video streaming (</a:t>
            </a:r>
            <a:r>
              <a:rPr lang="en-GB" sz="1600" dirty="0" smtClean="0">
                <a:solidFill>
                  <a:schemeClr val="accent2"/>
                </a:solidFill>
                <a:ea typeface="ＭＳ Ｐゴシック" pitchFamily="34" charset="-128"/>
                <a:cs typeface="Arial" charset="0"/>
              </a:rPr>
              <a:t>VS</a:t>
            </a:r>
            <a:r>
              <a:rPr lang="en-GB" sz="16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) are the most popular applications in LTE networks and thus are under most scrutiny for quality of </a:t>
            </a:r>
            <a:r>
              <a:rPr lang="en-GB" sz="1600" dirty="0" err="1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experince</a:t>
            </a:r>
            <a:r>
              <a:rPr lang="en-GB" sz="16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. </a:t>
            </a:r>
            <a:endParaRPr lang="en-GB" sz="1600" dirty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1600" dirty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sz="16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Cobham Video service option allows emulation of UEs connecting to </a:t>
            </a:r>
            <a:r>
              <a:rPr lang="en-GB" sz="1600" dirty="0" err="1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VoD</a:t>
            </a:r>
            <a:r>
              <a:rPr lang="en-GB" sz="16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 or VS servers as well as emulation of these servers to see the impact on the network performance or to see the network impact on the Video service performance.</a:t>
            </a:r>
          </a:p>
          <a:p>
            <a:pPr marL="0" indent="0">
              <a:spcBef>
                <a:spcPct val="0"/>
              </a:spcBef>
              <a:buNone/>
            </a:pPr>
            <a:endParaRPr lang="en-GB" sz="1600" dirty="0" smtClean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sz="16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Cobham </a:t>
            </a:r>
            <a:r>
              <a:rPr lang="en-GB" sz="16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implementation </a:t>
            </a:r>
            <a:r>
              <a:rPr lang="en-GB" sz="16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supports multiple Audio and Video codecs which allows users to test with scenarios that reflect their own network or to evaluate planned deployment performance.</a:t>
            </a:r>
            <a:endParaRPr lang="en-GB" sz="1600" dirty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1600" dirty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8527" y="6209044"/>
            <a:ext cx="2665473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1200" b="1" i="1">
                <a:solidFill>
                  <a:schemeClr val="accent6"/>
                </a:solidFill>
                <a:latin typeface="Calibri" pitchFamily="34" charset="0"/>
              </a:defRPr>
            </a:lvl1pPr>
          </a:lstStyle>
          <a:p>
            <a:r>
              <a:rPr lang="en-GB" dirty="0" smtClean="0"/>
              <a:t>Ericsson-mobility-report-june-2014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99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Media &amp; Voice Passive Analysis </a:t>
            </a:r>
          </a:p>
        </p:txBody>
      </p:sp>
      <p:sp>
        <p:nvSpPr>
          <p:cNvPr id="3" name="Content Placeholder 6"/>
          <p:cNvSpPr>
            <a:spLocks noGrp="1"/>
          </p:cNvSpPr>
          <p:nvPr>
            <p:ph idx="1"/>
          </p:nvPr>
        </p:nvSpPr>
        <p:spPr>
          <a:xfrm>
            <a:off x="311988" y="2352952"/>
            <a:ext cx="5937395" cy="404681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16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Service’s overall quality is how the </a:t>
            </a:r>
            <a:r>
              <a:rPr lang="en-GB" sz="2400" b="1" kern="1200" dirty="0">
                <a:solidFill>
                  <a:schemeClr val="accent2"/>
                </a:solidFill>
                <a:ea typeface="ＭＳ Ｐゴシック" pitchFamily="34" charset="-128"/>
                <a:cs typeface="Arial" charset="0"/>
              </a:rPr>
              <a:t>video</a:t>
            </a:r>
            <a:r>
              <a:rPr lang="en-GB" sz="2400" kern="1200" dirty="0">
                <a:solidFill>
                  <a:schemeClr val="accent2"/>
                </a:solidFill>
                <a:ea typeface="ＭＳ Ｐゴシック" pitchFamily="34" charset="-128"/>
                <a:cs typeface="Arial" charset="0"/>
              </a:rPr>
              <a:t> </a:t>
            </a:r>
            <a:r>
              <a:rPr lang="en-GB" sz="16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or the </a:t>
            </a:r>
            <a:r>
              <a:rPr lang="en-GB" sz="2400" b="1" kern="1200" dirty="0">
                <a:solidFill>
                  <a:schemeClr val="accent2"/>
                </a:solidFill>
                <a:ea typeface="ＭＳ Ｐゴシック" pitchFamily="34" charset="-128"/>
                <a:cs typeface="Arial" charset="0"/>
              </a:rPr>
              <a:t>audio</a:t>
            </a:r>
            <a:r>
              <a:rPr lang="en-GB" sz="1600" kern="1200" dirty="0">
                <a:solidFill>
                  <a:schemeClr val="accent2"/>
                </a:solidFill>
                <a:ea typeface="ＭＳ Ｐゴシック" pitchFamily="34" charset="-128"/>
                <a:cs typeface="Arial" charset="0"/>
              </a:rPr>
              <a:t> </a:t>
            </a:r>
            <a:r>
              <a:rPr lang="en-GB" sz="16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quality is perceived by consumers. This is typically </a:t>
            </a:r>
            <a:r>
              <a:rPr lang="en-GB" sz="1600" kern="1200" dirty="0" err="1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examplified</a:t>
            </a:r>
            <a:r>
              <a:rPr lang="en-GB" sz="16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 with Mean Opinion Score (MOS). </a:t>
            </a: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Cobham’s </a:t>
            </a:r>
            <a:r>
              <a:rPr lang="en-GB" sz="16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Passive Analysis option allows to quantify how network layer imperfections affect this quality of experience </a:t>
            </a: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(</a:t>
            </a:r>
            <a:r>
              <a:rPr lang="en-GB" sz="1600" kern="1200" dirty="0" err="1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QoE</a:t>
            </a: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) factor</a:t>
            </a:r>
            <a:r>
              <a:rPr lang="en-GB" sz="16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. </a:t>
            </a:r>
            <a:endParaRPr lang="en-GB" sz="1600" kern="1200" dirty="0" smtClean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1600" kern="1200" dirty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Cobham </a:t>
            </a:r>
            <a:r>
              <a:rPr lang="en-GB" sz="16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implementation supports both audio and video quality </a:t>
            </a: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analysis and also uses:</a:t>
            </a:r>
          </a:p>
          <a:p>
            <a:pPr>
              <a:spcBef>
                <a:spcPct val="0"/>
              </a:spcBef>
            </a:pP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Jitter Buffer models real UE packet queuing and playback effects to </a:t>
            </a:r>
          </a:p>
          <a:p>
            <a:pPr lvl="1">
              <a:spcBef>
                <a:spcPct val="0"/>
              </a:spcBef>
            </a:pPr>
            <a: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detect </a:t>
            </a:r>
            <a:r>
              <a:rPr lang="en-GB" sz="14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lost </a:t>
            </a:r>
            <a: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packet</a:t>
            </a:r>
          </a:p>
          <a:p>
            <a:pPr lvl="1">
              <a:spcBef>
                <a:spcPct val="0"/>
              </a:spcBef>
            </a:pPr>
            <a: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Predict which </a:t>
            </a:r>
            <a:r>
              <a:rPr lang="en-GB" sz="14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packets would be </a:t>
            </a:r>
            <a: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discarded</a:t>
            </a:r>
            <a:endParaRPr lang="en-GB" sz="1400" kern="1200" dirty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n-GB" sz="16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Markov Model </a:t>
            </a: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to statistically learn </a:t>
            </a:r>
            <a:r>
              <a:rPr lang="en-GB" sz="16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the distribution of lost and discarded packets during a call, and then </a:t>
            </a: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apply </a:t>
            </a:r>
            <a:r>
              <a:rPr lang="en-GB" sz="16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this distribution </a:t>
            </a: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for MOS calculation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9193" y="3010619"/>
            <a:ext cx="3736845" cy="2901811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9699" y="1720072"/>
            <a:ext cx="994292" cy="1009889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5016" y="1678152"/>
            <a:ext cx="984571" cy="1030543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72352"/>
            <a:ext cx="1129721" cy="10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99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GB" dirty="0" smtClean="0"/>
              <a:t>TWAMP – Two Way Active Measurement</a:t>
            </a:r>
            <a:endParaRPr lang="en-GB" dirty="0"/>
          </a:p>
        </p:txBody>
      </p:sp>
      <p:sp>
        <p:nvSpPr>
          <p:cNvPr id="3" name="Content Placeholder 6"/>
          <p:cNvSpPr>
            <a:spLocks noGrp="1"/>
          </p:cNvSpPr>
          <p:nvPr>
            <p:ph idx="1"/>
          </p:nvPr>
        </p:nvSpPr>
        <p:spPr>
          <a:xfrm>
            <a:off x="198411" y="2363604"/>
            <a:ext cx="8488392" cy="408032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n-GB" sz="16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Measuring the performance of IP networks </a:t>
            </a: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is a challenge</a:t>
            </a:r>
          </a:p>
          <a:p>
            <a:pPr lvl="1">
              <a:spcBef>
                <a:spcPct val="0"/>
              </a:spcBef>
            </a:pPr>
            <a: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Standard tools were </a:t>
            </a:r>
            <a:r>
              <a:rPr lang="en-GB" sz="14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designed for simple </a:t>
            </a:r>
            <a: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troubleshooting</a:t>
            </a:r>
          </a:p>
          <a:p>
            <a:pPr lvl="1">
              <a:spcBef>
                <a:spcPct val="0"/>
              </a:spcBef>
            </a:pPr>
            <a:endParaRPr lang="en-GB" sz="1400" kern="1200" dirty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The </a:t>
            </a:r>
            <a:r>
              <a:rPr lang="en-GB" sz="16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Two-Way Active Measurement Protocol (</a:t>
            </a:r>
            <a:r>
              <a:rPr lang="en-GB" sz="1600" kern="1200" dirty="0">
                <a:solidFill>
                  <a:schemeClr val="accent2"/>
                </a:solidFill>
                <a:ea typeface="ＭＳ Ｐゴシック" pitchFamily="34" charset="-128"/>
                <a:cs typeface="Arial" charset="0"/>
              </a:rPr>
              <a:t>TWAMP</a:t>
            </a:r>
            <a:r>
              <a:rPr lang="en-GB" sz="16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) </a:t>
            </a:r>
            <a:endParaRPr lang="en-GB" sz="1600" kern="1200" dirty="0" smtClean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 lvl="1">
              <a:spcBef>
                <a:spcPct val="0"/>
              </a:spcBef>
            </a:pPr>
            <a: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defines </a:t>
            </a:r>
            <a:r>
              <a:rPr lang="en-GB" sz="14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a flexible method for measuring </a:t>
            </a:r>
            <a: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round</a:t>
            </a:r>
            <a:b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</a:br>
            <a: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trip </a:t>
            </a:r>
            <a:r>
              <a:rPr lang="en-GB" sz="14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IP performance among any two devices in </a:t>
            </a:r>
            <a: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/>
            </a:r>
            <a:b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</a:br>
            <a: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a </a:t>
            </a:r>
            <a:r>
              <a:rPr lang="en-GB" sz="14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network that support the </a:t>
            </a:r>
            <a: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standard</a:t>
            </a:r>
            <a:endParaRPr lang="en-GB" sz="1400" kern="1200" dirty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 lvl="1">
              <a:spcBef>
                <a:spcPct val="0"/>
              </a:spcBef>
            </a:pPr>
            <a: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provides a </a:t>
            </a:r>
            <a:r>
              <a:rPr lang="en-GB" sz="14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flexible choice of solutions and </a:t>
            </a:r>
            <a: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/>
            </a:r>
            <a:b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</a:br>
            <a: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full </a:t>
            </a:r>
            <a:r>
              <a:rPr lang="en-GB" sz="14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visibility into network </a:t>
            </a:r>
            <a: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performance</a:t>
            </a:r>
          </a:p>
          <a:p>
            <a:pPr>
              <a:spcBef>
                <a:spcPct val="0"/>
              </a:spcBef>
            </a:pPr>
            <a:endParaRPr lang="en-GB" sz="1600" dirty="0" smtClean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sz="16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Cobham </a:t>
            </a:r>
            <a:r>
              <a:rPr lang="en-GB" sz="16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TWAMP option </a:t>
            </a:r>
            <a:r>
              <a:rPr lang="en-GB" sz="16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is </a:t>
            </a:r>
            <a:endParaRPr lang="en-GB" sz="1600" kern="1200" dirty="0" smtClean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n-GB" sz="16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C</a:t>
            </a: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ompliant </a:t>
            </a:r>
            <a:r>
              <a:rPr lang="en-GB" sz="16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to work with </a:t>
            </a: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any </a:t>
            </a:r>
            <a:b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</a:b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network element that supports TWAMP</a:t>
            </a:r>
            <a:endParaRPr lang="en-GB" sz="1600" kern="1200" dirty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Allows measurements between </a:t>
            </a:r>
            <a:b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</a:b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any </a:t>
            </a:r>
            <a:r>
              <a:rPr lang="en-GB" sz="16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two </a:t>
            </a: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endpoints</a:t>
            </a:r>
            <a:endParaRPr lang="en-GB" sz="1600" kern="1200" dirty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n-GB" sz="16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IP performance  can be measured </a:t>
            </a: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/>
            </a:r>
            <a:b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</a:b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effectively </a:t>
            </a:r>
            <a:r>
              <a:rPr lang="en-GB" sz="16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at all locations in the </a:t>
            </a: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network</a:t>
            </a:r>
            <a:endParaRPr lang="en-GB" sz="1600" kern="1200" dirty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5279" y="3480095"/>
            <a:ext cx="6105095" cy="2829499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13" y="1141833"/>
            <a:ext cx="1129721" cy="10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998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Thresholding</a:t>
            </a:r>
            <a:endParaRPr lang="en-GB" dirty="0"/>
          </a:p>
        </p:txBody>
      </p:sp>
      <p:sp>
        <p:nvSpPr>
          <p:cNvPr id="3" name="Content Placeholder 6"/>
          <p:cNvSpPr>
            <a:spLocks noGrp="1"/>
          </p:cNvSpPr>
          <p:nvPr>
            <p:ph idx="1"/>
          </p:nvPr>
        </p:nvSpPr>
        <p:spPr>
          <a:xfrm>
            <a:off x="317826" y="3220990"/>
            <a:ext cx="7092265" cy="269144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Cobham </a:t>
            </a:r>
            <a:r>
              <a:rPr lang="en-GB" sz="1600" kern="1200" dirty="0" err="1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Thresholding</a:t>
            </a: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 Option </a:t>
            </a:r>
          </a:p>
          <a:p>
            <a:pPr>
              <a:spcBef>
                <a:spcPct val="0"/>
              </a:spcBef>
            </a:pP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automatically determines </a:t>
            </a:r>
            <a:r>
              <a:rPr lang="en-GB" sz="16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if </a:t>
            </a: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the expected performance criteria has not been met during testing</a:t>
            </a:r>
            <a:endParaRPr lang="en-GB" sz="1600" kern="1200" dirty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Saves time by identifying what, where and when it has been outside of tolerance </a:t>
            </a:r>
          </a:p>
          <a:p>
            <a:pPr>
              <a:spcBef>
                <a:spcPct val="0"/>
              </a:spcBef>
            </a:pP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Allows monitoring of multiple applications simultaneously with different criteria</a:t>
            </a:r>
          </a:p>
          <a:p>
            <a:pPr lvl="1">
              <a:spcBef>
                <a:spcPct val="0"/>
              </a:spcBef>
            </a:pPr>
            <a: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Different UE groups (for example VIP customers and data only subscriptions) can have individual criteria</a:t>
            </a:r>
          </a:p>
          <a:p>
            <a:pPr lvl="1">
              <a:spcBef>
                <a:spcPct val="0"/>
              </a:spcBef>
            </a:pPr>
            <a:r>
              <a:rPr lang="en-GB" sz="14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Setting up different violation and clearance duration</a:t>
            </a:r>
            <a:endParaRPr lang="en-GB" sz="1600" kern="1200" dirty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2377" y="882566"/>
            <a:ext cx="6305880" cy="2243532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3155" y="1201947"/>
            <a:ext cx="1129721" cy="10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5733256"/>
            <a:ext cx="2515481" cy="6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98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TeraFlow</a:t>
            </a:r>
            <a:endParaRPr lang="en-GB" dirty="0"/>
          </a:p>
        </p:txBody>
      </p:sp>
      <p:sp>
        <p:nvSpPr>
          <p:cNvPr id="3" name="Content Placeholder 6"/>
          <p:cNvSpPr>
            <a:spLocks noGrp="1"/>
          </p:cNvSpPr>
          <p:nvPr>
            <p:ph idx="1"/>
          </p:nvPr>
        </p:nvSpPr>
        <p:spPr>
          <a:xfrm>
            <a:off x="171177" y="2422543"/>
            <a:ext cx="4978793" cy="402138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Cobham </a:t>
            </a:r>
            <a:r>
              <a:rPr lang="en-GB" sz="1600" kern="1200" dirty="0" err="1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TeraFlow</a:t>
            </a: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 Option creates TCP and/or UDP protocol traffic. This allows easily create “background” traffic while validating that other applications maintain acceptable level of performance.</a:t>
            </a:r>
          </a:p>
          <a:p>
            <a:pPr marL="0" indent="0">
              <a:spcBef>
                <a:spcPct val="0"/>
              </a:spcBef>
              <a:buNone/>
            </a:pPr>
            <a:endParaRPr lang="en-GB" sz="1600" kern="1200" dirty="0" smtClean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Cobham </a:t>
            </a:r>
            <a:r>
              <a:rPr lang="en-GB" sz="1600" kern="1200" dirty="0" err="1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TeraFlow</a:t>
            </a: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 Option </a:t>
            </a:r>
            <a:endParaRPr lang="en-GB" sz="1600" kern="1200" dirty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Generation of traffic at pre-defined level</a:t>
            </a:r>
          </a:p>
          <a:p>
            <a:pPr>
              <a:spcBef>
                <a:spcPct val="0"/>
              </a:spcBef>
            </a:pP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Mirroring the UE data back for bi-directional measurement</a:t>
            </a:r>
          </a:p>
          <a:p>
            <a:pPr>
              <a:spcBef>
                <a:spcPct val="0"/>
              </a:spcBef>
            </a:pP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Can be configured and turned On and Off per UE</a:t>
            </a:r>
          </a:p>
          <a:p>
            <a:pPr>
              <a:spcBef>
                <a:spcPct val="0"/>
              </a:spcBef>
            </a:pPr>
            <a:endParaRPr lang="en-GB" sz="1600" kern="1200" dirty="0" smtClean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>
              <a:spcBef>
                <a:spcPct val="0"/>
              </a:spcBef>
            </a:pPr>
            <a:endParaRPr lang="en-GB" sz="1600" kern="1200" dirty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1600" kern="1200" dirty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 </a:t>
            </a:r>
            <a:endParaRPr lang="en-GB" sz="1600" kern="1200" dirty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0571" y="1423587"/>
            <a:ext cx="6108700" cy="3614737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94944"/>
            <a:ext cx="1129721" cy="10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32672"/>
            <a:ext cx="2515481" cy="6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SMS over IMS</a:t>
            </a: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1943905" y="1482263"/>
            <a:ext cx="5937395" cy="253764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The IP Multimedia System (IMS) </a:t>
            </a:r>
            <a:r>
              <a:rPr lang="en-GB" sz="1600" kern="12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is not only used for VoLTE, but also to deliver other services such as traditional messaging services (SMS</a:t>
            </a:r>
            <a:r>
              <a:rPr lang="en-GB" sz="1600" kern="12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).</a:t>
            </a:r>
            <a:endParaRPr lang="en-GB" sz="1600" kern="1200" dirty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>
              <a:spcBef>
                <a:spcPct val="0"/>
              </a:spcBef>
            </a:pPr>
            <a:endParaRPr lang="en-GB" sz="1600" kern="1200" dirty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sz="16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Cobham SMS option </a:t>
            </a:r>
            <a:r>
              <a:rPr lang="en-GB" sz="16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allows emulation </a:t>
            </a:r>
            <a:r>
              <a:rPr lang="en-GB" sz="16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UEs to connect to IMS SMS servers and ensure </a:t>
            </a:r>
            <a:r>
              <a:rPr lang="en-GB" sz="16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that the coveted </a:t>
            </a:r>
            <a:r>
              <a:rPr lang="en-GB" sz="16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integration of SMS services function properly and transmission and reception of SMS messages works properly </a:t>
            </a:r>
            <a:r>
              <a:rPr lang="en-GB" sz="1600" dirty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through the entire </a:t>
            </a:r>
            <a:r>
              <a:rPr lang="en-GB" sz="1600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network.</a:t>
            </a:r>
            <a:endParaRPr lang="en-GB" sz="1600" dirty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1600" kern="1200" dirty="0">
              <a:solidFill>
                <a:schemeClr val="tx2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12" y="1253398"/>
            <a:ext cx="1131089" cy="1042534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19625" y="4105470"/>
            <a:ext cx="4693298" cy="1688841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78527" y="6209044"/>
            <a:ext cx="2665473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1200" b="1" i="1">
                <a:solidFill>
                  <a:schemeClr val="accent6"/>
                </a:solidFill>
                <a:latin typeface="Calibri" pitchFamily="34" charset="0"/>
              </a:defRPr>
            </a:lvl1pPr>
          </a:lstStyle>
          <a:p>
            <a:r>
              <a:rPr lang="en-GB" dirty="0"/>
              <a:t>Nielsen Mobile-Consumer-Report-2013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96827" y="3484593"/>
            <a:ext cx="3523880" cy="370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9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Real Data Apps</a:t>
            </a:r>
            <a:endParaRPr lang="en-GB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FF"/>
                </a:solidFill>
              </a:rPr>
              <a:t>Overview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A95915-7F07-4BE2-9866-2249453931CB}" type="datetime1">
              <a:rPr lang="en-GB" altLang="en-US"/>
              <a:pPr>
                <a:defRPr/>
              </a:pPr>
              <a:t>15/10/2015</a:t>
            </a:fld>
            <a:endParaRPr lang="en-US" alt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5A1498-ED79-4EBD-9DA5-E2421C2B22F0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299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 Data Apps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Sales Collateral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RDA R630 Sales Collateral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400" dirty="0">
                <a:solidFill>
                  <a:srgbClr val="00A4F2"/>
                </a:solidFill>
              </a:rPr>
              <a:t>Real Data Apps </a:t>
            </a:r>
            <a:r>
              <a:rPr lang="en-GB" sz="2400" dirty="0" smtClean="0">
                <a:solidFill>
                  <a:srgbClr val="00A4F2"/>
                </a:solidFill>
              </a:rPr>
              <a:t>Sales </a:t>
            </a:r>
            <a:r>
              <a:rPr lang="en-GB" sz="2400" dirty="0">
                <a:solidFill>
                  <a:srgbClr val="00A4F2"/>
                </a:solidFill>
              </a:rPr>
              <a:t>Presentation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400" dirty="0" smtClean="0">
                <a:solidFill>
                  <a:srgbClr val="00A4F2"/>
                </a:solidFill>
              </a:rPr>
              <a:t>TM500 RDA d500 Edge Datasheet</a:t>
            </a:r>
            <a:endParaRPr lang="en-GB" sz="2400" dirty="0">
              <a:solidFill>
                <a:srgbClr val="00A4F2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400" dirty="0" smtClean="0">
                <a:solidFill>
                  <a:srgbClr val="00A4F2"/>
                </a:solidFill>
              </a:rPr>
              <a:t>E500 6 Cell </a:t>
            </a:r>
            <a:r>
              <a:rPr lang="en-GB" sz="2400" dirty="0">
                <a:solidFill>
                  <a:srgbClr val="00A4F2"/>
                </a:solidFill>
              </a:rPr>
              <a:t>RDA </a:t>
            </a:r>
            <a:r>
              <a:rPr lang="en-GB" sz="2400" dirty="0" smtClean="0">
                <a:solidFill>
                  <a:srgbClr val="00A4F2"/>
                </a:solidFill>
              </a:rPr>
              <a:t>d500 Edge+Core </a:t>
            </a:r>
            <a:r>
              <a:rPr lang="en-GB" sz="2400" dirty="0">
                <a:solidFill>
                  <a:srgbClr val="00A4F2"/>
                </a:solidFill>
              </a:rPr>
              <a:t>Datasheet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400" dirty="0">
                <a:solidFill>
                  <a:srgbClr val="00A4F2"/>
                </a:solidFill>
              </a:rPr>
              <a:t>E500 </a:t>
            </a:r>
            <a:r>
              <a:rPr lang="en-GB" sz="2400" dirty="0" smtClean="0">
                <a:solidFill>
                  <a:srgbClr val="00A4F2"/>
                </a:solidFill>
              </a:rPr>
              <a:t>12 </a:t>
            </a:r>
            <a:r>
              <a:rPr lang="en-GB" sz="2400" dirty="0">
                <a:solidFill>
                  <a:srgbClr val="00A4F2"/>
                </a:solidFill>
              </a:rPr>
              <a:t>Cell RDA </a:t>
            </a:r>
            <a:r>
              <a:rPr lang="en-GB" sz="2400" dirty="0" smtClean="0">
                <a:solidFill>
                  <a:srgbClr val="00A4F2"/>
                </a:solidFill>
              </a:rPr>
              <a:t>d1000 </a:t>
            </a:r>
            <a:r>
              <a:rPr lang="en-GB" sz="2400" dirty="0">
                <a:solidFill>
                  <a:srgbClr val="00A4F2"/>
                </a:solidFill>
              </a:rPr>
              <a:t>Edge+Core Datasheet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400" dirty="0" smtClean="0">
                <a:solidFill>
                  <a:srgbClr val="00A4F2"/>
                </a:solidFill>
              </a:rPr>
              <a:t>E500-D 24 </a:t>
            </a:r>
            <a:r>
              <a:rPr lang="en-GB" sz="2400" dirty="0">
                <a:solidFill>
                  <a:srgbClr val="00A4F2"/>
                </a:solidFill>
              </a:rPr>
              <a:t>Cell RDA </a:t>
            </a:r>
            <a:r>
              <a:rPr lang="en-GB" sz="2400" dirty="0" smtClean="0">
                <a:solidFill>
                  <a:srgbClr val="00A4F2"/>
                </a:solidFill>
              </a:rPr>
              <a:t>R630 Datasheet</a:t>
            </a:r>
            <a:endParaRPr lang="en-GB" sz="2400" dirty="0">
              <a:solidFill>
                <a:srgbClr val="00A4F2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400" dirty="0" smtClean="0">
                <a:solidFill>
                  <a:srgbClr val="00A4F2"/>
                </a:solidFill>
              </a:rPr>
              <a:t>TM500 </a:t>
            </a:r>
            <a:r>
              <a:rPr lang="en-GB" sz="2400" dirty="0">
                <a:solidFill>
                  <a:srgbClr val="00A4F2"/>
                </a:solidFill>
              </a:rPr>
              <a:t>LTE/WCDMA Load Tester </a:t>
            </a:r>
            <a:r>
              <a:rPr lang="en-GB" sz="2400" dirty="0" err="1">
                <a:solidFill>
                  <a:srgbClr val="00A4F2"/>
                </a:solidFill>
              </a:rPr>
              <a:t>diversifEye</a:t>
            </a:r>
            <a:r>
              <a:rPr lang="en-GB" sz="2400" dirty="0">
                <a:solidFill>
                  <a:srgbClr val="00A4F2"/>
                </a:solidFill>
              </a:rPr>
              <a:t> Reference Manual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400" dirty="0">
                <a:solidFill>
                  <a:srgbClr val="00A4F2"/>
                </a:solidFill>
              </a:rPr>
              <a:t>Voice Analysis for Mobile Networks White Paper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5733256"/>
            <a:ext cx="2515481" cy="6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4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4261" y="375500"/>
            <a:ext cx="6144799" cy="460860"/>
          </a:xfrm>
        </p:spPr>
        <p:txBody>
          <a:bodyPr/>
          <a:lstStyle/>
          <a:p>
            <a:r>
              <a:rPr lang="en-GB" dirty="0" smtClean="0"/>
              <a:t>The Need for Realistic Application Emulation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343350"/>
            <a:ext cx="8281988" cy="50143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rgbClr val="00A4F2"/>
                </a:solidFill>
              </a:rPr>
              <a:t>To test the capacity, validate new functionality and to optimize the network performance real world conditions need to be emulated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rgbClr val="00A4F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rgbClr val="00A4F2"/>
                </a:solidFill>
              </a:rPr>
              <a:t>Realistic application emulation is needed because the today’s wireless networks are more and more intelligent and thus traffic will be policed and prioritized differently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rgbClr val="00A4F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rgbClr val="00A4F2"/>
                </a:solidFill>
              </a:rPr>
              <a:t>This means that the Quality of Experience needs to be evaluated on an per application per UE level for any test scenarios to be meaningful</a:t>
            </a:r>
            <a:endParaRPr lang="en-GB" sz="2000" dirty="0">
              <a:solidFill>
                <a:srgbClr val="00A4F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CC85D9C-917A-4CC3-A973-06828A4CDAF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572206" y="4468482"/>
            <a:ext cx="2204478" cy="169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733256"/>
            <a:ext cx="2515481" cy="6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174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Impact of Different Applications</a:t>
            </a:r>
            <a:endParaRPr lang="en-GB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3685" y="1810200"/>
            <a:ext cx="4333014" cy="325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15AB4-03F8-4775-BC72-0F4A21B83AB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27" b="95699" l="2186" r="92350">
                        <a14:foregroundMark x1="44262" y1="37634" x2="43716" y2="69892"/>
                        <a14:foregroundMark x1="64481" y1="39785" x2="57377" y2="70968"/>
                        <a14:foregroundMark x1="77049" y1="43011" x2="76503" y2="698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535" y="5203793"/>
            <a:ext cx="1380496" cy="70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5518"/>
          <a:stretch/>
        </p:blipFill>
        <p:spPr bwMode="auto">
          <a:xfrm>
            <a:off x="4586699" y="2162415"/>
            <a:ext cx="4333014" cy="307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86699" y="1813136"/>
            <a:ext cx="4333014" cy="35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0879" y="6200168"/>
            <a:ext cx="29855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 b="1" i="1">
                <a:solidFill>
                  <a:schemeClr val="accent6"/>
                </a:solidFill>
                <a:latin typeface="Calibri" pitchFamily="34" charset="0"/>
              </a:defRPr>
            </a:lvl1pPr>
          </a:lstStyle>
          <a:p>
            <a:r>
              <a:rPr lang="en-GB" dirty="0" smtClean="0"/>
              <a:t>Huawei-</a:t>
            </a:r>
            <a:r>
              <a:rPr lang="en-GB" dirty="0" err="1" smtClean="0"/>
              <a:t>Smarphone</a:t>
            </a:r>
            <a:r>
              <a:rPr lang="en-GB" dirty="0" smtClean="0"/>
              <a:t>-Solutions- july-2012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366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606" y="4357098"/>
            <a:ext cx="3800662" cy="215165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Intelligent Wireless Networks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Need for Realistic Application Layer Traffic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08C4C59-C748-4210-8837-708B4488D02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1915" y="1198816"/>
            <a:ext cx="383630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cap="none" spc="50" dirty="0" smtClean="0">
                <a:ln w="11430"/>
                <a:solidFill>
                  <a:srgbClr val="00A4F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MEC</a:t>
            </a:r>
          </a:p>
          <a:p>
            <a:pPr algn="ctr"/>
            <a:r>
              <a:rPr lang="en-US" sz="2400" b="1" spc="50" dirty="0" smtClean="0">
                <a:ln w="11430"/>
                <a:solidFill>
                  <a:srgbClr val="00A4F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Mobile Edge Computing</a:t>
            </a:r>
            <a:endParaRPr lang="en-US" sz="2400" b="1" cap="none" spc="50" dirty="0">
              <a:ln w="11430"/>
              <a:solidFill>
                <a:srgbClr val="00A4F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34331" y="2941327"/>
            <a:ext cx="3709669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cap="none" spc="50" dirty="0" smtClean="0">
                <a:ln w="11430"/>
                <a:solidFill>
                  <a:srgbClr val="00A4F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SGi-LAN</a:t>
            </a:r>
          </a:p>
          <a:p>
            <a:pPr algn="ctr"/>
            <a:r>
              <a:rPr lang="en-US" sz="2000" b="1" spc="50" dirty="0" smtClean="0">
                <a:ln w="11430"/>
                <a:solidFill>
                  <a:srgbClr val="00A4F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Service Chaining</a:t>
            </a:r>
            <a:endParaRPr lang="en-US" sz="2000" b="1" cap="none" spc="50" dirty="0">
              <a:ln w="11430"/>
              <a:solidFill>
                <a:srgbClr val="00A4F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54078" y="4925091"/>
            <a:ext cx="445012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cap="none" spc="50" dirty="0" smtClean="0">
                <a:ln w="11430"/>
                <a:solidFill>
                  <a:srgbClr val="00A4F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SIPTO</a:t>
            </a:r>
          </a:p>
          <a:p>
            <a:pPr algn="ctr"/>
            <a:r>
              <a:rPr lang="en-GB" sz="1600" b="1" spc="50" dirty="0">
                <a:ln w="11430"/>
                <a:solidFill>
                  <a:srgbClr val="00A4F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Selected Internet Protocol Traffic Offload</a:t>
            </a:r>
            <a:endParaRPr lang="en-US" sz="1600" b="1" cap="none" spc="50" dirty="0">
              <a:ln w="11430"/>
              <a:solidFill>
                <a:srgbClr val="00A4F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95003" y="3260253"/>
            <a:ext cx="18308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cap="none" spc="50" dirty="0" smtClean="0">
                <a:ln w="11430"/>
                <a:solidFill>
                  <a:srgbClr val="00A4F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LIPA</a:t>
            </a:r>
          </a:p>
          <a:p>
            <a:pPr algn="ctr"/>
            <a:r>
              <a:rPr lang="en-US" sz="1600" b="1" spc="50" dirty="0" smtClean="0">
                <a:ln w="11430"/>
                <a:solidFill>
                  <a:srgbClr val="00A4F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Local IP Access</a:t>
            </a:r>
            <a:endParaRPr lang="en-US" sz="1600" b="1" cap="none" spc="50" dirty="0">
              <a:ln w="11430"/>
              <a:solidFill>
                <a:srgbClr val="00A4F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94078" y="1960823"/>
            <a:ext cx="377859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cap="none" spc="50" dirty="0" smtClean="0">
                <a:ln w="11430"/>
                <a:solidFill>
                  <a:srgbClr val="00A4F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ADC</a:t>
            </a:r>
          </a:p>
          <a:p>
            <a:pPr algn="ctr"/>
            <a:r>
              <a:rPr lang="en-US" sz="1600" b="1" spc="50" dirty="0">
                <a:ln w="11430"/>
                <a:solidFill>
                  <a:srgbClr val="00A4F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Application Detection and Control </a:t>
            </a:r>
            <a:endParaRPr lang="en-US" sz="1600" b="1" cap="none" spc="50" dirty="0">
              <a:ln w="11430"/>
              <a:solidFill>
                <a:srgbClr val="00A4F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4350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2" cstate="screen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1249" y="3150356"/>
            <a:ext cx="7285939" cy="3335688"/>
          </a:xfrm>
          <a:prstGeom prst="rect">
            <a:avLst/>
          </a:prstGeom>
        </p:spPr>
      </p:pic>
      <p:cxnSp>
        <p:nvCxnSpPr>
          <p:cNvPr id="7" name="Straight Connector 6"/>
          <p:cNvCxnSpPr>
            <a:endCxn id="46" idx="1"/>
          </p:cNvCxnSpPr>
          <p:nvPr/>
        </p:nvCxnSpPr>
        <p:spPr bwMode="auto">
          <a:xfrm flipV="1">
            <a:off x="6198141" y="5000059"/>
            <a:ext cx="643799" cy="23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Lightning Bolt 1"/>
          <p:cNvSpPr/>
          <p:nvPr/>
        </p:nvSpPr>
        <p:spPr bwMode="auto">
          <a:xfrm rot="20737211">
            <a:off x="1329094" y="3031735"/>
            <a:ext cx="1225237" cy="1203946"/>
          </a:xfrm>
          <a:prstGeom prst="lightningBol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1" name="Trapezoid 50"/>
          <p:cNvSpPr/>
          <p:nvPr/>
        </p:nvSpPr>
        <p:spPr bwMode="auto">
          <a:xfrm rot="10800000">
            <a:off x="-114301" y="2117868"/>
            <a:ext cx="2731101" cy="704849"/>
          </a:xfrm>
          <a:prstGeom prst="trapezoid">
            <a:avLst>
              <a:gd name="adj" fmla="val 137163"/>
            </a:avLst>
          </a:prstGeom>
          <a:gradFill>
            <a:gsLst>
              <a:gs pos="100000">
                <a:schemeClr val="tx2"/>
              </a:gs>
              <a:gs pos="0">
                <a:srgbClr val="FFFFFF">
                  <a:alpha val="0"/>
                  <a:lumMod val="0"/>
                  <a:lumOff val="100000"/>
                </a:srgbClr>
              </a:gs>
            </a:gsLst>
            <a:lin ang="162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Calibri"/>
              <a:cs typeface="Arial" charset="0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1581" y="4309510"/>
            <a:ext cx="1222250" cy="3931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4281" y="4869148"/>
            <a:ext cx="1222250" cy="393193"/>
          </a:xfrm>
          <a:prstGeom prst="rect">
            <a:avLst/>
          </a:prstGeom>
        </p:spPr>
      </p:pic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E500 Real Application Testing</a:t>
            </a:r>
          </a:p>
        </p:txBody>
      </p:sp>
      <p:sp>
        <p:nvSpPr>
          <p:cNvPr id="70" name="Content Placeholder 2"/>
          <p:cNvSpPr>
            <a:spLocks noGrp="1"/>
          </p:cNvSpPr>
          <p:nvPr>
            <p:ph idx="1"/>
          </p:nvPr>
        </p:nvSpPr>
        <p:spPr>
          <a:xfrm>
            <a:off x="2865186" y="1274939"/>
            <a:ext cx="6124732" cy="2577582"/>
          </a:xfrm>
        </p:spPr>
        <p:txBody>
          <a:bodyPr/>
          <a:lstStyle/>
          <a:p>
            <a:pPr marL="361950" lvl="1" indent="-276225">
              <a:buFont typeface="Wingdings"/>
              <a:buChar char="à"/>
            </a:pPr>
            <a:r>
              <a:rPr lang="en-GB" dirty="0">
                <a:solidFill>
                  <a:srgbClr val="00A4F2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Scales cost efficiently</a:t>
            </a:r>
          </a:p>
          <a:p>
            <a:pPr marL="361950" lvl="1" indent="-276225">
              <a:buFont typeface="Wingdings"/>
              <a:buChar char="à"/>
            </a:pPr>
            <a:r>
              <a:rPr lang="en-GB" dirty="0">
                <a:solidFill>
                  <a:srgbClr val="00A4F2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Supports required number of subscribers and application mixes</a:t>
            </a:r>
          </a:p>
          <a:p>
            <a:pPr marL="361950" lvl="1" indent="-276225">
              <a:buFont typeface="Wingdings"/>
              <a:buChar char="à"/>
            </a:pPr>
            <a:r>
              <a:rPr lang="en-GB" dirty="0">
                <a:solidFill>
                  <a:srgbClr val="00A4F2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Supports </a:t>
            </a:r>
            <a:r>
              <a:rPr lang="en-GB" dirty="0" err="1">
                <a:solidFill>
                  <a:srgbClr val="00A4F2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QoS</a:t>
            </a:r>
            <a:r>
              <a:rPr lang="en-GB" dirty="0">
                <a:solidFill>
                  <a:srgbClr val="00A4F2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/ </a:t>
            </a:r>
            <a:r>
              <a:rPr lang="en-GB" dirty="0" err="1">
                <a:solidFill>
                  <a:srgbClr val="00A4F2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QoE</a:t>
            </a:r>
            <a:r>
              <a:rPr lang="en-GB" dirty="0">
                <a:solidFill>
                  <a:srgbClr val="00A4F2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analysis</a:t>
            </a:r>
          </a:p>
          <a:p>
            <a:pPr marL="361950" lvl="1" indent="-276225">
              <a:buFont typeface="Wingdings"/>
              <a:buChar char="à"/>
            </a:pPr>
            <a:r>
              <a:rPr lang="en-GB" dirty="0">
                <a:solidFill>
                  <a:srgbClr val="00A4F2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Easy manipulation of various traffic parameters from L1 to L7</a:t>
            </a:r>
          </a:p>
          <a:p>
            <a:pPr>
              <a:buFont typeface="Wingdings"/>
              <a:buChar char="à"/>
            </a:pPr>
            <a:endParaRPr lang="en-GB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11465" y="6432550"/>
            <a:ext cx="2519363" cy="304800"/>
          </a:xfrm>
        </p:spPr>
        <p:txBody>
          <a:bodyPr/>
          <a:lstStyle/>
          <a:p>
            <a:pPr>
              <a:defRPr/>
            </a:pPr>
            <a:fld id="{4212B55B-0754-4B9F-9D0A-A707B5360E4F}" type="datetime1">
              <a:rPr lang="en-US" smtClean="0"/>
              <a:pPr>
                <a:defRPr/>
              </a:pPr>
              <a:t>10/15/2015</a:t>
            </a:fld>
            <a:endParaRPr lang="en-US" altLang="en-US" dirty="0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60180-7B86-4EF3-85E0-0F986281970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7174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015" y="2665739"/>
            <a:ext cx="1352079" cy="337483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99" name="Group 99"/>
          <p:cNvGrpSpPr>
            <a:grpSpLocks noChangeAspect="1"/>
          </p:cNvGrpSpPr>
          <p:nvPr/>
        </p:nvGrpSpPr>
        <p:grpSpPr bwMode="auto">
          <a:xfrm>
            <a:off x="5116894" y="4776486"/>
            <a:ext cx="578512" cy="320033"/>
            <a:chOff x="3505200" y="3602038"/>
            <a:chExt cx="1230313" cy="681037"/>
          </a:xfrm>
        </p:grpSpPr>
        <p:pic>
          <p:nvPicPr>
            <p:cNvPr id="7203" name="Picture 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3602038"/>
              <a:ext cx="1230313" cy="681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21"/>
            <p:cNvSpPr txBox="1">
              <a:spLocks noChangeArrowheads="1"/>
            </p:cNvSpPr>
            <p:nvPr/>
          </p:nvSpPr>
          <p:spPr bwMode="auto">
            <a:xfrm>
              <a:off x="3930760" y="3893698"/>
              <a:ext cx="442270" cy="185804"/>
            </a:xfrm>
            <a:prstGeom prst="rect">
              <a:avLst/>
            </a:prstGeom>
            <a:solidFill>
              <a:srgbClr val="343020">
                <a:alpha val="6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0" tIns="20574" rIns="0" bIns="0">
              <a:spAutoFit/>
            </a:bodyPr>
            <a:lstStyle/>
            <a:p>
              <a:pPr algn="ctr">
                <a:lnSpc>
                  <a:spcPct val="70000"/>
                </a:lnSpc>
                <a:buClr>
                  <a:srgbClr val="5F5F5F"/>
                </a:buClr>
                <a:buSzPct val="60000"/>
                <a:defRPr/>
              </a:pPr>
              <a:r>
                <a:rPr lang="en-GB" sz="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Dotum" pitchFamily="34" charset="-127"/>
                  <a:cs typeface="Arial" charset="0"/>
                </a:rPr>
                <a:t>SGW</a:t>
              </a:r>
            </a:p>
          </p:txBody>
        </p:sp>
      </p:grpSp>
      <p:grpSp>
        <p:nvGrpSpPr>
          <p:cNvPr id="7200" name="Group 121"/>
          <p:cNvGrpSpPr>
            <a:grpSpLocks noChangeAspect="1"/>
          </p:cNvGrpSpPr>
          <p:nvPr/>
        </p:nvGrpSpPr>
        <p:grpSpPr bwMode="auto">
          <a:xfrm>
            <a:off x="5586533" y="4766963"/>
            <a:ext cx="653900" cy="320033"/>
            <a:chOff x="6179577" y="3180697"/>
            <a:chExt cx="1390650" cy="681037"/>
          </a:xfrm>
        </p:grpSpPr>
        <p:pic>
          <p:nvPicPr>
            <p:cNvPr id="7201" name="Picture 3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9577" y="3180697"/>
              <a:ext cx="1390650" cy="681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21"/>
            <p:cNvSpPr txBox="1">
              <a:spLocks noChangeArrowheads="1"/>
            </p:cNvSpPr>
            <p:nvPr/>
          </p:nvSpPr>
          <p:spPr bwMode="auto">
            <a:xfrm>
              <a:off x="6501034" y="3445327"/>
              <a:ext cx="766384" cy="162155"/>
            </a:xfrm>
            <a:prstGeom prst="rect">
              <a:avLst/>
            </a:prstGeom>
            <a:solidFill>
              <a:srgbClr val="343020">
                <a:alpha val="6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0" tIns="20574" rIns="0" bIns="0">
              <a:spAutoFit/>
            </a:bodyPr>
            <a:lstStyle/>
            <a:p>
              <a:pPr algn="ctr">
                <a:lnSpc>
                  <a:spcPct val="70000"/>
                </a:lnSpc>
                <a:buClr>
                  <a:srgbClr val="5F5F5F"/>
                </a:buClr>
                <a:buSzPct val="60000"/>
                <a:defRPr/>
              </a:pPr>
              <a:r>
                <a:rPr lang="en-GB" sz="5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Dotum" pitchFamily="34" charset="-127"/>
                  <a:cs typeface="Arial" charset="0"/>
                </a:rPr>
                <a:t>PDN  GW</a:t>
              </a:r>
            </a:p>
          </p:txBody>
        </p:sp>
      </p:grpSp>
      <p:grpSp>
        <p:nvGrpSpPr>
          <p:cNvPr id="7186" name="Group 100"/>
          <p:cNvGrpSpPr>
            <a:grpSpLocks noChangeAspect="1"/>
          </p:cNvGrpSpPr>
          <p:nvPr/>
        </p:nvGrpSpPr>
        <p:grpSpPr bwMode="auto">
          <a:xfrm>
            <a:off x="5206114" y="4134819"/>
            <a:ext cx="349691" cy="422982"/>
            <a:chOff x="3773488" y="1647825"/>
            <a:chExt cx="744537" cy="900113"/>
          </a:xfrm>
        </p:grpSpPr>
        <p:pic>
          <p:nvPicPr>
            <p:cNvPr id="7196" name="Picture 4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3488" y="1647825"/>
              <a:ext cx="744537" cy="90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1"/>
            <p:cNvSpPr txBox="1">
              <a:spLocks noChangeArrowheads="1"/>
            </p:cNvSpPr>
            <p:nvPr/>
          </p:nvSpPr>
          <p:spPr bwMode="auto">
            <a:xfrm>
              <a:off x="3921697" y="1973942"/>
              <a:ext cx="463058" cy="17566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69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257175" indent="-257175" algn="ctr">
                <a:lnSpc>
                  <a:spcPct val="90000"/>
                </a:lnSpc>
                <a:spcBef>
                  <a:spcPct val="20000"/>
                </a:spcBef>
                <a:buClr>
                  <a:srgbClr val="5F5F5F"/>
                </a:buClr>
                <a:buSzPct val="60000"/>
                <a:defRPr/>
              </a:pPr>
              <a:r>
                <a:rPr lang="en-GB" sz="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Dotum" pitchFamily="34" charset="-127"/>
                  <a:cs typeface="Arial" charset="0"/>
                </a:rPr>
                <a:t>MME</a:t>
              </a:r>
            </a:p>
          </p:txBody>
        </p:sp>
      </p:grpSp>
      <p:grpSp>
        <p:nvGrpSpPr>
          <p:cNvPr id="7187" name="Group 101"/>
          <p:cNvGrpSpPr>
            <a:grpSpLocks noChangeAspect="1"/>
          </p:cNvGrpSpPr>
          <p:nvPr/>
        </p:nvGrpSpPr>
        <p:grpSpPr bwMode="auto">
          <a:xfrm>
            <a:off x="5586301" y="4162770"/>
            <a:ext cx="241873" cy="249911"/>
            <a:chOff x="3908425" y="873125"/>
            <a:chExt cx="514978" cy="531813"/>
          </a:xfrm>
        </p:grpSpPr>
        <p:grpSp>
          <p:nvGrpSpPr>
            <p:cNvPr id="7191" name="Group 37"/>
            <p:cNvGrpSpPr>
              <a:grpSpLocks/>
            </p:cNvGrpSpPr>
            <p:nvPr/>
          </p:nvGrpSpPr>
          <p:grpSpPr bwMode="auto">
            <a:xfrm>
              <a:off x="3908425" y="873125"/>
              <a:ext cx="498475" cy="531813"/>
              <a:chOff x="5700849" y="2374719"/>
              <a:chExt cx="505641" cy="515754"/>
            </a:xfrm>
          </p:grpSpPr>
          <p:sp>
            <p:nvSpPr>
              <p:cNvPr id="33" name="Flowchart: Magnetic Disk 32"/>
              <p:cNvSpPr/>
              <p:nvPr/>
            </p:nvSpPr>
            <p:spPr>
              <a:xfrm>
                <a:off x="5702087" y="2688999"/>
                <a:ext cx="504000" cy="199847"/>
              </a:xfrm>
              <a:prstGeom prst="flowChartMagneticDisk">
                <a:avLst/>
              </a:prstGeom>
              <a:gradFill flip="none" rotWithShape="1">
                <a:gsLst>
                  <a:gs pos="10000">
                    <a:srgbClr val="275863"/>
                  </a:gs>
                  <a:gs pos="51000">
                    <a:srgbClr val="BEDBDC"/>
                  </a:gs>
                  <a:gs pos="73000">
                    <a:srgbClr val="689DA8"/>
                  </a:gs>
                  <a:gs pos="91000">
                    <a:srgbClr val="275863"/>
                  </a:gs>
                </a:gsLst>
                <a:lin ang="0" scaled="0"/>
                <a:tileRect/>
              </a:gradFill>
              <a:ln w="3175">
                <a:solidFill>
                  <a:srgbClr val="4B78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Flowchart: Magnetic Disk 33"/>
              <p:cNvSpPr/>
              <p:nvPr/>
            </p:nvSpPr>
            <p:spPr>
              <a:xfrm>
                <a:off x="5702087" y="2525189"/>
                <a:ext cx="504000" cy="199847"/>
              </a:xfrm>
              <a:prstGeom prst="flowChartMagneticDisk">
                <a:avLst/>
              </a:prstGeom>
              <a:gradFill flip="none" rotWithShape="1">
                <a:gsLst>
                  <a:gs pos="10000">
                    <a:srgbClr val="275863"/>
                  </a:gs>
                  <a:gs pos="51000">
                    <a:srgbClr val="BEDBDC"/>
                  </a:gs>
                  <a:gs pos="73000">
                    <a:srgbClr val="689DA8"/>
                  </a:gs>
                  <a:gs pos="91000">
                    <a:srgbClr val="275863"/>
                  </a:gs>
                </a:gsLst>
                <a:lin ang="0" scaled="0"/>
                <a:tileRect/>
              </a:gradFill>
              <a:ln w="3175">
                <a:solidFill>
                  <a:srgbClr val="4B78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Flowchart: Magnetic Disk 34"/>
              <p:cNvSpPr/>
              <p:nvPr/>
            </p:nvSpPr>
            <p:spPr>
              <a:xfrm>
                <a:off x="5702087" y="2374484"/>
                <a:ext cx="504000" cy="199847"/>
              </a:xfrm>
              <a:prstGeom prst="flowChartMagneticDisk">
                <a:avLst/>
              </a:prstGeom>
              <a:gradFill flip="none" rotWithShape="1">
                <a:gsLst>
                  <a:gs pos="10000">
                    <a:srgbClr val="275863"/>
                  </a:gs>
                  <a:gs pos="51000">
                    <a:srgbClr val="BEDBDC"/>
                  </a:gs>
                  <a:gs pos="73000">
                    <a:srgbClr val="689DA8"/>
                  </a:gs>
                  <a:gs pos="91000">
                    <a:srgbClr val="275863"/>
                  </a:gs>
                </a:gsLst>
                <a:lin ang="0" scaled="0"/>
                <a:tileRect/>
              </a:gradFill>
              <a:ln w="3175">
                <a:solidFill>
                  <a:srgbClr val="4B78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2" name="TextBox 21"/>
            <p:cNvSpPr txBox="1">
              <a:spLocks noChangeArrowheads="1"/>
            </p:cNvSpPr>
            <p:nvPr/>
          </p:nvSpPr>
          <p:spPr bwMode="auto">
            <a:xfrm>
              <a:off x="3909645" y="1109357"/>
              <a:ext cx="513758" cy="219583"/>
            </a:xfrm>
            <a:prstGeom prst="rect">
              <a:avLst/>
            </a:prstGeom>
            <a:solidFill>
              <a:schemeClr val="accent2">
                <a:lumMod val="50000"/>
                <a:alpha val="32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20574" rIns="0" bIns="0">
              <a:spAutoFit/>
            </a:bodyPr>
            <a:lstStyle/>
            <a:p>
              <a:pPr marL="257175" indent="-257175" algn="ctr">
                <a:lnSpc>
                  <a:spcPct val="90000"/>
                </a:lnSpc>
                <a:spcBef>
                  <a:spcPct val="20000"/>
                </a:spcBef>
                <a:buClr>
                  <a:srgbClr val="5F5F5F"/>
                </a:buClr>
                <a:buSzPct val="60000"/>
                <a:defRPr/>
              </a:pPr>
              <a:r>
                <a:rPr lang="en-GB" sz="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Dotum" pitchFamily="34" charset="-127"/>
                  <a:cs typeface="Arial" charset="0"/>
                </a:rPr>
                <a:t>HSS</a:t>
              </a:r>
            </a:p>
          </p:txBody>
        </p:sp>
      </p:grpSp>
      <p:grpSp>
        <p:nvGrpSpPr>
          <p:cNvPr id="7188" name="Group 46"/>
          <p:cNvGrpSpPr>
            <a:grpSpLocks noChangeAspect="1"/>
          </p:cNvGrpSpPr>
          <p:nvPr/>
        </p:nvGrpSpPr>
        <p:grpSpPr bwMode="auto">
          <a:xfrm>
            <a:off x="5853279" y="4212736"/>
            <a:ext cx="370718" cy="255270"/>
            <a:chOff x="5960313" y="1256427"/>
            <a:chExt cx="755650" cy="871538"/>
          </a:xfrm>
        </p:grpSpPr>
        <p:pic>
          <p:nvPicPr>
            <p:cNvPr id="48" name="Picture 4"/>
            <p:cNvPicPr>
              <a:picLocks noChangeAspect="1" noChangeArrowheads="1"/>
            </p:cNvPicPr>
            <p:nvPr/>
          </p:nvPicPr>
          <p:blipFill>
            <a:blip r:embed="rId9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313" y="1256427"/>
              <a:ext cx="755650" cy="871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21"/>
            <p:cNvSpPr txBox="1">
              <a:spLocks noChangeArrowheads="1"/>
            </p:cNvSpPr>
            <p:nvPr/>
          </p:nvSpPr>
          <p:spPr bwMode="auto">
            <a:xfrm>
              <a:off x="6090349" y="1594926"/>
              <a:ext cx="517739" cy="28184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69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rgbClr val="5F5F5F"/>
                </a:buClr>
                <a:buSzPct val="60000"/>
                <a:defRPr/>
              </a:pPr>
              <a:r>
                <a:rPr lang="en-GB" sz="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Dotum" pitchFamily="34" charset="-127"/>
                  <a:cs typeface="Arial" charset="0"/>
                </a:rPr>
                <a:t>PCRF</a:t>
              </a:r>
            </a:p>
          </p:txBody>
        </p:sp>
      </p:grpSp>
      <p:pic>
        <p:nvPicPr>
          <p:cNvPr id="46" name="Picture 6" descr="C:\Users\MFalck\Pictures\TVM R62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1940" y="4865918"/>
            <a:ext cx="2147977" cy="26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rapezoid 58"/>
          <p:cNvSpPr/>
          <p:nvPr/>
        </p:nvSpPr>
        <p:spPr bwMode="auto">
          <a:xfrm rot="10800000">
            <a:off x="6841940" y="4497672"/>
            <a:ext cx="1990725" cy="371475"/>
          </a:xfrm>
          <a:prstGeom prst="trapezoid">
            <a:avLst>
              <a:gd name="adj" fmla="val 164678"/>
            </a:avLst>
          </a:prstGeom>
          <a:gradFill>
            <a:gsLst>
              <a:gs pos="100000">
                <a:schemeClr val="tx2"/>
              </a:gs>
              <a:gs pos="0">
                <a:srgbClr val="FFFFFF">
                  <a:alpha val="0"/>
                  <a:lumMod val="0"/>
                  <a:lumOff val="100000"/>
                </a:srgbClr>
              </a:gs>
            </a:gsLst>
            <a:lin ang="162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Calibri"/>
              <a:cs typeface="Arial" charset="0"/>
            </a:endParaRPr>
          </a:p>
        </p:txBody>
      </p:sp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3815" y="3774975"/>
            <a:ext cx="655940" cy="74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ounded Rectangle 32"/>
          <p:cNvSpPr>
            <a:spLocks noChangeAspect="1" noChangeArrowheads="1"/>
          </p:cNvSpPr>
          <p:nvPr/>
        </p:nvSpPr>
        <p:spPr bwMode="auto">
          <a:xfrm>
            <a:off x="8588615" y="4874871"/>
            <a:ext cx="101600" cy="107950"/>
          </a:xfrm>
          <a:custGeom>
            <a:avLst/>
            <a:gdLst>
              <a:gd name="connsiteX0" fmla="*/ 0 w 585840"/>
              <a:gd name="connsiteY0" fmla="*/ 0 h 476365"/>
              <a:gd name="connsiteX1" fmla="*/ 546926 w 585840"/>
              <a:gd name="connsiteY1" fmla="*/ 0 h 476365"/>
              <a:gd name="connsiteX2" fmla="*/ 574442 w 585840"/>
              <a:gd name="connsiteY2" fmla="*/ 11398 h 476365"/>
              <a:gd name="connsiteX3" fmla="*/ 585840 w 585840"/>
              <a:gd name="connsiteY3" fmla="*/ 38914 h 476365"/>
              <a:gd name="connsiteX4" fmla="*/ 585840 w 585840"/>
              <a:gd name="connsiteY4" fmla="*/ 476365 h 476365"/>
              <a:gd name="connsiteX5" fmla="*/ 0 w 585840"/>
              <a:gd name="connsiteY5" fmla="*/ 476365 h 476365"/>
              <a:gd name="connsiteX6" fmla="*/ 0 w 585840"/>
              <a:gd name="connsiteY6" fmla="*/ 0 h 476365"/>
              <a:gd name="connsiteX0" fmla="*/ 0 w 585840"/>
              <a:gd name="connsiteY0" fmla="*/ 476365 h 567805"/>
              <a:gd name="connsiteX1" fmla="*/ 0 w 585840"/>
              <a:gd name="connsiteY1" fmla="*/ 0 h 567805"/>
              <a:gd name="connsiteX2" fmla="*/ 546926 w 585840"/>
              <a:gd name="connsiteY2" fmla="*/ 0 h 567805"/>
              <a:gd name="connsiteX3" fmla="*/ 574442 w 585840"/>
              <a:gd name="connsiteY3" fmla="*/ 11398 h 567805"/>
              <a:gd name="connsiteX4" fmla="*/ 585840 w 585840"/>
              <a:gd name="connsiteY4" fmla="*/ 38914 h 567805"/>
              <a:gd name="connsiteX5" fmla="*/ 585840 w 585840"/>
              <a:gd name="connsiteY5" fmla="*/ 476365 h 567805"/>
              <a:gd name="connsiteX6" fmla="*/ 91440 w 585840"/>
              <a:gd name="connsiteY6" fmla="*/ 567805 h 567805"/>
              <a:gd name="connsiteX0" fmla="*/ 0 w 585840"/>
              <a:gd name="connsiteY0" fmla="*/ 0 h 567805"/>
              <a:gd name="connsiteX1" fmla="*/ 546926 w 585840"/>
              <a:gd name="connsiteY1" fmla="*/ 0 h 567805"/>
              <a:gd name="connsiteX2" fmla="*/ 574442 w 585840"/>
              <a:gd name="connsiteY2" fmla="*/ 11398 h 567805"/>
              <a:gd name="connsiteX3" fmla="*/ 585840 w 585840"/>
              <a:gd name="connsiteY3" fmla="*/ 38914 h 567805"/>
              <a:gd name="connsiteX4" fmla="*/ 585840 w 585840"/>
              <a:gd name="connsiteY4" fmla="*/ 476365 h 567805"/>
              <a:gd name="connsiteX5" fmla="*/ 91440 w 585840"/>
              <a:gd name="connsiteY5" fmla="*/ 567805 h 567805"/>
              <a:gd name="connsiteX0" fmla="*/ 415766 w 494400"/>
              <a:gd name="connsiteY0" fmla="*/ 0 h 567805"/>
              <a:gd name="connsiteX1" fmla="*/ 455486 w 494400"/>
              <a:gd name="connsiteY1" fmla="*/ 0 h 567805"/>
              <a:gd name="connsiteX2" fmla="*/ 483002 w 494400"/>
              <a:gd name="connsiteY2" fmla="*/ 11398 h 567805"/>
              <a:gd name="connsiteX3" fmla="*/ 494400 w 494400"/>
              <a:gd name="connsiteY3" fmla="*/ 38914 h 567805"/>
              <a:gd name="connsiteX4" fmla="*/ 494400 w 494400"/>
              <a:gd name="connsiteY4" fmla="*/ 476365 h 567805"/>
              <a:gd name="connsiteX5" fmla="*/ 0 w 494400"/>
              <a:gd name="connsiteY5" fmla="*/ 567805 h 567805"/>
              <a:gd name="connsiteX0" fmla="*/ 0 w 78634"/>
              <a:gd name="connsiteY0" fmla="*/ 0 h 476365"/>
              <a:gd name="connsiteX1" fmla="*/ 39720 w 78634"/>
              <a:gd name="connsiteY1" fmla="*/ 0 h 476365"/>
              <a:gd name="connsiteX2" fmla="*/ 67236 w 78634"/>
              <a:gd name="connsiteY2" fmla="*/ 11398 h 476365"/>
              <a:gd name="connsiteX3" fmla="*/ 78634 w 78634"/>
              <a:gd name="connsiteY3" fmla="*/ 38914 h 476365"/>
              <a:gd name="connsiteX4" fmla="*/ 78634 w 78634"/>
              <a:gd name="connsiteY4" fmla="*/ 476365 h 476365"/>
              <a:gd name="connsiteX0" fmla="*/ 0 w 78634"/>
              <a:gd name="connsiteY0" fmla="*/ 0 h 78696"/>
              <a:gd name="connsiteX1" fmla="*/ 39720 w 78634"/>
              <a:gd name="connsiteY1" fmla="*/ 0 h 78696"/>
              <a:gd name="connsiteX2" fmla="*/ 67236 w 78634"/>
              <a:gd name="connsiteY2" fmla="*/ 11398 h 78696"/>
              <a:gd name="connsiteX3" fmla="*/ 78634 w 78634"/>
              <a:gd name="connsiteY3" fmla="*/ 38914 h 78696"/>
              <a:gd name="connsiteX4" fmla="*/ 78634 w 78634"/>
              <a:gd name="connsiteY4" fmla="*/ 78696 h 78696"/>
              <a:gd name="connsiteX0" fmla="*/ 0 w 78634"/>
              <a:gd name="connsiteY0" fmla="*/ 0 h 133465"/>
              <a:gd name="connsiteX1" fmla="*/ 39720 w 78634"/>
              <a:gd name="connsiteY1" fmla="*/ 0 h 133465"/>
              <a:gd name="connsiteX2" fmla="*/ 67236 w 78634"/>
              <a:gd name="connsiteY2" fmla="*/ 11398 h 133465"/>
              <a:gd name="connsiteX3" fmla="*/ 78634 w 78634"/>
              <a:gd name="connsiteY3" fmla="*/ 38914 h 133465"/>
              <a:gd name="connsiteX4" fmla="*/ 78634 w 78634"/>
              <a:gd name="connsiteY4" fmla="*/ 133465 h 133465"/>
              <a:gd name="connsiteX0" fmla="*/ 0 w 119115"/>
              <a:gd name="connsiteY0" fmla="*/ 0 h 133465"/>
              <a:gd name="connsiteX1" fmla="*/ 80201 w 119115"/>
              <a:gd name="connsiteY1" fmla="*/ 0 h 133465"/>
              <a:gd name="connsiteX2" fmla="*/ 107717 w 119115"/>
              <a:gd name="connsiteY2" fmla="*/ 11398 h 133465"/>
              <a:gd name="connsiteX3" fmla="*/ 119115 w 119115"/>
              <a:gd name="connsiteY3" fmla="*/ 38914 h 133465"/>
              <a:gd name="connsiteX4" fmla="*/ 119115 w 119115"/>
              <a:gd name="connsiteY4" fmla="*/ 133465 h 133465"/>
              <a:gd name="connsiteX0" fmla="*/ 0 w 119115"/>
              <a:gd name="connsiteY0" fmla="*/ 0 h 133465"/>
              <a:gd name="connsiteX1" fmla="*/ 80201 w 119115"/>
              <a:gd name="connsiteY1" fmla="*/ 0 h 133465"/>
              <a:gd name="connsiteX2" fmla="*/ 107717 w 119115"/>
              <a:gd name="connsiteY2" fmla="*/ 11398 h 133465"/>
              <a:gd name="connsiteX3" fmla="*/ 119115 w 119115"/>
              <a:gd name="connsiteY3" fmla="*/ 38914 h 133465"/>
              <a:gd name="connsiteX4" fmla="*/ 119115 w 119115"/>
              <a:gd name="connsiteY4" fmla="*/ 133465 h 13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115" h="133465">
                <a:moveTo>
                  <a:pt x="0" y="0"/>
                </a:moveTo>
                <a:lnTo>
                  <a:pt x="80201" y="0"/>
                </a:lnTo>
                <a:cubicBezTo>
                  <a:pt x="90522" y="0"/>
                  <a:pt x="100420" y="4100"/>
                  <a:pt x="107717" y="11398"/>
                </a:cubicBezTo>
                <a:cubicBezTo>
                  <a:pt x="115015" y="18696"/>
                  <a:pt x="119115" y="28594"/>
                  <a:pt x="119115" y="38914"/>
                </a:cubicBezTo>
                <a:lnTo>
                  <a:pt x="119115" y="133465"/>
                </a:lnTo>
              </a:path>
            </a:pathLst>
          </a:custGeom>
          <a:noFill/>
          <a:ln w="34925" cap="rnd" cmpd="sng" algn="ctr">
            <a:solidFill>
              <a:srgbClr val="FFFFFF">
                <a:alpha val="54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kern="0">
              <a:solidFill>
                <a:srgbClr val="FFFFFF"/>
              </a:solidFill>
              <a:latin typeface="Calibri"/>
              <a:cs typeface="Arial" charset="0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80540" y="3692663"/>
            <a:ext cx="742442" cy="89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9420" y="3777202"/>
            <a:ext cx="656022" cy="74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9298" y="3546035"/>
            <a:ext cx="1627200" cy="125387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0662" y="3880322"/>
            <a:ext cx="1627200" cy="1253878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6514" y="3105586"/>
            <a:ext cx="810381" cy="746935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4490" y="3097085"/>
            <a:ext cx="713861" cy="72505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88912" y="3200676"/>
            <a:ext cx="701005" cy="72790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885" y="1401894"/>
            <a:ext cx="992144" cy="1030222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087" y="1217783"/>
            <a:ext cx="1131089" cy="1042534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0893" y="1525021"/>
            <a:ext cx="994292" cy="100988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37" y="1944575"/>
            <a:ext cx="984571" cy="1030543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 bwMode="auto">
          <a:xfrm>
            <a:off x="3380881" y="4818200"/>
            <a:ext cx="1690700" cy="16462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4106174" y="5202281"/>
            <a:ext cx="1010720" cy="71015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endCxn id="8" idx="1"/>
          </p:cNvCxnSpPr>
          <p:nvPr/>
        </p:nvCxnSpPr>
        <p:spPr bwMode="auto">
          <a:xfrm flipV="1">
            <a:off x="4546121" y="5065745"/>
            <a:ext cx="538160" cy="2730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endCxn id="7203" idx="1"/>
          </p:cNvCxnSpPr>
          <p:nvPr/>
        </p:nvCxnSpPr>
        <p:spPr bwMode="auto">
          <a:xfrm>
            <a:off x="4779034" y="4497672"/>
            <a:ext cx="337860" cy="43883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2174" y="4355882"/>
            <a:ext cx="1627200" cy="125387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7281" y="4978738"/>
            <a:ext cx="1627200" cy="125387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1" cstate="email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699669" y="5262341"/>
            <a:ext cx="2454841" cy="140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49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6909523" y="1809749"/>
            <a:ext cx="1586094" cy="152400"/>
          </a:xfrm>
          <a:prstGeom prst="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876064" y="1981199"/>
            <a:ext cx="1791686" cy="1333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315939" y="1752600"/>
            <a:ext cx="1586094" cy="152400"/>
          </a:xfrm>
          <a:prstGeom prst="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282480" y="1905000"/>
            <a:ext cx="1965580" cy="1524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283302" y="2061309"/>
            <a:ext cx="13872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1026" name="Picture 2" descr="http://www.chinadigitalmall.com/945-thickbox/white-apad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91686" y="2657475"/>
            <a:ext cx="1064460" cy="157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Traffic Generation and Analysis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608" r="9942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4242" y="4159431"/>
            <a:ext cx="8088434" cy="234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5195" y="1219099"/>
            <a:ext cx="23993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00A4F2"/>
              </a:buClr>
            </a:pPr>
            <a:r>
              <a:rPr lang="en-GB" sz="1000" b="1" dirty="0" smtClean="0">
                <a:solidFill>
                  <a:schemeClr val="tx2"/>
                </a:solidFill>
                <a:latin typeface="+mn-lt"/>
              </a:rPr>
              <a:t>per Application</a:t>
            </a:r>
          </a:p>
          <a:p>
            <a:pPr marL="180975" indent="-180975">
              <a:buClr>
                <a:srgbClr val="00A4F2"/>
              </a:buClr>
            </a:pPr>
            <a:r>
              <a:rPr lang="en-GB" sz="900" dirty="0" smtClean="0">
                <a:solidFill>
                  <a:schemeClr val="tx2"/>
                </a:solidFill>
                <a:latin typeface="+mn-lt"/>
              </a:rPr>
              <a:t>per flow performance measurements</a:t>
            </a:r>
            <a:endParaRPr lang="en-US" sz="9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4825" y="1232643"/>
            <a:ext cx="23993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00A4F2"/>
              </a:buClr>
            </a:pPr>
            <a:r>
              <a:rPr lang="en-GB" sz="1000" b="1" dirty="0" smtClean="0">
                <a:solidFill>
                  <a:schemeClr val="tx2"/>
                </a:solidFill>
                <a:latin typeface="+mn-lt"/>
              </a:rPr>
              <a:t>per UE</a:t>
            </a:r>
          </a:p>
          <a:p>
            <a:pPr marL="180975" indent="-180975">
              <a:buClr>
                <a:srgbClr val="00A4F2"/>
              </a:buClr>
            </a:pPr>
            <a:r>
              <a:rPr lang="en-GB" sz="900" dirty="0" smtClean="0">
                <a:solidFill>
                  <a:schemeClr val="tx2"/>
                </a:solidFill>
                <a:latin typeface="+mn-lt"/>
              </a:rPr>
              <a:t>Aggregate performance</a:t>
            </a:r>
            <a:endParaRPr lang="en-US" sz="9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2928" y="1248620"/>
            <a:ext cx="23993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00A4F2"/>
              </a:buClr>
            </a:pPr>
            <a:r>
              <a:rPr lang="en-GB" sz="1000" b="1" dirty="0" smtClean="0">
                <a:solidFill>
                  <a:schemeClr val="tx2"/>
                </a:solidFill>
                <a:latin typeface="+mn-lt"/>
              </a:rPr>
              <a:t>per TM/E500</a:t>
            </a:r>
          </a:p>
          <a:p>
            <a:pPr marL="180975" indent="-180975">
              <a:buClr>
                <a:srgbClr val="00A4F2"/>
              </a:buClr>
            </a:pPr>
            <a:r>
              <a:rPr lang="en-GB" sz="900" dirty="0" smtClean="0">
                <a:solidFill>
                  <a:schemeClr val="tx2"/>
                </a:solidFill>
                <a:latin typeface="+mn-lt"/>
              </a:rPr>
              <a:t>System wide performance</a:t>
            </a:r>
            <a:endParaRPr lang="en-US" sz="9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2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2953" y="2530320"/>
            <a:ext cx="673354" cy="168071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1066" y="3587504"/>
            <a:ext cx="824474" cy="6195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095" y="2979508"/>
            <a:ext cx="743851" cy="77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270" y="2758249"/>
            <a:ext cx="848025" cy="7816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4346" y="3245331"/>
            <a:ext cx="745462" cy="7571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021" y="3482040"/>
            <a:ext cx="738174" cy="7726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88682" y="3396530"/>
            <a:ext cx="1085085" cy="8105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768095" y="1790700"/>
            <a:ext cx="1965580" cy="15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72981" y="2038350"/>
            <a:ext cx="1665419" cy="152400"/>
          </a:xfrm>
          <a:prstGeom prst="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68095" y="2286000"/>
            <a:ext cx="1965580" cy="1524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68095" y="2530320"/>
            <a:ext cx="13872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921" y="1623056"/>
            <a:ext cx="475479" cy="4382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668" y="1903535"/>
            <a:ext cx="396755" cy="40297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694" y="2173449"/>
            <a:ext cx="413752" cy="43307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694" y="2452352"/>
            <a:ext cx="443706" cy="46073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5756" y="1614924"/>
            <a:ext cx="880366" cy="66155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4406" y="1597428"/>
            <a:ext cx="1085085" cy="81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1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Mobile Application</a:t>
            </a:r>
            <a:endParaRPr lang="en-GB" dirty="0"/>
          </a:p>
        </p:txBody>
      </p:sp>
      <p:pic>
        <p:nvPicPr>
          <p:cNvPr id="12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2960" y="1676728"/>
            <a:ext cx="4327740" cy="3399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20901" y="3942227"/>
            <a:ext cx="4619310" cy="1862252"/>
          </a:xfrm>
          <a:prstGeom prst="rect">
            <a:avLst/>
          </a:prstGeom>
          <a:noFill/>
          <a:ln>
            <a:noFill/>
          </a:ln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90701" y="1903887"/>
            <a:ext cx="4949510" cy="1504872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32146" y="3408759"/>
            <a:ext cx="226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sz="1200" dirty="0"/>
              <a:t>Application start and stop 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2146" y="1212412"/>
            <a:ext cx="1500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sz="1200" dirty="0"/>
              <a:t>Application per 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788" y="1212413"/>
            <a:ext cx="2863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tx2"/>
                </a:solidFill>
                <a:latin typeface="+mn-lt"/>
              </a:rPr>
              <a:t>Integrated</a:t>
            </a:r>
            <a:r>
              <a:rPr lang="en-GB" sz="2400" dirty="0" smtClean="0">
                <a:latin typeface="+mj-lt"/>
              </a:rPr>
              <a:t> </a:t>
            </a:r>
            <a:r>
              <a:rPr lang="en-GB" sz="1200" dirty="0">
                <a:solidFill>
                  <a:schemeClr val="tx2"/>
                </a:solidFill>
                <a:latin typeface="+mn-lt"/>
              </a:rPr>
              <a:t>Control and User Plane GUI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5173210"/>
            <a:ext cx="2630604" cy="14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Real Data Apps</a:t>
            </a:r>
            <a:endParaRPr lang="en-GB" b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FF"/>
                </a:solidFill>
              </a:rPr>
              <a:t>Product Structure and Configurations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A95915-7F07-4BE2-9866-2249453931CB}" type="datetime1">
              <a:rPr lang="en-GB" altLang="en-US"/>
              <a:pPr>
                <a:defRPr/>
              </a:pPr>
              <a:t>15/10/2015</a:t>
            </a:fld>
            <a:endParaRPr lang="en-US" alt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5A1498-ED79-4EBD-9DA5-E2421C2B22F0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831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heme v9">
  <a:themeElements>
    <a:clrScheme name="Custom 1">
      <a:dk1>
        <a:srgbClr val="1E1E1E"/>
      </a:dk1>
      <a:lt1>
        <a:srgbClr val="FFFFFF"/>
      </a:lt1>
      <a:dk2>
        <a:srgbClr val="00A4F2"/>
      </a:dk2>
      <a:lt2>
        <a:srgbClr val="8996A0"/>
      </a:lt2>
      <a:accent1>
        <a:srgbClr val="00A4F2"/>
      </a:accent1>
      <a:accent2>
        <a:srgbClr val="44697D"/>
      </a:accent2>
      <a:accent3>
        <a:srgbClr val="8996A0"/>
      </a:accent3>
      <a:accent4>
        <a:srgbClr val="181818"/>
      </a:accent4>
      <a:accent5>
        <a:srgbClr val="AAA38E"/>
      </a:accent5>
      <a:accent6>
        <a:srgbClr val="165788"/>
      </a:accent6>
      <a:hlink>
        <a:srgbClr val="AAA38E"/>
      </a:hlink>
      <a:folHlink>
        <a:srgbClr val="FF7900"/>
      </a:folHlink>
    </a:clrScheme>
    <a:fontScheme name="Cobham Grou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180975" indent="-180975">
          <a:buClr>
            <a:srgbClr val="00A4F2"/>
          </a:buClr>
          <a:defRPr sz="2200" dirty="0" err="1" smtClean="0"/>
        </a:defPPr>
      </a:lstStyle>
    </a:txDef>
  </a:objectDefaults>
  <a:extraClrSchemeLst>
    <a:extraClrScheme>
      <a:clrScheme name="Cobham Group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3">
        <a:dk1>
          <a:srgbClr val="1E1E1E"/>
        </a:dk1>
        <a:lt1>
          <a:srgbClr val="FFFFFF"/>
        </a:lt1>
        <a:dk2>
          <a:srgbClr val="00A4F2"/>
        </a:dk2>
        <a:lt2>
          <a:srgbClr val="8996A0"/>
        </a:lt2>
        <a:accent1>
          <a:srgbClr val="00A4F2"/>
        </a:accent1>
        <a:accent2>
          <a:srgbClr val="44697D"/>
        </a:accent2>
        <a:accent3>
          <a:srgbClr val="FFFFFF"/>
        </a:accent3>
        <a:accent4>
          <a:srgbClr val="181818"/>
        </a:accent4>
        <a:accent5>
          <a:srgbClr val="AACFF7"/>
        </a:accent5>
        <a:accent6>
          <a:srgbClr val="3D5E71"/>
        </a:accent6>
        <a:hlink>
          <a:srgbClr val="AAA38E"/>
        </a:hlink>
        <a:folHlink>
          <a:srgbClr val="FF7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Theme">
  <a:themeElements>
    <a:clrScheme name="Cobham Wireless colours">
      <a:dk1>
        <a:srgbClr val="1E1E1E"/>
      </a:dk1>
      <a:lt1>
        <a:srgbClr val="FFFFFF"/>
      </a:lt1>
      <a:dk2>
        <a:srgbClr val="00A4F2"/>
      </a:dk2>
      <a:lt2>
        <a:srgbClr val="8996A0"/>
      </a:lt2>
      <a:accent1>
        <a:srgbClr val="00A8B4"/>
      </a:accent1>
      <a:accent2>
        <a:srgbClr val="FF7900"/>
      </a:accent2>
      <a:accent3>
        <a:srgbClr val="165788"/>
      </a:accent3>
      <a:accent4>
        <a:srgbClr val="181818"/>
      </a:accent4>
      <a:accent5>
        <a:srgbClr val="00A8B4"/>
      </a:accent5>
      <a:accent6>
        <a:srgbClr val="165788"/>
      </a:accent6>
      <a:hlink>
        <a:srgbClr val="00A4F2"/>
      </a:hlink>
      <a:folHlink>
        <a:srgbClr val="FF7900"/>
      </a:folHlink>
    </a:clrScheme>
    <a:fontScheme name="Cobham Grou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180975" indent="-180975">
          <a:buClr>
            <a:srgbClr val="00A4F2"/>
          </a:buClr>
          <a:defRPr sz="2200" dirty="0" err="1" smtClean="0"/>
        </a:defPPr>
      </a:lstStyle>
    </a:txDef>
  </a:objectDefaults>
  <a:extraClrSchemeLst>
    <a:extraClrScheme>
      <a:clrScheme name="Cobham Group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3">
        <a:dk1>
          <a:srgbClr val="1E1E1E"/>
        </a:dk1>
        <a:lt1>
          <a:srgbClr val="FFFFFF"/>
        </a:lt1>
        <a:dk2>
          <a:srgbClr val="00A4F2"/>
        </a:dk2>
        <a:lt2>
          <a:srgbClr val="8996A0"/>
        </a:lt2>
        <a:accent1>
          <a:srgbClr val="00A4F2"/>
        </a:accent1>
        <a:accent2>
          <a:srgbClr val="44697D"/>
        </a:accent2>
        <a:accent3>
          <a:srgbClr val="FFFFFF"/>
        </a:accent3>
        <a:accent4>
          <a:srgbClr val="181818"/>
        </a:accent4>
        <a:accent5>
          <a:srgbClr val="AACFF7"/>
        </a:accent5>
        <a:accent6>
          <a:srgbClr val="3D5E71"/>
        </a:accent6>
        <a:hlink>
          <a:srgbClr val="AAA38E"/>
        </a:hlink>
        <a:folHlink>
          <a:srgbClr val="FF7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E7CCD53936A94C89DD026839DA6882" ma:contentTypeVersion="0" ma:contentTypeDescription="Create a new document." ma:contentTypeScope="" ma:versionID="a73d3aca87d4d2f91d308113db4149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EC186A-6F92-421F-BC7A-9F0B403135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CB1D8C-F611-4EC7-A180-DDE8C852A5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BDCDAC-CA29-4570-A5EA-F29E520C216E}">
  <ds:schemaRefs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21407</TotalTime>
  <Words>1204</Words>
  <Application>Microsoft Office PowerPoint</Application>
  <PresentationFormat>On-screen Show (4:3)</PresentationFormat>
  <Paragraphs>218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Powerpoint theme v9</vt:lpstr>
      <vt:lpstr>Default Theme</vt:lpstr>
      <vt:lpstr>PowerPoint Presentation</vt:lpstr>
      <vt:lpstr>Real Data Apps</vt:lpstr>
      <vt:lpstr>The Need for Realistic Application Emulation</vt:lpstr>
      <vt:lpstr>Impact of Different Applications</vt:lpstr>
      <vt:lpstr>Intelligent Wireless Networks</vt:lpstr>
      <vt:lpstr>E500 Real Application Testing</vt:lpstr>
      <vt:lpstr>Traffic Generation and Analysis</vt:lpstr>
      <vt:lpstr>Test Mobile Application</vt:lpstr>
      <vt:lpstr>Real Data Apps</vt:lpstr>
      <vt:lpstr>Real Data Apps Product Structure</vt:lpstr>
      <vt:lpstr>RDA Platform Overview</vt:lpstr>
      <vt:lpstr>Real Data Apps</vt:lpstr>
      <vt:lpstr>Voice services  </vt:lpstr>
      <vt:lpstr>Video services </vt:lpstr>
      <vt:lpstr>Media &amp; Voice Passive Analysis </vt:lpstr>
      <vt:lpstr>TWAMP – Two Way Active Measurement</vt:lpstr>
      <vt:lpstr>Thresholding</vt:lpstr>
      <vt:lpstr>TeraFlow</vt:lpstr>
      <vt:lpstr>SMS over IMS</vt:lpstr>
      <vt:lpstr>Real Data Apps</vt:lpstr>
      <vt:lpstr>RDA R630 Sales Collateral</vt:lpstr>
      <vt:lpstr>PowerPoint Presentation</vt:lpstr>
    </vt:vector>
  </TitlesOfParts>
  <Company>Shenick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Shenick</dc:creator>
  <cp:lastModifiedBy>Le-Grand, Renee</cp:lastModifiedBy>
  <cp:revision>941</cp:revision>
  <cp:lastPrinted>2012-10-16T19:15:52Z</cp:lastPrinted>
  <dcterms:created xsi:type="dcterms:W3CDTF">2013-10-23T10:09:10Z</dcterms:created>
  <dcterms:modified xsi:type="dcterms:W3CDTF">2015-10-15T16:38:33Z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0x010100A3E7CCD53936A94C89DD026839DA6882</vt:lpwstr>
  </property>
</Properties>
</file>