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4504" r:id="rId5"/>
  </p:sldMasterIdLst>
  <p:notesMasterIdLst>
    <p:notesMasterId r:id="rId71"/>
  </p:notesMasterIdLst>
  <p:handoutMasterIdLst>
    <p:handoutMasterId r:id="rId72"/>
  </p:handoutMasterIdLst>
  <p:sldIdLst>
    <p:sldId id="297" r:id="rId6"/>
    <p:sldId id="309" r:id="rId7"/>
    <p:sldId id="311" r:id="rId8"/>
    <p:sldId id="265" r:id="rId9"/>
    <p:sldId id="300" r:id="rId10"/>
    <p:sldId id="301" r:id="rId11"/>
    <p:sldId id="304" r:id="rId12"/>
    <p:sldId id="306" r:id="rId13"/>
    <p:sldId id="317" r:id="rId14"/>
    <p:sldId id="267" r:id="rId15"/>
    <p:sldId id="275" r:id="rId16"/>
    <p:sldId id="276" r:id="rId17"/>
    <p:sldId id="278" r:id="rId18"/>
    <p:sldId id="279" r:id="rId19"/>
    <p:sldId id="268" r:id="rId20"/>
    <p:sldId id="280" r:id="rId21"/>
    <p:sldId id="269" r:id="rId22"/>
    <p:sldId id="270" r:id="rId23"/>
    <p:sldId id="316" r:id="rId24"/>
    <p:sldId id="271" r:id="rId25"/>
    <p:sldId id="281" r:id="rId26"/>
    <p:sldId id="282" r:id="rId27"/>
    <p:sldId id="283" r:id="rId28"/>
    <p:sldId id="284" r:id="rId29"/>
    <p:sldId id="305" r:id="rId30"/>
    <p:sldId id="296" r:id="rId31"/>
    <p:sldId id="272" r:id="rId32"/>
    <p:sldId id="286" r:id="rId33"/>
    <p:sldId id="289" r:id="rId34"/>
    <p:sldId id="285" r:id="rId35"/>
    <p:sldId id="287" r:id="rId36"/>
    <p:sldId id="288" r:id="rId37"/>
    <p:sldId id="273" r:id="rId38"/>
    <p:sldId id="290" r:id="rId39"/>
    <p:sldId id="274" r:id="rId40"/>
    <p:sldId id="291" r:id="rId41"/>
    <p:sldId id="293" r:id="rId42"/>
    <p:sldId id="294" r:id="rId43"/>
    <p:sldId id="318" r:id="rId44"/>
    <p:sldId id="319" r:id="rId45"/>
    <p:sldId id="320" r:id="rId46"/>
    <p:sldId id="321" r:id="rId47"/>
    <p:sldId id="322" r:id="rId48"/>
    <p:sldId id="323" r:id="rId49"/>
    <p:sldId id="332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3" r:id="rId58"/>
    <p:sldId id="340" r:id="rId59"/>
    <p:sldId id="338" r:id="rId60"/>
    <p:sldId id="339" r:id="rId61"/>
    <p:sldId id="334" r:id="rId62"/>
    <p:sldId id="335" r:id="rId63"/>
    <p:sldId id="336" r:id="rId64"/>
    <p:sldId id="315" r:id="rId65"/>
    <p:sldId id="277" r:id="rId66"/>
    <p:sldId id="295" r:id="rId67"/>
    <p:sldId id="308" r:id="rId68"/>
    <p:sldId id="307" r:id="rId69"/>
    <p:sldId id="299" r:id="rId7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808080"/>
    <a:srgbClr val="5E9EB7"/>
    <a:srgbClr val="00FFFF"/>
    <a:srgbClr val="003366"/>
    <a:srgbClr val="A8CAD8"/>
    <a:srgbClr val="EBC525"/>
    <a:srgbClr val="274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6387" autoAdjust="0"/>
  </p:normalViewPr>
  <p:slideViewPr>
    <p:cSldViewPr>
      <p:cViewPr varScale="1">
        <p:scale>
          <a:sx n="88" d="100"/>
          <a:sy n="88" d="100"/>
        </p:scale>
        <p:origin x="-1291" y="-77"/>
      </p:cViewPr>
      <p:guideLst>
        <p:guide orient="horz" pos="436"/>
        <p:guide pos="158"/>
      </p:guideLst>
    </p:cSldViewPr>
  </p:slideViewPr>
  <p:outlineViewPr>
    <p:cViewPr>
      <p:scale>
        <a:sx n="33" d="100"/>
        <a:sy n="33" d="100"/>
      </p:scale>
      <p:origin x="258" y="198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fld id="{78B40670-7758-4F7D-B3FA-208744120142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Proprietary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fld id="{F718E0FC-EA2C-4910-941D-E110236BE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13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fld id="{B1354C4B-4691-42E1-B111-61D51587B92B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Proprietary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Helvetica" pitchFamily="34" charset="0"/>
              </a:defRPr>
            </a:lvl1pPr>
          </a:lstStyle>
          <a:p>
            <a:pPr>
              <a:defRPr/>
            </a:pPr>
            <a:fld id="{29C1B984-8AF1-4F43-B8B0-08488018F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60993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0C636-BBEA-4D78-A184-D1B06AB7F4B7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3C870-F031-4E30-AF15-933B2D193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1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D8E4-C843-4BF9-AD8F-E08435BBBCBF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BFFBC-08FF-4552-A526-767E691AB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55A1-6AE2-4174-98A3-7A0DC2CC84FA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2F982-BDB8-412F-AA53-2DF0BC853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sp>
        <p:nvSpPr>
          <p:cNvPr id="24" name="Rectangle 23"/>
          <p:cNvSpPr/>
          <p:nvPr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pic>
        <p:nvPicPr>
          <p:cNvPr id="30" name="Picture 1" descr="E:\Images\InDesign\POWERPOI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5937992"/>
            <a:ext cx="2515481" cy="68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5605913"/>
            <a:ext cx="3348372" cy="9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238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White with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733256"/>
            <a:ext cx="2515481" cy="680328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Ocean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00A8B4">
                  <a:shade val="30000"/>
                  <a:satMod val="115000"/>
                </a:srgbClr>
              </a:gs>
              <a:gs pos="50000">
                <a:srgbClr val="00A8B4">
                  <a:shade val="67500"/>
                  <a:satMod val="115000"/>
                </a:srgbClr>
              </a:gs>
              <a:gs pos="100000">
                <a:srgbClr val="00A8B4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564" y="3933056"/>
            <a:ext cx="5261207" cy="2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18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orang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Grey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1564" y="3933056"/>
            <a:ext cx="5261207" cy="290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Section Header Cyan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092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0873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89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7757864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F6680-2A73-49CE-BD08-F0580FB5AC92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D9CE2-B070-4BDA-BDAB-9C96315C6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29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mparis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mparison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00A8B4">
                  <a:shade val="30000"/>
                  <a:satMod val="115000"/>
                </a:srgbClr>
              </a:gs>
              <a:gs pos="50000">
                <a:srgbClr val="00A8B4">
                  <a:shade val="67500"/>
                  <a:satMod val="115000"/>
                </a:srgbClr>
              </a:gs>
              <a:gs pos="100000">
                <a:srgbClr val="00A8B4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90608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4509120"/>
            <a:ext cx="4146417" cy="237626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Content with Cap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094952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W 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077440"/>
            <a:ext cx="9180512" cy="5447904"/>
          </a:xfrm>
          <a:prstGeom prst="rect">
            <a:avLst/>
          </a:prstGeom>
          <a:gradFill>
            <a:gsLst>
              <a:gs pos="84000">
                <a:srgbClr val="8996A0"/>
              </a:gs>
              <a:gs pos="100000">
                <a:srgbClr val="6F7F8B"/>
              </a:gs>
            </a:gsLst>
            <a:lin ang="81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989755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W 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94952"/>
            <a:ext cx="9144000" cy="5447904"/>
          </a:xfrm>
          <a:prstGeom prst="rect">
            <a:avLst/>
          </a:prstGeom>
          <a:gradFill flip="none" rotWithShape="1">
            <a:gsLst>
              <a:gs pos="0">
                <a:srgbClr val="F25600"/>
              </a:gs>
              <a:gs pos="50000">
                <a:srgbClr val="FF7900">
                  <a:shade val="67500"/>
                  <a:satMod val="115000"/>
                </a:srgbClr>
              </a:gs>
              <a:gs pos="100000">
                <a:srgbClr val="FF7900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070828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W Title and Conten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077440"/>
            <a:ext cx="9144000" cy="5447904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464577"/>
      </p:ext>
    </p:extLst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Picture with Cap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7913-03B3-4588-B7D6-D49782632FF9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FA1E-1A20-4D8C-8DD3-0D12658FA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9315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W Vertical Title and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88" y="2493494"/>
            <a:ext cx="7077456" cy="19141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7757864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E99E1-55A7-48B4-BEDF-FD9686B3D392}" type="datetime1">
              <a:rPr lang="en-US" altLang="en-US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3938" y="6656388"/>
            <a:ext cx="2286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CF113-5701-4AF6-AD2F-98F86FB2C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74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314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3314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ABD32-CBB3-43F2-BB04-ABA971DA2017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B8001-50C3-47E9-9557-2579AF966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1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1243E-6BCA-43BD-9149-177F8399638D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F2073-E179-48F6-A208-EF022D5DB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1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7A938-EDCE-478D-A62A-B3C4E568BCC6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329D-76B2-4604-9793-9BFF7D8A77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4C6F3-110B-4650-8801-C2F0241A4C50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B00D-5344-40DD-900D-C7D6231EE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8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8E27-4A32-4DFE-ABBB-0F341B2427C5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6059-95FC-4D58-82D2-0BBB6EBA8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1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32732-C4A9-4F60-8CBD-859C06BCECF4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59AFF-2AE2-417C-85EB-39EAAF10C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1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Heading: Helvetica Bold - 28 point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6781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First-level bulleted text: Helvetica Bold -  24 point</a:t>
            </a:r>
          </a:p>
          <a:p>
            <a:pPr lvl="1"/>
            <a:r>
              <a:rPr lang="en-US" altLang="en-US" smtClean="0"/>
              <a:t>Second level: Helvetica Bold - 20 point</a:t>
            </a:r>
          </a:p>
          <a:p>
            <a:pPr lvl="2"/>
            <a:r>
              <a:rPr lang="en-US" altLang="en-US" smtClean="0"/>
              <a:t>Third level: Helvetica Bold - 18 point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308850" y="6548438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www.aeroflex.com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656388"/>
            <a:ext cx="1089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1">
                <a:latin typeface="Helvetica" pitchFamily="34" charset="0"/>
              </a:defRPr>
            </a:lvl1pPr>
          </a:lstStyle>
          <a:p>
            <a:pPr>
              <a:defRPr/>
            </a:pPr>
            <a:fld id="{BF5B05BC-2C5C-47B9-A7AF-27D0694DDFA0}" type="datetime1">
              <a:rPr lang="en-US" altLang="en-US"/>
              <a:pPr>
                <a:defRPr/>
              </a:pPr>
              <a:t>6/21/2016</a:t>
            </a:fld>
            <a:endParaRPr lang="en-US" alt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656388"/>
            <a:ext cx="2286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dirty="0" err="1"/>
              <a:t>Aeroflex</a:t>
            </a:r>
            <a:r>
              <a:rPr lang="en-US" altLang="en-US" dirty="0"/>
              <a:t> Company Confidential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6563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="1">
                <a:latin typeface="Helvetica" pitchFamily="34" charset="0"/>
              </a:defRPr>
            </a:lvl1pPr>
          </a:lstStyle>
          <a:p>
            <a:pPr>
              <a:defRPr/>
            </a:pPr>
            <a:fld id="{FA6EBC16-8641-484E-AB1C-796072114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  <p:sldLayoutId id="2147484494" r:id="rId3"/>
    <p:sldLayoutId id="2147484495" r:id="rId4"/>
    <p:sldLayoutId id="2147484496" r:id="rId5"/>
    <p:sldLayoutId id="2147484497" r:id="rId6"/>
    <p:sldLayoutId id="2147484498" r:id="rId7"/>
    <p:sldLayoutId id="2147484499" r:id="rId8"/>
    <p:sldLayoutId id="2147484500" r:id="rId9"/>
    <p:sldLayoutId id="2147484501" r:id="rId10"/>
    <p:sldLayoutId id="214748450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5F5F5F"/>
        </a:buClr>
        <a:buSzPct val="75000"/>
        <a:buFont typeface="Arial" pitchFamily="34" charset="0"/>
        <a:buChar char="▼"/>
        <a:defRPr sz="24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5F5F5F"/>
        </a:buClr>
        <a:buSzPct val="75000"/>
        <a:buFont typeface="Arial" pitchFamily="34" charset="0"/>
        <a:buChar char="▼"/>
        <a:defRPr b="1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>
          <a:solidFill>
            <a:srgbClr val="8D5E3A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5E9EB7"/>
        </a:buClr>
        <a:buSzPct val="60000"/>
        <a:buFont typeface="Monotype Sorts"/>
        <a:buChar char="t"/>
        <a:defRPr sz="1400" b="1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5E9EB7"/>
        </a:buClr>
        <a:buSzPct val="60000"/>
        <a:buFont typeface="Monotype Sorts" pitchFamily="2" charset="2"/>
        <a:buChar char="t"/>
        <a:defRPr sz="1400" b="1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5E9EB7"/>
        </a:buClr>
        <a:buSzPct val="60000"/>
        <a:buFont typeface="Monotype Sorts" pitchFamily="2" charset="2"/>
        <a:buChar char="t"/>
        <a:defRPr sz="1400" b="1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5E9EB7"/>
        </a:buClr>
        <a:buSzPct val="60000"/>
        <a:buFont typeface="Monotype Sorts" pitchFamily="2" charset="2"/>
        <a:buChar char="t"/>
        <a:defRPr sz="1400" b="1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5E9EB7"/>
        </a:buClr>
        <a:buSzPct val="60000"/>
        <a:buFont typeface="Monotype Sorts" pitchFamily="2" charset="2"/>
        <a:buChar char="t"/>
        <a:defRPr sz="1400" b="1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B92E54-45E8-43BB-B586-D6DF2EAB646E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9E2B29F-7C4E-4D0F-9E74-43D6AD7153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336" y="6560264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00A4F2"/>
              </a:buClr>
              <a:buNone/>
            </a:pPr>
            <a:r>
              <a:rPr lang="en-GB" sz="1000" dirty="0" smtClean="0">
                <a:solidFill>
                  <a:srgbClr val="FF7900"/>
                </a:solidFill>
              </a:rPr>
              <a:t>www.cobham.com/wireless</a:t>
            </a:r>
            <a:endParaRPr lang="en-US" sz="1000" dirty="0" err="1" smtClean="0">
              <a:solidFill>
                <a:srgbClr val="FF79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  <p:sldLayoutId id="2147484519" r:id="rId15"/>
    <p:sldLayoutId id="2147484520" r:id="rId16"/>
    <p:sldLayoutId id="2147484521" r:id="rId17"/>
    <p:sldLayoutId id="2147484522" r:id="rId18"/>
    <p:sldLayoutId id="2147484523" r:id="rId19"/>
    <p:sldLayoutId id="2147484524" r:id="rId20"/>
    <p:sldLayoutId id="2147484525" r:id="rId2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234" y="5013176"/>
            <a:ext cx="7580125" cy="451289"/>
          </a:xfrm>
        </p:spPr>
        <p:txBody>
          <a:bodyPr/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CN-003 Export TM500 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Logs (EXT-MUE GUI)</a:t>
            </a: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June </a:t>
            </a:r>
            <a:r>
              <a:rPr lang="en-GB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Command Line log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Command Line log</a:t>
            </a:r>
            <a:r>
              <a:rPr lang="zh-CN" altLang="en-US" dirty="0" smtClean="0">
                <a:ea typeface="宋体" pitchFamily="2" charset="-122"/>
              </a:rPr>
              <a:t>是运行脚本时，由</a:t>
            </a:r>
            <a:r>
              <a:rPr lang="en-US" altLang="zh-CN" dirty="0" smtClean="0">
                <a:ea typeface="宋体" pitchFamily="2" charset="-122"/>
              </a:rPr>
              <a:t>TM500 </a:t>
            </a:r>
            <a:r>
              <a:rPr lang="zh-CN" altLang="en-US" dirty="0" smtClean="0">
                <a:ea typeface="宋体" pitchFamily="2" charset="-122"/>
              </a:rPr>
              <a:t>控制电脑发送给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的所有命令，以及由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返回的响应或指示。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测试过程中，可以在</a:t>
            </a:r>
            <a:r>
              <a:rPr lang="en-US" altLang="zh-CN" dirty="0" smtClean="0">
                <a:ea typeface="宋体" pitchFamily="2" charset="-122"/>
              </a:rPr>
              <a:t>Command Line</a:t>
            </a:r>
            <a:r>
              <a:rPr lang="zh-CN" altLang="en-US" dirty="0" smtClean="0">
                <a:ea typeface="宋体" pitchFamily="2" charset="-122"/>
              </a:rPr>
              <a:t>窗口实时看到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EDAB2056-7A41-4118-B300-167A20138B1D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7CF5E049-2038-434A-A5FB-EAED1B8057AD}" type="slidenum">
              <a:rPr lang="en-US" altLang="en-US" sz="800" smtClean="0">
                <a:latin typeface="Helvetica" pitchFamily="34" charset="0"/>
              </a:rPr>
              <a:pPr/>
              <a:t>10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4" y="2564904"/>
            <a:ext cx="7189787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Command Line log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如果</a:t>
            </a:r>
            <a:r>
              <a:rPr lang="en-US" altLang="zh-CN" sz="2000" dirty="0" smtClean="0">
                <a:ea typeface="宋体" pitchFamily="2" charset="-122"/>
              </a:rPr>
              <a:t>Command Line</a:t>
            </a:r>
            <a:r>
              <a:rPr lang="zh-CN" altLang="en-US" sz="2000" dirty="0" smtClean="0">
                <a:ea typeface="宋体" pitchFamily="2" charset="-122"/>
              </a:rPr>
              <a:t>窗口在</a:t>
            </a:r>
            <a:r>
              <a:rPr lang="en-US" altLang="zh-CN" sz="2000" dirty="0" smtClean="0">
                <a:ea typeface="宋体" pitchFamily="2" charset="-122"/>
              </a:rPr>
              <a:t>TMA</a:t>
            </a:r>
            <a:r>
              <a:rPr lang="zh-CN" altLang="en-US" sz="2000" dirty="0" smtClean="0">
                <a:ea typeface="宋体" pitchFamily="2" charset="-122"/>
              </a:rPr>
              <a:t>界面未显示的话，请通过菜单栏或是快捷方式打开。</a:t>
            </a:r>
            <a:endParaRPr lang="en-US" altLang="zh-CN" sz="2000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  <a:p>
            <a:r>
              <a:rPr lang="zh-CN" altLang="en-US" sz="2000" dirty="0" smtClean="0">
                <a:ea typeface="宋体" pitchFamily="2" charset="-122"/>
              </a:rPr>
              <a:t>请确保</a:t>
            </a:r>
            <a:r>
              <a:rPr lang="en-US" altLang="zh-CN" sz="2000" dirty="0" smtClean="0">
                <a:ea typeface="宋体" pitchFamily="2" charset="-122"/>
              </a:rPr>
              <a:t>Command Line</a:t>
            </a:r>
            <a:r>
              <a:rPr lang="zh-CN" altLang="en-US" sz="2000" dirty="0" smtClean="0">
                <a:ea typeface="宋体" pitchFamily="2" charset="-122"/>
              </a:rPr>
              <a:t>窗口的时间戳是打开的，点击右键可以确认。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en-US" altLang="en-US" dirty="0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2CA3AB20-4F8D-4DD6-AE7D-0EDF0C3D093D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dirty="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48C742FB-81D2-44CF-A59C-27F272EF66CA}" type="slidenum">
              <a:rPr lang="en-US" altLang="en-US" sz="800" smtClean="0">
                <a:latin typeface="Helvetica" pitchFamily="34" charset="0"/>
              </a:rPr>
              <a:pPr/>
              <a:t>11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678021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824"/>
            <a:ext cx="6815137" cy="248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Command Line log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关于每个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命令对应参数的含义，请参阅</a:t>
            </a:r>
            <a:r>
              <a:rPr lang="en-US" altLang="zh-CN" dirty="0" smtClean="0">
                <a:ea typeface="宋体" pitchFamily="2" charset="-122"/>
              </a:rPr>
              <a:t>TM500 Command Reference Manual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899360C3-EE86-4D30-BAEC-45BAA9B0A361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60EC63D-A076-4075-B5E4-528B631DE66A}" type="slidenum">
              <a:rPr lang="en-US" altLang="en-US" sz="800" smtClean="0">
                <a:latin typeface="Helvetica" pitchFamily="34" charset="0"/>
              </a:rPr>
              <a:pPr/>
              <a:t>12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log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Measurement log</a:t>
            </a:r>
            <a:r>
              <a:rPr lang="zh-CN" altLang="en-US" dirty="0" smtClean="0">
                <a:ea typeface="宋体" pitchFamily="2" charset="-122"/>
              </a:rPr>
              <a:t>用于测试过程中实时记录或查看调度和统计信息；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可转换为</a:t>
            </a:r>
            <a:r>
              <a:rPr lang="en-US" altLang="zh-CN" dirty="0" smtClean="0">
                <a:ea typeface="宋体" pitchFamily="2" charset="-122"/>
              </a:rPr>
              <a:t>.log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.</a:t>
            </a:r>
            <a:r>
              <a:rPr lang="en-US" altLang="zh-CN" dirty="0" err="1" smtClean="0">
                <a:ea typeface="宋体" pitchFamily="2" charset="-122"/>
              </a:rPr>
              <a:t>csv</a:t>
            </a:r>
            <a:r>
              <a:rPr lang="zh-CN" altLang="en-US" dirty="0" smtClean="0">
                <a:ea typeface="宋体" pitchFamily="2" charset="-122"/>
              </a:rPr>
              <a:t>的格式，用于线下分析。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打开</a:t>
            </a:r>
            <a:r>
              <a:rPr lang="en-US" altLang="zh-CN" dirty="0" smtClean="0">
                <a:ea typeface="宋体" pitchFamily="2" charset="-122"/>
              </a:rPr>
              <a:t>Logging Controller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en-US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475800E8-F688-435E-B31D-50DD9BE9717B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93E4CB6B-75E2-4BC1-9819-BABA1307AED0}" type="slidenum">
              <a:rPr lang="en-US" altLang="en-US" sz="800" smtClean="0">
                <a:latin typeface="Helvetica" pitchFamily="34" charset="0"/>
              </a:rPr>
              <a:pPr/>
              <a:t>13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6067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log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D3E295B-9DE5-4957-94C3-100E32768D4D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ED273FED-FB0E-43D3-83F3-EAC34628E0F1}" type="slidenum">
              <a:rPr lang="en-US" altLang="en-US" sz="800" smtClean="0">
                <a:latin typeface="Helvetica" pitchFamily="34" charset="0"/>
              </a:rPr>
              <a:pPr/>
              <a:t>14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6" y="1362610"/>
            <a:ext cx="7227946" cy="493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log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必选</a:t>
            </a:r>
            <a:r>
              <a:rPr lang="en-US" altLang="zh-CN" dirty="0" smtClean="0">
                <a:ea typeface="宋体" pitchFamily="2" charset="-122"/>
              </a:rPr>
              <a:t>SUE/MUE log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L1CELLEATCH, L1DLRSPOWER, L1RBPOWERS, PRACHTX, CQIREPORTING, DLL1L2CONTROL, DLSCHRX, DLHARQRX, ULSCHTX, ULHARQTX, MACTX, MACRX, UEOVERVIEW, Protocol log.</a:t>
            </a:r>
          </a:p>
          <a:p>
            <a:r>
              <a:rPr lang="zh-CN" altLang="en-US" dirty="0" smtClean="0">
                <a:ea typeface="宋体" pitchFamily="2" charset="-122"/>
              </a:rPr>
              <a:t>可选</a:t>
            </a:r>
            <a:r>
              <a:rPr lang="en-US" altLang="zh-CN" dirty="0" smtClean="0">
                <a:ea typeface="宋体" pitchFamily="2" charset="-122"/>
              </a:rPr>
              <a:t>SUE/MUE log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MACRXSTATS, MACTXSTATS, RLCRXSTATS, RLCTXSTATS, PDCPRXSTATS, PDCPTXSTATS.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SYSOVERVIEW (MUE only).</a:t>
            </a:r>
          </a:p>
          <a:p>
            <a:r>
              <a:rPr lang="zh-CN" altLang="en-US" dirty="0" smtClean="0">
                <a:ea typeface="宋体" pitchFamily="2" charset="-122"/>
              </a:rPr>
              <a:t>每个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的含义及其所能抓取的信息，请参考</a:t>
            </a:r>
            <a:r>
              <a:rPr lang="en-US" altLang="zh-CN" dirty="0" smtClean="0">
                <a:ea typeface="宋体" pitchFamily="2" charset="-122"/>
              </a:rPr>
              <a:t>TM500 Measurement Reference Manual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en-US" dirty="0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FD42F69-AF75-4B85-BA02-A7C620B9B875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23F15DC-7A0E-472E-82D6-7BEB2259F1C1}" type="slidenum">
              <a:rPr lang="en-US" altLang="en-US" sz="800" smtClean="0">
                <a:latin typeface="Helvetica" pitchFamily="34" charset="0"/>
              </a:rPr>
              <a:pPr/>
              <a:t>15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Measurement log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必选</a:t>
            </a:r>
            <a:r>
              <a:rPr lang="en-US" altLang="zh-CN" dirty="0" smtClean="0">
                <a:ea typeface="宋体" pitchFamily="2" charset="-122"/>
              </a:rPr>
              <a:t>CUE log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L1CELLWATCH, SYSOVERVIEW, Protocol log.</a:t>
            </a:r>
          </a:p>
          <a:p>
            <a:r>
              <a:rPr lang="zh-CN" altLang="en-US" dirty="0" smtClean="0">
                <a:ea typeface="宋体" pitchFamily="2" charset="-122"/>
              </a:rPr>
              <a:t>可选</a:t>
            </a:r>
            <a:r>
              <a:rPr lang="en-US" altLang="zh-CN" dirty="0" smtClean="0">
                <a:ea typeface="宋体" pitchFamily="2" charset="-122"/>
              </a:rPr>
              <a:t>CUE log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L1DLSTATS, L1ULSTATS, MACRXSTATS, MACTXSTATS, RLCRXSTATS, RLCTXSTATS, PDCPRXSTATS, PDCPTXSTATS, L1CELLDLOVERVIEW, L1CELLDLCARRIEROVERVIEW, L1CELLULOVERVIEW, L1CELLULCARRIEROVERVIEW, THROUGHPUT3D, CARRIERTHROUGHPUT3D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RRCSTATS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NASSTATS</a:t>
            </a:r>
            <a:r>
              <a:rPr lang="en-US" altLang="zh-CN" dirty="0">
                <a:ea typeface="宋体" pitchFamily="2" charset="-122"/>
              </a:rPr>
              <a:t>, RACHSTATS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Functional Testing Logging</a:t>
            </a:r>
          </a:p>
          <a:p>
            <a:pPr lvl="2"/>
            <a:r>
              <a:rPr lang="zh-CN" altLang="en-US" dirty="0">
                <a:ea typeface="宋体" pitchFamily="2" charset="-122"/>
              </a:rPr>
              <a:t>最</a:t>
            </a:r>
            <a:r>
              <a:rPr lang="zh-CN" altLang="en-US" dirty="0" smtClean="0">
                <a:ea typeface="宋体" pitchFamily="2" charset="-122"/>
              </a:rPr>
              <a:t>新的</a:t>
            </a:r>
            <a:r>
              <a:rPr lang="en-US" altLang="zh-CN" dirty="0" smtClean="0">
                <a:ea typeface="宋体" pitchFamily="2" charset="-122"/>
              </a:rPr>
              <a:t>CUE</a:t>
            </a:r>
            <a:r>
              <a:rPr lang="zh-CN" altLang="en-US" dirty="0" smtClean="0">
                <a:ea typeface="宋体" pitchFamily="2" charset="-122"/>
              </a:rPr>
              <a:t>新增了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 dirty="0" smtClean="0">
                <a:ea typeface="宋体" pitchFamily="2" charset="-122"/>
              </a:rPr>
              <a:t>似</a:t>
            </a:r>
            <a:r>
              <a:rPr lang="en-US" altLang="zh-CN" dirty="0" smtClean="0">
                <a:ea typeface="宋体" pitchFamily="2" charset="-122"/>
              </a:rPr>
              <a:t>SUE/MUE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TTI</a:t>
            </a:r>
            <a:r>
              <a:rPr lang="zh-CN" altLang="en-US" dirty="0" smtClean="0">
                <a:ea typeface="宋体" pitchFamily="2" charset="-122"/>
              </a:rPr>
              <a:t>级别的</a:t>
            </a:r>
            <a:r>
              <a:rPr lang="en-US" altLang="zh-CN" dirty="0" smtClean="0">
                <a:ea typeface="宋体" pitchFamily="2" charset="-122"/>
              </a:rPr>
              <a:t>logging</a:t>
            </a:r>
            <a:r>
              <a:rPr lang="zh-CN" altLang="en-US" dirty="0" smtClean="0">
                <a:ea typeface="宋体" pitchFamily="2" charset="-122"/>
              </a:rPr>
              <a:t>，最多支持前</a:t>
            </a:r>
            <a:r>
              <a:rPr lang="en-US" altLang="zh-CN" dirty="0" smtClean="0">
                <a:ea typeface="宋体" pitchFamily="2" charset="-122"/>
              </a:rPr>
              <a:t>32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UE</a:t>
            </a:r>
            <a:r>
              <a:rPr lang="zh-CN" altLang="en-US" dirty="0" smtClean="0">
                <a:ea typeface="宋体" pitchFamily="2" charset="-122"/>
              </a:rPr>
              <a:t>，默认最长抓取</a:t>
            </a:r>
            <a:r>
              <a:rPr lang="en-US" altLang="zh-CN" dirty="0" smtClean="0">
                <a:ea typeface="宋体" pitchFamily="2" charset="-122"/>
              </a:rPr>
              <a:t>10</a:t>
            </a:r>
            <a:r>
              <a:rPr lang="zh-CN" altLang="en-US" dirty="0" smtClean="0">
                <a:ea typeface="宋体" pitchFamily="2" charset="-122"/>
              </a:rPr>
              <a:t>分钟后自动停止，可以通过（</a:t>
            </a:r>
            <a:r>
              <a:rPr lang="en-US" altLang="zh-CN" i="1" dirty="0" smtClean="0">
                <a:ea typeface="宋体" pitchFamily="2" charset="-122"/>
              </a:rPr>
              <a:t>TMA Preferences -&gt; Data Log -&gt; Functional Test Logging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配置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r>
              <a:rPr lang="en-US" altLang="zh-CN" dirty="0" smtClean="0">
                <a:ea typeface="宋体" pitchFamily="2" charset="-122"/>
              </a:rPr>
              <a:t>L1L2FTL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L1DLRSPOWER, CQIREPORTING</a:t>
            </a:r>
            <a:r>
              <a:rPr lang="en-US" altLang="zh-CN" dirty="0">
                <a:ea typeface="宋体" pitchFamily="2" charset="-122"/>
              </a:rPr>
              <a:t>, DLL1L2CONTROL, DLSCHRX, DLHARQRX, ULSCHTX, ULHARQTX, MACTX, MACRX, UEOVERVIEW</a:t>
            </a:r>
            <a:endParaRPr lang="en-US" altLang="zh-CN" dirty="0" smtClean="0">
              <a:ea typeface="宋体" pitchFamily="2" charset="-122"/>
            </a:endParaRPr>
          </a:p>
          <a:p>
            <a:pPr lvl="3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14519711-3FC5-406F-9C0E-A5BD1F8ACE6C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17E5990F-BA70-49FB-B816-FD8B2D2D6177}" type="slidenum">
              <a:rPr lang="en-US" altLang="en-US" sz="800" smtClean="0">
                <a:latin typeface="Helvetica" pitchFamily="34" charset="0"/>
              </a:rPr>
              <a:pPr/>
              <a:t>16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 log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288" y="1295400"/>
            <a:ext cx="8064500" cy="5105400"/>
          </a:xfrm>
        </p:spPr>
        <p:txBody>
          <a:bodyPr/>
          <a:lstStyle/>
          <a:p>
            <a:r>
              <a:rPr lang="en-US" altLang="en-US" dirty="0" smtClean="0"/>
              <a:t>Serial log</a:t>
            </a:r>
            <a:r>
              <a:rPr lang="zh-CN" altLang="en-US" dirty="0" smtClean="0">
                <a:ea typeface="宋体" pitchFamily="2" charset="-122"/>
              </a:rPr>
              <a:t>记录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运行过程中的调试信息。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最好从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上电开始抓取</a:t>
            </a:r>
            <a:r>
              <a:rPr lang="en-US" altLang="zh-CN" dirty="0" smtClean="0">
                <a:ea typeface="宋体" pitchFamily="2" charset="-122"/>
              </a:rPr>
              <a:t>Serial log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请参阅</a:t>
            </a:r>
            <a:r>
              <a:rPr lang="en-US" altLang="zh-CN" dirty="0" smtClean="0">
                <a:ea typeface="宋体" pitchFamily="2" charset="-122"/>
              </a:rPr>
              <a:t>”CN-005-TM500_Serial_Log_MK3.pptx”</a:t>
            </a:r>
            <a:r>
              <a:rPr lang="zh-CN" altLang="en-US" dirty="0" smtClean="0">
                <a:ea typeface="宋体" pitchFamily="2" charset="-122"/>
              </a:rPr>
              <a:t>，了解串口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的抓取方法。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en-US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3996534B-59FC-456D-B4CC-266CC6285AD3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4A0D7B9B-C115-4EF3-A92F-4C0F068B2C88}" type="slidenum">
              <a:rPr lang="en-US" altLang="en-US" sz="800" smtClean="0">
                <a:latin typeface="Helvetica" pitchFamily="34" charset="0"/>
              </a:rPr>
              <a:pPr/>
              <a:t>17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Dump Trace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当</a:t>
            </a:r>
            <a:r>
              <a:rPr lang="en-US" altLang="zh-CN" smtClean="0">
                <a:ea typeface="宋体" pitchFamily="2" charset="-122"/>
              </a:rPr>
              <a:t>TM500</a:t>
            </a:r>
            <a:r>
              <a:rPr lang="zh-CN" altLang="en-US" smtClean="0">
                <a:ea typeface="宋体" pitchFamily="2" charset="-122"/>
              </a:rPr>
              <a:t>出现</a:t>
            </a:r>
            <a:r>
              <a:rPr lang="en-US" altLang="zh-CN" smtClean="0">
                <a:ea typeface="宋体" pitchFamily="2" charset="-122"/>
              </a:rPr>
              <a:t>ASSERT (crash)</a:t>
            </a:r>
            <a:r>
              <a:rPr lang="zh-CN" altLang="en-US" smtClean="0">
                <a:ea typeface="宋体" pitchFamily="2" charset="-122"/>
              </a:rPr>
              <a:t>时，通过</a:t>
            </a:r>
            <a:r>
              <a:rPr lang="en-US" altLang="zh-CN" smtClean="0">
                <a:ea typeface="宋体" pitchFamily="2" charset="-122"/>
              </a:rPr>
              <a:t>Dump Trace</a:t>
            </a:r>
            <a:r>
              <a:rPr lang="zh-CN" altLang="en-US" smtClean="0">
                <a:ea typeface="宋体" pitchFamily="2" charset="-122"/>
              </a:rPr>
              <a:t>导出内存数据用于后续分析。</a:t>
            </a:r>
            <a:endParaRPr lang="en-US" altLang="zh-CN" smtClean="0">
              <a:ea typeface="宋体" pitchFamily="2" charset="-122"/>
            </a:endParaRPr>
          </a:p>
          <a:p>
            <a:r>
              <a:rPr lang="zh-CN" altLang="en-US" smtClean="0">
                <a:ea typeface="宋体" pitchFamily="2" charset="-122"/>
              </a:rPr>
              <a:t>打开</a:t>
            </a:r>
            <a:r>
              <a:rPr lang="en-US" altLang="zh-CN" smtClean="0">
                <a:ea typeface="宋体" pitchFamily="2" charset="-122"/>
              </a:rPr>
              <a:t>FileZilla Server</a:t>
            </a:r>
            <a:r>
              <a:rPr lang="zh-CN" altLang="en-US" smtClean="0">
                <a:ea typeface="宋体" pitchFamily="2" charset="-122"/>
              </a:rPr>
              <a:t>，确保</a:t>
            </a:r>
            <a:r>
              <a:rPr lang="en-US" altLang="zh-CN" i="1" smtClean="0">
                <a:ea typeface="宋体" pitchFamily="2" charset="-122"/>
              </a:rPr>
              <a:t>ftp_root</a:t>
            </a:r>
            <a:r>
              <a:rPr lang="zh-CN" altLang="en-US" smtClean="0">
                <a:ea typeface="宋体" pitchFamily="2" charset="-122"/>
              </a:rPr>
              <a:t>对应</a:t>
            </a:r>
            <a:r>
              <a:rPr lang="en-US" altLang="zh-CN" i="1" smtClean="0">
                <a:ea typeface="宋体" pitchFamily="2" charset="-122"/>
              </a:rPr>
              <a:t>Files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i="1" smtClean="0">
                <a:ea typeface="宋体" pitchFamily="2" charset="-122"/>
              </a:rPr>
              <a:t>Directories</a:t>
            </a:r>
            <a:r>
              <a:rPr lang="zh-CN" altLang="en-US" smtClean="0">
                <a:ea typeface="宋体" pitchFamily="2" charset="-122"/>
              </a:rPr>
              <a:t>的所有选项都已勾上。</a:t>
            </a:r>
            <a:endParaRPr lang="en-US" altLang="zh-CN" smtClean="0">
              <a:ea typeface="宋体" pitchFamily="2" charset="-122"/>
            </a:endParaRPr>
          </a:p>
          <a:p>
            <a:endParaRPr lang="en-US" altLang="en-US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DF9DA08C-18AE-4F1E-8B1D-17ECFCAEABF1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20D4F657-A65D-4BD3-9439-331CFCB7B863}" type="slidenum">
              <a:rPr lang="en-US" altLang="en-US" sz="800" smtClean="0">
                <a:latin typeface="Helvetica" pitchFamily="34" charset="0"/>
              </a:rPr>
              <a:pPr/>
              <a:t>18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3834"/>
            <a:ext cx="59531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 descr="Text Box: Title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353425" cy="715962"/>
          </a:xfrm>
        </p:spPr>
        <p:txBody>
          <a:bodyPr/>
          <a:lstStyle/>
          <a:p>
            <a:r>
              <a:rPr lang="zh-CN" altLang="en-US" sz="3200" dirty="0">
                <a:latin typeface="Arial" pitchFamily="34" charset="0"/>
                <a:cs typeface="Arial" pitchFamily="34" charset="0"/>
              </a:rPr>
              <a:t>如何抓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取基本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TM500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logs</a:t>
            </a:r>
            <a:endParaRPr lang="en-GB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664200"/>
            <a:ext cx="18018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 descr="Text Box: Title"/>
          <p:cNvSpPr txBox="1">
            <a:spLocks noChangeArrowheads="1"/>
          </p:cNvSpPr>
          <p:nvPr/>
        </p:nvSpPr>
        <p:spPr>
          <a:xfrm>
            <a:off x="1219201" y="2133600"/>
            <a:ext cx="6248399" cy="2362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21 June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1587" y="1268761"/>
            <a:ext cx="7772400" cy="788640"/>
          </a:xfrm>
        </p:spPr>
        <p:txBody>
          <a:bodyPr/>
          <a:lstStyle/>
          <a:p>
            <a:r>
              <a:rPr lang="zh-CN" altLang="en-US" dirty="0" smtClean="0"/>
              <a:t>主要内</a:t>
            </a:r>
            <a:r>
              <a:rPr lang="zh-CN" altLang="en-US" dirty="0" smtClean="0"/>
              <a:t>容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971600" y="2276872"/>
            <a:ext cx="6408712" cy="2599928"/>
          </a:xfrm>
          <a:prstGeom prst="rect">
            <a:avLst/>
          </a:prstGeom>
        </p:spPr>
        <p:txBody>
          <a:bodyPr/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kern="0" dirty="0">
                <a:solidFill>
                  <a:schemeClr val="bg1"/>
                </a:solidFill>
              </a:rPr>
              <a:t>配置</a:t>
            </a:r>
            <a:r>
              <a:rPr lang="en-US" altLang="zh-CN" kern="0" dirty="0">
                <a:solidFill>
                  <a:schemeClr val="bg1"/>
                </a:solidFill>
              </a:rPr>
              <a:t>TMA Preferences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zh-CN" altLang="en-US" kern="0" dirty="0" smtClean="0">
                <a:solidFill>
                  <a:schemeClr val="bg1"/>
                </a:solidFill>
              </a:rPr>
              <a:t>基本</a:t>
            </a:r>
            <a:r>
              <a:rPr lang="en-US" altLang="zh-CN" kern="0" dirty="0" smtClean="0">
                <a:solidFill>
                  <a:schemeClr val="bg1"/>
                </a:solidFill>
              </a:rPr>
              <a:t>TM500 </a:t>
            </a:r>
            <a:r>
              <a:rPr lang="en-US" altLang="zh-CN" kern="0" dirty="0">
                <a:solidFill>
                  <a:schemeClr val="bg1"/>
                </a:solidFill>
              </a:rPr>
              <a:t>logs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zh-CN" altLang="en-US" kern="0" dirty="0">
                <a:solidFill>
                  <a:schemeClr val="bg1"/>
                </a:solidFill>
              </a:rPr>
              <a:t>如何抓</a:t>
            </a:r>
            <a:r>
              <a:rPr lang="zh-CN" altLang="en-US" kern="0" dirty="0" smtClean="0">
                <a:solidFill>
                  <a:schemeClr val="bg1"/>
                </a:solidFill>
              </a:rPr>
              <a:t>取基本</a:t>
            </a:r>
            <a:r>
              <a:rPr lang="en-US" altLang="zh-CN" kern="0" dirty="0" smtClean="0">
                <a:solidFill>
                  <a:schemeClr val="bg1"/>
                </a:solidFill>
              </a:rPr>
              <a:t>TM500 logs</a:t>
            </a:r>
          </a:p>
          <a:p>
            <a:pPr>
              <a:buClr>
                <a:schemeClr val="bg1"/>
              </a:buClr>
            </a:pPr>
            <a:r>
              <a:rPr lang="zh-CN" altLang="en-US" kern="0" dirty="0" smtClean="0">
                <a:solidFill>
                  <a:schemeClr val="bg1"/>
                </a:solidFill>
              </a:rPr>
              <a:t>进阶</a:t>
            </a:r>
            <a:r>
              <a:rPr lang="en-US" altLang="zh-CN" kern="0" dirty="0" smtClean="0">
                <a:solidFill>
                  <a:schemeClr val="bg1"/>
                </a:solidFill>
              </a:rPr>
              <a:t>TM500 logs</a:t>
            </a:r>
          </a:p>
          <a:p>
            <a:pPr>
              <a:buClr>
                <a:schemeClr val="bg1"/>
              </a:buClr>
            </a:pPr>
            <a:r>
              <a:rPr lang="en-US" altLang="zh-CN" kern="0" dirty="0">
                <a:solidFill>
                  <a:schemeClr val="bg1"/>
                </a:solidFill>
              </a:rPr>
              <a:t>TM500</a:t>
            </a:r>
            <a:r>
              <a:rPr lang="zh-CN" altLang="en-US" kern="0" dirty="0">
                <a:solidFill>
                  <a:schemeClr val="bg1"/>
                </a:solidFill>
              </a:rPr>
              <a:t>帮助文档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1) </a:t>
            </a:r>
            <a:r>
              <a:rPr lang="zh-CN" altLang="en-US" dirty="0" smtClean="0">
                <a:ea typeface="宋体" pitchFamily="2" charset="-122"/>
              </a:rPr>
              <a:t>连接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之前，请先</a:t>
            </a:r>
            <a:r>
              <a:rPr lang="en-US" altLang="zh-CN" dirty="0" smtClean="0">
                <a:ea typeface="宋体" pitchFamily="2" charset="-122"/>
              </a:rPr>
              <a:t>New Session.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2) </a:t>
            </a:r>
            <a:r>
              <a:rPr lang="zh-CN" altLang="en-US" dirty="0" smtClean="0">
                <a:ea typeface="宋体" pitchFamily="2" charset="-122"/>
              </a:rPr>
              <a:t>点击绿色小钥匙连接</a:t>
            </a:r>
            <a:r>
              <a:rPr lang="en-US" altLang="zh-CN" dirty="0" smtClean="0">
                <a:ea typeface="宋体" pitchFamily="2" charset="-122"/>
              </a:rPr>
              <a:t>TM500.</a:t>
            </a:r>
          </a:p>
          <a:p>
            <a:pPr>
              <a:buFont typeface="Arial" pitchFamily="34" charset="0"/>
              <a:buNone/>
            </a:pPr>
            <a:endParaRPr lang="en-US" altLang="en-US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975F3A60-78C8-4633-89D6-A2D0388CA4B0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590325FD-4402-4384-85ED-0313D498B33A}" type="slidenum">
              <a:rPr lang="en-US" altLang="en-US" sz="800" smtClean="0">
                <a:latin typeface="Helvetica" pitchFamily="34" charset="0"/>
              </a:rPr>
              <a:pPr/>
              <a:t>20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4" y="1772816"/>
            <a:ext cx="4914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4" y="4365104"/>
            <a:ext cx="47053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1295400"/>
            <a:ext cx="4032250" cy="5105400"/>
          </a:xfrm>
        </p:spPr>
        <p:txBody>
          <a:bodyPr/>
          <a:lstStyle/>
          <a:p>
            <a:r>
              <a:rPr lang="en-US" altLang="en-US" smtClean="0"/>
              <a:t>3) </a:t>
            </a:r>
            <a:r>
              <a:rPr lang="zh-CN" altLang="en-US" smtClean="0">
                <a:ea typeface="宋体" pitchFamily="2" charset="-122"/>
              </a:rPr>
              <a:t>选择所需抓取的</a:t>
            </a:r>
            <a:r>
              <a:rPr lang="en-US" altLang="zh-CN" smtClean="0">
                <a:ea typeface="宋体" pitchFamily="2" charset="-122"/>
              </a:rPr>
              <a:t>log</a:t>
            </a:r>
            <a:r>
              <a:rPr lang="zh-CN" altLang="en-US" smtClean="0">
                <a:ea typeface="宋体" pitchFamily="2" charset="-122"/>
              </a:rPr>
              <a:t>选项，然后点击红色圆形按钮开始抓取</a:t>
            </a:r>
            <a:r>
              <a:rPr lang="en-US" altLang="zh-CN" smtClean="0">
                <a:ea typeface="宋体" pitchFamily="2" charset="-122"/>
              </a:rPr>
              <a:t>log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7810EAA9-94D4-4022-8CCA-46EC483E53C6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7CD50A57-5400-40F2-B660-A863F7A60B61}" type="slidenum">
              <a:rPr lang="en-US" altLang="en-US" sz="800" smtClean="0">
                <a:latin typeface="Helvetica" pitchFamily="34" charset="0"/>
              </a:rPr>
              <a:pPr/>
              <a:t>21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268760"/>
            <a:ext cx="360565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4) </a:t>
            </a:r>
            <a:r>
              <a:rPr lang="zh-CN" altLang="en-US" smtClean="0">
                <a:ea typeface="宋体" pitchFamily="2" charset="-122"/>
              </a:rPr>
              <a:t>运行</a:t>
            </a:r>
            <a:r>
              <a:rPr lang="en-US" altLang="zh-CN" smtClean="0">
                <a:ea typeface="宋体" pitchFamily="2" charset="-122"/>
              </a:rPr>
              <a:t>TM500</a:t>
            </a:r>
            <a:r>
              <a:rPr lang="zh-CN" altLang="en-US" smtClean="0">
                <a:ea typeface="宋体" pitchFamily="2" charset="-122"/>
              </a:rPr>
              <a:t>脚本。</a:t>
            </a:r>
            <a:endParaRPr lang="en-US" altLang="en-US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E9182E52-8537-46C8-BE7A-838AFAAC6ED3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719BCD3C-CC76-4A20-8798-E759B180495D}" type="slidenum">
              <a:rPr lang="en-US" altLang="en-US" sz="800" smtClean="0">
                <a:latin typeface="Helvetica" pitchFamily="34" charset="0"/>
              </a:rPr>
              <a:pPr/>
              <a:t>22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36957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95288" y="1295400"/>
            <a:ext cx="7848600" cy="5105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5) </a:t>
            </a:r>
            <a:r>
              <a:rPr lang="zh-CN" altLang="en-US" smtClean="0">
                <a:ea typeface="宋体" pitchFamily="2" charset="-122"/>
              </a:rPr>
              <a:t>测试完成后，点击方形红色按钮停止抓取</a:t>
            </a:r>
            <a:r>
              <a:rPr lang="en-US" altLang="zh-CN" smtClean="0">
                <a:ea typeface="宋体" pitchFamily="2" charset="-122"/>
              </a:rPr>
              <a:t>log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6) </a:t>
            </a:r>
            <a:r>
              <a:rPr lang="zh-CN" altLang="en-US" smtClean="0">
                <a:ea typeface="宋体" pitchFamily="2" charset="-122"/>
              </a:rPr>
              <a:t>点击“</a:t>
            </a:r>
            <a:r>
              <a:rPr lang="en-US" altLang="zh-CN" smtClean="0">
                <a:ea typeface="宋体" pitchFamily="2" charset="-122"/>
              </a:rPr>
              <a:t>Convert Current Data</a:t>
            </a:r>
            <a:r>
              <a:rPr lang="zh-CN" altLang="en-US" smtClean="0">
                <a:ea typeface="宋体" pitchFamily="2" charset="-122"/>
              </a:rPr>
              <a:t>”转换</a:t>
            </a:r>
            <a:r>
              <a:rPr lang="en-US" altLang="zh-CN" smtClean="0">
                <a:ea typeface="宋体" pitchFamily="2" charset="-122"/>
              </a:rPr>
              <a:t>log</a:t>
            </a:r>
            <a:r>
              <a:rPr lang="zh-CN" altLang="en-US" smtClean="0">
                <a:ea typeface="宋体" pitchFamily="2" charset="-122"/>
              </a:rPr>
              <a:t>为</a:t>
            </a:r>
            <a:r>
              <a:rPr lang="en-US" altLang="zh-CN" smtClean="0">
                <a:ea typeface="宋体" pitchFamily="2" charset="-122"/>
              </a:rPr>
              <a:t>.csv</a:t>
            </a:r>
            <a:r>
              <a:rPr lang="zh-CN" altLang="en-US" smtClean="0">
                <a:ea typeface="宋体" pitchFamily="2" charset="-122"/>
              </a:rPr>
              <a:t>格式。</a:t>
            </a:r>
            <a:endParaRPr lang="en-US" altLang="en-US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64ECF019-6B1E-4F43-BB16-98429BF3AC5C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355CFC8D-0D33-496B-8435-566394F04F55}" type="slidenum">
              <a:rPr lang="en-US" altLang="en-US" sz="800" smtClean="0">
                <a:latin typeface="Helvetica" pitchFamily="34" charset="0"/>
              </a:rPr>
              <a:pPr/>
              <a:t>23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1" y="1700808"/>
            <a:ext cx="4869407" cy="232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1" y="4581128"/>
            <a:ext cx="47910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如何抓取</a:t>
            </a:r>
            <a:r>
              <a:rPr lang="en-US" altLang="en-US" dirty="0" smtClean="0"/>
              <a:t>TM500 logs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7) </a:t>
            </a:r>
            <a:r>
              <a:rPr lang="zh-CN" altLang="en-US" dirty="0" smtClean="0">
                <a:ea typeface="宋体" pitchFamily="2" charset="-122"/>
              </a:rPr>
              <a:t>如果测试过程中，</a:t>
            </a:r>
            <a:r>
              <a:rPr lang="en-US" altLang="zh-CN" dirty="0" smtClean="0">
                <a:ea typeface="宋体" pitchFamily="2" charset="-122"/>
              </a:rPr>
              <a:t>Command Line</a:t>
            </a:r>
            <a:r>
              <a:rPr lang="zh-CN" altLang="en-US" dirty="0" smtClean="0">
                <a:ea typeface="宋体" pitchFamily="2" charset="-122"/>
              </a:rPr>
              <a:t>窗口打印</a:t>
            </a:r>
            <a:r>
              <a:rPr lang="en-US" altLang="zh-CN" dirty="0" smtClean="0">
                <a:ea typeface="宋体" pitchFamily="2" charset="-122"/>
              </a:rPr>
              <a:t>ASSERT</a:t>
            </a:r>
            <a:r>
              <a:rPr lang="zh-CN" altLang="en-US" dirty="0" smtClean="0">
                <a:ea typeface="宋体" pitchFamily="2" charset="-122"/>
              </a:rPr>
              <a:t>，例如：</a:t>
            </a:r>
            <a:endParaRPr lang="en-US" altLang="zh-CN" dirty="0" smtClean="0">
              <a:ea typeface="宋体" pitchFamily="2" charset="-122"/>
            </a:endParaRPr>
          </a:p>
          <a:p>
            <a:pPr marL="400050" lvl="1" indent="0">
              <a:buFontTx/>
              <a:buNone/>
            </a:pPr>
            <a:r>
              <a:rPr lang="en-US" altLang="en-US" sz="1400" b="0" i="1" dirty="0" smtClean="0"/>
              <a:t>24/02/14 11:29:28:287 I: ERNO 0x00000002 0x00000000 </a:t>
            </a:r>
            <a:r>
              <a:rPr lang="en-US" altLang="en-US" sz="1400" b="0" i="1" dirty="0" err="1" smtClean="0"/>
              <a:t>0x00000000</a:t>
            </a:r>
            <a:r>
              <a:rPr lang="en-US" altLang="en-US" sz="1400" b="0" i="1" dirty="0" smtClean="0"/>
              <a:t> </a:t>
            </a:r>
            <a:r>
              <a:rPr lang="en-US" altLang="en-US" sz="1400" b="0" i="1" dirty="0" smtClean="0">
                <a:solidFill>
                  <a:srgbClr val="FF0000"/>
                </a:solidFill>
              </a:rPr>
              <a:t>Assert Fail</a:t>
            </a:r>
            <a:r>
              <a:rPr lang="en-US" altLang="en-US" sz="1400" b="0" i="1" dirty="0" smtClean="0"/>
              <a:t>: "</a:t>
            </a:r>
            <a:endParaRPr lang="en-US" altLang="en-US" sz="1400" b="0" dirty="0" smtClean="0"/>
          </a:p>
          <a:p>
            <a:pPr marL="400050" lvl="1" indent="0">
              <a:buFontTx/>
              <a:buNone/>
            </a:pPr>
            <a:r>
              <a:rPr lang="en-US" altLang="en-US" sz="1400" b="0" i="1" dirty="0" smtClean="0"/>
              <a:t>24/02/14 11:29:28:287  &gt;&gt;&gt;Remote Node Assert:</a:t>
            </a:r>
            <a:endParaRPr lang="en-US" altLang="en-US" sz="1400" b="0" dirty="0" smtClean="0"/>
          </a:p>
          <a:p>
            <a:pPr marL="400050" lvl="1" indent="0">
              <a:buFontTx/>
              <a:buNone/>
            </a:pPr>
            <a:r>
              <a:rPr lang="en-US" altLang="en-US" sz="1400" b="0" i="1" dirty="0" smtClean="0"/>
              <a:t>24/02/14 11:29:28:287  "*** DSP 13.0 </a:t>
            </a:r>
            <a:r>
              <a:rPr lang="en-US" altLang="en-US" sz="1400" b="0" i="1" dirty="0" smtClean="0">
                <a:solidFill>
                  <a:srgbClr val="FF0000"/>
                </a:solidFill>
              </a:rPr>
              <a:t>ASSERTED</a:t>
            </a:r>
            <a:r>
              <a:rPr lang="en-US" altLang="en-US" sz="1400" b="0" i="1" dirty="0" smtClean="0"/>
              <a:t>: ..\</a:t>
            </a:r>
            <a:r>
              <a:rPr lang="en-US" altLang="en-US" sz="1400" b="0" i="1" dirty="0" err="1" smtClean="0"/>
              <a:t>lte_dsp_app</a:t>
            </a:r>
            <a:r>
              <a:rPr lang="en-US" altLang="en-US" sz="1400" b="0" i="1" dirty="0" smtClean="0"/>
              <a:t>\</a:t>
            </a:r>
            <a:r>
              <a:rPr lang="en-US" altLang="en-US" sz="1400" b="0" i="1" dirty="0" err="1" smtClean="0"/>
              <a:t>dl_srp</a:t>
            </a:r>
            <a:r>
              <a:rPr lang="en-US" altLang="en-US" sz="1400" b="0" i="1" dirty="0" smtClean="0"/>
              <a:t>\code\</a:t>
            </a:r>
            <a:r>
              <a:rPr lang="en-US" altLang="en-US" sz="1400" b="0" i="1" dirty="0" err="1" smtClean="0"/>
              <a:t>dl_srp_ctrl_scheduler.c</a:t>
            </a:r>
            <a:r>
              <a:rPr lang="en-US" altLang="en-US" sz="1400" b="0" i="1" dirty="0" smtClean="0"/>
              <a:t>, 1416: DL SRP scheduler: Channel estimate queue overflow., Assert </a:t>
            </a:r>
            <a:r>
              <a:rPr lang="en-US" altLang="en-US" sz="1400" b="0" i="1" dirty="0" err="1" smtClean="0"/>
              <a:t>param</a:t>
            </a:r>
            <a:r>
              <a:rPr lang="en-US" altLang="en-US" sz="1400" b="0" i="1" dirty="0" smtClean="0"/>
              <a:t>: 0x00000003 ***"“</a:t>
            </a:r>
          </a:p>
          <a:p>
            <a:pPr marL="400050" lvl="1" indent="0">
              <a:buFontTx/>
              <a:buNone/>
            </a:pPr>
            <a:endParaRPr lang="en-US" altLang="en-US" sz="1400" b="0" i="1" dirty="0" smtClean="0"/>
          </a:p>
          <a:p>
            <a:pPr marL="742950" lvl="1" indent="-342900"/>
            <a:r>
              <a:rPr lang="en-US" altLang="en-US" dirty="0" smtClean="0"/>
              <a:t>TM500</a:t>
            </a:r>
            <a:r>
              <a:rPr lang="zh-CN" altLang="en-US" dirty="0" smtClean="0"/>
              <a:t>将自动发送命令抓取</a:t>
            </a:r>
            <a:r>
              <a:rPr lang="en-US" altLang="zh-CN" dirty="0" smtClean="0"/>
              <a:t>DTRC log</a:t>
            </a:r>
            <a:r>
              <a:rPr lang="zh-CN" altLang="en-US" dirty="0" smtClean="0"/>
              <a:t>，并保存在</a:t>
            </a:r>
            <a:r>
              <a:rPr lang="en-US" altLang="zh-CN" dirty="0" smtClean="0"/>
              <a:t>Current Session</a:t>
            </a:r>
            <a:r>
              <a:rPr lang="zh-CN" altLang="en-US" dirty="0" smtClean="0"/>
              <a:t>所对应的文件夹，例如：</a:t>
            </a:r>
            <a:endParaRPr lang="en-US" altLang="en-US" b="0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DB4354DF-B61D-4D4F-B66C-8F274BC3A96B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A6E54787-49CB-45B1-B2CD-B9CED7C67AB2}" type="slidenum">
              <a:rPr lang="en-US" altLang="en-US" sz="800" smtClean="0">
                <a:latin typeface="Helvetica" pitchFamily="34" charset="0"/>
              </a:rPr>
              <a:pPr/>
              <a:t>24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050" name="Picture 10" descr="image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45799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1" descr="image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3" y="4725144"/>
            <a:ext cx="4518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2" descr="image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89240"/>
            <a:ext cx="46482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如何抓取</a:t>
            </a:r>
            <a:r>
              <a:rPr lang="en-US" altLang="en-US" dirty="0"/>
              <a:t>TM500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342900"/>
            <a:r>
              <a:rPr lang="zh-CN" altLang="en-US" dirty="0" smtClean="0">
                <a:ea typeface="宋体" pitchFamily="2" charset="-122"/>
              </a:rPr>
              <a:t>如果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没有自动抓取</a:t>
            </a:r>
            <a:r>
              <a:rPr lang="en-US" altLang="zh-CN" dirty="0" smtClean="0">
                <a:ea typeface="宋体" pitchFamily="2" charset="-122"/>
              </a:rPr>
              <a:t>DTRC log</a:t>
            </a:r>
            <a:r>
              <a:rPr lang="zh-CN" altLang="en-US" dirty="0" smtClean="0">
                <a:ea typeface="宋体" pitchFamily="2" charset="-122"/>
              </a:rPr>
              <a:t>成功的话，请</a:t>
            </a: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Command Line</a:t>
            </a:r>
            <a:r>
              <a:rPr lang="zh-CN" altLang="en-US" dirty="0">
                <a:ea typeface="宋体" pitchFamily="2" charset="-122"/>
              </a:rPr>
              <a:t>窗口运行“</a:t>
            </a:r>
            <a:r>
              <a:rPr lang="en-US" altLang="zh-CN" i="1" dirty="0">
                <a:ea typeface="宋体" pitchFamily="2" charset="-122"/>
              </a:rPr>
              <a:t>DTRC </a:t>
            </a:r>
            <a:r>
              <a:rPr lang="en-US" altLang="zh-CN" i="1" dirty="0" err="1">
                <a:ea typeface="宋体" pitchFamily="2" charset="-122"/>
              </a:rPr>
              <a:t>dumptrace</a:t>
            </a:r>
            <a:r>
              <a:rPr lang="zh-CN" altLang="en-US" dirty="0">
                <a:ea typeface="宋体" pitchFamily="2" charset="-122"/>
              </a:rPr>
              <a:t>”，然后在</a:t>
            </a:r>
            <a:r>
              <a:rPr lang="en-US" altLang="zh-CN" dirty="0" err="1">
                <a:ea typeface="宋体" pitchFamily="2" charset="-122"/>
              </a:rPr>
              <a:t>FileZilla</a:t>
            </a:r>
            <a:r>
              <a:rPr lang="en-US" altLang="zh-CN" dirty="0">
                <a:ea typeface="宋体" pitchFamily="2" charset="-122"/>
              </a:rPr>
              <a:t> Server</a:t>
            </a:r>
            <a:r>
              <a:rPr lang="zh-CN" altLang="en-US" dirty="0">
                <a:ea typeface="宋体" pitchFamily="2" charset="-122"/>
              </a:rPr>
              <a:t>配置的</a:t>
            </a:r>
            <a:r>
              <a:rPr lang="en-US" altLang="zh-CN" i="1" dirty="0" err="1">
                <a:ea typeface="宋体" pitchFamily="2" charset="-122"/>
              </a:rPr>
              <a:t>ftp_root</a:t>
            </a:r>
            <a:r>
              <a:rPr lang="zh-CN" altLang="en-US" dirty="0">
                <a:ea typeface="宋体" pitchFamily="2" charset="-122"/>
              </a:rPr>
              <a:t>目录下生成三个文件：</a:t>
            </a:r>
            <a:r>
              <a:rPr lang="en-US" altLang="zh-CN" i="1" dirty="0">
                <a:ea typeface="宋体" pitchFamily="2" charset="-122"/>
              </a:rPr>
              <a:t>dumptrace.log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i="1" dirty="0" err="1">
                <a:ea typeface="宋体" pitchFamily="2" charset="-122"/>
              </a:rPr>
              <a:t>dumptrace.trc</a:t>
            </a:r>
            <a:r>
              <a:rPr lang="en-US" altLang="zh-CN" i="1" dirty="0">
                <a:ea typeface="宋体" pitchFamily="2" charset="-122"/>
              </a:rPr>
              <a:t> &amp; </a:t>
            </a:r>
            <a:r>
              <a:rPr lang="en-US" altLang="zh-CN" i="1" dirty="0" err="1">
                <a:ea typeface="宋体" pitchFamily="2" charset="-122"/>
              </a:rPr>
              <a:t>dumptrace.mux</a:t>
            </a:r>
            <a:r>
              <a:rPr lang="zh-CN" altLang="en-US" dirty="0">
                <a:ea typeface="宋体" pitchFamily="2" charset="-122"/>
              </a:rPr>
              <a:t>，这就是</a:t>
            </a:r>
            <a:r>
              <a:rPr lang="en-US" altLang="zh-CN" dirty="0">
                <a:ea typeface="宋体" pitchFamily="2" charset="-122"/>
              </a:rPr>
              <a:t>Dump Trace log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400050" lvl="1" indent="0">
              <a:buFontTx/>
              <a:buNone/>
            </a:pPr>
            <a:endParaRPr lang="en-US" altLang="zh-CN" sz="1600" dirty="0">
              <a:ea typeface="宋体" pitchFamily="2" charset="-122"/>
            </a:endParaRPr>
          </a:p>
          <a:p>
            <a:pPr marL="400050" lvl="1" indent="0">
              <a:buFontTx/>
              <a:buNone/>
            </a:pPr>
            <a:r>
              <a:rPr lang="zh-CN" altLang="en-US" sz="1600" i="1" dirty="0">
                <a:ea typeface="宋体" pitchFamily="2" charset="-122"/>
              </a:rPr>
              <a:t>备注：如果测试过程中没有出现</a:t>
            </a:r>
            <a:r>
              <a:rPr lang="en-US" altLang="zh-CN" sz="1600" i="1" dirty="0">
                <a:ea typeface="宋体" pitchFamily="2" charset="-122"/>
              </a:rPr>
              <a:t>ASSERT</a:t>
            </a:r>
            <a:r>
              <a:rPr lang="zh-CN" altLang="en-US" sz="1600" i="1" dirty="0">
                <a:ea typeface="宋体" pitchFamily="2" charset="-122"/>
              </a:rPr>
              <a:t>的话，不需要抓取</a:t>
            </a:r>
            <a:r>
              <a:rPr lang="en-US" altLang="zh-CN" sz="1600" i="1" dirty="0">
                <a:ea typeface="宋体" pitchFamily="2" charset="-122"/>
              </a:rPr>
              <a:t>Dump Trace log</a:t>
            </a:r>
            <a:r>
              <a:rPr lang="zh-CN" altLang="en-US" sz="1600" i="1" dirty="0">
                <a:ea typeface="宋体" pitchFamily="2" charset="-122"/>
              </a:rPr>
              <a:t>。</a:t>
            </a:r>
            <a:endParaRPr lang="en-US" altLang="en-US" sz="1600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11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8) </a:t>
            </a:r>
            <a:r>
              <a:rPr lang="zh-CN" altLang="en-US" smtClean="0">
                <a:ea typeface="宋体" pitchFamily="2" charset="-122"/>
              </a:rPr>
              <a:t>选择</a:t>
            </a:r>
            <a:r>
              <a:rPr lang="en-US" altLang="zh-CN" i="1" smtClean="0">
                <a:ea typeface="宋体" pitchFamily="2" charset="-122"/>
              </a:rPr>
              <a:t>Current Session</a:t>
            </a:r>
            <a:r>
              <a:rPr lang="zh-CN" altLang="en-US" smtClean="0">
                <a:ea typeface="宋体" pitchFamily="2" charset="-122"/>
              </a:rPr>
              <a:t>，点击</a:t>
            </a:r>
            <a:r>
              <a:rPr lang="en-US" altLang="zh-CN" i="1" smtClean="0">
                <a:ea typeface="宋体" pitchFamily="2" charset="-122"/>
              </a:rPr>
              <a:t>Generate Logs</a:t>
            </a:r>
            <a:r>
              <a:rPr lang="zh-CN" altLang="en-US" smtClean="0">
                <a:ea typeface="宋体" pitchFamily="2" charset="-122"/>
              </a:rPr>
              <a:t>并配置</a:t>
            </a:r>
            <a:r>
              <a:rPr lang="en-US" altLang="zh-CN" i="1" smtClean="0">
                <a:ea typeface="宋体" pitchFamily="2" charset="-122"/>
              </a:rPr>
              <a:t>Log File Format</a:t>
            </a:r>
            <a:r>
              <a:rPr lang="zh-CN" altLang="en-US" smtClean="0">
                <a:ea typeface="宋体" pitchFamily="2" charset="-122"/>
              </a:rPr>
              <a:t>为</a:t>
            </a:r>
            <a:r>
              <a:rPr lang="en-US" altLang="zh-CN" i="1" smtClean="0">
                <a:ea typeface="宋体" pitchFamily="2" charset="-122"/>
              </a:rPr>
              <a:t>text</a:t>
            </a:r>
            <a:r>
              <a:rPr lang="zh-CN" altLang="en-US" smtClean="0">
                <a:ea typeface="宋体" pitchFamily="2" charset="-122"/>
              </a:rPr>
              <a:t>，“</a:t>
            </a:r>
            <a:r>
              <a:rPr lang="en-US" altLang="zh-CN" i="1" smtClean="0">
                <a:ea typeface="宋体" pitchFamily="2" charset="-122"/>
              </a:rPr>
              <a:t>Generate</a:t>
            </a:r>
            <a:r>
              <a:rPr lang="zh-CN" altLang="en-US" smtClean="0">
                <a:ea typeface="宋体" pitchFamily="2" charset="-122"/>
              </a:rPr>
              <a:t>”生成</a:t>
            </a:r>
            <a:r>
              <a:rPr lang="en-US" altLang="zh-CN" smtClean="0">
                <a:ea typeface="宋体" pitchFamily="2" charset="-122"/>
              </a:rPr>
              <a:t>log.</a:t>
            </a:r>
            <a:endParaRPr lang="en-US" altLang="en-US" smtClean="0"/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AC5787C2-293C-4CE1-96F0-3676B87ED773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C8768D7-8D6C-4C02-ABCD-DE130CE38E7B}" type="slidenum">
              <a:rPr lang="en-US" altLang="en-US" sz="800" smtClean="0">
                <a:latin typeface="Helvetica" pitchFamily="34" charset="0"/>
              </a:rPr>
              <a:pPr/>
              <a:t>26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1988840"/>
            <a:ext cx="6624538" cy="182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9" descr="C:\Users\Klein\AppData\Local\Temp\SNAGHTML547a7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5435143" cy="245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9) </a:t>
            </a:r>
            <a:r>
              <a:rPr lang="zh-CN" altLang="en-US" smtClean="0">
                <a:ea typeface="宋体" pitchFamily="2" charset="-122"/>
              </a:rPr>
              <a:t>点击</a:t>
            </a:r>
            <a:r>
              <a:rPr lang="en-US" altLang="zh-CN" i="1" smtClean="0">
                <a:ea typeface="宋体" pitchFamily="2" charset="-122"/>
              </a:rPr>
              <a:t>Export</a:t>
            </a:r>
            <a:r>
              <a:rPr lang="zh-CN" altLang="en-US" smtClean="0">
                <a:ea typeface="宋体" pitchFamily="2" charset="-122"/>
              </a:rPr>
              <a:t>的“</a:t>
            </a:r>
            <a:r>
              <a:rPr lang="en-US" altLang="zh-CN" i="1" smtClean="0">
                <a:ea typeface="宋体" pitchFamily="2" charset="-122"/>
              </a:rPr>
              <a:t>To Zip</a:t>
            </a:r>
            <a:r>
              <a:rPr lang="zh-CN" altLang="en-US" smtClean="0">
                <a:ea typeface="宋体" pitchFamily="2" charset="-122"/>
              </a:rPr>
              <a:t>”导出</a:t>
            </a:r>
            <a:r>
              <a:rPr lang="en-US" altLang="zh-CN" smtClean="0">
                <a:ea typeface="宋体" pitchFamily="2" charset="-122"/>
              </a:rPr>
              <a:t>Session log</a:t>
            </a:r>
            <a:r>
              <a:rPr lang="zh-CN" altLang="en-US" smtClean="0">
                <a:ea typeface="宋体" pitchFamily="2" charset="-122"/>
              </a:rPr>
              <a:t>，文件包含</a:t>
            </a:r>
            <a:r>
              <a:rPr lang="en-US" altLang="zh-CN" smtClean="0">
                <a:ea typeface="宋体" pitchFamily="2" charset="-122"/>
              </a:rPr>
              <a:t>Command Line log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Measurement logs.</a:t>
            </a:r>
            <a:endParaRPr lang="en-US" altLang="en-US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37D36202-5B67-4DE4-9A6C-2D5744E8C70B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A74AB314-0A17-4F42-9D25-438E4114BC37}" type="slidenum">
              <a:rPr lang="en-US" altLang="en-US" sz="800" smtClean="0">
                <a:latin typeface="Helvetica" pitchFamily="34" charset="0"/>
              </a:rPr>
              <a:pPr/>
              <a:t>27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5913740" cy="247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6444"/>
            <a:ext cx="50196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</a:t>
            </a:r>
            <a:r>
              <a:rPr lang="en-US" altLang="en-US" smtClean="0"/>
              <a:t>TM500 logs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通过以上</a:t>
            </a:r>
            <a:r>
              <a:rPr lang="en-US" altLang="zh-CN" dirty="0" smtClean="0">
                <a:ea typeface="宋体" pitchFamily="2" charset="-122"/>
              </a:rPr>
              <a:t>9</a:t>
            </a:r>
            <a:r>
              <a:rPr lang="zh-CN" altLang="en-US" dirty="0" smtClean="0">
                <a:ea typeface="宋体" pitchFamily="2" charset="-122"/>
              </a:rPr>
              <a:t>个步骤，所抓取的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包含：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en-US" dirty="0" smtClean="0"/>
              <a:t>C</a:t>
            </a:r>
            <a:r>
              <a:rPr lang="en-US" altLang="zh-CN" dirty="0" smtClean="0">
                <a:ea typeface="宋体" pitchFamily="2" charset="-122"/>
              </a:rPr>
              <a:t>ommand Line log;</a:t>
            </a:r>
          </a:p>
          <a:p>
            <a:pPr lvl="1"/>
            <a:r>
              <a:rPr lang="en-US" altLang="en-US" dirty="0" smtClean="0"/>
              <a:t>Measurement logs;</a:t>
            </a:r>
          </a:p>
          <a:p>
            <a:pPr lvl="1"/>
            <a:r>
              <a:rPr lang="en-US" altLang="en-US" dirty="0" smtClean="0"/>
              <a:t>Dump Trace log (</a:t>
            </a:r>
            <a:r>
              <a:rPr lang="zh-CN" altLang="en-US" dirty="0" smtClean="0">
                <a:ea typeface="宋体" pitchFamily="2" charset="-122"/>
              </a:rPr>
              <a:t>如果出现</a:t>
            </a:r>
            <a:r>
              <a:rPr lang="en-US" altLang="zh-CN" dirty="0" smtClean="0">
                <a:ea typeface="宋体" pitchFamily="2" charset="-122"/>
              </a:rPr>
              <a:t>TM500 ASSERT</a:t>
            </a:r>
            <a:r>
              <a:rPr lang="en-US" altLang="en-US" dirty="0" smtClean="0"/>
              <a:t>);</a:t>
            </a:r>
          </a:p>
          <a:p>
            <a:pPr lvl="1"/>
            <a:r>
              <a:rPr lang="en-US" alt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erial log (</a:t>
            </a:r>
            <a:r>
              <a:rPr lang="zh-CN" altLang="en-US" dirty="0" smtClean="0">
                <a:ea typeface="宋体" pitchFamily="2" charset="-122"/>
              </a:rPr>
              <a:t>从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上电开始抓</a:t>
            </a:r>
            <a:r>
              <a:rPr lang="zh-CN" altLang="en-US" dirty="0" smtClean="0">
                <a:ea typeface="宋体" pitchFamily="2" charset="-122"/>
              </a:rPr>
              <a:t>取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</a:rPr>
              <a:t>;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以上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对于定位</a:t>
            </a:r>
            <a:r>
              <a:rPr lang="en-US" altLang="zh-CN" dirty="0" smtClean="0">
                <a:ea typeface="宋体" pitchFamily="2" charset="-122"/>
              </a:rPr>
              <a:t>TM500</a:t>
            </a:r>
            <a:r>
              <a:rPr lang="zh-CN" altLang="en-US" dirty="0" smtClean="0">
                <a:ea typeface="宋体" pitchFamily="2" charset="-122"/>
              </a:rPr>
              <a:t>相关问题非常重要，请尽可能在第一时间提供完整的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1600" i="1" dirty="0" smtClean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zh-CN" altLang="en-US" sz="1600" i="1" dirty="0" smtClean="0">
                <a:ea typeface="宋体" pitchFamily="2" charset="-122"/>
              </a:rPr>
              <a:t>备注：如果是硬件问题或者</a:t>
            </a:r>
            <a:r>
              <a:rPr lang="en-US" altLang="zh-CN" sz="1600" i="1" dirty="0" smtClean="0">
                <a:ea typeface="宋体" pitchFamily="2" charset="-122"/>
              </a:rPr>
              <a:t>TMA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zh-CN" altLang="en-US" sz="1600" i="1" dirty="0" smtClean="0">
                <a:ea typeface="宋体" pitchFamily="2" charset="-122"/>
              </a:rPr>
              <a:t>无</a:t>
            </a:r>
            <a:r>
              <a:rPr lang="zh-CN" altLang="en-US" sz="1600" i="1" dirty="0">
                <a:ea typeface="宋体" pitchFamily="2" charset="-122"/>
              </a:rPr>
              <a:t>法</a:t>
            </a:r>
            <a:r>
              <a:rPr lang="zh-CN" altLang="en-US" sz="1600" i="1" dirty="0" smtClean="0">
                <a:ea typeface="宋体" pitchFamily="2" charset="-122"/>
              </a:rPr>
              <a:t>连接</a:t>
            </a:r>
            <a:r>
              <a:rPr lang="en-US" altLang="zh-CN" sz="1600" i="1" dirty="0">
                <a:ea typeface="宋体" pitchFamily="2" charset="-122"/>
              </a:rPr>
              <a:t>TM500</a:t>
            </a:r>
            <a:r>
              <a:rPr lang="zh-CN" altLang="en-US" sz="1600" i="1" dirty="0" smtClean="0">
                <a:ea typeface="宋体" pitchFamily="2" charset="-122"/>
              </a:rPr>
              <a:t>的问题，请务必提供</a:t>
            </a:r>
            <a:r>
              <a:rPr lang="en-US" altLang="zh-CN" sz="1600" i="1" dirty="0" smtClean="0">
                <a:ea typeface="宋体" pitchFamily="2" charset="-122"/>
              </a:rPr>
              <a:t>Serial log.</a:t>
            </a:r>
            <a:endParaRPr lang="en-US" altLang="en-US" sz="1600" i="1" dirty="0" smtClean="0"/>
          </a:p>
          <a:p>
            <a:pPr lvl="1"/>
            <a:endParaRPr lang="en-US" altLang="en-US" dirty="0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8AF5F5EE-5A04-4A76-8327-FB006DA64045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7384B7F3-859B-4D03-A713-ECF9467B0300}" type="slidenum">
              <a:rPr lang="en-US" altLang="en-US" sz="800" smtClean="0">
                <a:latin typeface="Helvetica" pitchFamily="34" charset="0"/>
              </a:rPr>
              <a:pPr/>
              <a:t>28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如何独立抓取</a:t>
            </a:r>
            <a:r>
              <a:rPr lang="en-US" altLang="zh-CN" smtClean="0">
                <a:ea typeface="宋体" pitchFamily="2" charset="-122"/>
              </a:rPr>
              <a:t>Logical Channel/Radio Bearer/Access Bearer log - SUE</a:t>
            </a: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以</a:t>
            </a:r>
            <a:r>
              <a:rPr lang="en-US" altLang="zh-CN" smtClean="0">
                <a:ea typeface="宋体" pitchFamily="2" charset="-122"/>
              </a:rPr>
              <a:t>Logical Channel 3</a:t>
            </a:r>
            <a:r>
              <a:rPr lang="zh-CN" altLang="en-US" smtClean="0">
                <a:ea typeface="宋体" pitchFamily="2" charset="-122"/>
              </a:rPr>
              <a:t>和</a:t>
            </a:r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为例：</a:t>
            </a:r>
            <a:endParaRPr lang="en-US" altLang="en-US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296101F6-88F5-4A3C-8FD8-A9B088004FC7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091FAF2F-363A-4D0E-9621-2CD2B48DCCB0}" type="slidenum">
              <a:rPr lang="en-US" altLang="en-US" sz="800" smtClean="0">
                <a:latin typeface="Helvetica" pitchFamily="34" charset="0"/>
              </a:rPr>
              <a:pPr/>
              <a:t>29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6" y="1816101"/>
            <a:ext cx="2676218" cy="442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778000"/>
            <a:ext cx="2603365" cy="44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 descr="Text Box: Title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353425" cy="715962"/>
          </a:xfrm>
        </p:spPr>
        <p:txBody>
          <a:bodyPr/>
          <a:lstStyle/>
          <a:p>
            <a:r>
              <a:rPr lang="zh-CN" altLang="en-US" sz="3200" dirty="0">
                <a:latin typeface="Arial" pitchFamily="34" charset="0"/>
                <a:cs typeface="Arial" pitchFamily="34" charset="0"/>
              </a:rPr>
              <a:t>配置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TMA Preferences</a:t>
            </a:r>
            <a:endParaRPr lang="en-GB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664200"/>
            <a:ext cx="18018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 descr="Text Box: Title"/>
          <p:cNvSpPr txBox="1">
            <a:spLocks noChangeArrowheads="1"/>
          </p:cNvSpPr>
          <p:nvPr/>
        </p:nvSpPr>
        <p:spPr>
          <a:xfrm>
            <a:off x="1219201" y="2133600"/>
            <a:ext cx="6248399" cy="2362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宋体" pitchFamily="2" charset="-122"/>
              </a:rPr>
              <a:t>配置</a:t>
            </a:r>
            <a:r>
              <a:rPr lang="en-US" altLang="zh-CN" sz="2000" dirty="0">
                <a:ea typeface="宋体" pitchFamily="2" charset="-122"/>
              </a:rPr>
              <a:t>Session </a:t>
            </a:r>
            <a:r>
              <a:rPr lang="en-US" altLang="zh-CN" sz="2000" dirty="0" smtClean="0">
                <a:ea typeface="宋体" pitchFamily="2" charset="-122"/>
              </a:rPr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配置</a:t>
            </a:r>
            <a:r>
              <a:rPr lang="en-US" altLang="zh-CN" sz="2000" dirty="0"/>
              <a:t>Incident </a:t>
            </a:r>
            <a:r>
              <a:rPr lang="en-US" altLang="zh-CN" sz="2000" dirty="0" smtClean="0"/>
              <a:t>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配置</a:t>
            </a:r>
            <a:r>
              <a:rPr lang="en-US" altLang="zh-CN" sz="2000" dirty="0"/>
              <a:t>Reboot</a:t>
            </a:r>
            <a:endParaRPr lang="en-US" altLang="zh-CN" sz="2200" kern="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05400"/>
          </a:xfrm>
        </p:spPr>
        <p:txBody>
          <a:bodyPr/>
          <a:lstStyle/>
          <a:p>
            <a:r>
              <a:rPr lang="en-US" altLang="en-US" smtClean="0"/>
              <a:t>SUE</a:t>
            </a:r>
          </a:p>
          <a:p>
            <a:pPr lvl="1"/>
            <a:r>
              <a:rPr lang="en-US" altLang="en-US" smtClean="0"/>
              <a:t>MACRXSTATS/MACTXSTATS</a:t>
            </a:r>
          </a:p>
          <a:p>
            <a:pPr lvl="2"/>
            <a:r>
              <a:rPr lang="zh-CN" altLang="en-US" smtClean="0">
                <a:ea typeface="宋体" pitchFamily="2" charset="-122"/>
              </a:rPr>
              <a:t>默认设置：所有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合并统计，以</a:t>
            </a:r>
            <a:r>
              <a:rPr lang="en-US" altLang="zh-CN" smtClean="0">
                <a:ea typeface="宋体" pitchFamily="2" charset="-122"/>
              </a:rPr>
              <a:t>MACRXSTATS</a:t>
            </a:r>
            <a:r>
              <a:rPr lang="zh-CN" altLang="en-US" smtClean="0">
                <a:ea typeface="宋体" pitchFamily="2" charset="-122"/>
              </a:rPr>
              <a:t>为例。</a:t>
            </a:r>
            <a:endParaRPr lang="en-US" altLang="en-US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8F3F87AD-CA65-4C4B-819D-DB30A8DF622D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3BF02FE1-F53A-4FD4-A1BE-8BE439EFF113}" type="slidenum">
              <a:rPr lang="en-US" altLang="en-US" sz="800" smtClean="0">
                <a:latin typeface="Helvetica" pitchFamily="34" charset="0"/>
              </a:rPr>
              <a:pPr/>
              <a:t>30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455615" cy="400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9" descr="C:\Users\Klein\AppData\Local\Temp\SNAGHTML61574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79"/>
            <a:ext cx="3305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95288" y="1295400"/>
            <a:ext cx="7921625" cy="5105400"/>
          </a:xfrm>
        </p:spPr>
        <p:txBody>
          <a:bodyPr/>
          <a:lstStyle/>
          <a:p>
            <a:pPr lvl="2"/>
            <a:r>
              <a:rPr lang="zh-CN" altLang="en-US" smtClean="0">
                <a:ea typeface="宋体" pitchFamily="2" charset="-122"/>
              </a:rPr>
              <a:t>分别抓取每个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r>
              <a:rPr lang="zh-CN" altLang="en-US" smtClean="0">
                <a:ea typeface="宋体" pitchFamily="2" charset="-122"/>
              </a:rPr>
              <a:t>，以</a:t>
            </a:r>
            <a:r>
              <a:rPr lang="en-US" altLang="zh-CN" smtClean="0">
                <a:ea typeface="宋体" pitchFamily="2" charset="-122"/>
              </a:rPr>
              <a:t>MACRXSTATS</a:t>
            </a:r>
            <a:r>
              <a:rPr lang="zh-CN" altLang="en-US" smtClean="0">
                <a:ea typeface="宋体" pitchFamily="2" charset="-122"/>
              </a:rPr>
              <a:t>为例。</a:t>
            </a:r>
            <a:endParaRPr lang="en-US" altLang="zh-CN" smtClean="0">
              <a:ea typeface="宋体" pitchFamily="2" charset="-122"/>
            </a:endParaRPr>
          </a:p>
          <a:p>
            <a:pPr lvl="3"/>
            <a:r>
              <a:rPr lang="zh-CN" altLang="en-US" smtClean="0">
                <a:ea typeface="宋体" pitchFamily="2" charset="-122"/>
              </a:rPr>
              <a:t>根据测试需要，选择所希望抓取的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，其中</a:t>
            </a:r>
            <a:r>
              <a:rPr lang="en-US" altLang="en-US" smtClean="0"/>
              <a:t>Logical Channel ID</a:t>
            </a:r>
            <a:r>
              <a:rPr lang="zh-CN" altLang="en-US" smtClean="0">
                <a:ea typeface="宋体" pitchFamily="2" charset="-122"/>
              </a:rPr>
              <a:t>对应</a:t>
            </a:r>
            <a:r>
              <a:rPr lang="en-US" altLang="zh-CN" smtClean="0">
                <a:ea typeface="宋体" pitchFamily="2" charset="-122"/>
              </a:rPr>
              <a:t>Protocol log</a:t>
            </a:r>
            <a:r>
              <a:rPr lang="zh-CN" altLang="en-US" smtClean="0">
                <a:ea typeface="宋体" pitchFamily="2" charset="-122"/>
              </a:rPr>
              <a:t>的“</a:t>
            </a:r>
            <a:r>
              <a:rPr lang="en-US" altLang="zh-CN" i="1" smtClean="0">
                <a:ea typeface="宋体" pitchFamily="2" charset="-122"/>
              </a:rPr>
              <a:t>logicalChannelIdentity</a:t>
            </a:r>
            <a:r>
              <a:rPr lang="zh-CN" altLang="en-US" smtClean="0">
                <a:ea typeface="宋体" pitchFamily="2" charset="-122"/>
              </a:rPr>
              <a:t>”</a:t>
            </a:r>
            <a:r>
              <a:rPr lang="en-US" altLang="zh-CN" smtClean="0">
                <a:ea typeface="宋体" pitchFamily="2" charset="-122"/>
              </a:rPr>
              <a:t>.</a:t>
            </a:r>
            <a:endParaRPr lang="en-US" altLang="en-US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95599828-A6FF-4EEE-A069-35D4E35B8FE5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E6C94AF-A3B1-4EAB-AD2B-CB2D3861E701}" type="slidenum">
              <a:rPr lang="en-US" altLang="en-US" sz="800" smtClean="0">
                <a:latin typeface="Helvetica" pitchFamily="34" charset="0"/>
              </a:rPr>
              <a:pPr/>
              <a:t>31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7655" name="Picture 4" descr="C:\Users\Klein\AppData\Local\Temp\SNAGHTML6194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3051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27288"/>
            <a:ext cx="23907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194175"/>
            <a:ext cx="22955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zh-CN" altLang="en-US" smtClean="0">
                <a:ea typeface="宋体" pitchFamily="2" charset="-122"/>
              </a:rPr>
              <a:t>配置完成后，实时抓取和查看每个</a:t>
            </a:r>
            <a:r>
              <a:rPr lang="en-US" altLang="zh-CN" smtClean="0">
                <a:ea typeface="宋体" pitchFamily="2" charset="-122"/>
              </a:rPr>
              <a:t>Logical Channel</a:t>
            </a:r>
            <a:r>
              <a:rPr lang="zh-CN" altLang="en-US" smtClean="0">
                <a:ea typeface="宋体" pitchFamily="2" charset="-122"/>
              </a:rPr>
              <a:t>的统计信息。</a:t>
            </a:r>
            <a:endParaRPr lang="en-US" altLang="zh-CN" smtClean="0">
              <a:ea typeface="宋体" pitchFamily="2" charset="-122"/>
            </a:endParaRPr>
          </a:p>
          <a:p>
            <a:pPr lvl="3">
              <a:buFontTx/>
              <a:buNone/>
            </a:pPr>
            <a:endParaRPr lang="en-US" alt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D04B306-BA07-458A-9D0E-46956C83A44C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D2F2775F-3436-4F01-8027-0877B3B6D8EF}" type="slidenum">
              <a:rPr lang="en-US" altLang="en-US" sz="800" smtClean="0">
                <a:latin typeface="Helvetica" pitchFamily="34" charset="0"/>
              </a:rPr>
              <a:pPr/>
              <a:t>32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916113"/>
            <a:ext cx="65039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Radio Bearer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SUE</a:t>
            </a:r>
          </a:p>
          <a:p>
            <a:pPr lvl="1"/>
            <a:r>
              <a:rPr lang="en-US" altLang="en-US" smtClean="0"/>
              <a:t>RLCRXSTATS/RLCTXSTATS</a:t>
            </a:r>
          </a:p>
          <a:p>
            <a:pPr lvl="2"/>
            <a:r>
              <a:rPr lang="zh-CN" altLang="en-US" smtClean="0">
                <a:ea typeface="宋体" pitchFamily="2" charset="-122"/>
              </a:rPr>
              <a:t>方法和配置</a:t>
            </a:r>
            <a:r>
              <a:rPr lang="en-US" altLang="zh-CN" smtClean="0">
                <a:ea typeface="宋体" pitchFamily="2" charset="-122"/>
              </a:rPr>
              <a:t>MACRXSTATS/MACTXSTATS</a:t>
            </a:r>
            <a:r>
              <a:rPr lang="zh-CN" altLang="en-US" smtClean="0">
                <a:ea typeface="宋体" pitchFamily="2" charset="-122"/>
              </a:rPr>
              <a:t>类似。</a:t>
            </a:r>
            <a:endParaRPr lang="en-US" altLang="zh-CN" smtClean="0">
              <a:ea typeface="宋体" pitchFamily="2" charset="-122"/>
            </a:endParaRPr>
          </a:p>
          <a:p>
            <a:pPr lvl="3"/>
            <a:r>
              <a:rPr lang="en-US" altLang="en-US" i="1" smtClean="0"/>
              <a:t>Radio Bearer ID</a:t>
            </a:r>
            <a:r>
              <a:rPr lang="en-US" altLang="en-US" smtClean="0"/>
              <a:t> = “</a:t>
            </a:r>
            <a:r>
              <a:rPr lang="en-US" altLang="en-US" i="1" smtClean="0"/>
              <a:t>drb-Identity + 2</a:t>
            </a:r>
            <a:r>
              <a:rPr lang="en-US" altLang="en-US" smtClean="0"/>
              <a:t>”.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1C8C8D9-F24D-496D-A9D6-6905113D096E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0E5DA255-837C-4783-ABEC-6478D6CE767A}" type="slidenum">
              <a:rPr lang="en-US" altLang="en-US" sz="800" smtClean="0">
                <a:latin typeface="Helvetica" pitchFamily="34" charset="0"/>
              </a:rPr>
              <a:pPr/>
              <a:t>33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29703" name="Picture 8" descr="C:\Users\Klein\AppData\Local\Temp\SNAGHTML62bdd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39143"/>
            <a:ext cx="3094886" cy="371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739143"/>
            <a:ext cx="30003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20318"/>
            <a:ext cx="2971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Radio Bearer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zh-CN" altLang="en-US" smtClean="0">
                <a:ea typeface="宋体" pitchFamily="2" charset="-122"/>
              </a:rPr>
              <a:t>配置完成后，实时抓取和查看每个</a:t>
            </a:r>
            <a:r>
              <a:rPr lang="en-US" altLang="en-US" smtClean="0"/>
              <a:t>Radio Bearer</a:t>
            </a:r>
            <a:r>
              <a:rPr lang="zh-CN" altLang="en-US" smtClean="0">
                <a:ea typeface="宋体" pitchFamily="2" charset="-122"/>
              </a:rPr>
              <a:t>的统计信息。</a:t>
            </a:r>
            <a:endParaRPr lang="en-US" alt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292DA439-2AE8-4EAB-9D67-48E98B48FBF6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3EE0D5D-71BA-4C39-B7A1-22F9BBF29697}" type="slidenum">
              <a:rPr lang="en-US" altLang="en-US" sz="800" smtClean="0">
                <a:latin typeface="Helvetica" pitchFamily="34" charset="0"/>
              </a:rPr>
              <a:pPr/>
              <a:t>34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742112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Access Bearer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SUE</a:t>
            </a:r>
          </a:p>
          <a:p>
            <a:pPr lvl="1"/>
            <a:r>
              <a:rPr lang="en-US" altLang="en-US" smtClean="0"/>
              <a:t>PDCPRXSTATS/PDCPTXSTATS</a:t>
            </a:r>
          </a:p>
          <a:p>
            <a:pPr lvl="2"/>
            <a:r>
              <a:rPr lang="zh-CN" altLang="en-US" smtClean="0">
                <a:ea typeface="宋体" pitchFamily="2" charset="-122"/>
              </a:rPr>
              <a:t>方法和配置</a:t>
            </a:r>
            <a:r>
              <a:rPr lang="en-US" altLang="zh-CN" smtClean="0">
                <a:ea typeface="宋体" pitchFamily="2" charset="-122"/>
              </a:rPr>
              <a:t>MACRXSTATS/MACTXSTATS</a:t>
            </a:r>
            <a:r>
              <a:rPr lang="zh-CN" altLang="en-US" smtClean="0">
                <a:ea typeface="宋体" pitchFamily="2" charset="-122"/>
              </a:rPr>
              <a:t>类似。</a:t>
            </a:r>
            <a:endParaRPr lang="en-US" altLang="zh-CN" smtClean="0">
              <a:ea typeface="宋体" pitchFamily="2" charset="-122"/>
            </a:endParaRPr>
          </a:p>
          <a:p>
            <a:pPr lvl="3"/>
            <a:r>
              <a:rPr lang="en-US" altLang="en-US" i="1" smtClean="0"/>
              <a:t>Access Bearer ID</a:t>
            </a:r>
            <a:r>
              <a:rPr lang="en-US" altLang="en-US" smtClean="0"/>
              <a:t> = “</a:t>
            </a:r>
            <a:r>
              <a:rPr lang="en-US" altLang="en-US" i="1" smtClean="0"/>
              <a:t>eps-BearerIdentity + 3</a:t>
            </a:r>
            <a:r>
              <a:rPr lang="en-US" altLang="en-US" smtClean="0"/>
              <a:t>”.</a:t>
            </a:r>
          </a:p>
          <a:p>
            <a:pPr>
              <a:buFont typeface="Arial" pitchFamily="34" charset="0"/>
              <a:buNone/>
            </a:pPr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44E356B-3259-4FAE-BDF7-C6DA36A4A1C7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86E1447B-8588-4EBD-9DC1-1866C31FA6FF}" type="slidenum">
              <a:rPr lang="en-US" altLang="en-US" sz="800" smtClean="0">
                <a:latin typeface="Helvetica" pitchFamily="34" charset="0"/>
              </a:rPr>
              <a:pPr/>
              <a:t>35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886075"/>
            <a:ext cx="2762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652963"/>
            <a:ext cx="2819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3" name="Picture 12" descr="C:\Users\Klein\AppData\Local\Temp\SNAGHTML6412db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0068"/>
            <a:ext cx="3096022" cy="37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如何抓取每个</a:t>
            </a:r>
            <a:r>
              <a:rPr lang="en-US" altLang="zh-CN" smtClean="0">
                <a:ea typeface="宋体" pitchFamily="2" charset="-122"/>
              </a:rPr>
              <a:t>Access Bearer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log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zh-CN" altLang="en-US" smtClean="0">
                <a:ea typeface="宋体" pitchFamily="2" charset="-122"/>
              </a:rPr>
              <a:t>配置完成后，实时抓取和查看每个</a:t>
            </a:r>
            <a:r>
              <a:rPr lang="en-US" altLang="en-US" smtClean="0"/>
              <a:t>Access Bearer</a:t>
            </a:r>
            <a:r>
              <a:rPr lang="zh-CN" altLang="en-US" smtClean="0">
                <a:ea typeface="宋体" pitchFamily="2" charset="-122"/>
              </a:rPr>
              <a:t>的统计信息。</a:t>
            </a:r>
            <a:endParaRPr lang="en-US" alt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9C1C7BC0-D5C0-4C7D-AAC2-7D564F3CE79E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03F41AC-0C9A-46AF-B8FB-73ED330B6AA9}" type="slidenum">
              <a:rPr lang="en-US" altLang="en-US" sz="800" smtClean="0">
                <a:latin typeface="Helvetica" pitchFamily="34" charset="0"/>
              </a:rPr>
              <a:pPr/>
              <a:t>36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1844675"/>
            <a:ext cx="663733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如何独立抓取</a:t>
            </a:r>
            <a:r>
              <a:rPr lang="en-US" altLang="zh-CN" smtClean="0">
                <a:ea typeface="宋体" pitchFamily="2" charset="-122"/>
              </a:rPr>
              <a:t>Logical Channel/Radio Bearer/Access Bearer log - CUE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配置“</a:t>
            </a:r>
            <a:r>
              <a:rPr lang="en-US" altLang="zh-CN" i="1" smtClean="0">
                <a:ea typeface="宋体" pitchFamily="2" charset="-122"/>
              </a:rPr>
              <a:t>Report Content</a:t>
            </a:r>
            <a:r>
              <a:rPr lang="zh-CN" altLang="en-US" smtClean="0">
                <a:ea typeface="宋体" pitchFamily="2" charset="-122"/>
              </a:rPr>
              <a:t>”</a:t>
            </a:r>
            <a:r>
              <a:rPr lang="en-US" altLang="zh-CN" smtClean="0">
                <a:ea typeface="宋体" pitchFamily="2" charset="-122"/>
              </a:rPr>
              <a:t>.</a:t>
            </a:r>
            <a:endParaRPr lang="en-US" alt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FC41980E-FDD0-4BC8-B565-46C1DC85222B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638C6D99-F220-4FBE-BBC1-43CF44B01371}" type="slidenum">
              <a:rPr lang="en-US" altLang="en-US" sz="800" smtClean="0">
                <a:latin typeface="Helvetica" pitchFamily="34" charset="0"/>
              </a:rPr>
              <a:pPr/>
              <a:t>37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34823" name="Picture 2" descr="C:\Users\Klein\AppData\Local\Temp\SNAGHTML67bd4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65151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如何独立抓取</a:t>
            </a:r>
            <a:r>
              <a:rPr lang="en-US" altLang="zh-CN" smtClean="0">
                <a:ea typeface="宋体" pitchFamily="2" charset="-122"/>
              </a:rPr>
              <a:t>Logical Channel/Radio Bearer/Access Bearer log - CUE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配置方法和</a:t>
            </a:r>
            <a:r>
              <a:rPr lang="en-US" altLang="zh-CN" dirty="0" smtClean="0">
                <a:ea typeface="宋体" pitchFamily="2" charset="-122"/>
              </a:rPr>
              <a:t>SUE</a:t>
            </a:r>
            <a:r>
              <a:rPr lang="zh-CN" altLang="en-US" dirty="0" smtClean="0">
                <a:ea typeface="宋体" pitchFamily="2" charset="-122"/>
              </a:rPr>
              <a:t>类</a:t>
            </a:r>
            <a:r>
              <a:rPr lang="zh-CN" altLang="en-US" dirty="0" smtClean="0">
                <a:ea typeface="宋体" pitchFamily="2" charset="-122"/>
              </a:rPr>
              <a:t>似。</a:t>
            </a:r>
            <a:endParaRPr lang="en-US" altLang="en-US" dirty="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3887DE64-71FB-4923-BCA9-6DC024F0CD56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C266F2F9-2A6D-4DE8-99E2-6F60C61E3FE5}" type="slidenum">
              <a:rPr lang="en-US" altLang="en-US" sz="800" smtClean="0">
                <a:latin typeface="Helvetica" pitchFamily="34" charset="0"/>
              </a:rPr>
              <a:pPr/>
              <a:t>38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35847" name="Picture 2" descr="C:\Users\Klein\AppData\Local\Temp\SNAGHTML67b1f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2816"/>
            <a:ext cx="64293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 descr="Text Box: Title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353425" cy="715962"/>
          </a:xfrm>
        </p:spPr>
        <p:txBody>
          <a:bodyPr/>
          <a:lstStyle/>
          <a:p>
            <a:r>
              <a:rPr lang="zh-CN" altLang="en-US" sz="3200" dirty="0">
                <a:latin typeface="Arial" pitchFamily="34" charset="0"/>
                <a:cs typeface="Arial" pitchFamily="34" charset="0"/>
              </a:rPr>
              <a:t>进阶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TM500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logs</a:t>
            </a:r>
            <a:endParaRPr lang="en-GB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664200"/>
            <a:ext cx="18018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 descr="Text Box: Title"/>
          <p:cNvSpPr txBox="1">
            <a:spLocks noChangeArrowheads="1"/>
          </p:cNvSpPr>
          <p:nvPr/>
        </p:nvSpPr>
        <p:spPr>
          <a:xfrm>
            <a:off x="1219201" y="2133600"/>
            <a:ext cx="6248399" cy="266355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RSRP/SINR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BLER/L1 Throughput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Display UE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Display KPI </a:t>
            </a:r>
            <a:r>
              <a:rPr lang="en-US" sz="2000" dirty="0" smtClean="0"/>
              <a:t>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Display RACH Statistics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Layer 3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System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宋体" pitchFamily="2" charset="-122"/>
              </a:rPr>
              <a:t>DSP/HLC log</a:t>
            </a:r>
          </a:p>
        </p:txBody>
      </p:sp>
    </p:spTree>
    <p:extLst>
      <p:ext uri="{BB962C8B-B14F-4D97-AF65-F5344CB8AC3E}">
        <p14:creationId xmlns:p14="http://schemas.microsoft.com/office/powerpoint/2010/main" val="4349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配置</a:t>
            </a:r>
            <a:r>
              <a:rPr lang="en-US" altLang="zh-CN" dirty="0" smtClean="0">
                <a:ea typeface="宋体" pitchFamily="2" charset="-122"/>
              </a:rPr>
              <a:t>Session History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95288" y="1295400"/>
            <a:ext cx="6985024" cy="693439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如图步骤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至</a:t>
            </a:r>
            <a:r>
              <a:rPr lang="en-US" altLang="zh-CN" dirty="0" smtClean="0">
                <a:ea typeface="宋体" pitchFamily="2" charset="-122"/>
              </a:rPr>
              <a:t>5</a:t>
            </a:r>
            <a:r>
              <a:rPr lang="zh-CN" altLang="en-US" dirty="0" smtClean="0">
                <a:ea typeface="宋体" pitchFamily="2" charset="-122"/>
              </a:rPr>
              <a:t>所示配置</a:t>
            </a:r>
            <a:r>
              <a:rPr lang="en-US" altLang="zh-CN" dirty="0" smtClean="0">
                <a:ea typeface="宋体" pitchFamily="2" charset="-122"/>
              </a:rPr>
              <a:t>Session History</a:t>
            </a:r>
            <a:r>
              <a:rPr lang="zh-CN" altLang="en-US" dirty="0" smtClean="0">
                <a:ea typeface="宋体" pitchFamily="2" charset="-122"/>
              </a:rPr>
              <a:t>，同时使能</a:t>
            </a:r>
            <a:r>
              <a:rPr lang="en-US" altLang="zh-CN" dirty="0" smtClean="0">
                <a:ea typeface="宋体" pitchFamily="2" charset="-122"/>
              </a:rPr>
              <a:t>Log to File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Recording.</a:t>
            </a:r>
            <a:endParaRPr lang="en-US" alt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9D2C8D8F-97FF-4628-A786-615A50F330B9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EAF4BAF9-1DC4-43BC-B57E-1FCFB5844350}" type="slidenum">
              <a:rPr lang="en-US" altLang="en-US" sz="800" smtClean="0">
                <a:latin typeface="Helvetica" pitchFamily="34" charset="0"/>
              </a:rPr>
              <a:pPr/>
              <a:t>4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63706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RSRP/SINR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74181"/>
            <a:ext cx="41608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97" y="2474181"/>
            <a:ext cx="3648603" cy="252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146675"/>
          </a:xfrm>
        </p:spPr>
        <p:txBody>
          <a:bodyPr/>
          <a:lstStyle/>
          <a:p>
            <a:r>
              <a:rPr lang="zh-CN" altLang="en-US" dirty="0" smtClean="0"/>
              <a:t>功能：查询每个小区的</a:t>
            </a:r>
            <a:r>
              <a:rPr lang="en-US" altLang="zh-CN" dirty="0" smtClean="0"/>
              <a:t>RSRP/SINR</a:t>
            </a:r>
          </a:p>
          <a:p>
            <a:pPr lvl="1"/>
            <a:r>
              <a:rPr lang="en-US" b="1" dirty="0" smtClean="0"/>
              <a:t>Raw command</a:t>
            </a:r>
            <a:r>
              <a:rPr lang="en-US" dirty="0" smtClean="0"/>
              <a:t>: </a:t>
            </a:r>
            <a:r>
              <a:rPr lang="en-US" altLang="zh-CN" i="1" dirty="0" err="1"/>
              <a:t>forw</a:t>
            </a:r>
            <a:r>
              <a:rPr lang="en-US" altLang="zh-CN" i="1" dirty="0"/>
              <a:t> </a:t>
            </a:r>
            <a:r>
              <a:rPr lang="en-US" altLang="zh-CN" i="1" dirty="0" err="1"/>
              <a:t>mte</a:t>
            </a:r>
            <a:r>
              <a:rPr lang="en-US" altLang="zh-CN" i="1" dirty="0"/>
              <a:t> </a:t>
            </a:r>
            <a:r>
              <a:rPr lang="en-US" altLang="zh-CN" i="1" dirty="0" err="1"/>
              <a:t>GetStats</a:t>
            </a:r>
            <a:r>
              <a:rPr lang="en-US" altLang="zh-CN" i="1" dirty="0"/>
              <a:t> [6] [-1] [0</a:t>
            </a:r>
            <a:r>
              <a:rPr lang="en-US" altLang="zh-CN" i="1" dirty="0" smtClean="0"/>
              <a:t>]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RSRP/SINR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46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BLER/L1 Throughput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146675"/>
          </a:xfrm>
        </p:spPr>
        <p:txBody>
          <a:bodyPr/>
          <a:lstStyle/>
          <a:p>
            <a:r>
              <a:rPr lang="zh-CN" altLang="en-US" dirty="0"/>
              <a:t>功能：查</a:t>
            </a:r>
            <a:r>
              <a:rPr lang="zh-CN" altLang="en-US" dirty="0" smtClean="0"/>
              <a:t>询每个小</a:t>
            </a:r>
            <a:r>
              <a:rPr lang="zh-CN" altLang="en-US" dirty="0"/>
              <a:t>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BLER</a:t>
            </a:r>
            <a:r>
              <a:rPr lang="zh-CN" altLang="en-US" dirty="0" smtClean="0"/>
              <a:t>以及物理层吞吐量。</a:t>
            </a:r>
            <a:endParaRPr lang="en-US" altLang="zh-CN" dirty="0"/>
          </a:p>
          <a:p>
            <a:pPr lvl="1"/>
            <a:r>
              <a:rPr lang="en-US" b="1" dirty="0"/>
              <a:t>Raw command</a:t>
            </a:r>
            <a:r>
              <a:rPr lang="en-US" dirty="0"/>
              <a:t>: </a:t>
            </a:r>
            <a:r>
              <a:rPr lang="en-US" altLang="zh-CN" i="1" dirty="0" err="1"/>
              <a:t>forw</a:t>
            </a:r>
            <a:r>
              <a:rPr lang="en-US" altLang="zh-CN" i="1" dirty="0"/>
              <a:t> </a:t>
            </a:r>
            <a:r>
              <a:rPr lang="en-US" altLang="zh-CN" i="1" dirty="0" err="1"/>
              <a:t>mte</a:t>
            </a:r>
            <a:r>
              <a:rPr lang="en-US" altLang="zh-CN" i="1" dirty="0"/>
              <a:t> </a:t>
            </a:r>
            <a:r>
              <a:rPr lang="en-US" altLang="zh-CN" i="1" dirty="0" err="1"/>
              <a:t>GetStats</a:t>
            </a:r>
            <a:r>
              <a:rPr lang="en-US" altLang="zh-CN" i="1" dirty="0"/>
              <a:t> [PHY] [Combined]</a:t>
            </a:r>
          </a:p>
          <a:p>
            <a:pPr lvl="1"/>
            <a:r>
              <a:rPr lang="en-US" b="1" dirty="0"/>
              <a:t>Description</a:t>
            </a:r>
            <a:r>
              <a:rPr lang="en-US" dirty="0"/>
              <a:t>: </a:t>
            </a:r>
            <a:r>
              <a:rPr lang="en-US" dirty="0" smtClean="0"/>
              <a:t>BLER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96" y="2474181"/>
            <a:ext cx="3724803" cy="25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74181"/>
            <a:ext cx="41608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151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UE Status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146675"/>
          </a:xfrm>
        </p:spPr>
        <p:txBody>
          <a:bodyPr/>
          <a:lstStyle/>
          <a:p>
            <a:r>
              <a:rPr lang="zh-CN" altLang="en-US" dirty="0" smtClean="0"/>
              <a:t>功能：查询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RRC/NAS/DTE/MTS Traffic/MTS Mobility</a:t>
            </a:r>
            <a:r>
              <a:rPr lang="zh-CN" altLang="en-US" dirty="0" smtClean="0"/>
              <a:t>状态。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987550"/>
            <a:ext cx="41608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187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KPI Statistics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146675"/>
          </a:xfrm>
        </p:spPr>
        <p:txBody>
          <a:bodyPr/>
          <a:lstStyle/>
          <a:p>
            <a:r>
              <a:rPr lang="zh-CN" altLang="en-US" dirty="0" smtClean="0"/>
              <a:t>功能：查询</a:t>
            </a:r>
            <a:r>
              <a:rPr lang="en-US" altLang="zh-CN" dirty="0" smtClean="0"/>
              <a:t>RRC/NAS</a:t>
            </a:r>
            <a:r>
              <a:rPr lang="zh-CN" altLang="en-US" dirty="0" smtClean="0"/>
              <a:t>各项</a:t>
            </a:r>
            <a:r>
              <a:rPr lang="en-US" altLang="zh-CN" dirty="0" smtClean="0"/>
              <a:t>KPI.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987550"/>
            <a:ext cx="41608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721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RACH Statistics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146675"/>
          </a:xfrm>
        </p:spPr>
        <p:txBody>
          <a:bodyPr/>
          <a:lstStyle/>
          <a:p>
            <a:r>
              <a:rPr lang="zh-CN" altLang="en-US" dirty="0"/>
              <a:t>功</a:t>
            </a:r>
            <a:r>
              <a:rPr lang="zh-CN" altLang="en-US" dirty="0" smtClean="0"/>
              <a:t>能：查询</a:t>
            </a:r>
            <a:r>
              <a:rPr lang="en-US" altLang="zh-CN" dirty="0" smtClean="0"/>
              <a:t>RACH</a:t>
            </a:r>
            <a:r>
              <a:rPr lang="zh-CN" altLang="en-US" dirty="0" smtClean="0"/>
              <a:t>相关的各项</a:t>
            </a:r>
            <a:r>
              <a:rPr lang="en-US" altLang="zh-CN" dirty="0" smtClean="0"/>
              <a:t>KPI.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987550"/>
            <a:ext cx="41608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28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7757864" cy="5105400"/>
          </a:xfrm>
        </p:spPr>
        <p:txBody>
          <a:bodyPr/>
          <a:lstStyle/>
          <a:p>
            <a:r>
              <a:rPr lang="zh-CN" altLang="en-US" dirty="0" smtClean="0"/>
              <a:t>实时查看系统或小区的</a:t>
            </a:r>
            <a:r>
              <a:rPr lang="en-US" altLang="zh-CN" dirty="0" smtClean="0"/>
              <a:t>RRC/NAS KPI.</a:t>
            </a:r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Display KPI Statistics</a:t>
            </a:r>
            <a:r>
              <a:rPr lang="zh-CN" altLang="en-US" dirty="0" smtClean="0"/>
              <a:t>将结果打印至</a:t>
            </a:r>
            <a:r>
              <a:rPr lang="en-US" altLang="zh-CN" dirty="0" smtClean="0"/>
              <a:t>Command Line log.</a:t>
            </a:r>
          </a:p>
          <a:p>
            <a:pPr lvl="1"/>
            <a:r>
              <a:rPr lang="en-US" altLang="zh-CN" dirty="0" smtClean="0"/>
              <a:t>GUI log: RRCSTATS/NASSTATS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2636912"/>
            <a:ext cx="7742237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30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2776"/>
            <a:ext cx="7742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42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Statistics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28750"/>
            <a:ext cx="7742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118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28750"/>
            <a:ext cx="7742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138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28750"/>
            <a:ext cx="7742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1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</a:t>
            </a:r>
            <a:r>
              <a:rPr lang="en-US" altLang="zh-CN" dirty="0">
                <a:ea typeface="宋体" pitchFamily="2" charset="-122"/>
              </a:rPr>
              <a:t>Session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00" y="1196752"/>
            <a:ext cx="6332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5517232"/>
            <a:ext cx="7757864" cy="883568"/>
          </a:xfrm>
        </p:spPr>
        <p:txBody>
          <a:bodyPr/>
          <a:lstStyle/>
          <a:p>
            <a:r>
              <a:rPr lang="en-US" altLang="en-US" sz="1600" b="1" dirty="0" smtClean="0"/>
              <a:t>Log to File</a:t>
            </a:r>
            <a:r>
              <a:rPr lang="en-US" altLang="en-US" sz="1600" dirty="0" smtClean="0"/>
              <a:t>: C</a:t>
            </a:r>
            <a:r>
              <a:rPr lang="en-US" altLang="zh-CN" sz="1600" dirty="0" smtClean="0"/>
              <a:t>ommand Line log</a:t>
            </a:r>
            <a:r>
              <a:rPr lang="zh-CN" altLang="en-US" sz="1600" dirty="0" smtClean="0"/>
              <a:t>以文本格式保存，文件保存在</a:t>
            </a:r>
            <a:r>
              <a:rPr lang="en-US" altLang="zh-CN" sz="1600" dirty="0" smtClean="0"/>
              <a:t>Current Session</a:t>
            </a:r>
            <a:r>
              <a:rPr lang="zh-CN" altLang="en-US" sz="1600" dirty="0" smtClean="0"/>
              <a:t>所在文件夹的根目录下。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优点：测试过程中可以通过文本编辑工具随时直接查看文件内容；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96587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28750"/>
            <a:ext cx="7742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10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12776"/>
            <a:ext cx="774223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8280920" cy="5105400"/>
          </a:xfrm>
        </p:spPr>
        <p:txBody>
          <a:bodyPr/>
          <a:lstStyle/>
          <a:p>
            <a:r>
              <a:rPr lang="zh-CN" altLang="en-US" dirty="0" smtClean="0"/>
              <a:t>实时查看系统级统计。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96752"/>
            <a:ext cx="2088232" cy="51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1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DSP/HLC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95400"/>
            <a:ext cx="8280920" cy="5105400"/>
          </a:xfrm>
        </p:spPr>
        <p:txBody>
          <a:bodyPr/>
          <a:lstStyle/>
          <a:p>
            <a:r>
              <a:rPr lang="zh-CN" altLang="en-US" sz="1800" dirty="0"/>
              <a:t>除</a:t>
            </a:r>
            <a:r>
              <a:rPr lang="zh-CN" altLang="en-US" sz="1800" dirty="0" smtClean="0"/>
              <a:t>了</a:t>
            </a:r>
            <a:r>
              <a:rPr lang="en-US" altLang="zh-CN" sz="1800" dirty="0" smtClean="0"/>
              <a:t>GUI log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TM500</a:t>
            </a:r>
            <a:r>
              <a:rPr lang="zh-CN" altLang="en-US" sz="1800" dirty="0" smtClean="0"/>
              <a:t>还支持调试级别的</a:t>
            </a:r>
            <a:r>
              <a:rPr lang="en-US" altLang="zh-CN" sz="1800" dirty="0" smtClean="0"/>
              <a:t>DSP/HLC log</a:t>
            </a:r>
            <a:r>
              <a:rPr lang="zh-CN" altLang="en-US" sz="1800" dirty="0" smtClean="0"/>
              <a:t>，非常详细打印出</a:t>
            </a:r>
            <a:r>
              <a:rPr lang="en-US" altLang="zh-CN" sz="1800" dirty="0" smtClean="0"/>
              <a:t>L1/MAC/RLC/PDCP/RRC</a:t>
            </a:r>
            <a:r>
              <a:rPr lang="zh-CN" altLang="en-US" sz="1800" dirty="0" smtClean="0"/>
              <a:t>相关信息，最小时间粒度是</a:t>
            </a:r>
            <a:r>
              <a:rPr lang="en-US" altLang="zh-CN" sz="1800" dirty="0" smtClean="0"/>
              <a:t>TTI.</a:t>
            </a:r>
          </a:p>
          <a:p>
            <a:pPr lvl="1"/>
            <a:r>
              <a:rPr lang="en-US" altLang="zh-CN" sz="1600" dirty="0" smtClean="0"/>
              <a:t>DSP log: L1</a:t>
            </a:r>
            <a:r>
              <a:rPr lang="zh-CN" altLang="en-US" sz="1600" dirty="0" smtClean="0"/>
              <a:t>相关相关。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HLC log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MAC/RLC/PDCP/RRC</a:t>
            </a:r>
            <a:r>
              <a:rPr lang="zh-CN" altLang="en-US" sz="1600" dirty="0" smtClean="0"/>
              <a:t>相关信息。</a:t>
            </a:r>
            <a:endParaRPr lang="en-US" altLang="zh-CN" sz="1600" dirty="0" smtClean="0"/>
          </a:p>
          <a:p>
            <a:r>
              <a:rPr lang="zh-CN" altLang="en-US" sz="1800" dirty="0"/>
              <a:t>每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T500</a:t>
            </a:r>
            <a:r>
              <a:rPr lang="zh-CN" altLang="en-US" sz="1800" dirty="0" smtClean="0"/>
              <a:t>软件安装目录下自带</a:t>
            </a:r>
            <a:r>
              <a:rPr lang="en-US" altLang="zh-CN" sz="1800" dirty="0" smtClean="0"/>
              <a:t>HSDL</a:t>
            </a:r>
            <a:r>
              <a:rPr lang="zh-CN" altLang="en-US" sz="1800" dirty="0" smtClean="0"/>
              <a:t>文件夹，</a:t>
            </a:r>
            <a:r>
              <a:rPr lang="en-US" altLang="zh-CN" sz="1800" dirty="0" smtClean="0"/>
              <a:t>DSP/HLC log</a:t>
            </a:r>
            <a:r>
              <a:rPr lang="zh-CN" altLang="en-US" sz="1800" dirty="0" smtClean="0"/>
              <a:t>抓取相关的文件包括</a:t>
            </a:r>
            <a:endParaRPr lang="en-US" altLang="zh-CN" sz="1800" dirty="0" smtClean="0"/>
          </a:p>
          <a:p>
            <a:pPr lvl="1"/>
            <a:r>
              <a:rPr lang="en-US" sz="1600" dirty="0" smtClean="0"/>
              <a:t>socket_log.exe</a:t>
            </a:r>
          </a:p>
          <a:p>
            <a:pPr lvl="1"/>
            <a:r>
              <a:rPr lang="en-US" sz="1600" dirty="0"/>
              <a:t>loganalyse.exe/loganalyse.dll/tm500defs.dll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1" y="3477313"/>
            <a:ext cx="5299917" cy="295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DSP/HLC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DSP/HCL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抓取之前需要运行</a:t>
            </a:r>
            <a:r>
              <a:rPr lang="en-US" altLang="zh-CN" dirty="0" smtClean="0"/>
              <a:t>DSP logging mask</a:t>
            </a:r>
            <a:r>
              <a:rPr lang="zh-CN" altLang="en-US" dirty="0" smtClean="0"/>
              <a:t>，以打开不同的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开关。针对不同问题的定位，请咨询</a:t>
            </a:r>
            <a:r>
              <a:rPr lang="en-US" altLang="zh-CN" dirty="0" smtClean="0"/>
              <a:t>TM500 FAE</a:t>
            </a:r>
            <a:r>
              <a:rPr lang="zh-CN" altLang="en-US" dirty="0"/>
              <a:t>获</a:t>
            </a:r>
            <a:r>
              <a:rPr lang="zh-CN" altLang="en-US" dirty="0" smtClean="0"/>
              <a:t>取对应的</a:t>
            </a:r>
            <a:r>
              <a:rPr lang="en-US" altLang="zh-CN" dirty="0" smtClean="0"/>
              <a:t>logging mask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抓取</a:t>
            </a:r>
            <a:r>
              <a:rPr lang="en-US" altLang="zh-CN" dirty="0" smtClean="0"/>
              <a:t>DSP/HLC log</a:t>
            </a:r>
            <a:r>
              <a:rPr lang="zh-CN" altLang="en-US" dirty="0" smtClean="0"/>
              <a:t>时，请严格按照</a:t>
            </a:r>
            <a:r>
              <a:rPr lang="en-US" altLang="zh-CN" dirty="0" smtClean="0"/>
              <a:t>TM500 FAE</a:t>
            </a:r>
            <a:r>
              <a:rPr lang="zh-CN" altLang="en-US" dirty="0" smtClean="0"/>
              <a:t>建议的步骤抓取。</a:t>
            </a:r>
            <a:endParaRPr lang="en-US" altLang="zh-CN" dirty="0" smtClean="0"/>
          </a:p>
          <a:p>
            <a:r>
              <a:rPr lang="en-US" b="1" i="1" dirty="0" err="1"/>
              <a:t>socket_log</a:t>
            </a:r>
            <a:r>
              <a:rPr lang="zh-CN" altLang="en-US" dirty="0"/>
              <a:t>和</a:t>
            </a:r>
            <a:r>
              <a:rPr lang="en-US" altLang="zh-CN" b="1" i="1" dirty="0" err="1"/>
              <a:t>loganalyse</a:t>
            </a:r>
            <a:r>
              <a:rPr lang="zh-CN" altLang="en-US" dirty="0"/>
              <a:t>都可以用于抓取</a:t>
            </a:r>
            <a:r>
              <a:rPr lang="en-US" altLang="zh-CN" dirty="0"/>
              <a:t>DSP/HLC log</a:t>
            </a:r>
            <a:r>
              <a:rPr lang="zh-CN" altLang="en-US" dirty="0"/>
              <a:t>，但为避免流控，先用</a:t>
            </a:r>
            <a:r>
              <a:rPr lang="en-US" altLang="zh-CN" dirty="0" err="1"/>
              <a:t>socket_log</a:t>
            </a:r>
            <a:r>
              <a:rPr lang="zh-CN" altLang="en-US" dirty="0"/>
              <a:t>抓取二进制码流，然后再离线用</a:t>
            </a:r>
            <a:r>
              <a:rPr lang="en-US" altLang="zh-CN" dirty="0" err="1"/>
              <a:t>loganalyse</a:t>
            </a:r>
            <a:r>
              <a:rPr lang="zh-CN" altLang="en-US" dirty="0"/>
              <a:t>解析二进制码流为文本格式。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TM500</a:t>
            </a:r>
            <a:r>
              <a:rPr lang="zh-CN" altLang="en-US" dirty="0"/>
              <a:t>软件之间的</a:t>
            </a:r>
            <a:r>
              <a:rPr lang="en-US" altLang="zh-CN" i="1" dirty="0" err="1"/>
              <a:t>socket_log</a:t>
            </a:r>
            <a:r>
              <a:rPr lang="zh-CN" altLang="en-US" dirty="0"/>
              <a:t>基本是通用的，但为保险起见，建议还是采用当前使用的</a:t>
            </a:r>
            <a:r>
              <a:rPr lang="en-US" altLang="zh-CN" dirty="0"/>
              <a:t>TM500</a:t>
            </a:r>
            <a:r>
              <a:rPr lang="zh-CN" altLang="en-US" dirty="0"/>
              <a:t>软件</a:t>
            </a:r>
            <a:r>
              <a:rPr lang="en-US" altLang="zh-CN" dirty="0"/>
              <a:t>HSDL</a:t>
            </a:r>
            <a:r>
              <a:rPr lang="zh-CN" altLang="en-US" dirty="0"/>
              <a:t>文件夹下的</a:t>
            </a:r>
            <a:r>
              <a:rPr lang="en-US" altLang="zh-CN" i="1" dirty="0" err="1"/>
              <a:t>socket_log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TM500</a:t>
            </a:r>
            <a:r>
              <a:rPr lang="zh-CN" altLang="en-US" dirty="0"/>
              <a:t>软件之间的</a:t>
            </a:r>
            <a:r>
              <a:rPr lang="en-US" altLang="zh-CN" i="1" dirty="0" err="1"/>
              <a:t>loganalyse</a:t>
            </a:r>
            <a:r>
              <a:rPr lang="en-US" altLang="zh-CN" i="1" dirty="0"/>
              <a:t>/tm500defs</a:t>
            </a:r>
            <a:r>
              <a:rPr lang="zh-CN" altLang="en-US" dirty="0"/>
              <a:t>有区别，所以请</a:t>
            </a:r>
            <a:r>
              <a:rPr lang="zh-CN" altLang="en-US" dirty="0">
                <a:solidFill>
                  <a:srgbClr val="FF0000"/>
                </a:solidFill>
              </a:rPr>
              <a:t>务必</a:t>
            </a:r>
            <a:r>
              <a:rPr lang="zh-CN" altLang="en-US" dirty="0"/>
              <a:t>采用当前使用的</a:t>
            </a:r>
            <a:r>
              <a:rPr lang="en-US" altLang="zh-CN" dirty="0"/>
              <a:t>TM500</a:t>
            </a:r>
            <a:r>
              <a:rPr lang="zh-CN" altLang="en-US" dirty="0"/>
              <a:t>软件</a:t>
            </a:r>
            <a:r>
              <a:rPr lang="en-US" altLang="zh-CN" dirty="0"/>
              <a:t>HSDL</a:t>
            </a:r>
            <a:r>
              <a:rPr lang="zh-CN" altLang="en-US" dirty="0"/>
              <a:t>文件夹下的</a:t>
            </a:r>
            <a:r>
              <a:rPr lang="en-US" altLang="zh-CN" i="1" dirty="0" err="1"/>
              <a:t>loganalyse</a:t>
            </a:r>
            <a:r>
              <a:rPr lang="en-US" altLang="zh-CN" i="1" dirty="0"/>
              <a:t>/tm500defs</a:t>
            </a:r>
            <a:r>
              <a:rPr lang="zh-CN" altLang="en-US" dirty="0"/>
              <a:t>，否则将导致</a:t>
            </a:r>
            <a:r>
              <a:rPr lang="en-US" altLang="zh-CN" dirty="0"/>
              <a:t>DSP/HLC log</a:t>
            </a:r>
            <a:r>
              <a:rPr lang="zh-CN" altLang="en-US" dirty="0"/>
              <a:t>解析异常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935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DSP/HLC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DSP/HLC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都通过统一的端口</a:t>
            </a:r>
            <a:r>
              <a:rPr lang="en-US" altLang="zh-CN" i="1" dirty="0" smtClean="0"/>
              <a:t>25700</a:t>
            </a:r>
            <a:r>
              <a:rPr lang="zh-CN" altLang="en-US" dirty="0" smtClean="0"/>
              <a:t>输出，命令格式例如：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socket_log.exe </a:t>
            </a:r>
            <a:r>
              <a:rPr lang="en-US" sz="2000" dirty="0"/>
              <a:t>192.168.10.70 25700 -f MUX.dat -s </a:t>
            </a:r>
            <a:r>
              <a:rPr lang="en-US" sz="2000" dirty="0" smtClean="0"/>
              <a:t>200 </a:t>
            </a:r>
            <a:r>
              <a:rPr lang="en-US" altLang="zh-CN" sz="2000" dirty="0" smtClean="0"/>
              <a:t>-l 20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-f: </a:t>
            </a:r>
            <a:r>
              <a:rPr lang="zh-CN" altLang="en-US" sz="2000" dirty="0" smtClean="0"/>
              <a:t>保存的文件名</a:t>
            </a:r>
            <a:endParaRPr 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-s: </a:t>
            </a:r>
            <a:r>
              <a:rPr lang="zh-CN" altLang="en-US" sz="2000" dirty="0" smtClean="0"/>
              <a:t>指定文件大小进行分段，建议以</a:t>
            </a:r>
            <a:r>
              <a:rPr lang="en-US" altLang="zh-CN" sz="2000" dirty="0" smtClean="0"/>
              <a:t>200MB</a:t>
            </a:r>
            <a:r>
              <a:rPr lang="zh-CN" altLang="en-US" sz="2000" dirty="0" smtClean="0"/>
              <a:t>分段。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 smtClean="0"/>
              <a:t>-l: 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抓取的时间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3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loganalyse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loganalyse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请在</a:t>
            </a:r>
            <a:r>
              <a:rPr lang="en-US" altLang="zh-CN" dirty="0" err="1" smtClean="0"/>
              <a:t>loganalyse</a:t>
            </a:r>
            <a:r>
              <a:rPr lang="zh-CN" altLang="en-US" dirty="0" smtClean="0"/>
              <a:t>所在文件夹下打开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窗口，然后运行解析命令。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请参阅后续</a:t>
            </a:r>
            <a:r>
              <a:rPr lang="en-US" altLang="zh-CN" i="1" dirty="0" err="1" smtClean="0"/>
              <a:t>loganalyse</a:t>
            </a:r>
            <a:r>
              <a:rPr lang="en-US" altLang="zh-CN" i="1" dirty="0" smtClean="0"/>
              <a:t> Options</a:t>
            </a:r>
            <a:r>
              <a:rPr lang="zh-CN" altLang="en-US" dirty="0" smtClean="0"/>
              <a:t>更多解析选项。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224713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541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loganalyse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" y="1388525"/>
            <a:ext cx="6748039" cy="500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loganalyse</a:t>
            </a:r>
            <a:r>
              <a:rPr lang="en-US" dirty="0" smtClean="0"/>
              <a:t> </a:t>
            </a:r>
            <a:r>
              <a:rPr lang="en-US" dirty="0"/>
              <a:t>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6962477" cy="51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8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loganalyse</a:t>
            </a:r>
            <a:r>
              <a:rPr lang="en-US" dirty="0" smtClean="0"/>
              <a:t> </a:t>
            </a:r>
            <a:r>
              <a:rPr lang="en-US" dirty="0"/>
              <a:t>Options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" y="1239560"/>
            <a:ext cx="6604024" cy="514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3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配置</a:t>
            </a:r>
            <a:r>
              <a:rPr lang="en-US" altLang="zh-CN" dirty="0">
                <a:ea typeface="宋体" pitchFamily="2" charset="-122"/>
              </a:rPr>
              <a:t>Session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1400" dirty="0"/>
              <a:t>缺点：无法完整过</a:t>
            </a:r>
            <a:r>
              <a:rPr lang="zh-CN" altLang="en-US" sz="1400" dirty="0" smtClean="0"/>
              <a:t>滤出某</a:t>
            </a:r>
            <a:r>
              <a:rPr lang="zh-CN" altLang="en-US" sz="1400" dirty="0"/>
              <a:t>个</a:t>
            </a:r>
            <a:r>
              <a:rPr lang="en-US" altLang="zh-CN" sz="1400" dirty="0"/>
              <a:t>UE</a:t>
            </a:r>
            <a:r>
              <a:rPr lang="zh-CN" altLang="en-US" sz="1400" dirty="0"/>
              <a:t>对应的所有</a:t>
            </a:r>
            <a:r>
              <a:rPr lang="en-US" altLang="zh-CN" sz="1400" dirty="0"/>
              <a:t>Command Line log</a:t>
            </a:r>
            <a:r>
              <a:rPr lang="zh-CN" altLang="en-US" sz="1400" dirty="0"/>
              <a:t>。</a:t>
            </a:r>
            <a:endParaRPr lang="en-US" altLang="en-US" sz="1400" b="1" dirty="0" smtClean="0"/>
          </a:p>
          <a:p>
            <a:r>
              <a:rPr lang="en-US" altLang="en-US" sz="1600" b="1" dirty="0" smtClean="0"/>
              <a:t>Recording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C</a:t>
            </a:r>
            <a:r>
              <a:rPr lang="en-US" altLang="zh-CN" sz="1600" dirty="0"/>
              <a:t>ommand Line log</a:t>
            </a:r>
            <a:r>
              <a:rPr lang="zh-CN" altLang="en-US" sz="1600" dirty="0" smtClean="0"/>
              <a:t>以</a:t>
            </a:r>
            <a:r>
              <a:rPr lang="en-US" altLang="zh-CN" sz="1600" dirty="0" smtClean="0"/>
              <a:t>.xml</a:t>
            </a:r>
            <a:r>
              <a:rPr lang="zh-CN" altLang="en-US" sz="1600" dirty="0" smtClean="0"/>
              <a:t>格</a:t>
            </a:r>
            <a:r>
              <a:rPr lang="zh-CN" altLang="en-US" sz="1600" dirty="0"/>
              <a:t>式保存，文件保存在</a:t>
            </a:r>
            <a:r>
              <a:rPr lang="en-US" altLang="zh-CN" sz="1600" dirty="0"/>
              <a:t>Current Session</a:t>
            </a:r>
            <a:r>
              <a:rPr lang="zh-CN" altLang="en-US" sz="1600" dirty="0"/>
              <a:t>所在的文件</a:t>
            </a:r>
            <a:r>
              <a:rPr lang="zh-CN" altLang="en-US" sz="1600" dirty="0" smtClean="0"/>
              <a:t>夹的</a:t>
            </a:r>
            <a:r>
              <a:rPr lang="en-US" altLang="zh-CN" sz="1600" dirty="0" err="1" smtClean="0"/>
              <a:t>SessionHistory</a:t>
            </a:r>
            <a:r>
              <a:rPr lang="zh-CN" altLang="en-US" sz="1600" dirty="0" smtClean="0"/>
              <a:t>子文件夹下。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优点：方便过</a:t>
            </a:r>
            <a:r>
              <a:rPr lang="zh-CN" altLang="en-US" sz="1400" dirty="0"/>
              <a:t>滤过某个</a:t>
            </a:r>
            <a:r>
              <a:rPr lang="en-US" altLang="zh-CN" sz="1400" dirty="0"/>
              <a:t>UE</a:t>
            </a:r>
            <a:r>
              <a:rPr lang="zh-CN" altLang="en-US" sz="1400" dirty="0"/>
              <a:t>对应的所有</a:t>
            </a:r>
            <a:r>
              <a:rPr lang="en-US" altLang="zh-CN" sz="1400" dirty="0"/>
              <a:t>Command Line log 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缺</a:t>
            </a:r>
            <a:r>
              <a:rPr lang="zh-CN" altLang="en-US" sz="1400" dirty="0"/>
              <a:t>点</a:t>
            </a:r>
            <a:r>
              <a:rPr lang="zh-CN" altLang="en-US" sz="1400" dirty="0" smtClean="0"/>
              <a:t>：需要通过</a:t>
            </a:r>
            <a:r>
              <a:rPr lang="en-US" altLang="zh-CN" sz="1400" dirty="0" smtClean="0"/>
              <a:t>Current Session -&gt; Generate Logs</a:t>
            </a:r>
            <a:r>
              <a:rPr lang="zh-CN" altLang="en-US" sz="1400" dirty="0" smtClean="0"/>
              <a:t>把</a:t>
            </a:r>
            <a:r>
              <a:rPr lang="en-US" altLang="zh-CN" sz="1400" dirty="0" smtClean="0"/>
              <a:t>Command Line log</a:t>
            </a:r>
            <a:r>
              <a:rPr lang="zh-CN" altLang="en-US" sz="1400" dirty="0" smtClean="0"/>
              <a:t>由</a:t>
            </a:r>
            <a:r>
              <a:rPr lang="en-US" altLang="zh-CN" sz="1400" dirty="0" smtClean="0"/>
              <a:t>.xml</a:t>
            </a:r>
            <a:r>
              <a:rPr lang="zh-CN" altLang="en-US" sz="1400" dirty="0" smtClean="0"/>
              <a:t>格式转换为文本格式（</a:t>
            </a:r>
            <a:r>
              <a:rPr lang="en-US" altLang="zh-CN" sz="1400" dirty="0" smtClean="0"/>
              <a:t>.log</a:t>
            </a:r>
            <a:r>
              <a:rPr lang="zh-CN" altLang="en-US" sz="1400" dirty="0" smtClean="0"/>
              <a:t>），以方便查看。</a:t>
            </a:r>
            <a:endParaRPr lang="en-US" altLang="zh-C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1" y="3068960"/>
            <a:ext cx="74088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918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 descr="Text Box: Title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353425" cy="715962"/>
          </a:xfrm>
        </p:spPr>
        <p:txBody>
          <a:bodyPr/>
          <a:lstStyle/>
          <a:p>
            <a:r>
              <a:rPr lang="en-US" altLang="zh-CN" sz="3200" dirty="0">
                <a:latin typeface="Arial" pitchFamily="34" charset="0"/>
                <a:cs typeface="Arial" pitchFamily="34" charset="0"/>
              </a:rPr>
              <a:t>TM500</a:t>
            </a:r>
            <a:r>
              <a:rPr lang="zh-CN" altLang="en-US" sz="3200" dirty="0">
                <a:latin typeface="Arial" pitchFamily="34" charset="0"/>
                <a:cs typeface="Arial" pitchFamily="34" charset="0"/>
              </a:rPr>
              <a:t>帮助文档</a:t>
            </a:r>
            <a:endParaRPr lang="en-GB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664200"/>
            <a:ext cx="18018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 descr="Text Box: Title"/>
          <p:cNvSpPr txBox="1">
            <a:spLocks noChangeArrowheads="1"/>
          </p:cNvSpPr>
          <p:nvPr/>
        </p:nvSpPr>
        <p:spPr>
          <a:xfrm>
            <a:off x="1219201" y="2133600"/>
            <a:ext cx="6248399" cy="2362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9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TM500</a:t>
            </a:r>
            <a:r>
              <a:rPr lang="zh-CN" altLang="en-US" smtClean="0">
                <a:ea typeface="宋体" pitchFamily="2" charset="-122"/>
              </a:rPr>
              <a:t>帮助文档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每个</a:t>
            </a:r>
            <a:r>
              <a:rPr lang="en-US" altLang="zh-CN" smtClean="0">
                <a:ea typeface="宋体" pitchFamily="2" charset="-122"/>
              </a:rPr>
              <a:t>TM500</a:t>
            </a:r>
            <a:r>
              <a:rPr lang="zh-CN" altLang="en-US" smtClean="0">
                <a:ea typeface="宋体" pitchFamily="2" charset="-122"/>
              </a:rPr>
              <a:t>软件的安装目录下都有</a:t>
            </a:r>
            <a:r>
              <a:rPr lang="en-US" altLang="zh-CN" i="1" smtClean="0">
                <a:ea typeface="宋体" pitchFamily="2" charset="-122"/>
              </a:rPr>
              <a:t>Documentation</a:t>
            </a:r>
            <a:r>
              <a:rPr lang="zh-CN" altLang="en-US" smtClean="0">
                <a:ea typeface="宋体" pitchFamily="2" charset="-122"/>
              </a:rPr>
              <a:t>的文件夹，例如：</a:t>
            </a:r>
            <a:endParaRPr lang="en-US" altLang="en-US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B4C10182-CEAC-4081-A5BF-426B923E6E25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034F73E7-4F2B-42EA-86D9-330AFFFE5820}" type="slidenum">
              <a:rPr lang="en-US" altLang="en-US" sz="800" smtClean="0">
                <a:latin typeface="Helvetica" pitchFamily="34" charset="0"/>
              </a:rPr>
              <a:pPr/>
              <a:t>61</a:t>
            </a:fld>
            <a:endParaRPr lang="en-US" altLang="en-US" sz="800" smtClean="0"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04" y="1988840"/>
            <a:ext cx="5684837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TM500</a:t>
            </a:r>
            <a:r>
              <a:rPr lang="zh-CN" altLang="en-US" smtClean="0">
                <a:ea typeface="宋体" pitchFamily="2" charset="-122"/>
              </a:rPr>
              <a:t>帮助文档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Command </a:t>
            </a:r>
            <a:r>
              <a:rPr lang="en-US" altLang="en-US" dirty="0" smtClean="0"/>
              <a:t>Reference Manual</a:t>
            </a:r>
          </a:p>
          <a:p>
            <a:pPr lvl="1"/>
            <a:r>
              <a:rPr lang="en-US" altLang="en-US" dirty="0" smtClean="0"/>
              <a:t>TM500</a:t>
            </a:r>
            <a:r>
              <a:rPr lang="zh-CN" altLang="en-US" dirty="0" smtClean="0">
                <a:ea typeface="宋体" pitchFamily="2" charset="-122"/>
              </a:rPr>
              <a:t>所有命令及参数的描述。</a:t>
            </a:r>
            <a:endParaRPr lang="en-US" altLang="en-US" dirty="0" smtClean="0"/>
          </a:p>
          <a:p>
            <a:r>
              <a:rPr lang="en-US" altLang="en-US" dirty="0" smtClean="0"/>
              <a:t>MTS R</a:t>
            </a:r>
            <a:r>
              <a:rPr lang="en-US" altLang="zh-CN" dirty="0" smtClean="0">
                <a:ea typeface="宋体" pitchFamily="2" charset="-122"/>
              </a:rPr>
              <a:t>eference Manual (CUE)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Mobility and Traffic Mode (MTS)</a:t>
            </a:r>
            <a:r>
              <a:rPr lang="zh-CN" altLang="en-US" dirty="0" smtClean="0">
                <a:ea typeface="宋体" pitchFamily="2" charset="-122"/>
              </a:rPr>
              <a:t>相关命令及参数描述。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en-US" dirty="0" smtClean="0"/>
              <a:t>Measurement Reference Manual</a:t>
            </a:r>
          </a:p>
          <a:p>
            <a:pPr lvl="1"/>
            <a:r>
              <a:rPr lang="en-US" altLang="en-US" dirty="0" smtClean="0"/>
              <a:t>TM500</a:t>
            </a:r>
            <a:r>
              <a:rPr lang="zh-CN" altLang="en-US" dirty="0" smtClean="0">
                <a:ea typeface="宋体" pitchFamily="2" charset="-122"/>
              </a:rPr>
              <a:t>所有</a:t>
            </a:r>
            <a:r>
              <a:rPr lang="en-US" altLang="zh-CN" dirty="0" smtClean="0">
                <a:ea typeface="宋体" pitchFamily="2" charset="-122"/>
              </a:rPr>
              <a:t>log</a:t>
            </a:r>
            <a:r>
              <a:rPr lang="zh-CN" altLang="en-US" dirty="0" smtClean="0">
                <a:ea typeface="宋体" pitchFamily="2" charset="-122"/>
              </a:rPr>
              <a:t>的描述。</a:t>
            </a:r>
            <a:endParaRPr lang="en-US" altLang="en-US" dirty="0" smtClean="0"/>
          </a:p>
          <a:p>
            <a:r>
              <a:rPr lang="en-US" altLang="en-US" dirty="0" smtClean="0"/>
              <a:t>TM500/E500 Install Guide</a:t>
            </a:r>
          </a:p>
          <a:p>
            <a:pPr lvl="1"/>
            <a:r>
              <a:rPr lang="en-US" altLang="en-US" dirty="0" smtClean="0"/>
              <a:t>TM500/E500</a:t>
            </a:r>
            <a:r>
              <a:rPr lang="zh-CN" altLang="en-US" dirty="0" smtClean="0">
                <a:ea typeface="宋体" pitchFamily="2" charset="-122"/>
              </a:rPr>
              <a:t>环</a:t>
            </a:r>
            <a:r>
              <a:rPr lang="zh-CN" altLang="en-US" dirty="0" smtClean="0">
                <a:ea typeface="宋体" pitchFamily="2" charset="-122"/>
              </a:rPr>
              <a:t>境搭建及配置，包括如何配置</a:t>
            </a:r>
            <a:r>
              <a:rPr lang="en-US" altLang="zh-CN" dirty="0" smtClean="0">
                <a:ea typeface="宋体" pitchFamily="2" charset="-122"/>
              </a:rPr>
              <a:t>Hyper Terminal</a:t>
            </a:r>
            <a:r>
              <a:rPr lang="zh-CN" altLang="en-US" dirty="0" smtClean="0">
                <a:ea typeface="宋体" pitchFamily="2" charset="-122"/>
              </a:rPr>
              <a:t>抓取</a:t>
            </a:r>
            <a:r>
              <a:rPr lang="en-US" altLang="zh-CN" dirty="0" smtClean="0">
                <a:ea typeface="宋体" pitchFamily="2" charset="-122"/>
              </a:rPr>
              <a:t>Serial log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en-US" dirty="0" smtClean="0"/>
          </a:p>
          <a:p>
            <a:r>
              <a:rPr lang="en-US" altLang="en-US" dirty="0" smtClean="0"/>
              <a:t>TMA User Guide</a:t>
            </a:r>
          </a:p>
          <a:p>
            <a:pPr lvl="1"/>
            <a:r>
              <a:rPr lang="en-US" altLang="en-US" dirty="0" smtClean="0"/>
              <a:t>T</a:t>
            </a:r>
            <a:r>
              <a:rPr lang="en-US" altLang="zh-CN" dirty="0" smtClean="0">
                <a:ea typeface="宋体" pitchFamily="2" charset="-122"/>
              </a:rPr>
              <a:t>est Mobile Application (TMA)</a:t>
            </a:r>
            <a:r>
              <a:rPr lang="zh-CN" altLang="en-US" dirty="0" smtClean="0">
                <a:ea typeface="宋体" pitchFamily="2" charset="-122"/>
              </a:rPr>
              <a:t>用户界面的介绍和使用。</a:t>
            </a:r>
            <a:endParaRPr lang="en-US" altLang="en-US" dirty="0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E303C59D-A5CF-413D-87D1-E201350DBBEA}" type="datetime1">
              <a:rPr lang="en-US" altLang="en-US" sz="800" smtClean="0">
                <a:latin typeface="Helvetica" pitchFamily="34" charset="0"/>
              </a:rPr>
              <a:pPr/>
              <a:t>6/21/2016</a:t>
            </a:fld>
            <a:endParaRPr lang="en-US" altLang="en-US" sz="800" smtClean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Arial" pitchFamily="34" charset="0"/>
              </a:defRPr>
            </a:lvl9pPr>
          </a:lstStyle>
          <a:p>
            <a:fld id="{14C21A84-8557-4003-B73C-4E86A9ADF358}" type="slidenum">
              <a:rPr lang="en-US" altLang="en-US" sz="800" smtClean="0">
                <a:latin typeface="Helvetica" pitchFamily="34" charset="0"/>
              </a:rPr>
              <a:pPr/>
              <a:t>62</a:t>
            </a:fld>
            <a:endParaRPr lang="en-US" altLang="en-US" sz="800" smtClean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TM500LTE_TMA_UserGuide.pdf</a:t>
            </a:r>
          </a:p>
          <a:p>
            <a:r>
              <a:rPr lang="en-US" dirty="0"/>
              <a:t>TM500LTE_MeasurementReference.pdf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6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  <p:graphicFrame>
        <p:nvGraphicFramePr>
          <p:cNvPr id="7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45090"/>
              </p:ext>
            </p:extLst>
          </p:nvPr>
        </p:nvGraphicFramePr>
        <p:xfrm>
          <a:off x="457200" y="1371600"/>
          <a:ext cx="8162925" cy="4881567"/>
        </p:xfrm>
        <a:graphic>
          <a:graphicData uri="http://schemas.openxmlformats.org/drawingml/2006/table">
            <a:tbl>
              <a:tblPr/>
              <a:tblGrid>
                <a:gridCol w="844550"/>
                <a:gridCol w="925513"/>
                <a:gridCol w="1250950"/>
                <a:gridCol w="1228725"/>
                <a:gridCol w="1274762"/>
                <a:gridCol w="2638425"/>
              </a:tblGrid>
              <a:tr h="5667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Version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Author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Reviewed by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Approved by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Change history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0FF"/>
                    </a:solidFill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13/05/2016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lein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Jiang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Initial draft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29/05/2016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Klein Jiang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Reviewed by Corey/</a:t>
                      </a:r>
                      <a:r>
                        <a:rPr kumimoji="0" lang="en-US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Sining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0.3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21/06/2016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Klein Jiang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NA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Reviewed by Klein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474663"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950913"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11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buClr>
                          <a:schemeClr val="accent2"/>
                        </a:buClr>
                        <a:buSzPct val="110000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buClr>
                          <a:schemeClr val="accent2"/>
                        </a:buClr>
                        <a:buSzPct val="110000"/>
                        <a:buFont typeface="Arial" pitchFamily="34" charset="0"/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59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4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Incident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Mobile Trace (DTRC) – FTP Settings</a:t>
            </a:r>
          </a:p>
          <a:p>
            <a:pPr lvl="1"/>
            <a:r>
              <a:rPr lang="en-US" dirty="0" smtClean="0"/>
              <a:t>Host Name: TM500</a:t>
            </a:r>
            <a:r>
              <a:rPr lang="zh-CN" altLang="en-US" dirty="0" smtClean="0"/>
              <a:t>控制电脑</a:t>
            </a:r>
            <a:r>
              <a:rPr lang="en-US" altLang="zh-CN" dirty="0" smtClean="0"/>
              <a:t>IP.</a:t>
            </a:r>
          </a:p>
          <a:p>
            <a:pPr lvl="1"/>
            <a:r>
              <a:rPr lang="en-US" dirty="0" smtClean="0"/>
              <a:t>Username/Password: TM500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FileZilla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）配置的用户名和密</a:t>
            </a:r>
            <a:r>
              <a:rPr lang="zh-CN" altLang="en-US" dirty="0" smtClean="0"/>
              <a:t>码</a:t>
            </a:r>
            <a:r>
              <a:rPr lang="zh-CN" altLang="en-US" dirty="0" smtClean="0"/>
              <a:t>，默认值</a:t>
            </a:r>
            <a:r>
              <a:rPr lang="en-US" altLang="zh-CN" i="1" dirty="0" smtClean="0"/>
              <a:t>tm500/tm500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8" y="2708920"/>
            <a:ext cx="5211763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81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Reboot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不要勾选</a:t>
            </a:r>
            <a:r>
              <a:rPr lang="en-US" altLang="zh-CN" dirty="0" smtClean="0"/>
              <a:t>Automatic Reboot On Fatal Error.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E99E1-55A7-48B4-BEDF-FD9686B3D392}" type="datetime1">
              <a:rPr lang="en-US" altLang="en-US" smtClean="0"/>
              <a:pPr>
                <a:defRPr/>
              </a:pPr>
              <a:t>6/21/2016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CF113-5701-4AF6-AD2F-98F86FB2C15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378575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0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 descr="Text Box: Title"/>
          <p:cNvSpPr>
            <a:spLocks noGrp="1" noChangeArrowheads="1"/>
          </p:cNvSpPr>
          <p:nvPr>
            <p:ph type="title"/>
          </p:nvPr>
        </p:nvSpPr>
        <p:spPr>
          <a:xfrm>
            <a:off x="611188" y="1341438"/>
            <a:ext cx="8353425" cy="715962"/>
          </a:xfrm>
        </p:spPr>
        <p:txBody>
          <a:bodyPr/>
          <a:lstStyle/>
          <a:p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基本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TM500 </a:t>
            </a:r>
            <a:r>
              <a:rPr lang="en-US" altLang="zh-CN" sz="3200" dirty="0">
                <a:latin typeface="Arial" pitchFamily="34" charset="0"/>
                <a:cs typeface="Arial" pitchFamily="34" charset="0"/>
              </a:rPr>
              <a:t>logs</a:t>
            </a:r>
            <a:endParaRPr lang="en-GB" alt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664200"/>
            <a:ext cx="18018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 descr="Text Box: Title"/>
          <p:cNvSpPr txBox="1">
            <a:spLocks noChangeArrowheads="1"/>
          </p:cNvSpPr>
          <p:nvPr/>
        </p:nvSpPr>
        <p:spPr>
          <a:xfrm>
            <a:off x="1219201" y="2133600"/>
            <a:ext cx="6248399" cy="2362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00A4F2"/>
                </a:solidFill>
                <a:latin typeface="Tahoma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宋体" pitchFamily="2" charset="-122"/>
              </a:rPr>
              <a:t>Command Line </a:t>
            </a:r>
            <a:r>
              <a:rPr lang="en-US" altLang="zh-CN" sz="2000" dirty="0" smtClean="0">
                <a:ea typeface="宋体" pitchFamily="2" charset="-122"/>
              </a:rPr>
              <a:t>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宋体" pitchFamily="2" charset="-122"/>
              </a:rPr>
              <a:t>Measurement log (GUI log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宋体" pitchFamily="2" charset="-122"/>
              </a:rPr>
              <a:t>Serial </a:t>
            </a:r>
            <a:r>
              <a:rPr lang="en-US" altLang="zh-CN" sz="2000" dirty="0" smtClean="0">
                <a:ea typeface="宋体" pitchFamily="2" charset="-122"/>
              </a:rPr>
              <a:t>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ea typeface="宋体" pitchFamily="2" charset="-122"/>
              </a:rPr>
              <a:t>Dump </a:t>
            </a:r>
            <a:r>
              <a:rPr lang="en-US" altLang="zh-CN" sz="2000" dirty="0" smtClean="0">
                <a:ea typeface="宋体" pitchFamily="2" charset="-122"/>
              </a:rPr>
              <a:t>Trace (DTRC log)</a:t>
            </a:r>
          </a:p>
        </p:txBody>
      </p:sp>
    </p:spTree>
    <p:extLst>
      <p:ext uri="{BB962C8B-B14F-4D97-AF65-F5344CB8AC3E}">
        <p14:creationId xmlns:p14="http://schemas.microsoft.com/office/powerpoint/2010/main" val="40240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hitePPT-nographic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366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B90000"/>
      </a:accent6>
      <a:hlink>
        <a:srgbClr val="8D5E3A"/>
      </a:hlink>
      <a:folHlink>
        <a:srgbClr val="B2B2B2"/>
      </a:folHlink>
    </a:clrScheme>
    <a:fontScheme name="whitePPT-nographic201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whitePPT-nographic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PPT-nographic20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9EB7"/>
        </a:accent1>
        <a:accent2>
          <a:srgbClr val="5BFFAD"/>
        </a:accent2>
        <a:accent3>
          <a:srgbClr val="FFFFFF"/>
        </a:accent3>
        <a:accent4>
          <a:srgbClr val="000000"/>
        </a:accent4>
        <a:accent5>
          <a:srgbClr val="B6CCD8"/>
        </a:accent5>
        <a:accent6>
          <a:srgbClr val="52E79C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PPT-nographic2011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9EB7"/>
        </a:accent1>
        <a:accent2>
          <a:srgbClr val="60DC80"/>
        </a:accent2>
        <a:accent3>
          <a:srgbClr val="FFFFFF"/>
        </a:accent3>
        <a:accent4>
          <a:srgbClr val="000000"/>
        </a:accent4>
        <a:accent5>
          <a:srgbClr val="B6CCD8"/>
        </a:accent5>
        <a:accent6>
          <a:srgbClr val="56C773"/>
        </a:accent6>
        <a:hlink>
          <a:srgbClr val="8D5E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Cobham Wireless colours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8B4"/>
      </a:accent1>
      <a:accent2>
        <a:srgbClr val="FF7900"/>
      </a:accent2>
      <a:accent3>
        <a:srgbClr val="165788"/>
      </a:accent3>
      <a:accent4>
        <a:srgbClr val="181818"/>
      </a:accent4>
      <a:accent5>
        <a:srgbClr val="00A8B4"/>
      </a:accent5>
      <a:accent6>
        <a:srgbClr val="165788"/>
      </a:accent6>
      <a:hlink>
        <a:srgbClr val="00A4F2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AEA1BE822E774992FF784A6FB44A12" ma:contentTypeVersion="0" ma:contentTypeDescription="Create a new document." ma:contentTypeScope="" ma:versionID="1b781adcb2a93146a0b7b21fdf91fa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E9A4E-8024-479E-884A-79C189CCE51A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F33369-5C48-411F-A943-7F58C89F01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8E589-3319-4DCE-9893-DEF37ACE3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Aeroflex PowerPoint Presentation Template Jan 2012</Template>
  <TotalTime>14631</TotalTime>
  <Words>2480</Words>
  <Application>Microsoft Office PowerPoint</Application>
  <PresentationFormat>On-screen Show (4:3)</PresentationFormat>
  <Paragraphs>364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1_whitePPT-nographic2011</vt:lpstr>
      <vt:lpstr>blank</vt:lpstr>
      <vt:lpstr>PowerPoint Presentation</vt:lpstr>
      <vt:lpstr>主要内容</vt:lpstr>
      <vt:lpstr>配置TMA Preferences</vt:lpstr>
      <vt:lpstr>配置Session History</vt:lpstr>
      <vt:lpstr>配置Session History</vt:lpstr>
      <vt:lpstr>配置Session History</vt:lpstr>
      <vt:lpstr>配置Incident Reporting</vt:lpstr>
      <vt:lpstr>配置Reboot</vt:lpstr>
      <vt:lpstr>基本TM500 logs</vt:lpstr>
      <vt:lpstr>Command Line log</vt:lpstr>
      <vt:lpstr>Command Line log</vt:lpstr>
      <vt:lpstr>Command Line log</vt:lpstr>
      <vt:lpstr>Measurement log</vt:lpstr>
      <vt:lpstr>Measurement log</vt:lpstr>
      <vt:lpstr>Measurement log</vt:lpstr>
      <vt:lpstr>Measurement log</vt:lpstr>
      <vt:lpstr>Serial log </vt:lpstr>
      <vt:lpstr>Dump Trace</vt:lpstr>
      <vt:lpstr>如何抓取基本TM500 logs</vt:lpstr>
      <vt:lpstr>如何抓取TM500 logs</vt:lpstr>
      <vt:lpstr>如何抓取TM500 logs</vt:lpstr>
      <vt:lpstr>如何抓取TM500 logs</vt:lpstr>
      <vt:lpstr>如何抓取TM500 logs</vt:lpstr>
      <vt:lpstr>如何抓取TM500 logs</vt:lpstr>
      <vt:lpstr>如何抓取TM500 logs</vt:lpstr>
      <vt:lpstr>如何抓取TM500 logs</vt:lpstr>
      <vt:lpstr>如何抓取TM500 logs</vt:lpstr>
      <vt:lpstr>如何抓取TM500 logs</vt:lpstr>
      <vt:lpstr>如何独立抓取Logical Channel/Radio Bearer/Access Bearer log - SUE</vt:lpstr>
      <vt:lpstr>如何抓取每个Logical Channel的log</vt:lpstr>
      <vt:lpstr>如何抓取每个Logical Channel的log</vt:lpstr>
      <vt:lpstr>如何抓取每个Logical Channel的log</vt:lpstr>
      <vt:lpstr>如何抓取每个Radio Bearer的log</vt:lpstr>
      <vt:lpstr>如何抓取每个Radio Bearer的log</vt:lpstr>
      <vt:lpstr>如何抓取每个Access Bearer的log</vt:lpstr>
      <vt:lpstr>如何抓取每个Access Bearer的log</vt:lpstr>
      <vt:lpstr>如何独立抓取Logical Channel/Radio Bearer/Access Bearer log - CUE</vt:lpstr>
      <vt:lpstr>如何独立抓取Logical Channel/Radio Bearer/Access Bearer log - CUE</vt:lpstr>
      <vt:lpstr>进阶TM500 logs</vt:lpstr>
      <vt:lpstr>RSRP/SINR</vt:lpstr>
      <vt:lpstr>BLER/L1 Throughput</vt:lpstr>
      <vt:lpstr>Display UE Status</vt:lpstr>
      <vt:lpstr>Display KPI Statistics</vt:lpstr>
      <vt:lpstr>Display RACH Statistics</vt:lpstr>
      <vt:lpstr>Layer 3 Statistics</vt:lpstr>
      <vt:lpstr>Layer 3 Statistics</vt:lpstr>
      <vt:lpstr>Layer 3 Statistics</vt:lpstr>
      <vt:lpstr>Layer 3 Statistics</vt:lpstr>
      <vt:lpstr>Layer 3 Statistics</vt:lpstr>
      <vt:lpstr>Layer 3 Statistics</vt:lpstr>
      <vt:lpstr>Layer 3 Statistics</vt:lpstr>
      <vt:lpstr>System Summary</vt:lpstr>
      <vt:lpstr>DSP/HLC log</vt:lpstr>
      <vt:lpstr>DSP/HLC log</vt:lpstr>
      <vt:lpstr>DSP/HLC log</vt:lpstr>
      <vt:lpstr>loganalyse</vt:lpstr>
      <vt:lpstr>loganalyse Options</vt:lpstr>
      <vt:lpstr>loganalyse Options</vt:lpstr>
      <vt:lpstr>loganalyse Options</vt:lpstr>
      <vt:lpstr>TM500帮助文档</vt:lpstr>
      <vt:lpstr>TM500帮助文档</vt:lpstr>
      <vt:lpstr>TM500帮助文档</vt:lpstr>
      <vt:lpstr>References</vt:lpstr>
      <vt:lpstr>Change History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tbeard</dc:creator>
  <cp:lastModifiedBy>Klein Jiang</cp:lastModifiedBy>
  <cp:revision>1333</cp:revision>
  <cp:lastPrinted>2013-09-04T15:00:09Z</cp:lastPrinted>
  <dcterms:created xsi:type="dcterms:W3CDTF">2012-09-13T17:21:58Z</dcterms:created>
  <dcterms:modified xsi:type="dcterms:W3CDTF">2016-06-21T03:15:37Z</dcterms:modified>
</cp:coreProperties>
</file>