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5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FC82-F3EE-4F1C-A356-E31A76BC6AC1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B5DB-28FB-486F-9C00-4E7AD67D68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gchallenges.ru/rbmk1000" TargetMode="External"/><Relationship Id="rId2" Type="http://schemas.openxmlformats.org/officeDocument/2006/relationships/hyperlink" Target="https://findpatent.ru/patent/272/272562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робота для демонтажа энергоблока АЭС для участия в кейс-чемпионате «Шаг в карьеру: инженер»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5008" y="4572008"/>
            <a:ext cx="3214678" cy="1752600"/>
          </a:xfrm>
        </p:spPr>
        <p:txBody>
          <a:bodyPr>
            <a:normAutofit/>
          </a:bodyPr>
          <a:lstStyle/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Разработала команда «</a:t>
            </a:r>
            <a:r>
              <a:rPr lang="en-US" sz="1400" dirty="0" smtClean="0">
                <a:solidFill>
                  <a:schemeClr val="tx1"/>
                </a:solidFill>
              </a:rPr>
              <a:t>ACCEL</a:t>
            </a:r>
            <a:r>
              <a:rPr lang="ru-RU" sz="1400" dirty="0" smtClean="0">
                <a:solidFill>
                  <a:schemeClr val="tx1"/>
                </a:solidFill>
              </a:rPr>
              <a:t>»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ru-RU" sz="1400" dirty="0" smtClean="0">
              <a:solidFill>
                <a:schemeClr val="tx1"/>
              </a:solidFill>
            </a:endParaRP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в составе</a:t>
            </a:r>
            <a:r>
              <a:rPr lang="ru-RU" sz="1400" dirty="0" smtClean="0">
                <a:solidFill>
                  <a:schemeClr val="tx1"/>
                </a:solidFill>
              </a:rPr>
              <a:t>: </a:t>
            </a:r>
            <a:endParaRPr lang="ru-RU" sz="1400" dirty="0" smtClean="0">
              <a:solidFill>
                <a:schemeClr val="tx1"/>
              </a:solidFill>
            </a:endParaRP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Маньшин Тимур Витальевич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Караваев Кирилл Александрович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1) </a:t>
            </a:r>
            <a:r>
              <a:rPr lang="ru-RU" i="1" dirty="0" err="1" smtClean="0"/>
              <a:t>Шелегов</a:t>
            </a:r>
            <a:r>
              <a:rPr lang="ru-RU" i="1" dirty="0" smtClean="0"/>
              <a:t> </a:t>
            </a:r>
            <a:r>
              <a:rPr lang="ru-RU" i="1" dirty="0" smtClean="0"/>
              <a:t>А.С., </a:t>
            </a:r>
            <a:r>
              <a:rPr lang="ru-RU" i="1" dirty="0" err="1" smtClean="0"/>
              <a:t>Лескин</a:t>
            </a:r>
            <a:r>
              <a:rPr lang="ru-RU" i="1" dirty="0" smtClean="0"/>
              <a:t> С.Т., </a:t>
            </a:r>
            <a:r>
              <a:rPr lang="ru-RU" i="1" dirty="0" err="1" smtClean="0"/>
              <a:t>Слободчук</a:t>
            </a:r>
            <a:r>
              <a:rPr lang="ru-RU" i="1" dirty="0" smtClean="0"/>
              <a:t> В.И. </a:t>
            </a:r>
            <a:r>
              <a:rPr lang="ru-RU" b="1" dirty="0" smtClean="0"/>
              <a:t>Физические особенности и конструкция реактора РБМК-1000: </a:t>
            </a:r>
            <a:r>
              <a:rPr lang="ru-RU" dirty="0" smtClean="0"/>
              <a:t>Учебное пособие. М.: НИЯУ МИФИ, 2011, – 64 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2)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findpatent.ru/patent/272/2725621.html</a:t>
            </a:r>
            <a:endParaRPr lang="ru-RU" dirty="0" smtClean="0"/>
          </a:p>
          <a:p>
            <a:r>
              <a:rPr lang="ru-RU" dirty="0" smtClean="0"/>
              <a:t>3)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bigchallenges.ru/rbmk1000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ru-RU" sz="3200" dirty="0" smtClean="0"/>
              <a:t>Маньшин Тимур Витальевич </a:t>
            </a:r>
          </a:p>
          <a:p>
            <a:pPr lvl="1"/>
            <a:r>
              <a:rPr lang="ru-RU" dirty="0" smtClean="0"/>
              <a:t>Направление: «Ускорители заряженных частиц»</a:t>
            </a:r>
          </a:p>
          <a:p>
            <a:pPr lvl="1"/>
            <a:r>
              <a:rPr lang="ru-RU" dirty="0" smtClean="0"/>
              <a:t>Опыт: Стажировки в ОИЯИ ЛЯР, участие в инженерном вызове, и НТО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sz="3200" dirty="0" smtClean="0"/>
              <a:t>Караваев Кирилл Александрович</a:t>
            </a:r>
          </a:p>
          <a:p>
            <a:pPr lvl="1"/>
            <a:r>
              <a:rPr lang="ru-RU" dirty="0" smtClean="0"/>
              <a:t>Направление: «Ускорители заряженных частиц»</a:t>
            </a:r>
          </a:p>
          <a:p>
            <a:pPr lvl="1"/>
            <a:r>
              <a:rPr lang="ru-RU" dirty="0" smtClean="0"/>
              <a:t>Опыт: Стажировки в ОИЯИ ЛЯР, участие в инженерном вызове, и НТО</a:t>
            </a:r>
          </a:p>
          <a:p>
            <a:pPr lvl="1">
              <a:buFont typeface="Arial" pitchFamily="34" charset="0"/>
              <a:buChar char="•"/>
            </a:pPr>
            <a:endParaRPr lang="ru-RU" dirty="0" smtClean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аналогов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14422"/>
            <a:ext cx="5984589" cy="333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4714884"/>
            <a:ext cx="81439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sz="1600" dirty="0" smtClean="0"/>
              <a:t>Данная концепция робота несомненно имеет рад плюсов: маневренность,  большой охват и компактность. Однако, отсутствие высокой грузоподъемности, а также неустойчивость конструкции, которая держится только на колесах вызывает сомнение. Также есть ряд вопросов к тому, каким образом осуществляется вращение колес. Поскольку система управляется дистанционно, то могут возникнуть проблемы с управлением манипулятором. Оператору нужно попасть в блок диаметром около 88 мм.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Этот пример вдохновил нас на использование в своем решении вращающегося рабочего модуля </a:t>
            </a:r>
            <a:endParaRPr lang="ru-RU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аналогов </a:t>
            </a:r>
            <a:r>
              <a:rPr lang="en-US" dirty="0" smtClean="0"/>
              <a:t>(</a:t>
            </a:r>
            <a:r>
              <a:rPr lang="ru-RU" dirty="0" smtClean="0"/>
              <a:t>Патент </a:t>
            </a:r>
            <a:r>
              <a:rPr lang="en-US" dirty="0"/>
              <a:t>RU №2679827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5929354" cy="4972072"/>
          </a:xfrm>
        </p:spPr>
        <p:txBody>
          <a:bodyPr>
            <a:noAutofit/>
          </a:bodyPr>
          <a:lstStyle/>
          <a:p>
            <a:r>
              <a:rPr lang="ru-RU" sz="1400" dirty="0" smtClean="0"/>
              <a:t>Первый способ: С помощью манипулятора дистанционно в </a:t>
            </a:r>
            <a:r>
              <a:rPr lang="ru-RU" sz="1400" dirty="0"/>
              <a:t>верхней </a:t>
            </a:r>
            <a:r>
              <a:rPr lang="ru-RU" sz="1400" dirty="0" smtClean="0"/>
              <a:t>защитной металлоконструкции </a:t>
            </a:r>
            <a:r>
              <a:rPr lang="ru-RU" sz="1400" dirty="0"/>
              <a:t>реактора </a:t>
            </a:r>
            <a:r>
              <a:rPr lang="ru-RU" sz="1400" dirty="0" smtClean="0"/>
              <a:t>вырезают проем </a:t>
            </a:r>
            <a:r>
              <a:rPr lang="ru-RU" sz="1400" dirty="0"/>
              <a:t>и извлекают через </a:t>
            </a:r>
            <a:r>
              <a:rPr lang="ru-RU" sz="1400" dirty="0" smtClean="0"/>
              <a:t>проем </a:t>
            </a:r>
            <a:r>
              <a:rPr lang="ru-RU" sz="1400" dirty="0"/>
              <a:t>блоки графитовой кладки, образующие полые </a:t>
            </a:r>
            <a:r>
              <a:rPr lang="ru-RU" sz="1400" dirty="0" smtClean="0"/>
              <a:t>колонны. Уже внутри реакторного пространства манипулятор перемещает эти блоки в специальные контейнеры.</a:t>
            </a:r>
          </a:p>
          <a:p>
            <a:pPr>
              <a:buNone/>
            </a:pPr>
            <a:r>
              <a:rPr lang="ru-RU" sz="1400" dirty="0" smtClean="0"/>
              <a:t>	- Данный подход имеет некоторые минусы: </a:t>
            </a:r>
          </a:p>
          <a:p>
            <a:pPr>
              <a:buNone/>
            </a:pPr>
            <a:r>
              <a:rPr lang="ru-RU" sz="1400" dirty="0" smtClean="0"/>
              <a:t>		1) </a:t>
            </a:r>
            <a:r>
              <a:rPr lang="ru-RU" sz="1400" dirty="0"/>
              <a:t>Размеры и вес графитовых блоков канального энергетического ядерного реактора требуют </a:t>
            </a:r>
            <a:r>
              <a:rPr lang="ru-RU" sz="1400" dirty="0" smtClean="0"/>
              <a:t>большой </a:t>
            </a:r>
            <a:r>
              <a:rPr lang="ru-RU" sz="1400" dirty="0"/>
              <a:t>грузоподъемности и габаритов. Для размещения такого манипулятора в ограниченном объеме реакторного пространства нет места</a:t>
            </a:r>
            <a:r>
              <a:rPr lang="ru-RU" sz="1400" dirty="0" smtClean="0"/>
              <a:t>.</a:t>
            </a:r>
          </a:p>
          <a:p>
            <a:pPr>
              <a:buNone/>
            </a:pPr>
            <a:r>
              <a:rPr lang="ru-RU" sz="1400" dirty="0" smtClean="0"/>
              <a:t>		2) В конце срока эксплуатации графитовые стержни перестают быть цельными и претерпевают деформации, поэтому такое их извлечение может быть не эффективным</a:t>
            </a:r>
          </a:p>
          <a:p>
            <a:r>
              <a:rPr lang="ru-RU" sz="1400" dirty="0" smtClean="0"/>
              <a:t>Второй способ: </a:t>
            </a:r>
            <a:r>
              <a:rPr lang="ru-RU" sz="1400" dirty="0"/>
              <a:t>В верхней защитной металлоконструкции 4 вырезают </a:t>
            </a:r>
            <a:r>
              <a:rPr lang="ru-RU" sz="1400" dirty="0" smtClean="0"/>
              <a:t>проем. Графитовые </a:t>
            </a:r>
            <a:r>
              <a:rPr lang="ru-RU" sz="1400" dirty="0"/>
              <a:t>колонны 2, в которых содержатся разрезанные или раскрошившиеся графитовые блоки, извлекают из графитовой кладки 1 после предварительного склеивания графитовых блоков составом, который подают во внутреннюю полость трубы 10 штанги 6 под давлением, и равномерно распределяют по длине графитовой колонны 2 через отверстия 9, выполненные в трубе 10 штанги 6</a:t>
            </a:r>
            <a:r>
              <a:rPr lang="ru-RU" sz="1400" dirty="0" smtClean="0"/>
              <a:t>. Данный способ позволяет избежать крошения графитового стержня, однако вопрос с грузоподъемностью, а также сегментации других элементов АЗ остается нерешенным</a:t>
            </a:r>
            <a:endParaRPr lang="ru-RU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571612"/>
            <a:ext cx="2191693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785926"/>
            <a:ext cx="3786214" cy="4525963"/>
          </a:xfrm>
        </p:spPr>
        <p:txBody>
          <a:bodyPr>
            <a:noAutofit/>
          </a:bodyPr>
          <a:lstStyle/>
          <a:p>
            <a:pPr indent="342900">
              <a:buNone/>
            </a:pPr>
            <a:r>
              <a:rPr lang="ru-RU" sz="1200" dirty="0" smtClean="0"/>
              <a:t>Данное </a:t>
            </a:r>
            <a:r>
              <a:rPr lang="ru-RU" sz="1200" dirty="0" smtClean="0"/>
              <a:t>устройство, подвешиваемое к каретке мостового крана посредством нескольких тросов (электромагнит - 4 троса, зонд- 2</a:t>
            </a:r>
            <a:r>
              <a:rPr lang="ru-RU" sz="1200" dirty="0" smtClean="0"/>
              <a:t>), позволяет </a:t>
            </a:r>
            <a:r>
              <a:rPr lang="ru-RU" sz="1200" dirty="0" smtClean="0"/>
              <a:t>осуществлять демонтаж верхних защитных конструкций и активной зоны реактора РБМК-1000. </a:t>
            </a:r>
            <a:r>
              <a:rPr lang="ru-RU" sz="1200" dirty="0" smtClean="0"/>
              <a:t>	Движения </a:t>
            </a:r>
            <a:r>
              <a:rPr lang="ru-RU" sz="1200" dirty="0" smtClean="0"/>
              <a:t>частей модуля (за исключением </a:t>
            </a:r>
          </a:p>
          <a:p>
            <a:pPr indent="342900">
              <a:buNone/>
            </a:pPr>
            <a:r>
              <a:rPr lang="ru-RU" sz="1200" dirty="0" smtClean="0"/>
              <a:t>вертикальных, которые реализуются благодаря изменению длины тросов) осуществляется за счет сжатого воздуха, подаваемого к модулю по гибким </a:t>
            </a:r>
            <a:r>
              <a:rPr lang="ru-RU" sz="1200" dirty="0" smtClean="0"/>
              <a:t>трубопроводам</a:t>
            </a:r>
            <a:r>
              <a:rPr lang="ru-RU" sz="1200" dirty="0" smtClean="0"/>
              <a:t>, также закрепленным на каретке. Аналогичным образом осуществляется подача горючей смеси и кислорода на газовую горелку. При </a:t>
            </a:r>
            <a:r>
              <a:rPr lang="ru-RU" sz="1200" dirty="0" smtClean="0"/>
              <a:t>этом </a:t>
            </a:r>
            <a:r>
              <a:rPr lang="ru-RU" sz="1200" dirty="0" smtClean="0"/>
              <a:t>насосы, подающие сжатый воздух и горючую смесь</a:t>
            </a:r>
            <a:r>
              <a:rPr lang="ru-RU" sz="1200" dirty="0" smtClean="0"/>
              <a:t>, а </a:t>
            </a:r>
            <a:r>
              <a:rPr lang="ru-RU" sz="1200" dirty="0" smtClean="0"/>
              <a:t>также прочая электроника, могут располагаться за пределами реакторного </a:t>
            </a:r>
            <a:r>
              <a:rPr lang="ru-RU" sz="1200" dirty="0" smtClean="0"/>
              <a:t>пространства, что </a:t>
            </a:r>
            <a:r>
              <a:rPr lang="ru-RU" sz="1200" dirty="0" smtClean="0"/>
              <a:t>обеспечивает их более благоприятные условия эксплуатации. Управление модулем осуществляется оператором, непосредственно не находящимся </a:t>
            </a:r>
            <a:r>
              <a:rPr lang="ru-RU" sz="1200" dirty="0" smtClean="0"/>
              <a:t>в </a:t>
            </a:r>
            <a:r>
              <a:rPr lang="ru-RU" sz="1200" dirty="0" err="1" smtClean="0"/>
              <a:t>приреакторном</a:t>
            </a:r>
            <a:r>
              <a:rPr lang="ru-RU" sz="1200" dirty="0" smtClean="0"/>
              <a:t> </a:t>
            </a:r>
            <a:r>
              <a:rPr lang="ru-RU" sz="1200" dirty="0" smtClean="0"/>
              <a:t>пространстве, что обеспечивает высокую степень защиты персонала от ионизирующего излучения.</a:t>
            </a:r>
          </a:p>
          <a:p>
            <a:pPr indent="342900">
              <a:buNone/>
            </a:pPr>
            <a:r>
              <a:rPr lang="ru-RU" sz="1100" dirty="0" smtClean="0"/>
              <a:t>	</a:t>
            </a:r>
            <a:endParaRPr lang="ru-RU" sz="1100" dirty="0"/>
          </a:p>
        </p:txBody>
      </p:sp>
      <p:pic>
        <p:nvPicPr>
          <p:cNvPr id="2050" name="Picture 2" descr="C:\Users\tmans\OneDrive\Рабочий стол\Кейс АО НИИМЭ\OYB0ML6ub7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0875" y="1785926"/>
            <a:ext cx="4863125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929190" y="1785926"/>
            <a:ext cx="4038600" cy="402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14282" y="1500174"/>
            <a:ext cx="4538666" cy="5214974"/>
          </a:xfrm>
        </p:spPr>
        <p:txBody>
          <a:bodyPr>
            <a:noAutofit/>
          </a:bodyPr>
          <a:lstStyle/>
          <a:p>
            <a:pPr indent="342900">
              <a:buNone/>
            </a:pPr>
            <a:r>
              <a:rPr lang="ru-RU" sz="1050" dirty="0" smtClean="0"/>
              <a:t>Работа устройства реализуется в несколько этапов. Предположим, что ТВС к моменту начала демонтажа уже были сняты (впрочем, при </a:t>
            </a:r>
            <a:r>
              <a:rPr lang="ru-RU" sz="1050" dirty="0" smtClean="0"/>
              <a:t>незначительной  </a:t>
            </a:r>
            <a:r>
              <a:rPr lang="ru-RU" sz="1050" dirty="0" smtClean="0"/>
              <a:t>доработке данная операция также может быть выполнена данным модулем).</a:t>
            </a:r>
            <a:endParaRPr lang="ru-RU" sz="1050" dirty="0" smtClean="0"/>
          </a:p>
          <a:p>
            <a:pPr indent="342900">
              <a:buNone/>
            </a:pPr>
            <a:r>
              <a:rPr lang="ru-RU" sz="1050" dirty="0" smtClean="0"/>
              <a:t>На </a:t>
            </a:r>
            <a:r>
              <a:rPr lang="ru-RU" sz="1050" dirty="0" smtClean="0"/>
              <a:t>первом этапе при помощи газовой горелки может быть произведен </a:t>
            </a:r>
          </a:p>
          <a:p>
            <a:pPr indent="342900">
              <a:buNone/>
            </a:pPr>
            <a:r>
              <a:rPr lang="ru-RU" sz="1050" dirty="0" smtClean="0"/>
              <a:t>демонтаж труб с теплоносителем, расположенных под </a:t>
            </a:r>
            <a:r>
              <a:rPr lang="ru-RU" sz="1050" dirty="0" smtClean="0"/>
              <a:t>плиточным </a:t>
            </a:r>
            <a:r>
              <a:rPr lang="ru-RU" sz="1050" dirty="0" smtClean="0"/>
              <a:t>настилом. При помощи электромагнита они могут быть перемещены в контейнеры для дальнейшей утилизации.</a:t>
            </a:r>
          </a:p>
          <a:p>
            <a:pPr indent="342900">
              <a:buNone/>
            </a:pPr>
            <a:r>
              <a:rPr lang="ru-RU" sz="1050" dirty="0" smtClean="0"/>
              <a:t>	Таким образом освобождается пространство для дальнейшего демонтажа схемы "Е". Этот процесс происходит в несколько этапов. </a:t>
            </a:r>
          </a:p>
          <a:p>
            <a:pPr indent="342900">
              <a:buNone/>
            </a:pPr>
            <a:r>
              <a:rPr lang="ru-RU" sz="1050" dirty="0" smtClean="0"/>
              <a:t>	1) При помощи зонда в верхней плите схемы "Е" прожигаются 4 отверстия под соплами для подачи смеси, и еще 2 отверстия ближе к центру</a:t>
            </a:r>
          </a:p>
          <a:p>
            <a:pPr indent="342900">
              <a:buNone/>
            </a:pPr>
            <a:r>
              <a:rPr lang="ru-RU" sz="1050" dirty="0" smtClean="0"/>
              <a:t>канала для выхода воздуха. Далее благодаря электромагниту осуществляется плотное прижатие сопел к отверстиям и подача цементирующей смеси </a:t>
            </a:r>
            <a:r>
              <a:rPr lang="ru-RU" sz="1050" dirty="0" smtClean="0"/>
              <a:t> внутрь </a:t>
            </a:r>
            <a:r>
              <a:rPr lang="ru-RU" sz="1050" dirty="0" smtClean="0"/>
              <a:t>ячейки схемы "Е"(здесь стоит пояснить, что схема "Е" выполнена в виде 2 металлических плит, между которыми расположены(приварены) ребра </a:t>
            </a:r>
            <a:r>
              <a:rPr lang="ru-RU" sz="1050" dirty="0" smtClean="0"/>
              <a:t>жесткости, которые </a:t>
            </a:r>
            <a:r>
              <a:rPr lang="ru-RU" sz="1050" dirty="0" smtClean="0"/>
              <a:t>разбивают данную конструкцию на изолированные ячейки, заполненные засыпкой).Это необходимо для того, чтобы зацементировать </a:t>
            </a:r>
            <a:r>
              <a:rPr lang="ru-RU" sz="1050" dirty="0" err="1" smtClean="0"/>
              <a:t>серпентиновую</a:t>
            </a:r>
            <a:r>
              <a:rPr lang="ru-RU" sz="1050" dirty="0" smtClean="0"/>
              <a:t> </a:t>
            </a:r>
            <a:r>
              <a:rPr lang="ru-RU" sz="1050" dirty="0" smtClean="0"/>
              <a:t>засыпку </a:t>
            </a:r>
            <a:r>
              <a:rPr lang="ru-RU" sz="1050" dirty="0" smtClean="0"/>
              <a:t> и гальку, </a:t>
            </a:r>
            <a:r>
              <a:rPr lang="ru-RU" sz="1050" dirty="0" smtClean="0"/>
              <a:t>дабы при дальнейшем демонтаже она не высыпалась. Отметим также, что операцию стоит проводить, начиная от центральных ячеек и </a:t>
            </a:r>
            <a:r>
              <a:rPr lang="ru-RU" sz="1050" dirty="0" smtClean="0"/>
              <a:t> двигаясь </a:t>
            </a:r>
            <a:r>
              <a:rPr lang="ru-RU" sz="1050" dirty="0" smtClean="0"/>
              <a:t>к периферии ( таким образом достигается минимизация нагрузки на ослабляемый </a:t>
            </a:r>
            <a:r>
              <a:rPr lang="ru-RU" sz="1050" dirty="0" smtClean="0"/>
              <a:t>каркас</a:t>
            </a:r>
            <a:r>
              <a:rPr lang="ru-RU" sz="1050" dirty="0" smtClean="0"/>
              <a:t>)</a:t>
            </a:r>
          </a:p>
          <a:p>
            <a:pPr indent="342900">
              <a:buNone/>
            </a:pPr>
            <a:r>
              <a:rPr lang="ru-RU" sz="800" dirty="0" smtClean="0"/>
              <a:t>		</a:t>
            </a:r>
            <a:endParaRPr lang="ru-RU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342900">
              <a:buNone/>
            </a:pPr>
            <a:r>
              <a:rPr lang="ru-RU" sz="4800" dirty="0" smtClean="0"/>
              <a:t>2) После того, как смесь застыла (а в это время модуль может проделать ту же операцию с остальными ячейками), при помощи газовой горелки зонда осуществляется рез верхней и нижней плит по контурам ребер жесткости, таким образом ячейка с </a:t>
            </a:r>
            <a:r>
              <a:rPr lang="ru-RU" sz="4800" dirty="0" smtClean="0"/>
              <a:t>зацементированной </a:t>
            </a:r>
            <a:r>
              <a:rPr lang="ru-RU" sz="4800" dirty="0" smtClean="0"/>
              <a:t>засыпкой отделяется от остальной части схемы "Е", но при этом сама схема сохраняет несущие свойства. Здесь отметим, что рез верхней плиты осуществляется при непосредственном  креплении зонда к электромагниту(но на сам магнит в этот момент не подается питание) за счет захватов (с целью повышения устойчивости зонда) Рез нижней плиты происходит при непосредственном закреплении зонда в канале ячейки схемы "Е" посредством распорок. По окончании реза данная секция  уносится, оставаясь закрепленной благодаря распоркам ( при необходимости допустимо также подать питание на электромагнит и подвести его к верхней части) Осуществляя подобные операции от центра к периферии, по итогу получаем значительно облегченный каркас схемы "Е", состоящий только из вертикальной сетки. Теперь этот облегченный каркас может быть снят краном. Схема "Е" демонтирована. </a:t>
            </a:r>
            <a:endParaRPr lang="ru-RU" sz="4800" dirty="0" smtClean="0"/>
          </a:p>
          <a:p>
            <a:pPr indent="342900">
              <a:buNone/>
            </a:pPr>
            <a:r>
              <a:rPr lang="ru-RU" sz="4800" dirty="0" smtClean="0"/>
              <a:t>На </a:t>
            </a:r>
            <a:r>
              <a:rPr lang="ru-RU" sz="4800" dirty="0" smtClean="0"/>
              <a:t>втором этапе осуществляется рез и удаление технологического канала и графитовых блоков, расположенный вокруг него. </a:t>
            </a:r>
          </a:p>
          <a:p>
            <a:pPr indent="342900">
              <a:buNone/>
            </a:pPr>
            <a:r>
              <a:rPr lang="ru-RU" sz="4800" dirty="0" smtClean="0"/>
              <a:t>	1)Сперва при помощи сопел цементирующая смесь подается в промежуток между технологическим каналом и графитовыми блоками, таким образом обеспечивается склеивание </a:t>
            </a:r>
          </a:p>
          <a:p>
            <a:pPr indent="342900">
              <a:buNone/>
            </a:pPr>
            <a:r>
              <a:rPr lang="ru-RU" sz="4800" dirty="0" smtClean="0"/>
              <a:t>растрескавшихся вследствие радиационного распухания графитовых блоков и их прочное сцепление с циркониевой трубкой технологического канала</a:t>
            </a:r>
          </a:p>
          <a:p>
            <a:pPr indent="342900">
              <a:buNone/>
            </a:pPr>
            <a:r>
              <a:rPr lang="ru-RU" sz="4800" dirty="0" smtClean="0"/>
              <a:t>	2) затем зонд, имеющий диаметр чуть меньше диаметра технологического канала, опускается вниз и обрезает канал, таким образом обеспечивая </a:t>
            </a:r>
            <a:r>
              <a:rPr lang="ru-RU" sz="4800" dirty="0" smtClean="0"/>
              <a:t>возможность </a:t>
            </a:r>
            <a:r>
              <a:rPr lang="ru-RU" sz="4800" dirty="0" smtClean="0"/>
              <a:t>извлечь этот канал вместе с закрепленными на нем графитовыми блоками. Само извлечение происходит при использовании зондом </a:t>
            </a:r>
            <a:r>
              <a:rPr lang="ru-RU" sz="4800" dirty="0" smtClean="0"/>
              <a:t>распорок, а </a:t>
            </a:r>
            <a:r>
              <a:rPr lang="ru-RU" sz="4800" dirty="0" smtClean="0"/>
              <a:t>в верхней части реактора выступающие участки циркониевых трубок обжимаются захватами электромагнита(выключен), таким образом </a:t>
            </a:r>
            <a:r>
              <a:rPr lang="ru-RU" sz="4800" dirty="0" smtClean="0"/>
              <a:t>обеспечивая двухпозиционное </a:t>
            </a:r>
            <a:r>
              <a:rPr lang="ru-RU" sz="4800" dirty="0" smtClean="0"/>
              <a:t>(сверху и снизу) надежное удержание технологического канала с графитовыми блоками, которые далее перемещаются в специальные </a:t>
            </a:r>
            <a:r>
              <a:rPr lang="ru-RU" sz="4800" dirty="0" smtClean="0"/>
              <a:t> контейнеры </a:t>
            </a:r>
            <a:r>
              <a:rPr lang="ru-RU" sz="4800" dirty="0" smtClean="0"/>
              <a:t>с целью последующей утилизации.</a:t>
            </a:r>
          </a:p>
          <a:p>
            <a:pPr indent="342900">
              <a:buNone/>
            </a:pPr>
            <a:r>
              <a:rPr lang="ru-RU" sz="4800" dirty="0" smtClean="0"/>
              <a:t>	Таким образом, использование </a:t>
            </a:r>
            <a:r>
              <a:rPr lang="ru-RU" sz="4800" dirty="0" smtClean="0"/>
              <a:t>разработанного </a:t>
            </a:r>
            <a:r>
              <a:rPr lang="ru-RU" sz="4800" dirty="0" smtClean="0"/>
              <a:t>модуля позволяет осуществить демонтаж и сегментацию верхней части реакторного блока ( включая </a:t>
            </a:r>
            <a:r>
              <a:rPr lang="ru-RU" sz="4800" dirty="0" smtClean="0"/>
              <a:t> плиточный </a:t>
            </a:r>
            <a:r>
              <a:rPr lang="ru-RU" sz="4800" dirty="0" smtClean="0"/>
              <a:t>настил, схему "Е") и компонентов активной зоны- технологического канала и графитовых блоков.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Материалы и способы их обработки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1) Бетон – М70. Мелкозернистый. Обладает хорошей проницаемостью, тем самым дает хорошее скрепление </a:t>
            </a:r>
            <a:r>
              <a:rPr lang="ru-RU" dirty="0" err="1" smtClean="0"/>
              <a:t>серпентиновой</a:t>
            </a:r>
            <a:r>
              <a:rPr lang="ru-RU" dirty="0" smtClean="0"/>
              <a:t> смеси внутри схемы «Е».</a:t>
            </a:r>
          </a:p>
          <a:p>
            <a:r>
              <a:rPr lang="ru-RU" dirty="0" smtClean="0"/>
              <a:t>2) </a:t>
            </a:r>
            <a:r>
              <a:rPr lang="en-US" dirty="0" smtClean="0"/>
              <a:t>KARFIL (PUTZMEISTER) DN 20 SK – </a:t>
            </a:r>
            <a:r>
              <a:rPr lang="ru-RU" dirty="0" smtClean="0"/>
              <a:t>рукав для подачи бетона – позволит обеспечить транзит материала на расстояние до 8 метров под давлением 85 бар.</a:t>
            </a:r>
          </a:p>
          <a:p>
            <a:r>
              <a:rPr lang="ru-RU" dirty="0" smtClean="0"/>
              <a:t>3) Вся конструкция подвешивается на 6 </a:t>
            </a:r>
            <a:r>
              <a:rPr lang="ru-RU" dirty="0" smtClean="0"/>
              <a:t>стальных </a:t>
            </a:r>
            <a:r>
              <a:rPr lang="ru-RU" dirty="0" smtClean="0"/>
              <a:t>канатах </a:t>
            </a:r>
            <a:r>
              <a:rPr lang="ru-RU" dirty="0" smtClean="0"/>
              <a:t>(4 у магнита и 2 у зонда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4) Материал магнита – металлический корпус, в который уложена обмотка – медная.</a:t>
            </a:r>
          </a:p>
          <a:p>
            <a:r>
              <a:rPr lang="ru-RU" dirty="0" smtClean="0"/>
              <a:t>5) Способ резки металла – кислородный.</a:t>
            </a:r>
          </a:p>
          <a:p>
            <a:r>
              <a:rPr lang="ru-RU" dirty="0" smtClean="0"/>
              <a:t>6) Все остальные детали по возможности изготовлены из стали 10ХСНД, поверхности металлизированы алюминием.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характеристики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1) Грузоподъемность: до 100т. Из расчета разрывного усилия канатов около 300 т.</a:t>
            </a:r>
          </a:p>
          <a:p>
            <a:pPr>
              <a:buNone/>
            </a:pPr>
            <a:r>
              <a:rPr lang="ru-RU" dirty="0" smtClean="0"/>
              <a:t>2) Масса рабочего модуля: до 20 т. Из расчета, что самый тяжелый элемент – магнит имеет массу 3 т.</a:t>
            </a:r>
          </a:p>
          <a:p>
            <a:pPr>
              <a:buNone/>
            </a:pPr>
            <a:r>
              <a:rPr lang="ru-RU" dirty="0" smtClean="0"/>
              <a:t>3) Грузоподъемность магнита: 10 т. Это стандартная грузоподъемность электромагнита для перегрузки тяжелых металлопрокатных изделий.</a:t>
            </a:r>
          </a:p>
          <a:p>
            <a:pPr>
              <a:buNone/>
            </a:pPr>
            <a:r>
              <a:rPr lang="ru-RU" dirty="0" smtClean="0"/>
              <a:t>4) Номинальная мощность магнита: до 10 кВт</a:t>
            </a:r>
          </a:p>
          <a:p>
            <a:pPr>
              <a:buNone/>
            </a:pPr>
            <a:r>
              <a:rPr lang="ru-RU" dirty="0" smtClean="0"/>
              <a:t>5) Давление подачи бетона: 85 бар. Такое высокое давление обусловлено стремлением как можно сильнее скрепить </a:t>
            </a:r>
            <a:r>
              <a:rPr lang="ru-RU" dirty="0" err="1" smtClean="0"/>
              <a:t>серпентиновую</a:t>
            </a:r>
            <a:r>
              <a:rPr lang="ru-RU" dirty="0" smtClean="0"/>
              <a:t> смесь.</a:t>
            </a:r>
          </a:p>
          <a:p>
            <a:pPr>
              <a:buNone/>
            </a:pPr>
            <a:r>
              <a:rPr lang="ru-RU" dirty="0" smtClean="0"/>
              <a:t>6) Максимальная глубина опускания  рабочего модуля – 10 м. Глубина ректора – 7 м, но лучше сделать с запасом.</a:t>
            </a:r>
          </a:p>
          <a:p>
            <a:pPr>
              <a:buNone/>
            </a:pPr>
            <a:r>
              <a:rPr lang="ru-RU" dirty="0" smtClean="0"/>
              <a:t>7) Система управления роботом будет осуществляться на базе ПЛИС, устойчивых к радиационным воздействиям. Пример ПЛИС </a:t>
            </a:r>
            <a:r>
              <a:rPr lang="en-US" dirty="0" err="1" smtClean="0"/>
              <a:t>Actel</a:t>
            </a:r>
            <a:r>
              <a:rPr lang="en-US" dirty="0" smtClean="0"/>
              <a:t> Proto.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реактора РБМК - 1000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6179228" cy="495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698</Words>
  <Application>Microsoft Office PowerPoint</Application>
  <PresentationFormat>Экран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Проект робота для демонтажа энергоблока АЭС для участия в кейс-чемпионате «Шаг в карьеру: инженер»</vt:lpstr>
      <vt:lpstr>Анализ аналогов</vt:lpstr>
      <vt:lpstr>Анализ аналогов (Патент RU №2679827)</vt:lpstr>
      <vt:lpstr>Принцип работы</vt:lpstr>
      <vt:lpstr>Принцип работы</vt:lpstr>
      <vt:lpstr>Принцип работы</vt:lpstr>
      <vt:lpstr>Материалы и способы их обработки</vt:lpstr>
      <vt:lpstr>Технические характеристики</vt:lpstr>
      <vt:lpstr>Схема реактора РБМК - 1000</vt:lpstr>
      <vt:lpstr>Список литературы</vt:lpstr>
      <vt:lpstr>Резюме команды</vt:lpstr>
    </vt:vector>
  </TitlesOfParts>
  <Company>Pirated Aliance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tmanshin01@outlook.com</dc:creator>
  <cp:lastModifiedBy>tmanshin01@outlook.com</cp:lastModifiedBy>
  <cp:revision>18</cp:revision>
  <dcterms:created xsi:type="dcterms:W3CDTF">2023-04-25T22:56:16Z</dcterms:created>
  <dcterms:modified xsi:type="dcterms:W3CDTF">2023-04-26T00:32:35Z</dcterms:modified>
</cp:coreProperties>
</file>