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3" r:id="rId4"/>
    <p:sldId id="269" r:id="rId5"/>
    <p:sldId id="259" r:id="rId6"/>
    <p:sldId id="260" r:id="rId7"/>
    <p:sldId id="298" r:id="rId8"/>
    <p:sldId id="262" r:id="rId9"/>
    <p:sldId id="287" r:id="rId10"/>
    <p:sldId id="272" r:id="rId11"/>
    <p:sldId id="273" r:id="rId12"/>
    <p:sldId id="275" r:id="rId13"/>
    <p:sldId id="276" r:id="rId14"/>
    <p:sldId id="277" r:id="rId15"/>
    <p:sldId id="270" r:id="rId16"/>
    <p:sldId id="271" r:id="rId17"/>
    <p:sldId id="278" r:id="rId18"/>
    <p:sldId id="279" r:id="rId19"/>
    <p:sldId id="280" r:id="rId20"/>
    <p:sldId id="281" r:id="rId21"/>
    <p:sldId id="289" r:id="rId22"/>
    <p:sldId id="306" r:id="rId23"/>
    <p:sldId id="302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83" autoAdjust="0"/>
  </p:normalViewPr>
  <p:slideViewPr>
    <p:cSldViewPr>
      <p:cViewPr varScale="1">
        <p:scale>
          <a:sx n="62" d="100"/>
          <a:sy n="62" d="100"/>
        </p:scale>
        <p:origin x="100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/R/mcmc.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/R/mcmc.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Hamilontian</a:t>
            </a:r>
            <a:r>
              <a:rPr lang="en-US" b="1" dirty="0" smtClean="0"/>
              <a:t> MCMC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 smtClean="0"/>
              <a:t>TMB </a:t>
            </a:r>
            <a:r>
              <a:rPr lang="en-US" b="1" dirty="0" smtClean="0"/>
              <a:t>(and ADMB)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Cole Monnahan</a:t>
            </a:r>
          </a:p>
          <a:p>
            <a:r>
              <a:rPr lang="en-US" dirty="0" smtClean="0"/>
              <a:t>2/2016</a:t>
            </a:r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2895600"/>
            <a:ext cx="1524000" cy="521732"/>
            <a:chOff x="1143000" y="2895600"/>
            <a:chExt cx="1524000" cy="521732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3048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Small ɛ, big 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905000" y="289560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77000" y="1417638"/>
            <a:ext cx="1524000" cy="521732"/>
            <a:chOff x="2209800" y="1417638"/>
            <a:chExt cx="1524000" cy="521732"/>
          </a:xfrm>
        </p:grpSpPr>
        <p:sp>
          <p:nvSpPr>
            <p:cNvPr id="11" name="TextBox 10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ɛ, small 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667000" y="178697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66800" y="1374389"/>
            <a:ext cx="1524000" cy="683011"/>
            <a:chOff x="2209800" y="1417638"/>
            <a:chExt cx="1524000" cy="683011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stable!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228600" cy="31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5029200"/>
            <a:ext cx="1524000" cy="1027331"/>
            <a:chOff x="2209800" y="1341438"/>
            <a:chExt cx="1524000" cy="1027331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Errors don’t accumulate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2971800" y="1341438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86400" y="4572000"/>
            <a:ext cx="1524000" cy="1051917"/>
            <a:chOff x="2209800" y="1316852"/>
            <a:chExt cx="1524000" cy="1051917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 leads to variation in H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5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of random momentum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24200" y="914400"/>
            <a:ext cx="2822222" cy="762000"/>
            <a:chOff x="2209800" y="1417638"/>
            <a:chExt cx="15240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Random momentum and ɛ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762000" cy="39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276600" y="1283732"/>
            <a:ext cx="1258711" cy="3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86600" y="1676401"/>
            <a:ext cx="2514600" cy="2525605"/>
            <a:chOff x="2209800" y="-1008750"/>
            <a:chExt cx="1524000" cy="3670513"/>
          </a:xfrm>
        </p:grpSpPr>
        <p:sp>
          <p:nvSpPr>
            <p:cNvPr id="27" name="TextBox 26"/>
            <p:cNvSpPr txBox="1"/>
            <p:nvPr/>
          </p:nvSpPr>
          <p:spPr>
            <a:xfrm>
              <a:off x="2209800" y="1722437"/>
              <a:ext cx="1524000" cy="939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random ɛ we’d alternate here!!! 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2671618" y="-1008750"/>
              <a:ext cx="300182" cy="273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715000" y="3352801"/>
            <a:ext cx="2628900" cy="202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86400" y="5562600"/>
            <a:ext cx="1524000" cy="609600"/>
            <a:chOff x="2209800" y="1482170"/>
            <a:chExt cx="15240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971800" y="1482170"/>
              <a:ext cx="609600" cy="24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36820" y="1676400"/>
            <a:ext cx="1905000" cy="369332"/>
            <a:chOff x="1828800" y="1722438"/>
            <a:chExt cx="1905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828800" y="1810289"/>
              <a:ext cx="381000" cy="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8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5181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HMC eliminates inefficient random walk behavior</a:t>
            </a:r>
          </a:p>
          <a:p>
            <a:r>
              <a:rPr lang="en-US" dirty="0"/>
              <a:t>F</a:t>
            </a:r>
            <a:r>
              <a:rPr lang="en-US" dirty="0" smtClean="0"/>
              <a:t>ancy way to propose values</a:t>
            </a:r>
          </a:p>
          <a:p>
            <a:r>
              <a:rPr lang="en-US" dirty="0" smtClean="0"/>
              <a:t>Often produces nearly independent samples (for large L)</a:t>
            </a:r>
          </a:p>
          <a:p>
            <a:r>
              <a:rPr lang="en-US" dirty="0" smtClean="0"/>
              <a:t>Has high computational cost (L ≈ to thinning)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Hurdles of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34"/>
            <a:ext cx="8262257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Duane et al. (1987)… why uncommon?</a:t>
            </a:r>
          </a:p>
          <a:p>
            <a:r>
              <a:rPr lang="en-US" dirty="0" smtClean="0"/>
              <a:t>Some in the physics/stats literature</a:t>
            </a:r>
            <a:r>
              <a:rPr lang="en-US" baseline="30000" dirty="0" smtClean="0"/>
              <a:t>1</a:t>
            </a:r>
            <a:r>
              <a:rPr lang="en-US" dirty="0" smtClean="0"/>
              <a:t>, but it “</a:t>
            </a:r>
            <a:r>
              <a:rPr lang="en-US" i="1" dirty="0" smtClean="0"/>
              <a:t>seems to be under-appreciated by statisticians</a:t>
            </a:r>
            <a:r>
              <a:rPr lang="en-US" dirty="0" smtClean="0"/>
              <a:t>” </a:t>
            </a:r>
            <a:r>
              <a:rPr lang="en-US" sz="2400" dirty="0" smtClean="0"/>
              <a:t>(Neal, 2010).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Mainly for two reasons: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Hard to calculate derivatives of log posteriors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Efficiency is notoriously sensitive to the tuning parameters: (L, ɛ, 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/>
              <a:t>e.g., Neal (1996), </a:t>
            </a:r>
            <a:r>
              <a:rPr lang="en-US" dirty="0" err="1"/>
              <a:t>Ishwaran</a:t>
            </a:r>
            <a:r>
              <a:rPr lang="en-US" dirty="0"/>
              <a:t> (1999) and Schmidt (2009)</a:t>
            </a:r>
          </a:p>
        </p:txBody>
      </p:sp>
    </p:spTree>
    <p:extLst>
      <p:ext uri="{BB962C8B-B14F-4D97-AF65-F5344CB8AC3E}">
        <p14:creationId xmlns:p14="http://schemas.microsoft.com/office/powerpoint/2010/main" val="42781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#1: Automatic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is a numerical technique to get precise derivative of any continuous function.</a:t>
            </a:r>
          </a:p>
          <a:p>
            <a:r>
              <a:rPr lang="en-US" dirty="0" smtClean="0"/>
              <a:t>The computer applies the chain rule successively</a:t>
            </a:r>
          </a:p>
          <a:p>
            <a:r>
              <a:rPr lang="en-US" dirty="0" smtClean="0"/>
              <a:t>It is as precise as analytical derivatives up to computer precision.</a:t>
            </a:r>
          </a:p>
          <a:p>
            <a:r>
              <a:rPr lang="en-US" dirty="0" smtClean="0"/>
              <a:t>Available widely, e.g., ADMB, TMB, Stan</a:t>
            </a:r>
          </a:p>
          <a:p>
            <a:r>
              <a:rPr lang="en-US" dirty="0" smtClean="0"/>
              <a:t>Posterior must be continuously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42675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HMC to avoid specifying L and </a:t>
            </a:r>
            <a:r>
              <a:rPr lang="en-US" b="1" dirty="0"/>
              <a:t>ɛ.</a:t>
            </a:r>
            <a:endParaRPr lang="en-US" b="1" dirty="0" smtClean="0"/>
          </a:p>
          <a:p>
            <a:r>
              <a:rPr lang="en-US" dirty="0" smtClean="0"/>
              <a:t>ɛ is adapted with ‘dual averaging’. Works for HMC too. Skipping this...</a:t>
            </a:r>
          </a:p>
          <a:p>
            <a:r>
              <a:rPr lang="en-US" dirty="0" smtClean="0"/>
              <a:t>L is set automatically with a sophisticated algorithm that detects a “U-turn” in the trajectory and stops.</a:t>
            </a:r>
          </a:p>
          <a:p>
            <a:r>
              <a:rPr lang="en-US" dirty="0" smtClean="0"/>
              <a:t>Thus L varies at each iteration, avoiding wasteful steps.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32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Hoffman and </a:t>
            </a:r>
            <a:r>
              <a:rPr lang="en-US" dirty="0" err="1" smtClean="0"/>
              <a:t>Gelman</a:t>
            </a:r>
            <a:r>
              <a:rPr lang="en-US" dirty="0" smtClean="0"/>
              <a:t> (</a:t>
            </a:r>
            <a:r>
              <a:rPr lang="en-US" dirty="0" smtClean="0"/>
              <a:t>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No-U-Turn Trajectory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2846295"/>
            <a:ext cx="8229600" cy="363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79718"/>
            <a:ext cx="821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 in 0:max_depth</a:t>
            </a:r>
          </a:p>
          <a:p>
            <a:pPr lvl="1"/>
            <a:r>
              <a:rPr lang="en-US" sz="2400" dirty="0" smtClean="0"/>
              <a:t>Pick random direction (left or right)</a:t>
            </a:r>
          </a:p>
          <a:p>
            <a:pPr lvl="1"/>
            <a:r>
              <a:rPr lang="en-US" sz="2400" dirty="0" smtClean="0"/>
              <a:t>Recursively build tree of size 2</a:t>
            </a:r>
            <a:r>
              <a:rPr lang="en-US" sz="2400" baseline="30000" dirty="0" smtClean="0"/>
              <a:t>j</a:t>
            </a:r>
          </a:p>
          <a:p>
            <a:pPr lvl="1"/>
            <a:r>
              <a:rPr lang="en-US" sz="2400" dirty="0" smtClean="0"/>
              <a:t>If U-turn occur in subtree or divergence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break, excluding subtree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1800" y="5257800"/>
            <a:ext cx="2209800" cy="609600"/>
            <a:chOff x="2209800" y="1417638"/>
            <a:chExt cx="1524000" cy="916271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417638"/>
              <a:ext cx="1524000" cy="55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Balanced Binary Tree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787869" y="1972770"/>
              <a:ext cx="183931" cy="3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1,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from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B be set of states 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,r</a:t>
            </a:r>
            <a:r>
              <a:rPr lang="en-US" dirty="0" smtClean="0"/>
              <a:t>) in trajectory.</a:t>
            </a:r>
          </a:p>
          <a:p>
            <a:r>
              <a:rPr lang="en-US" dirty="0" smtClean="0"/>
              <a:t>Generate a slice variable </a:t>
            </a:r>
          </a:p>
          <a:p>
            <a:r>
              <a:rPr lang="en-US" dirty="0" smtClean="0"/>
              <a:t>Set C is states in B where </a:t>
            </a:r>
          </a:p>
          <a:p>
            <a:r>
              <a:rPr lang="en-US" dirty="0" smtClean="0"/>
              <a:t>Uniformly select from C to get </a:t>
            </a:r>
            <a:r>
              <a:rPr lang="el-GR" dirty="0" smtClean="0"/>
              <a:t>θ</a:t>
            </a:r>
            <a:r>
              <a:rPr lang="en-US" baseline="-25000" dirty="0" smtClean="0"/>
              <a:t>t+1</a:t>
            </a:r>
          </a:p>
          <a:p>
            <a:r>
              <a:rPr lang="en-US" dirty="0" smtClean="0"/>
              <a:t>Why so complicated? </a:t>
            </a:r>
            <a:r>
              <a:rPr lang="en-US" b="1" dirty="0" smtClean="0"/>
              <a:t>Detailed balance</a:t>
            </a:r>
            <a:r>
              <a:rPr lang="en-US" dirty="0" smtClean="0"/>
              <a:t>!</a:t>
            </a:r>
          </a:p>
          <a:p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u="sng" dirty="0" smtClean="0"/>
              <a:t>There is no Metropolis step</a:t>
            </a:r>
            <a:r>
              <a:rPr lang="en-US" dirty="0" smtClean="0"/>
              <a:t>, this is technically Gibbs sampling [p(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dirty="0" err="1" smtClean="0"/>
              <a:t>r,u,B,C|ɛ</a:t>
            </a:r>
            <a:r>
              <a:rPr lang="en-US" dirty="0"/>
              <a:t>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83680"/>
              </p:ext>
            </p:extLst>
          </p:nvPr>
        </p:nvGraphicFramePr>
        <p:xfrm>
          <a:off x="5156200" y="2133600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0" y="2133600"/>
                        <a:ext cx="274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45395"/>
              </p:ext>
            </p:extLst>
          </p:nvPr>
        </p:nvGraphicFramePr>
        <p:xfrm>
          <a:off x="5427663" y="2743200"/>
          <a:ext cx="186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63" y="2743200"/>
                        <a:ext cx="18621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9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No-U-Turn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684" y="1600200"/>
            <a:ext cx="3130115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8619" y="1143000"/>
            <a:ext cx="8001581" cy="5398042"/>
            <a:chOff x="685800" y="1337721"/>
            <a:chExt cx="8001581" cy="5398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7721"/>
              <a:ext cx="6693793" cy="539804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666790" y="1876507"/>
              <a:ext cx="2020591" cy="369332"/>
              <a:chOff x="2403258" y="783452"/>
              <a:chExt cx="2020591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9849" y="78345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U-Turn!! 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2403258" y="935852"/>
                <a:ext cx="496591" cy="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62225" y="1844933"/>
              <a:ext cx="2229784" cy="1050667"/>
              <a:chOff x="2899849" y="783452"/>
              <a:chExt cx="1524000" cy="1729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9849" y="783452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this subtree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>
                <a:off x="3661849" y="1429783"/>
                <a:ext cx="406586" cy="108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3977117" y="2237601"/>
              <a:ext cx="1388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40443" y="4487517"/>
              <a:ext cx="2432482" cy="923330"/>
              <a:chOff x="2403259" y="783452"/>
              <a:chExt cx="2020590" cy="9233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99849" y="783452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due to slice variable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2403259" y="935852"/>
                <a:ext cx="496590" cy="309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2, Hoffman and </a:t>
            </a:r>
            <a:r>
              <a:rPr lang="en-US" dirty="0" err="1" smtClean="0"/>
              <a:t>Gelman</a:t>
            </a:r>
            <a:r>
              <a:rPr lang="en-US" dirty="0" smtClean="0"/>
              <a:t> (</a:t>
            </a:r>
            <a:r>
              <a:rPr lang="en-US" dirty="0" smtClean="0"/>
              <a:t>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70"/>
            <a:ext cx="8763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Bayesian Integration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posterior is a distribution of parameters</a:t>
            </a:r>
          </a:p>
          <a:p>
            <a:r>
              <a:rPr lang="en-US" dirty="0" smtClean="0"/>
              <a:t>We integrate to make inference. If it’s easy, we do it analytically: </a:t>
            </a:r>
            <a:br>
              <a:rPr lang="en-US" dirty="0" smtClean="0"/>
            </a:br>
            <a:r>
              <a:rPr lang="en-US" sz="2200" dirty="0" smtClean="0"/>
              <a:t> </a:t>
            </a:r>
            <a:endParaRPr lang="en-US" dirty="0"/>
          </a:p>
          <a:p>
            <a:r>
              <a:rPr lang="en-US" dirty="0" smtClean="0"/>
              <a:t>If not, we can do it numerically, </a:t>
            </a:r>
            <a:r>
              <a:rPr lang="en-US" dirty="0" err="1" smtClean="0"/>
              <a:t>e.g</a:t>
            </a:r>
            <a:r>
              <a:rPr lang="en-US" dirty="0" smtClean="0"/>
              <a:t>,.:</a:t>
            </a:r>
          </a:p>
          <a:p>
            <a:pPr marL="857250" indent="-288925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(1e3,0,1)&lt;0)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1] 0.488</a:t>
            </a:r>
          </a:p>
          <a:p>
            <a:pPr marL="857250" indent="-288925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(1e6,0,1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0.499608</a:t>
            </a:r>
          </a:p>
          <a:p>
            <a:r>
              <a:rPr lang="en-US" dirty="0" smtClean="0"/>
              <a:t>But how to generate random posterior samples? Enter MCMC!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5892225"/>
            <a:ext cx="64770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MCMC is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r&lt;your posterior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886200" y="2286000"/>
          <a:ext cx="40248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2120760" imgH="419040" progId="Equation.DSMT4">
                  <p:embed/>
                </p:oleObj>
              </mc:Choice>
              <mc:Fallback>
                <p:oleObj name="Equation" r:id="rId3" imgW="2120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4024887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Eliminates the need to specify ɛ or L: ɛ is tuned during the warmup phase, L dynamically. </a:t>
            </a:r>
          </a:p>
          <a:p>
            <a:r>
              <a:rPr lang="en-US" dirty="0" smtClean="0"/>
              <a:t>But, introduces new tuning parameters: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ax_depth</a:t>
            </a:r>
            <a:r>
              <a:rPr lang="en-US" dirty="0" smtClean="0"/>
              <a:t>: Maximum tree depth. </a:t>
            </a:r>
          </a:p>
          <a:p>
            <a:pPr lvl="1"/>
            <a:r>
              <a:rPr lang="en-US" dirty="0" smtClean="0"/>
              <a:t>Delta=0.6: The target acceptance rate.</a:t>
            </a:r>
          </a:p>
          <a:p>
            <a:pPr lvl="1"/>
            <a:r>
              <a:rPr lang="el-GR" dirty="0" smtClean="0"/>
              <a:t>γ</a:t>
            </a:r>
            <a:r>
              <a:rPr lang="en-US" dirty="0" smtClean="0"/>
              <a:t>=0.05, </a:t>
            </a:r>
            <a:r>
              <a:rPr lang="el-GR" dirty="0" smtClean="0"/>
              <a:t>κ</a:t>
            </a:r>
            <a:r>
              <a:rPr lang="en-US" dirty="0" smtClean="0"/>
              <a:t>=0.75, t</a:t>
            </a:r>
            <a:r>
              <a:rPr lang="en-US" baseline="-25000" dirty="0" smtClean="0"/>
              <a:t>0</a:t>
            </a:r>
            <a:r>
              <a:rPr lang="en-US" dirty="0" smtClean="0"/>
              <a:t>=10: For dual averaging</a:t>
            </a:r>
          </a:p>
          <a:p>
            <a:r>
              <a:rPr lang="en-US" dirty="0" smtClean="0"/>
              <a:t>However, this seems to work smoothly without intervention (good for general use)</a:t>
            </a:r>
          </a:p>
        </p:txBody>
      </p:sp>
    </p:spTree>
    <p:extLst>
      <p:ext uri="{BB962C8B-B14F-4D97-AF65-F5344CB8AC3E}">
        <p14:creationId xmlns:p14="http://schemas.microsoft.com/office/powerpoint/2010/main" val="5914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201344"/>
              </p:ext>
            </p:extLst>
          </p:nvPr>
        </p:nvGraphicFramePr>
        <p:xfrm>
          <a:off x="457200" y="838200"/>
          <a:ext cx="8381999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2667056"/>
                <a:gridCol w="1866815"/>
                <a:gridCol w="21717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Static HMC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Dual averaging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en-US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Step size: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hyeps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stepsize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# of steps: L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hynstep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int_time</a:t>
                      </a:r>
                      <a:r>
                        <a:rPr lang="en-US" sz="18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adapt_delta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Max tree depth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max_doubling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max_treedepth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jitter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Hard-coded on 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Hard-coded on 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stepsize_jitter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Mass matrix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covariance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Arbitrary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diagonal, adapted diagonal, or adapted “dense”</a:t>
                      </a:r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2578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Stan is state-of-the art for HMC. TMB and ADMB are very far behind </a:t>
            </a:r>
            <a:endParaRPr lang="en-US" sz="2000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github.com/kaskr/adcomp/blob/master/TMB/R/mcmc.R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/>
              <a:t> Technically integrated time (=eps*L)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HMC in TMB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Beta versions of RWM, HMC and NUTS</a:t>
            </a:r>
          </a:p>
          <a:p>
            <a:r>
              <a:rPr lang="en-US" dirty="0" smtClean="0"/>
              <a:t>Mass </a:t>
            </a:r>
            <a:r>
              <a:rPr lang="en-US" dirty="0" smtClean="0"/>
              <a:t>matrix </a:t>
            </a:r>
            <a:r>
              <a:rPr lang="en-US" dirty="0" smtClean="0"/>
              <a:t>argument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covar</a:t>
            </a:r>
            <a:r>
              <a:rPr lang="en-US" dirty="0" smtClean="0"/>
              <a:t>), </a:t>
            </a:r>
            <a:r>
              <a:rPr lang="en-US" dirty="0" smtClean="0"/>
              <a:t>but </a:t>
            </a:r>
            <a:r>
              <a:rPr lang="en-US" dirty="0" smtClean="0"/>
              <a:t>no adaptation </a:t>
            </a:r>
            <a:r>
              <a:rPr lang="en-US" dirty="0" smtClean="0"/>
              <a:t>(like Stan). </a:t>
            </a:r>
            <a:endParaRPr lang="en-US" dirty="0" smtClean="0"/>
          </a:p>
          <a:p>
            <a:r>
              <a:rPr lang="en-US" dirty="0" smtClean="0"/>
              <a:t>Bounding </a:t>
            </a:r>
            <a:r>
              <a:rPr lang="en-US" dirty="0" smtClean="0"/>
              <a:t>must be done internally (disadvantage)</a:t>
            </a:r>
          </a:p>
          <a:p>
            <a:pPr lvl="1"/>
            <a:r>
              <a:rPr lang="en-US" sz="2400" dirty="0" smtClean="0"/>
              <a:t>Next version </a:t>
            </a:r>
            <a:r>
              <a:rPr lang="en-US" sz="2400" dirty="0" smtClean="0"/>
              <a:t>will </a:t>
            </a:r>
            <a:r>
              <a:rPr lang="en-US" sz="2400" dirty="0" smtClean="0"/>
              <a:t>have box constraints (help wanted!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Can do LA at each </a:t>
            </a:r>
            <a:r>
              <a:rPr lang="en-US" dirty="0" smtClean="0"/>
              <a:t>iteration, </a:t>
            </a:r>
            <a:r>
              <a:rPr lang="en-US" dirty="0" smtClean="0"/>
              <a:t>or </a:t>
            </a:r>
            <a:r>
              <a:rPr lang="en-US" dirty="0" smtClean="0"/>
              <a:t>not, </a:t>
            </a:r>
            <a:r>
              <a:rPr lang="en-US" dirty="0" smtClean="0"/>
              <a:t>for RE models</a:t>
            </a:r>
          </a:p>
          <a:p>
            <a:r>
              <a:rPr lang="en-US" dirty="0" smtClean="0"/>
              <a:t>Poor handling of </a:t>
            </a:r>
            <a:r>
              <a:rPr lang="en-US" dirty="0" err="1" smtClean="0"/>
              <a:t>NaN’s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4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HMC in </a:t>
            </a:r>
            <a:r>
              <a:rPr lang="en-US" dirty="0" smtClean="0"/>
              <a:t>TMB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Individual samplers can be used w/ analytical gradients too</a:t>
            </a:r>
          </a:p>
          <a:p>
            <a:r>
              <a:rPr lang="en-US" dirty="0" smtClean="0"/>
              <a:t>Burn in (warmup) and thinning must be done externally for now</a:t>
            </a:r>
          </a:p>
          <a:p>
            <a:r>
              <a:rPr lang="en-US" dirty="0" smtClean="0"/>
              <a:t>Diagnostic=TRUE will return diagnostic info, particularly useful for NUTS</a:t>
            </a:r>
          </a:p>
          <a:p>
            <a:r>
              <a:rPr lang="en-US" dirty="0" smtClean="0"/>
              <a:t>Try it out and let me know if you want to help contribute!</a:t>
            </a:r>
            <a:endParaRPr lang="en-US" sz="2600" dirty="0" smtClean="0"/>
          </a:p>
          <a:p>
            <a:pPr lvl="1"/>
            <a:r>
              <a:rPr lang="en-US" sz="2200" dirty="0" smtClean="0">
                <a:hlinkClick r:id="rId2"/>
              </a:rPr>
              <a:t>https://github.com/kaskr/adcomp/blob/master/TMB/R/mcmc.R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Stan if only care about MCMC</a:t>
            </a:r>
          </a:p>
          <a:p>
            <a:r>
              <a:rPr lang="en-US" dirty="0" smtClean="0"/>
              <a:t>If using TMB, start with NUTS and adaptive step size </a:t>
            </a:r>
          </a:p>
          <a:p>
            <a:r>
              <a:rPr lang="en-US" dirty="0" smtClean="0"/>
              <a:t>Should work well for fixed and mixed models, the latter being helped by ‘non-centering’ your RE</a:t>
            </a:r>
            <a:r>
              <a:rPr lang="en-US" baseline="30000" dirty="0" smtClean="0"/>
              <a:t>1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covar</a:t>
            </a:r>
            <a:r>
              <a:rPr lang="en-US" dirty="0" smtClean="0"/>
              <a:t> option can help a lot, but has computational overhead and not as thoroughly tested</a:t>
            </a:r>
          </a:p>
          <a:p>
            <a:r>
              <a:rPr lang="en-US" dirty="0" smtClean="0"/>
              <a:t>You must specify priors explicitly!! </a:t>
            </a:r>
            <a:endParaRPr lang="en-US" dirty="0"/>
          </a:p>
          <a:p>
            <a:r>
              <a:rPr lang="en-US" dirty="0" smtClean="0"/>
              <a:t>Beware of implicit improper uniform priors</a:t>
            </a:r>
          </a:p>
          <a:p>
            <a:r>
              <a:rPr lang="en-US" dirty="0" smtClean="0"/>
              <a:t>NUTS did not save the world, you still need to be a proactive user:</a:t>
            </a:r>
          </a:p>
          <a:p>
            <a:pPr lvl="1"/>
            <a:r>
              <a:rPr lang="en-US" dirty="0" smtClean="0"/>
              <a:t>Multiple starting values, Check convergence statistics, Use common sense, </a:t>
            </a:r>
            <a:r>
              <a:rPr lang="en-US" dirty="0" err="1" smtClean="0"/>
              <a:t>Reparameterize</a:t>
            </a:r>
            <a:r>
              <a:rPr lang="en-US" dirty="0" smtClean="0"/>
              <a:t> where possible,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77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 smtClean="0"/>
              <a:t> Betancourt and </a:t>
            </a:r>
            <a:r>
              <a:rPr lang="en-US" dirty="0" err="1" smtClean="0"/>
              <a:t>Girolami</a:t>
            </a:r>
            <a:r>
              <a:rPr lang="en-US" dirty="0"/>
              <a:t> 2015: Hamiltonian Monte Carlo for hierarchical models </a:t>
            </a:r>
          </a:p>
        </p:txBody>
      </p:sp>
    </p:spTree>
    <p:extLst>
      <p:ext uri="{BB962C8B-B14F-4D97-AF65-F5344CB8AC3E}">
        <p14:creationId xmlns:p14="http://schemas.microsoft.com/office/powerpoint/2010/main" val="1160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surfaces to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3886200" cy="5087937"/>
          </a:xfrm>
        </p:spPr>
        <p:txBody>
          <a:bodyPr>
            <a:normAutofit/>
          </a:bodyPr>
          <a:lstStyle/>
          <a:p>
            <a:r>
              <a:rPr lang="en-US" dirty="0" smtClean="0"/>
              <a:t>Efficien</a:t>
            </a:r>
            <a:r>
              <a:rPr lang="en-US" dirty="0" smtClean="0"/>
              <a:t>t </a:t>
            </a:r>
            <a:r>
              <a:rPr lang="en-US" dirty="0" smtClean="0"/>
              <a:t>MCMC </a:t>
            </a:r>
            <a:r>
              <a:rPr lang="en-US" dirty="0" smtClean="0"/>
              <a:t>needs to </a:t>
            </a:r>
            <a:r>
              <a:rPr lang="en-US" dirty="0" smtClean="0"/>
              <a:t>move </a:t>
            </a:r>
            <a:r>
              <a:rPr lang="en-US" dirty="0" smtClean="0"/>
              <a:t>about space easily</a:t>
            </a:r>
          </a:p>
          <a:p>
            <a:r>
              <a:rPr lang="en-US" dirty="0" smtClean="0"/>
              <a:t>This shape is problematic for Gibbs and </a:t>
            </a:r>
            <a:r>
              <a:rPr lang="en-US" dirty="0" smtClean="0"/>
              <a:t>RWM:</a:t>
            </a:r>
            <a:endParaRPr lang="en-US" dirty="0" smtClean="0"/>
          </a:p>
          <a:p>
            <a:pPr lvl="1"/>
            <a:r>
              <a:rPr lang="en-US" dirty="0" smtClean="0"/>
              <a:t>May take many steps to get to other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56" y="2514600"/>
            <a:ext cx="476240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RWM and Gibbs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RWM pros/cons:</a:t>
            </a:r>
          </a:p>
          <a:p>
            <a:pPr lvl="1"/>
            <a:r>
              <a:rPr lang="en-US" dirty="0" smtClean="0"/>
              <a:t>Easy to implement and works well for many problems w/o conjugacy.</a:t>
            </a:r>
          </a:p>
          <a:p>
            <a:pPr lvl="1"/>
            <a:r>
              <a:rPr lang="en-US" dirty="0" smtClean="0"/>
              <a:t>Must be tuned, can be very sensitive to this</a:t>
            </a:r>
          </a:p>
          <a:p>
            <a:r>
              <a:rPr lang="en-US" dirty="0" smtClean="0"/>
              <a:t>Gibbs pros/cons:</a:t>
            </a:r>
          </a:p>
          <a:p>
            <a:pPr lvl="1"/>
            <a:r>
              <a:rPr lang="en-US" dirty="0" smtClean="0"/>
              <a:t>No tuning needed, if full conditionals are possible</a:t>
            </a:r>
          </a:p>
          <a:p>
            <a:pPr lvl="1"/>
            <a:r>
              <a:rPr lang="en-US" dirty="0" smtClean="0"/>
              <a:t>Easy to implement (JAGS, BUGS, etc.)</a:t>
            </a:r>
          </a:p>
          <a:p>
            <a:endParaRPr lang="en-US" dirty="0" smtClean="0"/>
          </a:p>
          <a:p>
            <a:r>
              <a:rPr lang="en-US" dirty="0" smtClean="0"/>
              <a:t>As the dimensionality and complexity increases, these algorithms can struggle.</a:t>
            </a:r>
            <a:br>
              <a:rPr lang="en-US" dirty="0" smtClean="0"/>
            </a:br>
            <a:r>
              <a:rPr lang="en-US" sz="23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</a:t>
            </a:r>
            <a:r>
              <a:rPr lang="en-US" dirty="0" smtClean="0"/>
              <a:t>: We could use </a:t>
            </a:r>
            <a:r>
              <a:rPr lang="en-US" dirty="0" smtClean="0"/>
              <a:t>gradients </a:t>
            </a:r>
            <a:r>
              <a:rPr lang="en-US" u="sng" dirty="0" smtClean="0"/>
              <a:t>to quickly move between areas</a:t>
            </a:r>
            <a:r>
              <a:rPr lang="en-US" dirty="0"/>
              <a:t> </a:t>
            </a:r>
            <a:r>
              <a:rPr lang="en-US" dirty="0" smtClean="0"/>
              <a:t>regardless of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Imagine a puck moving on a frictionless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with a potential energy U(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momentum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with kinetic energy K(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Hamiltonian [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dirty="0" smtClean="0"/>
              <a:t>)] describes the behavior of the system over time. For MCMC:H=U(</a:t>
            </a:r>
            <a:r>
              <a:rPr lang="el-GR" dirty="0"/>
              <a:t>θ</a:t>
            </a:r>
            <a:r>
              <a:rPr lang="en-US" dirty="0" smtClean="0"/>
              <a:t>)+</a:t>
            </a:r>
            <a:r>
              <a:rPr lang="en-US" dirty="0"/>
              <a:t>K(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94452"/>
              </p:ext>
            </p:extLst>
          </p:nvPr>
        </p:nvGraphicFramePr>
        <p:xfrm>
          <a:off x="985837" y="4764088"/>
          <a:ext cx="717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7" y="4764088"/>
                        <a:ext cx="7172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764088"/>
            <a:ext cx="13716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log-posterior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066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36111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Trivial to calculate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434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32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err="1" smtClean="0"/>
              <a:t>r~MVN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n-US" dirty="0" smtClean="0"/>
              <a:t>) (</a:t>
            </a:r>
            <a:r>
              <a:rPr lang="el-GR" dirty="0" smtClean="0"/>
              <a:t>Σ</a:t>
            </a:r>
            <a:r>
              <a:rPr lang="en-US" baseline="30000" dirty="0" smtClean="0"/>
              <a:t> 1</a:t>
            </a:r>
            <a:r>
              <a:rPr lang="en-US" dirty="0" smtClean="0"/>
              <a:t> is unit diagonal)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forward</a:t>
            </a:r>
            <a:r>
              <a:rPr lang="en-US" baseline="30000" dirty="0"/>
              <a:t>2</a:t>
            </a:r>
            <a:r>
              <a:rPr lang="en-US" dirty="0" smtClean="0"/>
              <a:t> L discrete steps of size ɛ.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final value of trajectory is our </a:t>
            </a:r>
            <a:r>
              <a:rPr lang="en-US" b="1" dirty="0" smtClean="0"/>
              <a:t>proposed value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!!).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 varies due to discretization, so use RWM step: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generates joint samples (</a:t>
            </a:r>
            <a:r>
              <a:rPr lang="el-GR" dirty="0" smtClean="0"/>
              <a:t>θ</a:t>
            </a:r>
            <a:r>
              <a:rPr lang="en-US" dirty="0" smtClean="0"/>
              <a:t>,r), so we discard (ignore) the </a:t>
            </a:r>
            <a:r>
              <a:rPr lang="en-US" i="1" dirty="0" smtClean="0"/>
              <a:t>r</a:t>
            </a:r>
            <a:r>
              <a:rPr lang="en-US" dirty="0" smtClean="0"/>
              <a:t> samples.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32455"/>
              </p:ext>
            </p:extLst>
          </p:nvPr>
        </p:nvGraphicFramePr>
        <p:xfrm>
          <a:off x="1905000" y="4495800"/>
          <a:ext cx="636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636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86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This is known as the “mass matrix”</a:t>
            </a:r>
          </a:p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Using the Leapfrog integrator which is </a:t>
            </a:r>
            <a:r>
              <a:rPr lang="en-US" dirty="0"/>
              <a:t>more stable/robust than Euler’s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Q: Why do we need to utilize a Hamiltonian system?</a:t>
            </a:r>
          </a:p>
          <a:p>
            <a:r>
              <a:rPr lang="en-US" dirty="0" smtClean="0"/>
              <a:t>A: Detailed balance! </a:t>
            </a:r>
          </a:p>
          <a:p>
            <a:r>
              <a:rPr lang="en-US" dirty="0" smtClean="0"/>
              <a:t>HMC has several mathematical properties advantageous for MCMC:</a:t>
            </a:r>
          </a:p>
          <a:p>
            <a:pPr lvl="1"/>
            <a:r>
              <a:rPr lang="en-US" dirty="0" smtClean="0"/>
              <a:t>Reversible + Volume preserving. </a:t>
            </a:r>
          </a:p>
          <a:p>
            <a:pPr lvl="1"/>
            <a:r>
              <a:rPr lang="en-US" dirty="0" smtClean="0"/>
              <a:t>Informally: the q cancels out. Impossible to calculate otherwise.</a:t>
            </a:r>
          </a:p>
          <a:p>
            <a:r>
              <a:rPr lang="en-US" dirty="0" smtClean="0"/>
              <a:t>Crucially, these hold under discretization</a:t>
            </a:r>
          </a:p>
          <a:p>
            <a:r>
              <a:rPr lang="en-US" dirty="0" smtClean="0"/>
              <a:t>Bottom line: </a:t>
            </a:r>
            <a:br>
              <a:rPr lang="en-US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chain gives us samples from the posterior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2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4025</TotalTime>
  <Words>1262</Words>
  <Application>Microsoft Office PowerPoint</Application>
  <PresentationFormat>On-screen Show (4:3)</PresentationFormat>
  <Paragraphs>209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Office Theme</vt:lpstr>
      <vt:lpstr>Equation</vt:lpstr>
      <vt:lpstr>Hamilontian MCMC  in TMB (and ADMB)</vt:lpstr>
      <vt:lpstr>Bayesian Integration</vt:lpstr>
      <vt:lpstr>Difficult surfaces to fit</vt:lpstr>
      <vt:lpstr>Beyond RWM and Gibbs</vt:lpstr>
      <vt:lpstr>Hamiltonian Dynamics</vt:lpstr>
      <vt:lpstr>Hamiltonian Dynamics: Example</vt:lpstr>
      <vt:lpstr>Hamiltonian Dynamics: Example</vt:lpstr>
      <vt:lpstr>Hamiltonian Monte Carlo</vt:lpstr>
      <vt:lpstr>Hamiltonian Monte Carlo</vt:lpstr>
      <vt:lpstr>HMC: Example trajectories</vt:lpstr>
      <vt:lpstr>Effect of random momentum</vt:lpstr>
      <vt:lpstr>HMC: Example trajectories</vt:lpstr>
      <vt:lpstr>Hamiltonian Monte Carlo</vt:lpstr>
      <vt:lpstr>Implementation Hurdles of HMC</vt:lpstr>
      <vt:lpstr>Solution #1: Automatic Differentiation</vt:lpstr>
      <vt:lpstr>Solution #2: No-U-Turn Sampler</vt:lpstr>
      <vt:lpstr>No-U-Turn Trajectory</vt:lpstr>
      <vt:lpstr>Sampling from Trajectory</vt:lpstr>
      <vt:lpstr>No-U-Turn Example</vt:lpstr>
      <vt:lpstr>Tuning the No-U-Turn Sampler</vt:lpstr>
      <vt:lpstr>Software implementation</vt:lpstr>
      <vt:lpstr>State of HMC in TMB</vt:lpstr>
      <vt:lpstr>State of HMC in TMB</vt:lpstr>
      <vt:lpstr>Bottom 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</dc:creator>
  <cp:lastModifiedBy>Cole</cp:lastModifiedBy>
  <cp:revision>144</cp:revision>
  <dcterms:created xsi:type="dcterms:W3CDTF">2006-08-16T00:00:00Z</dcterms:created>
  <dcterms:modified xsi:type="dcterms:W3CDTF">2016-02-10T16:36:02Z</dcterms:modified>
</cp:coreProperties>
</file>