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9" r:id="rId19"/>
    <p:sldId id="280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09" autoAdjust="0"/>
  </p:normalViewPr>
  <p:slideViewPr>
    <p:cSldViewPr>
      <p:cViewPr varScale="1">
        <p:scale>
          <a:sx n="96" d="100"/>
          <a:sy n="96" d="100"/>
        </p:scale>
        <p:origin x="20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01995-9815-44C2-BC31-4ED6C63B8B81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419EA-7277-4C2D-AA62-54704560D0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8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184A-DA9D-4374-8E21-D521B0F11FA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C1E2D-6915-48DE-882D-0DD49F798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iver rocks.pn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52400" y="152400"/>
            <a:ext cx="8869680" cy="65836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8" descr="powerpoint_Intro_ba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295400"/>
            <a:ext cx="6477000" cy="1851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810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iver rocks.pn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2400" y="152400"/>
            <a:ext cx="8869680" cy="658368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990600"/>
            <a:ext cx="46482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8" descr="powerpoint_Intro_bar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" t="16600" r="77071" b="65264"/>
          <a:stretch/>
        </p:blipFill>
        <p:spPr bwMode="auto">
          <a:xfrm>
            <a:off x="712" y="9938"/>
            <a:ext cx="1294544" cy="124317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iver rocks.pn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52400" y="152400"/>
            <a:ext cx="8869680" cy="658368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aseline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6482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iver rocks.pn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52400" y="152400"/>
            <a:ext cx="8869680" cy="658368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EFC8-36CB-4CE9-8BB6-DE0D5707FCD2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template model builder, an improved tool for maximum likelihood and mixed-effects models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686800" cy="2971800"/>
          </a:xfrm>
        </p:spPr>
        <p:txBody>
          <a:bodyPr>
            <a:normAutofit/>
          </a:bodyPr>
          <a:lstStyle/>
          <a:p>
            <a:r>
              <a:rPr lang="en-US" dirty="0"/>
              <a:t>James </a:t>
            </a:r>
            <a:r>
              <a:rPr lang="en-US" dirty="0" smtClean="0"/>
              <a:t>Thorson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Factoring </a:t>
                </a:r>
                <a:r>
                  <a:rPr lang="en-US" i="1" dirty="0" smtClean="0"/>
                  <a:t>1</a:t>
                </a:r>
                <a:r>
                  <a:rPr lang="en-US" dirty="0" smtClean="0"/>
                  <a:t> integral into </a:t>
                </a:r>
                <a:r>
                  <a:rPr lang="en-US" i="1" dirty="0" smtClean="0"/>
                  <a:t>2+</a:t>
                </a:r>
                <a:r>
                  <a:rPr lang="en-US" dirty="0" smtClean="0"/>
                  <a:t> smaller integrals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𝑑𝑢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Uses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Meta-analysis: species are often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Time series: years are often “conditionally” independent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5" t="-1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9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Laplace approximation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f(z) is a function to be approximated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f(z) is the log of the joint likelihood,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𝑑𝑧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5" t="-23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US" sz="6000" b="1" dirty="0" smtClean="0"/>
                  <a:t>Chi-squared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Taking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Solving for mode and Hessian: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)=0→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−2, 2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3" t="-2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Bottom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det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⁡(</m:t>
                              </m:r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5" t="-1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52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Examples of hierarchical models from ecology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Avoiding pseudo-replication</a:t>
            </a:r>
          </a:p>
          <a:p>
            <a:pPr marL="1371600" lvl="2" indent="-514350"/>
            <a:r>
              <a:rPr lang="en-US" dirty="0" smtClean="0"/>
              <a:t>Split-plot designs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Tag-</a:t>
            </a:r>
            <a:r>
              <a:rPr lang="en-US" dirty="0" err="1" smtClean="0"/>
              <a:t>resighting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Tag histories are “random” and marginalized across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State-space</a:t>
            </a:r>
          </a:p>
          <a:p>
            <a:pPr marL="1371600" lvl="2" indent="-514350"/>
            <a:r>
              <a:rPr lang="en-US" dirty="0" smtClean="0"/>
              <a:t>R. Millar, </a:t>
            </a:r>
            <a:r>
              <a:rPr lang="en-US" dirty="0" err="1" smtClean="0"/>
              <a:t>deValpine</a:t>
            </a:r>
            <a:r>
              <a:rPr lang="en-US" dirty="0" smtClean="0"/>
              <a:t>, etc…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Meta-analyses</a:t>
            </a:r>
          </a:p>
          <a:p>
            <a:pPr marL="1371600" lvl="2" indent="-514350"/>
            <a:r>
              <a:rPr lang="en-US" dirty="0" smtClean="0"/>
              <a:t>Myers demonstrations in the late 1990s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en-US" dirty="0" smtClean="0"/>
              <a:t>Likelihood statistics</a:t>
            </a:r>
          </a:p>
          <a:p>
            <a:pPr marL="514350" indent="-514350" algn="ctr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Automatic differentiation and TMB</a:t>
            </a:r>
          </a:p>
          <a:p>
            <a:pPr marL="514350" indent="-514350" algn="ctr">
              <a:buAutoNum type="arabicPeriod"/>
            </a:pPr>
            <a:r>
              <a:rPr lang="en-US" dirty="0" smtClean="0"/>
              <a:t>TMB examples</a:t>
            </a:r>
          </a:p>
          <a:p>
            <a:pPr marL="514350" indent="-514350" algn="ctr"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sz="24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Steps during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 smtClean="0"/>
                  <a:t>Choose initial values for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/>
                  <a:t>and random </a:t>
                </a:r>
                <a:r>
                  <a:rPr lang="en-US" sz="1600" dirty="0" smtClean="0"/>
                  <a:t>effects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 smtClean="0"/>
                  <a:t>“Inner optimization” – Optimize </a:t>
                </a:r>
                <a:r>
                  <a:rPr lang="en-US" sz="1600" dirty="0" smtClean="0"/>
                  <a:t>joint likelihood with respect to random effects, with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1600" dirty="0" smtClean="0"/>
                  <a:t> held </a:t>
                </a:r>
                <a:r>
                  <a:rPr lang="en-US" sz="1600" dirty="0" smtClean="0"/>
                  <a:t>constant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1600" dirty="0" smtClean="0"/>
                  <a:t>Calculate Laplace approx. for marginal likelihood of fixed </a:t>
                </a:r>
                <a:r>
                  <a:rPr lang="en-US" sz="1600" dirty="0" smtClean="0"/>
                  <a:t>effects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ea typeface="Cambria Math"/>
                                </a:rPr>
                                <m:t>det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⁡(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1600" dirty="0" smtClean="0"/>
                  <a:t>Calculate gradients of </a:t>
                </a:r>
                <a:r>
                  <a:rPr lang="en-US" sz="1600" dirty="0" err="1" smtClean="0"/>
                  <a:t>laplace</a:t>
                </a:r>
                <a:r>
                  <a:rPr lang="en-US" sz="1600" dirty="0" smtClean="0"/>
                  <a:t> approximation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1600" dirty="0" smtClean="0"/>
                  <a:t>Use 3 and 4 to calculate MLE</a:t>
                </a:r>
                <a:endParaRPr lang="en-US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5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68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en-US" dirty="0" smtClean="0"/>
              <a:t>Likelihood statistics</a:t>
            </a:r>
          </a:p>
          <a:p>
            <a:pPr marL="514350" indent="-514350" algn="ctr">
              <a:buAutoNum type="arabicPeriod"/>
            </a:pPr>
            <a:r>
              <a:rPr lang="en-US" dirty="0" smtClean="0"/>
              <a:t>Automatic differentiation and TMB</a:t>
            </a:r>
          </a:p>
          <a:p>
            <a:pPr marL="514350" indent="-514350" algn="ctr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TMB examples</a:t>
            </a: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1916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TMB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[See example – </a:t>
            </a:r>
            <a:r>
              <a:rPr lang="en-US" dirty="0" smtClean="0"/>
              <a:t>linear mixed model]</a:t>
            </a:r>
            <a:endParaRPr lang="en-US" dirty="0" smtClean="0"/>
          </a:p>
          <a:p>
            <a:pPr marL="0" indent="0" algn="ctr">
              <a:buNone/>
            </a:pPr>
            <a:r>
              <a:rPr lang="en-US" sz="2600" dirty="0" smtClean="0"/>
              <a:t>SEE: </a:t>
            </a:r>
          </a:p>
          <a:p>
            <a:pPr marL="0" indent="0" algn="ctr">
              <a:buNone/>
            </a:pPr>
            <a:r>
              <a:rPr lang="en-US" sz="2800" dirty="0"/>
              <a:t>https://github.com/James-Thorson/mixed-effects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6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Likelihood statistics</a:t>
            </a:r>
          </a:p>
          <a:p>
            <a:pPr marL="514350" indent="-514350" algn="ctr">
              <a:buAutoNum type="arabicPeriod"/>
            </a:pPr>
            <a:r>
              <a:rPr lang="en-US" dirty="0" smtClean="0"/>
              <a:t>Automatic differentiation</a:t>
            </a:r>
          </a:p>
          <a:p>
            <a:pPr marL="514350" indent="-514350" algn="ctr">
              <a:buAutoNum type="arabicPeriod"/>
            </a:pPr>
            <a:r>
              <a:rPr lang="en-US" dirty="0" smtClean="0"/>
              <a:t>TMB examples</a:t>
            </a:r>
          </a:p>
          <a:p>
            <a:pPr marL="514350" indent="-514350" algn="ctr">
              <a:buAutoNum type="arabicPeriod"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94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[See example – state-space model]</a:t>
            </a:r>
          </a:p>
          <a:p>
            <a:pPr marL="0" indent="0" algn="ctr">
              <a:buNone/>
            </a:pPr>
            <a:r>
              <a:rPr lang="en-US" dirty="0" smtClean="0"/>
              <a:t>SEE:</a:t>
            </a:r>
          </a:p>
          <a:p>
            <a:pPr marL="0" indent="0" algn="ctr">
              <a:buNone/>
            </a:pPr>
            <a:r>
              <a:rPr lang="en-GB"/>
              <a:t>https://github.com/James-Thorson/mixed-effects/tree/master/state-space_Ricker_with_chaotic_dynamics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4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statistics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Postulate probability of data </a:t>
                </a:r>
                <a:r>
                  <a:rPr lang="en-US" sz="2800" i="1" dirty="0"/>
                  <a:t>x</a:t>
                </a:r>
                <a:r>
                  <a:rPr lang="en-US" sz="2800" dirty="0" smtClean="0"/>
                  <a:t> </a:t>
                </a:r>
                <a:r>
                  <a:rPr lang="en-US" sz="2800" dirty="0" smtClean="0"/>
                  <a:t>given model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and </a:t>
                </a:r>
                <a:r>
                  <a:rPr lang="en-US" sz="2800" dirty="0" smtClean="0"/>
                  <a:t>parameters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2.   Switch around terms to make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3.   Maximize likelihood w.r.t. fixed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;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514350" indent="-514350">
                  <a:buAutoNum type="arabicPeriod" startAt="4"/>
                </a:pPr>
                <a:r>
                  <a:rPr lang="en-US" sz="2800" dirty="0" smtClean="0"/>
                  <a:t>Uncertainty measures</a:t>
                </a:r>
              </a:p>
              <a:p>
                <a:pPr marL="914400" lvl="1" indent="-514350"/>
                <a:r>
                  <a:rPr lang="en-US" sz="2400" dirty="0" smtClean="0"/>
                  <a:t>Information (inverse-Hessian) matrix</a:t>
                </a:r>
              </a:p>
              <a:p>
                <a:pPr marL="914400" lvl="1" indent="-514350"/>
                <a:r>
                  <a:rPr lang="en-US" sz="2400" dirty="0" smtClean="0"/>
                  <a:t>Likelihood profile</a:t>
                </a:r>
              </a:p>
              <a:p>
                <a:pPr marL="914400" lvl="1" indent="-514350"/>
                <a:r>
                  <a:rPr lang="en-US" sz="2400" dirty="0" err="1" smtClean="0"/>
                  <a:t>Boostrapping</a:t>
                </a:r>
                <a:endParaRPr lang="en-US" sz="2400" dirty="0" smtClean="0"/>
              </a:p>
              <a:p>
                <a:pPr marL="514350" indent="-514350">
                  <a:buAutoNum type="arabicPeriod" startAt="4"/>
                </a:pPr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3" t="-1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(almost always!) parameters have a hierarchy</a:t>
            </a:r>
          </a:p>
          <a:p>
            <a:pPr lvl="1"/>
            <a:r>
              <a:rPr lang="en-US" i="1" dirty="0" smtClean="0"/>
              <a:t>Hierarchical modelling – Formulating a model where parameters are estimated to arise from a process governed by other parameters</a:t>
            </a:r>
          </a:p>
          <a:p>
            <a:r>
              <a:rPr lang="en-US" dirty="0" smtClean="0"/>
              <a:t>Parameters arising from hierarchy are no longer “fixed”!</a:t>
            </a:r>
          </a:p>
          <a:p>
            <a:pPr lvl="1"/>
            <a:r>
              <a:rPr lang="en-US" dirty="0" smtClean="0"/>
              <a:t>Unclear how </a:t>
            </a:r>
            <a:r>
              <a:rPr lang="en-US" smtClean="0"/>
              <a:t>to write the </a:t>
            </a:r>
            <a:r>
              <a:rPr lang="en-US" dirty="0" smtClean="0"/>
              <a:t>probability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Solution → “data augmentation”</a:t>
                </a:r>
              </a:p>
              <a:p>
                <a:r>
                  <a:rPr lang="en-US" dirty="0" smtClean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where </a:t>
                </a:r>
                <a:r>
                  <a:rPr lang="en-US" i="1" dirty="0"/>
                  <a:t>u</a:t>
                </a:r>
                <a:r>
                  <a:rPr lang="en-US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dirty="0" smtClean="0"/>
                  <a:t>latent </a:t>
                </a:r>
                <a:r>
                  <a:rPr lang="en-US" dirty="0" smtClean="0"/>
                  <a:t>(augmented) </a:t>
                </a:r>
                <a:r>
                  <a:rPr lang="en-US" dirty="0" smtClean="0"/>
                  <a:t>data</a:t>
                </a:r>
                <a:endParaRPr lang="en-US" dirty="0"/>
              </a:p>
              <a:p>
                <a:r>
                  <a:rPr lang="en-US" dirty="0" smtClean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5" t="-1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69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Given joint likelihood of fixed and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Estimate ‘fixed’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via maximization</a:t>
                </a:r>
              </a:p>
              <a:p>
                <a:pPr lvl="1"/>
                <a:r>
                  <a:rPr lang="en-US" dirty="0" smtClean="0"/>
                  <a:t>Marginalize across random variables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𝑢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𝑢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 smtClean="0"/>
                  <a:t>Marginalize – take a weighted average of likelihoods, where weights are given according to the probability of random effects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972" r="-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6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 you make a hierarchy of parameters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Stein’s paradox and shrinkage – Pooling parameters towards a mean will be more accurate on average</a:t>
            </a:r>
          </a:p>
          <a:p>
            <a:pPr marL="1314450" lvl="2" indent="-514350"/>
            <a:r>
              <a:rPr lang="en-US" dirty="0" smtClean="0"/>
              <a:t>10 </a:t>
            </a:r>
            <a:r>
              <a:rPr lang="en-US" dirty="0"/>
              <a:t>batting average </a:t>
            </a:r>
            <a:r>
              <a:rPr lang="en-US" dirty="0" smtClean="0"/>
              <a:t>+ 1 </a:t>
            </a:r>
            <a:r>
              <a:rPr lang="en-US" dirty="0"/>
              <a:t>proportions US car sales </a:t>
            </a:r>
            <a:r>
              <a:rPr lang="en-US" dirty="0" smtClean="0"/>
              <a:t>(</a:t>
            </a:r>
            <a:r>
              <a:rPr lang="en-US" dirty="0" err="1" smtClean="0"/>
              <a:t>Efron</a:t>
            </a:r>
            <a:r>
              <a:rPr lang="en-US" dirty="0" smtClean="0"/>
              <a:t> and Morris 1977)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Biological intuition – Formulate models based on knowledge of constituent parts (Burnham and Anderson 2008)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Variance partitioning – Separate different sources of variability (e.g., measurement errors!)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Predicting random variables</a:t>
                </a:r>
              </a:p>
              <a:p>
                <a:pPr lvl="1"/>
                <a:r>
                  <a:rPr lang="en-US" i="1" dirty="0" smtClean="0"/>
                  <a:t>Empirical Bayes – Predict random variables </a:t>
                </a:r>
                <a:r>
                  <a:rPr lang="el-GR" i="1" dirty="0" smtClean="0"/>
                  <a:t>ε</a:t>
                </a:r>
                <a:r>
                  <a:rPr lang="en-US" i="1" dirty="0" smtClean="0"/>
                  <a:t> via fixed values for </a:t>
                </a:r>
                <a:r>
                  <a:rPr lang="el-GR" dirty="0" smtClean="0"/>
                  <a:t>θ</a:t>
                </a:r>
                <a:endParaRPr lang="en-US" i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 so fisheries has historically used “penalized likelihood” (Ludwig and Walters 1981)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… but this has very little statistical justification (de </a:t>
                </a:r>
                <a:r>
                  <a:rPr lang="en-US" dirty="0" err="1" smtClean="0"/>
                  <a:t>Valpine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Hilborn</a:t>
                </a:r>
                <a:r>
                  <a:rPr lang="en-US" dirty="0" smtClean="0"/>
                  <a:t> 2005)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4" t="-1424" r="-16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2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Estimation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  <m:t>𝑑𝑢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/>
                  <a:t>is the likelihood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/>
                  <a:t>is the </a:t>
                </a:r>
                <a:r>
                  <a:rPr lang="en-US" sz="2800" dirty="0" smtClean="0"/>
                  <a:t>hyper-distribution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 smtClean="0"/>
                  <a:t> is the probability of the data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/>
                  <a:t>is the </a:t>
                </a:r>
                <a:r>
                  <a:rPr lang="en-US" sz="2800" dirty="0" smtClean="0"/>
                  <a:t>“joint likelihood</a:t>
                </a:r>
                <a:r>
                  <a:rPr lang="en-US" sz="2800" dirty="0" smtClean="0"/>
                  <a:t>”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5" t="-2629" b="-1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0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333</Words>
  <Application>Microsoft Office PowerPoint</Application>
  <PresentationFormat>On-screen Show (4:3)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Custom Design</vt:lpstr>
      <vt:lpstr>Introduction to template model builder, an improved tool for maximum likelihood and mixed-effects models in R</vt:lpstr>
      <vt:lpstr>Outline</vt:lpstr>
      <vt:lpstr>Likelihood statistics</vt:lpstr>
      <vt:lpstr>Likelihood statistics</vt:lpstr>
      <vt:lpstr>Likelihood statistics</vt:lpstr>
      <vt:lpstr>Likelihood statistics</vt:lpstr>
      <vt:lpstr>Likelihood statistics</vt:lpstr>
      <vt:lpstr>Likelihood statistics</vt:lpstr>
      <vt:lpstr>Likelihood statistics</vt:lpstr>
      <vt:lpstr>Likelihood statistics</vt:lpstr>
      <vt:lpstr>Likelihood statistics</vt:lpstr>
      <vt:lpstr>Likelihood statistics</vt:lpstr>
      <vt:lpstr>PowerPoint Presentation</vt:lpstr>
      <vt:lpstr>Likelihood statistics</vt:lpstr>
      <vt:lpstr>Likelihood statistics</vt:lpstr>
      <vt:lpstr>Outline</vt:lpstr>
      <vt:lpstr>TMB</vt:lpstr>
      <vt:lpstr>Outline</vt:lpstr>
      <vt:lpstr>TMB examples</vt:lpstr>
      <vt:lpstr>TMB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Thorson</dc:creator>
  <cp:lastModifiedBy>Thorson, James</cp:lastModifiedBy>
  <cp:revision>78</cp:revision>
  <dcterms:created xsi:type="dcterms:W3CDTF">2010-02-28T21:11:55Z</dcterms:created>
  <dcterms:modified xsi:type="dcterms:W3CDTF">2016-02-10T21:23:56Z</dcterms:modified>
</cp:coreProperties>
</file>