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3" r:id="rId3"/>
    <p:sldId id="269" r:id="rId4"/>
    <p:sldId id="259" r:id="rId5"/>
    <p:sldId id="260" r:id="rId6"/>
    <p:sldId id="298" r:id="rId7"/>
    <p:sldId id="262" r:id="rId8"/>
    <p:sldId id="287" r:id="rId9"/>
    <p:sldId id="272" r:id="rId10"/>
    <p:sldId id="273" r:id="rId11"/>
    <p:sldId id="275" r:id="rId12"/>
    <p:sldId id="276" r:id="rId13"/>
    <p:sldId id="277" r:id="rId14"/>
    <p:sldId id="270" r:id="rId15"/>
    <p:sldId id="271" r:id="rId16"/>
    <p:sldId id="278" r:id="rId17"/>
    <p:sldId id="279" r:id="rId18"/>
    <p:sldId id="280" r:id="rId19"/>
    <p:sldId id="281" r:id="rId20"/>
    <p:sldId id="289" r:id="rId21"/>
    <p:sldId id="30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983" autoAdjust="0"/>
  </p:normalViewPr>
  <p:slideViewPr>
    <p:cSldViewPr>
      <p:cViewPr varScale="1">
        <p:scale>
          <a:sx n="62" d="100"/>
          <a:sy n="62" d="100"/>
        </p:scale>
        <p:origin x="1003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4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skr/adcomp/blob/master/TMB/R/mcmc.R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skr/adcomp/blob/master/TMB/R/mcmc.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Hamilontian</a:t>
            </a:r>
            <a:r>
              <a:rPr lang="en-US" b="1" dirty="0" smtClean="0"/>
              <a:t> MCMC in TMB and ADMB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/>
          <a:lstStyle/>
          <a:p>
            <a:r>
              <a:rPr lang="en-US" dirty="0" smtClean="0"/>
              <a:t>Cole Monnahan</a:t>
            </a:r>
          </a:p>
          <a:p>
            <a:r>
              <a:rPr lang="en-US" dirty="0" smtClean="0"/>
              <a:t>2/2016</a:t>
            </a:r>
            <a:endParaRPr lang="en-US" dirty="0" smtClean="0"/>
          </a:p>
          <a:p>
            <a:r>
              <a:rPr lang="en-US" dirty="0" smtClean="0"/>
              <a:t>Workshop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70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Effect of random momentum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270001"/>
            <a:ext cx="3352799" cy="558799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1270001"/>
            <a:ext cx="3352799" cy="5587998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3124200" y="914400"/>
            <a:ext cx="2822222" cy="762000"/>
            <a:chOff x="2209800" y="1417638"/>
            <a:chExt cx="1524000" cy="762000"/>
          </a:xfrm>
        </p:grpSpPr>
        <p:sp>
          <p:nvSpPr>
            <p:cNvPr id="20" name="TextBox 19"/>
            <p:cNvSpPr txBox="1"/>
            <p:nvPr/>
          </p:nvSpPr>
          <p:spPr>
            <a:xfrm>
              <a:off x="2209800" y="1417638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Random momentum and ɛ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2"/>
            </p:cNvCxnSpPr>
            <p:nvPr/>
          </p:nvCxnSpPr>
          <p:spPr>
            <a:xfrm>
              <a:off x="2971800" y="1786970"/>
              <a:ext cx="762000" cy="3926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/>
          <p:cNvCxnSpPr>
            <a:stCxn id="20" idx="2"/>
          </p:cNvCxnSpPr>
          <p:nvPr/>
        </p:nvCxnSpPr>
        <p:spPr>
          <a:xfrm flipH="1">
            <a:off x="3276600" y="1283732"/>
            <a:ext cx="1258711" cy="392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7086600" y="1676401"/>
            <a:ext cx="2514600" cy="2525605"/>
            <a:chOff x="2209800" y="-1008750"/>
            <a:chExt cx="1524000" cy="3670513"/>
          </a:xfrm>
        </p:grpSpPr>
        <p:sp>
          <p:nvSpPr>
            <p:cNvPr id="27" name="TextBox 26"/>
            <p:cNvSpPr txBox="1"/>
            <p:nvPr/>
          </p:nvSpPr>
          <p:spPr>
            <a:xfrm>
              <a:off x="2209800" y="1722437"/>
              <a:ext cx="1524000" cy="93932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w/o random ɛ we’d alternate here!!! </a:t>
              </a:r>
              <a:endParaRPr lang="en-US" dirty="0"/>
            </a:p>
          </p:txBody>
        </p:sp>
        <p:cxnSp>
          <p:nvCxnSpPr>
            <p:cNvPr id="28" name="Straight Arrow Connector 27"/>
            <p:cNvCxnSpPr>
              <a:stCxn id="27" idx="0"/>
            </p:cNvCxnSpPr>
            <p:nvPr/>
          </p:nvCxnSpPr>
          <p:spPr>
            <a:xfrm flipH="1" flipV="1">
              <a:off x="2671618" y="-1008750"/>
              <a:ext cx="300182" cy="273118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/>
          <p:cNvCxnSpPr>
            <a:stCxn id="27" idx="0"/>
          </p:cNvCxnSpPr>
          <p:nvPr/>
        </p:nvCxnSpPr>
        <p:spPr>
          <a:xfrm flipH="1" flipV="1">
            <a:off x="5715000" y="3352801"/>
            <a:ext cx="2628900" cy="2028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51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HMC: Example trajectories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270001"/>
            <a:ext cx="3352799" cy="558799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1270001"/>
            <a:ext cx="3352799" cy="5587997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5486400" y="5562600"/>
            <a:ext cx="1524000" cy="609600"/>
            <a:chOff x="2209800" y="1482170"/>
            <a:chExt cx="1524000" cy="609600"/>
          </a:xfrm>
        </p:grpSpPr>
        <p:sp>
          <p:nvSpPr>
            <p:cNvPr id="7" name="TextBox 6"/>
            <p:cNvSpPr txBox="1"/>
            <p:nvPr/>
          </p:nvSpPr>
          <p:spPr>
            <a:xfrm>
              <a:off x="2209800" y="1722438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“Divergent”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2971800" y="1482170"/>
              <a:ext cx="609600" cy="2402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136820" y="1676400"/>
            <a:ext cx="1905000" cy="369332"/>
            <a:chOff x="1828800" y="1722438"/>
            <a:chExt cx="1905000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2209800" y="1722438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“Divergent”</a:t>
              </a:r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 flipV="1">
              <a:off x="1828800" y="1810289"/>
              <a:ext cx="381000" cy="9681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185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Hamiltonian Monte Carlo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1295400"/>
            <a:ext cx="5181600" cy="4830763"/>
          </a:xfrm>
        </p:spPr>
        <p:txBody>
          <a:bodyPr>
            <a:normAutofit/>
          </a:bodyPr>
          <a:lstStyle/>
          <a:p>
            <a:r>
              <a:rPr lang="en-US" dirty="0" smtClean="0"/>
              <a:t>HMC eliminates inefficient random walk behavior</a:t>
            </a:r>
          </a:p>
          <a:p>
            <a:r>
              <a:rPr lang="en-US" dirty="0"/>
              <a:t>F</a:t>
            </a:r>
            <a:r>
              <a:rPr lang="en-US" dirty="0" smtClean="0"/>
              <a:t>ancy way to propose values</a:t>
            </a:r>
          </a:p>
          <a:p>
            <a:r>
              <a:rPr lang="en-US" dirty="0" smtClean="0"/>
              <a:t>Often produces nearly independent samples (for large L)</a:t>
            </a:r>
          </a:p>
          <a:p>
            <a:r>
              <a:rPr lang="en-US" dirty="0" smtClean="0"/>
              <a:t>Has high computational cost (L ≈ to thinning)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1143001"/>
            <a:ext cx="3428999" cy="571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05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 Hurdles of HMC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934"/>
            <a:ext cx="8262257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Introduced by Duane et al. (1987)… why uncommon?</a:t>
            </a:r>
          </a:p>
          <a:p>
            <a:r>
              <a:rPr lang="en-US" dirty="0" smtClean="0"/>
              <a:t>Some in the physics/stats literature</a:t>
            </a:r>
            <a:r>
              <a:rPr lang="en-US" baseline="30000" dirty="0" smtClean="0"/>
              <a:t>1</a:t>
            </a:r>
            <a:r>
              <a:rPr lang="en-US" dirty="0" smtClean="0"/>
              <a:t>, but it “</a:t>
            </a:r>
            <a:r>
              <a:rPr lang="en-US" i="1" dirty="0" smtClean="0"/>
              <a:t>seems to be under-appreciated by statisticians</a:t>
            </a:r>
            <a:r>
              <a:rPr lang="en-US" dirty="0" smtClean="0"/>
              <a:t>” </a:t>
            </a:r>
            <a:r>
              <a:rPr lang="en-US" sz="2400" dirty="0" smtClean="0"/>
              <a:t>(Neal, 2010).</a:t>
            </a:r>
            <a:endParaRPr lang="en-US" dirty="0" smtClean="0"/>
          </a:p>
          <a:p>
            <a:pPr marL="0" indent="0">
              <a:buNone/>
            </a:pPr>
            <a:r>
              <a:rPr lang="en-US" sz="1800" dirty="0" smtClean="0"/>
              <a:t> </a:t>
            </a:r>
            <a:r>
              <a:rPr lang="en-US" dirty="0" smtClean="0"/>
              <a:t>Mainly for two reasons: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b="1" dirty="0" smtClean="0"/>
              <a:t>Hard to calculate derivatives of log posteriors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b="1" dirty="0" smtClean="0"/>
              <a:t>Efficiency is notoriously sensitive to the tuning parameters: (L, ɛ, </a:t>
            </a:r>
            <a:r>
              <a:rPr lang="el-GR" b="1" dirty="0" smtClean="0"/>
              <a:t>Σ</a:t>
            </a:r>
            <a:r>
              <a:rPr lang="en-US" b="1" dirty="0" smtClean="0"/>
              <a:t>) 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733800" y="6412468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aseline="30000" dirty="0" smtClean="0"/>
              <a:t>1 </a:t>
            </a:r>
            <a:r>
              <a:rPr lang="en-US" dirty="0"/>
              <a:t>e.g., Neal (1996), </a:t>
            </a:r>
            <a:r>
              <a:rPr lang="en-US" dirty="0" err="1"/>
              <a:t>Ishwaran</a:t>
            </a:r>
            <a:r>
              <a:rPr lang="en-US" dirty="0"/>
              <a:t> (1999) and Schmidt (2009)</a:t>
            </a:r>
          </a:p>
        </p:txBody>
      </p:sp>
    </p:spTree>
    <p:extLst>
      <p:ext uri="{BB962C8B-B14F-4D97-AF65-F5344CB8AC3E}">
        <p14:creationId xmlns:p14="http://schemas.microsoft.com/office/powerpoint/2010/main" val="427819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#1: Automatic Differentiation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 is a numerical technique to get precise derivative of any continuous function.</a:t>
            </a:r>
          </a:p>
          <a:p>
            <a:r>
              <a:rPr lang="en-US" dirty="0" smtClean="0"/>
              <a:t>The computer applies the chain rule successively</a:t>
            </a:r>
          </a:p>
          <a:p>
            <a:r>
              <a:rPr lang="en-US" dirty="0" smtClean="0"/>
              <a:t>It is as precise as analytical derivatives up to computer precision.</a:t>
            </a:r>
          </a:p>
          <a:p>
            <a:r>
              <a:rPr lang="en-US" dirty="0" smtClean="0"/>
              <a:t>Available widely, e.g., ADMB, TMB, Stan</a:t>
            </a:r>
          </a:p>
          <a:p>
            <a:r>
              <a:rPr lang="en-US" dirty="0" smtClean="0"/>
              <a:t>Posterior must be continuously differentiable</a:t>
            </a:r>
          </a:p>
        </p:txBody>
      </p:sp>
    </p:spTree>
    <p:extLst>
      <p:ext uri="{BB962C8B-B14F-4D97-AF65-F5344CB8AC3E}">
        <p14:creationId xmlns:p14="http://schemas.microsoft.com/office/powerpoint/2010/main" val="426755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#2: No-U-Turn Sampler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Extends HMC to avoid specifying L and </a:t>
            </a:r>
            <a:r>
              <a:rPr lang="en-US" b="1" dirty="0"/>
              <a:t>ɛ.</a:t>
            </a:r>
            <a:endParaRPr lang="en-US" b="1" dirty="0" smtClean="0"/>
          </a:p>
          <a:p>
            <a:r>
              <a:rPr lang="en-US" dirty="0" smtClean="0"/>
              <a:t>ɛ is adapted with ‘dual averaging’. Works for HMC too. Skipping this...</a:t>
            </a:r>
          </a:p>
          <a:p>
            <a:r>
              <a:rPr lang="en-US" dirty="0" smtClean="0"/>
              <a:t>L is set automatically with a sophisticated algorithm that detects a “U-turn” in the trajectory and stops.</a:t>
            </a:r>
          </a:p>
          <a:p>
            <a:r>
              <a:rPr lang="en-US" dirty="0" smtClean="0"/>
              <a:t>Thus L varies at each iteration, avoiding wasteful steps.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62400" y="63246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Hoffman and </a:t>
            </a:r>
            <a:r>
              <a:rPr lang="en-US" dirty="0" err="1" smtClean="0"/>
              <a:t>Gelman</a:t>
            </a:r>
            <a:r>
              <a:rPr lang="en-US" dirty="0" smtClean="0"/>
              <a:t> (2011)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48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No-U-Turn Trajectory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843" y="2846295"/>
            <a:ext cx="8229600" cy="36307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1079718"/>
            <a:ext cx="82172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j in 0:max_depth</a:t>
            </a:r>
          </a:p>
          <a:p>
            <a:pPr lvl="1"/>
            <a:r>
              <a:rPr lang="en-US" sz="2400" dirty="0" smtClean="0"/>
              <a:t>Pick random direction (left or right)</a:t>
            </a:r>
          </a:p>
          <a:p>
            <a:pPr lvl="1"/>
            <a:r>
              <a:rPr lang="en-US" sz="2400" dirty="0" smtClean="0"/>
              <a:t>Recursively build tree of size 2</a:t>
            </a:r>
            <a:r>
              <a:rPr lang="en-US" sz="2400" baseline="30000" dirty="0" smtClean="0"/>
              <a:t>j</a:t>
            </a:r>
          </a:p>
          <a:p>
            <a:pPr lvl="1"/>
            <a:r>
              <a:rPr lang="en-US" sz="2400" dirty="0" smtClean="0"/>
              <a:t>If U-turn occur in subtree or divergence</a:t>
            </a:r>
          </a:p>
          <a:p>
            <a:pPr lvl="1"/>
            <a:r>
              <a:rPr lang="en-US" sz="2400" dirty="0"/>
              <a:t> </a:t>
            </a:r>
            <a:r>
              <a:rPr lang="en-US" sz="2400" dirty="0" smtClean="0"/>
              <a:t>     break, excluding subtree</a:t>
            </a:r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6781800" y="5257800"/>
            <a:ext cx="2209800" cy="609600"/>
            <a:chOff x="2209800" y="1417638"/>
            <a:chExt cx="1524000" cy="916271"/>
          </a:xfrm>
        </p:grpSpPr>
        <p:sp>
          <p:nvSpPr>
            <p:cNvPr id="7" name="TextBox 6"/>
            <p:cNvSpPr txBox="1"/>
            <p:nvPr/>
          </p:nvSpPr>
          <p:spPr>
            <a:xfrm>
              <a:off x="2209800" y="1417638"/>
              <a:ext cx="1524000" cy="555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Balanced Binary Tree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 flipH="1">
              <a:off x="2787869" y="1972770"/>
              <a:ext cx="183931" cy="3611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4419600" y="6460917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Fig 1, Hoffman and </a:t>
            </a:r>
            <a:r>
              <a:rPr lang="en-US" dirty="0" err="1" smtClean="0"/>
              <a:t>Gelman</a:t>
            </a:r>
            <a:r>
              <a:rPr lang="en-US" dirty="0" smtClean="0"/>
              <a:t> (2011)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89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Sampling from Trajectory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 B be set of states </a:t>
            </a:r>
            <a:r>
              <a:rPr lang="en-US" dirty="0"/>
              <a:t>(</a:t>
            </a:r>
            <a:r>
              <a:rPr lang="el-GR" dirty="0"/>
              <a:t>θ</a:t>
            </a:r>
            <a:r>
              <a:rPr lang="en-US" dirty="0"/>
              <a:t>,r</a:t>
            </a:r>
            <a:r>
              <a:rPr lang="en-US" dirty="0" smtClean="0"/>
              <a:t>) in trajectory.</a:t>
            </a:r>
          </a:p>
          <a:p>
            <a:r>
              <a:rPr lang="en-US" dirty="0" smtClean="0"/>
              <a:t>Generate a slice variable </a:t>
            </a:r>
          </a:p>
          <a:p>
            <a:r>
              <a:rPr lang="en-US" dirty="0" smtClean="0"/>
              <a:t>Set C is states in B where </a:t>
            </a:r>
          </a:p>
          <a:p>
            <a:r>
              <a:rPr lang="en-US" dirty="0" smtClean="0"/>
              <a:t>Uniformly select from C to get </a:t>
            </a:r>
            <a:r>
              <a:rPr lang="el-GR" dirty="0" smtClean="0"/>
              <a:t>θ</a:t>
            </a:r>
            <a:r>
              <a:rPr lang="en-US" baseline="-25000" dirty="0" smtClean="0"/>
              <a:t>t+1</a:t>
            </a:r>
          </a:p>
          <a:p>
            <a:r>
              <a:rPr lang="en-US" dirty="0" smtClean="0"/>
              <a:t>Why so complicated? </a:t>
            </a:r>
            <a:r>
              <a:rPr lang="en-US" b="1" dirty="0" smtClean="0"/>
              <a:t>Detailed balance</a:t>
            </a:r>
            <a:r>
              <a:rPr lang="en-US" dirty="0" smtClean="0"/>
              <a:t>!</a:t>
            </a:r>
          </a:p>
          <a:p>
            <a:endParaRPr lang="en-US" baseline="-25000" dirty="0" smtClean="0"/>
          </a:p>
          <a:p>
            <a:pPr marL="0" indent="0">
              <a:buNone/>
            </a:pPr>
            <a:r>
              <a:rPr lang="en-US" dirty="0" smtClean="0"/>
              <a:t>Note: </a:t>
            </a:r>
            <a:r>
              <a:rPr lang="en-US" u="sng" dirty="0" smtClean="0"/>
              <a:t>There is no Metropolis step</a:t>
            </a:r>
            <a:r>
              <a:rPr lang="en-US" dirty="0" smtClean="0"/>
              <a:t>, this is technically Gibbs sampling [p(</a:t>
            </a:r>
            <a:r>
              <a:rPr lang="el-GR" dirty="0" smtClean="0"/>
              <a:t>θ</a:t>
            </a:r>
            <a:r>
              <a:rPr lang="en-US" dirty="0" smtClean="0"/>
              <a:t>,</a:t>
            </a:r>
            <a:r>
              <a:rPr lang="en-US" dirty="0" err="1" smtClean="0"/>
              <a:t>r,u,B,C|ɛ</a:t>
            </a:r>
            <a:r>
              <a:rPr lang="en-US" dirty="0"/>
              <a:t>]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0183680"/>
              </p:ext>
            </p:extLst>
          </p:nvPr>
        </p:nvGraphicFramePr>
        <p:xfrm>
          <a:off x="5156200" y="2133600"/>
          <a:ext cx="2743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8" name="Equation" r:id="rId3" imgW="1028520" imgH="228600" progId="Equation.DSMT4">
                  <p:embed/>
                </p:oleObj>
              </mc:Choice>
              <mc:Fallback>
                <p:oleObj name="Equation" r:id="rId3" imgW="10285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56200" y="2133600"/>
                        <a:ext cx="2743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1745395"/>
              </p:ext>
            </p:extLst>
          </p:nvPr>
        </p:nvGraphicFramePr>
        <p:xfrm>
          <a:off x="5427663" y="2743200"/>
          <a:ext cx="186213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9" name="Equation" r:id="rId5" imgW="698400" imgH="228600" progId="Equation.DSMT4">
                  <p:embed/>
                </p:oleObj>
              </mc:Choice>
              <mc:Fallback>
                <p:oleObj name="Equation" r:id="rId5" imgW="698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27663" y="2743200"/>
                        <a:ext cx="1862137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993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No-U-Turn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6684" y="1600200"/>
            <a:ext cx="3130115" cy="4525963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218619" y="1143000"/>
            <a:ext cx="8001581" cy="5398042"/>
            <a:chOff x="685800" y="1337721"/>
            <a:chExt cx="8001581" cy="539804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5800" y="1337721"/>
              <a:ext cx="6693793" cy="5398042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6666790" y="1876507"/>
              <a:ext cx="2020591" cy="369332"/>
              <a:chOff x="2403258" y="783452"/>
              <a:chExt cx="2020591" cy="369332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899849" y="783452"/>
                <a:ext cx="152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U-Turn!! </a:t>
                </a:r>
                <a:endParaRPr lang="en-US" dirty="0"/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 flipV="1">
                <a:off x="2403258" y="935852"/>
                <a:ext cx="496591" cy="322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2862225" y="1844933"/>
              <a:ext cx="2229784" cy="1050667"/>
              <a:chOff x="2899849" y="783452"/>
              <a:chExt cx="1524000" cy="1729396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2899849" y="783452"/>
                <a:ext cx="1524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Exclude this subtree</a:t>
                </a:r>
                <a:endParaRPr lang="en-US" dirty="0"/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>
                <a:off x="3661849" y="1429783"/>
                <a:ext cx="406586" cy="10830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Arrow Connector 15"/>
            <p:cNvCxnSpPr>
              <a:stCxn id="13" idx="2"/>
            </p:cNvCxnSpPr>
            <p:nvPr/>
          </p:nvCxnSpPr>
          <p:spPr>
            <a:xfrm>
              <a:off x="3977117" y="2237601"/>
              <a:ext cx="13881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4340443" y="4487517"/>
              <a:ext cx="2432482" cy="923330"/>
              <a:chOff x="2403259" y="783452"/>
              <a:chExt cx="2020590" cy="923330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899849" y="783452"/>
                <a:ext cx="15240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Exclude due to slice variable</a:t>
                </a:r>
                <a:endParaRPr lang="en-US" dirty="0"/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2403259" y="935852"/>
                <a:ext cx="496590" cy="3092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4419600" y="6460917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Fig 2, Hoffman and </a:t>
            </a:r>
            <a:r>
              <a:rPr lang="en-US" dirty="0" err="1" smtClean="0"/>
              <a:t>Gelman</a:t>
            </a:r>
            <a:r>
              <a:rPr lang="en-US" dirty="0" smtClean="0"/>
              <a:t> (2011)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6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the No-U-Turn Sampler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Eliminates the need to specify ɛ or L: ɛ is tuned during the warmup phase, L dynamically. </a:t>
            </a:r>
          </a:p>
          <a:p>
            <a:r>
              <a:rPr lang="en-US" dirty="0" smtClean="0"/>
              <a:t>But, introduces new tuning parameters: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ax_depth</a:t>
            </a:r>
            <a:r>
              <a:rPr lang="en-US" dirty="0" smtClean="0"/>
              <a:t>: Maximum tree depth. </a:t>
            </a:r>
          </a:p>
          <a:p>
            <a:pPr lvl="1"/>
            <a:r>
              <a:rPr lang="en-US" dirty="0" smtClean="0"/>
              <a:t>Delta=0.6: The target acceptance rate.</a:t>
            </a:r>
          </a:p>
          <a:p>
            <a:pPr lvl="1"/>
            <a:r>
              <a:rPr lang="el-GR" dirty="0" smtClean="0"/>
              <a:t>γ</a:t>
            </a:r>
            <a:r>
              <a:rPr lang="en-US" dirty="0" smtClean="0"/>
              <a:t>=0.05, </a:t>
            </a:r>
            <a:r>
              <a:rPr lang="el-GR" dirty="0" smtClean="0"/>
              <a:t>κ</a:t>
            </a:r>
            <a:r>
              <a:rPr lang="en-US" dirty="0" smtClean="0"/>
              <a:t>=0.75, t</a:t>
            </a:r>
            <a:r>
              <a:rPr lang="en-US" baseline="-25000" dirty="0" smtClean="0"/>
              <a:t>0</a:t>
            </a:r>
            <a:r>
              <a:rPr lang="en-US" dirty="0" smtClean="0"/>
              <a:t>=10: For dual averaging</a:t>
            </a:r>
          </a:p>
          <a:p>
            <a:r>
              <a:rPr lang="en-US" dirty="0" smtClean="0"/>
              <a:t>However, this seems to work smoothly without intervention (good for general use)</a:t>
            </a:r>
          </a:p>
        </p:txBody>
      </p:sp>
    </p:spTree>
    <p:extLst>
      <p:ext uri="{BB962C8B-B14F-4D97-AF65-F5344CB8AC3E}">
        <p14:creationId xmlns:p14="http://schemas.microsoft.com/office/powerpoint/2010/main" val="59149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MCMC needs to be able to move about space easily</a:t>
            </a:r>
          </a:p>
          <a:p>
            <a:r>
              <a:rPr lang="en-US" dirty="0" smtClean="0"/>
              <a:t>This shape is problematic for Gibbs and RWM</a:t>
            </a:r>
          </a:p>
          <a:p>
            <a:r>
              <a:rPr lang="en-US" dirty="0" smtClean="0"/>
              <a:t>May take many steps to get to other end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756" y="2514600"/>
            <a:ext cx="4762406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196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Software implementation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43617"/>
              </p:ext>
            </p:extLst>
          </p:nvPr>
        </p:nvGraphicFramePr>
        <p:xfrm>
          <a:off x="457200" y="838200"/>
          <a:ext cx="8381999" cy="4251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76400"/>
                <a:gridCol w="2667056"/>
                <a:gridCol w="1866815"/>
                <a:gridCol w="2171728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ADMB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TMB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Stan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HMC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NUTS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ym typeface="Wingdings" panose="05000000000000000000" pitchFamily="2" charset="2"/>
                        </a:rPr>
                        <a:t>X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 anchor="ctr">
                    <a:lnB w="12700" cmpd="sng">
                      <a:noFill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Dual averaging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ym typeface="Wingdings" panose="05000000000000000000" pitchFamily="2" charset="2"/>
                        </a:rPr>
                        <a:t>X</a:t>
                      </a:r>
                      <a:endParaRPr lang="en-US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Step size: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ɛ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hyeps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eps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stepsize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# of steps: L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hynstep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int_time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(kind of)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Delta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delta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adapt_delta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Max tree depth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NA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max_doubling</a:t>
                      </a:r>
                      <a:endParaRPr lang="en-US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max_treedepth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jitter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Hard-coded on L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Hard-coded on 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stepsize_jitter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Mass matrix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Estimated</a:t>
                      </a:r>
                      <a:r>
                        <a:rPr lang="en-US" baseline="0" dirty="0" smtClean="0"/>
                        <a:t> covariance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Arbitrary matrix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Unit</a:t>
                      </a:r>
                      <a:r>
                        <a:rPr lang="en-US" baseline="0" dirty="0" smtClean="0"/>
                        <a:t> diagonal, adapted diagonal, or adapted “dense”</a:t>
                      </a:r>
                      <a:endParaRPr lang="en-US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43593" y="5257800"/>
            <a:ext cx="830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Stan is state-of-the art for HMC. TMB and ADMB are very far behind </a:t>
            </a:r>
            <a:endParaRPr lang="en-US" sz="1600" dirty="0" smtClean="0"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://github.com/kaskr/adcomp/blob/master/TMB/R/mcmc.R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9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HMC in TMB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Beta versions of </a:t>
            </a:r>
            <a:r>
              <a:rPr lang="en-US" dirty="0" smtClean="0"/>
              <a:t>RWM, HMC </a:t>
            </a:r>
            <a:r>
              <a:rPr lang="en-US" dirty="0" smtClean="0"/>
              <a:t>and NUTS</a:t>
            </a:r>
          </a:p>
          <a:p>
            <a:r>
              <a:rPr lang="en-US" dirty="0" smtClean="0"/>
              <a:t>Can specify mass matrix (covariance matrix) but it does not adapt (like Stan</a:t>
            </a:r>
            <a:r>
              <a:rPr lang="en-US" dirty="0" smtClean="0"/>
              <a:t>). Kind of buggy still..</a:t>
            </a:r>
            <a:endParaRPr lang="en-US" dirty="0" smtClean="0"/>
          </a:p>
          <a:p>
            <a:r>
              <a:rPr lang="en-US" dirty="0" smtClean="0"/>
              <a:t>Bounding must be </a:t>
            </a:r>
            <a:r>
              <a:rPr lang="en-US" dirty="0" smtClean="0"/>
              <a:t>done </a:t>
            </a:r>
            <a:r>
              <a:rPr lang="en-US" dirty="0" smtClean="0"/>
              <a:t>internally (disadvantage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Future versions will be specified as box constraints</a:t>
            </a:r>
          </a:p>
          <a:p>
            <a:r>
              <a:rPr lang="en-US" dirty="0" smtClean="0"/>
              <a:t>Can do LA at each iteration or </a:t>
            </a:r>
            <a:r>
              <a:rPr lang="en-US" dirty="0" smtClean="0"/>
              <a:t>not for RE models</a:t>
            </a:r>
          </a:p>
          <a:p>
            <a:r>
              <a:rPr lang="en-US" dirty="0" smtClean="0"/>
              <a:t>Does not handle </a:t>
            </a:r>
            <a:r>
              <a:rPr lang="en-US" dirty="0" err="1" smtClean="0"/>
              <a:t>NaN’s</a:t>
            </a:r>
            <a:r>
              <a:rPr lang="en-US" dirty="0" smtClean="0"/>
              <a:t> very well currently</a:t>
            </a:r>
          </a:p>
          <a:p>
            <a:r>
              <a:rPr lang="en-US" dirty="0" smtClean="0"/>
              <a:t>Try it out and let me know if you want to help contribute!</a:t>
            </a:r>
          </a:p>
          <a:p>
            <a:pPr lvl="1"/>
            <a:r>
              <a:rPr lang="en-US" dirty="0">
                <a:hlinkClick r:id="rId2"/>
              </a:rPr>
              <a:t>https://github.com/kaskr/adcomp/blob/master/TMB/R/mcmc.R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41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RWM and Gibbs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RWM pros/cons:</a:t>
            </a:r>
          </a:p>
          <a:p>
            <a:pPr lvl="1"/>
            <a:r>
              <a:rPr lang="en-US" dirty="0" smtClean="0"/>
              <a:t>Easy to implement and works well for many problems w/o conjugacy.</a:t>
            </a:r>
          </a:p>
          <a:p>
            <a:pPr lvl="1"/>
            <a:r>
              <a:rPr lang="en-US" dirty="0" smtClean="0"/>
              <a:t>Must be tuned, can be very sensitive to this</a:t>
            </a:r>
          </a:p>
          <a:p>
            <a:r>
              <a:rPr lang="en-US" dirty="0" smtClean="0"/>
              <a:t>Gibbs pros/cons:</a:t>
            </a:r>
          </a:p>
          <a:p>
            <a:pPr lvl="1"/>
            <a:r>
              <a:rPr lang="en-US" dirty="0" smtClean="0"/>
              <a:t>No tuning needed, if full conditionals are possible</a:t>
            </a:r>
          </a:p>
          <a:p>
            <a:pPr lvl="1"/>
            <a:r>
              <a:rPr lang="en-US" dirty="0" smtClean="0"/>
              <a:t>Easy to implement (JAGS, BUGS, etc.)</a:t>
            </a:r>
          </a:p>
          <a:p>
            <a:endParaRPr lang="en-US" dirty="0" smtClean="0"/>
          </a:p>
          <a:p>
            <a:r>
              <a:rPr lang="en-US" dirty="0" smtClean="0"/>
              <a:t>As the dimensionality and complexity increases, these algorithms can struggle.</a:t>
            </a:r>
            <a:br>
              <a:rPr lang="en-US" dirty="0" smtClean="0"/>
            </a:br>
            <a:r>
              <a:rPr lang="en-US" sz="2300" dirty="0" smtClean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Thought</a:t>
            </a:r>
            <a:r>
              <a:rPr lang="en-US" dirty="0" smtClean="0"/>
              <a:t>: We could use the gradient </a:t>
            </a:r>
            <a:r>
              <a:rPr lang="en-US" u="sng" dirty="0" smtClean="0"/>
              <a:t>to quickly move between areas</a:t>
            </a:r>
            <a:r>
              <a:rPr lang="en-US" dirty="0"/>
              <a:t> </a:t>
            </a:r>
            <a:r>
              <a:rPr lang="en-US" dirty="0" smtClean="0"/>
              <a:t>regardless of dimensionality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67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Hamiltonian Dynamics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/>
          <a:lstStyle/>
          <a:p>
            <a:r>
              <a:rPr lang="en-US" dirty="0"/>
              <a:t>Imagine a puck moving on a frictionless </a:t>
            </a:r>
            <a:r>
              <a:rPr lang="en-US" dirty="0" smtClean="0"/>
              <a:t>surface </a:t>
            </a:r>
          </a:p>
          <a:p>
            <a:r>
              <a:rPr lang="en-US" dirty="0" smtClean="0"/>
              <a:t>It has </a:t>
            </a:r>
            <a:r>
              <a:rPr lang="en-US" b="1" dirty="0" smtClean="0"/>
              <a:t>position</a:t>
            </a:r>
            <a:r>
              <a:rPr lang="en-US" dirty="0" smtClean="0"/>
              <a:t> </a:t>
            </a:r>
            <a:r>
              <a:rPr lang="el-GR" dirty="0" smtClean="0"/>
              <a:t>θ</a:t>
            </a:r>
            <a:r>
              <a:rPr lang="en-US" dirty="0" smtClean="0"/>
              <a:t> with a potential energy U(</a:t>
            </a:r>
            <a:r>
              <a:rPr lang="el-GR" dirty="0" smtClean="0"/>
              <a:t>θ</a:t>
            </a:r>
            <a:r>
              <a:rPr lang="en-US" dirty="0" smtClean="0"/>
              <a:t>)</a:t>
            </a:r>
          </a:p>
          <a:p>
            <a:r>
              <a:rPr lang="en-US" dirty="0" smtClean="0"/>
              <a:t>And </a:t>
            </a:r>
            <a:r>
              <a:rPr lang="en-US" b="1" dirty="0" smtClean="0"/>
              <a:t>momentum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, with kinetic energy K(</a:t>
            </a:r>
            <a:r>
              <a:rPr lang="en-US" i="1" dirty="0" smtClean="0"/>
              <a:t>r</a:t>
            </a:r>
            <a:r>
              <a:rPr lang="en-US" dirty="0" smtClean="0"/>
              <a:t>)</a:t>
            </a:r>
            <a:r>
              <a:rPr lang="en-US" i="1" dirty="0" smtClean="0"/>
              <a:t>.</a:t>
            </a:r>
          </a:p>
          <a:p>
            <a:r>
              <a:rPr lang="en-US" dirty="0" smtClean="0"/>
              <a:t>The Hamiltonian [</a:t>
            </a:r>
            <a:r>
              <a:rPr lang="en-US" i="1" dirty="0" smtClean="0"/>
              <a:t>H</a:t>
            </a:r>
            <a:r>
              <a:rPr lang="en-US" dirty="0" smtClean="0"/>
              <a:t>(</a:t>
            </a:r>
            <a:r>
              <a:rPr lang="el-GR" dirty="0" smtClean="0"/>
              <a:t>θ</a:t>
            </a:r>
            <a:r>
              <a:rPr lang="en-US" dirty="0" smtClean="0"/>
              <a:t>,</a:t>
            </a:r>
            <a:r>
              <a:rPr lang="en-US" i="1" dirty="0" smtClean="0"/>
              <a:t>r</a:t>
            </a:r>
            <a:r>
              <a:rPr lang="en-US" dirty="0" smtClean="0"/>
              <a:t>)] describes the behavior of the system over time. For MCMC:H=U(</a:t>
            </a:r>
            <a:r>
              <a:rPr lang="el-GR" dirty="0"/>
              <a:t>θ</a:t>
            </a:r>
            <a:r>
              <a:rPr lang="en-US" dirty="0" smtClean="0"/>
              <a:t>)+</a:t>
            </a:r>
            <a:r>
              <a:rPr lang="en-US" dirty="0"/>
              <a:t>K(</a:t>
            </a:r>
            <a:r>
              <a:rPr lang="en-US" i="1" dirty="0"/>
              <a:t>r</a:t>
            </a:r>
            <a:r>
              <a:rPr lang="en-US" dirty="0"/>
              <a:t>)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3794452"/>
              </p:ext>
            </p:extLst>
          </p:nvPr>
        </p:nvGraphicFramePr>
        <p:xfrm>
          <a:off x="985837" y="4764088"/>
          <a:ext cx="7172325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" name="Equation" r:id="rId3" imgW="2273040" imgH="431640" progId="Equation.DSMT4">
                  <p:embed/>
                </p:oleObj>
              </mc:Choice>
              <mc:Fallback>
                <p:oleObj name="Equation" r:id="rId3" imgW="22730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5837" y="4764088"/>
                        <a:ext cx="7172325" cy="1362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7010400" y="4764088"/>
            <a:ext cx="1371600" cy="1362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19800" y="63246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Derivative of log-posterior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52800" y="4800600"/>
            <a:ext cx="1066800" cy="1362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43200" y="6361112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Trivial to calculate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09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Hamiltonian Dynamics: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0" y="1600200"/>
            <a:ext cx="5562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See Neal (2010) for good review</a:t>
            </a:r>
          </a:p>
          <a:p>
            <a:r>
              <a:rPr lang="en-US" dirty="0" smtClean="0"/>
              <a:t>For MCMC we set U=log posterior and K=log N(0,</a:t>
            </a:r>
            <a:r>
              <a:rPr lang="el-GR" dirty="0" smtClean="0"/>
              <a:t>Σ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Take a 1d example where: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U</a:t>
            </a:r>
            <a:r>
              <a:rPr lang="en-US" dirty="0" smtClean="0"/>
              <a:t>=</a:t>
            </a:r>
            <a:r>
              <a:rPr lang="el-GR" dirty="0" smtClean="0"/>
              <a:t>θ</a:t>
            </a:r>
            <a:r>
              <a:rPr lang="en-US" baseline="30000" dirty="0" smtClean="0"/>
              <a:t>2</a:t>
            </a:r>
            <a:r>
              <a:rPr lang="en-US" dirty="0" smtClean="0"/>
              <a:t>/2  [</a:t>
            </a:r>
            <a:r>
              <a:rPr lang="el-GR" dirty="0" smtClean="0"/>
              <a:t>θ</a:t>
            </a:r>
            <a:r>
              <a:rPr lang="en-US" dirty="0" smtClean="0"/>
              <a:t>~N(0,1)]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K</a:t>
            </a:r>
            <a:r>
              <a:rPr lang="en-US" dirty="0" smtClean="0"/>
              <a:t>=r</a:t>
            </a:r>
            <a:r>
              <a:rPr lang="en-US" baseline="30000" dirty="0" smtClean="0"/>
              <a:t>2</a:t>
            </a:r>
            <a:r>
              <a:rPr lang="en-US" dirty="0" smtClean="0"/>
              <a:t>/2   [</a:t>
            </a:r>
            <a:r>
              <a:rPr lang="en-US" dirty="0" err="1"/>
              <a:t>r</a:t>
            </a:r>
            <a:r>
              <a:rPr lang="en-US" dirty="0" err="1" smtClean="0"/>
              <a:t>~N</a:t>
            </a:r>
            <a:r>
              <a:rPr lang="en-US" dirty="0" smtClean="0"/>
              <a:t>(0,1</a:t>
            </a:r>
            <a:r>
              <a:rPr lang="en-US" dirty="0"/>
              <a:t>)]</a:t>
            </a:r>
            <a:endParaRPr lang="en-US" dirty="0" smtClean="0"/>
          </a:p>
          <a:p>
            <a:r>
              <a:rPr lang="en-US" dirty="0" smtClean="0"/>
              <a:t>We can solve these equations analytically</a:t>
            </a:r>
          </a:p>
          <a:p>
            <a:r>
              <a:rPr lang="en-US" dirty="0" smtClean="0"/>
              <a:t>Note: </a:t>
            </a:r>
          </a:p>
          <a:p>
            <a:pPr lvl="1"/>
            <a:r>
              <a:rPr lang="en-US" i="1" dirty="0" smtClean="0"/>
              <a:t>H </a:t>
            </a:r>
            <a:r>
              <a:rPr lang="en-US" dirty="0" smtClean="0"/>
              <a:t>is constant over time</a:t>
            </a:r>
          </a:p>
          <a:p>
            <a:pPr lvl="1"/>
            <a:r>
              <a:rPr lang="en-US" dirty="0" smtClean="0"/>
              <a:t>Each </a:t>
            </a:r>
            <a:r>
              <a:rPr lang="en-US" i="1" dirty="0" smtClean="0"/>
              <a:t>r</a:t>
            </a:r>
            <a:r>
              <a:rPr lang="en-US" dirty="0" smtClean="0"/>
              <a:t> is a different contours</a:t>
            </a:r>
          </a:p>
          <a:p>
            <a:pPr lvl="1"/>
            <a:r>
              <a:rPr lang="en-US" dirty="0" smtClean="0"/>
              <a:t>Most systems are not solvable </a:t>
            </a:r>
          </a:p>
          <a:p>
            <a:pPr lvl="1"/>
            <a:endParaRPr lang="en-US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0" y="1524002"/>
            <a:ext cx="3200399" cy="533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78459" y="45836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4953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4953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214347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Hamiltonian Dynamics: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0" y="1600200"/>
            <a:ext cx="5562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See Neal (2010) for good review</a:t>
            </a:r>
          </a:p>
          <a:p>
            <a:r>
              <a:rPr lang="en-US" dirty="0" smtClean="0"/>
              <a:t>For MCMC we set U=log posterior and K=log N(0,</a:t>
            </a:r>
            <a:r>
              <a:rPr lang="el-GR" dirty="0" smtClean="0"/>
              <a:t>Σ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Take a 1d example where: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U</a:t>
            </a:r>
            <a:r>
              <a:rPr lang="en-US" dirty="0" smtClean="0"/>
              <a:t>=</a:t>
            </a:r>
            <a:r>
              <a:rPr lang="el-GR" dirty="0" smtClean="0"/>
              <a:t>θ</a:t>
            </a:r>
            <a:r>
              <a:rPr lang="en-US" baseline="30000" dirty="0" smtClean="0"/>
              <a:t>2</a:t>
            </a:r>
            <a:r>
              <a:rPr lang="en-US" dirty="0" smtClean="0"/>
              <a:t>/2  [</a:t>
            </a:r>
            <a:r>
              <a:rPr lang="el-GR" dirty="0" smtClean="0"/>
              <a:t>θ</a:t>
            </a:r>
            <a:r>
              <a:rPr lang="en-US" dirty="0" smtClean="0"/>
              <a:t>~N(0,1)]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K</a:t>
            </a:r>
            <a:r>
              <a:rPr lang="en-US" dirty="0" smtClean="0"/>
              <a:t>=r</a:t>
            </a:r>
            <a:r>
              <a:rPr lang="en-US" baseline="30000" dirty="0" smtClean="0"/>
              <a:t>2</a:t>
            </a:r>
            <a:r>
              <a:rPr lang="en-US" dirty="0" smtClean="0"/>
              <a:t>/2   [</a:t>
            </a:r>
            <a:r>
              <a:rPr lang="en-US" dirty="0" err="1"/>
              <a:t>r</a:t>
            </a:r>
            <a:r>
              <a:rPr lang="en-US" dirty="0" err="1" smtClean="0"/>
              <a:t>~N</a:t>
            </a:r>
            <a:r>
              <a:rPr lang="en-US" dirty="0" smtClean="0"/>
              <a:t>(0,1</a:t>
            </a:r>
            <a:r>
              <a:rPr lang="en-US" dirty="0"/>
              <a:t>)]</a:t>
            </a:r>
            <a:endParaRPr lang="en-US" dirty="0" smtClean="0"/>
          </a:p>
          <a:p>
            <a:r>
              <a:rPr lang="en-US" dirty="0" smtClean="0"/>
              <a:t>We can solve these equations analytically</a:t>
            </a:r>
          </a:p>
          <a:p>
            <a:r>
              <a:rPr lang="en-US" dirty="0" smtClean="0"/>
              <a:t>Note: </a:t>
            </a:r>
          </a:p>
          <a:p>
            <a:pPr lvl="1"/>
            <a:r>
              <a:rPr lang="en-US" i="1" dirty="0" smtClean="0"/>
              <a:t>H </a:t>
            </a:r>
            <a:r>
              <a:rPr lang="en-US" dirty="0" smtClean="0"/>
              <a:t>is constant over time</a:t>
            </a:r>
          </a:p>
          <a:p>
            <a:pPr lvl="1"/>
            <a:r>
              <a:rPr lang="en-US" dirty="0" smtClean="0"/>
              <a:t>Each </a:t>
            </a:r>
            <a:r>
              <a:rPr lang="en-US" i="1" dirty="0" smtClean="0"/>
              <a:t>r</a:t>
            </a:r>
            <a:r>
              <a:rPr lang="en-US" dirty="0" smtClean="0"/>
              <a:t> is a different contours</a:t>
            </a:r>
          </a:p>
          <a:p>
            <a:pPr lvl="1"/>
            <a:r>
              <a:rPr lang="en-US" dirty="0" smtClean="0"/>
              <a:t>Most systems are not solvable </a:t>
            </a:r>
          </a:p>
          <a:p>
            <a:pPr lvl="1"/>
            <a:endParaRPr lang="en-US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0" y="1524002"/>
            <a:ext cx="3200399" cy="533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78459" y="45836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4953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4953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43271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Hamiltonian Monte Carlo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</a:t>
            </a:r>
            <a:r>
              <a:rPr lang="en-US" dirty="0" err="1" smtClean="0"/>
              <a:t>r~MVN</a:t>
            </a:r>
            <a:r>
              <a:rPr lang="en-US" dirty="0" smtClean="0"/>
              <a:t>(0,</a:t>
            </a:r>
            <a:r>
              <a:rPr lang="el-GR" dirty="0" smtClean="0"/>
              <a:t>Σ</a:t>
            </a:r>
            <a:r>
              <a:rPr lang="en-US" dirty="0" smtClean="0"/>
              <a:t>) (</a:t>
            </a:r>
            <a:r>
              <a:rPr lang="el-GR" dirty="0" smtClean="0"/>
              <a:t>Σ</a:t>
            </a:r>
            <a:r>
              <a:rPr lang="en-US" baseline="30000" dirty="0" smtClean="0"/>
              <a:t> 1</a:t>
            </a:r>
            <a:r>
              <a:rPr lang="en-US" dirty="0" smtClean="0"/>
              <a:t> is unit diagonal)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Project forward</a:t>
            </a:r>
            <a:r>
              <a:rPr lang="en-US" baseline="30000" dirty="0"/>
              <a:t>2</a:t>
            </a:r>
            <a:r>
              <a:rPr lang="en-US" dirty="0" smtClean="0"/>
              <a:t> L discrete steps of size ɛ.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final value of trajectory is our </a:t>
            </a:r>
            <a:r>
              <a:rPr lang="en-US" b="1" dirty="0" smtClean="0"/>
              <a:t>proposed value </a:t>
            </a:r>
            <a:r>
              <a:rPr lang="en-US" dirty="0" smtClean="0"/>
              <a:t>(</a:t>
            </a:r>
            <a:r>
              <a:rPr lang="en-US" i="1" dirty="0" smtClean="0"/>
              <a:t>q</a:t>
            </a:r>
            <a:r>
              <a:rPr lang="en-US" dirty="0" smtClean="0"/>
              <a:t>!!).</a:t>
            </a:r>
          </a:p>
          <a:p>
            <a:r>
              <a:rPr lang="en-US" dirty="0" smtClean="0"/>
              <a:t>Note:</a:t>
            </a:r>
          </a:p>
          <a:p>
            <a:pPr lvl="1"/>
            <a:r>
              <a:rPr lang="en-US" dirty="0" smtClean="0"/>
              <a:t>H varies due to discretization, so use RWM step: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This generates joint samples (</a:t>
            </a:r>
            <a:r>
              <a:rPr lang="el-GR" dirty="0" smtClean="0"/>
              <a:t>θ</a:t>
            </a:r>
            <a:r>
              <a:rPr lang="en-US" dirty="0" smtClean="0"/>
              <a:t>,r), so we discard (ignore) the </a:t>
            </a:r>
            <a:r>
              <a:rPr lang="en-US" i="1" dirty="0" smtClean="0"/>
              <a:t>r</a:t>
            </a:r>
            <a:r>
              <a:rPr lang="en-US" dirty="0" smtClean="0"/>
              <a:t> samples. </a:t>
            </a:r>
          </a:p>
          <a:p>
            <a:pPr lvl="1"/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8532455"/>
              </p:ext>
            </p:extLst>
          </p:nvPr>
        </p:nvGraphicFramePr>
        <p:xfrm>
          <a:off x="1905000" y="4495800"/>
          <a:ext cx="6367462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5" name="Equation" r:id="rId3" imgW="2730240" imgH="241200" progId="Equation.DSMT4">
                  <p:embed/>
                </p:oleObj>
              </mc:Choice>
              <mc:Fallback>
                <p:oleObj name="Equation" r:id="rId3" imgW="27302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495800"/>
                        <a:ext cx="6367462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-228600" y="6248400"/>
            <a:ext cx="929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aseline="30000" dirty="0" smtClean="0"/>
              <a:t>1 </a:t>
            </a:r>
            <a:r>
              <a:rPr lang="en-US" dirty="0" smtClean="0"/>
              <a:t>This is known as the “mass matrix”</a:t>
            </a:r>
          </a:p>
          <a:p>
            <a:pPr algn="r"/>
            <a:r>
              <a:rPr lang="en-US" baseline="30000" dirty="0" smtClean="0"/>
              <a:t>2 </a:t>
            </a:r>
            <a:r>
              <a:rPr lang="en-US" dirty="0" smtClean="0"/>
              <a:t>Using the Leapfrog integrator which is </a:t>
            </a:r>
            <a:r>
              <a:rPr lang="en-US" dirty="0"/>
              <a:t>more stable/robust than Euler’s </a:t>
            </a:r>
            <a:r>
              <a:rPr lang="en-US" dirty="0" smtClean="0"/>
              <a:t>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Hamiltonian Monte Carlo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Q: Why do we need to utilize a Hamiltonian system?</a:t>
            </a:r>
          </a:p>
          <a:p>
            <a:r>
              <a:rPr lang="en-US" dirty="0" smtClean="0"/>
              <a:t>A: Detailed balance! </a:t>
            </a:r>
          </a:p>
          <a:p>
            <a:r>
              <a:rPr lang="en-US" dirty="0" smtClean="0"/>
              <a:t>HMC has several mathematical properties advantageous for MCMC:</a:t>
            </a:r>
          </a:p>
          <a:p>
            <a:pPr lvl="1"/>
            <a:r>
              <a:rPr lang="en-US" dirty="0" smtClean="0"/>
              <a:t>Reversible + Volume preserving. </a:t>
            </a:r>
          </a:p>
          <a:p>
            <a:pPr lvl="1"/>
            <a:r>
              <a:rPr lang="en-US" dirty="0" smtClean="0"/>
              <a:t>Informally: the q cancels out. Impossible to calculate otherwise.</a:t>
            </a:r>
          </a:p>
          <a:p>
            <a:r>
              <a:rPr lang="en-US" dirty="0" smtClean="0"/>
              <a:t>Crucially, these hold under discretization</a:t>
            </a:r>
          </a:p>
          <a:p>
            <a:r>
              <a:rPr lang="en-US" dirty="0" smtClean="0"/>
              <a:t>Bottom line: </a:t>
            </a:r>
            <a:br>
              <a:rPr lang="en-US" dirty="0" smtClean="0"/>
            </a:br>
            <a:r>
              <a:rPr lang="en-US" sz="13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The chain gives us samples from the posterior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326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HMC: Example trajectories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270001"/>
            <a:ext cx="3352799" cy="558799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1270001"/>
            <a:ext cx="3352799" cy="558799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5410200" y="2895600"/>
            <a:ext cx="1524000" cy="521732"/>
            <a:chOff x="1143000" y="2895600"/>
            <a:chExt cx="1524000" cy="521732"/>
          </a:xfrm>
        </p:grpSpPr>
        <p:sp>
          <p:nvSpPr>
            <p:cNvPr id="6" name="TextBox 5"/>
            <p:cNvSpPr txBox="1"/>
            <p:nvPr/>
          </p:nvSpPr>
          <p:spPr>
            <a:xfrm>
              <a:off x="1143000" y="3048000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Small ɛ, big L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V="1">
              <a:off x="1905000" y="2895600"/>
              <a:ext cx="30480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477000" y="1417638"/>
            <a:ext cx="1524000" cy="521732"/>
            <a:chOff x="2209800" y="1417638"/>
            <a:chExt cx="1524000" cy="521732"/>
          </a:xfrm>
        </p:grpSpPr>
        <p:sp>
          <p:nvSpPr>
            <p:cNvPr id="11" name="TextBox 10"/>
            <p:cNvSpPr txBox="1"/>
            <p:nvPr/>
          </p:nvSpPr>
          <p:spPr>
            <a:xfrm>
              <a:off x="2209800" y="1417638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Big ɛ, small L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667000" y="1786970"/>
              <a:ext cx="30480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066800" y="1374389"/>
            <a:ext cx="1524000" cy="683011"/>
            <a:chOff x="2209800" y="1417638"/>
            <a:chExt cx="1524000" cy="683011"/>
          </a:xfrm>
        </p:grpSpPr>
        <p:sp>
          <p:nvSpPr>
            <p:cNvPr id="20" name="TextBox 19"/>
            <p:cNvSpPr txBox="1"/>
            <p:nvPr/>
          </p:nvSpPr>
          <p:spPr>
            <a:xfrm>
              <a:off x="2209800" y="1417638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Very stable!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2"/>
            </p:cNvCxnSpPr>
            <p:nvPr/>
          </p:nvCxnSpPr>
          <p:spPr>
            <a:xfrm>
              <a:off x="2971800" y="1786970"/>
              <a:ext cx="228600" cy="31367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447800" y="5029200"/>
            <a:ext cx="1524000" cy="1027331"/>
            <a:chOff x="2209800" y="1341438"/>
            <a:chExt cx="1524000" cy="1027331"/>
          </a:xfrm>
        </p:grpSpPr>
        <p:sp>
          <p:nvSpPr>
            <p:cNvPr id="24" name="TextBox 23"/>
            <p:cNvSpPr txBox="1"/>
            <p:nvPr/>
          </p:nvSpPr>
          <p:spPr>
            <a:xfrm>
              <a:off x="2209800" y="1722438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Errors don’t accumulate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24" idx="0"/>
            </p:cNvCxnSpPr>
            <p:nvPr/>
          </p:nvCxnSpPr>
          <p:spPr>
            <a:xfrm flipV="1">
              <a:off x="2971800" y="1341438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5486400" y="4572000"/>
            <a:ext cx="1524000" cy="1051917"/>
            <a:chOff x="2209800" y="1316852"/>
            <a:chExt cx="1524000" cy="1051917"/>
          </a:xfrm>
        </p:grpSpPr>
        <p:sp>
          <p:nvSpPr>
            <p:cNvPr id="30" name="TextBox 29"/>
            <p:cNvSpPr txBox="1"/>
            <p:nvPr/>
          </p:nvSpPr>
          <p:spPr>
            <a:xfrm>
              <a:off x="2209800" y="1722438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Big ɛ leads to variation in H </a:t>
              </a:r>
              <a:endParaRPr lang="en-US" dirty="0"/>
            </a:p>
          </p:txBody>
        </p:sp>
        <p:cxnSp>
          <p:nvCxnSpPr>
            <p:cNvPr id="31" name="Straight Arrow Connector 30"/>
            <p:cNvCxnSpPr>
              <a:stCxn id="30" idx="0"/>
            </p:cNvCxnSpPr>
            <p:nvPr/>
          </p:nvCxnSpPr>
          <p:spPr>
            <a:xfrm flipH="1" flipV="1">
              <a:off x="2362200" y="1316852"/>
              <a:ext cx="609600" cy="4055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654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3986</TotalTime>
  <Words>1082</Words>
  <Application>Microsoft Office PowerPoint</Application>
  <PresentationFormat>On-screen Show (4:3)</PresentationFormat>
  <Paragraphs>185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Courier New</vt:lpstr>
      <vt:lpstr>Wingdings</vt:lpstr>
      <vt:lpstr>Office Theme</vt:lpstr>
      <vt:lpstr>Equation</vt:lpstr>
      <vt:lpstr>Hamilontian MCMC in TMB and ADMB</vt:lpstr>
      <vt:lpstr>PowerPoint Presentation</vt:lpstr>
      <vt:lpstr>Beyond RWM and Gibbs</vt:lpstr>
      <vt:lpstr>Hamiltonian Dynamics</vt:lpstr>
      <vt:lpstr>Hamiltonian Dynamics: Example</vt:lpstr>
      <vt:lpstr>Hamiltonian Dynamics: Example</vt:lpstr>
      <vt:lpstr>Hamiltonian Monte Carlo</vt:lpstr>
      <vt:lpstr>Hamiltonian Monte Carlo</vt:lpstr>
      <vt:lpstr>HMC: Example trajectories</vt:lpstr>
      <vt:lpstr>Effect of random momentum</vt:lpstr>
      <vt:lpstr>HMC: Example trajectories</vt:lpstr>
      <vt:lpstr>Hamiltonian Monte Carlo</vt:lpstr>
      <vt:lpstr>Implementation Hurdles of HMC</vt:lpstr>
      <vt:lpstr>Solution #1: Automatic Differentiation</vt:lpstr>
      <vt:lpstr>Solution #2: No-U-Turn Sampler</vt:lpstr>
      <vt:lpstr>No-U-Turn Trajectory</vt:lpstr>
      <vt:lpstr>Sampling from Trajectory</vt:lpstr>
      <vt:lpstr>No-U-Turn Example</vt:lpstr>
      <vt:lpstr>Tuning the No-U-Turn Sampler</vt:lpstr>
      <vt:lpstr>Software implementation</vt:lpstr>
      <vt:lpstr>State of HMC in TMB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Cole</dc:creator>
  <cp:lastModifiedBy>Cole</cp:lastModifiedBy>
  <cp:revision>138</cp:revision>
  <dcterms:created xsi:type="dcterms:W3CDTF">2006-08-16T00:00:00Z</dcterms:created>
  <dcterms:modified xsi:type="dcterms:W3CDTF">2016-02-08T22:21:43Z</dcterms:modified>
</cp:coreProperties>
</file>