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95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09C9-48CE-4D21-86F0-5DB45E1C347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Random Walk in TMB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 data</a:t>
            </a:r>
          </a:p>
          <a:p>
            <a:pPr lvl="1"/>
            <a:r>
              <a:rPr lang="en-US" dirty="0" smtClean="0"/>
              <a:t>Try different values for the two errors</a:t>
            </a:r>
          </a:p>
          <a:p>
            <a:r>
              <a:rPr lang="en-US" dirty="0" smtClean="0"/>
              <a:t>Fit model</a:t>
            </a:r>
          </a:p>
          <a:p>
            <a:r>
              <a:rPr lang="en-US" dirty="0" smtClean="0"/>
              <a:t>Lather, rinse, repeat</a:t>
            </a:r>
          </a:p>
          <a:p>
            <a:endParaRPr lang="en-US" dirty="0" smtClean="0"/>
          </a:p>
          <a:p>
            <a:r>
              <a:rPr lang="en-US" dirty="0" smtClean="0"/>
              <a:t>How can model fail?</a:t>
            </a:r>
          </a:p>
          <a:p>
            <a:r>
              <a:rPr lang="en-US" dirty="0" smtClean="0"/>
              <a:t>What leads to model failure?</a:t>
            </a:r>
          </a:p>
          <a:p>
            <a:r>
              <a:rPr lang="en-US" dirty="0" smtClean="0"/>
              <a:t>What happens </a:t>
            </a:r>
            <a:r>
              <a:rPr lang="en-US" smtClean="0"/>
              <a:t>if population is not random?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are one step ahead residuals computed?</a:t>
            </a:r>
          </a:p>
          <a:p>
            <a:r>
              <a:rPr lang="en-US" dirty="0" smtClean="0"/>
              <a:t>What happens when assumed and true distribution types differ?</a:t>
            </a:r>
          </a:p>
          <a:p>
            <a:r>
              <a:rPr lang="en-US" dirty="0" smtClean="0"/>
              <a:t>Can outliers be detected?</a:t>
            </a:r>
          </a:p>
          <a:p>
            <a:pPr lvl="1"/>
            <a:r>
              <a:rPr lang="en-US" dirty="0" smtClean="0"/>
              <a:t>How is an outlier defined?</a:t>
            </a:r>
          </a:p>
          <a:p>
            <a:r>
              <a:rPr lang="en-US" dirty="0" smtClean="0"/>
              <a:t>How far into future can this model predict?</a:t>
            </a:r>
          </a:p>
          <a:p>
            <a:r>
              <a:rPr lang="en-US" dirty="0" smtClean="0"/>
              <a:t>Does this model exhibit a retrospective pattern?</a:t>
            </a:r>
          </a:p>
          <a:p>
            <a:r>
              <a:rPr lang="en-US" dirty="0" smtClean="0"/>
              <a:t>What happens when there is a year missing?</a:t>
            </a:r>
          </a:p>
          <a:p>
            <a:r>
              <a:rPr lang="en-US" dirty="0" smtClean="0"/>
              <a:t>How estimate a value for the first 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"/>
            <a:ext cx="6400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200" y="168275"/>
            <a:ext cx="21160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 observation error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7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"/>
            <a:ext cx="6400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200" y="168275"/>
            <a:ext cx="1716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 process error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5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a time series of population observations</a:t>
            </a:r>
          </a:p>
          <a:p>
            <a:r>
              <a:rPr lang="en-US" dirty="0" smtClean="0"/>
              <a:t>Can you estimate the population and separate the process and observation errors assuming the population follows a random walk?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  </a:t>
            </a:r>
            <a:r>
              <a:rPr lang="en-US" sz="2200" dirty="0" err="1" smtClean="0"/>
              <a:t>n.obs</a:t>
            </a:r>
            <a:r>
              <a:rPr lang="en-US" sz="2200" dirty="0" smtClean="0"/>
              <a:t> &lt;- 35</a:t>
            </a:r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true.process.error</a:t>
            </a:r>
            <a:r>
              <a:rPr lang="en-US" sz="2200" dirty="0" smtClean="0"/>
              <a:t> &lt;- 0.2</a:t>
            </a:r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true.obs.error</a:t>
            </a:r>
            <a:r>
              <a:rPr lang="en-US" sz="2200" dirty="0" smtClean="0"/>
              <a:t> &lt;- 0.4</a:t>
            </a:r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true.population</a:t>
            </a:r>
            <a:r>
              <a:rPr lang="en-US" sz="2200" dirty="0" smtClean="0"/>
              <a:t> &lt;- rep(0,n.obs)</a:t>
            </a:r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true.population</a:t>
            </a:r>
            <a:r>
              <a:rPr lang="en-US" sz="2200" dirty="0" smtClean="0"/>
              <a:t>[1] &lt;- </a:t>
            </a:r>
            <a:r>
              <a:rPr lang="en-US" sz="2200" dirty="0" err="1" smtClean="0"/>
              <a:t>rnorm</a:t>
            </a:r>
            <a:r>
              <a:rPr lang="en-US" sz="2200" dirty="0" smtClean="0"/>
              <a:t>(1,0,true.process.error)</a:t>
            </a:r>
          </a:p>
          <a:p>
            <a:r>
              <a:rPr lang="en-US" sz="2200" dirty="0" smtClean="0"/>
              <a:t>  for (</a:t>
            </a:r>
            <a:r>
              <a:rPr lang="en-US" sz="2200" dirty="0" err="1" smtClean="0"/>
              <a:t>i</a:t>
            </a:r>
            <a:r>
              <a:rPr lang="en-US" sz="2200" dirty="0" smtClean="0"/>
              <a:t> in 2:n.obs){</a:t>
            </a:r>
          </a:p>
          <a:p>
            <a:r>
              <a:rPr lang="en-US" sz="2200" dirty="0" smtClean="0"/>
              <a:t>    </a:t>
            </a:r>
            <a:r>
              <a:rPr lang="en-US" sz="2200" dirty="0" err="1" smtClean="0"/>
              <a:t>true.population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&lt;- </a:t>
            </a:r>
            <a:r>
              <a:rPr lang="en-US" sz="2200" dirty="0" err="1" smtClean="0"/>
              <a:t>true.population</a:t>
            </a:r>
            <a:r>
              <a:rPr lang="en-US" sz="2200" dirty="0" smtClean="0"/>
              <a:t>[i-1] + </a:t>
            </a:r>
            <a:r>
              <a:rPr lang="en-US" sz="2200" dirty="0" err="1" smtClean="0"/>
              <a:t>rnorm</a:t>
            </a:r>
            <a:r>
              <a:rPr lang="en-US" sz="2200" dirty="0" smtClean="0"/>
              <a:t>(1,0,true.process.error) </a:t>
            </a:r>
          </a:p>
          <a:p>
            <a:r>
              <a:rPr lang="en-US" sz="2200" dirty="0" smtClean="0"/>
              <a:t>  }</a:t>
            </a:r>
          </a:p>
          <a:p>
            <a:r>
              <a:rPr lang="en-US" sz="2200" dirty="0" smtClean="0"/>
              <a:t>  observed &lt;- round(</a:t>
            </a:r>
            <a:r>
              <a:rPr lang="en-US" sz="2200" dirty="0" err="1" smtClean="0"/>
              <a:t>true.population</a:t>
            </a:r>
            <a:r>
              <a:rPr lang="en-US" sz="2200" dirty="0" smtClean="0"/>
              <a:t> + </a:t>
            </a:r>
            <a:r>
              <a:rPr lang="en-US" sz="2200" dirty="0" err="1" smtClean="0"/>
              <a:t>rnorm</a:t>
            </a:r>
            <a:r>
              <a:rPr lang="en-US" sz="2200" dirty="0" smtClean="0"/>
              <a:t>(n.obs,0,true.obs.error), 6)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674659"/>
            <a:ext cx="70176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rue.population</a:t>
            </a:r>
            <a:r>
              <a:rPr lang="en-US" dirty="0" smtClean="0">
                <a:solidFill>
                  <a:srgbClr val="FF0000"/>
                </a:solidFill>
              </a:rPr>
              <a:t> follows a random walk determined by </a:t>
            </a:r>
            <a:r>
              <a:rPr lang="en-US" dirty="0" err="1" smtClean="0">
                <a:solidFill>
                  <a:srgbClr val="FF0000"/>
                </a:solidFill>
              </a:rPr>
              <a:t>true.process.error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bserved depends on </a:t>
            </a:r>
            <a:r>
              <a:rPr lang="en-US" dirty="0" err="1" smtClean="0">
                <a:solidFill>
                  <a:srgbClr val="FF0000"/>
                </a:solidFill>
              </a:rPr>
              <a:t>true.population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true.obs.error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bserved.dat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2076" y="6246621"/>
            <a:ext cx="2590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what you are given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Want to estimate the blue circles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6207169"/>
            <a:ext cx="400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blue circles are what you really want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929"/>
            <a:ext cx="8229600" cy="1143000"/>
          </a:xfrm>
        </p:spPr>
        <p:txBody>
          <a:bodyPr/>
          <a:lstStyle/>
          <a:p>
            <a:pPr algn="r"/>
            <a:r>
              <a:rPr lang="en-US" dirty="0"/>
              <a:t>s</a:t>
            </a:r>
            <a:r>
              <a:rPr lang="en-US" dirty="0" smtClean="0"/>
              <a:t>imple_rand_walk.cpp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964"/>
            <a:ext cx="8229600" cy="6849035"/>
          </a:xfrm>
        </p:spPr>
        <p:txBody>
          <a:bodyPr>
            <a:noAutofit/>
          </a:bodyPr>
          <a:lstStyle/>
          <a:p>
            <a:r>
              <a:rPr lang="en-US" sz="1100" dirty="0" smtClean="0"/>
              <a:t>#include &lt;TMB.hpp&gt;</a:t>
            </a:r>
          </a:p>
          <a:p>
            <a:endParaRPr lang="en-US" sz="1100" dirty="0" smtClean="0"/>
          </a:p>
          <a:p>
            <a:r>
              <a:rPr lang="en-US" sz="1100" dirty="0" smtClean="0"/>
              <a:t>template&lt;class Type&gt;</a:t>
            </a:r>
          </a:p>
          <a:p>
            <a:r>
              <a:rPr lang="en-US" sz="1100" dirty="0" smtClean="0"/>
              <a:t>Type </a:t>
            </a:r>
            <a:r>
              <a:rPr lang="en-US" sz="1100" dirty="0" err="1" smtClean="0"/>
              <a:t>objective_function</a:t>
            </a:r>
            <a:r>
              <a:rPr lang="en-US" sz="1100" dirty="0" smtClean="0"/>
              <a:t>&lt;Type&gt;::operator() ()</a:t>
            </a:r>
          </a:p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  DATA_VECTOR(observed);</a:t>
            </a:r>
          </a:p>
          <a:p>
            <a:endParaRPr lang="en-US" sz="1100" dirty="0" smtClean="0"/>
          </a:p>
          <a:p>
            <a:r>
              <a:rPr lang="en-US" sz="1100" dirty="0" smtClean="0"/>
              <a:t>  PARAMETER_VECTOR(population);</a:t>
            </a:r>
          </a:p>
          <a:p>
            <a:r>
              <a:rPr lang="en-US" sz="1100" dirty="0" smtClean="0"/>
              <a:t>  PARAMETER(</a:t>
            </a:r>
            <a:r>
              <a:rPr lang="en-US" sz="1100" dirty="0" err="1" smtClean="0"/>
              <a:t>log_process_error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PARAMETER(</a:t>
            </a:r>
            <a:r>
              <a:rPr lang="en-US" sz="1100" dirty="0" err="1" smtClean="0"/>
              <a:t>log_obs_error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Type </a:t>
            </a:r>
            <a:r>
              <a:rPr lang="en-US" sz="1100" dirty="0" err="1" smtClean="0"/>
              <a:t>process_error</a:t>
            </a:r>
            <a:r>
              <a:rPr lang="en-US" sz="1100" dirty="0" smtClean="0"/>
              <a:t>=</a:t>
            </a:r>
            <a:r>
              <a:rPr lang="en-US" sz="1100" dirty="0" err="1" smtClean="0"/>
              <a:t>exp</a:t>
            </a:r>
            <a:r>
              <a:rPr lang="en-US" sz="1100" dirty="0" smtClean="0"/>
              <a:t>(</a:t>
            </a:r>
            <a:r>
              <a:rPr lang="en-US" sz="1100" dirty="0" err="1" smtClean="0"/>
              <a:t>log_process_error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Type </a:t>
            </a:r>
            <a:r>
              <a:rPr lang="en-US" sz="1100" dirty="0" err="1" smtClean="0"/>
              <a:t>obs_error</a:t>
            </a:r>
            <a:r>
              <a:rPr lang="en-US" sz="1100" dirty="0" smtClean="0"/>
              <a:t>=</a:t>
            </a:r>
            <a:r>
              <a:rPr lang="en-US" sz="1100" dirty="0" err="1" smtClean="0"/>
              <a:t>exp</a:t>
            </a:r>
            <a:r>
              <a:rPr lang="en-US" sz="1100" dirty="0" smtClean="0"/>
              <a:t>(</a:t>
            </a:r>
            <a:r>
              <a:rPr lang="en-US" sz="1100" dirty="0" err="1" smtClean="0"/>
              <a:t>log_obs_error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n_obs</a:t>
            </a:r>
            <a:r>
              <a:rPr lang="en-US" sz="1100" dirty="0" smtClean="0"/>
              <a:t> = </a:t>
            </a:r>
            <a:r>
              <a:rPr lang="en-US" sz="1100" dirty="0" err="1" smtClean="0"/>
              <a:t>observed.size</a:t>
            </a:r>
            <a:r>
              <a:rPr lang="en-US" sz="1100" dirty="0" smtClean="0"/>
              <a:t>();  // number of observations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Type </a:t>
            </a:r>
            <a:r>
              <a:rPr lang="en-US" sz="1100" dirty="0" err="1" smtClean="0"/>
              <a:t>nll</a:t>
            </a:r>
            <a:r>
              <a:rPr lang="en-US" sz="1100" dirty="0" smtClean="0"/>
              <a:t>=0; // negative log likelihood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// likelihood for state transitions</a:t>
            </a:r>
          </a:p>
          <a:p>
            <a:r>
              <a:rPr lang="en-US" sz="1100" dirty="0" smtClean="0"/>
              <a:t>  for(</a:t>
            </a:r>
            <a:r>
              <a:rPr lang="en-US" sz="1100" dirty="0" err="1" smtClean="0"/>
              <a:t>int</a:t>
            </a:r>
            <a:r>
              <a:rPr lang="en-US" sz="1100" dirty="0" smtClean="0"/>
              <a:t> y=1; y&lt;</a:t>
            </a:r>
            <a:r>
              <a:rPr lang="en-US" sz="1100" dirty="0" err="1" smtClean="0"/>
              <a:t>n_obs</a:t>
            </a:r>
            <a:r>
              <a:rPr lang="en-US" sz="1100" dirty="0" smtClean="0"/>
              <a:t>; y++){</a:t>
            </a:r>
          </a:p>
          <a:p>
            <a:r>
              <a:rPr lang="en-US" sz="1100" dirty="0" smtClean="0"/>
              <a:t>    Type m=population[y-1];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nll</a:t>
            </a:r>
            <a:r>
              <a:rPr lang="en-US" sz="1100" dirty="0" smtClean="0"/>
              <a:t> -= </a:t>
            </a:r>
            <a:r>
              <a:rPr lang="en-US" sz="1100" dirty="0" err="1" smtClean="0"/>
              <a:t>dnorm</a:t>
            </a:r>
            <a:r>
              <a:rPr lang="en-US" sz="1100" dirty="0" smtClean="0"/>
              <a:t>(population(y), m, </a:t>
            </a:r>
            <a:r>
              <a:rPr lang="en-US" sz="1100" dirty="0" err="1" smtClean="0"/>
              <a:t>process_error</a:t>
            </a:r>
            <a:r>
              <a:rPr lang="en-US" sz="1100" dirty="0" smtClean="0"/>
              <a:t>, true);</a:t>
            </a:r>
          </a:p>
          <a:p>
            <a:r>
              <a:rPr lang="en-US" sz="1100" dirty="0" smtClean="0"/>
              <a:t>  }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// likelihood for observations</a:t>
            </a:r>
          </a:p>
          <a:p>
            <a:r>
              <a:rPr lang="en-US" sz="1100" dirty="0" smtClean="0"/>
              <a:t>  for(</a:t>
            </a:r>
            <a:r>
              <a:rPr lang="en-US" sz="1100" dirty="0" err="1" smtClean="0"/>
              <a:t>int</a:t>
            </a:r>
            <a:r>
              <a:rPr lang="en-US" sz="1100" dirty="0" smtClean="0"/>
              <a:t> y=0; y&lt;</a:t>
            </a:r>
            <a:r>
              <a:rPr lang="en-US" sz="1100" dirty="0" err="1" smtClean="0"/>
              <a:t>n_obs</a:t>
            </a:r>
            <a:r>
              <a:rPr lang="en-US" sz="1100" dirty="0" smtClean="0"/>
              <a:t>; y++){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nll</a:t>
            </a:r>
            <a:r>
              <a:rPr lang="en-US" sz="1100" dirty="0" smtClean="0"/>
              <a:t> -= </a:t>
            </a:r>
            <a:r>
              <a:rPr lang="en-US" sz="1100" dirty="0" err="1" smtClean="0"/>
              <a:t>dnorm</a:t>
            </a:r>
            <a:r>
              <a:rPr lang="en-US" sz="1100" dirty="0" smtClean="0"/>
              <a:t>(observed(y), population(y), </a:t>
            </a:r>
            <a:r>
              <a:rPr lang="en-US" sz="1100" dirty="0" err="1" smtClean="0"/>
              <a:t>obs_error</a:t>
            </a:r>
            <a:r>
              <a:rPr lang="en-US" sz="1100" dirty="0" smtClean="0"/>
              <a:t>, true);</a:t>
            </a:r>
          </a:p>
          <a:p>
            <a:r>
              <a:rPr lang="en-US" sz="1100" dirty="0" smtClean="0"/>
              <a:t>  }</a:t>
            </a:r>
          </a:p>
          <a:p>
            <a:endParaRPr lang="en-US" sz="1100" dirty="0" smtClean="0"/>
          </a:p>
          <a:p>
            <a:r>
              <a:rPr lang="en-US" sz="1100" dirty="0" smtClean="0"/>
              <a:t>  ADREPORT(</a:t>
            </a:r>
            <a:r>
              <a:rPr lang="en-US" sz="1100" dirty="0" err="1" smtClean="0"/>
              <a:t>process_error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ADREPORT(</a:t>
            </a:r>
            <a:r>
              <a:rPr lang="en-US" sz="1100" dirty="0" err="1" smtClean="0"/>
              <a:t>obs_error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return </a:t>
            </a:r>
            <a:r>
              <a:rPr lang="en-US" sz="1100" dirty="0" err="1" smtClean="0"/>
              <a:t>nll</a:t>
            </a:r>
            <a:r>
              <a:rPr lang="en-US" sz="1100" dirty="0" smtClean="0"/>
              <a:t>;</a:t>
            </a:r>
          </a:p>
          <a:p>
            <a:r>
              <a:rPr lang="en-US" sz="11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4724400"/>
            <a:ext cx="3122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the loops end at n_obs-1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1715" y="3886200"/>
            <a:ext cx="3025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 is used for the random walk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5072" y="1644134"/>
            <a:ext cx="4959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terms on log scale to ensure they are positive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# set up data and parameters</a:t>
            </a:r>
          </a:p>
          <a:p>
            <a:r>
              <a:rPr lang="en-US" dirty="0" err="1" smtClean="0"/>
              <a:t>dat</a:t>
            </a:r>
            <a:r>
              <a:rPr lang="en-US" dirty="0" smtClean="0"/>
              <a:t> &lt;- list(</a:t>
            </a:r>
          </a:p>
          <a:p>
            <a:r>
              <a:rPr lang="en-US" dirty="0" smtClean="0"/>
              <a:t>  observed=observed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parameters &lt;- list(</a:t>
            </a:r>
          </a:p>
          <a:p>
            <a:r>
              <a:rPr lang="en-US" dirty="0" smtClean="0"/>
              <a:t>  population=rep(0,n.obs),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log_process_error</a:t>
            </a:r>
            <a:r>
              <a:rPr lang="en-US" dirty="0" smtClean="0"/>
              <a:t>=0,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log_obs_error</a:t>
            </a:r>
            <a:r>
              <a:rPr lang="en-US" dirty="0" smtClean="0"/>
              <a:t>=0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now estimate population, process error, and observation error</a:t>
            </a:r>
          </a:p>
          <a:p>
            <a:r>
              <a:rPr lang="en-US" dirty="0" err="1" smtClean="0"/>
              <a:t>obj</a:t>
            </a:r>
            <a:r>
              <a:rPr lang="en-US" dirty="0" smtClean="0"/>
              <a:t> &lt;- </a:t>
            </a:r>
            <a:r>
              <a:rPr lang="en-US" dirty="0" err="1" smtClean="0"/>
              <a:t>MakeADFun</a:t>
            </a:r>
            <a:r>
              <a:rPr lang="en-US" dirty="0" smtClean="0"/>
              <a:t>(</a:t>
            </a:r>
            <a:r>
              <a:rPr lang="en-US" dirty="0" err="1" smtClean="0"/>
              <a:t>dat,parameters,DLL</a:t>
            </a:r>
            <a:r>
              <a:rPr lang="en-US" dirty="0" smtClean="0"/>
              <a:t>="</a:t>
            </a:r>
            <a:r>
              <a:rPr lang="en-US" dirty="0" err="1" smtClean="0"/>
              <a:t>simple_rand_walk</a:t>
            </a:r>
            <a:r>
              <a:rPr lang="en-US" dirty="0" smtClean="0"/>
              <a:t>", </a:t>
            </a:r>
            <a:r>
              <a:rPr lang="en-US" dirty="0" smtClean="0">
                <a:solidFill>
                  <a:srgbClr val="FF0000"/>
                </a:solidFill>
              </a:rPr>
              <a:t>random=c("population")</a:t>
            </a:r>
            <a:r>
              <a:rPr lang="en-US" dirty="0" smtClean="0"/>
              <a:t>, silent=TRUE)</a:t>
            </a:r>
          </a:p>
          <a:p>
            <a:r>
              <a:rPr lang="en-US" dirty="0" smtClean="0"/>
              <a:t>opt &lt;- </a:t>
            </a:r>
            <a:r>
              <a:rPr lang="en-US" dirty="0" err="1" smtClean="0"/>
              <a:t>nlminb</a:t>
            </a:r>
            <a:r>
              <a:rPr lang="en-US" dirty="0" smtClean="0"/>
              <a:t>(</a:t>
            </a:r>
            <a:r>
              <a:rPr lang="en-US" dirty="0" err="1" smtClean="0"/>
              <a:t>obj$par</a:t>
            </a:r>
            <a:r>
              <a:rPr lang="en-US" dirty="0" smtClean="0"/>
              <a:t>, </a:t>
            </a:r>
            <a:r>
              <a:rPr lang="en-US" dirty="0" err="1" smtClean="0"/>
              <a:t>obj$fn</a:t>
            </a:r>
            <a:r>
              <a:rPr lang="en-US" dirty="0" smtClean="0"/>
              <a:t>, </a:t>
            </a:r>
            <a:r>
              <a:rPr lang="en-US" dirty="0" err="1" smtClean="0"/>
              <a:t>obj$gr</a:t>
            </a:r>
            <a:r>
              <a:rPr lang="en-US" dirty="0" smtClean="0"/>
              <a:t>, control=list(</a:t>
            </a:r>
            <a:r>
              <a:rPr lang="en-US" dirty="0" err="1" smtClean="0"/>
              <a:t>iter.max</a:t>
            </a:r>
            <a:r>
              <a:rPr lang="en-US" dirty="0" smtClean="0"/>
              <a:t>=1000,eval.max=1000))</a:t>
            </a:r>
          </a:p>
          <a:p>
            <a:r>
              <a:rPr lang="en-US" dirty="0" smtClean="0"/>
              <a:t>rep &lt;- </a:t>
            </a:r>
            <a:r>
              <a:rPr lang="en-US" dirty="0" err="1" smtClean="0"/>
              <a:t>sdreport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srep</a:t>
            </a:r>
            <a:r>
              <a:rPr lang="en-US" dirty="0" smtClean="0"/>
              <a:t> &lt;- summary(</a:t>
            </a:r>
            <a:r>
              <a:rPr lang="en-US" dirty="0" err="1" smtClean="0"/>
              <a:t>sdreport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srep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4114800"/>
            <a:ext cx="36031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Declare population as random effect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# get results in a format for plots</a:t>
            </a:r>
          </a:p>
          <a:p>
            <a:r>
              <a:rPr lang="en-US" sz="2400" dirty="0" err="1" smtClean="0"/>
              <a:t>est.pop</a:t>
            </a:r>
            <a:r>
              <a:rPr lang="en-US" sz="2400" dirty="0" smtClean="0"/>
              <a:t> &lt;- </a:t>
            </a:r>
            <a:r>
              <a:rPr lang="en-US" sz="2400" dirty="0" err="1" smtClean="0"/>
              <a:t>srep</a:t>
            </a:r>
            <a:r>
              <a:rPr lang="en-US" sz="2400" dirty="0" smtClean="0"/>
              <a:t>[</a:t>
            </a:r>
            <a:r>
              <a:rPr lang="en-US" sz="2400" dirty="0" err="1" smtClean="0"/>
              <a:t>rownames</a:t>
            </a:r>
            <a:r>
              <a:rPr lang="en-US" sz="2400" dirty="0" smtClean="0"/>
              <a:t>(</a:t>
            </a:r>
            <a:r>
              <a:rPr lang="en-US" sz="2400" dirty="0" err="1" smtClean="0"/>
              <a:t>srep</a:t>
            </a:r>
            <a:r>
              <a:rPr lang="en-US" sz="2400" dirty="0" smtClean="0"/>
              <a:t>) == "population",]</a:t>
            </a:r>
          </a:p>
          <a:p>
            <a:r>
              <a:rPr lang="en-US" sz="2400" dirty="0" err="1" smtClean="0"/>
              <a:t>est.process.error</a:t>
            </a:r>
            <a:r>
              <a:rPr lang="en-US" sz="2400" dirty="0" smtClean="0"/>
              <a:t> &lt;- </a:t>
            </a:r>
            <a:r>
              <a:rPr lang="en-US" sz="2400" dirty="0" err="1" smtClean="0"/>
              <a:t>as.vector</a:t>
            </a:r>
            <a:r>
              <a:rPr lang="en-US" sz="2400" dirty="0" smtClean="0"/>
              <a:t>(round(</a:t>
            </a:r>
            <a:r>
              <a:rPr lang="en-US" sz="2400" dirty="0" err="1" smtClean="0"/>
              <a:t>srep</a:t>
            </a:r>
            <a:r>
              <a:rPr lang="en-US" sz="2400" dirty="0" smtClean="0"/>
              <a:t>[</a:t>
            </a:r>
            <a:r>
              <a:rPr lang="en-US" sz="2400" dirty="0" err="1" smtClean="0"/>
              <a:t>rownames</a:t>
            </a:r>
            <a:r>
              <a:rPr lang="en-US" sz="2400" dirty="0" smtClean="0"/>
              <a:t>(</a:t>
            </a:r>
            <a:r>
              <a:rPr lang="en-US" sz="2400" dirty="0" err="1" smtClean="0"/>
              <a:t>srep</a:t>
            </a:r>
            <a:r>
              <a:rPr lang="en-US" sz="2400" dirty="0" smtClean="0"/>
              <a:t>) == "</a:t>
            </a:r>
            <a:r>
              <a:rPr lang="en-US" sz="2400" dirty="0" err="1" smtClean="0"/>
              <a:t>process_error</a:t>
            </a:r>
            <a:r>
              <a:rPr lang="en-US" sz="2400" dirty="0" smtClean="0"/>
              <a:t>",],3))</a:t>
            </a:r>
          </a:p>
          <a:p>
            <a:r>
              <a:rPr lang="en-US" sz="2400" dirty="0" err="1" smtClean="0"/>
              <a:t>est.obs.error</a:t>
            </a:r>
            <a:r>
              <a:rPr lang="en-US" sz="2400" dirty="0" smtClean="0"/>
              <a:t> &lt;- </a:t>
            </a:r>
            <a:r>
              <a:rPr lang="en-US" sz="2400" dirty="0" err="1" smtClean="0"/>
              <a:t>as.vector</a:t>
            </a:r>
            <a:r>
              <a:rPr lang="en-US" sz="2400" dirty="0" smtClean="0"/>
              <a:t>(round(</a:t>
            </a:r>
            <a:r>
              <a:rPr lang="en-US" sz="2400" dirty="0" err="1" smtClean="0"/>
              <a:t>srep</a:t>
            </a:r>
            <a:r>
              <a:rPr lang="en-US" sz="2400" dirty="0" smtClean="0"/>
              <a:t>[</a:t>
            </a:r>
            <a:r>
              <a:rPr lang="en-US" sz="2400" dirty="0" err="1" smtClean="0"/>
              <a:t>rownames</a:t>
            </a:r>
            <a:r>
              <a:rPr lang="en-US" sz="2400" dirty="0" smtClean="0"/>
              <a:t>(</a:t>
            </a:r>
            <a:r>
              <a:rPr lang="en-US" sz="2400" dirty="0" err="1" smtClean="0"/>
              <a:t>srep</a:t>
            </a:r>
            <a:r>
              <a:rPr lang="en-US" sz="2400" dirty="0" smtClean="0"/>
              <a:t>) == "</a:t>
            </a:r>
            <a:r>
              <a:rPr lang="en-US" sz="2400" dirty="0" err="1" smtClean="0"/>
              <a:t>obs_error</a:t>
            </a:r>
            <a:r>
              <a:rPr lang="en-US" sz="2400" dirty="0" smtClean="0"/>
              <a:t>",],3))</a:t>
            </a:r>
          </a:p>
          <a:p>
            <a:r>
              <a:rPr lang="en-US" sz="2400" dirty="0" smtClean="0"/>
              <a:t>ep &lt;- </a:t>
            </a:r>
            <a:r>
              <a:rPr lang="en-US" sz="2400" dirty="0" err="1" smtClean="0"/>
              <a:t>est.pop</a:t>
            </a:r>
            <a:r>
              <a:rPr lang="en-US" sz="2400" dirty="0" smtClean="0"/>
              <a:t>[,1]</a:t>
            </a:r>
          </a:p>
          <a:p>
            <a:r>
              <a:rPr lang="en-US" sz="2400" dirty="0" smtClean="0"/>
              <a:t>hi &lt;- </a:t>
            </a:r>
            <a:r>
              <a:rPr lang="en-US" sz="2400" dirty="0" err="1" smtClean="0"/>
              <a:t>est.pop</a:t>
            </a:r>
            <a:r>
              <a:rPr lang="en-US" sz="2400" dirty="0" smtClean="0"/>
              <a:t>[,1]+2*</a:t>
            </a:r>
            <a:r>
              <a:rPr lang="en-US" sz="2400" dirty="0" err="1" smtClean="0"/>
              <a:t>est.pop</a:t>
            </a:r>
            <a:r>
              <a:rPr lang="en-US" sz="2400" dirty="0" smtClean="0"/>
              <a:t>[,2]</a:t>
            </a:r>
          </a:p>
          <a:p>
            <a:r>
              <a:rPr lang="en-US" sz="2400" dirty="0" smtClean="0"/>
              <a:t>lo &lt;- </a:t>
            </a:r>
            <a:r>
              <a:rPr lang="en-US" sz="2400" dirty="0" err="1" smtClean="0"/>
              <a:t>est.pop</a:t>
            </a:r>
            <a:r>
              <a:rPr lang="en-US" sz="2400" dirty="0" smtClean="0"/>
              <a:t>[,1]-2*</a:t>
            </a:r>
            <a:r>
              <a:rPr lang="en-US" sz="2400" dirty="0" err="1" smtClean="0"/>
              <a:t>est.pop</a:t>
            </a:r>
            <a:r>
              <a:rPr lang="en-US" sz="2400" dirty="0" smtClean="0"/>
              <a:t>[,2]</a:t>
            </a:r>
          </a:p>
          <a:p>
            <a:r>
              <a:rPr lang="en-US" sz="2400" dirty="0" err="1" smtClean="0"/>
              <a:t>my.range</a:t>
            </a:r>
            <a:r>
              <a:rPr lang="en-US" sz="2400" dirty="0" smtClean="0"/>
              <a:t> &lt;- range(c(</a:t>
            </a:r>
            <a:r>
              <a:rPr lang="en-US" sz="2400" dirty="0" err="1" smtClean="0"/>
              <a:t>observed,hi,lo</a:t>
            </a:r>
            <a:r>
              <a:rPr lang="en-US" sz="2400" dirty="0" smtClean="0"/>
              <a:t>))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3853934"/>
            <a:ext cx="19127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Rounding for plots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1143000"/>
            <a:ext cx="4571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I’m sure this can be done much more elegantly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1990" y="0"/>
            <a:ext cx="5920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Did a good job separating the two types of error (in this case)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3657600"/>
            <a:ext cx="2057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Last true point not well estimated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(in this case) but 33 of the 35 years have true value within CI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576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Simple Random Walk in TMB</vt:lpstr>
      <vt:lpstr>Premise</vt:lpstr>
      <vt:lpstr>Data Generator</vt:lpstr>
      <vt:lpstr>observed.dat</vt:lpstr>
      <vt:lpstr>Want to estimate the blue circles</vt:lpstr>
      <vt:lpstr>simple_rand_walk.cpp</vt:lpstr>
      <vt:lpstr>Estimate the model</vt:lpstr>
      <vt:lpstr>A little housekeeping</vt:lpstr>
      <vt:lpstr>PowerPoint Presentation</vt:lpstr>
      <vt:lpstr>Exercise</vt:lpstr>
      <vt:lpstr>Advanced Questions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Random Walk in TMB</dc:title>
  <dc:creator>Chris.Legault</dc:creator>
  <cp:lastModifiedBy>Chris.Legault</cp:lastModifiedBy>
  <cp:revision>11</cp:revision>
  <dcterms:created xsi:type="dcterms:W3CDTF">2016-02-10T19:45:22Z</dcterms:created>
  <dcterms:modified xsi:type="dcterms:W3CDTF">2016-02-11T18:58:45Z</dcterms:modified>
</cp:coreProperties>
</file>