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61" r:id="rId5"/>
    <p:sldId id="265" r:id="rId6"/>
    <p:sldId id="266" r:id="rId7"/>
    <p:sldId id="294" r:id="rId8"/>
    <p:sldId id="295" r:id="rId9"/>
    <p:sldId id="268" r:id="rId10"/>
    <p:sldId id="303" r:id="rId11"/>
    <p:sldId id="296" r:id="rId12"/>
    <p:sldId id="297" r:id="rId13"/>
    <p:sldId id="269" r:id="rId14"/>
    <p:sldId id="259" r:id="rId15"/>
    <p:sldId id="260" r:id="rId16"/>
    <p:sldId id="298" r:id="rId17"/>
    <p:sldId id="262" r:id="rId18"/>
    <p:sldId id="287" r:id="rId19"/>
    <p:sldId id="272" r:id="rId20"/>
    <p:sldId id="274" r:id="rId21"/>
    <p:sldId id="299" r:id="rId22"/>
    <p:sldId id="300" r:id="rId23"/>
    <p:sldId id="301" r:id="rId24"/>
    <p:sldId id="273" r:id="rId25"/>
    <p:sldId id="275" r:id="rId26"/>
    <p:sldId id="276" r:id="rId27"/>
    <p:sldId id="277" r:id="rId28"/>
    <p:sldId id="270" r:id="rId29"/>
    <p:sldId id="271" r:id="rId30"/>
    <p:sldId id="278" r:id="rId31"/>
    <p:sldId id="279" r:id="rId32"/>
    <p:sldId id="280" r:id="rId33"/>
    <p:sldId id="281" r:id="rId34"/>
    <p:sldId id="282" r:id="rId35"/>
    <p:sldId id="289" r:id="rId36"/>
    <p:sldId id="291" r:id="rId37"/>
    <p:sldId id="290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83" autoAdjust="0"/>
  </p:normalViewPr>
  <p:slideViewPr>
    <p:cSldViewPr>
      <p:cViewPr varScale="1">
        <p:scale>
          <a:sx n="63" d="100"/>
          <a:sy n="63" d="100"/>
        </p:scale>
        <p:origin x="-72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skr/adcomp/blob/master/TMB/R/mcmc.R" TargetMode="External"/><Relationship Id="rId2" Type="http://schemas.openxmlformats.org/officeDocument/2006/relationships/hyperlink" Target="https://jgabry.shinyapps.io/ShinyStan2Preview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Advantages of gradient-based MCMC algorithms for difficult-to-fit Bayesian models in fisheries and ecology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 smtClean="0"/>
              <a:t>Cole Monnahan</a:t>
            </a:r>
          </a:p>
          <a:p>
            <a:r>
              <a:rPr lang="en-US" dirty="0" smtClean="0"/>
              <a:t>12/4/2015</a:t>
            </a:r>
          </a:p>
          <a:p>
            <a:r>
              <a:rPr lang="en-US" dirty="0" smtClean="0"/>
              <a:t>SAFS Quant.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8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6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8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9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RWM and Gibbs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RWM pros/cons:</a:t>
            </a:r>
          </a:p>
          <a:p>
            <a:pPr lvl="1"/>
            <a:r>
              <a:rPr lang="en-US" dirty="0" smtClean="0"/>
              <a:t>Easy to implement and works well for many problems w/o conjugacy.</a:t>
            </a:r>
          </a:p>
          <a:p>
            <a:pPr lvl="1"/>
            <a:r>
              <a:rPr lang="en-US" dirty="0" smtClean="0"/>
              <a:t>Must be tuned, can be very sensitive to this</a:t>
            </a:r>
          </a:p>
          <a:p>
            <a:r>
              <a:rPr lang="en-US" dirty="0" smtClean="0"/>
              <a:t>Gibbs pros/cons:</a:t>
            </a:r>
          </a:p>
          <a:p>
            <a:pPr lvl="1"/>
            <a:r>
              <a:rPr lang="en-US" dirty="0" smtClean="0"/>
              <a:t>No tuning needed, if full conditionals are possible</a:t>
            </a:r>
          </a:p>
          <a:p>
            <a:pPr lvl="1"/>
            <a:r>
              <a:rPr lang="en-US" dirty="0" smtClean="0"/>
              <a:t>Easy to implement (JAGS, BUGS, etc.)</a:t>
            </a:r>
          </a:p>
          <a:p>
            <a:endParaRPr lang="en-US" dirty="0" smtClean="0"/>
          </a:p>
          <a:p>
            <a:r>
              <a:rPr lang="en-US" dirty="0" smtClean="0"/>
              <a:t>As the dimensionality and complexity increases, these algorithms can struggle.</a:t>
            </a:r>
            <a:br>
              <a:rPr lang="en-US" dirty="0" smtClean="0"/>
            </a:br>
            <a:r>
              <a:rPr lang="en-US" sz="2300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Thought</a:t>
            </a:r>
            <a:r>
              <a:rPr lang="en-US" dirty="0" smtClean="0"/>
              <a:t>: We could use the gradient </a:t>
            </a:r>
            <a:r>
              <a:rPr lang="en-US" u="sng" dirty="0" smtClean="0"/>
              <a:t>to quickly move between areas</a:t>
            </a:r>
            <a:r>
              <a:rPr lang="en-US" dirty="0"/>
              <a:t> </a:t>
            </a:r>
            <a:r>
              <a:rPr lang="en-US" dirty="0" smtClean="0"/>
              <a:t>regardless of dimensionality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/>
              <a:t>Imagine a puck moving on a frictionless </a:t>
            </a:r>
            <a:r>
              <a:rPr lang="en-US" dirty="0" smtClean="0"/>
              <a:t>surface </a:t>
            </a:r>
          </a:p>
          <a:p>
            <a:r>
              <a:rPr lang="en-US" dirty="0" smtClean="0"/>
              <a:t>It has </a:t>
            </a:r>
            <a:r>
              <a:rPr lang="en-US" b="1" dirty="0" smtClean="0"/>
              <a:t>position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 with a potential energy U(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</a:t>
            </a:r>
            <a:r>
              <a:rPr lang="en-US" b="1" dirty="0" smtClean="0"/>
              <a:t>momentum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with kinetic energy K(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 Hamiltonian [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  <a:r>
              <a:rPr lang="en-US" i="1" dirty="0" smtClean="0"/>
              <a:t>r</a:t>
            </a:r>
            <a:r>
              <a:rPr lang="en-US" dirty="0" smtClean="0"/>
              <a:t>)] describes the behavior of the system over time. For MCMC:H=U(</a:t>
            </a:r>
            <a:r>
              <a:rPr lang="el-GR" dirty="0"/>
              <a:t>θ</a:t>
            </a:r>
            <a:r>
              <a:rPr lang="en-US" dirty="0" smtClean="0"/>
              <a:t>)+</a:t>
            </a:r>
            <a:r>
              <a:rPr lang="en-US" dirty="0"/>
              <a:t>K(</a:t>
            </a:r>
            <a:r>
              <a:rPr lang="en-US" i="1" dirty="0"/>
              <a:t>r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94452"/>
              </p:ext>
            </p:extLst>
          </p:nvPr>
        </p:nvGraphicFramePr>
        <p:xfrm>
          <a:off x="985837" y="4764088"/>
          <a:ext cx="71723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3" imgW="2273040" imgH="431640" progId="Equation.DSMT4">
                  <p:embed/>
                </p:oleObj>
              </mc:Choice>
              <mc:Fallback>
                <p:oleObj name="Equation" r:id="rId3" imgW="2273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7" y="4764088"/>
                        <a:ext cx="717232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4764088"/>
            <a:ext cx="13716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Derivative of log-posterior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4800600"/>
            <a:ext cx="10668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636111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Trivial to calculate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contours</a:t>
            </a:r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524002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434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contours</a:t>
            </a:r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524002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327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 err="1" smtClean="0"/>
              <a:t>r~MVN</a:t>
            </a:r>
            <a:r>
              <a:rPr lang="en-US" dirty="0" smtClean="0"/>
              <a:t>(0,</a:t>
            </a:r>
            <a:r>
              <a:rPr lang="el-GR" dirty="0" smtClean="0"/>
              <a:t>Σ</a:t>
            </a:r>
            <a:r>
              <a:rPr lang="en-US" dirty="0" smtClean="0"/>
              <a:t>) (</a:t>
            </a:r>
            <a:r>
              <a:rPr lang="el-GR" dirty="0" smtClean="0"/>
              <a:t>Σ</a:t>
            </a:r>
            <a:r>
              <a:rPr lang="en-US" baseline="30000" dirty="0" smtClean="0"/>
              <a:t> 1</a:t>
            </a:r>
            <a:r>
              <a:rPr lang="en-US" dirty="0" smtClean="0"/>
              <a:t> is unit diagonal)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forward</a:t>
            </a:r>
            <a:r>
              <a:rPr lang="en-US" baseline="30000" dirty="0"/>
              <a:t>2</a:t>
            </a:r>
            <a:r>
              <a:rPr lang="en-US" dirty="0" smtClean="0"/>
              <a:t> L </a:t>
            </a:r>
            <a:r>
              <a:rPr lang="en-US" dirty="0" smtClean="0"/>
              <a:t>discrete steps </a:t>
            </a:r>
            <a:r>
              <a:rPr lang="en-US" dirty="0" smtClean="0"/>
              <a:t>of size ɛ.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final value of trajectory is our </a:t>
            </a:r>
            <a:r>
              <a:rPr lang="en-US" b="1" dirty="0" smtClean="0"/>
              <a:t>proposed value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!!).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H varies due to discretization, so use RWM step: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This generates joint samples (</a:t>
            </a:r>
            <a:r>
              <a:rPr lang="el-GR" dirty="0" smtClean="0"/>
              <a:t>θ</a:t>
            </a:r>
            <a:r>
              <a:rPr lang="en-US" dirty="0" smtClean="0"/>
              <a:t>,r), so we discard (ignore) the </a:t>
            </a:r>
            <a:r>
              <a:rPr lang="en-US" i="1" dirty="0" smtClean="0"/>
              <a:t>r</a:t>
            </a:r>
            <a:r>
              <a:rPr lang="en-US" dirty="0" smtClean="0"/>
              <a:t> samples. 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532455"/>
              </p:ext>
            </p:extLst>
          </p:nvPr>
        </p:nvGraphicFramePr>
        <p:xfrm>
          <a:off x="1905000" y="4495800"/>
          <a:ext cx="63674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3" imgW="2730240" imgH="241200" progId="Equation.DSMT4">
                  <p:embed/>
                </p:oleObj>
              </mc:Choice>
              <mc:Fallback>
                <p:oleObj name="Equation" r:id="rId3" imgW="273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63674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28600" y="62484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This is known as the “mass matrix”</a:t>
            </a:r>
          </a:p>
          <a:p>
            <a:pPr algn="r"/>
            <a:r>
              <a:rPr lang="en-US" baseline="30000" dirty="0" smtClean="0"/>
              <a:t>2 </a:t>
            </a:r>
            <a:r>
              <a:rPr lang="en-US" dirty="0" smtClean="0"/>
              <a:t>Using the Leapfrog integrator which is </a:t>
            </a:r>
            <a:r>
              <a:rPr lang="en-US" dirty="0"/>
              <a:t>more stable/robust than Euler’s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Q: Why do we need to utilize a Hamiltonian system?</a:t>
            </a:r>
          </a:p>
          <a:p>
            <a:r>
              <a:rPr lang="en-US" dirty="0" smtClean="0"/>
              <a:t>A: Detailed balance! </a:t>
            </a:r>
          </a:p>
          <a:p>
            <a:r>
              <a:rPr lang="en-US" dirty="0" smtClean="0"/>
              <a:t>HMC has several mathematical properties advantageous for MCMC:</a:t>
            </a:r>
          </a:p>
          <a:p>
            <a:pPr lvl="1"/>
            <a:r>
              <a:rPr lang="en-US" dirty="0" smtClean="0"/>
              <a:t>Reversible + Volume preserving. </a:t>
            </a:r>
          </a:p>
          <a:p>
            <a:pPr lvl="1"/>
            <a:r>
              <a:rPr lang="en-US" dirty="0" smtClean="0"/>
              <a:t>Informally: the q cancels out. Impossible to calculate otherwise.</a:t>
            </a:r>
          </a:p>
          <a:p>
            <a:r>
              <a:rPr lang="en-US" dirty="0" smtClean="0"/>
              <a:t>Crucially, these hold under discretization</a:t>
            </a:r>
          </a:p>
          <a:p>
            <a:r>
              <a:rPr lang="en-US" dirty="0" smtClean="0"/>
              <a:t>Bottom line: </a:t>
            </a:r>
            <a:br>
              <a:rPr lang="en-US" dirty="0" smtClean="0"/>
            </a:br>
            <a:r>
              <a:rPr lang="en-US" sz="1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chain gives us samples from the posterior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2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410200" y="2895600"/>
            <a:ext cx="1524000" cy="521732"/>
            <a:chOff x="1143000" y="2895600"/>
            <a:chExt cx="1524000" cy="521732"/>
          </a:xfrm>
        </p:grpSpPr>
        <p:sp>
          <p:nvSpPr>
            <p:cNvPr id="6" name="TextBox 5"/>
            <p:cNvSpPr txBox="1"/>
            <p:nvPr/>
          </p:nvSpPr>
          <p:spPr>
            <a:xfrm>
              <a:off x="1143000" y="30480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Small ɛ, big 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1905000" y="289560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477000" y="1417638"/>
            <a:ext cx="1524000" cy="521732"/>
            <a:chOff x="2209800" y="1417638"/>
            <a:chExt cx="1524000" cy="521732"/>
          </a:xfrm>
        </p:grpSpPr>
        <p:sp>
          <p:nvSpPr>
            <p:cNvPr id="11" name="TextBox 10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ɛ, small 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667000" y="178697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066800" y="1374389"/>
            <a:ext cx="1524000" cy="683011"/>
            <a:chOff x="2209800" y="1417638"/>
            <a:chExt cx="1524000" cy="683011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Very stable!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228600" cy="31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447800" y="5029200"/>
            <a:ext cx="1524000" cy="1027331"/>
            <a:chOff x="2209800" y="1341438"/>
            <a:chExt cx="1524000" cy="1027331"/>
          </a:xfrm>
        </p:grpSpPr>
        <p:sp>
          <p:nvSpPr>
            <p:cNvPr id="24" name="TextBox 23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Errors don’t accumulate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2971800" y="1341438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486400" y="4572000"/>
            <a:ext cx="1524000" cy="1051917"/>
            <a:chOff x="2209800" y="1316852"/>
            <a:chExt cx="1524000" cy="1051917"/>
          </a:xfrm>
        </p:grpSpPr>
        <p:sp>
          <p:nvSpPr>
            <p:cNvPr id="30" name="TextBox 29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 leads to variation in H 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2362200" y="1316852"/>
              <a:ext cx="609600" cy="40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5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inference is increasingly common in fisheries in ecology</a:t>
            </a:r>
          </a:p>
          <a:p>
            <a:r>
              <a:rPr lang="en-US" dirty="0" smtClean="0"/>
              <a:t>There is a need for efficient algorithms</a:t>
            </a:r>
            <a:r>
              <a:rPr lang="en-US" dirty="0"/>
              <a:t> </a:t>
            </a:r>
            <a:r>
              <a:rPr lang="en-US" dirty="0" smtClean="0"/>
              <a:t>for: </a:t>
            </a:r>
          </a:p>
          <a:p>
            <a:pPr lvl="1"/>
            <a:r>
              <a:rPr lang="en-US" dirty="0" smtClean="0"/>
              <a:t>complex models and cross validation of simple models </a:t>
            </a:r>
            <a:r>
              <a:rPr lang="en-US" sz="2000" dirty="0" smtClean="0"/>
              <a:t>(</a:t>
            </a:r>
            <a:r>
              <a:rPr lang="en-US" sz="2000" dirty="0" err="1" smtClean="0"/>
              <a:t>Hooten</a:t>
            </a:r>
            <a:r>
              <a:rPr lang="en-US" sz="2000" dirty="0" smtClean="0"/>
              <a:t> and Hobbs 2014)</a:t>
            </a:r>
            <a:endParaRPr lang="en-US" dirty="0" smtClean="0"/>
          </a:p>
          <a:p>
            <a:r>
              <a:rPr lang="en-US" dirty="0" smtClean="0"/>
              <a:t>Common software (JAGS etc.) can be too slow</a:t>
            </a:r>
          </a:p>
          <a:p>
            <a:r>
              <a:rPr lang="en-US" dirty="0" smtClean="0"/>
              <a:t>A new class of algorithms is gaining traction in the statistical community (Stan)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219200" y="4572000"/>
            <a:ext cx="1524000" cy="774918"/>
            <a:chOff x="2209800" y="1316852"/>
            <a:chExt cx="1524000" cy="774918"/>
          </a:xfrm>
        </p:grpSpPr>
        <p:sp>
          <p:nvSpPr>
            <p:cNvPr id="30" name="TextBox 29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Exact cycles! 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2362200" y="1316852"/>
              <a:ext cx="609600" cy="40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371600"/>
            <a:ext cx="4800599" cy="5029200"/>
          </a:xfrm>
        </p:spPr>
        <p:txBody>
          <a:bodyPr>
            <a:normAutofit/>
          </a:bodyPr>
          <a:lstStyle/>
          <a:p>
            <a:pPr marL="230188" indent="-230188"/>
            <a:r>
              <a:rPr lang="en-US" dirty="0" smtClean="0"/>
              <a:t>What’s happening here?</a:t>
            </a:r>
          </a:p>
          <a:p>
            <a:pPr marL="230188" indent="-230188"/>
            <a:r>
              <a:rPr lang="en-US" dirty="0" smtClean="0"/>
              <a:t>The trajectory is cycling exactly w/ period 6.</a:t>
            </a:r>
          </a:p>
          <a:p>
            <a:pPr marL="230188" indent="-230188"/>
            <a:r>
              <a:rPr lang="en-US" dirty="0" smtClean="0"/>
              <a:t>This is </a:t>
            </a:r>
            <a:r>
              <a:rPr lang="en-US" dirty="0"/>
              <a:t>r</a:t>
            </a:r>
            <a:r>
              <a:rPr lang="en-US" dirty="0" smtClean="0"/>
              <a:t>eally bad for MCMC. </a:t>
            </a:r>
          </a:p>
          <a:p>
            <a:pPr marL="230188" indent="-230188"/>
            <a:r>
              <a:rPr lang="en-US" dirty="0" smtClean="0"/>
              <a:t>Leads to slow mixing in practice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</a:p>
          <a:p>
            <a:pPr marL="230188" indent="-230188"/>
            <a:r>
              <a:rPr lang="en-US" dirty="0" smtClean="0"/>
              <a:t>Solution: randomize L or ɛ</a:t>
            </a:r>
          </a:p>
          <a:p>
            <a:pPr marL="230188" indent="-230188"/>
            <a:r>
              <a:rPr lang="en-US" dirty="0" smtClean="0"/>
              <a:t>What happens over time?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7498" y="6484548"/>
            <a:ext cx="48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Exact periods are unlikely in real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3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371600"/>
            <a:ext cx="4800599" cy="5029200"/>
          </a:xfrm>
        </p:spPr>
        <p:txBody>
          <a:bodyPr>
            <a:normAutofit/>
          </a:bodyPr>
          <a:lstStyle/>
          <a:p>
            <a:pPr marL="230188" indent="-230188"/>
            <a:r>
              <a:rPr lang="en-US" dirty="0" smtClean="0"/>
              <a:t>What’s happening here?</a:t>
            </a:r>
          </a:p>
          <a:p>
            <a:pPr marL="230188" indent="-230188"/>
            <a:r>
              <a:rPr lang="en-US" dirty="0" smtClean="0"/>
              <a:t>The trajectory is cycling exactly w/ period 6.</a:t>
            </a:r>
          </a:p>
          <a:p>
            <a:pPr marL="230188" indent="-230188"/>
            <a:r>
              <a:rPr lang="en-US" dirty="0" smtClean="0"/>
              <a:t>This is </a:t>
            </a:r>
            <a:r>
              <a:rPr lang="en-US" dirty="0"/>
              <a:t>r</a:t>
            </a:r>
            <a:r>
              <a:rPr lang="en-US" dirty="0" smtClean="0"/>
              <a:t>eally bad for MCMC. </a:t>
            </a:r>
          </a:p>
          <a:p>
            <a:pPr marL="230188" indent="-230188"/>
            <a:r>
              <a:rPr lang="en-US" dirty="0" smtClean="0"/>
              <a:t>Leads to slow mixing in practice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</a:p>
          <a:p>
            <a:pPr marL="230188" indent="-230188"/>
            <a:r>
              <a:rPr lang="en-US" dirty="0" smtClean="0"/>
              <a:t>Solution: randomize L or ɛ</a:t>
            </a:r>
          </a:p>
          <a:p>
            <a:pPr marL="230188" indent="-230188"/>
            <a:r>
              <a:rPr lang="en-US" dirty="0" smtClean="0"/>
              <a:t>What happens over time?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7498" y="6484548"/>
            <a:ext cx="48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Exact periods are unlikely in real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8" cy="55879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371600"/>
            <a:ext cx="4800599" cy="5029200"/>
          </a:xfrm>
        </p:spPr>
        <p:txBody>
          <a:bodyPr>
            <a:normAutofit/>
          </a:bodyPr>
          <a:lstStyle/>
          <a:p>
            <a:pPr marL="230188" indent="-230188"/>
            <a:r>
              <a:rPr lang="en-US" dirty="0" smtClean="0"/>
              <a:t>What’s happening here?</a:t>
            </a:r>
          </a:p>
          <a:p>
            <a:pPr marL="230188" indent="-230188"/>
            <a:r>
              <a:rPr lang="en-US" dirty="0" smtClean="0"/>
              <a:t>The trajectory is cycling exactly w/ period 6.</a:t>
            </a:r>
          </a:p>
          <a:p>
            <a:pPr marL="230188" indent="-230188"/>
            <a:r>
              <a:rPr lang="en-US" dirty="0" smtClean="0"/>
              <a:t>This is </a:t>
            </a:r>
            <a:r>
              <a:rPr lang="en-US" dirty="0"/>
              <a:t>r</a:t>
            </a:r>
            <a:r>
              <a:rPr lang="en-US" dirty="0" smtClean="0"/>
              <a:t>eally bad for MCMC. </a:t>
            </a:r>
          </a:p>
          <a:p>
            <a:pPr marL="230188" indent="-230188"/>
            <a:r>
              <a:rPr lang="en-US" dirty="0" smtClean="0"/>
              <a:t>Leads to slow mixing in practice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</a:p>
          <a:p>
            <a:pPr marL="230188" indent="-230188"/>
            <a:r>
              <a:rPr lang="en-US" dirty="0" smtClean="0"/>
              <a:t>Solution: randomize L or ɛ</a:t>
            </a:r>
          </a:p>
          <a:p>
            <a:pPr marL="230188" indent="-230188"/>
            <a:r>
              <a:rPr lang="en-US" dirty="0" smtClean="0"/>
              <a:t>What happens over time?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7498" y="6484548"/>
            <a:ext cx="48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Exact periods are unlikely in real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2"/>
            <a:ext cx="3352798" cy="55879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371600"/>
            <a:ext cx="4800599" cy="5029200"/>
          </a:xfrm>
        </p:spPr>
        <p:txBody>
          <a:bodyPr>
            <a:normAutofit/>
          </a:bodyPr>
          <a:lstStyle/>
          <a:p>
            <a:pPr marL="230188" indent="-230188"/>
            <a:r>
              <a:rPr lang="en-US" dirty="0" smtClean="0"/>
              <a:t>What’s happening here?</a:t>
            </a:r>
          </a:p>
          <a:p>
            <a:pPr marL="230188" indent="-230188"/>
            <a:r>
              <a:rPr lang="en-US" dirty="0" smtClean="0"/>
              <a:t>The trajectory is cycling exactly w/ period 6.</a:t>
            </a:r>
          </a:p>
          <a:p>
            <a:pPr marL="230188" indent="-230188"/>
            <a:r>
              <a:rPr lang="en-US" dirty="0" smtClean="0"/>
              <a:t>This is </a:t>
            </a:r>
            <a:r>
              <a:rPr lang="en-US" dirty="0"/>
              <a:t>r</a:t>
            </a:r>
            <a:r>
              <a:rPr lang="en-US" dirty="0" smtClean="0"/>
              <a:t>eally bad for MCMC. </a:t>
            </a:r>
          </a:p>
          <a:p>
            <a:pPr marL="230188" indent="-230188"/>
            <a:r>
              <a:rPr lang="en-US" dirty="0" smtClean="0"/>
              <a:t>Leads to slow mixing in practice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</a:p>
          <a:p>
            <a:pPr marL="230188" indent="-230188"/>
            <a:r>
              <a:rPr lang="en-US" dirty="0" smtClean="0"/>
              <a:t>Solution: randomize L or ɛ</a:t>
            </a:r>
          </a:p>
          <a:p>
            <a:pPr marL="230188" indent="-230188"/>
            <a:r>
              <a:rPr lang="en-US" dirty="0" smtClean="0"/>
              <a:t>What happens over time?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7498" y="6484548"/>
            <a:ext cx="48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Exact periods are unlikely in real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Effect of random momentum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124200" y="914400"/>
            <a:ext cx="2822222" cy="762000"/>
            <a:chOff x="2209800" y="1417638"/>
            <a:chExt cx="1524000" cy="762000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Random momentum and ɛ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762000" cy="392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3276600" y="1283732"/>
            <a:ext cx="1258711" cy="392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086600" y="1676401"/>
            <a:ext cx="2514600" cy="2525605"/>
            <a:chOff x="2209800" y="-1008750"/>
            <a:chExt cx="1524000" cy="3670513"/>
          </a:xfrm>
        </p:grpSpPr>
        <p:sp>
          <p:nvSpPr>
            <p:cNvPr id="27" name="TextBox 26"/>
            <p:cNvSpPr txBox="1"/>
            <p:nvPr/>
          </p:nvSpPr>
          <p:spPr>
            <a:xfrm>
              <a:off x="2209800" y="1722437"/>
              <a:ext cx="1524000" cy="939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w/o random ɛ we’d alternate here!!! 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2671618" y="-1008750"/>
              <a:ext cx="300182" cy="27311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27" idx="0"/>
          </p:cNvCxnSpPr>
          <p:nvPr/>
        </p:nvCxnSpPr>
        <p:spPr>
          <a:xfrm flipH="1" flipV="1">
            <a:off x="5715000" y="3352801"/>
            <a:ext cx="2628900" cy="202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86400" y="5562600"/>
            <a:ext cx="1524000" cy="609600"/>
            <a:chOff x="2209800" y="1482170"/>
            <a:chExt cx="1524000" cy="609600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2971800" y="1482170"/>
              <a:ext cx="609600" cy="24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36820" y="1676400"/>
            <a:ext cx="1905000" cy="369332"/>
            <a:chOff x="1828800" y="1722438"/>
            <a:chExt cx="190500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828800" y="1810289"/>
              <a:ext cx="381000" cy="9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8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95400"/>
            <a:ext cx="5181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HMC eliminates inefficient random walk behavior</a:t>
            </a:r>
          </a:p>
          <a:p>
            <a:r>
              <a:rPr lang="en-US" dirty="0"/>
              <a:t>F</a:t>
            </a:r>
            <a:r>
              <a:rPr lang="en-US" dirty="0" smtClean="0"/>
              <a:t>ancy way to propose values</a:t>
            </a:r>
          </a:p>
          <a:p>
            <a:r>
              <a:rPr lang="en-US" dirty="0" smtClean="0"/>
              <a:t>Often produces nearly independent samples (for large L)</a:t>
            </a:r>
          </a:p>
          <a:p>
            <a:r>
              <a:rPr lang="en-US" dirty="0" smtClean="0"/>
              <a:t>Has high computational cost (L ≈ to thinning)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Hurdles of HMC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934"/>
            <a:ext cx="8262257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by Duane et al. (1987)… why uncommon?</a:t>
            </a:r>
          </a:p>
          <a:p>
            <a:r>
              <a:rPr lang="en-US" dirty="0" smtClean="0"/>
              <a:t>Some in the physics/stats literature</a:t>
            </a:r>
            <a:r>
              <a:rPr lang="en-US" baseline="30000" dirty="0" smtClean="0"/>
              <a:t>1</a:t>
            </a:r>
            <a:r>
              <a:rPr lang="en-US" dirty="0" smtClean="0"/>
              <a:t>, but it “</a:t>
            </a:r>
            <a:r>
              <a:rPr lang="en-US" i="1" dirty="0" smtClean="0"/>
              <a:t>seems to be under-appreciated by statisticians</a:t>
            </a:r>
            <a:r>
              <a:rPr lang="en-US" dirty="0" smtClean="0"/>
              <a:t>” </a:t>
            </a:r>
            <a:r>
              <a:rPr lang="en-US" sz="2400" dirty="0" smtClean="0"/>
              <a:t>(Neal, 2010).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dirty="0" smtClean="0"/>
              <a:t>Mainly for two reasons: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Hard to calculate derivatives of log posteriors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Efficiency is notoriously sensitive to the tuning parameters: (L, ɛ, </a:t>
            </a:r>
            <a:r>
              <a:rPr lang="el-GR" b="1" dirty="0" smtClean="0"/>
              <a:t>Σ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64124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/>
              <a:t>e.g., Neal (1996), </a:t>
            </a:r>
            <a:r>
              <a:rPr lang="en-US" dirty="0" err="1"/>
              <a:t>Ishwaran</a:t>
            </a:r>
            <a:r>
              <a:rPr lang="en-US" dirty="0"/>
              <a:t> (1999) and Schmidt (2009)</a:t>
            </a:r>
          </a:p>
        </p:txBody>
      </p:sp>
    </p:spTree>
    <p:extLst>
      <p:ext uri="{BB962C8B-B14F-4D97-AF65-F5344CB8AC3E}">
        <p14:creationId xmlns:p14="http://schemas.microsoft.com/office/powerpoint/2010/main" val="42781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#1: Automatic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 is a numerical technique to get precise derivative of any continuous function.</a:t>
            </a:r>
          </a:p>
          <a:p>
            <a:r>
              <a:rPr lang="en-US" dirty="0" smtClean="0"/>
              <a:t>The computer applies the chain rule successively</a:t>
            </a:r>
          </a:p>
          <a:p>
            <a:r>
              <a:rPr lang="en-US" dirty="0" smtClean="0"/>
              <a:t>It is as precise as analytical derivatives up to computer precision.</a:t>
            </a:r>
          </a:p>
          <a:p>
            <a:r>
              <a:rPr lang="en-US" dirty="0" smtClean="0"/>
              <a:t>Available widely, e.g., ADMB, TMB, Stan</a:t>
            </a:r>
          </a:p>
          <a:p>
            <a:r>
              <a:rPr lang="en-US" dirty="0" smtClean="0"/>
              <a:t>Posterior must be continuously differentiable</a:t>
            </a:r>
          </a:p>
        </p:txBody>
      </p:sp>
    </p:spTree>
    <p:extLst>
      <p:ext uri="{BB962C8B-B14F-4D97-AF65-F5344CB8AC3E}">
        <p14:creationId xmlns:p14="http://schemas.microsoft.com/office/powerpoint/2010/main" val="42675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#2: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Extends HMC to avoid specifying L and </a:t>
            </a:r>
            <a:r>
              <a:rPr lang="en-US" b="1" dirty="0"/>
              <a:t>ɛ.</a:t>
            </a:r>
            <a:endParaRPr lang="en-US" b="1" dirty="0" smtClean="0"/>
          </a:p>
          <a:p>
            <a:r>
              <a:rPr lang="en-US" dirty="0" smtClean="0"/>
              <a:t>ɛ is adapted with ‘dual averaging’. Works for HMC too. Skipping this...</a:t>
            </a:r>
          </a:p>
          <a:p>
            <a:r>
              <a:rPr lang="en-US" dirty="0" smtClean="0"/>
              <a:t>L is set automatically with a sophisticated algorithm that detects a “U-turn” in the trajectory and stops.</a:t>
            </a:r>
          </a:p>
          <a:p>
            <a:r>
              <a:rPr lang="en-US" dirty="0" smtClean="0"/>
              <a:t>Thus L varies at each iteration, avoiding wasteful steps.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324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38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Bayesian intro and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Gibbs and Metropolis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 to Hamiltonian dynamics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Hamiltonian Monte Carlo &amp; No-U-Turn</a:t>
            </a:r>
          </a:p>
          <a:p>
            <a:pPr lvl="1"/>
            <a:r>
              <a:rPr lang="en-US" dirty="0" smtClean="0"/>
              <a:t>Develop intuition for these MCMC algorithms</a:t>
            </a:r>
          </a:p>
          <a:p>
            <a:pPr lvl="1"/>
            <a:r>
              <a:rPr lang="en-US" dirty="0" smtClean="0"/>
              <a:t>Review software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 and concluding thoughts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638800"/>
            <a:ext cx="75438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Goal</a:t>
            </a:r>
            <a:r>
              <a:rPr lang="en-US" sz="3200" dirty="0"/>
              <a:t>: Understand algorithms enough to diagnose and interpret MCMC </a:t>
            </a:r>
            <a:r>
              <a:rPr lang="en-US" sz="3200" dirty="0" smtClean="0"/>
              <a:t>output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25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No-U-Turn Trajectory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43" y="2846295"/>
            <a:ext cx="8229600" cy="3630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079718"/>
            <a:ext cx="8217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j in 0:max_depth</a:t>
            </a:r>
          </a:p>
          <a:p>
            <a:pPr lvl="1"/>
            <a:r>
              <a:rPr lang="en-US" sz="2400" dirty="0" smtClean="0"/>
              <a:t>Pick random direction (left or right)</a:t>
            </a:r>
          </a:p>
          <a:p>
            <a:pPr lvl="1"/>
            <a:r>
              <a:rPr lang="en-US" sz="2400" dirty="0" smtClean="0"/>
              <a:t>Recursively build tree of size 2</a:t>
            </a:r>
            <a:r>
              <a:rPr lang="en-US" sz="2400" baseline="30000" dirty="0" smtClean="0"/>
              <a:t>j</a:t>
            </a:r>
          </a:p>
          <a:p>
            <a:pPr lvl="1"/>
            <a:r>
              <a:rPr lang="en-US" sz="2400" dirty="0" smtClean="0"/>
              <a:t>If U-turn occur in subtree or divergence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break, excluding subtree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6781800" y="5257800"/>
            <a:ext cx="2209800" cy="609600"/>
            <a:chOff x="2209800" y="1417638"/>
            <a:chExt cx="1524000" cy="916271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417638"/>
              <a:ext cx="1524000" cy="555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Balanced Binary Tree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787869" y="1972770"/>
              <a:ext cx="183931" cy="361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1,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from Trajectory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B be set of states 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,r</a:t>
            </a:r>
            <a:r>
              <a:rPr lang="en-US" dirty="0" smtClean="0"/>
              <a:t>) in trajectory.</a:t>
            </a:r>
          </a:p>
          <a:p>
            <a:r>
              <a:rPr lang="en-US" dirty="0" smtClean="0"/>
              <a:t>Generate a slice variable </a:t>
            </a:r>
          </a:p>
          <a:p>
            <a:r>
              <a:rPr lang="en-US" dirty="0" smtClean="0"/>
              <a:t>Set C is states in B where </a:t>
            </a:r>
          </a:p>
          <a:p>
            <a:r>
              <a:rPr lang="en-US" dirty="0" smtClean="0"/>
              <a:t>Uniformly select from C to get </a:t>
            </a:r>
            <a:r>
              <a:rPr lang="el-GR" dirty="0" smtClean="0"/>
              <a:t>θ</a:t>
            </a:r>
            <a:r>
              <a:rPr lang="en-US" baseline="-25000" dirty="0" smtClean="0"/>
              <a:t>t+1</a:t>
            </a:r>
          </a:p>
          <a:p>
            <a:r>
              <a:rPr lang="en-US" dirty="0" smtClean="0"/>
              <a:t>Why so complicated? </a:t>
            </a:r>
            <a:r>
              <a:rPr lang="en-US" b="1" dirty="0" smtClean="0"/>
              <a:t>Detailed balance</a:t>
            </a:r>
            <a:r>
              <a:rPr lang="en-US" dirty="0" smtClean="0"/>
              <a:t>!</a:t>
            </a:r>
          </a:p>
          <a:p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u="sng" dirty="0" smtClean="0"/>
              <a:t>There is no Metropolis step</a:t>
            </a:r>
            <a:r>
              <a:rPr lang="en-US" dirty="0" smtClean="0"/>
              <a:t>, this is technically Gibbs sampling [p(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  <a:r>
              <a:rPr lang="en-US" dirty="0" err="1" smtClean="0"/>
              <a:t>r,u,B,C|ɛ</a:t>
            </a:r>
            <a:r>
              <a:rPr lang="en-US" dirty="0"/>
              <a:t>]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183680"/>
              </p:ext>
            </p:extLst>
          </p:nvPr>
        </p:nvGraphicFramePr>
        <p:xfrm>
          <a:off x="5156200" y="2133600"/>
          <a:ext cx="274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6200" y="2133600"/>
                        <a:ext cx="274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45395"/>
              </p:ext>
            </p:extLst>
          </p:nvPr>
        </p:nvGraphicFramePr>
        <p:xfrm>
          <a:off x="5427663" y="2743200"/>
          <a:ext cx="18621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7663" y="2743200"/>
                        <a:ext cx="186213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9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No-U-Turn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684" y="1600200"/>
            <a:ext cx="3130115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18619" y="1143000"/>
            <a:ext cx="8001581" cy="5398042"/>
            <a:chOff x="685800" y="1337721"/>
            <a:chExt cx="8001581" cy="53980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337721"/>
              <a:ext cx="6693793" cy="5398042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6666790" y="1876507"/>
              <a:ext cx="2020591" cy="369332"/>
              <a:chOff x="2403258" y="783452"/>
              <a:chExt cx="2020591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99849" y="783452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U-Turn!! 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2403258" y="935852"/>
                <a:ext cx="496591" cy="32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862225" y="1844933"/>
              <a:ext cx="2229784" cy="1050667"/>
              <a:chOff x="2899849" y="783452"/>
              <a:chExt cx="1524000" cy="172939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899849" y="783452"/>
                <a:ext cx="152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this subtree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>
                <a:off x="3661849" y="1429783"/>
                <a:ext cx="406586" cy="1083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>
              <a:stCxn id="13" idx="2"/>
            </p:cNvCxnSpPr>
            <p:nvPr/>
          </p:nvCxnSpPr>
          <p:spPr>
            <a:xfrm>
              <a:off x="3977117" y="2237601"/>
              <a:ext cx="13881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340443" y="4487517"/>
              <a:ext cx="2432482" cy="923330"/>
              <a:chOff x="2403259" y="783452"/>
              <a:chExt cx="2020590" cy="92333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899849" y="783452"/>
                <a:ext cx="1524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due to slice variable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2403259" y="935852"/>
                <a:ext cx="496590" cy="309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2,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Eliminates the need to specify ɛ or L: ɛ is tuned during the warmup phase, L dynamically. </a:t>
            </a:r>
          </a:p>
          <a:p>
            <a:r>
              <a:rPr lang="en-US" dirty="0" smtClean="0"/>
              <a:t>But, introduces new tuning parameters: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ax_depth</a:t>
            </a:r>
            <a:r>
              <a:rPr lang="en-US" dirty="0" smtClean="0"/>
              <a:t>: Maximum tree depth. </a:t>
            </a:r>
          </a:p>
          <a:p>
            <a:pPr lvl="1"/>
            <a:r>
              <a:rPr lang="en-US" dirty="0" smtClean="0"/>
              <a:t>Delta=0.6: The target acceptance rate.</a:t>
            </a:r>
          </a:p>
          <a:p>
            <a:pPr lvl="1"/>
            <a:r>
              <a:rPr lang="el-GR" dirty="0" smtClean="0"/>
              <a:t>γ</a:t>
            </a:r>
            <a:r>
              <a:rPr lang="en-US" dirty="0" smtClean="0"/>
              <a:t>=0.05, </a:t>
            </a:r>
            <a:r>
              <a:rPr lang="el-GR" dirty="0" smtClean="0"/>
              <a:t>κ</a:t>
            </a:r>
            <a:r>
              <a:rPr lang="en-US" dirty="0" smtClean="0"/>
              <a:t>=0.75, t</a:t>
            </a:r>
            <a:r>
              <a:rPr lang="en-US" baseline="-25000" dirty="0" smtClean="0"/>
              <a:t>0</a:t>
            </a:r>
            <a:r>
              <a:rPr lang="en-US" dirty="0" smtClean="0"/>
              <a:t>=10: For dual averaging</a:t>
            </a:r>
          </a:p>
          <a:p>
            <a:r>
              <a:rPr lang="en-US" dirty="0" smtClean="0"/>
              <a:t>However, this seems to work smoothly without intervention (good for general use)</a:t>
            </a:r>
          </a:p>
        </p:txBody>
      </p:sp>
    </p:spTree>
    <p:extLst>
      <p:ext uri="{BB962C8B-B14F-4D97-AF65-F5344CB8AC3E}">
        <p14:creationId xmlns:p14="http://schemas.microsoft.com/office/powerpoint/2010/main" val="5914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r>
              <a:rPr lang="en-US" dirty="0" smtClean="0"/>
              <a:t>250 dimension MVN.</a:t>
            </a:r>
          </a:p>
          <a:p>
            <a:r>
              <a:rPr lang="en-US" dirty="0" smtClean="0"/>
              <a:t>1M RWM and Gibbs samples thinned to 1000</a:t>
            </a:r>
          </a:p>
          <a:p>
            <a:r>
              <a:rPr lang="en-US" dirty="0" smtClean="0"/>
              <a:t>1000 NUTS samples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3" y="1417638"/>
            <a:ext cx="8415337" cy="2689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7,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Software implementation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660198"/>
              </p:ext>
            </p:extLst>
          </p:nvPr>
        </p:nvGraphicFramePr>
        <p:xfrm>
          <a:off x="457200" y="838200"/>
          <a:ext cx="8381999" cy="425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2667056"/>
                <a:gridCol w="1866815"/>
                <a:gridCol w="217172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HMC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NUTS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Dual averaging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en-US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Step size: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ɛ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hyeps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stepsize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# of steps: L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hynstep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int_time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Delta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NA</a:t>
                      </a:r>
                      <a:endParaRPr lang="en-US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adapt_delta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Max tree depth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max_doubling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max_treedepth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jitter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Hard-coded on 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Hard-coded on 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stepsize_jitter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Mass matrix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</a:t>
                      </a:r>
                      <a:r>
                        <a:rPr lang="en-US" baseline="0" dirty="0" smtClean="0"/>
                        <a:t> covariance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Arbitrary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diagonal, adapted diagonal, or adapted “dense”</a:t>
                      </a:r>
                      <a:endParaRPr 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3593" y="52578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NUTS is the default algorithm for Stan, which has a rich set of adaptive procedures and built-in diagnostic tools. See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jgabry.shinyapps.io/ShinyStan2Preview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HMC/NUTS are implemented in TMB in R, and much easier to follow than the C++ used by Stan or ADMB.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://github.com/kaskr/adcomp/blob/master/TMB/R/mcmc.R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Beyond HMC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Riemann Manifold HMC </a:t>
            </a:r>
            <a:r>
              <a:rPr lang="en-US" sz="2000" dirty="0" smtClean="0"/>
              <a:t>(</a:t>
            </a:r>
            <a:r>
              <a:rPr lang="en-US" sz="2000" dirty="0" err="1" smtClean="0"/>
              <a:t>Girolami</a:t>
            </a:r>
            <a:r>
              <a:rPr lang="en-US" sz="2000" dirty="0" smtClean="0"/>
              <a:t> &amp; Calderhead, 2011)</a:t>
            </a:r>
          </a:p>
          <a:p>
            <a:pPr lvl="1"/>
            <a:r>
              <a:rPr lang="en-US" dirty="0" smtClean="0"/>
              <a:t>Uses Riemann geometry to adapt the mass matrix at each step (use Hessian instead of first </a:t>
            </a:r>
            <a:r>
              <a:rPr lang="en-US" dirty="0" err="1" smtClean="0"/>
              <a:t>derivs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Lagrangian</a:t>
            </a:r>
            <a:r>
              <a:rPr lang="en-US" dirty="0" smtClean="0"/>
              <a:t> HMC </a:t>
            </a:r>
            <a:r>
              <a:rPr lang="en-US" sz="2400" dirty="0" smtClean="0"/>
              <a:t>(Lan et al., 2014)</a:t>
            </a:r>
          </a:p>
          <a:p>
            <a:pPr lvl="1"/>
            <a:r>
              <a:rPr lang="en-US" dirty="0" smtClean="0"/>
              <a:t>Extend RMHMC by replacing Hamiltonian dynamics with </a:t>
            </a:r>
            <a:r>
              <a:rPr lang="en-US" dirty="0" err="1" smtClean="0"/>
              <a:t>Lagrangian</a:t>
            </a:r>
            <a:r>
              <a:rPr lang="en-US" dirty="0" smtClean="0"/>
              <a:t> dynamics (velocity instead of momentum)</a:t>
            </a:r>
          </a:p>
          <a:p>
            <a:r>
              <a:rPr lang="en-US" dirty="0" smtClean="0"/>
              <a:t>Improved adaptation schemes</a:t>
            </a:r>
            <a:r>
              <a:rPr lang="en-US" sz="2600" dirty="0" smtClean="0"/>
              <a:t> (Wang et al., 2013)</a:t>
            </a:r>
            <a:endParaRPr lang="en-US" dirty="0" smtClean="0"/>
          </a:p>
          <a:p>
            <a:r>
              <a:rPr lang="en-US" dirty="0" smtClean="0"/>
              <a:t>Not available (yet) in generic software.</a:t>
            </a:r>
          </a:p>
          <a:p>
            <a:r>
              <a:rPr lang="en-US" dirty="0" smtClean="0"/>
              <a:t>Bottom line: HMC is evolving quickly into significantly more sophisticated algorithms…. </a:t>
            </a:r>
            <a:r>
              <a:rPr lang="en-US" b="1" dirty="0" smtClean="0"/>
              <a:t>This is likely the future of MCMC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" y="1350830"/>
            <a:ext cx="9327458" cy="344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These algorithms are extremely sophisticated</a:t>
            </a:r>
          </a:p>
          <a:p>
            <a:r>
              <a:rPr lang="en-US" dirty="0" smtClean="0"/>
              <a:t>However, a basic understanding helps interpret and diagnose output</a:t>
            </a:r>
          </a:p>
          <a:p>
            <a:r>
              <a:rPr lang="en-US" dirty="0" smtClean="0"/>
              <a:t>Stan is replacing JAGS as a generic platform</a:t>
            </a:r>
          </a:p>
          <a:p>
            <a:r>
              <a:rPr lang="en-US" dirty="0" smtClean="0"/>
              <a:t>TMB is replacing ADMB as flexible platform</a:t>
            </a:r>
          </a:p>
          <a:p>
            <a:r>
              <a:rPr lang="en-US" dirty="0" smtClean="0"/>
              <a:t>I found that Stan inconsistently outperforms JAGS, and is more finicky in general. 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5715000"/>
            <a:ext cx="76200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Advice: </a:t>
            </a:r>
            <a:r>
              <a:rPr lang="en-US" sz="2800" dirty="0"/>
              <a:t>JAGS is good starting place. Switch to Stan and gradient-based MCMC </a:t>
            </a:r>
            <a:r>
              <a:rPr lang="en-US" sz="2800" dirty="0" smtClean="0"/>
              <a:t>if needed.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76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Jim Thorson</a:t>
            </a:r>
          </a:p>
          <a:p>
            <a:pPr lvl="1"/>
            <a:r>
              <a:rPr lang="en-US" dirty="0" smtClean="0"/>
              <a:t>Advice and guidance</a:t>
            </a:r>
          </a:p>
          <a:p>
            <a:r>
              <a:rPr lang="en-US" dirty="0" smtClean="0"/>
              <a:t>Kasper Christensen, Hans </a:t>
            </a:r>
            <a:r>
              <a:rPr lang="en-US" dirty="0" err="1" smtClean="0"/>
              <a:t>Skaug</a:t>
            </a:r>
            <a:endParaRPr lang="en-US" dirty="0" smtClean="0"/>
          </a:p>
          <a:p>
            <a:pPr lvl="1"/>
            <a:r>
              <a:rPr lang="en-US" dirty="0" smtClean="0"/>
              <a:t>Advice and help integrating with TMB</a:t>
            </a:r>
          </a:p>
          <a:p>
            <a:pPr lvl="1"/>
            <a:endParaRPr lang="en-US" dirty="0"/>
          </a:p>
        </p:txBody>
      </p:sp>
      <p:pic>
        <p:nvPicPr>
          <p:cNvPr id="4" name="Picture 3" descr="C:\Users\Cole\Dropbox\Research\NEP Blue Whales\QERM talk\Equation_black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37362"/>
            <a:ext cx="3428147" cy="157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7400" y="4801850"/>
            <a:ext cx="396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Thanks… Questions?</a:t>
            </a:r>
            <a:endParaRPr lang="en-US" sz="4400" dirty="0"/>
          </a:p>
        </p:txBody>
      </p:sp>
      <p:pic>
        <p:nvPicPr>
          <p:cNvPr id="11268" name="Picture 4" descr="http://ext100.wsu.edu/kitsap/wp-content/uploads/sites/21/2014/01/Sea-Gran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823" y="5428208"/>
            <a:ext cx="1298575" cy="91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78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70"/>
            <a:ext cx="8763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Bayesian Integration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posterior is a distribution of parameters</a:t>
            </a:r>
          </a:p>
          <a:p>
            <a:r>
              <a:rPr lang="en-US" dirty="0" smtClean="0"/>
              <a:t>We integrate to make inference. If it’s easy, we do it analytically: </a:t>
            </a:r>
            <a:br>
              <a:rPr lang="en-US" dirty="0" smtClean="0"/>
            </a:br>
            <a:r>
              <a:rPr lang="en-US" sz="2200" dirty="0" smtClean="0"/>
              <a:t> </a:t>
            </a:r>
            <a:endParaRPr lang="en-US" dirty="0"/>
          </a:p>
          <a:p>
            <a:r>
              <a:rPr lang="en-US" dirty="0" smtClean="0"/>
              <a:t>If not, we can do it numerically, </a:t>
            </a:r>
            <a:r>
              <a:rPr lang="en-US" dirty="0" err="1" smtClean="0"/>
              <a:t>e.g</a:t>
            </a:r>
            <a:r>
              <a:rPr lang="en-US" dirty="0" smtClean="0"/>
              <a:t>,.:</a:t>
            </a:r>
          </a:p>
          <a:p>
            <a:pPr marL="857250" indent="-288925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(1e3,0,1)&lt;0)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1] 0.488</a:t>
            </a:r>
          </a:p>
          <a:p>
            <a:pPr marL="857250" indent="-288925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(1e6,0,1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1]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0.499608</a:t>
            </a:r>
          </a:p>
          <a:p>
            <a:r>
              <a:rPr lang="en-US" dirty="0" smtClean="0"/>
              <a:t>But how to generate random posterior samples? Enter MCMC!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95400" y="5892225"/>
            <a:ext cx="64770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MCMC is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r&lt;your posterior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endParaRPr lang="en-US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931503"/>
              </p:ext>
            </p:extLst>
          </p:nvPr>
        </p:nvGraphicFramePr>
        <p:xfrm>
          <a:off x="3886200" y="2286000"/>
          <a:ext cx="402488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2120760" imgH="419040" progId="Equation.DSMT4">
                  <p:embed/>
                </p:oleObj>
              </mc:Choice>
              <mc:Fallback>
                <p:oleObj name="Equation" r:id="rId3" imgW="2120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2286000"/>
                        <a:ext cx="4024887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56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6075" indent="-346075"/>
            <a:r>
              <a:rPr lang="en-US" dirty="0" smtClean="0"/>
              <a:t>Markov chains’ next state only depends on the current state </a:t>
            </a:r>
          </a:p>
          <a:p>
            <a:pPr marL="346075" indent="-346075"/>
            <a:r>
              <a:rPr lang="en-US" dirty="0" smtClean="0"/>
              <a:t>If one is run to ∞, the states will form an ‘equilibrium’ distribution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marL="346075" indent="-346075"/>
            <a:r>
              <a:rPr lang="en-US" dirty="0" smtClean="0"/>
              <a:t>A MCMC is a chain designed such that the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equilibrium distribution = posterior of interest</a:t>
            </a:r>
          </a:p>
          <a:p>
            <a:pPr marL="346075" indent="-346075"/>
            <a:r>
              <a:rPr lang="en-US" dirty="0" smtClean="0"/>
              <a:t>Efficiency is producing independent samples fast. Must be able to easily move between regions.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12468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/>
              <a:t>1</a:t>
            </a:r>
            <a:r>
              <a:rPr lang="en-US" dirty="0"/>
              <a:t> U</a:t>
            </a:r>
            <a:r>
              <a:rPr lang="en-US" dirty="0" smtClean="0"/>
              <a:t>nder </a:t>
            </a:r>
            <a:r>
              <a:rPr lang="en-US" dirty="0"/>
              <a:t>certain </a:t>
            </a:r>
            <a:r>
              <a:rPr lang="en-US" dirty="0" smtClean="0"/>
              <a:t>conditions. Informally calling  this “detailed balance”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9000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54580"/>
              </p:ext>
            </p:extLst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48537" y="5334000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2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479841"/>
              </p:ext>
            </p:extLst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48537" y="5334000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2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09319"/>
              </p:ext>
            </p:extLst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48537" y="5334000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9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4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3904</TotalTime>
  <Words>1924</Words>
  <Application>Microsoft Office PowerPoint</Application>
  <PresentationFormat>On-screen Show (4:3)</PresentationFormat>
  <Paragraphs>300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Advantages of gradient-based MCMC algorithms for difficult-to-fit Bayesian models in fisheries and ecology</vt:lpstr>
      <vt:lpstr>Introduction</vt:lpstr>
      <vt:lpstr>Plan of attack</vt:lpstr>
      <vt:lpstr>Bayesian Integration</vt:lpstr>
      <vt:lpstr>Markov chain Monte Carlo</vt:lpstr>
      <vt:lpstr>Random Walk Metropolis (RWM)</vt:lpstr>
      <vt:lpstr>Random Walk Metropolis (RWM)</vt:lpstr>
      <vt:lpstr>Random Walk Metropolis (RWM)</vt:lpstr>
      <vt:lpstr>Gibbs Sampler</vt:lpstr>
      <vt:lpstr>Gibbs Sampler</vt:lpstr>
      <vt:lpstr>Gibbs Sampler</vt:lpstr>
      <vt:lpstr>Gibbs Sampler</vt:lpstr>
      <vt:lpstr>Beyond RWM and Gibbs</vt:lpstr>
      <vt:lpstr>Hamiltonian Dynamics</vt:lpstr>
      <vt:lpstr>Hamiltonian Dynamics: Example</vt:lpstr>
      <vt:lpstr>Hamiltonian Dynamics: Example</vt:lpstr>
      <vt:lpstr>Hamiltonian Monte Carlo</vt:lpstr>
      <vt:lpstr>Hamiltonian Monte Carlo</vt:lpstr>
      <vt:lpstr>HMC: Example trajectories</vt:lpstr>
      <vt:lpstr>HMC: Example trajectories</vt:lpstr>
      <vt:lpstr>HMC: Example trajectories</vt:lpstr>
      <vt:lpstr>HMC: Example trajectories</vt:lpstr>
      <vt:lpstr>HMC: Example trajectories</vt:lpstr>
      <vt:lpstr>Effect of random momentum</vt:lpstr>
      <vt:lpstr>HMC: Example trajectories</vt:lpstr>
      <vt:lpstr>Hamiltonian Monte Carlo</vt:lpstr>
      <vt:lpstr>Implementation Hurdles of HMC</vt:lpstr>
      <vt:lpstr>Solution #1: Automatic Differentiation</vt:lpstr>
      <vt:lpstr>Solution #2: No-U-Turn Sampler</vt:lpstr>
      <vt:lpstr>No-U-Turn Trajectory</vt:lpstr>
      <vt:lpstr>Sampling from Trajectory</vt:lpstr>
      <vt:lpstr>No-U-Turn Example</vt:lpstr>
      <vt:lpstr>Tuning the No-U-Turn Sampler</vt:lpstr>
      <vt:lpstr>Performance Comparison</vt:lpstr>
      <vt:lpstr>Software implementation</vt:lpstr>
      <vt:lpstr>Beyond HMC</vt:lpstr>
      <vt:lpstr>Concluding thoughts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</dc:creator>
  <cp:lastModifiedBy>Cole Monnahan</cp:lastModifiedBy>
  <cp:revision>131</cp:revision>
  <dcterms:created xsi:type="dcterms:W3CDTF">2006-08-16T00:00:00Z</dcterms:created>
  <dcterms:modified xsi:type="dcterms:W3CDTF">2015-12-04T19:35:07Z</dcterms:modified>
</cp:coreProperties>
</file>