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66-11A0-41F2-9314-749B2F389187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2CF-FAA2-4298-ADCA-FBB65DD7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66-11A0-41F2-9314-749B2F389187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2CF-FAA2-4298-ADCA-FBB65DD7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1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66-11A0-41F2-9314-749B2F389187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2CF-FAA2-4298-ADCA-FBB65DD7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4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66-11A0-41F2-9314-749B2F389187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2CF-FAA2-4298-ADCA-FBB65DD7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3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66-11A0-41F2-9314-749B2F389187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2CF-FAA2-4298-ADCA-FBB65DD7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66-11A0-41F2-9314-749B2F389187}" type="datetimeFigureOut">
              <a:rPr lang="en-US" smtClean="0"/>
              <a:t>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2CF-FAA2-4298-ADCA-FBB65DD7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9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66-11A0-41F2-9314-749B2F389187}" type="datetimeFigureOut">
              <a:rPr lang="en-US" smtClean="0"/>
              <a:t>1/5/21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2CF-FAA2-4298-ADCA-FBB65DD7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8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66-11A0-41F2-9314-749B2F389187}" type="datetimeFigureOut">
              <a:rPr lang="en-US" smtClean="0"/>
              <a:t>1/5/21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2CF-FAA2-4298-ADCA-FBB65DD7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9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66-11A0-41F2-9314-749B2F389187}" type="datetimeFigureOut">
              <a:rPr lang="en-US" smtClean="0"/>
              <a:t>1/5/21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2CF-FAA2-4298-ADCA-FBB65DD7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4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66-11A0-41F2-9314-749B2F389187}" type="datetimeFigureOut">
              <a:rPr lang="en-US" smtClean="0"/>
              <a:t>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2CF-FAA2-4298-ADCA-FBB65DD7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0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48766-11A0-41F2-9314-749B2F389187}" type="datetimeFigureOut">
              <a:rPr lang="en-US" smtClean="0"/>
              <a:t>1/5/21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2CF-FAA2-4298-ADCA-FBB65DD7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0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48766-11A0-41F2-9314-749B2F389187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C02CF-FAA2-4298-ADCA-FBB65DD7A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6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691109" y="864973"/>
            <a:ext cx="10568018" cy="5598779"/>
            <a:chOff x="691109" y="864973"/>
            <a:chExt cx="10568018" cy="5598779"/>
          </a:xfrm>
        </p:grpSpPr>
        <p:grpSp>
          <p:nvGrpSpPr>
            <p:cNvPr id="55" name="Group 54"/>
            <p:cNvGrpSpPr/>
            <p:nvPr/>
          </p:nvGrpSpPr>
          <p:grpSpPr>
            <a:xfrm>
              <a:off x="7315201" y="2066289"/>
              <a:ext cx="2743200" cy="438912"/>
              <a:chOff x="7656945" y="5264726"/>
              <a:chExt cx="2743200" cy="43891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7656945" y="5264726"/>
                <a:ext cx="2523744" cy="438912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9961233" y="5264726"/>
                <a:ext cx="438912" cy="438912"/>
              </a:xfrm>
              <a:prstGeom prst="ellipse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1082764" y="864973"/>
              <a:ext cx="179671" cy="54864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268626" y="1856509"/>
              <a:ext cx="2745590" cy="3657600"/>
              <a:chOff x="1268626" y="1856509"/>
              <a:chExt cx="2745590" cy="36576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268626" y="1856509"/>
                <a:ext cx="2523744" cy="3657600"/>
              </a:xfrm>
              <a:prstGeom prst="rect">
                <a:avLst/>
              </a:prstGeom>
              <a:solidFill>
                <a:srgbClr val="0070C0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3794760" y="1856509"/>
                <a:ext cx="219456" cy="3657600"/>
              </a:xfrm>
              <a:custGeom>
                <a:avLst/>
                <a:gdLst>
                  <a:gd name="connsiteX0" fmla="*/ 0 w 517264"/>
                  <a:gd name="connsiteY0" fmla="*/ 3648364 h 3648364"/>
                  <a:gd name="connsiteX1" fmla="*/ 517236 w 517264"/>
                  <a:gd name="connsiteY1" fmla="*/ 2613891 h 3648364"/>
                  <a:gd name="connsiteX2" fmla="*/ 18473 w 517264"/>
                  <a:gd name="connsiteY2" fmla="*/ 0 h 3648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7264" h="3648364">
                    <a:moveTo>
                      <a:pt x="0" y="3648364"/>
                    </a:moveTo>
                    <a:cubicBezTo>
                      <a:pt x="257078" y="3435158"/>
                      <a:pt x="514157" y="3221952"/>
                      <a:pt x="517236" y="2613891"/>
                    </a:cubicBezTo>
                    <a:cubicBezTo>
                      <a:pt x="520315" y="2005830"/>
                      <a:pt x="269394" y="1002915"/>
                      <a:pt x="18473" y="0"/>
                    </a:cubicBezTo>
                  </a:path>
                </a:pathLst>
              </a:custGeom>
              <a:solidFill>
                <a:srgbClr val="0070C0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>
              <a:off x="1268627" y="864973"/>
              <a:ext cx="0" cy="548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115971" y="3391118"/>
              <a:ext cx="1117600" cy="4341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Top View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18931" y="5643418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36”</a:t>
              </a:r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>
              <a:off x="1268626" y="5828084"/>
              <a:ext cx="11503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014216" y="1699491"/>
              <a:ext cx="0" cy="431325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3"/>
            </p:cNvCxnSpPr>
            <p:nvPr/>
          </p:nvCxnSpPr>
          <p:spPr>
            <a:xfrm>
              <a:off x="2930610" y="5828084"/>
              <a:ext cx="108360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6200000">
              <a:off x="234349" y="3500643"/>
              <a:ext cx="1282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Tunnel Wall</a:t>
              </a:r>
            </a:p>
          </p:txBody>
        </p:sp>
        <p:cxnSp>
          <p:nvCxnSpPr>
            <p:cNvPr id="20" name="Straight Connector 19"/>
            <p:cNvCxnSpPr>
              <a:stCxn id="8" idx="2"/>
            </p:cNvCxnSpPr>
            <p:nvPr/>
          </p:nvCxnSpPr>
          <p:spPr>
            <a:xfrm>
              <a:off x="3802597" y="1856509"/>
              <a:ext cx="8278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92370" y="5514109"/>
              <a:ext cx="83210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115591" y="3504636"/>
              <a:ext cx="514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48”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 flipV="1">
              <a:off x="4371163" y="1856509"/>
              <a:ext cx="0" cy="16481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4" idx="2"/>
            </p:cNvCxnSpPr>
            <p:nvPr/>
          </p:nvCxnSpPr>
          <p:spPr>
            <a:xfrm>
              <a:off x="4373034" y="3873968"/>
              <a:ext cx="0" cy="16401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923836" y="864973"/>
              <a:ext cx="0" cy="548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839504" y="6012750"/>
              <a:ext cx="514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48”</a:t>
              </a:r>
            </a:p>
          </p:txBody>
        </p:sp>
        <p:cxnSp>
          <p:nvCxnSpPr>
            <p:cNvPr id="38" name="Straight Arrow Connector 37"/>
            <p:cNvCxnSpPr>
              <a:stCxn id="36" idx="3"/>
            </p:cNvCxnSpPr>
            <p:nvPr/>
          </p:nvCxnSpPr>
          <p:spPr>
            <a:xfrm>
              <a:off x="3354390" y="6197416"/>
              <a:ext cx="156944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6" idx="1"/>
            </p:cNvCxnSpPr>
            <p:nvPr/>
          </p:nvCxnSpPr>
          <p:spPr>
            <a:xfrm flipH="1">
              <a:off x="1266236" y="6197416"/>
              <a:ext cx="157326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 rot="10800000">
              <a:off x="4942673" y="867000"/>
              <a:ext cx="179671" cy="54864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 rot="16200000">
              <a:off x="4687907" y="3500643"/>
              <a:ext cx="1282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Tunnel Wall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7315201" y="1065021"/>
              <a:ext cx="0" cy="24414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972801" y="1065021"/>
              <a:ext cx="0" cy="24414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315201" y="3506469"/>
              <a:ext cx="3657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315201" y="1065021"/>
              <a:ext cx="3657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 rot="10800000">
              <a:off x="10975712" y="1065021"/>
              <a:ext cx="179671" cy="2441448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134074" y="1065020"/>
              <a:ext cx="179671" cy="2441448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 rot="5400000">
              <a:off x="9052711" y="-851782"/>
              <a:ext cx="179671" cy="36576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9058531" y="1765672"/>
              <a:ext cx="179671" cy="36576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897199" y="3684063"/>
              <a:ext cx="514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48”</a:t>
              </a:r>
            </a:p>
          </p:txBody>
        </p:sp>
        <p:cxnSp>
          <p:nvCxnSpPr>
            <p:cNvPr id="61" name="Straight Arrow Connector 60"/>
            <p:cNvCxnSpPr>
              <a:stCxn id="60" idx="3"/>
            </p:cNvCxnSpPr>
            <p:nvPr/>
          </p:nvCxnSpPr>
          <p:spPr>
            <a:xfrm>
              <a:off x="9412085" y="3868729"/>
              <a:ext cx="156944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0" idx="1"/>
            </p:cNvCxnSpPr>
            <p:nvPr/>
          </p:nvCxnSpPr>
          <p:spPr>
            <a:xfrm flipH="1">
              <a:off x="7323931" y="3868729"/>
              <a:ext cx="157326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6742419" y="2101078"/>
              <a:ext cx="514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32”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6989683" y="1065019"/>
              <a:ext cx="0" cy="10360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3" idx="2"/>
            </p:cNvCxnSpPr>
            <p:nvPr/>
          </p:nvCxnSpPr>
          <p:spPr>
            <a:xfrm>
              <a:off x="6999862" y="2470410"/>
              <a:ext cx="0" cy="10342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8520994" y="1414209"/>
              <a:ext cx="1243103" cy="4341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Front View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376416" y="4337500"/>
              <a:ext cx="4882711" cy="2126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b="1" dirty="0">
                  <a:solidFill>
                    <a:schemeClr val="tx1"/>
                  </a:solidFill>
                </a:rPr>
                <a:t>Note:</a:t>
              </a:r>
            </a:p>
            <a:p>
              <a:pPr algn="just"/>
              <a:r>
                <a:rPr lang="en-US" dirty="0">
                  <a:solidFill>
                    <a:schemeClr val="tx1"/>
                  </a:solidFill>
                </a:rPr>
                <a:t>The NACA 0012 wing is shown at zero degrees </a:t>
              </a:r>
              <a:r>
                <a:rPr lang="en-US" dirty="0" err="1">
                  <a:solidFill>
                    <a:schemeClr val="tx1"/>
                  </a:solidFill>
                </a:rPr>
                <a:t>AoA</a:t>
              </a:r>
              <a:r>
                <a:rPr lang="en-US" dirty="0">
                  <a:solidFill>
                    <a:schemeClr val="tx1"/>
                  </a:solidFill>
                </a:rPr>
                <a:t> in these images, with the quarter chord centered vertically in the test section. The experiment used </a:t>
              </a:r>
              <a:r>
                <a:rPr lang="en-US" dirty="0" err="1">
                  <a:solidFill>
                    <a:schemeClr val="tx1"/>
                  </a:solidFill>
                </a:rPr>
                <a:t>AoA</a:t>
              </a:r>
              <a:r>
                <a:rPr lang="en-US" dirty="0">
                  <a:solidFill>
                    <a:schemeClr val="tx1"/>
                  </a:solidFill>
                </a:rPr>
                <a:t> = 10°.  In order to achieve proper top and bottom clearances, the wing should be rotated about the quarter chord.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3292EA6-A8E8-2A44-A8CD-6DB634DEEDEE}"/>
              </a:ext>
            </a:extLst>
          </p:cNvPr>
          <p:cNvSpPr txBox="1"/>
          <p:nvPr/>
        </p:nvSpPr>
        <p:spPr>
          <a:xfrm>
            <a:off x="8475246" y="494785"/>
            <a:ext cx="137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Tunnel Walls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FD34A93-BB9D-6041-A49E-0DF369D89405}"/>
              </a:ext>
            </a:extLst>
          </p:cNvPr>
          <p:cNvCxnSpPr>
            <a:cxnSpLocks/>
          </p:cNvCxnSpPr>
          <p:nvPr/>
        </p:nvCxnSpPr>
        <p:spPr>
          <a:xfrm>
            <a:off x="9717024" y="853440"/>
            <a:ext cx="1158240" cy="731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9D6A80B-28F3-8D4E-908B-01E6AB47E342}"/>
              </a:ext>
            </a:extLst>
          </p:cNvPr>
          <p:cNvCxnSpPr>
            <a:cxnSpLocks/>
          </p:cNvCxnSpPr>
          <p:nvPr/>
        </p:nvCxnSpPr>
        <p:spPr>
          <a:xfrm>
            <a:off x="9631680" y="853440"/>
            <a:ext cx="938784" cy="25237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29DD084-3ECA-B147-98B3-AC29B9BEA361}"/>
              </a:ext>
            </a:extLst>
          </p:cNvPr>
          <p:cNvCxnSpPr>
            <a:cxnSpLocks/>
          </p:cNvCxnSpPr>
          <p:nvPr/>
        </p:nvCxnSpPr>
        <p:spPr>
          <a:xfrm flipH="1">
            <a:off x="7412736" y="853440"/>
            <a:ext cx="1182624" cy="8168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30316A2-E13E-7549-8D20-C2A68107BADB}"/>
              </a:ext>
            </a:extLst>
          </p:cNvPr>
          <p:cNvCxnSpPr>
            <a:cxnSpLocks/>
          </p:cNvCxnSpPr>
          <p:nvPr/>
        </p:nvCxnSpPr>
        <p:spPr>
          <a:xfrm>
            <a:off x="8936736" y="816864"/>
            <a:ext cx="0" cy="1889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45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C7E48FDE-3F74-E544-85AA-DC32868F075F}"/>
              </a:ext>
            </a:extLst>
          </p:cNvPr>
          <p:cNvGrpSpPr/>
          <p:nvPr/>
        </p:nvGrpSpPr>
        <p:grpSpPr>
          <a:xfrm>
            <a:off x="691109" y="494785"/>
            <a:ext cx="10568018" cy="5968967"/>
            <a:chOff x="691109" y="494785"/>
            <a:chExt cx="10568018" cy="59689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F64C53B-8D70-3046-910B-F374FC5FEB3F}"/>
                </a:ext>
              </a:extLst>
            </p:cNvPr>
            <p:cNvGrpSpPr/>
            <p:nvPr/>
          </p:nvGrpSpPr>
          <p:grpSpPr>
            <a:xfrm>
              <a:off x="691109" y="864973"/>
              <a:ext cx="10568018" cy="5598779"/>
              <a:chOff x="691109" y="864973"/>
              <a:chExt cx="10568018" cy="559877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3689123-A8BD-574B-82B7-68064C3AEB2A}"/>
                  </a:ext>
                </a:extLst>
              </p:cNvPr>
              <p:cNvGrpSpPr/>
              <p:nvPr/>
            </p:nvGrpSpPr>
            <p:grpSpPr>
              <a:xfrm>
                <a:off x="7315201" y="2066289"/>
                <a:ext cx="2743200" cy="438912"/>
                <a:chOff x="7656945" y="5264726"/>
                <a:chExt cx="2743200" cy="438912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4A0CAD3-469E-594E-9877-7B2B69A379B3}"/>
                    </a:ext>
                  </a:extLst>
                </p:cNvPr>
                <p:cNvSpPr/>
                <p:nvPr/>
              </p:nvSpPr>
              <p:spPr>
                <a:xfrm>
                  <a:off x="7656945" y="5264726"/>
                  <a:ext cx="2523744" cy="438912"/>
                </a:xfrm>
                <a:prstGeom prst="rect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8A5B7FEC-84E7-FE4B-B09C-C376DEE65C5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961233" y="5264726"/>
                  <a:ext cx="438912" cy="438912"/>
                </a:xfrm>
                <a:prstGeom prst="ellipse">
                  <a:avLst/>
                </a:prstGeom>
                <a:solidFill>
                  <a:srgbClr val="0070C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DE2F965-1166-444D-913C-EB66A05322B0}"/>
                  </a:ext>
                </a:extLst>
              </p:cNvPr>
              <p:cNvSpPr/>
              <p:nvPr/>
            </p:nvSpPr>
            <p:spPr>
              <a:xfrm>
                <a:off x="1082764" y="864973"/>
                <a:ext cx="179671" cy="54864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71D3089-5504-A946-876F-17AEA5B85E23}"/>
                  </a:ext>
                </a:extLst>
              </p:cNvPr>
              <p:cNvGrpSpPr/>
              <p:nvPr/>
            </p:nvGrpSpPr>
            <p:grpSpPr>
              <a:xfrm>
                <a:off x="1268626" y="1856509"/>
                <a:ext cx="2745590" cy="3657600"/>
                <a:chOff x="1268626" y="1856509"/>
                <a:chExt cx="2745590" cy="3657600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52030306-4BB1-B640-98DF-1EF940BD4041}"/>
                    </a:ext>
                  </a:extLst>
                </p:cNvPr>
                <p:cNvSpPr/>
                <p:nvPr/>
              </p:nvSpPr>
              <p:spPr>
                <a:xfrm>
                  <a:off x="1268626" y="1856509"/>
                  <a:ext cx="2523744" cy="3657600"/>
                </a:xfrm>
                <a:prstGeom prst="rect">
                  <a:avLst/>
                </a:prstGeom>
                <a:solidFill>
                  <a:srgbClr val="0070C0"/>
                </a:solidFill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113D8957-5D6D-F643-A646-5E388EA66A30}"/>
                    </a:ext>
                  </a:extLst>
                </p:cNvPr>
                <p:cNvSpPr/>
                <p:nvPr/>
              </p:nvSpPr>
              <p:spPr>
                <a:xfrm>
                  <a:off x="3794760" y="1856509"/>
                  <a:ext cx="219456" cy="3657600"/>
                </a:xfrm>
                <a:custGeom>
                  <a:avLst/>
                  <a:gdLst>
                    <a:gd name="connsiteX0" fmla="*/ 0 w 517264"/>
                    <a:gd name="connsiteY0" fmla="*/ 3648364 h 3648364"/>
                    <a:gd name="connsiteX1" fmla="*/ 517236 w 517264"/>
                    <a:gd name="connsiteY1" fmla="*/ 2613891 h 3648364"/>
                    <a:gd name="connsiteX2" fmla="*/ 18473 w 517264"/>
                    <a:gd name="connsiteY2" fmla="*/ 0 h 36483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7264" h="3648364">
                      <a:moveTo>
                        <a:pt x="0" y="3648364"/>
                      </a:moveTo>
                      <a:cubicBezTo>
                        <a:pt x="257078" y="3435158"/>
                        <a:pt x="514157" y="3221952"/>
                        <a:pt x="517236" y="2613891"/>
                      </a:cubicBezTo>
                      <a:cubicBezTo>
                        <a:pt x="520315" y="2005830"/>
                        <a:pt x="269394" y="1002915"/>
                        <a:pt x="18473" y="0"/>
                      </a:cubicBezTo>
                    </a:path>
                  </a:pathLst>
                </a:custGeom>
                <a:solidFill>
                  <a:srgbClr val="0070C0"/>
                </a:solidFill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3C3AD0C-7748-2E4E-AE83-70E4E0D5A83B}"/>
                  </a:ext>
                </a:extLst>
              </p:cNvPr>
              <p:cNvCxnSpPr/>
              <p:nvPr/>
            </p:nvCxnSpPr>
            <p:spPr>
              <a:xfrm>
                <a:off x="1268627" y="864973"/>
                <a:ext cx="0" cy="5486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6919F63-33AD-6D4A-97B0-CA04D991A245}"/>
                  </a:ext>
                </a:extLst>
              </p:cNvPr>
              <p:cNvSpPr/>
              <p:nvPr/>
            </p:nvSpPr>
            <p:spPr>
              <a:xfrm>
                <a:off x="2115971" y="3391118"/>
                <a:ext cx="1117600" cy="4341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Top View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6920A3-0169-C84E-8788-DA3FC4C65928}"/>
                  </a:ext>
                </a:extLst>
              </p:cNvPr>
              <p:cNvSpPr txBox="1"/>
              <p:nvPr/>
            </p:nvSpPr>
            <p:spPr>
              <a:xfrm>
                <a:off x="2418931" y="5643418"/>
                <a:ext cx="511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36”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CAE960C-0556-9147-A0A5-65D53AF5F437}"/>
                  </a:ext>
                </a:extLst>
              </p:cNvPr>
              <p:cNvCxnSpPr>
                <a:stCxn id="10" idx="1"/>
              </p:cNvCxnSpPr>
              <p:nvPr/>
            </p:nvCxnSpPr>
            <p:spPr>
              <a:xfrm flipH="1">
                <a:off x="1268626" y="5828084"/>
                <a:ext cx="115030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6A4DA0E-CA0C-D14E-8853-FD37E1C25574}"/>
                  </a:ext>
                </a:extLst>
              </p:cNvPr>
              <p:cNvCxnSpPr/>
              <p:nvPr/>
            </p:nvCxnSpPr>
            <p:spPr>
              <a:xfrm>
                <a:off x="4014216" y="1699491"/>
                <a:ext cx="0" cy="431325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0079471-1267-C644-A547-AD5D5C4BAD46}"/>
                  </a:ext>
                </a:extLst>
              </p:cNvPr>
              <p:cNvCxnSpPr>
                <a:stCxn id="10" idx="3"/>
              </p:cNvCxnSpPr>
              <p:nvPr/>
            </p:nvCxnSpPr>
            <p:spPr>
              <a:xfrm>
                <a:off x="2930610" y="5828084"/>
                <a:ext cx="108360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E49A8D-81F7-474D-A2EE-B9C713C8BD51}"/>
                  </a:ext>
                </a:extLst>
              </p:cNvPr>
              <p:cNvSpPr txBox="1"/>
              <p:nvPr/>
            </p:nvSpPr>
            <p:spPr>
              <a:xfrm rot="16200000">
                <a:off x="234349" y="3500643"/>
                <a:ext cx="12828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Tunnel Wall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7BDFBDD-49EB-CB47-9352-7B7CA074C7A5}"/>
                  </a:ext>
                </a:extLst>
              </p:cNvPr>
              <p:cNvCxnSpPr>
                <a:stCxn id="43" idx="2"/>
              </p:cNvCxnSpPr>
              <p:nvPr/>
            </p:nvCxnSpPr>
            <p:spPr>
              <a:xfrm>
                <a:off x="3802597" y="1856509"/>
                <a:ext cx="8278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4ECFC13-9659-3F4A-9798-A4A0CC887FE4}"/>
                  </a:ext>
                </a:extLst>
              </p:cNvPr>
              <p:cNvCxnSpPr/>
              <p:nvPr/>
            </p:nvCxnSpPr>
            <p:spPr>
              <a:xfrm>
                <a:off x="3792370" y="5514109"/>
                <a:ext cx="83210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C29E11-5E79-9142-9321-E8ECD1544D2E}"/>
                  </a:ext>
                </a:extLst>
              </p:cNvPr>
              <p:cNvSpPr txBox="1"/>
              <p:nvPr/>
            </p:nvSpPr>
            <p:spPr>
              <a:xfrm>
                <a:off x="4115591" y="3504636"/>
                <a:ext cx="5148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48”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A17E84E-BF1B-6540-8FBE-57E95E74F434}"/>
                  </a:ext>
                </a:extLst>
              </p:cNvPr>
              <p:cNvCxnSpPr/>
              <p:nvPr/>
            </p:nvCxnSpPr>
            <p:spPr>
              <a:xfrm flipH="1" flipV="1">
                <a:off x="4371163" y="1856509"/>
                <a:ext cx="0" cy="16481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DB1790F-66B8-294C-8E48-F8FC9A8C5C92}"/>
                  </a:ext>
                </a:extLst>
              </p:cNvPr>
              <p:cNvCxnSpPr>
                <a:stCxn id="17" idx="2"/>
              </p:cNvCxnSpPr>
              <p:nvPr/>
            </p:nvCxnSpPr>
            <p:spPr>
              <a:xfrm>
                <a:off x="4373034" y="3873968"/>
                <a:ext cx="0" cy="16401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CE2A0DD-DAA5-7446-A80C-F8615C008EA6}"/>
                  </a:ext>
                </a:extLst>
              </p:cNvPr>
              <p:cNvCxnSpPr/>
              <p:nvPr/>
            </p:nvCxnSpPr>
            <p:spPr>
              <a:xfrm>
                <a:off x="4923836" y="864973"/>
                <a:ext cx="0" cy="5486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429F44-5C73-E44C-94F7-C70B8B59A86A}"/>
                  </a:ext>
                </a:extLst>
              </p:cNvPr>
              <p:cNvSpPr txBox="1"/>
              <p:nvPr/>
            </p:nvSpPr>
            <p:spPr>
              <a:xfrm>
                <a:off x="2839504" y="6012750"/>
                <a:ext cx="5148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48”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61D2550-AC9F-6B45-AD93-265F365A7279}"/>
                  </a:ext>
                </a:extLst>
              </p:cNvPr>
              <p:cNvCxnSpPr>
                <a:stCxn id="21" idx="3"/>
              </p:cNvCxnSpPr>
              <p:nvPr/>
            </p:nvCxnSpPr>
            <p:spPr>
              <a:xfrm>
                <a:off x="3354390" y="6197416"/>
                <a:ext cx="156944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4B33AB9-CA04-DA43-9B7E-CFF5FB2B39FF}"/>
                  </a:ext>
                </a:extLst>
              </p:cNvPr>
              <p:cNvCxnSpPr>
                <a:stCxn id="21" idx="1"/>
              </p:cNvCxnSpPr>
              <p:nvPr/>
            </p:nvCxnSpPr>
            <p:spPr>
              <a:xfrm flipH="1">
                <a:off x="1266236" y="6197416"/>
                <a:ext cx="157326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8954884-9ED3-7846-BF5B-2443D6B190F6}"/>
                  </a:ext>
                </a:extLst>
              </p:cNvPr>
              <p:cNvSpPr/>
              <p:nvPr/>
            </p:nvSpPr>
            <p:spPr>
              <a:xfrm rot="10800000">
                <a:off x="4942673" y="867000"/>
                <a:ext cx="179671" cy="54864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FF1BDD6-AB2F-2842-95F2-7B049813169B}"/>
                  </a:ext>
                </a:extLst>
              </p:cNvPr>
              <p:cNvSpPr txBox="1"/>
              <p:nvPr/>
            </p:nvSpPr>
            <p:spPr>
              <a:xfrm rot="16200000">
                <a:off x="4687907" y="3500643"/>
                <a:ext cx="12828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Tunnel Wall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22EA981-02AB-DB46-AAD3-DB4E79B92FB8}"/>
                  </a:ext>
                </a:extLst>
              </p:cNvPr>
              <p:cNvCxnSpPr/>
              <p:nvPr/>
            </p:nvCxnSpPr>
            <p:spPr>
              <a:xfrm>
                <a:off x="7315201" y="1065021"/>
                <a:ext cx="0" cy="24414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67BF58E-A682-E442-A6E1-4061115C9699}"/>
                  </a:ext>
                </a:extLst>
              </p:cNvPr>
              <p:cNvCxnSpPr/>
              <p:nvPr/>
            </p:nvCxnSpPr>
            <p:spPr>
              <a:xfrm>
                <a:off x="10972801" y="1065021"/>
                <a:ext cx="0" cy="24414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68B1587-C069-2545-BDA1-E3DE9916D2CD}"/>
                  </a:ext>
                </a:extLst>
              </p:cNvPr>
              <p:cNvCxnSpPr/>
              <p:nvPr/>
            </p:nvCxnSpPr>
            <p:spPr>
              <a:xfrm>
                <a:off x="7315201" y="3506469"/>
                <a:ext cx="36576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CA7E99A-E5F8-5749-9DD4-252AD3DC2E00}"/>
                  </a:ext>
                </a:extLst>
              </p:cNvPr>
              <p:cNvCxnSpPr/>
              <p:nvPr/>
            </p:nvCxnSpPr>
            <p:spPr>
              <a:xfrm>
                <a:off x="7315201" y="1065021"/>
                <a:ext cx="36576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6582E99-8071-434F-AEFD-11624523D8E3}"/>
                  </a:ext>
                </a:extLst>
              </p:cNvPr>
              <p:cNvSpPr/>
              <p:nvPr/>
            </p:nvSpPr>
            <p:spPr>
              <a:xfrm rot="10800000">
                <a:off x="10975712" y="1065021"/>
                <a:ext cx="179671" cy="2441448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69E8F0D-891D-5E4F-BE98-8529C80CF747}"/>
                  </a:ext>
                </a:extLst>
              </p:cNvPr>
              <p:cNvSpPr/>
              <p:nvPr/>
            </p:nvSpPr>
            <p:spPr>
              <a:xfrm>
                <a:off x="7134074" y="1065020"/>
                <a:ext cx="179671" cy="2441448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6030658-3A27-BF46-9E30-EEED605906BE}"/>
                  </a:ext>
                </a:extLst>
              </p:cNvPr>
              <p:cNvSpPr/>
              <p:nvPr/>
            </p:nvSpPr>
            <p:spPr>
              <a:xfrm rot="5400000">
                <a:off x="9052711" y="-851782"/>
                <a:ext cx="179671" cy="36576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1AA2D5A-20E2-5347-B6DA-28D3106C025D}"/>
                  </a:ext>
                </a:extLst>
              </p:cNvPr>
              <p:cNvSpPr/>
              <p:nvPr/>
            </p:nvSpPr>
            <p:spPr>
              <a:xfrm rot="16200000">
                <a:off x="9058531" y="1765672"/>
                <a:ext cx="179671" cy="36576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tx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11458CD-720B-134E-8945-412C73C15357}"/>
                  </a:ext>
                </a:extLst>
              </p:cNvPr>
              <p:cNvSpPr txBox="1"/>
              <p:nvPr/>
            </p:nvSpPr>
            <p:spPr>
              <a:xfrm>
                <a:off x="8897199" y="3684063"/>
                <a:ext cx="5148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48”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A6BD408-D176-5C40-843D-E360B3F6C81A}"/>
                  </a:ext>
                </a:extLst>
              </p:cNvPr>
              <p:cNvCxnSpPr>
                <a:stCxn id="34" idx="3"/>
              </p:cNvCxnSpPr>
              <p:nvPr/>
            </p:nvCxnSpPr>
            <p:spPr>
              <a:xfrm>
                <a:off x="9412085" y="3868729"/>
                <a:ext cx="1569446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B87F9B91-D411-8D40-8809-B5F5A4C11311}"/>
                  </a:ext>
                </a:extLst>
              </p:cNvPr>
              <p:cNvCxnSpPr>
                <a:stCxn id="34" idx="1"/>
              </p:cNvCxnSpPr>
              <p:nvPr/>
            </p:nvCxnSpPr>
            <p:spPr>
              <a:xfrm flipH="1">
                <a:off x="7323931" y="3868729"/>
                <a:ext cx="157326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F2FE39-5728-D546-AB2D-F63D500A46FC}"/>
                  </a:ext>
                </a:extLst>
              </p:cNvPr>
              <p:cNvSpPr txBox="1"/>
              <p:nvPr/>
            </p:nvSpPr>
            <p:spPr>
              <a:xfrm>
                <a:off x="6742419" y="2101078"/>
                <a:ext cx="5148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32”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D5356C2-39B5-8D4B-A5DA-01C91BFD6DED}"/>
                  </a:ext>
                </a:extLst>
              </p:cNvPr>
              <p:cNvCxnSpPr/>
              <p:nvPr/>
            </p:nvCxnSpPr>
            <p:spPr>
              <a:xfrm flipH="1" flipV="1">
                <a:off x="6989683" y="1065019"/>
                <a:ext cx="0" cy="103605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03B4E056-CFC3-DD48-AFD4-EDF4D1A7C6BC}"/>
                  </a:ext>
                </a:extLst>
              </p:cNvPr>
              <p:cNvCxnSpPr>
                <a:stCxn id="37" idx="2"/>
              </p:cNvCxnSpPr>
              <p:nvPr/>
            </p:nvCxnSpPr>
            <p:spPr>
              <a:xfrm>
                <a:off x="6999862" y="2470410"/>
                <a:ext cx="0" cy="10342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17422A3-D94A-834D-9659-C5BCA2370383}"/>
                  </a:ext>
                </a:extLst>
              </p:cNvPr>
              <p:cNvSpPr/>
              <p:nvPr/>
            </p:nvSpPr>
            <p:spPr>
              <a:xfrm>
                <a:off x="8520994" y="1414209"/>
                <a:ext cx="1243103" cy="4341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Front View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363C553-CB66-7840-8C1E-59B3B055BC6D}"/>
                  </a:ext>
                </a:extLst>
              </p:cNvPr>
              <p:cNvSpPr/>
              <p:nvPr/>
            </p:nvSpPr>
            <p:spPr>
              <a:xfrm>
                <a:off x="6376416" y="4337500"/>
                <a:ext cx="4882711" cy="212625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b="1" dirty="0">
                    <a:solidFill>
                      <a:schemeClr val="tx1"/>
                    </a:solidFill>
                  </a:rPr>
                  <a:t>Note:</a:t>
                </a:r>
              </a:p>
              <a:p>
                <a:pPr algn="just"/>
                <a:r>
                  <a:rPr lang="en-US" dirty="0">
                    <a:solidFill>
                      <a:schemeClr val="tx1"/>
                    </a:solidFill>
                  </a:rPr>
                  <a:t>The NACA 0012 wing is shown at zero degrees </a:t>
                </a:r>
                <a:r>
                  <a:rPr lang="en-US" dirty="0" err="1">
                    <a:solidFill>
                      <a:schemeClr val="tx1"/>
                    </a:solidFill>
                  </a:rPr>
                  <a:t>AoA</a:t>
                </a:r>
                <a:r>
                  <a:rPr lang="en-US" dirty="0">
                    <a:solidFill>
                      <a:schemeClr val="tx1"/>
                    </a:solidFill>
                  </a:rPr>
                  <a:t> in these images, with the quarter chord centered vertically in the test section. The experiment used </a:t>
                </a:r>
                <a:r>
                  <a:rPr lang="en-US" dirty="0" err="1">
                    <a:solidFill>
                      <a:schemeClr val="tx1"/>
                    </a:solidFill>
                  </a:rPr>
                  <a:t>AoA</a:t>
                </a:r>
                <a:r>
                  <a:rPr lang="en-US" dirty="0">
                    <a:solidFill>
                      <a:schemeClr val="tx1"/>
                    </a:solidFill>
                  </a:rPr>
                  <a:t> = 10°.  In order to achieve proper top and bottom clearances, the wing should be rotated about the quarter chord.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7D8CCAD-E124-7D4F-ADE3-205DE4BDDD45}"/>
                </a:ext>
              </a:extLst>
            </p:cNvPr>
            <p:cNvSpPr txBox="1"/>
            <p:nvPr/>
          </p:nvSpPr>
          <p:spPr>
            <a:xfrm>
              <a:off x="8475246" y="494785"/>
              <a:ext cx="1372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Tunnel Walls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753F201-4C3A-AD4D-87CA-418D4995F680}"/>
                </a:ext>
              </a:extLst>
            </p:cNvPr>
            <p:cNvCxnSpPr>
              <a:cxnSpLocks/>
            </p:cNvCxnSpPr>
            <p:nvPr/>
          </p:nvCxnSpPr>
          <p:spPr>
            <a:xfrm>
              <a:off x="9717024" y="853440"/>
              <a:ext cx="1158240" cy="7315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A44DDC9-65BD-154E-A1C1-9CAD2C87A241}"/>
                </a:ext>
              </a:extLst>
            </p:cNvPr>
            <p:cNvCxnSpPr>
              <a:cxnSpLocks/>
            </p:cNvCxnSpPr>
            <p:nvPr/>
          </p:nvCxnSpPr>
          <p:spPr>
            <a:xfrm>
              <a:off x="9631680" y="853440"/>
              <a:ext cx="938784" cy="25237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6514C61-EBA4-B54B-B7EB-CA212C812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2736" y="853440"/>
              <a:ext cx="1182624" cy="8168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0BDD814-4943-9945-9179-1EC9376180BF}"/>
                </a:ext>
              </a:extLst>
            </p:cNvPr>
            <p:cNvCxnSpPr>
              <a:cxnSpLocks/>
            </p:cNvCxnSpPr>
            <p:nvPr/>
          </p:nvCxnSpPr>
          <p:spPr>
            <a:xfrm>
              <a:off x="8936736" y="816864"/>
              <a:ext cx="0" cy="1889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851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148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The Boeing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Schaefer (US), John A</dc:creator>
  <cp:lastModifiedBy>Rumsey, Christopher L. (LARC-D302)</cp:lastModifiedBy>
  <cp:revision>8</cp:revision>
  <dcterms:created xsi:type="dcterms:W3CDTF">2021-01-05T14:40:25Z</dcterms:created>
  <dcterms:modified xsi:type="dcterms:W3CDTF">2021-01-05T21:33:36Z</dcterms:modified>
</cp:coreProperties>
</file>