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4"/>
    <p:sldMasterId id="2147484837" r:id="rId5"/>
  </p:sldMasterIdLst>
  <p:notesMasterIdLst>
    <p:notesMasterId r:id="rId13"/>
  </p:notesMasterIdLst>
  <p:handoutMasterIdLst>
    <p:handoutMasterId r:id="rId14"/>
  </p:handoutMasterIdLst>
  <p:sldIdLst>
    <p:sldId id="404" r:id="rId6"/>
    <p:sldId id="410" r:id="rId7"/>
    <p:sldId id="407" r:id="rId8"/>
    <p:sldId id="408" r:id="rId9"/>
    <p:sldId id="409" r:id="rId10"/>
    <p:sldId id="411" r:id="rId11"/>
    <p:sldId id="405" r:id="rId12"/>
  </p:sldIdLst>
  <p:sldSz cx="9144000" cy="5143500" type="screen16x9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1pPr>
    <a:lvl2pPr marL="3429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2pPr>
    <a:lvl3pPr marL="6858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3pPr>
    <a:lvl4pPr marL="10287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4pPr>
    <a:lvl5pPr marL="1371600" algn="l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5pPr>
    <a:lvl6pPr marL="1714500" algn="l" defTabSz="685800" rtl="0" eaLnBrk="1" latinLnBrk="0" hangingPunct="1"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6pPr>
    <a:lvl7pPr marL="2057400" algn="l" defTabSz="685800" rtl="0" eaLnBrk="1" latinLnBrk="0" hangingPunct="1"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7pPr>
    <a:lvl8pPr marL="2400300" algn="l" defTabSz="685800" rtl="0" eaLnBrk="1" latinLnBrk="0" hangingPunct="1"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8pPr>
    <a:lvl9pPr marL="2743200" algn="l" defTabSz="685800" rtl="0" eaLnBrk="1" latinLnBrk="0" hangingPunct="1">
      <a:defRPr sz="1800" kern="1200">
        <a:solidFill>
          <a:schemeClr val="tx1"/>
        </a:solidFill>
        <a:latin typeface="Arial" charset="0"/>
        <a:ea typeface="ＭＳ Ｐゴシック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1B3D6C"/>
    <a:srgbClr val="C2D9FA"/>
    <a:srgbClr val="0B3A7F"/>
    <a:srgbClr val="E98B01"/>
    <a:srgbClr val="1380DC"/>
    <a:srgbClr val="4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A7FED9-C35A-4CE5-A6BD-9FDB96CC1A70}" v="2" dt="2018-12-13T19:35:47.6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65" d="100"/>
          <a:sy n="165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579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1264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579" y="8831264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fld id="{9301CC6A-B4E8-405F-AE79-859651258F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6230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579" y="0"/>
            <a:ext cx="2972421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02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711" y="4416426"/>
            <a:ext cx="5028579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264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579" y="8831264"/>
            <a:ext cx="2972421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2" tIns="46587" rIns="93172" bIns="4658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80" charset="-128"/>
                <a:cs typeface="+mn-cs"/>
              </a:defRPr>
            </a:lvl1pPr>
          </a:lstStyle>
          <a:p>
            <a:pPr>
              <a:defRPr/>
            </a:pPr>
            <a:fld id="{B7B05DEF-6DE7-4BF9-8DBB-FF904A788E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805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3429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6858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0287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371600" algn="l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B05DEF-6DE7-4BF9-8DBB-FF904A788E5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00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B05DEF-6DE7-4BF9-8DBB-FF904A788E5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45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B05DEF-6DE7-4BF9-8DBB-FF904A788E5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4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7B05DEF-6DE7-4BF9-8DBB-FF904A788E5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58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555" y="-19050"/>
            <a:ext cx="9144000" cy="4385883"/>
          </a:xfrm>
          <a:prstGeom prst="rect">
            <a:avLst/>
          </a:prstGeom>
          <a:solidFill>
            <a:srgbClr val="1B3D6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9" name="Subtitle 2"/>
          <p:cNvSpPr txBox="1">
            <a:spLocks/>
          </p:cNvSpPr>
          <p:nvPr userDrawn="1"/>
        </p:nvSpPr>
        <p:spPr bwMode="auto">
          <a:xfrm>
            <a:off x="0" y="2647950"/>
            <a:ext cx="91440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98B01"/>
              </a:buClr>
              <a:buFont typeface="Times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380DC"/>
              </a:buClr>
              <a:buFont typeface="Wingdings" pitchFamily="2" charset="2"/>
              <a:buChar char="§"/>
              <a:defRPr sz="2800">
                <a:solidFill>
                  <a:srgbClr val="4F4F4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F4F4F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600" b="1" kern="0">
                <a:solidFill>
                  <a:schemeClr val="bg1"/>
                </a:solidFill>
                <a:latin typeface="+mj-lt"/>
              </a:rPr>
              <a:t>Author</a:t>
            </a:r>
          </a:p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600" b="1" kern="0">
                <a:solidFill>
                  <a:schemeClr val="bg1"/>
                </a:solidFill>
                <a:latin typeface="+mj-lt"/>
              </a:rPr>
              <a:t>Company/Organization</a:t>
            </a:r>
          </a:p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600" kern="0">
                <a:solidFill>
                  <a:schemeClr val="bg1"/>
                </a:solidFill>
                <a:latin typeface="+mj-lt"/>
              </a:rPr>
              <a:t>Conference Name, Conference Dates</a:t>
            </a:r>
          </a:p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600" kern="0">
                <a:solidFill>
                  <a:schemeClr val="bg1"/>
                </a:solidFill>
                <a:latin typeface="+mj-lt"/>
              </a:rPr>
              <a:t>Conference Location</a:t>
            </a:r>
          </a:p>
          <a:p>
            <a:pPr>
              <a:buClr>
                <a:srgbClr val="00529B"/>
              </a:buClr>
              <a:buFont typeface="Wingdings" charset="2"/>
              <a:buChar char="Ø"/>
            </a:pPr>
            <a:endParaRPr lang="en-US" sz="2400" kern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 bwMode="auto">
          <a:xfrm>
            <a:off x="0" y="74295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9pPr>
          </a:lstStyle>
          <a:p>
            <a:pPr algn="ctr"/>
            <a:r>
              <a:rPr lang="en-US" sz="5400" b="1" kern="0">
                <a:solidFill>
                  <a:schemeClr val="bg1"/>
                </a:solidFill>
              </a:rPr>
              <a:t>Presentation Title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1B3D6C"/>
              </a:buClr>
              <a:buFont typeface="Wingdings" charset="2"/>
              <a:buChar char="Ø"/>
              <a:defRPr/>
            </a:lvl1pPr>
            <a:lvl2pPr marL="685800" indent="-342900">
              <a:buClr>
                <a:srgbClr val="1B3D6C"/>
              </a:buClr>
              <a:buFont typeface="Wingdings" charset="2"/>
              <a:buChar char="Ø"/>
              <a:defRPr/>
            </a:lvl2pPr>
            <a:lvl3pPr marL="971550" indent="-285750">
              <a:buClr>
                <a:srgbClr val="1B3D6C"/>
              </a:buClr>
              <a:buFont typeface="Wingdings" charset="2"/>
              <a:buChar char="Ø"/>
              <a:defRPr/>
            </a:lvl3pPr>
            <a:lvl4pPr marL="1314450" indent="-285750">
              <a:buClr>
                <a:srgbClr val="1B3D6C"/>
              </a:buClr>
              <a:buFont typeface="Wingdings" charset="2"/>
              <a:buChar char="Ø"/>
              <a:defRPr/>
            </a:lvl4pPr>
            <a:lvl5pPr marL="1657350" indent="-285750">
              <a:buClr>
                <a:srgbClr val="1B3D6C"/>
              </a:buClr>
              <a:buFont typeface="Wingdings" charset="2"/>
              <a:buChar char="Ø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00150" y="4637935"/>
            <a:ext cx="160020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57500" y="4637935"/>
            <a:ext cx="211455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B586D440-F702-449A-AAC2-9ACFF17038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23950"/>
            <a:ext cx="3962400" cy="33718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123950"/>
            <a:ext cx="4419600" cy="337185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200150" y="4637935"/>
            <a:ext cx="160020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857500" y="4637935"/>
            <a:ext cx="211455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8600" y="4629150"/>
            <a:ext cx="914400" cy="171450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B586D440-F702-449A-AAC2-9ACFF17038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28600" y="144198"/>
            <a:ext cx="8686800" cy="5143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 and/or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7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42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FC34-5206-45FA-A6B2-955DFABF1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603E2-753D-49F2-B2B1-D76008093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FD0B8-A1D4-4313-AC8C-31D5E0DB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FA06F-9FF0-4DD3-9CA0-DF2D4EF2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CD405-43AD-4B88-9D41-03F2E0B3D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D440-F702-449A-AAC2-9ACFF17038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21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" y="19050"/>
            <a:ext cx="9141714" cy="5143500"/>
          </a:xfrm>
          <a:prstGeom prst="rect">
            <a:avLst/>
          </a:prstGeom>
        </p:spPr>
      </p:pic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0886" y="1123950"/>
            <a:ext cx="8686800" cy="3363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1181100" y="4572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defRPr/>
            </a:pPr>
            <a:endParaRPr lang="en-US" sz="1050"/>
          </a:p>
        </p:txBody>
      </p:sp>
      <p:sp>
        <p:nvSpPr>
          <p:cNvPr id="10" name="Rectangle 9"/>
          <p:cNvSpPr>
            <a:spLocks noGrp="1" noChangeArrowheads="1"/>
          </p:cNvSpPr>
          <p:nvPr userDrawn="1"/>
        </p:nvSpPr>
        <p:spPr bwMode="auto">
          <a:xfrm>
            <a:off x="3181350" y="4572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ＭＳ Ｐゴシック" pitchFamily="8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-128"/>
                <a:cs typeface="Arial" charset="0"/>
              </a:defRPr>
            </a:lvl9pPr>
          </a:lstStyle>
          <a:p>
            <a:pPr>
              <a:defRPr/>
            </a:pPr>
            <a:endParaRPr lang="en-US" sz="1050"/>
          </a:p>
        </p:txBody>
      </p:sp>
      <p:sp>
        <p:nvSpPr>
          <p:cNvPr id="1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200150" y="4629150"/>
            <a:ext cx="160020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857500" y="4638383"/>
            <a:ext cx="211455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19075" y="4639998"/>
            <a:ext cx="914400" cy="171450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B586D440-F702-449A-AAC2-9ACFF17038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 userDrawn="1"/>
        </p:nvSpPr>
        <p:spPr bwMode="auto">
          <a:xfrm>
            <a:off x="0" y="0"/>
            <a:ext cx="9144000" cy="742950"/>
          </a:xfrm>
          <a:prstGeom prst="rect">
            <a:avLst/>
          </a:prstGeom>
          <a:solidFill>
            <a:srgbClr val="1B3D6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44198"/>
            <a:ext cx="86868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kern="0">
                <a:solidFill>
                  <a:schemeClr val="bg1"/>
                </a:solidFill>
              </a:rPr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0" r:id="rId1"/>
    <p:sldLayoutId id="2147484825" r:id="rId2"/>
    <p:sldLayoutId id="2147484827" r:id="rId3"/>
    <p:sldLayoutId id="2147484836" r:id="rId4"/>
  </p:sldLayoutIdLst>
  <p:hf hdr="0" ftr="0" dt="0"/>
  <p:txStyles>
    <p:titleStyle>
      <a:lvl1pPr marL="0" marR="0" indent="0" algn="ctr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5pPr>
      <a:lvl6pPr marL="342900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6pPr>
      <a:lvl7pPr marL="685800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7pPr>
      <a:lvl8pPr marL="1028700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8pPr>
      <a:lvl9pPr marL="1371600" algn="l" rtl="0" fontAlgn="base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Arial" charset="0"/>
          <a:ea typeface="ＭＳ Ｐゴシック" pitchFamily="8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B3D6C"/>
        </a:buClr>
        <a:buFont typeface="Wingdings" charset="2"/>
        <a:buChar char="Ø"/>
        <a:defRPr sz="24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rgbClr val="1B3D6C"/>
        </a:buClr>
        <a:buFont typeface="Wingdings" charset="2"/>
        <a:buChar char="Ø"/>
        <a:defRPr sz="21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rgbClr val="1B3D6C"/>
        </a:buClr>
        <a:buFont typeface="Wingdings" charset="2"/>
        <a:buChar char="Ø"/>
        <a:defRPr sz="18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rgbClr val="1B3D6C"/>
        </a:buClr>
        <a:buFont typeface="Wingdings" charset="2"/>
        <a:buChar char="Ø"/>
        <a:defRPr sz="15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rgbClr val="1B3D6C"/>
        </a:buClr>
        <a:buFont typeface="Wingdings" charset="2"/>
        <a:buChar char="Ø"/>
        <a:defRPr sz="15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Font typeface="Times" pitchFamily="80" charset="0"/>
        <a:buChar char="•"/>
        <a:defRPr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Font typeface="Times" pitchFamily="80" charset="0"/>
        <a:buChar char="•"/>
        <a:defRPr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Font typeface="Times" pitchFamily="80" charset="0"/>
        <a:buChar char="•"/>
        <a:defRPr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Font typeface="Times" pitchFamily="80" charset="0"/>
        <a:buChar char="•"/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" y="19050"/>
            <a:ext cx="9141714" cy="5143500"/>
          </a:xfrm>
          <a:prstGeom prst="rect">
            <a:avLst/>
          </a:prstGeom>
        </p:spPr>
      </p:pic>
      <p:sp>
        <p:nvSpPr>
          <p:cNvPr id="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0886" y="438150"/>
            <a:ext cx="8686800" cy="4049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1200150" y="4629150"/>
            <a:ext cx="160020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857500" y="4638383"/>
            <a:ext cx="2114550" cy="162665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219075" y="4639998"/>
            <a:ext cx="914400" cy="171450"/>
          </a:xfrm>
          <a:prstGeom prst="rect">
            <a:avLst/>
          </a:prstGeom>
          <a:ln/>
        </p:spPr>
        <p:txBody>
          <a:bodyPr/>
          <a:lstStyle>
            <a:lvl1pPr>
              <a:defRPr sz="1050"/>
            </a:lvl1pPr>
          </a:lstStyle>
          <a:p>
            <a:pPr>
              <a:defRPr/>
            </a:pPr>
            <a:fld id="{B586D440-F702-449A-AAC2-9ACFF17038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89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3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B3D6C"/>
        </a:buClr>
        <a:buFont typeface="Wingdings" charset="2"/>
        <a:buChar char="Ø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B3D6C"/>
        </a:buClr>
        <a:buFont typeface="Wingdings" charset="2"/>
        <a:buChar char="Ø"/>
        <a:defRPr sz="21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B3D6C"/>
        </a:buClr>
        <a:buFont typeface="Wingdings" charset="2"/>
        <a:buChar char="Ø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B3D6C"/>
        </a:buClr>
        <a:buFont typeface="Wingdings" charset="2"/>
        <a:buChar char="Ø"/>
        <a:defRPr sz="15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B3D6C"/>
        </a:buClr>
        <a:buFont typeface="Wingdings" charset="2"/>
        <a:buChar char="Ø"/>
        <a:defRPr sz="15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0" y="14667"/>
            <a:ext cx="9144000" cy="4385883"/>
          </a:xfrm>
          <a:prstGeom prst="rect">
            <a:avLst/>
          </a:prstGeom>
          <a:solidFill>
            <a:srgbClr val="1B3D6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-60556" y="2019300"/>
            <a:ext cx="91440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E98B01"/>
              </a:buClr>
              <a:buFont typeface="Times" pitchFamily="18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380DC"/>
              </a:buClr>
              <a:buFont typeface="Wingdings" pitchFamily="2" charset="2"/>
              <a:buChar char="§"/>
              <a:defRPr sz="2800">
                <a:solidFill>
                  <a:srgbClr val="4F4F4F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4F4F4F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Times" pitchFamily="80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600" b="1" kern="0" dirty="0">
                <a:solidFill>
                  <a:schemeClr val="bg1"/>
                </a:solidFill>
                <a:latin typeface="+mj-lt"/>
              </a:rPr>
              <a:t>Author</a:t>
            </a:r>
          </a:p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600" b="1" kern="0" dirty="0">
                <a:solidFill>
                  <a:schemeClr val="bg1"/>
                </a:solidFill>
                <a:latin typeface="+mj-lt"/>
              </a:rPr>
              <a:t>Company/Organization</a:t>
            </a:r>
          </a:p>
          <a:p>
            <a:pPr marL="0" indent="0" algn="ctr" eaLnBrk="1" hangingPunct="1">
              <a:buClr>
                <a:srgbClr val="00529B"/>
              </a:buClr>
              <a:buNone/>
            </a:pPr>
            <a:r>
              <a:rPr lang="en-US" altLang="en-US" sz="1600" kern="0" dirty="0">
                <a:solidFill>
                  <a:schemeClr val="bg1"/>
                </a:solidFill>
                <a:latin typeface="+mj-lt"/>
              </a:rPr>
              <a:t>1</a:t>
            </a:r>
            <a:r>
              <a:rPr lang="en-US" altLang="en-US" sz="1600" kern="0" baseline="30000" dirty="0">
                <a:solidFill>
                  <a:schemeClr val="bg1"/>
                </a:solidFill>
                <a:latin typeface="+mj-lt"/>
              </a:rPr>
              <a:t>st</a:t>
            </a:r>
            <a:r>
              <a:rPr lang="en-US" altLang="en-US" sz="1600" kern="0" dirty="0">
                <a:solidFill>
                  <a:schemeClr val="bg1"/>
                </a:solidFill>
                <a:latin typeface="+mj-lt"/>
              </a:rPr>
              <a:t> High-Fidelity CFD Workshop, 8-9 January 2022</a:t>
            </a:r>
            <a:br>
              <a:rPr lang="en-US" altLang="en-US" sz="1600" kern="0" dirty="0">
                <a:solidFill>
                  <a:schemeClr val="bg1"/>
                </a:solidFill>
                <a:latin typeface="+mj-lt"/>
              </a:rPr>
            </a:br>
            <a:endParaRPr lang="en-US" altLang="en-US" sz="1600" kern="0" dirty="0">
              <a:solidFill>
                <a:schemeClr val="bg1"/>
              </a:solidFill>
              <a:latin typeface="+mj-lt"/>
            </a:endParaRPr>
          </a:p>
          <a:p>
            <a:pPr marL="0" indent="0" algn="ctr" eaLnBrk="1" hangingPunct="1">
              <a:buClr>
                <a:srgbClr val="00529B"/>
              </a:buClr>
              <a:buNone/>
            </a:pPr>
            <a:endParaRPr lang="en-US" altLang="en-US" sz="1600" kern="0" dirty="0">
              <a:solidFill>
                <a:schemeClr val="bg1"/>
              </a:solidFill>
              <a:latin typeface="+mj-lt"/>
            </a:endParaRPr>
          </a:p>
          <a:p>
            <a:pPr marL="0" indent="0" algn="ctr" eaLnBrk="1" hangingPunct="1">
              <a:buClr>
                <a:srgbClr val="00529B"/>
              </a:buClr>
              <a:buNone/>
            </a:pPr>
            <a:endParaRPr lang="en-US" altLang="en-US" sz="1600" kern="0" dirty="0">
              <a:solidFill>
                <a:schemeClr val="bg1"/>
              </a:solidFill>
              <a:latin typeface="+mj-lt"/>
            </a:endParaRPr>
          </a:p>
          <a:p>
            <a:pPr>
              <a:buClr>
                <a:srgbClr val="00529B"/>
              </a:buClr>
              <a:buFont typeface="Wingdings" charset="2"/>
              <a:buChar char="Ø"/>
            </a:pPr>
            <a:endParaRPr lang="en-US" sz="2400" kern="0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0" y="742950"/>
            <a:ext cx="9144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9pPr>
          </a:lstStyle>
          <a:p>
            <a:pPr algn="ctr"/>
            <a:r>
              <a:rPr lang="en-US" sz="5400" b="1" kern="0">
                <a:solidFill>
                  <a:schemeClr val="bg1"/>
                </a:solidFill>
              </a:rPr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2406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BF01C-FA1E-6D46-AE46-D7086FFA4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Method </a:t>
            </a:r>
            <a:r>
              <a:rPr lang="en-US" dirty="0">
                <a:solidFill>
                  <a:srgbClr val="FF0000"/>
                </a:solidFill>
              </a:rPr>
              <a:t>(2-3 slides)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90309-B779-A448-B511-959440EF7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86" y="751992"/>
            <a:ext cx="8686800" cy="3363648"/>
          </a:xfrm>
        </p:spPr>
        <p:txBody>
          <a:bodyPr/>
          <a:lstStyle/>
          <a:p>
            <a:pPr marL="0" indent="0">
              <a:buNone/>
            </a:pPr>
            <a:r>
              <a:rPr lang="en-US" sz="1800" i="1" dirty="0">
                <a:solidFill>
                  <a:srgbClr val="FF0000"/>
                </a:solidFill>
              </a:rPr>
              <a:t>Please only present highlights of your method, and use references to refer to more detailed information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Discretization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Solution algorithm</a:t>
            </a:r>
          </a:p>
          <a:p>
            <a:pPr lvl="1"/>
            <a:r>
              <a:rPr lang="en-US" dirty="0"/>
              <a:t>Time integrator</a:t>
            </a:r>
          </a:p>
          <a:p>
            <a:pPr lvl="1"/>
            <a:r>
              <a:rPr lang="en-US" dirty="0"/>
              <a:t>Nonlinear solver</a:t>
            </a:r>
          </a:p>
          <a:p>
            <a:pPr lvl="1"/>
            <a:r>
              <a:rPr lang="en-US" dirty="0"/>
              <a:t>Linear solver + preconditioner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74739-5BF9-BB41-B228-46687ACBA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86D440-F702-449A-AAC2-9ACFF17038B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4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28600" y="4572000"/>
            <a:ext cx="85725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F317779-8E6C-47D5-BE9C-F5E8CE6A8331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144000" cy="742950"/>
          </a:xfrm>
          <a:prstGeom prst="rect">
            <a:avLst/>
          </a:prstGeom>
          <a:solidFill>
            <a:srgbClr val="1B3D6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0" y="114300"/>
            <a:ext cx="91440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9pPr>
          </a:lstStyle>
          <a:p>
            <a:pPr algn="ctr"/>
            <a:r>
              <a:rPr lang="en-US" b="1" kern="0" dirty="0">
                <a:solidFill>
                  <a:schemeClr val="bg1"/>
                </a:solidFill>
              </a:rPr>
              <a:t>Verification </a:t>
            </a:r>
            <a:r>
              <a:rPr lang="en-US" b="1" kern="0" dirty="0">
                <a:solidFill>
                  <a:srgbClr val="FF0000"/>
                </a:solidFill>
              </a:rPr>
              <a:t>(1 slide)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15B282-CBEE-F241-8D30-46A17CFFB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886" y="875982"/>
            <a:ext cx="8686800" cy="3363648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FF0000"/>
                </a:solidFill>
              </a:rPr>
              <a:t>Summarize results of required verification case. State other verification cases used, but no need to show results.</a:t>
            </a:r>
          </a:p>
        </p:txBody>
      </p:sp>
    </p:spTree>
    <p:extLst>
      <p:ext uri="{BB962C8B-B14F-4D97-AF65-F5344CB8AC3E}">
        <p14:creationId xmlns:p14="http://schemas.microsoft.com/office/powerpoint/2010/main" val="271870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5514" y="971550"/>
            <a:ext cx="6621236" cy="3429000"/>
          </a:xfrm>
        </p:spPr>
        <p:txBody>
          <a:bodyPr/>
          <a:lstStyle/>
          <a:p>
            <a:pPr marL="0" indent="0">
              <a:spcBef>
                <a:spcPts val="900"/>
              </a:spcBef>
              <a:buClr>
                <a:srgbClr val="00529B"/>
              </a:buClr>
              <a:buNone/>
            </a:pPr>
            <a:r>
              <a:rPr lang="en-US" altLang="en-US" sz="1800" i="1" dirty="0">
                <a:solidFill>
                  <a:srgbClr val="FF0000"/>
                </a:solidFill>
              </a:rPr>
              <a:t>e.g. inflow turbulence</a:t>
            </a:r>
            <a:endParaRPr lang="en-US" sz="1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28600" y="4572000"/>
            <a:ext cx="85725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F317779-8E6C-47D5-BE9C-F5E8CE6A833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144000" cy="742950"/>
          </a:xfrm>
          <a:prstGeom prst="rect">
            <a:avLst/>
          </a:prstGeom>
          <a:solidFill>
            <a:srgbClr val="1B3D6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0" y="114300"/>
            <a:ext cx="91440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9pPr>
          </a:lstStyle>
          <a:p>
            <a:pPr algn="ctr"/>
            <a:r>
              <a:rPr lang="en-US" b="1" kern="0" dirty="0">
                <a:solidFill>
                  <a:schemeClr val="bg1"/>
                </a:solidFill>
              </a:rPr>
              <a:t>Test Case-Specific Slide(s)</a:t>
            </a:r>
          </a:p>
        </p:txBody>
      </p:sp>
    </p:spTree>
    <p:extLst>
      <p:ext uri="{BB962C8B-B14F-4D97-AF65-F5344CB8AC3E}">
        <p14:creationId xmlns:p14="http://schemas.microsoft.com/office/powerpoint/2010/main" val="90721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408" y="942975"/>
            <a:ext cx="8020927" cy="3429000"/>
          </a:xfrm>
        </p:spPr>
        <p:txBody>
          <a:bodyPr/>
          <a:lstStyle/>
          <a:p>
            <a:pPr>
              <a:spcBef>
                <a:spcPts val="900"/>
              </a:spcBef>
              <a:buClr>
                <a:srgbClr val="00529B"/>
              </a:buClr>
            </a:pPr>
            <a:r>
              <a:rPr lang="en-US" altLang="en-US" sz="1800" dirty="0"/>
              <a:t>Were the verification cases helpful and which ones were used?</a:t>
            </a:r>
          </a:p>
          <a:p>
            <a:pPr lvl="1">
              <a:spcBef>
                <a:spcPts val="900"/>
              </a:spcBef>
              <a:buClr>
                <a:srgbClr val="00529B"/>
              </a:buClr>
            </a:pPr>
            <a:r>
              <a:rPr lang="en-US" altLang="en-US" sz="1500" dirty="0">
                <a:solidFill>
                  <a:srgbClr val="FF0000"/>
                </a:solidFill>
              </a:rPr>
              <a:t>[Insert response]</a:t>
            </a:r>
          </a:p>
          <a:p>
            <a:pPr>
              <a:spcBef>
                <a:spcPts val="900"/>
              </a:spcBef>
              <a:buClr>
                <a:srgbClr val="00529B"/>
              </a:buClr>
            </a:pPr>
            <a:r>
              <a:rPr lang="en-US" altLang="en-US" sz="1800" dirty="0"/>
              <a:t>What improvements are needed to the test case?</a:t>
            </a:r>
          </a:p>
          <a:p>
            <a:pPr lvl="1">
              <a:spcBef>
                <a:spcPts val="900"/>
              </a:spcBef>
              <a:buClr>
                <a:srgbClr val="00529B"/>
              </a:buClr>
            </a:pPr>
            <a:r>
              <a:rPr lang="en-US" altLang="en-US" sz="1500" dirty="0">
                <a:solidFill>
                  <a:srgbClr val="FF0000"/>
                </a:solidFill>
              </a:rPr>
              <a:t>[Insert response]</a:t>
            </a:r>
          </a:p>
          <a:p>
            <a:pPr>
              <a:spcBef>
                <a:spcPts val="900"/>
              </a:spcBef>
              <a:buClr>
                <a:srgbClr val="00529B"/>
              </a:buClr>
            </a:pPr>
            <a:r>
              <a:rPr lang="en-US" altLang="en-US" sz="1800" dirty="0"/>
              <a:t>Did the test case prompt you to improve your method/solvers?</a:t>
            </a:r>
          </a:p>
          <a:p>
            <a:pPr lvl="1">
              <a:spcBef>
                <a:spcPts val="900"/>
              </a:spcBef>
              <a:buClr>
                <a:srgbClr val="00529B"/>
              </a:buClr>
            </a:pPr>
            <a:r>
              <a:rPr lang="en-US" altLang="en-US" sz="1500" dirty="0">
                <a:solidFill>
                  <a:srgbClr val="FF0000"/>
                </a:solidFill>
              </a:rPr>
              <a:t>[Insert response]</a:t>
            </a:r>
          </a:p>
          <a:p>
            <a:pPr>
              <a:spcBef>
                <a:spcPts val="900"/>
              </a:spcBef>
              <a:buClr>
                <a:srgbClr val="00529B"/>
              </a:buClr>
            </a:pPr>
            <a:r>
              <a:rPr lang="en-US" altLang="en-US" sz="1800" dirty="0"/>
              <a:t>What worked well with your method/solver?</a:t>
            </a:r>
          </a:p>
          <a:p>
            <a:pPr lvl="1">
              <a:spcBef>
                <a:spcPts val="900"/>
              </a:spcBef>
              <a:buClr>
                <a:srgbClr val="00529B"/>
              </a:buClr>
            </a:pPr>
            <a:r>
              <a:rPr lang="en-US" altLang="en-US" sz="1500" dirty="0">
                <a:solidFill>
                  <a:srgbClr val="FF0000"/>
                </a:solidFill>
              </a:rPr>
              <a:t>[Insert response]</a:t>
            </a:r>
          </a:p>
          <a:p>
            <a:pPr>
              <a:spcBef>
                <a:spcPts val="900"/>
              </a:spcBef>
              <a:buClr>
                <a:srgbClr val="00529B"/>
              </a:buClr>
            </a:pPr>
            <a:r>
              <a:rPr lang="en-US" altLang="en-US" sz="1800" dirty="0"/>
              <a:t>What improvements are needed to your method/solver?</a:t>
            </a:r>
          </a:p>
          <a:p>
            <a:pPr lvl="1">
              <a:spcBef>
                <a:spcPts val="900"/>
              </a:spcBef>
              <a:buClr>
                <a:srgbClr val="00529B"/>
              </a:buClr>
            </a:pPr>
            <a:r>
              <a:rPr lang="en-US" altLang="en-US" sz="1500" dirty="0">
                <a:solidFill>
                  <a:srgbClr val="FF0000"/>
                </a:solidFill>
              </a:rPr>
              <a:t>[Insert response]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28600" y="4572000"/>
            <a:ext cx="85725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F317779-8E6C-47D5-BE9C-F5E8CE6A833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144000" cy="742950"/>
          </a:xfrm>
          <a:prstGeom prst="rect">
            <a:avLst/>
          </a:prstGeom>
          <a:solidFill>
            <a:srgbClr val="1B3D6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0" y="114300"/>
            <a:ext cx="91440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9pPr>
          </a:lstStyle>
          <a:p>
            <a:pPr algn="ctr"/>
            <a:r>
              <a:rPr lang="en-US" b="1" kern="0" dirty="0">
                <a:solidFill>
                  <a:schemeClr val="bg1"/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869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408" y="942975"/>
            <a:ext cx="8020927" cy="3429000"/>
          </a:xfrm>
        </p:spPr>
        <p:txBody>
          <a:bodyPr/>
          <a:lstStyle/>
          <a:p>
            <a:pPr>
              <a:spcBef>
                <a:spcPts val="900"/>
              </a:spcBef>
              <a:buClr>
                <a:srgbClr val="00529B"/>
              </a:buClr>
            </a:pPr>
            <a:r>
              <a:rPr lang="en-US" altLang="en-US" sz="1500" dirty="0">
                <a:solidFill>
                  <a:srgbClr val="FF0000"/>
                </a:solidFill>
              </a:rPr>
              <a:t>List relevant references related to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28600" y="4572000"/>
            <a:ext cx="85725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F317779-8E6C-47D5-BE9C-F5E8CE6A833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144000" cy="742950"/>
          </a:xfrm>
          <a:prstGeom prst="rect">
            <a:avLst/>
          </a:prstGeom>
          <a:solidFill>
            <a:srgbClr val="1B3D6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80" charset="-12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0" y="114300"/>
            <a:ext cx="91440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charset="0"/>
                <a:ea typeface="ＭＳ Ｐゴシック" pitchFamily="80" charset="-128"/>
              </a:defRPr>
            </a:lvl9pPr>
          </a:lstStyle>
          <a:p>
            <a:pPr algn="ctr"/>
            <a:r>
              <a:rPr lang="en-US" b="1" kern="0" dirty="0">
                <a:solidFill>
                  <a:schemeClr val="bg1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012325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62233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 Narrow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8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80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Without blue bann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EB2D5380FE2F4D930C6B565C2D1F91" ma:contentTypeVersion="11" ma:contentTypeDescription="Create a new document." ma:contentTypeScope="" ma:versionID="7bb4524a6491913e10d18d3264613d60">
  <xsd:schema xmlns:xsd="http://www.w3.org/2001/XMLSchema" xmlns:xs="http://www.w3.org/2001/XMLSchema" xmlns:p="http://schemas.microsoft.com/office/2006/metadata/properties" xmlns:ns2="f68cf9e0-88e1-4f3b-adb3-cd048a316fce" xmlns:ns3="45189c86-d200-4f8e-8ba3-644445031606" targetNamespace="http://schemas.microsoft.com/office/2006/metadata/properties" ma:root="true" ma:fieldsID="fe491e7097e791f756d1677c32534ef1" ns2:_="" ns3:_="">
    <xsd:import namespace="f68cf9e0-88e1-4f3b-adb3-cd048a316fce"/>
    <xsd:import namespace="45189c86-d200-4f8e-8ba3-64444503160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8cf9e0-88e1-4f3b-adb3-cd048a316fc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189c86-d200-4f8e-8ba3-6444450316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561E29E-EE55-4BBB-A007-996871FAB7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8cf9e0-88e1-4f3b-adb3-cd048a316fce"/>
    <ds:schemaRef ds:uri="45189c86-d200-4f8e-8ba3-6444450316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F3348E-F4F4-4BE8-8083-AA7D450E2F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14BE1A-A2C4-4862-8AD0-8BDC37D6A979}">
  <ds:schemaRefs>
    <ds:schemaRef ds:uri="8840c030-5dde-41b3-9ddd-06e8e0ef51bc"/>
    <ds:schemaRef ds:uri="db962d0c-5ba1-488e-9617-42eb96731c2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2725</TotalTime>
  <Words>177</Words>
  <Application>Microsoft Macintosh PowerPoint</Application>
  <PresentationFormat>On-screen Show (16:9)</PresentationFormat>
  <Paragraphs>40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Narrow</vt:lpstr>
      <vt:lpstr>Calibri Light</vt:lpstr>
      <vt:lpstr>Helvetica</vt:lpstr>
      <vt:lpstr>Times</vt:lpstr>
      <vt:lpstr>Wingdings</vt:lpstr>
      <vt:lpstr>Blank Presentation</vt:lpstr>
      <vt:lpstr>Without blue banner</vt:lpstr>
      <vt:lpstr>PowerPoint Presentation</vt:lpstr>
      <vt:lpstr>Numerical Method (2-3 slides)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Bill Seymore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Seymore</dc:creator>
  <cp:lastModifiedBy>Wukie, Nathan A CIV USAF AFRL AEROSPACE (USA)</cp:lastModifiedBy>
  <cp:revision>14</cp:revision>
  <cp:lastPrinted>2018-09-25T14:02:34Z</cp:lastPrinted>
  <dcterms:modified xsi:type="dcterms:W3CDTF">2021-12-15T15:42:14Z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0x01010068EB2D5380FE2F4D930C6B565C2D1F91</vt:lpwstr>
  </property>
</Properties>
</file>