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</p:sldMasterIdLst>
  <p:sldIdLst>
    <p:sldId id="256" r:id="rId13"/>
    <p:sldId id="260" r:id="rId14"/>
    <p:sldId id="257" r:id="rId15"/>
    <p:sldId id="258" r:id="rId16"/>
    <p:sldId id="259" r:id="rId17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C48A550-B74E-45E5-87D1-D95A6DBFC2C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B39701C4-A4C8-4397-AC27-B652FAF9C399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2"/>
          </p:nvPr>
        </p:nvSpPr>
        <p:spPr/>
        <p:txBody>
          <a:bodyPr/>
          <a:lstStyle/>
          <a:p>
            <a:fld id="{AD18ACB7-25E5-4208-8677-6F5075911E48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811C04CC-D410-499F-89EB-631CC98C49AA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7A48964-8F76-4E45-AC82-B952D7AA8169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EDD249A-C9DD-47A7-9C22-47CE9D639CA3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8B0008E-BF3F-46D6-9F94-AF09264D822D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00D9C8E-D07D-43EB-B7A7-7EBC83A46E27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9E8B937-EC59-4347-8DB0-A7F8FD02A5E6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A7608CF-DC35-4B0F-ADEC-7D43C8FDAEEE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906357D-E9D5-4B76-8AE5-256ADB1FDAC0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F1AE5422-F33A-400D-BF61-D505B62176B7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/>
        </p:nvSpPr>
        <p:spPr>
          <a:xfrm>
            <a:off x="0" y="6400800"/>
            <a:ext cx="914220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0" y="6334200"/>
            <a:ext cx="914220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800" rIns="90000" bIns="198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0" y="6400440"/>
            <a:ext cx="815832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rPr>
              <a:t>&lt;pied de page&gt;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8160120" y="6446880"/>
            <a:ext cx="9820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fr-FR" sz="1600" b="1" strike="noStrike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ADF4AA1-A040-4E5F-A60A-D78D5D01C11C}" type="slidenum">
              <a:rPr lang="fr-FR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‹N°›</a:t>
            </a:fld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"/>
          <p:cNvSpPr/>
          <p:nvPr/>
        </p:nvSpPr>
        <p:spPr>
          <a:xfrm>
            <a:off x="0" y="6400800"/>
            <a:ext cx="914220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1" name="Rectangle 8"/>
          <p:cNvSpPr/>
          <p:nvPr/>
        </p:nvSpPr>
        <p:spPr>
          <a:xfrm>
            <a:off x="0" y="6334200"/>
            <a:ext cx="914220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800" rIns="90000" bIns="198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ftr" idx="19"/>
          </p:nvPr>
        </p:nvSpPr>
        <p:spPr>
          <a:xfrm>
            <a:off x="0" y="6400440"/>
            <a:ext cx="815832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rPr>
              <a:t>&lt;pied de page&gt;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sldNum" idx="20"/>
          </p:nvPr>
        </p:nvSpPr>
        <p:spPr>
          <a:xfrm>
            <a:off x="8160120" y="6446880"/>
            <a:ext cx="9820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fr-FR" sz="1600" b="1" strike="noStrike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2ACB948-AB34-42BA-837B-5ECFC13E0E92}" type="slidenum">
              <a:rPr lang="fr-FR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‹N°›</a:t>
            </a:fld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"/>
          <p:cNvSpPr/>
          <p:nvPr/>
        </p:nvSpPr>
        <p:spPr>
          <a:xfrm>
            <a:off x="0" y="6400800"/>
            <a:ext cx="914220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0" y="6334200"/>
            <a:ext cx="914220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800" rIns="90000" bIns="198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 idx="21"/>
          </p:nvPr>
        </p:nvSpPr>
        <p:spPr>
          <a:xfrm>
            <a:off x="0" y="6400440"/>
            <a:ext cx="815832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rPr>
              <a:t>&lt;pied de page&gt;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 idx="22"/>
          </p:nvPr>
        </p:nvSpPr>
        <p:spPr>
          <a:xfrm>
            <a:off x="8160120" y="6446880"/>
            <a:ext cx="9820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fr-FR" sz="1600" b="1" strike="noStrike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B88FB82-4EC7-4116-B5A2-B8D99836C116}" type="slidenum">
              <a:rPr lang="fr-FR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‹N°›</a:t>
            </a:fld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"/>
          <p:cNvSpPr/>
          <p:nvPr/>
        </p:nvSpPr>
        <p:spPr>
          <a:xfrm>
            <a:off x="0" y="6400800"/>
            <a:ext cx="914220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0" y="6334200"/>
            <a:ext cx="914220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800" rIns="90000" bIns="198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  <p:sp>
        <p:nvSpPr>
          <p:cNvPr id="100" name="PlaceHolder 5"/>
          <p:cNvSpPr>
            <a:spLocks noGrp="1"/>
          </p:cNvSpPr>
          <p:nvPr>
            <p:ph type="ftr" idx="23"/>
          </p:nvPr>
        </p:nvSpPr>
        <p:spPr>
          <a:xfrm>
            <a:off x="0" y="6400440"/>
            <a:ext cx="815832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rPr>
              <a:t>&lt;pied de page&gt;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 idx="24"/>
          </p:nvPr>
        </p:nvSpPr>
        <p:spPr>
          <a:xfrm>
            <a:off x="8160120" y="6446880"/>
            <a:ext cx="9820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fr-FR" sz="1600" b="1" strike="noStrike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B7D2ABD-46FB-486A-A354-EE9B96F7E8ED}" type="slidenum">
              <a:rPr lang="fr-FR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‹N°›</a:t>
            </a:fld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/>
        </p:nvSpPr>
        <p:spPr>
          <a:xfrm>
            <a:off x="0" y="6400800"/>
            <a:ext cx="914220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0" y="6334200"/>
            <a:ext cx="914220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800" rIns="90000" bIns="198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  <p:sp>
        <p:nvSpPr>
          <p:cNvPr id="11" name="PlaceHolder 4"/>
          <p:cNvSpPr>
            <a:spLocks noGrp="1"/>
          </p:cNvSpPr>
          <p:nvPr>
            <p:ph type="ftr" idx="3"/>
          </p:nvPr>
        </p:nvSpPr>
        <p:spPr>
          <a:xfrm>
            <a:off x="0" y="6400440"/>
            <a:ext cx="815832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rPr>
              <a:t>&lt;pied de page&gt;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4"/>
          </p:nvPr>
        </p:nvSpPr>
        <p:spPr>
          <a:xfrm>
            <a:off x="8160120" y="6446880"/>
            <a:ext cx="9820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fr-FR" sz="1600" b="1" strike="noStrike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98B28D6-BF79-4E62-BDCB-D5E246AEDC4E}" type="slidenum">
              <a:rPr lang="fr-FR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‹N°›</a:t>
            </a:fld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/>
          <p:nvPr/>
        </p:nvSpPr>
        <p:spPr>
          <a:xfrm>
            <a:off x="0" y="6400800"/>
            <a:ext cx="914220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" name="Rectangle 8"/>
          <p:cNvSpPr/>
          <p:nvPr/>
        </p:nvSpPr>
        <p:spPr>
          <a:xfrm>
            <a:off x="0" y="6334200"/>
            <a:ext cx="914220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800" rIns="90000" bIns="198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  <p:sp>
        <p:nvSpPr>
          <p:cNvPr id="23" name="PlaceHolder 6"/>
          <p:cNvSpPr>
            <a:spLocks noGrp="1"/>
          </p:cNvSpPr>
          <p:nvPr>
            <p:ph type="ftr" idx="5"/>
          </p:nvPr>
        </p:nvSpPr>
        <p:spPr>
          <a:xfrm>
            <a:off x="0" y="6400440"/>
            <a:ext cx="815832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rPr>
              <a:t>&lt;pied de page&gt;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7"/>
          <p:cNvSpPr>
            <a:spLocks noGrp="1"/>
          </p:cNvSpPr>
          <p:nvPr>
            <p:ph type="sldNum" idx="6"/>
          </p:nvPr>
        </p:nvSpPr>
        <p:spPr>
          <a:xfrm>
            <a:off x="8160120" y="6446880"/>
            <a:ext cx="9820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fr-FR" sz="1600" b="1" strike="noStrike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05927A8-96C8-4248-A979-8B843988E546}" type="slidenum">
              <a:rPr lang="fr-FR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‹N°›</a:t>
            </a:fld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/>
          <p:cNvSpPr/>
          <p:nvPr/>
        </p:nvSpPr>
        <p:spPr>
          <a:xfrm>
            <a:off x="0" y="6400800"/>
            <a:ext cx="914220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" name="Rectangle 8"/>
          <p:cNvSpPr/>
          <p:nvPr/>
        </p:nvSpPr>
        <p:spPr>
          <a:xfrm>
            <a:off x="0" y="6334200"/>
            <a:ext cx="914220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800" rIns="90000" bIns="198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ftr" idx="7"/>
          </p:nvPr>
        </p:nvSpPr>
        <p:spPr>
          <a:xfrm>
            <a:off x="0" y="6400440"/>
            <a:ext cx="815832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rPr>
              <a:t>&lt;pied de page&gt;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8"/>
          </p:nvPr>
        </p:nvSpPr>
        <p:spPr>
          <a:xfrm>
            <a:off x="8160120" y="6446880"/>
            <a:ext cx="9820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fr-FR" sz="1600" b="1" strike="noStrike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5D50318-2C8B-4824-9A99-352B67EA2B43}" type="slidenum">
              <a:rPr lang="fr-FR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‹N°›</a:t>
            </a:fld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/>
          <p:cNvSpPr/>
          <p:nvPr/>
        </p:nvSpPr>
        <p:spPr>
          <a:xfrm>
            <a:off x="0" y="6400800"/>
            <a:ext cx="914220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" name="Rectangle 8"/>
          <p:cNvSpPr/>
          <p:nvPr/>
        </p:nvSpPr>
        <p:spPr>
          <a:xfrm>
            <a:off x="0" y="6334200"/>
            <a:ext cx="914220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800" rIns="90000" bIns="198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ftr" idx="9"/>
          </p:nvPr>
        </p:nvSpPr>
        <p:spPr>
          <a:xfrm>
            <a:off x="0" y="6400440"/>
            <a:ext cx="815832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rPr>
              <a:t>&lt;pied de page&gt;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sldNum" idx="10"/>
          </p:nvPr>
        </p:nvSpPr>
        <p:spPr>
          <a:xfrm>
            <a:off x="8160120" y="6446880"/>
            <a:ext cx="9820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fr-FR" sz="1600" b="1" strike="noStrike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E278513-4D96-42A8-B553-D6359E83E423}" type="slidenum">
              <a:rPr lang="fr-FR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‹N°›</a:t>
            </a:fld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/>
          <p:cNvSpPr/>
          <p:nvPr/>
        </p:nvSpPr>
        <p:spPr>
          <a:xfrm>
            <a:off x="0" y="6400800"/>
            <a:ext cx="914220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" name="Rectangle 8"/>
          <p:cNvSpPr/>
          <p:nvPr/>
        </p:nvSpPr>
        <p:spPr>
          <a:xfrm>
            <a:off x="0" y="6334200"/>
            <a:ext cx="914220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800" rIns="90000" bIns="198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ftr" idx="11"/>
          </p:nvPr>
        </p:nvSpPr>
        <p:spPr>
          <a:xfrm>
            <a:off x="0" y="6400440"/>
            <a:ext cx="815832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rPr>
              <a:t>&lt;pied de page&gt;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12"/>
          </p:nvPr>
        </p:nvSpPr>
        <p:spPr>
          <a:xfrm>
            <a:off x="8160120" y="6446880"/>
            <a:ext cx="9820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fr-FR" sz="1600" b="1" strike="noStrike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1F6D727-8D98-4184-B45E-E700CB4F2406}" type="slidenum">
              <a:rPr lang="fr-FR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‹N°›</a:t>
            </a:fld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6"/>
          <p:cNvSpPr/>
          <p:nvPr/>
        </p:nvSpPr>
        <p:spPr>
          <a:xfrm>
            <a:off x="0" y="6400800"/>
            <a:ext cx="914220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1" name="Rectangle 8"/>
          <p:cNvSpPr/>
          <p:nvPr/>
        </p:nvSpPr>
        <p:spPr>
          <a:xfrm>
            <a:off x="0" y="6334200"/>
            <a:ext cx="914220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800" rIns="90000" bIns="198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  <p:sp>
        <p:nvSpPr>
          <p:cNvPr id="55" name="PlaceHolder 4"/>
          <p:cNvSpPr>
            <a:spLocks noGrp="1"/>
          </p:cNvSpPr>
          <p:nvPr>
            <p:ph type="ftr" idx="13"/>
          </p:nvPr>
        </p:nvSpPr>
        <p:spPr>
          <a:xfrm>
            <a:off x="0" y="6400440"/>
            <a:ext cx="815832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rPr>
              <a:t>&lt;pied de page&gt;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sldNum" idx="14"/>
          </p:nvPr>
        </p:nvSpPr>
        <p:spPr>
          <a:xfrm>
            <a:off x="8160120" y="6446880"/>
            <a:ext cx="9820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fr-FR" sz="1600" b="1" strike="noStrike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D9458C8-5060-444C-B79B-53F04BEAEB34}" type="slidenum">
              <a:rPr lang="fr-FR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‹N°›</a:t>
            </a:fld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6"/>
          <p:cNvSpPr/>
          <p:nvPr/>
        </p:nvSpPr>
        <p:spPr>
          <a:xfrm>
            <a:off x="0" y="6400800"/>
            <a:ext cx="914220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1" name="Rectangle 8"/>
          <p:cNvSpPr/>
          <p:nvPr/>
        </p:nvSpPr>
        <p:spPr>
          <a:xfrm>
            <a:off x="0" y="6334200"/>
            <a:ext cx="914220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800" rIns="90000" bIns="198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63" name="PlaceHolder 2"/>
          <p:cNvSpPr>
            <a:spLocks noGrp="1"/>
          </p:cNvSpPr>
          <p:nvPr>
            <p:ph type="ftr" idx="15"/>
          </p:nvPr>
        </p:nvSpPr>
        <p:spPr>
          <a:xfrm>
            <a:off x="0" y="6400440"/>
            <a:ext cx="815832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rPr>
              <a:t>&lt;pied de page&gt;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16"/>
          </p:nvPr>
        </p:nvSpPr>
        <p:spPr>
          <a:xfrm>
            <a:off x="8160120" y="6446880"/>
            <a:ext cx="9820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fr-FR" sz="1600" b="1" strike="noStrike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A1C6C0A-78FD-4E0A-A1A1-E95B96D356E3}" type="slidenum">
              <a:rPr lang="fr-FR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‹N°›</a:t>
            </a:fld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"/>
          <p:cNvSpPr/>
          <p:nvPr/>
        </p:nvSpPr>
        <p:spPr>
          <a:xfrm>
            <a:off x="0" y="6400800"/>
            <a:ext cx="914220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7" name="Rectangle 8"/>
          <p:cNvSpPr/>
          <p:nvPr/>
        </p:nvSpPr>
        <p:spPr>
          <a:xfrm>
            <a:off x="0" y="6334200"/>
            <a:ext cx="914220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800" rIns="90000" bIns="198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ftr" idx="17"/>
          </p:nvPr>
        </p:nvSpPr>
        <p:spPr>
          <a:xfrm>
            <a:off x="0" y="6400440"/>
            <a:ext cx="815832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rPr>
              <a:t>&lt;pied de page&gt;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ldNum" idx="18"/>
          </p:nvPr>
        </p:nvSpPr>
        <p:spPr>
          <a:xfrm>
            <a:off x="8160120" y="6446880"/>
            <a:ext cx="9820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fr-FR" sz="1600" b="1" strike="noStrike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51EC14F-92D4-46A2-8668-CFAEAF8E2641}" type="slidenum">
              <a:rPr lang="fr-FR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‹N°›</a:t>
            </a:fld>
            <a:endParaRPr lang="fr-FR" sz="1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ftr" idx="25"/>
          </p:nvPr>
        </p:nvSpPr>
        <p:spPr>
          <a:xfrm>
            <a:off x="0" y="6400440"/>
            <a:ext cx="815832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rPr>
              <a:t>BTS CIEL - covaCIEL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ZoneTexte 4"/>
          <p:cNvSpPr/>
          <p:nvPr/>
        </p:nvSpPr>
        <p:spPr>
          <a:xfrm>
            <a:off x="0" y="131400"/>
            <a:ext cx="914220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fr-FR" sz="2800" b="1" strike="noStrike" spc="-1">
                <a:solidFill>
                  <a:srgbClr val="746F77"/>
                </a:solidFill>
                <a:latin typeface="Arial"/>
                <a:ea typeface="DejaVu Sans"/>
              </a:rPr>
              <a:t>DIRECTION PWM – Ref  KN-0913LVMG KONECT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Image 14"/>
          <p:cNvPicPr/>
          <p:nvPr/>
        </p:nvPicPr>
        <p:blipFill>
          <a:blip r:embed="rId2"/>
          <a:stretch/>
        </p:blipFill>
        <p:spPr>
          <a:xfrm>
            <a:off x="1988280" y="861120"/>
            <a:ext cx="5219280" cy="33595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09" name="Tableau 15"/>
          <p:cNvGraphicFramePr/>
          <p:nvPr>
            <p:extLst>
              <p:ext uri="{D42A27DB-BD31-4B8C-83A1-F6EECF244321}">
                <p14:modId xmlns:p14="http://schemas.microsoft.com/office/powerpoint/2010/main" val="2985831588"/>
              </p:ext>
            </p:extLst>
          </p:nvPr>
        </p:nvGraphicFramePr>
        <p:xfrm>
          <a:off x="5098473" y="4382075"/>
          <a:ext cx="3963807" cy="1752480"/>
        </p:xfrm>
        <a:graphic>
          <a:graphicData uri="http://schemas.openxmlformats.org/drawingml/2006/table">
            <a:tbl>
              <a:tblPr/>
              <a:tblGrid>
                <a:gridCol w="80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103">
                  <a:extLst>
                    <a:ext uri="{9D8B030D-6E8A-4147-A177-3AD203B41FA5}">
                      <a16:colId xmlns:a16="http://schemas.microsoft.com/office/drawing/2014/main" val="357285919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800" b="1" strike="noStrike" spc="-1" dirty="0">
                        <a:solidFill>
                          <a:schemeClr val="lt1"/>
                        </a:solidFill>
                        <a:latin typeface="Arial"/>
                        <a:ea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Rapport </a:t>
                      </a:r>
                      <a:r>
                        <a:rPr lang="fr-FR" sz="1800" b="1" strike="noStrike" spc="-1" dirty="0" smtClean="0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cyclique</a:t>
                      </a:r>
                      <a:r>
                        <a:rPr lang="fr-FR" sz="1800" b="1" strike="noStrike" spc="-1" baseline="0" dirty="0" smtClean="0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 (%)</a:t>
                      </a:r>
                      <a:endParaRPr lang="fr-FR" sz="1800" b="0" strike="noStrike" spc="-1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fr-FR" sz="1800" b="1" strike="noStrike" kern="1200" spc="-1" dirty="0" smtClean="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+mn-cs"/>
                        </a:rPr>
                        <a:t>Durée état haut (ms)</a:t>
                      </a:r>
                      <a:endParaRPr lang="fr-FR" sz="1800" b="1" strike="noStrike" kern="1200" spc="-1" dirty="0">
                        <a:solidFill>
                          <a:schemeClr val="lt1"/>
                        </a:solidFill>
                        <a:latin typeface="Arial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0°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6,9</a:t>
                      </a:r>
                      <a:endParaRPr lang="fr-FR" sz="18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fr-FR" sz="1800" b="0" strike="noStrike" kern="1200" spc="-1" dirty="0" smtClean="0">
                          <a:solidFill>
                            <a:schemeClr val="dk1"/>
                          </a:solidFill>
                          <a:latin typeface="Arial"/>
                          <a:ea typeface="DejaVu Sans"/>
                          <a:cs typeface="+mn-cs"/>
                        </a:rPr>
                        <a:t>1,38</a:t>
                      </a:r>
                      <a:endParaRPr lang="fr-FR" sz="1800" b="0" strike="noStrike" kern="1200" spc="-1" dirty="0">
                        <a:solidFill>
                          <a:schemeClr val="dk1"/>
                        </a:solidFill>
                        <a:latin typeface="Arial"/>
                        <a:ea typeface="DejaVu Sans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+10°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7,7</a:t>
                      </a:r>
                      <a:endParaRPr lang="fr-FR" sz="18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fr-FR" sz="1800" b="0" strike="noStrike" kern="1200" spc="-1" dirty="0" smtClean="0">
                          <a:solidFill>
                            <a:schemeClr val="dk1"/>
                          </a:solidFill>
                          <a:latin typeface="Arial"/>
                          <a:ea typeface="DejaVu Sans"/>
                          <a:cs typeface="+mn-cs"/>
                        </a:rPr>
                        <a:t>1,54</a:t>
                      </a:r>
                      <a:endParaRPr lang="fr-FR" sz="1800" b="0" strike="noStrike" kern="1200" spc="-1" dirty="0">
                        <a:solidFill>
                          <a:schemeClr val="dk1"/>
                        </a:solidFill>
                        <a:latin typeface="Arial"/>
                        <a:ea typeface="DejaVu Sans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-10°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6,1</a:t>
                      </a:r>
                      <a:endParaRPr lang="fr-FR" sz="18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fr-FR" sz="1800" b="0" strike="noStrike" kern="1200" spc="-1" dirty="0" smtClean="0">
                          <a:solidFill>
                            <a:schemeClr val="dk1"/>
                          </a:solidFill>
                          <a:latin typeface="Arial"/>
                          <a:ea typeface="DejaVu Sans"/>
                          <a:cs typeface="+mn-cs"/>
                        </a:rPr>
                        <a:t>1,22</a:t>
                      </a:r>
                      <a:endParaRPr lang="fr-FR" sz="1800" b="0" strike="noStrike" kern="1200" spc="-1" dirty="0">
                        <a:solidFill>
                          <a:schemeClr val="dk1"/>
                        </a:solidFill>
                        <a:latin typeface="Arial"/>
                        <a:ea typeface="DejaVu Sans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" name="ZoneTexte 24"/>
          <p:cNvSpPr/>
          <p:nvPr/>
        </p:nvSpPr>
        <p:spPr>
          <a:xfrm>
            <a:off x="0" y="4779720"/>
            <a:ext cx="4890655" cy="160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080" indent="-343080" algn="just" defTabSz="914400">
              <a:lnSpc>
                <a:spcPct val="100000"/>
              </a:lnSpc>
              <a:buClr>
                <a:srgbClr val="746F77"/>
              </a:buClr>
              <a:buFont typeface="Wingdings" charset="2"/>
              <a:buChar char=""/>
            </a:pPr>
            <a:r>
              <a:rPr lang="fr-FR" sz="2400" b="1" strike="noStrike" spc="-1" dirty="0">
                <a:solidFill>
                  <a:srgbClr val="746F77"/>
                </a:solidFill>
                <a:latin typeface="Arial"/>
                <a:ea typeface="DejaVu Sans"/>
              </a:rPr>
              <a:t>T</a:t>
            </a:r>
            <a:r>
              <a:rPr lang="fr-FR" sz="2400" b="1" strike="noStrike" spc="-1" baseline="-25000" dirty="0">
                <a:solidFill>
                  <a:srgbClr val="746F77"/>
                </a:solidFill>
                <a:latin typeface="Arial"/>
                <a:ea typeface="DejaVu Sans"/>
              </a:rPr>
              <a:t>PWM Propulsion</a:t>
            </a:r>
            <a:r>
              <a:rPr lang="fr-FR" sz="2400" b="1" strike="noStrike" spc="-1" dirty="0">
                <a:solidFill>
                  <a:srgbClr val="746F77"/>
                </a:solidFill>
                <a:latin typeface="Arial"/>
                <a:ea typeface="DejaVu Sans"/>
              </a:rPr>
              <a:t> = 20 ms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 defTabSz="914400">
              <a:lnSpc>
                <a:spcPct val="100000"/>
              </a:lnSpc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746F77"/>
              </a:buClr>
              <a:buFont typeface="Wingdings" charset="2"/>
              <a:buChar char=""/>
            </a:pPr>
            <a:r>
              <a:rPr lang="fr-FR" sz="2400" b="1" strike="noStrike" spc="-1" dirty="0">
                <a:solidFill>
                  <a:srgbClr val="746F77"/>
                </a:solidFill>
                <a:latin typeface="Arial"/>
                <a:ea typeface="DejaVu Sans"/>
              </a:rPr>
              <a:t>Rapport cyclique = angle direction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AAD051C-934F-4133-A4FC-7CAFC0036865}" type="slidenum"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ftr" idx="4294967295"/>
          </p:nvPr>
        </p:nvSpPr>
        <p:spPr>
          <a:xfrm>
            <a:off x="0" y="6400440"/>
            <a:ext cx="815832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rPr>
              <a:t>BTS CIEL - covaCIEL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ZoneTexte 4"/>
          <p:cNvSpPr/>
          <p:nvPr/>
        </p:nvSpPr>
        <p:spPr>
          <a:xfrm>
            <a:off x="0" y="131400"/>
            <a:ext cx="91422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fr-FR" sz="3600" b="1" strike="noStrike" spc="-1">
                <a:solidFill>
                  <a:srgbClr val="746F77"/>
                </a:solidFill>
                <a:latin typeface="Arial"/>
                <a:ea typeface="DejaVu Sans"/>
              </a:rPr>
              <a:t>PROPULSION PWM – Ref ESC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Image 14"/>
          <p:cNvPicPr/>
          <p:nvPr/>
        </p:nvPicPr>
        <p:blipFill>
          <a:blip r:embed="rId2"/>
          <a:stretch/>
        </p:blipFill>
        <p:spPr>
          <a:xfrm>
            <a:off x="1988280" y="708715"/>
            <a:ext cx="5219280" cy="33595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14" name="Tableau 15"/>
          <p:cNvGraphicFramePr/>
          <p:nvPr>
            <p:extLst>
              <p:ext uri="{D42A27DB-BD31-4B8C-83A1-F6EECF244321}">
                <p14:modId xmlns:p14="http://schemas.microsoft.com/office/powerpoint/2010/main" val="1788430536"/>
              </p:ext>
            </p:extLst>
          </p:nvPr>
        </p:nvGraphicFramePr>
        <p:xfrm>
          <a:off x="3141154" y="4138946"/>
          <a:ext cx="5940000" cy="2047200"/>
        </p:xfrm>
        <a:graphic>
          <a:graphicData uri="http://schemas.openxmlformats.org/drawingml/2006/table">
            <a:tbl>
              <a:tblPr/>
              <a:tblGrid>
                <a:gridCol w="15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887977761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600" b="1" strike="noStrike" spc="-1" dirty="0">
                        <a:solidFill>
                          <a:schemeClr val="lt1"/>
                        </a:solidFill>
                        <a:latin typeface="Arial"/>
                        <a:ea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600" b="1" strike="noStrike" kern="1200" spc="-1" dirty="0" smtClean="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+mn-cs"/>
                        </a:rPr>
                        <a:t>Durée état haut (ms)</a:t>
                      </a:r>
                      <a:endParaRPr lang="fr-FR" sz="1600" b="1" strike="noStrike" kern="1200" spc="-1" dirty="0">
                        <a:solidFill>
                          <a:schemeClr val="lt1"/>
                        </a:solidFill>
                        <a:latin typeface="Arial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600" b="1" strike="noStrike" spc="-1" dirty="0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Rapport cyclique </a:t>
                      </a:r>
                      <a:r>
                        <a:rPr lang="fr-FR" sz="1600" b="1" strike="noStrike" spc="-1" dirty="0" smtClean="0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(%)</a:t>
                      </a:r>
                      <a:endParaRPr lang="fr-FR" sz="1600" b="0" strike="noStrike" spc="-1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600" b="0" strike="noStrike" spc="-1" dirty="0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 m/s</a:t>
                      </a:r>
                      <a:endParaRPr lang="fr-FR" sz="16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  <a:endParaRPr lang="fr-FR" sz="16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600" b="0" strike="noStrike" spc="-1" dirty="0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7,5</a:t>
                      </a:r>
                      <a:endParaRPr lang="fr-FR" sz="16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600" b="0" strike="noStrike" spc="-1" dirty="0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 m/s</a:t>
                      </a:r>
                      <a:endParaRPr lang="fr-FR" sz="16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1,6</a:t>
                      </a:r>
                      <a:endParaRPr lang="fr-FR" sz="16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600" b="0" strike="noStrike" spc="-1" dirty="0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fr-FR" sz="16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600" b="0" strike="noStrike" spc="-1" dirty="0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2 m/s</a:t>
                      </a:r>
                      <a:endParaRPr lang="fr-FR" sz="16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1,63</a:t>
                      </a:r>
                      <a:endParaRPr lang="fr-FR" sz="16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600" b="0" strike="noStrike" spc="-1" dirty="0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8,15</a:t>
                      </a:r>
                      <a:endParaRPr lang="fr-FR" sz="16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  <a:endParaRPr lang="fr-FR" sz="16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fr-FR" sz="16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fr-FR" sz="16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229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600" b="0" strike="noStrike" spc="-1" dirty="0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Marche arrière</a:t>
                      </a:r>
                      <a:endParaRPr lang="fr-FR" sz="16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1,3</a:t>
                      </a:r>
                      <a:endParaRPr lang="fr-FR" sz="16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600" b="0" strike="noStrike" spc="-1" dirty="0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6,5</a:t>
                      </a:r>
                      <a:endParaRPr lang="fr-FR" sz="16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5" name="ZoneTexte 24"/>
          <p:cNvSpPr/>
          <p:nvPr/>
        </p:nvSpPr>
        <p:spPr>
          <a:xfrm>
            <a:off x="0" y="4310205"/>
            <a:ext cx="476856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080" indent="-343080" algn="just" defTabSz="914400">
              <a:lnSpc>
                <a:spcPct val="100000"/>
              </a:lnSpc>
              <a:buClr>
                <a:srgbClr val="746F77"/>
              </a:buClr>
              <a:buFont typeface="Wingdings" charset="2"/>
              <a:buChar char=""/>
            </a:pPr>
            <a:r>
              <a:rPr lang="fr-FR" b="1" strike="noStrike" spc="-1" dirty="0">
                <a:solidFill>
                  <a:srgbClr val="746F77"/>
                </a:solidFill>
                <a:latin typeface="Arial"/>
                <a:ea typeface="DejaVu Sans"/>
              </a:rPr>
              <a:t>T</a:t>
            </a:r>
            <a:r>
              <a:rPr lang="fr-FR" b="1" strike="noStrike" spc="-1" baseline="-25000" dirty="0">
                <a:solidFill>
                  <a:srgbClr val="746F77"/>
                </a:solidFill>
                <a:latin typeface="Arial"/>
                <a:ea typeface="DejaVu Sans"/>
              </a:rPr>
              <a:t>PWM Propulsion</a:t>
            </a:r>
            <a:r>
              <a:rPr lang="fr-FR" b="1" strike="noStrike" spc="-1" dirty="0">
                <a:solidFill>
                  <a:srgbClr val="746F77"/>
                </a:solidFill>
                <a:latin typeface="Arial"/>
                <a:ea typeface="DejaVu Sans"/>
              </a:rPr>
              <a:t> = 20 </a:t>
            </a:r>
            <a:r>
              <a:rPr lang="fr-FR" b="1" strike="noStrike" spc="-1" dirty="0" smtClean="0">
                <a:solidFill>
                  <a:srgbClr val="746F77"/>
                </a:solidFill>
                <a:latin typeface="Arial"/>
                <a:ea typeface="DejaVu Sans"/>
              </a:rPr>
              <a:t>ms</a:t>
            </a:r>
          </a:p>
          <a:p>
            <a:pPr marL="343080" indent="-343080" algn="just" defTabSz="914400">
              <a:lnSpc>
                <a:spcPct val="100000"/>
              </a:lnSpc>
              <a:buClr>
                <a:srgbClr val="746F77"/>
              </a:buClr>
              <a:buFont typeface="Wingdings" charset="2"/>
              <a:buChar char=""/>
            </a:pPr>
            <a:endParaRPr lang="fr-FR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746F77"/>
              </a:buClr>
              <a:buFont typeface="Wingdings" charset="2"/>
              <a:buChar char=""/>
            </a:pPr>
            <a:r>
              <a:rPr lang="fr-FR" b="1" strike="noStrike" spc="-1" dirty="0" smtClean="0">
                <a:solidFill>
                  <a:srgbClr val="746F77"/>
                </a:solidFill>
                <a:latin typeface="Arial"/>
                <a:ea typeface="DejaVu Sans"/>
              </a:rPr>
              <a:t>Durée </a:t>
            </a:r>
            <a:r>
              <a:rPr lang="fr-FR" b="1" spc="-1" dirty="0">
                <a:solidFill>
                  <a:srgbClr val="746F77"/>
                </a:solidFill>
                <a:latin typeface="Arial"/>
                <a:ea typeface="DejaVu Sans"/>
              </a:rPr>
              <a:t>é</a:t>
            </a:r>
            <a:r>
              <a:rPr lang="fr-FR" b="1" strike="noStrike" spc="-1" dirty="0" smtClean="0">
                <a:solidFill>
                  <a:srgbClr val="746F77"/>
                </a:solidFill>
                <a:latin typeface="Arial"/>
                <a:ea typeface="DejaVu Sans"/>
              </a:rPr>
              <a:t>tat haut </a:t>
            </a:r>
            <a:r>
              <a:rPr lang="fr-FR" b="1" strike="noStrike" spc="-1" dirty="0">
                <a:solidFill>
                  <a:srgbClr val="746F77"/>
                </a:solidFill>
                <a:latin typeface="Arial"/>
                <a:ea typeface="DejaVu Sans"/>
              </a:rPr>
              <a:t>= </a:t>
            </a:r>
            <a:r>
              <a:rPr lang="fr-FR" b="1" strike="noStrike" spc="-1" dirty="0" smtClean="0">
                <a:solidFill>
                  <a:srgbClr val="746F77"/>
                </a:solidFill>
                <a:latin typeface="Arial"/>
                <a:ea typeface="DejaVu Sans"/>
              </a:rPr>
              <a:t>vitesse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3E5E40-8D4D-4173-A600-6C6885917BC6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675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ftr" idx="26"/>
          </p:nvPr>
        </p:nvSpPr>
        <p:spPr>
          <a:xfrm>
            <a:off x="0" y="6400440"/>
            <a:ext cx="815832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rPr>
              <a:t>BTS CIEL - covaCIEL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ZoneTexte 4"/>
          <p:cNvSpPr/>
          <p:nvPr/>
        </p:nvSpPr>
        <p:spPr>
          <a:xfrm>
            <a:off x="0" y="131400"/>
            <a:ext cx="91422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fr-FR" sz="3600" b="1" strike="noStrike" spc="-1">
                <a:solidFill>
                  <a:srgbClr val="746F77"/>
                </a:solidFill>
                <a:latin typeface="Arial"/>
                <a:ea typeface="DejaVu Sans"/>
              </a:rPr>
              <a:t>PROPULSION PWM – Ref ESC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ZoneTexte 24"/>
          <p:cNvSpPr/>
          <p:nvPr/>
        </p:nvSpPr>
        <p:spPr>
          <a:xfrm>
            <a:off x="79919" y="769680"/>
            <a:ext cx="8620735" cy="47998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080" indent="-343080" algn="just">
              <a:buClr>
                <a:srgbClr val="746F77"/>
              </a:buClr>
              <a:buFont typeface="Wingdings" charset="2"/>
              <a:buChar char=""/>
            </a:pPr>
            <a:r>
              <a:rPr lang="fr-FR" sz="2400" b="1" spc="-1" dirty="0">
                <a:solidFill>
                  <a:srgbClr val="746F77"/>
                </a:solidFill>
              </a:rPr>
              <a:t>Précaution: après </a:t>
            </a:r>
            <a:r>
              <a:rPr lang="fr-FR" sz="2400" b="1" spc="-1" dirty="0" smtClean="0">
                <a:solidFill>
                  <a:srgbClr val="746F77"/>
                </a:solidFill>
              </a:rPr>
              <a:t>la mise </a:t>
            </a:r>
            <a:r>
              <a:rPr lang="fr-FR" sz="2400" b="1" spc="-1" dirty="0">
                <a:solidFill>
                  <a:srgbClr val="746F77"/>
                </a:solidFill>
              </a:rPr>
              <a:t>sous tension de </a:t>
            </a:r>
            <a:r>
              <a:rPr lang="fr-FR" sz="2400" b="1" spc="-1" dirty="0" smtClean="0">
                <a:solidFill>
                  <a:srgbClr val="746F77"/>
                </a:solidFill>
              </a:rPr>
              <a:t>l’ESC, </a:t>
            </a:r>
            <a:r>
              <a:rPr lang="fr-FR" sz="2400" b="1" spc="-1" dirty="0">
                <a:solidFill>
                  <a:srgbClr val="746F77"/>
                </a:solidFill>
              </a:rPr>
              <a:t>attendre </a:t>
            </a:r>
            <a:r>
              <a:rPr lang="fr-FR" sz="2400" b="1" spc="-1" dirty="0" smtClean="0">
                <a:solidFill>
                  <a:srgbClr val="746F77"/>
                </a:solidFill>
              </a:rPr>
              <a:t>quelques </a:t>
            </a:r>
            <a:r>
              <a:rPr lang="fr-FR" sz="2400" b="1" spc="-1" dirty="0">
                <a:solidFill>
                  <a:srgbClr val="746F77"/>
                </a:solidFill>
              </a:rPr>
              <a:t>secondes avant d’envoyer </a:t>
            </a:r>
            <a:r>
              <a:rPr lang="fr-FR" sz="2400" b="1" spc="-1" dirty="0" smtClean="0">
                <a:solidFill>
                  <a:srgbClr val="746F77"/>
                </a:solidFill>
              </a:rPr>
              <a:t>le signal de commande PWM</a:t>
            </a:r>
            <a:endParaRPr lang="fr-FR" sz="2400" b="1" spc="-1" dirty="0">
              <a:solidFill>
                <a:srgbClr val="746F77"/>
              </a:solidFill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746F77"/>
              </a:buClr>
              <a:buFont typeface="Wingdings" charset="2"/>
              <a:buChar char=""/>
            </a:pPr>
            <a:endParaRPr lang="fr-FR" sz="2400" b="1" spc="-1" dirty="0" smtClean="0">
              <a:solidFill>
                <a:srgbClr val="746F77"/>
              </a:solidFill>
              <a:latin typeface="Arial"/>
              <a:ea typeface="DejaVu Sans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746F77"/>
              </a:buClr>
              <a:buFont typeface="Wingdings" charset="2"/>
              <a:buChar char=""/>
            </a:pPr>
            <a:endParaRPr lang="fr-FR" sz="2400" b="1" spc="-1" dirty="0">
              <a:solidFill>
                <a:srgbClr val="746F77"/>
              </a:solidFill>
              <a:latin typeface="Arial"/>
              <a:ea typeface="DejaVu Sans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746F77"/>
              </a:buClr>
              <a:buFont typeface="Wingdings" charset="2"/>
              <a:buChar char=""/>
            </a:pPr>
            <a:r>
              <a:rPr lang="fr-FR" sz="2400" b="1" spc="-1" dirty="0" smtClean="0">
                <a:solidFill>
                  <a:srgbClr val="746F77"/>
                </a:solidFill>
                <a:latin typeface="Arial"/>
                <a:ea typeface="DejaVu Sans"/>
              </a:rPr>
              <a:t>Procédure à suivre pour la marche arrière:</a:t>
            </a:r>
          </a:p>
          <a:p>
            <a:pPr marL="800280" lvl="1" indent="-343080" algn="just">
              <a:buClr>
                <a:srgbClr val="746F77"/>
              </a:buClr>
              <a:buFont typeface="Arial" panose="020B0604020202020204" pitchFamily="34" charset="0"/>
              <a:buChar char="•"/>
            </a:pPr>
            <a:r>
              <a:rPr lang="fr-FR" sz="2400" b="1" spc="-1" dirty="0">
                <a:solidFill>
                  <a:srgbClr val="746F77"/>
                </a:solidFill>
                <a:latin typeface="Arial"/>
                <a:ea typeface="DejaVu Sans"/>
              </a:rPr>
              <a:t>f</a:t>
            </a:r>
            <a:r>
              <a:rPr lang="fr-FR" sz="2400" b="1" strike="noStrike" spc="-1" dirty="0" smtClean="0">
                <a:solidFill>
                  <a:srgbClr val="746F77"/>
                </a:solidFill>
                <a:latin typeface="Arial"/>
                <a:ea typeface="DejaVu Sans"/>
              </a:rPr>
              <a:t>reinage pendant 0,3s : durée à l’état haut  = 1 ms, rapport cyclique = 5%;</a:t>
            </a:r>
          </a:p>
          <a:p>
            <a:pPr marL="800280" lvl="1" indent="-343080" algn="just">
              <a:buClr>
                <a:srgbClr val="746F77"/>
              </a:buClr>
              <a:buFont typeface="Arial" panose="020B0604020202020204" pitchFamily="34" charset="0"/>
              <a:buChar char="•"/>
            </a:pPr>
            <a:r>
              <a:rPr lang="fr-FR" sz="2400" b="1" spc="-1" dirty="0" smtClean="0">
                <a:solidFill>
                  <a:srgbClr val="746F77"/>
                </a:solidFill>
                <a:latin typeface="Arial"/>
                <a:ea typeface="DejaVu Sans"/>
              </a:rPr>
              <a:t>passage au point mort pendant 0,3s: </a:t>
            </a:r>
            <a:r>
              <a:rPr lang="fr-FR" sz="2400" b="1" spc="-1" dirty="0">
                <a:solidFill>
                  <a:srgbClr val="746F77"/>
                </a:solidFill>
              </a:rPr>
              <a:t>durée à l’état haut  = 1 ms, rapport cyclique = 5</a:t>
            </a:r>
            <a:r>
              <a:rPr lang="fr-FR" sz="2400" b="1" spc="-1" dirty="0" smtClean="0">
                <a:solidFill>
                  <a:srgbClr val="746F77"/>
                </a:solidFill>
              </a:rPr>
              <a:t>%;</a:t>
            </a:r>
          </a:p>
          <a:p>
            <a:pPr marL="800280" lvl="1" indent="-343080" algn="just">
              <a:buClr>
                <a:srgbClr val="746F77"/>
              </a:buClr>
              <a:buFont typeface="Arial" panose="020B0604020202020204" pitchFamily="34" charset="0"/>
              <a:buChar char="•"/>
            </a:pPr>
            <a:r>
              <a:rPr lang="fr-FR" sz="2400" b="1" spc="-1" dirty="0">
                <a:solidFill>
                  <a:srgbClr val="746F77"/>
                </a:solidFill>
              </a:rPr>
              <a:t>m</a:t>
            </a:r>
            <a:r>
              <a:rPr lang="fr-FR" sz="2400" b="1" spc="-1" dirty="0" smtClean="0">
                <a:solidFill>
                  <a:srgbClr val="746F77"/>
                </a:solidFill>
              </a:rPr>
              <a:t>arche arrière à vitesse réglable: </a:t>
            </a:r>
            <a:r>
              <a:rPr lang="fr-FR" sz="2400" b="1" spc="-1" dirty="0" smtClean="0">
                <a:solidFill>
                  <a:srgbClr val="746F77"/>
                </a:solidFill>
              </a:rPr>
              <a:t>durée à l’état haut  entre 1,2 et 1,4ms, rapport cyclique entre 6 et 7%;</a:t>
            </a:r>
          </a:p>
          <a:p>
            <a:pPr marL="800280" lvl="1" indent="-343080" algn="just">
              <a:buClr>
                <a:srgbClr val="746F77"/>
              </a:buClr>
              <a:buFont typeface="Arial" panose="020B0604020202020204" pitchFamily="34" charset="0"/>
              <a:buChar char="•"/>
            </a:pPr>
            <a:endParaRPr lang="fr-FR" b="1" spc="-1" dirty="0">
              <a:solidFill>
                <a:srgbClr val="746F77"/>
              </a:solidFill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3E5E40-8D4D-4173-A600-6C6885917BC6}" type="slidenum"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ftr" idx="27"/>
          </p:nvPr>
        </p:nvSpPr>
        <p:spPr>
          <a:xfrm>
            <a:off x="0" y="6400440"/>
            <a:ext cx="815832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rPr>
              <a:t>BTS CIEL - covaCIEL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ZoneTexte 4"/>
          <p:cNvSpPr/>
          <p:nvPr/>
        </p:nvSpPr>
        <p:spPr>
          <a:xfrm>
            <a:off x="0" y="131400"/>
            <a:ext cx="91422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fr-FR" sz="3600" b="1" strike="noStrike" spc="-1">
                <a:solidFill>
                  <a:srgbClr val="746F77"/>
                </a:solidFill>
                <a:latin typeface="Arial"/>
                <a:ea typeface="DejaVu Sans"/>
              </a:rPr>
              <a:t>Bus CAN Messagerie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8" name="Tableau 15"/>
          <p:cNvGraphicFramePr/>
          <p:nvPr/>
        </p:nvGraphicFramePr>
        <p:xfrm>
          <a:off x="488880" y="1193400"/>
          <a:ext cx="7812000" cy="212328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Cartes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CAN-ID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(binaire)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CAN-ID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(hexa)</a:t>
                      </a:r>
                      <a:endParaRPr lang="fr-FR" sz="18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Propulsion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0x660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Direction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0x664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Avant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0x666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Arrière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0x667</a:t>
                      </a:r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9" name="ZoneTexte 24"/>
          <p:cNvSpPr/>
          <p:nvPr/>
        </p:nvSpPr>
        <p:spPr>
          <a:xfrm>
            <a:off x="0" y="767880"/>
            <a:ext cx="43941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algn="just" defTabSz="914400">
              <a:lnSpc>
                <a:spcPct val="100000"/>
              </a:lnSpc>
              <a:buClr>
                <a:srgbClr val="746F77"/>
              </a:buClr>
              <a:buFont typeface="Wingdings" charset="2"/>
              <a:buChar char=""/>
            </a:pPr>
            <a:r>
              <a:rPr lang="fr-FR" sz="2400" b="1" strike="noStrike" spc="-1">
                <a:solidFill>
                  <a:srgbClr val="746F77"/>
                </a:solidFill>
                <a:latin typeface="Arial"/>
                <a:ea typeface="DejaVu Sans"/>
              </a:rPr>
              <a:t>CAN-ID Standard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ZoneTexte 24"/>
          <p:cNvSpPr/>
          <p:nvPr/>
        </p:nvSpPr>
        <p:spPr>
          <a:xfrm>
            <a:off x="0" y="3273480"/>
            <a:ext cx="43941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algn="just" defTabSz="914400">
              <a:lnSpc>
                <a:spcPct val="100000"/>
              </a:lnSpc>
              <a:buClr>
                <a:srgbClr val="746F77"/>
              </a:buClr>
              <a:buFont typeface="Wingdings" charset="2"/>
              <a:buChar char=""/>
            </a:pPr>
            <a:r>
              <a:rPr lang="fr-FR" sz="2400" b="1" strike="noStrike" spc="-1">
                <a:solidFill>
                  <a:srgbClr val="746F77"/>
                </a:solidFill>
                <a:latin typeface="Arial"/>
                <a:ea typeface="DejaVu Sans"/>
              </a:rPr>
              <a:t>Structure Champs Donnée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1" name="Tableau 5"/>
          <p:cNvGraphicFramePr/>
          <p:nvPr/>
        </p:nvGraphicFramePr>
        <p:xfrm>
          <a:off x="121320" y="3733920"/>
          <a:ext cx="8928000" cy="2519520"/>
        </p:xfrm>
        <a:graphic>
          <a:graphicData uri="http://schemas.openxmlformats.org/drawingml/2006/table">
            <a:tbl>
              <a:tblPr/>
              <a:tblGrid>
                <a:gridCol w="11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6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Cartes</a:t>
                      </a:r>
                      <a:endParaRPr lang="fr-FR" sz="16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6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CAN-ID</a:t>
                      </a:r>
                      <a:endParaRPr lang="fr-FR" sz="16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6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Champs Données</a:t>
                      </a:r>
                      <a:endParaRPr lang="fr-FR" sz="16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Octet 0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Octet 1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Octet 2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Octet 3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Octet 4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Octet 5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Propulsion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0x660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Accélérer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Ralentir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Stop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Reculer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Direction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0x664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Gauche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Droite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Devant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Avant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0x666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Gauche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(MSB)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Gauche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(LSB)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Devant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(MSB)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Devant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(LSB)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Droite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(MSB)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Droite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(LSB)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Arrière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0x667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Gauche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(MSB)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Gauche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(LSB)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Devant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(MSB)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Devant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(LSB)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Droite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(MSB)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Droite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(LSB)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2" name="ZoneTexte 24"/>
          <p:cNvSpPr/>
          <p:nvPr/>
        </p:nvSpPr>
        <p:spPr>
          <a:xfrm>
            <a:off x="3481920" y="759960"/>
            <a:ext cx="43941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algn="just" defTabSz="914400">
              <a:lnSpc>
                <a:spcPct val="100000"/>
              </a:lnSpc>
              <a:buClr>
                <a:srgbClr val="746F77"/>
              </a:buClr>
              <a:buFont typeface="Wingdings" charset="2"/>
              <a:buChar char=""/>
            </a:pPr>
            <a:r>
              <a:rPr lang="fr-FR" sz="2400" b="1" strike="noStrike" spc="-1">
                <a:solidFill>
                  <a:srgbClr val="746F77"/>
                </a:solidFill>
                <a:latin typeface="Arial"/>
                <a:ea typeface="DejaVu Sans"/>
              </a:rPr>
              <a:t>Débit binaire = 250 kbit/s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33AD41-9F8E-454B-A45C-59C23D9E027D}" type="slidenum"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28"/>
          </p:nvPr>
        </p:nvSpPr>
        <p:spPr>
          <a:xfrm>
            <a:off x="0" y="6400440"/>
            <a:ext cx="815832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000" b="1" strike="noStrike" cap="all" spc="-1">
                <a:solidFill>
                  <a:srgbClr val="FFFFFF"/>
                </a:solidFill>
                <a:latin typeface="Arial"/>
                <a:ea typeface="DejaVu Sans"/>
              </a:rPr>
              <a:t>BTS CIEL - covaCIEL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ZoneTexte 4"/>
          <p:cNvSpPr/>
          <p:nvPr/>
        </p:nvSpPr>
        <p:spPr>
          <a:xfrm>
            <a:off x="0" y="131400"/>
            <a:ext cx="91422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fr-FR" sz="3600" b="1" strike="noStrike" spc="-1">
                <a:solidFill>
                  <a:srgbClr val="746F77"/>
                </a:solidFill>
                <a:latin typeface="Arial"/>
                <a:ea typeface="DejaVu Sans"/>
              </a:rPr>
              <a:t>Mesure &amp; Décodage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ZoneTexte 24"/>
          <p:cNvSpPr/>
          <p:nvPr/>
        </p:nvSpPr>
        <p:spPr>
          <a:xfrm>
            <a:off x="0" y="849960"/>
            <a:ext cx="43941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algn="just" defTabSz="914400">
              <a:lnSpc>
                <a:spcPct val="100000"/>
              </a:lnSpc>
              <a:buClr>
                <a:srgbClr val="746F77"/>
              </a:buClr>
              <a:buFont typeface="Wingdings" charset="2"/>
              <a:buChar char=""/>
            </a:pPr>
            <a:r>
              <a:rPr lang="fr-FR" sz="2400" b="1" strike="noStrike" spc="-1">
                <a:solidFill>
                  <a:srgbClr val="C00000"/>
                </a:solidFill>
                <a:latin typeface="Arial"/>
                <a:ea typeface="DejaVu Sans"/>
              </a:rPr>
              <a:t>Accélérer</a:t>
            </a:r>
            <a:r>
              <a:rPr lang="fr-FR" sz="2400" b="1" strike="noStrike" spc="-1">
                <a:solidFill>
                  <a:srgbClr val="746F77"/>
                </a:solidFill>
                <a:latin typeface="Arial"/>
                <a:ea typeface="DejaVu Sans"/>
              </a:rPr>
              <a:t> + </a:t>
            </a:r>
            <a:r>
              <a:rPr lang="fr-FR" sz="2400" b="1" strike="noStrike" spc="-1">
                <a:solidFill>
                  <a:srgbClr val="00B050"/>
                </a:solidFill>
                <a:latin typeface="Arial"/>
                <a:ea typeface="DejaVu Sans"/>
              </a:rPr>
              <a:t>Devant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Image 21"/>
          <p:cNvPicPr/>
          <p:nvPr/>
        </p:nvPicPr>
        <p:blipFill>
          <a:blip r:embed="rId2"/>
          <a:stretch/>
        </p:blipFill>
        <p:spPr>
          <a:xfrm>
            <a:off x="136440" y="1265400"/>
            <a:ext cx="4499280" cy="1870200"/>
          </a:xfrm>
          <a:prstGeom prst="rect">
            <a:avLst/>
          </a:prstGeom>
          <a:ln w="0">
            <a:noFill/>
          </a:ln>
        </p:spPr>
      </p:pic>
      <p:pic>
        <p:nvPicPr>
          <p:cNvPr id="127" name="Image 23"/>
          <p:cNvPicPr/>
          <p:nvPr/>
        </p:nvPicPr>
        <p:blipFill>
          <a:blip r:embed="rId3"/>
          <a:stretch/>
        </p:blipFill>
        <p:spPr>
          <a:xfrm>
            <a:off x="4668840" y="1244160"/>
            <a:ext cx="4499280" cy="1912320"/>
          </a:xfrm>
          <a:prstGeom prst="rect">
            <a:avLst/>
          </a:prstGeom>
          <a:ln w="0">
            <a:noFill/>
          </a:ln>
        </p:spPr>
      </p:pic>
      <p:sp>
        <p:nvSpPr>
          <p:cNvPr id="128" name="ZoneTexte 24"/>
          <p:cNvSpPr/>
          <p:nvPr/>
        </p:nvSpPr>
        <p:spPr>
          <a:xfrm>
            <a:off x="4915080" y="849960"/>
            <a:ext cx="43941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algn="just" defTabSz="914400">
              <a:lnSpc>
                <a:spcPct val="100000"/>
              </a:lnSpc>
              <a:buClr>
                <a:srgbClr val="746F77"/>
              </a:buClr>
              <a:buFont typeface="Wingdings" charset="2"/>
              <a:buChar char=""/>
            </a:pPr>
            <a:r>
              <a:rPr lang="fr-FR" sz="2400" b="1" strike="noStrike" spc="-1">
                <a:solidFill>
                  <a:srgbClr val="C00000"/>
                </a:solidFill>
                <a:latin typeface="Arial"/>
                <a:ea typeface="DejaVu Sans"/>
              </a:rPr>
              <a:t>Ralentir</a:t>
            </a:r>
            <a:r>
              <a:rPr lang="fr-FR" sz="2400" b="1" strike="noStrike" spc="-1">
                <a:solidFill>
                  <a:srgbClr val="746F77"/>
                </a:solidFill>
                <a:latin typeface="Arial"/>
                <a:ea typeface="DejaVu Sans"/>
              </a:rPr>
              <a:t> + </a:t>
            </a:r>
            <a:r>
              <a:rPr lang="fr-FR" sz="2400" b="1" strike="noStrike" spc="-1">
                <a:solidFill>
                  <a:srgbClr val="00B050"/>
                </a:solidFill>
                <a:latin typeface="Arial"/>
                <a:ea typeface="DejaVu Sans"/>
              </a:rPr>
              <a:t>Devant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ZoneTexte 24"/>
          <p:cNvSpPr/>
          <p:nvPr/>
        </p:nvSpPr>
        <p:spPr>
          <a:xfrm>
            <a:off x="0" y="3687480"/>
            <a:ext cx="43941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algn="just" defTabSz="914400">
              <a:lnSpc>
                <a:spcPct val="100000"/>
              </a:lnSpc>
              <a:buClr>
                <a:srgbClr val="746F77"/>
              </a:buClr>
              <a:buFont typeface="Wingdings" charset="2"/>
              <a:buChar char=""/>
            </a:pPr>
            <a:r>
              <a:rPr lang="fr-FR" sz="2400" b="1" strike="noStrike" spc="-1">
                <a:solidFill>
                  <a:srgbClr val="C00000"/>
                </a:solidFill>
                <a:latin typeface="Arial"/>
                <a:ea typeface="DejaVu Sans"/>
              </a:rPr>
              <a:t>Ralentir</a:t>
            </a:r>
            <a:r>
              <a:rPr lang="fr-FR" sz="2400" b="1" strike="noStrike" spc="-1">
                <a:solidFill>
                  <a:srgbClr val="746F77"/>
                </a:solidFill>
                <a:latin typeface="Arial"/>
                <a:ea typeface="DejaVu Sans"/>
              </a:rPr>
              <a:t> + </a:t>
            </a:r>
            <a:r>
              <a:rPr lang="fr-FR" sz="2400" b="1" strike="noStrike" spc="-1">
                <a:solidFill>
                  <a:srgbClr val="00B050"/>
                </a:solidFill>
                <a:latin typeface="Arial"/>
                <a:ea typeface="DejaVu Sans"/>
              </a:rPr>
              <a:t>Droite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ZoneTexte 24"/>
          <p:cNvSpPr/>
          <p:nvPr/>
        </p:nvSpPr>
        <p:spPr>
          <a:xfrm>
            <a:off x="4902120" y="3708000"/>
            <a:ext cx="43941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algn="just" defTabSz="914400">
              <a:lnSpc>
                <a:spcPct val="100000"/>
              </a:lnSpc>
              <a:buClr>
                <a:srgbClr val="746F77"/>
              </a:buClr>
              <a:buFont typeface="Wingdings" charset="2"/>
              <a:buChar char=""/>
            </a:pPr>
            <a:r>
              <a:rPr lang="fr-FR" sz="2400" b="1" strike="noStrike" spc="-1">
                <a:solidFill>
                  <a:srgbClr val="C00000"/>
                </a:solidFill>
                <a:latin typeface="Arial"/>
                <a:ea typeface="DejaVu Sans"/>
              </a:rPr>
              <a:t>Ralentir</a:t>
            </a:r>
            <a:r>
              <a:rPr lang="fr-FR" sz="2400" b="1" strike="noStrike" spc="-1">
                <a:solidFill>
                  <a:srgbClr val="746F77"/>
                </a:solidFill>
                <a:latin typeface="Arial"/>
                <a:ea typeface="DejaVu Sans"/>
              </a:rPr>
              <a:t> + </a:t>
            </a:r>
            <a:r>
              <a:rPr lang="fr-FR" sz="2400" b="1" strike="noStrike" spc="-1">
                <a:solidFill>
                  <a:srgbClr val="00B050"/>
                </a:solidFill>
                <a:latin typeface="Arial"/>
                <a:ea typeface="DejaVu Sans"/>
              </a:rPr>
              <a:t>Gauche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Image 28"/>
          <p:cNvPicPr/>
          <p:nvPr/>
        </p:nvPicPr>
        <p:blipFill>
          <a:blip r:embed="rId4"/>
          <a:stretch/>
        </p:blipFill>
        <p:spPr>
          <a:xfrm>
            <a:off x="136440" y="4176000"/>
            <a:ext cx="4499280" cy="1919160"/>
          </a:xfrm>
          <a:prstGeom prst="rect">
            <a:avLst/>
          </a:prstGeom>
          <a:ln w="0">
            <a:noFill/>
          </a:ln>
        </p:spPr>
      </p:pic>
      <p:pic>
        <p:nvPicPr>
          <p:cNvPr id="132" name="Image 30"/>
          <p:cNvPicPr/>
          <p:nvPr/>
        </p:nvPicPr>
        <p:blipFill>
          <a:blip r:embed="rId5"/>
          <a:stretch/>
        </p:blipFill>
        <p:spPr>
          <a:xfrm>
            <a:off x="4668840" y="4176000"/>
            <a:ext cx="4499280" cy="1929600"/>
          </a:xfrm>
          <a:prstGeom prst="rect">
            <a:avLst/>
          </a:prstGeom>
          <a:ln w="0">
            <a:noFill/>
          </a:ln>
        </p:spPr>
      </p:pic>
      <p:sp>
        <p:nvSpPr>
          <p:cNvPr id="133" name="Rectangle : coins arrondis 31"/>
          <p:cNvSpPr/>
          <p:nvPr/>
        </p:nvSpPr>
        <p:spPr>
          <a:xfrm>
            <a:off x="3381120" y="2792880"/>
            <a:ext cx="176400" cy="1695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134" name="Connecteur droit avec flèche 33"/>
          <p:cNvCxnSpPr/>
          <p:nvPr/>
        </p:nvCxnSpPr>
        <p:spPr>
          <a:xfrm>
            <a:off x="1268640" y="1244160"/>
            <a:ext cx="2113200" cy="1613160"/>
          </a:xfrm>
          <a:prstGeom prst="straightConnector1">
            <a:avLst/>
          </a:prstGeom>
          <a:ln w="38100">
            <a:solidFill>
              <a:srgbClr val="C00000"/>
            </a:solidFill>
            <a:round/>
            <a:tailEnd type="triangle" w="med" len="med"/>
          </a:ln>
        </p:spPr>
      </p:cxnSp>
      <p:cxnSp>
        <p:nvCxnSpPr>
          <p:cNvPr id="135" name="Connecteur droit avec flèche 34"/>
          <p:cNvCxnSpPr/>
          <p:nvPr/>
        </p:nvCxnSpPr>
        <p:spPr>
          <a:xfrm>
            <a:off x="2709720" y="1180080"/>
            <a:ext cx="1040400" cy="17445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type="triangle" w="med" len="med"/>
          </a:ln>
        </p:spPr>
      </p:cxnSp>
      <p:sp>
        <p:nvSpPr>
          <p:cNvPr id="136" name="Rectangle : coins arrondis 35"/>
          <p:cNvSpPr/>
          <p:nvPr/>
        </p:nvSpPr>
        <p:spPr>
          <a:xfrm>
            <a:off x="3661200" y="2945160"/>
            <a:ext cx="176400" cy="1695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137" name="Rectangle : coins arrondis 37"/>
          <p:cNvSpPr/>
          <p:nvPr/>
        </p:nvSpPr>
        <p:spPr>
          <a:xfrm>
            <a:off x="8117280" y="2795760"/>
            <a:ext cx="176400" cy="1695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138" name="Connecteur droit avec flèche 38"/>
          <p:cNvCxnSpPr/>
          <p:nvPr/>
        </p:nvCxnSpPr>
        <p:spPr>
          <a:xfrm>
            <a:off x="6004800" y="1247040"/>
            <a:ext cx="2112840" cy="1613160"/>
          </a:xfrm>
          <a:prstGeom prst="straightConnector1">
            <a:avLst/>
          </a:prstGeom>
          <a:ln w="38100">
            <a:solidFill>
              <a:srgbClr val="C00000"/>
            </a:solidFill>
            <a:round/>
            <a:tailEnd type="triangle" w="med" len="med"/>
          </a:ln>
        </p:spPr>
      </p:cxnSp>
      <p:cxnSp>
        <p:nvCxnSpPr>
          <p:cNvPr id="139" name="Connecteur droit avec flèche 39"/>
          <p:cNvCxnSpPr/>
          <p:nvPr/>
        </p:nvCxnSpPr>
        <p:spPr>
          <a:xfrm>
            <a:off x="7445880" y="1183320"/>
            <a:ext cx="905040" cy="174060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type="triangle" w="med" len="med"/>
          </a:ln>
        </p:spPr>
      </p:cxnSp>
      <p:sp>
        <p:nvSpPr>
          <p:cNvPr id="140" name="Rectangle : coins arrondis 40"/>
          <p:cNvSpPr/>
          <p:nvPr/>
        </p:nvSpPr>
        <p:spPr>
          <a:xfrm>
            <a:off x="8283960" y="2955240"/>
            <a:ext cx="176400" cy="1695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141" name="Rectangle : coins arrondis 42"/>
          <p:cNvSpPr/>
          <p:nvPr/>
        </p:nvSpPr>
        <p:spPr>
          <a:xfrm>
            <a:off x="3611520" y="5745960"/>
            <a:ext cx="176400" cy="1695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142" name="Connecteur droit avec flèche 43"/>
          <p:cNvCxnSpPr/>
          <p:nvPr/>
        </p:nvCxnSpPr>
        <p:spPr>
          <a:xfrm>
            <a:off x="1499040" y="4197240"/>
            <a:ext cx="2113200" cy="1612800"/>
          </a:xfrm>
          <a:prstGeom prst="straightConnector1">
            <a:avLst/>
          </a:prstGeom>
          <a:ln w="38100">
            <a:solidFill>
              <a:srgbClr val="C00000"/>
            </a:solidFill>
            <a:round/>
            <a:tailEnd type="triangle" w="med" len="med"/>
          </a:ln>
        </p:spPr>
      </p:cxnSp>
      <p:cxnSp>
        <p:nvCxnSpPr>
          <p:cNvPr id="143" name="Connecteur droit avec flèche 44"/>
          <p:cNvCxnSpPr/>
          <p:nvPr/>
        </p:nvCxnSpPr>
        <p:spPr>
          <a:xfrm>
            <a:off x="2502000" y="4089240"/>
            <a:ext cx="1103400" cy="19191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type="triangle" w="med" len="med"/>
          </a:ln>
        </p:spPr>
      </p:cxnSp>
      <p:sp>
        <p:nvSpPr>
          <p:cNvPr id="144" name="Rectangle : coins arrondis 45"/>
          <p:cNvSpPr/>
          <p:nvPr/>
        </p:nvSpPr>
        <p:spPr>
          <a:xfrm>
            <a:off x="3629160" y="5925960"/>
            <a:ext cx="176400" cy="1695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145" name="Rectangle : coins arrondis 49"/>
          <p:cNvSpPr/>
          <p:nvPr/>
        </p:nvSpPr>
        <p:spPr>
          <a:xfrm>
            <a:off x="8120160" y="5732280"/>
            <a:ext cx="176400" cy="1695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146" name="Connecteur droit avec flèche 50"/>
          <p:cNvCxnSpPr/>
          <p:nvPr/>
        </p:nvCxnSpPr>
        <p:spPr>
          <a:xfrm>
            <a:off x="6007680" y="4183560"/>
            <a:ext cx="2112840" cy="1612800"/>
          </a:xfrm>
          <a:prstGeom prst="straightConnector1">
            <a:avLst/>
          </a:prstGeom>
          <a:ln w="38100">
            <a:solidFill>
              <a:srgbClr val="C00000"/>
            </a:solidFill>
            <a:round/>
            <a:tailEnd type="triangle" w="med" len="med"/>
          </a:ln>
        </p:spPr>
      </p:cxnSp>
      <p:cxnSp>
        <p:nvCxnSpPr>
          <p:cNvPr id="147" name="Connecteur droit avec flèche 51"/>
          <p:cNvCxnSpPr/>
          <p:nvPr/>
        </p:nvCxnSpPr>
        <p:spPr>
          <a:xfrm>
            <a:off x="7010640" y="4075560"/>
            <a:ext cx="992880" cy="18370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type="triangle" w="med" len="med"/>
          </a:ln>
        </p:spPr>
      </p:cxnSp>
      <p:sp>
        <p:nvSpPr>
          <p:cNvPr id="148" name="Rectangle : coins arrondis 52"/>
          <p:cNvSpPr/>
          <p:nvPr/>
        </p:nvSpPr>
        <p:spPr>
          <a:xfrm>
            <a:off x="8003160" y="5912280"/>
            <a:ext cx="176400" cy="1695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C878647-3ADE-4610-921D-2D851F64E990}" type="slidenum"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12893</TotalTime>
  <Words>367</Words>
  <Application>Microsoft Office PowerPoint</Application>
  <PresentationFormat>Affichage à l'écran (4:3)</PresentationFormat>
  <Paragraphs>168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12</vt:i4>
      </vt:variant>
      <vt:variant>
        <vt:lpstr>Titres des diapositives</vt:lpstr>
      </vt:variant>
      <vt:variant>
        <vt:i4>5</vt:i4>
      </vt:variant>
    </vt:vector>
  </HeadingPairs>
  <TitlesOfParts>
    <vt:vector size="22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Groupe Hospitalier Paul GUIRAUD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Antoine AZAN</dc:creator>
  <dc:description/>
  <cp:lastModifiedBy>Windows User</cp:lastModifiedBy>
  <cp:revision>800</cp:revision>
  <cp:lastPrinted>2024-03-14T10:33:41Z</cp:lastPrinted>
  <dcterms:created xsi:type="dcterms:W3CDTF">2017-09-09T12:10:52Z</dcterms:created>
  <dcterms:modified xsi:type="dcterms:W3CDTF">2024-12-12T14:39:57Z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r8>3</vt:r8>
  </property>
  <property fmtid="{D5CDD505-2E9C-101B-9397-08002B2CF9AE}" pid="3" name="Notes">
    <vt:r8>1</vt:r8>
  </property>
  <property fmtid="{D5CDD505-2E9C-101B-9397-08002B2CF9AE}" pid="4" name="PresentationFormat">
    <vt:lpwstr>Affichage à l'écran (4:3)</vt:lpwstr>
  </property>
  <property fmtid="{D5CDD505-2E9C-101B-9397-08002B2CF9AE}" pid="5" name="Slides">
    <vt:r8>4</vt:r8>
  </property>
</Properties>
</file>