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19" r:id="rId2"/>
    <p:sldId id="320" r:id="rId3"/>
    <p:sldId id="278" r:id="rId4"/>
    <p:sldId id="323" r:id="rId5"/>
    <p:sldId id="279" r:id="rId6"/>
    <p:sldId id="280" r:id="rId7"/>
    <p:sldId id="281" r:id="rId8"/>
    <p:sldId id="282" r:id="rId9"/>
    <p:sldId id="283" r:id="rId10"/>
    <p:sldId id="284" r:id="rId11"/>
    <p:sldId id="309" r:id="rId12"/>
    <p:sldId id="285" r:id="rId13"/>
    <p:sldId id="286" r:id="rId14"/>
    <p:sldId id="287" r:id="rId15"/>
    <p:sldId id="288" r:id="rId16"/>
    <p:sldId id="289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25" r:id="rId26"/>
    <p:sldId id="300" r:id="rId27"/>
    <p:sldId id="324" r:id="rId28"/>
    <p:sldId id="326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4" y="2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4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CB3E690-1BF8-467E-8BDC-A035E2EE258B}"/>
              </a:ext>
            </a:extLst>
          </p:cNvPr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29" name="四角形"/>
          <p:cNvSpPr/>
          <p:nvPr/>
        </p:nvSpPr>
        <p:spPr>
          <a:xfrm rot="19864283">
            <a:off x="7058061" y="8221405"/>
            <a:ext cx="21850129" cy="9322709"/>
          </a:xfrm>
          <a:prstGeom prst="rect">
            <a:avLst/>
          </a:prstGeom>
          <a:solidFill>
            <a:srgbClr val="0D48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0" name="医療とAI・ビッグデータ応用"/>
          <p:cNvSpPr txBox="1"/>
          <p:nvPr/>
        </p:nvSpPr>
        <p:spPr>
          <a:xfrm>
            <a:off x="1817715" y="1156659"/>
            <a:ext cx="16586201" cy="1371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医療とAI・ビッグデータ応用</a:t>
            </a:r>
          </a:p>
        </p:txBody>
      </p:sp>
      <p:sp>
        <p:nvSpPr>
          <p:cNvPr id="131" name="統合教育機構…"/>
          <p:cNvSpPr txBox="1"/>
          <p:nvPr/>
        </p:nvSpPr>
        <p:spPr>
          <a:xfrm>
            <a:off x="16990324" y="9884538"/>
            <a:ext cx="5524501" cy="236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統合教育機構</a:t>
            </a:r>
          </a:p>
          <a:p>
            <a:pPr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須藤毅顕</a:t>
            </a:r>
          </a:p>
        </p:txBody>
      </p:sp>
      <p:sp>
        <p:nvSpPr>
          <p:cNvPr id="132" name="①MNISTの読み込みと加工"/>
          <p:cNvSpPr txBox="1"/>
          <p:nvPr/>
        </p:nvSpPr>
        <p:spPr>
          <a:xfrm>
            <a:off x="2047433" y="2969087"/>
            <a:ext cx="1552829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dirty="0"/>
              <a:t>②</a:t>
            </a:r>
            <a:r>
              <a:rPr dirty="0" err="1"/>
              <a:t>MNISTの読み込みと加工</a:t>
            </a:r>
            <a:endParaRPr dirty="0"/>
          </a:p>
        </p:txBody>
      </p:sp>
      <p:pic>
        <p:nvPicPr>
          <p:cNvPr id="3" name="スクリーンショット 2024-03-07 16.19.54.png" descr="スクリーンショット 2024-03-07 16.19.54.png">
            <a:extLst>
              <a:ext uri="{FF2B5EF4-FFF2-40B4-BE49-F238E27FC236}">
                <a16:creationId xmlns:a16="http://schemas.microsoft.com/office/drawing/2014/main" id="{63939506-FB3B-C58E-8481-7D967673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6" y="8320613"/>
            <a:ext cx="6776355" cy="490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DCCC63D5-1CBB-1AA3-7560-C412EEF7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22" y="9707758"/>
            <a:ext cx="3423197" cy="34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567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60800"/>
          <a:stretch>
            <a:fillRect/>
          </a:stretch>
        </p:blipFill>
        <p:spPr>
          <a:xfrm>
            <a:off x="2488803" y="1595277"/>
            <a:ext cx="19406390" cy="4589249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for文"/>
          <p:cNvSpPr txBox="1"/>
          <p:nvPr/>
        </p:nvSpPr>
        <p:spPr>
          <a:xfrm>
            <a:off x="11210543" y="737220"/>
            <a:ext cx="19629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for文　</a:t>
            </a:r>
          </a:p>
        </p:txBody>
      </p:sp>
      <p:sp>
        <p:nvSpPr>
          <p:cNvPr id="364" name="plt.subplot(1,10,i+1)…"/>
          <p:cNvSpPr txBox="1"/>
          <p:nvPr/>
        </p:nvSpPr>
        <p:spPr>
          <a:xfrm>
            <a:off x="1042055" y="7156720"/>
            <a:ext cx="766267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plt.subplot(1,10,i+1)</a:t>
            </a:r>
          </a:p>
          <a:p>
            <a:pPr algn="l">
              <a:defRPr sz="4000"/>
            </a:pPr>
            <a:r>
              <a:t>plt.imshow(x_train[i], ‘gray’)</a:t>
            </a:r>
          </a:p>
        </p:txBody>
      </p:sp>
      <p:sp>
        <p:nvSpPr>
          <p:cNvPr id="365" name="次がi=1…"/>
          <p:cNvSpPr txBox="1"/>
          <p:nvPr/>
        </p:nvSpPr>
        <p:spPr>
          <a:xfrm>
            <a:off x="1049633" y="8847471"/>
            <a:ext cx="9213597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次がi=1</a:t>
            </a:r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(1,10,2)で左から2つ目の図を指定する</a:t>
            </a:r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plt.imshow(x_train[1], ‘gray’)</a:t>
            </a:r>
          </a:p>
        </p:txBody>
      </p:sp>
      <p:sp>
        <p:nvSpPr>
          <p:cNvPr id="366" name="四角形"/>
          <p:cNvSpPr/>
          <p:nvPr/>
        </p:nvSpPr>
        <p:spPr>
          <a:xfrm>
            <a:off x="13093112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7" name="四角形"/>
          <p:cNvSpPr/>
          <p:nvPr/>
        </p:nvSpPr>
        <p:spPr>
          <a:xfrm>
            <a:off x="14156738" y="9085733"/>
            <a:ext cx="965429" cy="93113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8" name="四角形"/>
          <p:cNvSpPr/>
          <p:nvPr/>
        </p:nvSpPr>
        <p:spPr>
          <a:xfrm>
            <a:off x="15220363" y="9063047"/>
            <a:ext cx="965429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9" name="四角形"/>
          <p:cNvSpPr/>
          <p:nvPr/>
        </p:nvSpPr>
        <p:spPr>
          <a:xfrm>
            <a:off x="16283990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0" name="四角形"/>
          <p:cNvSpPr/>
          <p:nvPr/>
        </p:nvSpPr>
        <p:spPr>
          <a:xfrm>
            <a:off x="17347615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1" name="四角形"/>
          <p:cNvSpPr/>
          <p:nvPr/>
        </p:nvSpPr>
        <p:spPr>
          <a:xfrm>
            <a:off x="18411242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2" name="四角形"/>
          <p:cNvSpPr/>
          <p:nvPr/>
        </p:nvSpPr>
        <p:spPr>
          <a:xfrm>
            <a:off x="19474867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3" name="四角形"/>
          <p:cNvSpPr/>
          <p:nvPr/>
        </p:nvSpPr>
        <p:spPr>
          <a:xfrm>
            <a:off x="20538493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4" name="四角形"/>
          <p:cNvSpPr/>
          <p:nvPr/>
        </p:nvSpPr>
        <p:spPr>
          <a:xfrm>
            <a:off x="21602118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5" name="四角形"/>
          <p:cNvSpPr/>
          <p:nvPr/>
        </p:nvSpPr>
        <p:spPr>
          <a:xfrm>
            <a:off x="22665745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6" name="x_train[1]"/>
          <p:cNvSpPr txBox="1"/>
          <p:nvPr/>
        </p:nvSpPr>
        <p:spPr>
          <a:xfrm>
            <a:off x="13274456" y="10303613"/>
            <a:ext cx="2729993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x_train[1]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60800"/>
          <a:stretch>
            <a:fillRect/>
          </a:stretch>
        </p:blipFill>
        <p:spPr>
          <a:xfrm>
            <a:off x="2488803" y="1595277"/>
            <a:ext cx="19406390" cy="4589249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for文"/>
          <p:cNvSpPr txBox="1"/>
          <p:nvPr/>
        </p:nvSpPr>
        <p:spPr>
          <a:xfrm>
            <a:off x="11210543" y="737220"/>
            <a:ext cx="19629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for文　</a:t>
            </a:r>
          </a:p>
        </p:txBody>
      </p:sp>
      <p:sp>
        <p:nvSpPr>
          <p:cNvPr id="364" name="plt.subplot(1,10,i+1)…"/>
          <p:cNvSpPr txBox="1"/>
          <p:nvPr/>
        </p:nvSpPr>
        <p:spPr>
          <a:xfrm>
            <a:off x="1042055" y="7156720"/>
            <a:ext cx="766267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plt.subplot(1,10,i+1)</a:t>
            </a:r>
          </a:p>
          <a:p>
            <a:pPr algn="l">
              <a:defRPr sz="4000"/>
            </a:pPr>
            <a:r>
              <a:t>plt.imshow(x_train[i], ‘gray’)</a:t>
            </a:r>
          </a:p>
        </p:txBody>
      </p:sp>
      <p:sp>
        <p:nvSpPr>
          <p:cNvPr id="365" name="次がi=1…"/>
          <p:cNvSpPr txBox="1"/>
          <p:nvPr/>
        </p:nvSpPr>
        <p:spPr>
          <a:xfrm>
            <a:off x="1049633" y="8847471"/>
            <a:ext cx="9213597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次がi=1</a:t>
            </a:r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(1,10,2)で左から2つ目の図を指定する</a:t>
            </a:r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plt.imshow(x_train[1], ‘gray’)</a:t>
            </a:r>
          </a:p>
        </p:txBody>
      </p:sp>
      <p:sp>
        <p:nvSpPr>
          <p:cNvPr id="366" name="四角形"/>
          <p:cNvSpPr/>
          <p:nvPr/>
        </p:nvSpPr>
        <p:spPr>
          <a:xfrm>
            <a:off x="13093112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7" name="四角形"/>
          <p:cNvSpPr/>
          <p:nvPr/>
        </p:nvSpPr>
        <p:spPr>
          <a:xfrm>
            <a:off x="14156738" y="9085733"/>
            <a:ext cx="965429" cy="93113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8" name="四角形"/>
          <p:cNvSpPr/>
          <p:nvPr/>
        </p:nvSpPr>
        <p:spPr>
          <a:xfrm>
            <a:off x="15220363" y="9063047"/>
            <a:ext cx="965429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9" name="四角形"/>
          <p:cNvSpPr/>
          <p:nvPr/>
        </p:nvSpPr>
        <p:spPr>
          <a:xfrm>
            <a:off x="16283990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0" name="四角形"/>
          <p:cNvSpPr/>
          <p:nvPr/>
        </p:nvSpPr>
        <p:spPr>
          <a:xfrm>
            <a:off x="17347615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1" name="四角形"/>
          <p:cNvSpPr/>
          <p:nvPr/>
        </p:nvSpPr>
        <p:spPr>
          <a:xfrm>
            <a:off x="18411242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2" name="四角形"/>
          <p:cNvSpPr/>
          <p:nvPr/>
        </p:nvSpPr>
        <p:spPr>
          <a:xfrm>
            <a:off x="19474867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3" name="四角形"/>
          <p:cNvSpPr/>
          <p:nvPr/>
        </p:nvSpPr>
        <p:spPr>
          <a:xfrm>
            <a:off x="20538493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4" name="四角形"/>
          <p:cNvSpPr/>
          <p:nvPr/>
        </p:nvSpPr>
        <p:spPr>
          <a:xfrm>
            <a:off x="21602118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5" name="四角形"/>
          <p:cNvSpPr/>
          <p:nvPr/>
        </p:nvSpPr>
        <p:spPr>
          <a:xfrm>
            <a:off x="22665745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6" name="x_train[1]"/>
          <p:cNvSpPr txBox="1"/>
          <p:nvPr/>
        </p:nvSpPr>
        <p:spPr>
          <a:xfrm>
            <a:off x="13274456" y="10303613"/>
            <a:ext cx="2729993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x_train[1]</a:t>
            </a:r>
          </a:p>
        </p:txBody>
      </p:sp>
      <p:pic>
        <p:nvPicPr>
          <p:cNvPr id="17" name="スクリーンショット 2021-12-07 7.36.14.png" descr="スクリーンショット 2021-12-07 7.36.14.png">
            <a:extLst>
              <a:ext uri="{FF2B5EF4-FFF2-40B4-BE49-F238E27FC236}">
                <a16:creationId xmlns:a16="http://schemas.microsoft.com/office/drawing/2014/main" id="{92599BB9-9780-440D-8D51-3D633CA33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00" b="33653"/>
          <a:stretch/>
        </p:blipFill>
        <p:spPr>
          <a:xfrm>
            <a:off x="3232389" y="10958024"/>
            <a:ext cx="16840417" cy="27579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600729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スクリーンショット 2021-12-07 7.46.20.png" descr="スクリーンショット 2021-12-07 7.46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25" y="2842777"/>
            <a:ext cx="12377324" cy="9808446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plt.subplot(2,5,i+1)にすると縦２、横５の図になる"/>
          <p:cNvSpPr txBox="1"/>
          <p:nvPr/>
        </p:nvSpPr>
        <p:spPr>
          <a:xfrm>
            <a:off x="5694709" y="1193800"/>
            <a:ext cx="1239875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plt.subplot(2,5,i+1)にすると縦２、横５の図になる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t="70411" b="3594"/>
          <a:stretch>
            <a:fillRect/>
          </a:stretch>
        </p:blipFill>
        <p:spPr>
          <a:xfrm>
            <a:off x="2488803" y="2057430"/>
            <a:ext cx="19406390" cy="3043116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正解も10個並べてみる"/>
          <p:cNvSpPr txBox="1"/>
          <p:nvPr/>
        </p:nvSpPr>
        <p:spPr>
          <a:xfrm>
            <a:off x="9487153" y="763777"/>
            <a:ext cx="54096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正解も10個並べてみる</a:t>
            </a:r>
          </a:p>
        </p:txBody>
      </p:sp>
      <p:sp>
        <p:nvSpPr>
          <p:cNvPr id="383" name="配列は[始まりの数字：終わりの数字]で中身(要素)を取り出せる"/>
          <p:cNvSpPr txBox="1"/>
          <p:nvPr/>
        </p:nvSpPr>
        <p:spPr>
          <a:xfrm>
            <a:off x="3955541" y="6315927"/>
            <a:ext cx="16472917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r>
              <a:t>配列は[始まりの数字：終わりの数字]で中身(要素)を取り出せる</a:t>
            </a:r>
          </a:p>
        </p:txBody>
      </p:sp>
      <p:sp>
        <p:nvSpPr>
          <p:cNvPr id="384" name="[0:10]で0から9番目まで！"/>
          <p:cNvSpPr txBox="1"/>
          <p:nvPr/>
        </p:nvSpPr>
        <p:spPr>
          <a:xfrm>
            <a:off x="8442121" y="8210636"/>
            <a:ext cx="7499758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[0:10]で0から9番目まで！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1266"/>
          <a:stretch>
            <a:fillRect/>
          </a:stretch>
        </p:blipFill>
        <p:spPr>
          <a:xfrm>
            <a:off x="2488803" y="1595277"/>
            <a:ext cx="19406390" cy="11559090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x_trainとy_trainが特徴量と正解の関係になっている"/>
          <p:cNvSpPr txBox="1"/>
          <p:nvPr/>
        </p:nvSpPr>
        <p:spPr>
          <a:xfrm>
            <a:off x="1470317" y="480167"/>
            <a:ext cx="2144337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r>
              <a:rPr dirty="0" err="1"/>
              <a:t>x_trainとy_trainが特徴量と正解の関係になっている</a:t>
            </a:r>
            <a:r>
              <a:rPr lang="ja-JP" altLang="en-US" dirty="0"/>
              <a:t>（図でも確認）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深層学習前のデータの整理"/>
          <p:cNvSpPr txBox="1"/>
          <p:nvPr/>
        </p:nvSpPr>
        <p:spPr>
          <a:xfrm>
            <a:off x="8629649" y="752234"/>
            <a:ext cx="7124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深層学習前のデータの整理</a:t>
            </a:r>
          </a:p>
        </p:txBody>
      </p:sp>
      <p:sp>
        <p:nvSpPr>
          <p:cNvPr id="390" name="x_train（特徴量）"/>
          <p:cNvSpPr txBox="1"/>
          <p:nvPr/>
        </p:nvSpPr>
        <p:spPr>
          <a:xfrm>
            <a:off x="2439317" y="2153970"/>
            <a:ext cx="515302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x_train（特徴量）</a:t>
            </a:r>
          </a:p>
        </p:txBody>
      </p:sp>
      <p:sp>
        <p:nvSpPr>
          <p:cNvPr id="391" name="・画像の２次元の配列を1次元にする…"/>
          <p:cNvSpPr txBox="1"/>
          <p:nvPr/>
        </p:nvSpPr>
        <p:spPr>
          <a:xfrm>
            <a:off x="4478420" y="3569023"/>
            <a:ext cx="987745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600"/>
            </a:pPr>
            <a:r>
              <a:t>・画像の２次元の配列を1次元にする</a:t>
            </a:r>
          </a:p>
          <a:p>
            <a:pPr algn="l">
              <a:defRPr sz="4600"/>
            </a:pPr>
            <a:r>
              <a:t>・正規化する</a:t>
            </a:r>
          </a:p>
        </p:txBody>
      </p:sp>
      <p:sp>
        <p:nvSpPr>
          <p:cNvPr id="392" name="y_train（正解)"/>
          <p:cNvSpPr txBox="1"/>
          <p:nvPr/>
        </p:nvSpPr>
        <p:spPr>
          <a:xfrm>
            <a:off x="2300747" y="6450416"/>
            <a:ext cx="42282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y_train（正解)</a:t>
            </a:r>
          </a:p>
        </p:txBody>
      </p:sp>
      <p:sp>
        <p:nvSpPr>
          <p:cNvPr id="393" name="・one-hot encoding"/>
          <p:cNvSpPr txBox="1"/>
          <p:nvPr/>
        </p:nvSpPr>
        <p:spPr>
          <a:xfrm>
            <a:off x="4631976" y="8197392"/>
            <a:ext cx="621919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・one-hot encoding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深層学習前のデータの整理"/>
          <p:cNvSpPr txBox="1"/>
          <p:nvPr/>
        </p:nvSpPr>
        <p:spPr>
          <a:xfrm>
            <a:off x="8629649" y="752234"/>
            <a:ext cx="7124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深層学習前のデータの整理</a:t>
            </a:r>
          </a:p>
        </p:txBody>
      </p:sp>
      <p:sp>
        <p:nvSpPr>
          <p:cNvPr id="396" name="x_train（特徴量）"/>
          <p:cNvSpPr txBox="1"/>
          <p:nvPr/>
        </p:nvSpPr>
        <p:spPr>
          <a:xfrm>
            <a:off x="2439317" y="2153970"/>
            <a:ext cx="515302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x_train（特徴量）</a:t>
            </a:r>
          </a:p>
        </p:txBody>
      </p:sp>
      <p:sp>
        <p:nvSpPr>
          <p:cNvPr id="397" name="・画像の２次元の配列を1次元にする"/>
          <p:cNvSpPr txBox="1"/>
          <p:nvPr/>
        </p:nvSpPr>
        <p:spPr>
          <a:xfrm>
            <a:off x="4478420" y="3569023"/>
            <a:ext cx="987745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・画像の２次元の配列を1次元にする</a:t>
            </a:r>
          </a:p>
        </p:txBody>
      </p:sp>
      <p:pic>
        <p:nvPicPr>
          <p:cNvPr id="398" name="スクリーンショット 2021-12-07 8.09.37.png" descr="スクリーンショット 2021-12-07 8.09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64" y="5860377"/>
            <a:ext cx="18871485" cy="556424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まだ入力しなくていいです"/>
          <p:cNvSpPr txBox="1"/>
          <p:nvPr/>
        </p:nvSpPr>
        <p:spPr>
          <a:xfrm>
            <a:off x="14740797" y="5401659"/>
            <a:ext cx="4974845" cy="508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まだ入力しなくていいです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x_trainのshapeは？"/>
          <p:cNvSpPr txBox="1"/>
          <p:nvPr/>
        </p:nvSpPr>
        <p:spPr>
          <a:xfrm>
            <a:off x="8938450" y="559214"/>
            <a:ext cx="6507100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x_trainのshapeは？</a:t>
            </a:r>
          </a:p>
        </p:txBody>
      </p:sp>
      <p:sp>
        <p:nvSpPr>
          <p:cNvPr id="430" name="print(x_train.shape)…"/>
          <p:cNvSpPr txBox="1"/>
          <p:nvPr/>
        </p:nvSpPr>
        <p:spPr>
          <a:xfrm>
            <a:off x="9660826" y="1789769"/>
            <a:ext cx="5062348" cy="1289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t>print(x_train.shape)</a:t>
            </a:r>
          </a:p>
          <a:p>
            <a:pPr algn="l">
              <a:defRPr sz="3700"/>
            </a:pPr>
            <a:r>
              <a:t>(60000, 28, 28)</a:t>
            </a:r>
          </a:p>
        </p:txBody>
      </p:sp>
      <p:sp>
        <p:nvSpPr>
          <p:cNvPr id="431" name="この奥行きは枚数を表している"/>
          <p:cNvSpPr txBox="1"/>
          <p:nvPr/>
        </p:nvSpPr>
        <p:spPr>
          <a:xfrm>
            <a:off x="9071759" y="3487838"/>
            <a:ext cx="6240491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lang="en-US" dirty="0" err="1"/>
              <a:t>x_train</a:t>
            </a:r>
            <a:r>
              <a:rPr lang="en-US" dirty="0"/>
              <a:t>[0]</a:t>
            </a:r>
            <a:r>
              <a:rPr lang="ja-JP" altLang="en-US" dirty="0"/>
              <a:t>の</a:t>
            </a:r>
            <a:r>
              <a:rPr lang="en-US" altLang="ja-JP" dirty="0"/>
              <a:t>shape</a:t>
            </a:r>
            <a:r>
              <a:rPr lang="ja-JP" altLang="en-US" dirty="0"/>
              <a:t>は？</a:t>
            </a:r>
            <a:endParaRPr dirty="0"/>
          </a:p>
        </p:txBody>
      </p:sp>
      <p:sp>
        <p:nvSpPr>
          <p:cNvPr id="432" name="四角形"/>
          <p:cNvSpPr/>
          <p:nvPr/>
        </p:nvSpPr>
        <p:spPr>
          <a:xfrm rot="10800000" flipH="1">
            <a:off x="10122947" y="4784277"/>
            <a:ext cx="5807844" cy="5395692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3" name="四角形"/>
          <p:cNvSpPr/>
          <p:nvPr/>
        </p:nvSpPr>
        <p:spPr>
          <a:xfrm rot="10800000" flipH="1">
            <a:off x="9995947" y="4911277"/>
            <a:ext cx="5807844" cy="539569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4" name="四角形"/>
          <p:cNvSpPr/>
          <p:nvPr/>
        </p:nvSpPr>
        <p:spPr>
          <a:xfrm rot="10800000" flipH="1">
            <a:off x="9868947" y="5038277"/>
            <a:ext cx="5807844" cy="539569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5" name="四角形"/>
          <p:cNvSpPr/>
          <p:nvPr/>
        </p:nvSpPr>
        <p:spPr>
          <a:xfrm rot="10800000" flipH="1">
            <a:off x="9356290" y="5505562"/>
            <a:ext cx="5807845" cy="539569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6" name="四角形"/>
          <p:cNvSpPr/>
          <p:nvPr/>
        </p:nvSpPr>
        <p:spPr>
          <a:xfrm rot="10800000" flipH="1">
            <a:off x="9229290" y="5632562"/>
            <a:ext cx="5807845" cy="5395692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7" name="四角形"/>
          <p:cNvSpPr/>
          <p:nvPr/>
        </p:nvSpPr>
        <p:spPr>
          <a:xfrm rot="10800000" flipH="1">
            <a:off x="9102290" y="5759562"/>
            <a:ext cx="5807845" cy="539569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8" name="四角形"/>
          <p:cNvSpPr/>
          <p:nvPr/>
        </p:nvSpPr>
        <p:spPr>
          <a:xfrm rot="10800000" flipH="1">
            <a:off x="8975290" y="5886562"/>
            <a:ext cx="5807845" cy="539569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9" name="四角形"/>
          <p:cNvSpPr/>
          <p:nvPr/>
        </p:nvSpPr>
        <p:spPr>
          <a:xfrm rot="10800000" flipH="1">
            <a:off x="8848290" y="6013562"/>
            <a:ext cx="5807845" cy="5395692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40" name="四角形"/>
          <p:cNvSpPr/>
          <p:nvPr/>
        </p:nvSpPr>
        <p:spPr>
          <a:xfrm rot="10800000" flipH="1">
            <a:off x="8721290" y="6140562"/>
            <a:ext cx="5807845" cy="539569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41" name="28"/>
          <p:cNvSpPr txBox="1"/>
          <p:nvPr/>
        </p:nvSpPr>
        <p:spPr>
          <a:xfrm>
            <a:off x="11296790" y="11738780"/>
            <a:ext cx="6568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28</a:t>
            </a:r>
          </a:p>
        </p:txBody>
      </p:sp>
      <p:sp>
        <p:nvSpPr>
          <p:cNvPr id="442" name="28"/>
          <p:cNvSpPr txBox="1"/>
          <p:nvPr/>
        </p:nvSpPr>
        <p:spPr>
          <a:xfrm>
            <a:off x="7430757" y="8798571"/>
            <a:ext cx="6568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28</a:t>
            </a:r>
          </a:p>
        </p:txBody>
      </p:sp>
      <p:sp>
        <p:nvSpPr>
          <p:cNvPr id="443" name="60000"/>
          <p:cNvSpPr txBox="1"/>
          <p:nvPr/>
        </p:nvSpPr>
        <p:spPr>
          <a:xfrm>
            <a:off x="7264277" y="5227807"/>
            <a:ext cx="147066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60000</a:t>
            </a:r>
          </a:p>
        </p:txBody>
      </p:sp>
      <p:grpSp>
        <p:nvGrpSpPr>
          <p:cNvPr id="447" name="グループ"/>
          <p:cNvGrpSpPr/>
          <p:nvPr/>
        </p:nvGrpSpPr>
        <p:grpSpPr>
          <a:xfrm>
            <a:off x="15045774" y="5333503"/>
            <a:ext cx="736601" cy="768400"/>
            <a:chOff x="0" y="0"/>
            <a:chExt cx="736600" cy="768399"/>
          </a:xfrm>
        </p:grpSpPr>
        <p:sp>
          <p:nvSpPr>
            <p:cNvPr id="444" name="・"/>
            <p:cNvSpPr txBox="1"/>
            <p:nvPr/>
          </p:nvSpPr>
          <p:spPr>
            <a:xfrm>
              <a:off x="241300" y="-1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45" name="・"/>
            <p:cNvSpPr txBox="1"/>
            <p:nvPr/>
          </p:nvSpPr>
          <p:spPr>
            <a:xfrm>
              <a:off x="114300" y="131557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46" name="・"/>
            <p:cNvSpPr txBox="1"/>
            <p:nvPr/>
          </p:nvSpPr>
          <p:spPr>
            <a:xfrm>
              <a:off x="0" y="285799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</p:grpSp>
      <p:grpSp>
        <p:nvGrpSpPr>
          <p:cNvPr id="451" name="グループ"/>
          <p:cNvGrpSpPr/>
          <p:nvPr/>
        </p:nvGrpSpPr>
        <p:grpSpPr>
          <a:xfrm>
            <a:off x="15045774" y="10564779"/>
            <a:ext cx="736601" cy="768401"/>
            <a:chOff x="0" y="0"/>
            <a:chExt cx="736600" cy="768399"/>
          </a:xfrm>
        </p:grpSpPr>
        <p:sp>
          <p:nvSpPr>
            <p:cNvPr id="448" name="・"/>
            <p:cNvSpPr txBox="1"/>
            <p:nvPr/>
          </p:nvSpPr>
          <p:spPr>
            <a:xfrm>
              <a:off x="241300" y="-1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49" name="・"/>
            <p:cNvSpPr txBox="1"/>
            <p:nvPr/>
          </p:nvSpPr>
          <p:spPr>
            <a:xfrm>
              <a:off x="114300" y="131557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50" name="・"/>
            <p:cNvSpPr txBox="1"/>
            <p:nvPr/>
          </p:nvSpPr>
          <p:spPr>
            <a:xfrm>
              <a:off x="0" y="285799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</p:grpSp>
      <p:grpSp>
        <p:nvGrpSpPr>
          <p:cNvPr id="455" name="グループ"/>
          <p:cNvGrpSpPr/>
          <p:nvPr/>
        </p:nvGrpSpPr>
        <p:grpSpPr>
          <a:xfrm>
            <a:off x="9365442" y="4915636"/>
            <a:ext cx="736601" cy="768400"/>
            <a:chOff x="0" y="0"/>
            <a:chExt cx="736600" cy="768399"/>
          </a:xfrm>
        </p:grpSpPr>
        <p:sp>
          <p:nvSpPr>
            <p:cNvPr id="452" name="・"/>
            <p:cNvSpPr txBox="1"/>
            <p:nvPr/>
          </p:nvSpPr>
          <p:spPr>
            <a:xfrm>
              <a:off x="241300" y="-1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53" name="・"/>
            <p:cNvSpPr txBox="1"/>
            <p:nvPr/>
          </p:nvSpPr>
          <p:spPr>
            <a:xfrm>
              <a:off x="114300" y="131557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54" name="・"/>
            <p:cNvSpPr txBox="1"/>
            <p:nvPr/>
          </p:nvSpPr>
          <p:spPr>
            <a:xfrm>
              <a:off x="0" y="285799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</p:grpSp>
      <p:sp>
        <p:nvSpPr>
          <p:cNvPr id="456" name="print(x_train[0].shape)は1枚目の画像の配列なので(28,28)となる"/>
          <p:cNvSpPr txBox="1"/>
          <p:nvPr/>
        </p:nvSpPr>
        <p:spPr>
          <a:xfrm>
            <a:off x="4756087" y="12605443"/>
            <a:ext cx="15008252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print(x_train[0].shape)は1枚目の画像の配列なので(28,28)となる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画像の２次元配列を１次元配列にしたい"/>
          <p:cNvSpPr txBox="1"/>
          <p:nvPr/>
        </p:nvSpPr>
        <p:spPr>
          <a:xfrm>
            <a:off x="6305549" y="559214"/>
            <a:ext cx="11772901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画像の２次元配列を１次元配列にしたい</a:t>
            </a:r>
          </a:p>
        </p:txBody>
      </p:sp>
      <p:sp>
        <p:nvSpPr>
          <p:cNvPr id="459" name="(60000, 28, 28)"/>
          <p:cNvSpPr txBox="1"/>
          <p:nvPr/>
        </p:nvSpPr>
        <p:spPr>
          <a:xfrm>
            <a:off x="6235289" y="1963883"/>
            <a:ext cx="4073679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t>(60000, 28, 28)</a:t>
            </a:r>
          </a:p>
        </p:txBody>
      </p:sp>
      <p:sp>
        <p:nvSpPr>
          <p:cNvPr id="460" name="四角形"/>
          <p:cNvSpPr/>
          <p:nvPr/>
        </p:nvSpPr>
        <p:spPr>
          <a:xfrm rot="10800000" flipH="1">
            <a:off x="2421808" y="10575904"/>
            <a:ext cx="20732149" cy="49626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1" name="四角形"/>
          <p:cNvSpPr/>
          <p:nvPr/>
        </p:nvSpPr>
        <p:spPr>
          <a:xfrm rot="10800000" flipH="1">
            <a:off x="2421808" y="9857271"/>
            <a:ext cx="20717736" cy="483563"/>
          </a:xfrm>
          <a:prstGeom prst="rect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2" name="四角形"/>
          <p:cNvSpPr/>
          <p:nvPr/>
        </p:nvSpPr>
        <p:spPr>
          <a:xfrm rot="10800000" flipH="1">
            <a:off x="2421808" y="9144988"/>
            <a:ext cx="20730436" cy="47086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3" name="四角形"/>
          <p:cNvSpPr/>
          <p:nvPr/>
        </p:nvSpPr>
        <p:spPr>
          <a:xfrm rot="10800000" flipH="1">
            <a:off x="2421808" y="7618896"/>
            <a:ext cx="20730436" cy="418018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4" name="四角形"/>
          <p:cNvSpPr/>
          <p:nvPr/>
        </p:nvSpPr>
        <p:spPr>
          <a:xfrm rot="10800000" flipH="1">
            <a:off x="2421808" y="6918351"/>
            <a:ext cx="20717736" cy="470863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5" name="四角形"/>
          <p:cNvSpPr/>
          <p:nvPr/>
        </p:nvSpPr>
        <p:spPr>
          <a:xfrm rot="10800000" flipH="1">
            <a:off x="2421808" y="6277001"/>
            <a:ext cx="20734104" cy="40531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6" name="四角形"/>
          <p:cNvSpPr/>
          <p:nvPr/>
        </p:nvSpPr>
        <p:spPr>
          <a:xfrm rot="10800000" flipH="1">
            <a:off x="2421808" y="5564718"/>
            <a:ext cx="20730436" cy="418017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7" name="四角形"/>
          <p:cNvSpPr/>
          <p:nvPr/>
        </p:nvSpPr>
        <p:spPr>
          <a:xfrm rot="10800000" flipH="1">
            <a:off x="2421808" y="4929718"/>
            <a:ext cx="20717736" cy="405317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8" name="四角形"/>
          <p:cNvSpPr/>
          <p:nvPr/>
        </p:nvSpPr>
        <p:spPr>
          <a:xfrm rot="10800000" flipH="1">
            <a:off x="2421808" y="4288368"/>
            <a:ext cx="20725358" cy="40531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9" name="60000"/>
          <p:cNvSpPr txBox="1"/>
          <p:nvPr/>
        </p:nvSpPr>
        <p:spPr>
          <a:xfrm>
            <a:off x="431433" y="10582736"/>
            <a:ext cx="1470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60000</a:t>
            </a:r>
          </a:p>
        </p:txBody>
      </p:sp>
      <p:sp>
        <p:nvSpPr>
          <p:cNvPr id="470" name="28 × 28 = 784"/>
          <p:cNvSpPr txBox="1"/>
          <p:nvPr/>
        </p:nvSpPr>
        <p:spPr>
          <a:xfrm>
            <a:off x="10670666" y="3664288"/>
            <a:ext cx="30426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28 × 28 = 784</a:t>
            </a:r>
          </a:p>
        </p:txBody>
      </p:sp>
      <p:sp>
        <p:nvSpPr>
          <p:cNvPr id="471" name="1"/>
          <p:cNvSpPr txBox="1"/>
          <p:nvPr/>
        </p:nvSpPr>
        <p:spPr>
          <a:xfrm>
            <a:off x="1221738" y="4249726"/>
            <a:ext cx="3855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472" name="(60000, 28✖️28)"/>
          <p:cNvSpPr txBox="1"/>
          <p:nvPr/>
        </p:nvSpPr>
        <p:spPr>
          <a:xfrm>
            <a:off x="13054562" y="1890858"/>
            <a:ext cx="426022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t>(60000, 28✖️28)</a:t>
            </a:r>
          </a:p>
        </p:txBody>
      </p:sp>
      <p:sp>
        <p:nvSpPr>
          <p:cNvPr id="473" name="矢印"/>
          <p:cNvSpPr/>
          <p:nvPr/>
        </p:nvSpPr>
        <p:spPr>
          <a:xfrm>
            <a:off x="11117212" y="161780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4" name="・"/>
          <p:cNvSpPr txBox="1"/>
          <p:nvPr/>
        </p:nvSpPr>
        <p:spPr>
          <a:xfrm>
            <a:off x="11528231" y="8147867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475" name="・"/>
          <p:cNvSpPr txBox="1"/>
          <p:nvPr/>
        </p:nvSpPr>
        <p:spPr>
          <a:xfrm>
            <a:off x="11528231" y="8413211"/>
            <a:ext cx="495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476" name="・"/>
          <p:cNvSpPr txBox="1"/>
          <p:nvPr/>
        </p:nvSpPr>
        <p:spPr>
          <a:xfrm>
            <a:off x="11528231" y="8705792"/>
            <a:ext cx="495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477" name="2"/>
          <p:cNvSpPr txBox="1"/>
          <p:nvPr/>
        </p:nvSpPr>
        <p:spPr>
          <a:xfrm>
            <a:off x="1221738" y="4852976"/>
            <a:ext cx="38557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478" name="3"/>
          <p:cNvSpPr txBox="1"/>
          <p:nvPr/>
        </p:nvSpPr>
        <p:spPr>
          <a:xfrm>
            <a:off x="1221738" y="5449876"/>
            <a:ext cx="3855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画像の２次元配列を１次元配列にしたい"/>
          <p:cNvSpPr txBox="1"/>
          <p:nvPr/>
        </p:nvSpPr>
        <p:spPr>
          <a:xfrm>
            <a:off x="6305549" y="559214"/>
            <a:ext cx="11772901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画像の２次元配列を１次元配列にしたい</a:t>
            </a:r>
          </a:p>
        </p:txBody>
      </p:sp>
      <p:sp>
        <p:nvSpPr>
          <p:cNvPr id="481" name="reshape()で配列の形状を変える"/>
          <p:cNvSpPr txBox="1"/>
          <p:nvPr/>
        </p:nvSpPr>
        <p:spPr>
          <a:xfrm>
            <a:off x="8576297" y="2531025"/>
            <a:ext cx="7231406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t>reshape()で配列の形状を変える</a:t>
            </a:r>
          </a:p>
        </p:txBody>
      </p:sp>
      <p:sp>
        <p:nvSpPr>
          <p:cNvPr id="482" name="d = a.reshape(2,4)…"/>
          <p:cNvSpPr txBox="1"/>
          <p:nvPr/>
        </p:nvSpPr>
        <p:spPr>
          <a:xfrm>
            <a:off x="1611144" y="8442894"/>
            <a:ext cx="4733668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a.reshape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(2,4)</a:t>
            </a:r>
          </a:p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3" name="a = np.array([1,2,3,4,5,6,7,8,])…"/>
          <p:cNvSpPr txBox="1"/>
          <p:nvPr/>
        </p:nvSpPr>
        <p:spPr>
          <a:xfrm>
            <a:off x="1684764" y="4224000"/>
            <a:ext cx="7591822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([1,2,3,4,5,6,7,8,])</a:t>
            </a:r>
          </a:p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print(a)</a:t>
            </a:r>
          </a:p>
        </p:txBody>
      </p:sp>
      <p:sp>
        <p:nvSpPr>
          <p:cNvPr id="484" name="[1 2 3 4 5 6 7 8]"/>
          <p:cNvSpPr txBox="1"/>
          <p:nvPr/>
        </p:nvSpPr>
        <p:spPr>
          <a:xfrm>
            <a:off x="1611144" y="5633040"/>
            <a:ext cx="402994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>
                <a:latin typeface="Arial" panose="020B0604020202020204" pitchFamily="34" charset="0"/>
                <a:cs typeface="Arial" panose="020B0604020202020204" pitchFamily="34" charset="0"/>
              </a:rPr>
              <a:t>[1 2 3 4 5 6 7 8]</a:t>
            </a:r>
          </a:p>
        </p:txBody>
      </p:sp>
      <p:sp>
        <p:nvSpPr>
          <p:cNvPr id="485" name="aを(2,4)に変える"/>
          <p:cNvSpPr txBox="1"/>
          <p:nvPr/>
        </p:nvSpPr>
        <p:spPr>
          <a:xfrm>
            <a:off x="1684764" y="6989861"/>
            <a:ext cx="4626267" cy="84125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 algn="l"/>
            <a:r>
              <a:rPr sz="4800"/>
              <a:t>aを(2,4)に変える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38630-8A44-4085-9D4D-C861F563C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99" y="10205936"/>
            <a:ext cx="489065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[[1 2 3 4]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 6 7 8]]</a:t>
            </a:r>
            <a:r>
              <a:rPr kumimoji="0" lang="ja-JP" altLang="ja-JP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ja-JP" altLang="ja-JP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ED34008-A97C-4ED1-A508-5089453B336C}"/>
              </a:ext>
            </a:extLst>
          </p:cNvPr>
          <p:cNvSpPr/>
          <p:nvPr/>
        </p:nvSpPr>
        <p:spPr>
          <a:xfrm>
            <a:off x="14110855" y="6061896"/>
            <a:ext cx="9538854" cy="316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57" name="(x_train, y_train),(x_test, y_test) = mnist.load_data()"/>
          <p:cNvSpPr txBox="1"/>
          <p:nvPr/>
        </p:nvSpPr>
        <p:spPr>
          <a:xfrm>
            <a:off x="3944135" y="136817"/>
            <a:ext cx="15666147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/>
            </a:lvl1pPr>
          </a:lstStyle>
          <a:p>
            <a:pPr algn="l"/>
            <a:r>
              <a:rPr lang="en-US" dirty="0"/>
              <a:t>from </a:t>
            </a:r>
            <a:r>
              <a:rPr lang="en-US" dirty="0" err="1"/>
              <a:t>keras.datasets</a:t>
            </a:r>
            <a:r>
              <a:rPr lang="en-US" dirty="0"/>
              <a:t> import </a:t>
            </a:r>
            <a:r>
              <a:rPr lang="en-US" dirty="0" err="1"/>
              <a:t>mnist</a:t>
            </a:r>
            <a:endParaRPr lang="en-US" dirty="0"/>
          </a:p>
          <a:p>
            <a:pPr algn="l"/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),(</a:t>
            </a:r>
            <a:r>
              <a:rPr dirty="0" err="1"/>
              <a:t>x_test</a:t>
            </a:r>
            <a:r>
              <a:rPr dirty="0"/>
              <a:t>, </a:t>
            </a:r>
            <a:r>
              <a:rPr dirty="0" err="1"/>
              <a:t>y_test</a:t>
            </a:r>
            <a:r>
              <a:rPr dirty="0"/>
              <a:t>) = </a:t>
            </a:r>
            <a:r>
              <a:rPr dirty="0" err="1"/>
              <a:t>mnist.load_data</a:t>
            </a:r>
            <a:r>
              <a:rPr dirty="0"/>
              <a:t>()</a:t>
            </a:r>
          </a:p>
        </p:txBody>
      </p:sp>
      <p:sp>
        <p:nvSpPr>
          <p:cNvPr id="258" name="mnistのdataを読み込む"/>
          <p:cNvSpPr txBox="1"/>
          <p:nvPr/>
        </p:nvSpPr>
        <p:spPr>
          <a:xfrm>
            <a:off x="15107502" y="2168054"/>
            <a:ext cx="5466462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mnistのdataを読み込む</a:t>
            </a:r>
          </a:p>
        </p:txBody>
      </p:sp>
      <p:sp>
        <p:nvSpPr>
          <p:cNvPr id="259" name="・"/>
          <p:cNvSpPr txBox="1"/>
          <p:nvPr/>
        </p:nvSpPr>
        <p:spPr>
          <a:xfrm>
            <a:off x="2770654" y="8743040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60" name="・"/>
          <p:cNvSpPr txBox="1"/>
          <p:nvPr/>
        </p:nvSpPr>
        <p:spPr>
          <a:xfrm>
            <a:off x="2770654" y="9132382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61" name="・"/>
          <p:cNvSpPr txBox="1"/>
          <p:nvPr/>
        </p:nvSpPr>
        <p:spPr>
          <a:xfrm>
            <a:off x="2770654" y="9531610"/>
            <a:ext cx="495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62" name="5"/>
          <p:cNvSpPr txBox="1"/>
          <p:nvPr/>
        </p:nvSpPr>
        <p:spPr>
          <a:xfrm>
            <a:off x="5878691" y="3903508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5</a:t>
            </a:r>
          </a:p>
        </p:txBody>
      </p:sp>
      <p:sp>
        <p:nvSpPr>
          <p:cNvPr id="263" name="0"/>
          <p:cNvSpPr txBox="1"/>
          <p:nvPr/>
        </p:nvSpPr>
        <p:spPr>
          <a:xfrm>
            <a:off x="5878691" y="5098414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0</a:t>
            </a:r>
          </a:p>
        </p:txBody>
      </p:sp>
      <p:sp>
        <p:nvSpPr>
          <p:cNvPr id="264" name="4"/>
          <p:cNvSpPr txBox="1"/>
          <p:nvPr/>
        </p:nvSpPr>
        <p:spPr>
          <a:xfrm>
            <a:off x="5878691" y="6338307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4</a:t>
            </a:r>
          </a:p>
        </p:txBody>
      </p:sp>
      <p:sp>
        <p:nvSpPr>
          <p:cNvPr id="265" name="1"/>
          <p:cNvSpPr txBox="1"/>
          <p:nvPr/>
        </p:nvSpPr>
        <p:spPr>
          <a:xfrm>
            <a:off x="5878691" y="7578201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1</a:t>
            </a:r>
          </a:p>
        </p:txBody>
      </p:sp>
      <p:sp>
        <p:nvSpPr>
          <p:cNvPr id="266" name="6"/>
          <p:cNvSpPr txBox="1"/>
          <p:nvPr/>
        </p:nvSpPr>
        <p:spPr>
          <a:xfrm>
            <a:off x="5878691" y="10414097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6</a:t>
            </a:r>
          </a:p>
        </p:txBody>
      </p:sp>
      <p:sp>
        <p:nvSpPr>
          <p:cNvPr id="267" name="8"/>
          <p:cNvSpPr txBox="1"/>
          <p:nvPr/>
        </p:nvSpPr>
        <p:spPr>
          <a:xfrm>
            <a:off x="5878691" y="11675381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8</a:t>
            </a:r>
          </a:p>
        </p:txBody>
      </p:sp>
      <p:sp>
        <p:nvSpPr>
          <p:cNvPr id="268" name="・"/>
          <p:cNvSpPr txBox="1"/>
          <p:nvPr/>
        </p:nvSpPr>
        <p:spPr>
          <a:xfrm>
            <a:off x="9146066" y="6230100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69" name="・"/>
          <p:cNvSpPr txBox="1"/>
          <p:nvPr/>
        </p:nvSpPr>
        <p:spPr>
          <a:xfrm>
            <a:off x="9146066" y="6619442"/>
            <a:ext cx="495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70" name="・"/>
          <p:cNvSpPr txBox="1"/>
          <p:nvPr/>
        </p:nvSpPr>
        <p:spPr>
          <a:xfrm>
            <a:off x="9146066" y="7018671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71" name="5"/>
          <p:cNvSpPr txBox="1"/>
          <p:nvPr/>
        </p:nvSpPr>
        <p:spPr>
          <a:xfrm>
            <a:off x="11967565" y="7841502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5</a:t>
            </a:r>
          </a:p>
        </p:txBody>
      </p:sp>
      <p:sp>
        <p:nvSpPr>
          <p:cNvPr id="272" name="6"/>
          <p:cNvSpPr txBox="1"/>
          <p:nvPr/>
        </p:nvSpPr>
        <p:spPr>
          <a:xfrm>
            <a:off x="11967565" y="9102786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6</a:t>
            </a:r>
          </a:p>
        </p:txBody>
      </p:sp>
      <p:sp>
        <p:nvSpPr>
          <p:cNvPr id="273" name="7"/>
          <p:cNvSpPr txBox="1"/>
          <p:nvPr/>
        </p:nvSpPr>
        <p:spPr>
          <a:xfrm>
            <a:off x="11967565" y="4007823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7</a:t>
            </a:r>
          </a:p>
        </p:txBody>
      </p:sp>
      <p:sp>
        <p:nvSpPr>
          <p:cNvPr id="274" name="2"/>
          <p:cNvSpPr txBox="1"/>
          <p:nvPr/>
        </p:nvSpPr>
        <p:spPr>
          <a:xfrm>
            <a:off x="11967565" y="5232849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2</a:t>
            </a:r>
          </a:p>
        </p:txBody>
      </p:sp>
      <p:sp>
        <p:nvSpPr>
          <p:cNvPr id="275" name="60000個"/>
          <p:cNvSpPr txBox="1"/>
          <p:nvPr/>
        </p:nvSpPr>
        <p:spPr>
          <a:xfrm>
            <a:off x="2092474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60000個</a:t>
            </a:r>
          </a:p>
        </p:txBody>
      </p:sp>
      <p:sp>
        <p:nvSpPr>
          <p:cNvPr id="276" name="60000個"/>
          <p:cNvSpPr txBox="1"/>
          <p:nvPr/>
        </p:nvSpPr>
        <p:spPr>
          <a:xfrm>
            <a:off x="5177295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60000個</a:t>
            </a:r>
          </a:p>
        </p:txBody>
      </p:sp>
      <p:sp>
        <p:nvSpPr>
          <p:cNvPr id="277" name="10000個"/>
          <p:cNvSpPr txBox="1"/>
          <p:nvPr/>
        </p:nvSpPr>
        <p:spPr>
          <a:xfrm>
            <a:off x="8599988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10000個</a:t>
            </a:r>
          </a:p>
        </p:txBody>
      </p:sp>
      <p:sp>
        <p:nvSpPr>
          <p:cNvPr id="278" name="10000個"/>
          <p:cNvSpPr txBox="1"/>
          <p:nvPr/>
        </p:nvSpPr>
        <p:spPr>
          <a:xfrm>
            <a:off x="11266170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10000個</a:t>
            </a:r>
          </a:p>
        </p:txBody>
      </p:sp>
      <p:pic>
        <p:nvPicPr>
          <p:cNvPr id="279" name="スクリーンショット 2022-01-11 13.50.20.png" descr="スクリーンショット 2022-01-11 13.50.20.png"/>
          <p:cNvPicPr>
            <a:picLocks noChangeAspect="1"/>
          </p:cNvPicPr>
          <p:nvPr/>
        </p:nvPicPr>
        <p:blipFill>
          <a:blip r:embed="rId2"/>
          <a:srcRect r="80720" b="63111"/>
          <a:stretch>
            <a:fillRect/>
          </a:stretch>
        </p:blipFill>
        <p:spPr>
          <a:xfrm>
            <a:off x="2344428" y="3416050"/>
            <a:ext cx="1273222" cy="1349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スクリーンショット 2022-01-11 13.50.20.png" descr="スクリーンショット 2022-01-11 13.50.20.png"/>
          <p:cNvPicPr>
            <a:picLocks noChangeAspect="1"/>
          </p:cNvPicPr>
          <p:nvPr/>
        </p:nvPicPr>
        <p:blipFill>
          <a:blip r:embed="rId2"/>
          <a:srcRect l="19580" t="2480" r="61140" b="60630"/>
          <a:stretch>
            <a:fillRect/>
          </a:stretch>
        </p:blipFill>
        <p:spPr>
          <a:xfrm>
            <a:off x="2347424" y="4712651"/>
            <a:ext cx="1273222" cy="1349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スクリーンショット 2022-01-11 13.50.20.png" descr="スクリーンショット 2022-01-11 13.50.20.png"/>
          <p:cNvPicPr>
            <a:picLocks noChangeAspect="1"/>
          </p:cNvPicPr>
          <p:nvPr/>
        </p:nvPicPr>
        <p:blipFill>
          <a:blip r:embed="rId2"/>
          <a:srcRect l="39590" t="2480" r="41129" b="60630"/>
          <a:stretch>
            <a:fillRect/>
          </a:stretch>
        </p:blipFill>
        <p:spPr>
          <a:xfrm>
            <a:off x="2347423" y="5952545"/>
            <a:ext cx="1273223" cy="1349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スクリーンショット 2022-01-11 13.50.20.png" descr="スクリーンショット 2022-01-11 13.50.20.png"/>
          <p:cNvPicPr>
            <a:picLocks noChangeAspect="1"/>
          </p:cNvPicPr>
          <p:nvPr/>
        </p:nvPicPr>
        <p:blipFill>
          <a:blip r:embed="rId2"/>
          <a:srcRect l="59858" t="3101" r="20862" b="60010"/>
          <a:stretch>
            <a:fillRect/>
          </a:stretch>
        </p:blipFill>
        <p:spPr>
          <a:xfrm>
            <a:off x="2381717" y="7261830"/>
            <a:ext cx="1273222" cy="1349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スクリーンショット 2022-01-11 13.52.31.png" descr="スクリーンショット 2022-01-11 13.52.31.png"/>
          <p:cNvPicPr>
            <a:picLocks noChangeAspect="1"/>
          </p:cNvPicPr>
          <p:nvPr/>
        </p:nvPicPr>
        <p:blipFill>
          <a:blip r:embed="rId3"/>
          <a:srcRect r="50545"/>
          <a:stretch>
            <a:fillRect/>
          </a:stretch>
        </p:blipFill>
        <p:spPr>
          <a:xfrm>
            <a:off x="2386558" y="10048972"/>
            <a:ext cx="1256133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スクリーンショット 2022-01-11 13.52.31.png" descr="スクリーンショット 2022-01-11 13.52.31.png"/>
          <p:cNvPicPr>
            <a:picLocks noChangeAspect="1"/>
          </p:cNvPicPr>
          <p:nvPr/>
        </p:nvPicPr>
        <p:blipFill>
          <a:blip r:embed="rId3"/>
          <a:srcRect l="48867"/>
          <a:stretch>
            <a:fillRect/>
          </a:stretch>
        </p:blipFill>
        <p:spPr>
          <a:xfrm>
            <a:off x="2325603" y="11310256"/>
            <a:ext cx="1298758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スクリーンショット 2022-01-11 13.53.49.png" descr="スクリーンショット 2022-01-11 13.53.49.png"/>
          <p:cNvPicPr>
            <a:picLocks noChangeAspect="1"/>
          </p:cNvPicPr>
          <p:nvPr/>
        </p:nvPicPr>
        <p:blipFill>
          <a:blip r:embed="rId4"/>
          <a:srcRect r="50626"/>
          <a:stretch>
            <a:fillRect/>
          </a:stretch>
        </p:blipFill>
        <p:spPr>
          <a:xfrm>
            <a:off x="8806598" y="3570133"/>
            <a:ext cx="1228994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スクリーンショット 2022-01-11 13.53.49.png" descr="スクリーンショット 2022-01-11 13.53.49.png"/>
          <p:cNvPicPr>
            <a:picLocks noChangeAspect="1"/>
          </p:cNvPicPr>
          <p:nvPr/>
        </p:nvPicPr>
        <p:blipFill>
          <a:blip r:embed="rId4"/>
          <a:srcRect l="50527"/>
          <a:stretch>
            <a:fillRect/>
          </a:stretch>
        </p:blipFill>
        <p:spPr>
          <a:xfrm>
            <a:off x="8758909" y="4765039"/>
            <a:ext cx="1231475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スクリーンショット 2022-01-11 13.55.03.png" descr="スクリーンショット 2022-01-11 13.55.03.png"/>
          <p:cNvPicPr>
            <a:picLocks noChangeAspect="1"/>
          </p:cNvPicPr>
          <p:nvPr/>
        </p:nvPicPr>
        <p:blipFill>
          <a:blip r:embed="rId5"/>
          <a:srcRect r="50846"/>
          <a:stretch>
            <a:fillRect/>
          </a:stretch>
        </p:blipFill>
        <p:spPr>
          <a:xfrm>
            <a:off x="8818538" y="7495427"/>
            <a:ext cx="1260975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スクリーンショット 2022-01-11 13.55.03.png" descr="スクリーンショット 2022-01-11 13.55.03.png"/>
          <p:cNvPicPr>
            <a:picLocks noChangeAspect="1"/>
          </p:cNvPicPr>
          <p:nvPr/>
        </p:nvPicPr>
        <p:blipFill>
          <a:blip r:embed="rId5"/>
          <a:srcRect l="47237"/>
          <a:stretch>
            <a:fillRect/>
          </a:stretch>
        </p:blipFill>
        <p:spPr>
          <a:xfrm>
            <a:off x="8735434" y="8738682"/>
            <a:ext cx="1353579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28×28の文字画像が60000枚">
            <a:extLst>
              <a:ext uri="{FF2B5EF4-FFF2-40B4-BE49-F238E27FC236}">
                <a16:creationId xmlns:a16="http://schemas.microsoft.com/office/drawing/2014/main" id="{B7CE5078-05A4-4987-9215-3495130C966F}"/>
              </a:ext>
            </a:extLst>
          </p:cNvPr>
          <p:cNvSpPr txBox="1"/>
          <p:nvPr/>
        </p:nvSpPr>
        <p:spPr>
          <a:xfrm>
            <a:off x="14294989" y="6271462"/>
            <a:ext cx="7784182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rPr lang="en-US" dirty="0" err="1"/>
              <a:t>x_train</a:t>
            </a:r>
            <a:r>
              <a:rPr lang="en-US" dirty="0"/>
              <a:t> : </a:t>
            </a:r>
            <a:r>
              <a:rPr dirty="0"/>
              <a:t>60000枚</a:t>
            </a:r>
            <a:r>
              <a:rPr lang="ja-JP" altLang="en-US" dirty="0"/>
              <a:t>の画像の配列データ</a:t>
            </a:r>
            <a:endParaRPr dirty="0"/>
          </a:p>
        </p:txBody>
      </p:sp>
      <p:sp>
        <p:nvSpPr>
          <p:cNvPr id="35" name="60000枚の正解の数字">
            <a:extLst>
              <a:ext uri="{FF2B5EF4-FFF2-40B4-BE49-F238E27FC236}">
                <a16:creationId xmlns:a16="http://schemas.microsoft.com/office/drawing/2014/main" id="{9976FF3E-E5D4-452B-9BAE-EF46C46D6D39}"/>
              </a:ext>
            </a:extLst>
          </p:cNvPr>
          <p:cNvSpPr txBox="1"/>
          <p:nvPr/>
        </p:nvSpPr>
        <p:spPr>
          <a:xfrm>
            <a:off x="14294989" y="6914668"/>
            <a:ext cx="9175589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rPr lang="en-US" dirty="0" err="1"/>
              <a:t>y_train</a:t>
            </a:r>
            <a:r>
              <a:rPr lang="en-US" dirty="0"/>
              <a:t> : </a:t>
            </a:r>
            <a:r>
              <a:rPr dirty="0"/>
              <a:t>60000枚の正解の数字</a:t>
            </a:r>
            <a:r>
              <a:rPr lang="ja-JP" altLang="en-US" dirty="0"/>
              <a:t>の配列データ</a:t>
            </a:r>
            <a:endParaRPr dirty="0"/>
          </a:p>
        </p:txBody>
      </p:sp>
      <p:sp>
        <p:nvSpPr>
          <p:cNvPr id="36" name="28×28の文字画像が10000枚">
            <a:extLst>
              <a:ext uri="{FF2B5EF4-FFF2-40B4-BE49-F238E27FC236}">
                <a16:creationId xmlns:a16="http://schemas.microsoft.com/office/drawing/2014/main" id="{6CB5363B-9DED-41B4-82D2-F4E922B82FA6}"/>
              </a:ext>
            </a:extLst>
          </p:cNvPr>
          <p:cNvSpPr txBox="1"/>
          <p:nvPr/>
        </p:nvSpPr>
        <p:spPr>
          <a:xfrm>
            <a:off x="14294989" y="7557874"/>
            <a:ext cx="7570983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rPr lang="en-US" dirty="0" err="1"/>
              <a:t>x_test</a:t>
            </a:r>
            <a:r>
              <a:rPr lang="en-US" dirty="0"/>
              <a:t> : </a:t>
            </a:r>
            <a:r>
              <a:rPr dirty="0"/>
              <a:t>10000枚</a:t>
            </a:r>
            <a:r>
              <a:rPr lang="ja-JP" altLang="en-US" dirty="0"/>
              <a:t>の画像の配列データ</a:t>
            </a:r>
            <a:endParaRPr dirty="0"/>
          </a:p>
        </p:txBody>
      </p:sp>
      <p:sp>
        <p:nvSpPr>
          <p:cNvPr id="37" name="10000枚の正解の数字">
            <a:extLst>
              <a:ext uri="{FF2B5EF4-FFF2-40B4-BE49-F238E27FC236}">
                <a16:creationId xmlns:a16="http://schemas.microsoft.com/office/drawing/2014/main" id="{3E781E56-7B62-4FC6-9E35-0B0F70036366}"/>
              </a:ext>
            </a:extLst>
          </p:cNvPr>
          <p:cNvSpPr txBox="1"/>
          <p:nvPr/>
        </p:nvSpPr>
        <p:spPr>
          <a:xfrm>
            <a:off x="14294989" y="8201080"/>
            <a:ext cx="9004068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rPr lang="en-US" dirty="0" err="1"/>
              <a:t>y_test</a:t>
            </a:r>
            <a:r>
              <a:rPr lang="en-US" dirty="0"/>
              <a:t> : </a:t>
            </a:r>
            <a:r>
              <a:rPr dirty="0"/>
              <a:t>10000枚の正解の数字</a:t>
            </a:r>
            <a:r>
              <a:rPr lang="ja-JP" altLang="en-US" dirty="0"/>
              <a:t>の配列データ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7944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画像の２次元配列を１次元配列にしたい"/>
          <p:cNvSpPr txBox="1"/>
          <p:nvPr/>
        </p:nvSpPr>
        <p:spPr>
          <a:xfrm>
            <a:off x="6305549" y="559214"/>
            <a:ext cx="11772901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画像の２次元配列を１次元配列にしたい</a:t>
            </a:r>
          </a:p>
        </p:txBody>
      </p:sp>
      <p:sp>
        <p:nvSpPr>
          <p:cNvPr id="488" name="reshape()で配列の形状を変える"/>
          <p:cNvSpPr txBox="1"/>
          <p:nvPr/>
        </p:nvSpPr>
        <p:spPr>
          <a:xfrm>
            <a:off x="8576297" y="2531025"/>
            <a:ext cx="7231406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t>reshape()で配列の形状を変える</a:t>
            </a:r>
          </a:p>
        </p:txBody>
      </p:sp>
      <p:pic>
        <p:nvPicPr>
          <p:cNvPr id="493" name="スクリーンショット 2021-12-07 8.09.37.png" descr="スクリーンショット 2021-12-07 8.09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065" y="6069989"/>
            <a:ext cx="13667924" cy="4029975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x_train = x_train.reshape(60000,784)…"/>
          <p:cNvSpPr txBox="1"/>
          <p:nvPr/>
        </p:nvSpPr>
        <p:spPr>
          <a:xfrm>
            <a:off x="10500377" y="3861030"/>
            <a:ext cx="8608126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/>
              <a:t>x_train = x_train.reshape(60000,784)</a:t>
            </a:r>
          </a:p>
          <a:p>
            <a:pPr algn="l"/>
            <a:r>
              <a:rPr sz="4400"/>
              <a:t>x_test = x_test.reshape(10000,784)</a:t>
            </a:r>
          </a:p>
        </p:txBody>
      </p:sp>
      <p:sp>
        <p:nvSpPr>
          <p:cNvPr id="14" name="d = a.reshape(2,4)…">
            <a:extLst>
              <a:ext uri="{FF2B5EF4-FFF2-40B4-BE49-F238E27FC236}">
                <a16:creationId xmlns:a16="http://schemas.microsoft.com/office/drawing/2014/main" id="{B1B4426A-EDB1-439F-8BFE-563A3750A45E}"/>
              </a:ext>
            </a:extLst>
          </p:cNvPr>
          <p:cNvSpPr txBox="1"/>
          <p:nvPr/>
        </p:nvSpPr>
        <p:spPr>
          <a:xfrm>
            <a:off x="1611144" y="8442894"/>
            <a:ext cx="4733668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a.reshape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(2,4)</a:t>
            </a:r>
          </a:p>
          <a:p>
            <a:pPr algn="l"/>
            <a:r>
              <a:rPr sz="440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 = np.array([1,2,3,4,5,6,7,8,])…">
            <a:extLst>
              <a:ext uri="{FF2B5EF4-FFF2-40B4-BE49-F238E27FC236}">
                <a16:creationId xmlns:a16="http://schemas.microsoft.com/office/drawing/2014/main" id="{D9CB6CC4-00FE-49A3-85FA-53E5FFFF3433}"/>
              </a:ext>
            </a:extLst>
          </p:cNvPr>
          <p:cNvSpPr txBox="1"/>
          <p:nvPr/>
        </p:nvSpPr>
        <p:spPr>
          <a:xfrm>
            <a:off x="1684764" y="4224000"/>
            <a:ext cx="7591822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([1,2,3,4,5,6,7,8,])</a:t>
            </a:r>
          </a:p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print(a)</a:t>
            </a:r>
          </a:p>
        </p:txBody>
      </p:sp>
      <p:sp>
        <p:nvSpPr>
          <p:cNvPr id="16" name="[1 2 3 4 5 6 7 8]">
            <a:extLst>
              <a:ext uri="{FF2B5EF4-FFF2-40B4-BE49-F238E27FC236}">
                <a16:creationId xmlns:a16="http://schemas.microsoft.com/office/drawing/2014/main" id="{1B4510D4-3939-4610-8A39-BC766EC71F41}"/>
              </a:ext>
            </a:extLst>
          </p:cNvPr>
          <p:cNvSpPr txBox="1"/>
          <p:nvPr/>
        </p:nvSpPr>
        <p:spPr>
          <a:xfrm>
            <a:off x="1611144" y="5633040"/>
            <a:ext cx="402994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>
                <a:latin typeface="Arial" panose="020B0604020202020204" pitchFamily="34" charset="0"/>
                <a:cs typeface="Arial" panose="020B0604020202020204" pitchFamily="34" charset="0"/>
              </a:rPr>
              <a:t>[1 2 3 4 5 6 7 8]</a:t>
            </a:r>
          </a:p>
        </p:txBody>
      </p:sp>
      <p:sp>
        <p:nvSpPr>
          <p:cNvPr id="17" name="aを(2,4)に変える">
            <a:extLst>
              <a:ext uri="{FF2B5EF4-FFF2-40B4-BE49-F238E27FC236}">
                <a16:creationId xmlns:a16="http://schemas.microsoft.com/office/drawing/2014/main" id="{C6A5AC62-1CFC-40BB-A596-373A9DE82169}"/>
              </a:ext>
            </a:extLst>
          </p:cNvPr>
          <p:cNvSpPr txBox="1"/>
          <p:nvPr/>
        </p:nvSpPr>
        <p:spPr>
          <a:xfrm>
            <a:off x="1684764" y="6989861"/>
            <a:ext cx="4626267" cy="84125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 algn="l"/>
            <a:r>
              <a:rPr sz="4800"/>
              <a:t>aを(2,4)に変える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8635950-93A4-457D-9017-5E964FE8D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99" y="10205936"/>
            <a:ext cx="489065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[[1 2 3 4]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 6 7 8]]</a:t>
            </a:r>
            <a:r>
              <a:rPr kumimoji="0" lang="ja-JP" altLang="ja-JP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ja-JP" altLang="ja-JP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深層学習前のデータの整理"/>
          <p:cNvSpPr txBox="1"/>
          <p:nvPr/>
        </p:nvSpPr>
        <p:spPr>
          <a:xfrm>
            <a:off x="8629649" y="752234"/>
            <a:ext cx="7124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深層学習前のデータの整理</a:t>
            </a:r>
          </a:p>
        </p:txBody>
      </p:sp>
      <p:sp>
        <p:nvSpPr>
          <p:cNvPr id="497" name="x_train（特徴量）"/>
          <p:cNvSpPr txBox="1"/>
          <p:nvPr/>
        </p:nvSpPr>
        <p:spPr>
          <a:xfrm>
            <a:off x="2439317" y="2153970"/>
            <a:ext cx="515302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x_train（特徴量）</a:t>
            </a:r>
          </a:p>
        </p:txBody>
      </p:sp>
      <p:sp>
        <p:nvSpPr>
          <p:cNvPr id="498" name="・正規化する"/>
          <p:cNvSpPr txBox="1"/>
          <p:nvPr/>
        </p:nvSpPr>
        <p:spPr>
          <a:xfrm>
            <a:off x="4478420" y="3661932"/>
            <a:ext cx="36195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・正規化する</a:t>
            </a:r>
          </a:p>
        </p:txBody>
      </p:sp>
      <p:sp>
        <p:nvSpPr>
          <p:cNvPr id="499" name="配列の数字は0~255のいずれか"/>
          <p:cNvSpPr txBox="1"/>
          <p:nvPr/>
        </p:nvSpPr>
        <p:spPr>
          <a:xfrm>
            <a:off x="7728356" y="5169895"/>
            <a:ext cx="892728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配列の数字は0~255のいずれか</a:t>
            </a:r>
          </a:p>
        </p:txBody>
      </p:sp>
      <p:sp>
        <p:nvSpPr>
          <p:cNvPr id="500" name="全てを255で割って0~1の間に変換する"/>
          <p:cNvSpPr txBox="1"/>
          <p:nvPr/>
        </p:nvSpPr>
        <p:spPr>
          <a:xfrm>
            <a:off x="6618274" y="6058895"/>
            <a:ext cx="111474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全てを255で割って0~1の間に変換する</a:t>
            </a:r>
          </a:p>
        </p:txBody>
      </p:sp>
      <p:pic>
        <p:nvPicPr>
          <p:cNvPr id="501" name="スクリーンショット 2021-12-07 8.12.34.png" descr="スクリーンショット 2021-12-07 8.12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61" y="7882211"/>
            <a:ext cx="14295107" cy="3742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深層学習前のデータの整理"/>
          <p:cNvSpPr txBox="1"/>
          <p:nvPr/>
        </p:nvSpPr>
        <p:spPr>
          <a:xfrm>
            <a:off x="8629649" y="752234"/>
            <a:ext cx="7124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深層学習前のデータの整理</a:t>
            </a:r>
          </a:p>
        </p:txBody>
      </p:sp>
      <p:sp>
        <p:nvSpPr>
          <p:cNvPr id="504" name="y_train（正解)"/>
          <p:cNvSpPr txBox="1"/>
          <p:nvPr/>
        </p:nvSpPr>
        <p:spPr>
          <a:xfrm>
            <a:off x="2327304" y="2466869"/>
            <a:ext cx="422823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y_train（正解)</a:t>
            </a:r>
          </a:p>
        </p:txBody>
      </p:sp>
      <p:sp>
        <p:nvSpPr>
          <p:cNvPr id="505" name="・one-hot encoding"/>
          <p:cNvSpPr txBox="1"/>
          <p:nvPr/>
        </p:nvSpPr>
        <p:spPr>
          <a:xfrm>
            <a:off x="8642081" y="3417135"/>
            <a:ext cx="621919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・one-hot encoding</a:t>
            </a:r>
          </a:p>
        </p:txBody>
      </p:sp>
      <p:sp>
        <p:nvSpPr>
          <p:cNvPr id="506" name="正解は全て0から９のいずれか"/>
          <p:cNvSpPr txBox="1"/>
          <p:nvPr/>
        </p:nvSpPr>
        <p:spPr>
          <a:xfrm>
            <a:off x="8129575" y="5562465"/>
            <a:ext cx="812485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正解は全て0から９のいずれか</a:t>
            </a:r>
          </a:p>
        </p:txBody>
      </p:sp>
      <p:sp>
        <p:nvSpPr>
          <p:cNvPr id="507" name="これを全て０と１だけで表現するための方法(理由は後述)"/>
          <p:cNvSpPr txBox="1"/>
          <p:nvPr/>
        </p:nvSpPr>
        <p:spPr>
          <a:xfrm>
            <a:off x="4595164" y="6911086"/>
            <a:ext cx="151936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これを全て０と１だけで表現するための方法(理由は後述)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one-hot encoding"/>
          <p:cNvSpPr txBox="1"/>
          <p:nvPr/>
        </p:nvSpPr>
        <p:spPr>
          <a:xfrm>
            <a:off x="9374505" y="787993"/>
            <a:ext cx="56349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one-hot encoding</a:t>
            </a:r>
          </a:p>
        </p:txBody>
      </p:sp>
      <p:graphicFrame>
        <p:nvGraphicFramePr>
          <p:cNvPr id="510" name="表"/>
          <p:cNvGraphicFramePr/>
          <p:nvPr/>
        </p:nvGraphicFramePr>
        <p:xfrm>
          <a:off x="5282476" y="3098800"/>
          <a:ext cx="1894341" cy="929639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94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1" name="1, 0, 0, 0, 0, 0, 0, 0, 0 , 0"/>
          <p:cNvSpPr txBox="1"/>
          <p:nvPr/>
        </p:nvSpPr>
        <p:spPr>
          <a:xfrm>
            <a:off x="11865076" y="3145780"/>
            <a:ext cx="763879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1, 0, 0, 0, 0, 0, 0, 0, 0 , 0</a:t>
            </a:r>
          </a:p>
        </p:txBody>
      </p:sp>
      <p:sp>
        <p:nvSpPr>
          <p:cNvPr id="512" name="0, 1, 0, 0, 0, 0, 0, 0, 0 , 0"/>
          <p:cNvSpPr txBox="1"/>
          <p:nvPr/>
        </p:nvSpPr>
        <p:spPr>
          <a:xfrm>
            <a:off x="11865076" y="4076866"/>
            <a:ext cx="7638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0, 1, 0, 0, 0, 0, 0, 0, 0 , 0</a:t>
            </a:r>
          </a:p>
        </p:txBody>
      </p:sp>
      <p:sp>
        <p:nvSpPr>
          <p:cNvPr id="513" name="0, 0, 1, 0, 0, 0, 0, 0, 0 , 0"/>
          <p:cNvSpPr txBox="1"/>
          <p:nvPr/>
        </p:nvSpPr>
        <p:spPr>
          <a:xfrm>
            <a:off x="11865076" y="5007953"/>
            <a:ext cx="763879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0, 0, 1, 0, 0, 0, 0, 0, 0 , 0</a:t>
            </a:r>
          </a:p>
        </p:txBody>
      </p:sp>
      <p:sp>
        <p:nvSpPr>
          <p:cNvPr id="514" name="0, 0, 0, 1, 0, 0, 0, 0, 0 , 0"/>
          <p:cNvSpPr txBox="1"/>
          <p:nvPr/>
        </p:nvSpPr>
        <p:spPr>
          <a:xfrm>
            <a:off x="11865076" y="5939039"/>
            <a:ext cx="7638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0, 0, 0, 1, 0, 0, 0, 0, 0 , 0</a:t>
            </a:r>
          </a:p>
        </p:txBody>
      </p:sp>
      <p:sp>
        <p:nvSpPr>
          <p:cNvPr id="515" name="0, 0, 0, 0, 1, 0, 0, 0, 0 , 0"/>
          <p:cNvSpPr txBox="1"/>
          <p:nvPr/>
        </p:nvSpPr>
        <p:spPr>
          <a:xfrm>
            <a:off x="11865076" y="6870125"/>
            <a:ext cx="7638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0, 0, 0, 0, 1, 0, 0, 0, 0 , 0</a:t>
            </a:r>
          </a:p>
        </p:txBody>
      </p:sp>
      <p:sp>
        <p:nvSpPr>
          <p:cNvPr id="516" name="0, 0, 0, 0, 0, 1, 0, 0, 0 , 0"/>
          <p:cNvSpPr txBox="1"/>
          <p:nvPr/>
        </p:nvSpPr>
        <p:spPr>
          <a:xfrm>
            <a:off x="11865076" y="7801212"/>
            <a:ext cx="763879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0, 0, 0, 0, 0, 1, 0, 0, 0 , 0</a:t>
            </a:r>
          </a:p>
        </p:txBody>
      </p:sp>
      <p:sp>
        <p:nvSpPr>
          <p:cNvPr id="517" name="0, 0, 0, 0, 0, 0, 1, 0, 0 , 0"/>
          <p:cNvSpPr txBox="1"/>
          <p:nvPr/>
        </p:nvSpPr>
        <p:spPr>
          <a:xfrm>
            <a:off x="11865076" y="8732299"/>
            <a:ext cx="763879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0, 0, 0, 0, 0, 0, 1, 0, 0 , 0</a:t>
            </a:r>
          </a:p>
        </p:txBody>
      </p:sp>
      <p:sp>
        <p:nvSpPr>
          <p:cNvPr id="518" name="0, 0, 0, 0, 0, 0, 0, 1, 0 , 0"/>
          <p:cNvSpPr txBox="1"/>
          <p:nvPr/>
        </p:nvSpPr>
        <p:spPr>
          <a:xfrm>
            <a:off x="11865076" y="9663385"/>
            <a:ext cx="7638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0, 0, 0, 0, 0, 0, 0, 1, 0 , 0</a:t>
            </a:r>
          </a:p>
        </p:txBody>
      </p:sp>
      <p:sp>
        <p:nvSpPr>
          <p:cNvPr id="519" name="0, 0, 0, 0, 0, 0, 0, 0, 1 , 0"/>
          <p:cNvSpPr txBox="1"/>
          <p:nvPr/>
        </p:nvSpPr>
        <p:spPr>
          <a:xfrm>
            <a:off x="11865076" y="10594472"/>
            <a:ext cx="763879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0, 0, 0, 0, 0, 0, 0, 0, 1 , 0</a:t>
            </a:r>
          </a:p>
        </p:txBody>
      </p:sp>
      <p:sp>
        <p:nvSpPr>
          <p:cNvPr id="520" name="0, 0, 0, 0, 0, 0, 0, 0, 0 , 1"/>
          <p:cNvSpPr txBox="1"/>
          <p:nvPr/>
        </p:nvSpPr>
        <p:spPr>
          <a:xfrm>
            <a:off x="11865076" y="11525558"/>
            <a:ext cx="7638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0, 0, 0, 0, 0, 0, 0, 0, 0 , 1</a:t>
            </a:r>
          </a:p>
        </p:txBody>
      </p:sp>
      <p:sp>
        <p:nvSpPr>
          <p:cNvPr id="521" name="矢印"/>
          <p:cNvSpPr/>
          <p:nvPr/>
        </p:nvSpPr>
        <p:spPr>
          <a:xfrm>
            <a:off x="8889121" y="7112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one-hot encoding"/>
          <p:cNvSpPr txBox="1"/>
          <p:nvPr/>
        </p:nvSpPr>
        <p:spPr>
          <a:xfrm>
            <a:off x="9374505" y="787993"/>
            <a:ext cx="56349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one-hot encoding</a:t>
            </a:r>
          </a:p>
        </p:txBody>
      </p:sp>
      <p:sp>
        <p:nvSpPr>
          <p:cNvPr id="524" name="to_categorical()関数を使う"/>
          <p:cNvSpPr txBox="1"/>
          <p:nvPr/>
        </p:nvSpPr>
        <p:spPr>
          <a:xfrm>
            <a:off x="8372602" y="2443070"/>
            <a:ext cx="79455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to_categorical()関数を使う</a:t>
            </a:r>
          </a:p>
        </p:txBody>
      </p:sp>
      <p:pic>
        <p:nvPicPr>
          <p:cNvPr id="525" name="スクリーンショット 2021-12-07 8.23.24.png" descr="スクリーンショット 2021-12-07 8.23.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73" y="3539158"/>
            <a:ext cx="10750677" cy="9771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3"/>
          <a:srcRect t="70997" r="48776" b="1266"/>
          <a:stretch>
            <a:fillRect/>
          </a:stretch>
        </p:blipFill>
        <p:spPr>
          <a:xfrm>
            <a:off x="13191267" y="8021651"/>
            <a:ext cx="9940589" cy="3247170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線"/>
          <p:cNvSpPr/>
          <p:nvPr/>
        </p:nvSpPr>
        <p:spPr>
          <a:xfrm>
            <a:off x="13279984" y="11187025"/>
            <a:ext cx="4784989" cy="91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71" y="0"/>
                </a:moveTo>
                <a:lnTo>
                  <a:pt x="21600" y="21323"/>
                </a:lnTo>
                <a:lnTo>
                  <a:pt x="0" y="21600"/>
                </a:lnTo>
              </a:path>
            </a:pathLst>
          </a:custGeom>
          <a:ln w="190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深層学習前のデータの整理"/>
          <p:cNvSpPr txBox="1"/>
          <p:nvPr/>
        </p:nvSpPr>
        <p:spPr>
          <a:xfrm>
            <a:off x="8629649" y="752234"/>
            <a:ext cx="7124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深層学習前のデータの整理</a:t>
            </a:r>
          </a:p>
        </p:txBody>
      </p:sp>
      <p:sp>
        <p:nvSpPr>
          <p:cNvPr id="390" name="x_train（特徴量）"/>
          <p:cNvSpPr txBox="1"/>
          <p:nvPr/>
        </p:nvSpPr>
        <p:spPr>
          <a:xfrm>
            <a:off x="2439317" y="2153970"/>
            <a:ext cx="515302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x_train（特徴量）</a:t>
            </a:r>
          </a:p>
        </p:txBody>
      </p:sp>
      <p:sp>
        <p:nvSpPr>
          <p:cNvPr id="391" name="・画像の２次元の配列を1次元にする…"/>
          <p:cNvSpPr txBox="1"/>
          <p:nvPr/>
        </p:nvSpPr>
        <p:spPr>
          <a:xfrm>
            <a:off x="4478420" y="3569023"/>
            <a:ext cx="987745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600"/>
            </a:pPr>
            <a:r>
              <a:t>・画像の２次元の配列を1次元にする</a:t>
            </a:r>
          </a:p>
          <a:p>
            <a:pPr algn="l">
              <a:defRPr sz="4600"/>
            </a:pPr>
            <a:r>
              <a:t>・正規化する</a:t>
            </a:r>
          </a:p>
        </p:txBody>
      </p:sp>
      <p:sp>
        <p:nvSpPr>
          <p:cNvPr id="392" name="y_train（正解)"/>
          <p:cNvSpPr txBox="1"/>
          <p:nvPr/>
        </p:nvSpPr>
        <p:spPr>
          <a:xfrm>
            <a:off x="2300747" y="6450416"/>
            <a:ext cx="42282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y_train（正解)</a:t>
            </a:r>
          </a:p>
        </p:txBody>
      </p:sp>
      <p:sp>
        <p:nvSpPr>
          <p:cNvPr id="393" name="・one-hot encoding"/>
          <p:cNvSpPr txBox="1"/>
          <p:nvPr/>
        </p:nvSpPr>
        <p:spPr>
          <a:xfrm>
            <a:off x="4631976" y="8197392"/>
            <a:ext cx="621919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・one-hot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127504207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課題"/>
          <p:cNvSpPr txBox="1"/>
          <p:nvPr/>
        </p:nvSpPr>
        <p:spPr>
          <a:xfrm>
            <a:off x="11322049" y="337643"/>
            <a:ext cx="17399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 err="1"/>
              <a:t>課題</a:t>
            </a:r>
            <a:endParaRPr dirty="0"/>
          </a:p>
        </p:txBody>
      </p:sp>
      <p:sp>
        <p:nvSpPr>
          <p:cNvPr id="534" name="学習用データの11枚目から20枚目までを図示"/>
          <p:cNvSpPr txBox="1"/>
          <p:nvPr/>
        </p:nvSpPr>
        <p:spPr>
          <a:xfrm>
            <a:off x="2488048" y="3531742"/>
            <a:ext cx="1673214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 algn="l"/>
            <a:r>
              <a:rPr lang="en-US" sz="5400" dirty="0"/>
              <a:t>2. </a:t>
            </a:r>
            <a:r>
              <a:rPr sz="5400" dirty="0"/>
              <a:t>学習用データの11枚目から20枚目までを図示</a:t>
            </a:r>
            <a:r>
              <a:rPr lang="ja-JP" altLang="en-US" sz="5400" dirty="0"/>
              <a:t>しよう</a:t>
            </a:r>
            <a:endParaRPr lang="en-US" altLang="ja-JP" sz="5400" dirty="0"/>
          </a:p>
        </p:txBody>
      </p:sp>
      <p:sp>
        <p:nvSpPr>
          <p:cNvPr id="535" name="学習用データの20枚目が何かをone-hot encodingで表現"/>
          <p:cNvSpPr txBox="1"/>
          <p:nvPr/>
        </p:nvSpPr>
        <p:spPr>
          <a:xfrm>
            <a:off x="2488048" y="6240157"/>
            <a:ext cx="196287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 algn="l"/>
            <a:r>
              <a:rPr lang="en-US" sz="5400" dirty="0"/>
              <a:t>4. </a:t>
            </a:r>
            <a:r>
              <a:rPr sz="5400" dirty="0"/>
              <a:t>学習用データの20枚目が何かをone-hot </a:t>
            </a:r>
            <a:r>
              <a:rPr sz="5400" dirty="0" err="1"/>
              <a:t>encodingで表現</a:t>
            </a:r>
            <a:r>
              <a:rPr lang="ja-JP" altLang="en-US" sz="5400" dirty="0"/>
              <a:t>しよう</a:t>
            </a:r>
            <a:endParaRPr sz="5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72F89B-1AF7-4855-9E39-800D85ABCF90}"/>
              </a:ext>
            </a:extLst>
          </p:cNvPr>
          <p:cNvSpPr txBox="1"/>
          <p:nvPr/>
        </p:nvSpPr>
        <p:spPr>
          <a:xfrm>
            <a:off x="2488048" y="1955800"/>
            <a:ext cx="201514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1. </a:t>
            </a:r>
            <a:r>
              <a:rPr kumimoji="0" lang="en-US" altLang="ja-JP" sz="5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x_test</a:t>
            </a:r>
            <a:r>
              <a:rPr kumimoji="0" lang="ja-JP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の自分の学籍番号下</a:t>
            </a:r>
            <a:r>
              <a:rPr lang="en-US" altLang="ja-JP" sz="5400" dirty="0"/>
              <a:t>4</a:t>
            </a:r>
            <a:r>
              <a:rPr lang="ja-JP" altLang="en-US" sz="5400" dirty="0"/>
              <a:t>桁番目</a:t>
            </a:r>
            <a:r>
              <a:rPr kumimoji="0" lang="ja-JP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の画像を取り出そう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1AD0E-32E4-4AF3-B1B0-9A6714E6F398}"/>
              </a:ext>
            </a:extLst>
          </p:cNvPr>
          <p:cNvSpPr txBox="1"/>
          <p:nvPr/>
        </p:nvSpPr>
        <p:spPr>
          <a:xfrm>
            <a:off x="2488048" y="4803866"/>
            <a:ext cx="1657696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3. </a:t>
            </a:r>
            <a:r>
              <a:rPr kumimoji="0" lang="ja-JP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自分の学籍番号の数字の画像を横一列に並べよう</a:t>
            </a:r>
          </a:p>
        </p:txBody>
      </p:sp>
      <p:sp>
        <p:nvSpPr>
          <p:cNvPr id="11" name="学習用データの20枚目が何かをone-hot encodingで表現">
            <a:extLst>
              <a:ext uri="{FF2B5EF4-FFF2-40B4-BE49-F238E27FC236}">
                <a16:creationId xmlns:a16="http://schemas.microsoft.com/office/drawing/2014/main" id="{15FBFE2B-09B4-4BC0-AFBE-8F471DBFDC90}"/>
              </a:ext>
            </a:extLst>
          </p:cNvPr>
          <p:cNvSpPr txBox="1"/>
          <p:nvPr/>
        </p:nvSpPr>
        <p:spPr>
          <a:xfrm>
            <a:off x="2488048" y="7512281"/>
            <a:ext cx="17892719" cy="1713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400"/>
            </a:lvl1pPr>
          </a:lstStyle>
          <a:p>
            <a:pPr algn="l"/>
            <a:r>
              <a:rPr lang="en-US" sz="5400" dirty="0"/>
              <a:t>5. </a:t>
            </a:r>
            <a:r>
              <a:rPr lang="en-US" sz="5400" dirty="0" err="1"/>
              <a:t>fashion_mnist</a:t>
            </a:r>
            <a:r>
              <a:rPr lang="ja-JP" altLang="en-US" sz="5400" dirty="0"/>
              <a:t>のパンツ</a:t>
            </a:r>
            <a:r>
              <a:rPr lang="en-US" altLang="ja-JP" sz="5400" dirty="0"/>
              <a:t>(Trouser)</a:t>
            </a:r>
            <a:r>
              <a:rPr lang="ja-JP" altLang="en-US" sz="5400" dirty="0"/>
              <a:t>の画像を横に</a:t>
            </a:r>
            <a:r>
              <a:rPr lang="en-US" altLang="ja-JP" sz="5400" dirty="0"/>
              <a:t>5</a:t>
            </a:r>
            <a:r>
              <a:rPr lang="ja-JP" altLang="en-US" sz="5400" dirty="0"/>
              <a:t>個並べよう</a:t>
            </a:r>
            <a:endParaRPr lang="en-US" altLang="ja-JP" sz="5400" dirty="0"/>
          </a:p>
          <a:p>
            <a:pPr algn="l"/>
            <a:endParaRPr sz="5400" dirty="0"/>
          </a:p>
        </p:txBody>
      </p:sp>
      <p:sp>
        <p:nvSpPr>
          <p:cNvPr id="12" name="0 : T-shirt/top、1 : Trouser、2 : Pullover、3 : Dress、4 : Coat、5 : Sandal…">
            <a:extLst>
              <a:ext uri="{FF2B5EF4-FFF2-40B4-BE49-F238E27FC236}">
                <a16:creationId xmlns:a16="http://schemas.microsoft.com/office/drawing/2014/main" id="{66483662-8FDA-4417-72D8-2180C9D5B7C8}"/>
              </a:ext>
            </a:extLst>
          </p:cNvPr>
          <p:cNvSpPr txBox="1"/>
          <p:nvPr/>
        </p:nvSpPr>
        <p:spPr>
          <a:xfrm>
            <a:off x="3422069" y="8943061"/>
            <a:ext cx="1395253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rPr sz="3600" dirty="0"/>
              <a:t>0 : T-shirt/top、1 : Trouser、2 : Pullover、3 : Dress、4 : Coat、5 : Sandal</a:t>
            </a:r>
          </a:p>
          <a:p>
            <a:pPr algn="l">
              <a:defRPr sz="2600"/>
            </a:pPr>
            <a:r>
              <a:rPr sz="3600" dirty="0"/>
              <a:t>6 : Shirt、7 : Sneaker、8 : Bag、9 : Ankle boot</a:t>
            </a:r>
          </a:p>
        </p:txBody>
      </p:sp>
      <p:pic>
        <p:nvPicPr>
          <p:cNvPr id="13" name="スクリーンショット 2021-12-07 6.52.10.png" descr="スクリーンショット 2021-12-07 6.52.10.png">
            <a:extLst>
              <a:ext uri="{FF2B5EF4-FFF2-40B4-BE49-F238E27FC236}">
                <a16:creationId xmlns:a16="http://schemas.microsoft.com/office/drawing/2014/main" id="{BC9DD8D0-7716-0E1C-F0D2-483FE24F4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6363"/>
          <a:stretch>
            <a:fillRect/>
          </a:stretch>
        </p:blipFill>
        <p:spPr>
          <a:xfrm>
            <a:off x="1612167" y="10515460"/>
            <a:ext cx="21903195" cy="157203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3EA9262-54B2-F327-AD4D-5B4882BB25C4}"/>
              </a:ext>
            </a:extLst>
          </p:cNvPr>
          <p:cNvSpPr txBox="1"/>
          <p:nvPr/>
        </p:nvSpPr>
        <p:spPr>
          <a:xfrm>
            <a:off x="991966" y="12567285"/>
            <a:ext cx="2314359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sz="3600" dirty="0"/>
              <a:t>（図を保存して提出してください、ファイル名は</a:t>
            </a:r>
            <a:r>
              <a:rPr lang="en-US" altLang="ja-JP" sz="3600" dirty="0"/>
              <a:t>”</a:t>
            </a:r>
            <a:r>
              <a:rPr lang="ja-JP" altLang="en-US" sz="3600" dirty="0"/>
              <a:t>名前</a:t>
            </a:r>
            <a:r>
              <a:rPr lang="en-US" altLang="ja-JP" sz="3600" dirty="0"/>
              <a:t>_</a:t>
            </a:r>
            <a:r>
              <a:rPr lang="ja-JP" altLang="en-US" sz="3600" dirty="0"/>
              <a:t>学籍番号</a:t>
            </a:r>
            <a:r>
              <a:rPr lang="en-US" altLang="ja-JP" sz="3600" dirty="0"/>
              <a:t>_1”</a:t>
            </a:r>
            <a:r>
              <a:rPr lang="ja-JP" altLang="en-US" sz="3600" dirty="0"/>
              <a:t>、</a:t>
            </a:r>
            <a:r>
              <a:rPr lang="en-US" altLang="ja-JP" sz="3600" dirty="0"/>
              <a:t>”</a:t>
            </a:r>
            <a:r>
              <a:rPr lang="ja-JP" altLang="en-US" sz="3600" dirty="0"/>
              <a:t>名前</a:t>
            </a:r>
            <a:r>
              <a:rPr lang="en-US" altLang="ja-JP" sz="3600" dirty="0"/>
              <a:t>_</a:t>
            </a:r>
            <a:r>
              <a:rPr lang="ja-JP" altLang="en-US" sz="3600" dirty="0"/>
              <a:t>学籍番号</a:t>
            </a:r>
            <a:r>
              <a:rPr lang="en-US" altLang="ja-JP" sz="3600" dirty="0"/>
              <a:t>_2”</a:t>
            </a:r>
            <a:r>
              <a:rPr lang="ja-JP" altLang="en-US" sz="3600" dirty="0"/>
              <a:t>などとしてください）</a:t>
            </a:r>
            <a:endParaRPr lang="ja-JP" altLang="en-US" sz="3200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DE9E3B-2755-4E77-7BAA-14C018D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93" y="1334415"/>
            <a:ext cx="22556655" cy="11905585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0C0158B-F35E-5375-9364-44F248B592E2}"/>
              </a:ext>
            </a:extLst>
          </p:cNvPr>
          <p:cNvSpPr/>
          <p:nvPr/>
        </p:nvSpPr>
        <p:spPr>
          <a:xfrm>
            <a:off x="11724409" y="2287272"/>
            <a:ext cx="935182" cy="644236"/>
          </a:xfrm>
          <a:prstGeom prst="ellipse">
            <a:avLst/>
          </a:prstGeom>
          <a:noFill/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239D89-7C1E-B79D-AA5C-151419317ABB}"/>
              </a:ext>
            </a:extLst>
          </p:cNvPr>
          <p:cNvSpPr txBox="1"/>
          <p:nvPr/>
        </p:nvSpPr>
        <p:spPr>
          <a:xfrm>
            <a:off x="8811491" y="476000"/>
            <a:ext cx="673330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図の保存について</a:t>
            </a:r>
          </a:p>
        </p:txBody>
      </p:sp>
    </p:spTree>
    <p:extLst>
      <p:ext uri="{BB962C8B-B14F-4D97-AF65-F5344CB8AC3E}">
        <p14:creationId xmlns:p14="http://schemas.microsoft.com/office/powerpoint/2010/main" val="13329756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34257C-EE8F-616E-B0E8-6AEC0FAC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79" y="1911927"/>
            <a:ext cx="13935551" cy="1063875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192C60-2903-5FDA-0EB3-BF386069FE0A}"/>
              </a:ext>
            </a:extLst>
          </p:cNvPr>
          <p:cNvSpPr txBox="1"/>
          <p:nvPr/>
        </p:nvSpPr>
        <p:spPr>
          <a:xfrm>
            <a:off x="8811491" y="476000"/>
            <a:ext cx="673330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図の保存について</a:t>
            </a:r>
          </a:p>
        </p:txBody>
      </p:sp>
    </p:spTree>
    <p:extLst>
      <p:ext uri="{BB962C8B-B14F-4D97-AF65-F5344CB8AC3E}">
        <p14:creationId xmlns:p14="http://schemas.microsoft.com/office/powerpoint/2010/main" val="3007427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スクリーンショット 2021-12-07 7.22.08.png" descr="スクリーンショット 2021-12-07 7.22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21" y="1634616"/>
            <a:ext cx="10921555" cy="12105464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画像を描画する"/>
          <p:cNvSpPr txBox="1"/>
          <p:nvPr/>
        </p:nvSpPr>
        <p:spPr>
          <a:xfrm>
            <a:off x="4194756" y="441340"/>
            <a:ext cx="548868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rPr sz="6000" dirty="0" err="1"/>
              <a:t>画像を描画する</a:t>
            </a:r>
            <a:endParaRPr sz="6000" dirty="0"/>
          </a:p>
        </p:txBody>
      </p:sp>
      <p:sp>
        <p:nvSpPr>
          <p:cNvPr id="320" name="matplotlib(描画ライブラリ)"/>
          <p:cNvSpPr txBox="1"/>
          <p:nvPr/>
        </p:nvSpPr>
        <p:spPr>
          <a:xfrm>
            <a:off x="14473619" y="2435414"/>
            <a:ext cx="7334289" cy="65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matplotlib(描画ライブラリ)</a:t>
            </a:r>
          </a:p>
        </p:txBody>
      </p:sp>
      <p:sp>
        <p:nvSpPr>
          <p:cNvPr id="321" name="‘gray’で白黒を指定"/>
          <p:cNvSpPr txBox="1"/>
          <p:nvPr/>
        </p:nvSpPr>
        <p:spPr>
          <a:xfrm>
            <a:off x="15629986" y="5069919"/>
            <a:ext cx="5021556" cy="65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‘gray’で白黒を指定</a:t>
            </a:r>
          </a:p>
        </p:txBody>
      </p:sp>
      <p:sp>
        <p:nvSpPr>
          <p:cNvPr id="322" name="plt.imshow(画像もしくは配列, ‘color_mode’)"/>
          <p:cNvSpPr txBox="1"/>
          <p:nvPr/>
        </p:nvSpPr>
        <p:spPr>
          <a:xfrm>
            <a:off x="12087163" y="4130692"/>
            <a:ext cx="12107203" cy="65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plt.imshow(画像もしくは配列, ‘color_mode’)</a:t>
            </a:r>
          </a:p>
        </p:txBody>
      </p:sp>
      <p:sp>
        <p:nvSpPr>
          <p:cNvPr id="323" name="plt.show()で表示"/>
          <p:cNvSpPr txBox="1"/>
          <p:nvPr/>
        </p:nvSpPr>
        <p:spPr>
          <a:xfrm>
            <a:off x="15822486" y="6217774"/>
            <a:ext cx="4636556" cy="65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plt.show()で表示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１つ目を取り出してみる"/>
          <p:cNvSpPr txBox="1"/>
          <p:nvPr/>
        </p:nvSpPr>
        <p:spPr>
          <a:xfrm>
            <a:off x="4768646" y="512153"/>
            <a:ext cx="8041006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/>
            </a:lvl1pPr>
          </a:lstStyle>
          <a:p>
            <a:r>
              <a:t>１つ目を取り出してみる</a:t>
            </a:r>
          </a:p>
        </p:txBody>
      </p:sp>
      <p:sp>
        <p:nvSpPr>
          <p:cNvPr id="292" name="print(x_train[0])"/>
          <p:cNvSpPr txBox="1"/>
          <p:nvPr/>
        </p:nvSpPr>
        <p:spPr>
          <a:xfrm>
            <a:off x="13293902" y="528028"/>
            <a:ext cx="5600066" cy="80010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print(x_train[0])</a:t>
            </a:r>
          </a:p>
        </p:txBody>
      </p:sp>
      <p:pic>
        <p:nvPicPr>
          <p:cNvPr id="5" name="スクリーンショット 2021-12-07 7.10.14.png" descr="スクリーンショット 2021-12-07 7.10.14.png">
            <a:extLst>
              <a:ext uri="{FF2B5EF4-FFF2-40B4-BE49-F238E27FC236}">
                <a16:creationId xmlns:a16="http://schemas.microsoft.com/office/drawing/2014/main" id="{4D0DB06E-A95C-41AE-AE49-C39C0424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79" y="1490598"/>
            <a:ext cx="20520242" cy="118054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33103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スクリーンショット 2021-12-07 7.27.17.png" descr="スクリーンショット 2021-12-07 7.27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33" y="3375241"/>
            <a:ext cx="10421774" cy="91243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スクリーンショット 2021-12-07 7.30.18.png" descr="スクリーンショット 2021-12-07 7.30.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076" y="3374198"/>
            <a:ext cx="10766694" cy="9126455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plt.plot(x,y)でxとyの値を直線で結ぶ…"/>
          <p:cNvSpPr txBox="1"/>
          <p:nvPr/>
        </p:nvSpPr>
        <p:spPr>
          <a:xfrm>
            <a:off x="6215790" y="761731"/>
            <a:ext cx="12350052" cy="189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/>
            </a:pPr>
            <a:r>
              <a:t>plt.plot(x,y)でxとyの値を直線で結ぶ</a:t>
            </a:r>
          </a:p>
          <a:p>
            <a:pPr algn="l">
              <a:defRPr sz="3500"/>
            </a:pPr>
            <a:r>
              <a:t>plt.imshow(x)でxの画像データもしくは配列を描画する</a:t>
            </a:r>
          </a:p>
          <a:p>
            <a:pPr algn="l">
              <a:defRPr sz="3500"/>
            </a:pPr>
            <a:r>
              <a:t>白黒(gray)を指示した場合、数字が大きいほど白い(0~255)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スクリーンショット 2021-12-07 7.22.08.png" descr="スクリーンショット 2021-12-07 7.22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66" y="805268"/>
            <a:ext cx="10921555" cy="12105464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画像を描画する"/>
          <p:cNvSpPr txBox="1"/>
          <p:nvPr/>
        </p:nvSpPr>
        <p:spPr>
          <a:xfrm>
            <a:off x="16172264" y="980565"/>
            <a:ext cx="3937001" cy="65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画像を描画する</a:t>
            </a:r>
          </a:p>
        </p:txBody>
      </p:sp>
      <p:sp>
        <p:nvSpPr>
          <p:cNvPr id="331" name="matplotlib(描画ライブラリ)"/>
          <p:cNvSpPr txBox="1"/>
          <p:nvPr/>
        </p:nvSpPr>
        <p:spPr>
          <a:xfrm>
            <a:off x="14473619" y="2435414"/>
            <a:ext cx="7334289" cy="65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matplotlib(描画ライブラリ)</a:t>
            </a:r>
          </a:p>
        </p:txBody>
      </p:sp>
      <p:sp>
        <p:nvSpPr>
          <p:cNvPr id="332" name="‘gray’で白黒を指定"/>
          <p:cNvSpPr txBox="1"/>
          <p:nvPr/>
        </p:nvSpPr>
        <p:spPr>
          <a:xfrm>
            <a:off x="15629986" y="3890263"/>
            <a:ext cx="5021556" cy="65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‘gray’で白黒を指定</a:t>
            </a:r>
          </a:p>
        </p:txBody>
      </p:sp>
      <p:sp>
        <p:nvSpPr>
          <p:cNvPr id="333" name="数字の５らしい"/>
          <p:cNvSpPr txBox="1"/>
          <p:nvPr/>
        </p:nvSpPr>
        <p:spPr>
          <a:xfrm>
            <a:off x="16172264" y="7419975"/>
            <a:ext cx="3937001" cy="65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数字の５らしい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33653"/>
          <a:stretch>
            <a:fillRect/>
          </a:stretch>
        </p:blipFill>
        <p:spPr>
          <a:xfrm>
            <a:off x="2488803" y="1595277"/>
            <a:ext cx="19406390" cy="7767458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10個並べてみる"/>
          <p:cNvSpPr txBox="1"/>
          <p:nvPr/>
        </p:nvSpPr>
        <p:spPr>
          <a:xfrm>
            <a:off x="10249153" y="737220"/>
            <a:ext cx="38856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10個並べてみる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60171"/>
          <a:stretch>
            <a:fillRect/>
          </a:stretch>
        </p:blipFill>
        <p:spPr>
          <a:xfrm>
            <a:off x="2488803" y="1595277"/>
            <a:ext cx="19406390" cy="4662800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for文"/>
          <p:cNvSpPr txBox="1"/>
          <p:nvPr/>
        </p:nvSpPr>
        <p:spPr>
          <a:xfrm>
            <a:off x="11210543" y="737220"/>
            <a:ext cx="19629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for文　</a:t>
            </a:r>
          </a:p>
        </p:txBody>
      </p:sp>
      <p:sp>
        <p:nvSpPr>
          <p:cNvPr id="340" name="for 変数 in 連続した配列:…"/>
          <p:cNvSpPr txBox="1"/>
          <p:nvPr/>
        </p:nvSpPr>
        <p:spPr>
          <a:xfrm>
            <a:off x="759134" y="7721975"/>
            <a:ext cx="824905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dirty="0"/>
              <a:t>for </a:t>
            </a:r>
            <a:r>
              <a:rPr dirty="0" err="1"/>
              <a:t>変数</a:t>
            </a:r>
            <a:r>
              <a:rPr dirty="0"/>
              <a:t> in </a:t>
            </a:r>
            <a:r>
              <a:rPr lang="ja-JP" altLang="en-US" dirty="0"/>
              <a:t>リストなど</a:t>
            </a:r>
            <a:r>
              <a:rPr dirty="0" err="1"/>
              <a:t>連続した配列</a:t>
            </a:r>
            <a:r>
              <a:rPr dirty="0"/>
              <a:t>:</a:t>
            </a:r>
          </a:p>
          <a:p>
            <a:pPr>
              <a:defRPr sz="4000"/>
            </a:pPr>
            <a:r>
              <a:rPr dirty="0"/>
              <a:t>(</a:t>
            </a:r>
            <a:r>
              <a:rPr dirty="0" err="1"/>
              <a:t>処理内容</a:t>
            </a:r>
            <a:r>
              <a:rPr dirty="0"/>
              <a:t>)　</a:t>
            </a:r>
          </a:p>
        </p:txBody>
      </p:sp>
      <p:sp>
        <p:nvSpPr>
          <p:cNvPr id="341" name="for i in range(10):"/>
          <p:cNvSpPr txBox="1"/>
          <p:nvPr/>
        </p:nvSpPr>
        <p:spPr>
          <a:xfrm>
            <a:off x="11210543" y="7721975"/>
            <a:ext cx="49336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for i in range(10):</a:t>
            </a:r>
          </a:p>
        </p:txBody>
      </p:sp>
      <p:sp>
        <p:nvSpPr>
          <p:cNvPr id="342" name="0から9までを順に変数iに代入して処理を実行…"/>
          <p:cNvSpPr txBox="1"/>
          <p:nvPr/>
        </p:nvSpPr>
        <p:spPr>
          <a:xfrm>
            <a:off x="11632645" y="8678525"/>
            <a:ext cx="10601961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0から9までを順に変数iに代入して処理を実行</a:t>
            </a:r>
          </a:p>
          <a:p>
            <a: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最初はiに0が代入</a:t>
            </a:r>
          </a:p>
        </p:txBody>
      </p:sp>
      <p:sp>
        <p:nvSpPr>
          <p:cNvPr id="343" name="線"/>
          <p:cNvSpPr/>
          <p:nvPr/>
        </p:nvSpPr>
        <p:spPr>
          <a:xfrm>
            <a:off x="18052124" y="3094910"/>
            <a:ext cx="384395" cy="1664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6" h="21600" extrusionOk="0">
                <a:moveTo>
                  <a:pt x="0" y="0"/>
                </a:moveTo>
                <a:cubicBezTo>
                  <a:pt x="12880" y="2320"/>
                  <a:pt x="20871" y="6383"/>
                  <a:pt x="21243" y="10800"/>
                </a:cubicBezTo>
                <a:cubicBezTo>
                  <a:pt x="21600" y="15046"/>
                  <a:pt x="14847" y="19076"/>
                  <a:pt x="3146" y="21600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4" name="ここがi =0から9まで…"/>
          <p:cNvSpPr txBox="1"/>
          <p:nvPr/>
        </p:nvSpPr>
        <p:spPr>
          <a:xfrm>
            <a:off x="18869017" y="3240919"/>
            <a:ext cx="5048505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ここがi =0から9まで</a:t>
            </a:r>
          </a:p>
          <a:p>
            <a: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順に実行される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EA7412D-DCB6-4056-8F14-693AD9B17580}"/>
              </a:ext>
            </a:extLst>
          </p:cNvPr>
          <p:cNvSpPr/>
          <p:nvPr/>
        </p:nvSpPr>
        <p:spPr>
          <a:xfrm>
            <a:off x="2933137" y="3303266"/>
            <a:ext cx="1576518" cy="499808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21B2FC6-18CC-4CBE-A3C8-A89ECDAB1EC8}"/>
              </a:ext>
            </a:extLst>
          </p:cNvPr>
          <p:cNvSpPr/>
          <p:nvPr/>
        </p:nvSpPr>
        <p:spPr>
          <a:xfrm>
            <a:off x="2933137" y="4051530"/>
            <a:ext cx="1576518" cy="499808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5479B35-519F-4B2F-BF21-9D07A366B76A}"/>
              </a:ext>
            </a:extLst>
          </p:cNvPr>
          <p:cNvCxnSpPr>
            <a:cxnSpLocks/>
          </p:cNvCxnSpPr>
          <p:nvPr/>
        </p:nvCxnSpPr>
        <p:spPr>
          <a:xfrm flipV="1">
            <a:off x="1704109" y="3639374"/>
            <a:ext cx="1006861" cy="66206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E32114A-E435-44E4-8486-2E1BDB1226E9}"/>
              </a:ext>
            </a:extLst>
          </p:cNvPr>
          <p:cNvCxnSpPr>
            <a:cxnSpLocks/>
          </p:cNvCxnSpPr>
          <p:nvPr/>
        </p:nvCxnSpPr>
        <p:spPr>
          <a:xfrm flipV="1">
            <a:off x="1704109" y="4301434"/>
            <a:ext cx="1006861" cy="248456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for 変数 in 連続した配列:…">
            <a:extLst>
              <a:ext uri="{FF2B5EF4-FFF2-40B4-BE49-F238E27FC236}">
                <a16:creationId xmlns:a16="http://schemas.microsoft.com/office/drawing/2014/main" id="{E9BF02CE-3276-45BD-94E0-CE304772240C}"/>
              </a:ext>
            </a:extLst>
          </p:cNvPr>
          <p:cNvSpPr txBox="1"/>
          <p:nvPr/>
        </p:nvSpPr>
        <p:spPr>
          <a:xfrm>
            <a:off x="10141" y="4680392"/>
            <a:ext cx="2922996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000"/>
            </a:pPr>
            <a:r>
              <a:rPr lang="ja-JP" altLang="en-US" sz="2800" dirty="0"/>
              <a:t>スペース</a:t>
            </a:r>
            <a:r>
              <a:rPr lang="en-US" altLang="ja-JP" sz="2800" dirty="0"/>
              <a:t>4</a:t>
            </a:r>
            <a:r>
              <a:rPr lang="ja-JP" altLang="en-US" sz="2800" dirty="0"/>
              <a:t>個</a:t>
            </a:r>
            <a:endParaRPr lang="en-US" altLang="ja-JP" sz="2800" dirty="0"/>
          </a:p>
          <a:p>
            <a:pPr algn="l">
              <a:defRPr sz="4000"/>
            </a:pPr>
            <a:r>
              <a:rPr lang="ja-JP" altLang="en-US" sz="2800" dirty="0"/>
              <a:t>（</a:t>
            </a:r>
            <a:r>
              <a:rPr lang="en-US" altLang="ja-JP" sz="2800" dirty="0"/>
              <a:t>:</a:t>
            </a:r>
            <a:r>
              <a:rPr lang="ja-JP" altLang="en-US" sz="2800" dirty="0"/>
              <a:t>の後にエンターを押すと勝手に</a:t>
            </a:r>
            <a:r>
              <a:rPr lang="en-US" altLang="ja-JP" sz="2800" dirty="0"/>
              <a:t>4</a:t>
            </a:r>
            <a:r>
              <a:rPr lang="ja-JP" altLang="en-US" sz="2800" dirty="0"/>
              <a:t>個空く）</a:t>
            </a:r>
            <a:endParaRPr sz="2800" dirty="0"/>
          </a:p>
        </p:txBody>
      </p:sp>
      <p:sp>
        <p:nvSpPr>
          <p:cNvPr id="15" name="0から9までを順に変数iに代入して処理を実行…">
            <a:extLst>
              <a:ext uri="{FF2B5EF4-FFF2-40B4-BE49-F238E27FC236}">
                <a16:creationId xmlns:a16="http://schemas.microsoft.com/office/drawing/2014/main" id="{7C33A288-ED7D-4295-B62A-6081D0F1A7AC}"/>
              </a:ext>
            </a:extLst>
          </p:cNvPr>
          <p:cNvSpPr txBox="1"/>
          <p:nvPr/>
        </p:nvSpPr>
        <p:spPr>
          <a:xfrm>
            <a:off x="11146796" y="10225162"/>
            <a:ext cx="11573681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range(0,10):</a:t>
            </a:r>
          </a:p>
          <a:p>
            <a: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ja-JP" altLang="en-US" dirty="0"/>
              <a:t>としても同様。</a:t>
            </a:r>
            <a:endParaRPr lang="en-US" altLang="ja-JP" dirty="0"/>
          </a:p>
          <a:p>
            <a: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range(</a:t>
            </a:r>
            <a:r>
              <a:rPr lang="ja-JP" altLang="en-US" dirty="0"/>
              <a:t>始まり</a:t>
            </a:r>
            <a:r>
              <a:rPr lang="en-US" altLang="ja-JP" dirty="0"/>
              <a:t>,</a:t>
            </a:r>
            <a:r>
              <a:rPr lang="ja-JP" altLang="en-US" dirty="0"/>
              <a:t>終わり</a:t>
            </a:r>
            <a:r>
              <a:rPr lang="en-US" altLang="ja-JP" dirty="0"/>
              <a:t>)</a:t>
            </a:r>
            <a:r>
              <a:rPr lang="ja-JP" altLang="en-US" dirty="0"/>
              <a:t>となるが、</a:t>
            </a:r>
            <a:endParaRPr lang="en-US" altLang="ja-JP" dirty="0"/>
          </a:p>
          <a:p>
            <a: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range(</a:t>
            </a:r>
            <a:r>
              <a:rPr lang="ja-JP" altLang="en-US" dirty="0"/>
              <a:t>数字</a:t>
            </a:r>
            <a:r>
              <a:rPr lang="en-US" altLang="ja-JP" dirty="0"/>
              <a:t>)</a:t>
            </a:r>
            <a:r>
              <a:rPr lang="ja-JP" altLang="en-US" dirty="0"/>
              <a:t>だと</a:t>
            </a:r>
            <a:r>
              <a:rPr lang="en-US" altLang="ja-JP" dirty="0"/>
              <a:t>range(</a:t>
            </a:r>
            <a:r>
              <a:rPr lang="ja-JP" altLang="en-US" dirty="0"/>
              <a:t>終わり</a:t>
            </a:r>
            <a:r>
              <a:rPr lang="en-US" altLang="ja-JP" dirty="0"/>
              <a:t>)</a:t>
            </a:r>
            <a:r>
              <a:rPr lang="ja-JP" altLang="en-US" dirty="0"/>
              <a:t>となり</a:t>
            </a:r>
            <a:r>
              <a:rPr lang="en-US" altLang="ja-JP" dirty="0"/>
              <a:t>0</a:t>
            </a:r>
            <a:r>
              <a:rPr lang="ja-JP" altLang="en-US" dirty="0"/>
              <a:t>は省力出来る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60800"/>
          <a:stretch>
            <a:fillRect/>
          </a:stretch>
        </p:blipFill>
        <p:spPr>
          <a:xfrm>
            <a:off x="2488803" y="1595277"/>
            <a:ext cx="19406390" cy="4589249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for文"/>
          <p:cNvSpPr txBox="1"/>
          <p:nvPr/>
        </p:nvSpPr>
        <p:spPr>
          <a:xfrm>
            <a:off x="11210543" y="737220"/>
            <a:ext cx="19629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for文　</a:t>
            </a:r>
          </a:p>
        </p:txBody>
      </p:sp>
      <p:sp>
        <p:nvSpPr>
          <p:cNvPr id="348" name="plt.subplot(1,10,i+1)…"/>
          <p:cNvSpPr txBox="1"/>
          <p:nvPr/>
        </p:nvSpPr>
        <p:spPr>
          <a:xfrm>
            <a:off x="1042055" y="7156720"/>
            <a:ext cx="766267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plt.subplot(1,10,i+1)</a:t>
            </a:r>
          </a:p>
          <a:p>
            <a:pPr algn="l">
              <a:defRPr sz="4000"/>
            </a:pPr>
            <a:r>
              <a:t>plt.imshow(x_train[i], ‘gray’)</a:t>
            </a:r>
          </a:p>
        </p:txBody>
      </p:sp>
      <p:sp>
        <p:nvSpPr>
          <p:cNvPr id="349" name="縦に１つ、横に10個、図を書く。…"/>
          <p:cNvSpPr txBox="1"/>
          <p:nvPr/>
        </p:nvSpPr>
        <p:spPr>
          <a:xfrm>
            <a:off x="1095005" y="8865500"/>
            <a:ext cx="10715245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縦に１つ、横に10個、図を書く。</a:t>
            </a:r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i=0のなので(1,10,1)で１番左の図を指定する</a:t>
            </a:r>
          </a:p>
        </p:txBody>
      </p:sp>
      <p:sp>
        <p:nvSpPr>
          <p:cNvPr id="350" name="四角形"/>
          <p:cNvSpPr/>
          <p:nvPr/>
        </p:nvSpPr>
        <p:spPr>
          <a:xfrm>
            <a:off x="13093112" y="9063047"/>
            <a:ext cx="965428" cy="97650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1" name="四角形"/>
          <p:cNvSpPr/>
          <p:nvPr/>
        </p:nvSpPr>
        <p:spPr>
          <a:xfrm>
            <a:off x="14156738" y="9085733"/>
            <a:ext cx="965429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2" name="四角形"/>
          <p:cNvSpPr/>
          <p:nvPr/>
        </p:nvSpPr>
        <p:spPr>
          <a:xfrm>
            <a:off x="15220363" y="9063047"/>
            <a:ext cx="965429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3" name="四角形"/>
          <p:cNvSpPr/>
          <p:nvPr/>
        </p:nvSpPr>
        <p:spPr>
          <a:xfrm>
            <a:off x="16283990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4" name="四角形"/>
          <p:cNvSpPr/>
          <p:nvPr/>
        </p:nvSpPr>
        <p:spPr>
          <a:xfrm>
            <a:off x="17347615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5" name="四角形"/>
          <p:cNvSpPr/>
          <p:nvPr/>
        </p:nvSpPr>
        <p:spPr>
          <a:xfrm>
            <a:off x="18411242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6" name="四角形"/>
          <p:cNvSpPr/>
          <p:nvPr/>
        </p:nvSpPr>
        <p:spPr>
          <a:xfrm>
            <a:off x="19474867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7" name="四角形"/>
          <p:cNvSpPr/>
          <p:nvPr/>
        </p:nvSpPr>
        <p:spPr>
          <a:xfrm>
            <a:off x="20538493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8" name="四角形"/>
          <p:cNvSpPr/>
          <p:nvPr/>
        </p:nvSpPr>
        <p:spPr>
          <a:xfrm>
            <a:off x="21602118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9" name="四角形"/>
          <p:cNvSpPr/>
          <p:nvPr/>
        </p:nvSpPr>
        <p:spPr>
          <a:xfrm>
            <a:off x="22665745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0" name="x_train[0]"/>
          <p:cNvSpPr txBox="1"/>
          <p:nvPr/>
        </p:nvSpPr>
        <p:spPr>
          <a:xfrm>
            <a:off x="12210829" y="10326298"/>
            <a:ext cx="27299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x_train[0]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</TotalTime>
  <Words>1211</Words>
  <Application>Microsoft Macintosh PowerPoint</Application>
  <PresentationFormat>ユーザー設定</PresentationFormat>
  <Paragraphs>195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ヒラギノ角ゴ ProN W3</vt:lpstr>
      <vt:lpstr>ヒラギノ角ゴ ProN W6</vt:lpstr>
      <vt:lpstr>Arial</vt:lpstr>
      <vt:lpstr>Helvetica Neue Light</vt:lpstr>
      <vt:lpstr>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11</cp:revision>
  <dcterms:modified xsi:type="dcterms:W3CDTF">2024-07-25T00:35:19Z</dcterms:modified>
</cp:coreProperties>
</file>