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02" r:id="rId3"/>
    <p:sldId id="352" r:id="rId4"/>
    <p:sldId id="369" r:id="rId5"/>
    <p:sldId id="351" r:id="rId6"/>
    <p:sldId id="353" r:id="rId7"/>
    <p:sldId id="370" r:id="rId8"/>
    <p:sldId id="258" r:id="rId9"/>
    <p:sldId id="260" r:id="rId10"/>
    <p:sldId id="354" r:id="rId11"/>
    <p:sldId id="355" r:id="rId12"/>
    <p:sldId id="358" r:id="rId13"/>
    <p:sldId id="359" r:id="rId14"/>
    <p:sldId id="261" r:id="rId15"/>
    <p:sldId id="362" r:id="rId16"/>
    <p:sldId id="262" r:id="rId17"/>
    <p:sldId id="360" r:id="rId18"/>
    <p:sldId id="367" r:id="rId19"/>
    <p:sldId id="263" r:id="rId20"/>
    <p:sldId id="363" r:id="rId21"/>
    <p:sldId id="264" r:id="rId22"/>
    <p:sldId id="265" r:id="rId23"/>
    <p:sldId id="266" r:id="rId24"/>
    <p:sldId id="267" r:id="rId25"/>
    <p:sldId id="268" r:id="rId26"/>
    <p:sldId id="269" r:id="rId27"/>
    <p:sldId id="293" r:id="rId28"/>
    <p:sldId id="283" r:id="rId29"/>
    <p:sldId id="295" r:id="rId30"/>
    <p:sldId id="350" r:id="rId31"/>
    <p:sldId id="329" r:id="rId32"/>
    <p:sldId id="349" r:id="rId33"/>
    <p:sldId id="296" r:id="rId34"/>
    <p:sldId id="330" r:id="rId35"/>
    <p:sldId id="331" r:id="rId36"/>
    <p:sldId id="297" r:id="rId37"/>
    <p:sldId id="298" r:id="rId38"/>
    <p:sldId id="332" r:id="rId39"/>
    <p:sldId id="299" r:id="rId40"/>
    <p:sldId id="333" r:id="rId41"/>
    <p:sldId id="334" r:id="rId42"/>
    <p:sldId id="335" r:id="rId43"/>
    <p:sldId id="364" r:id="rId44"/>
    <p:sldId id="276" r:id="rId45"/>
    <p:sldId id="277" r:id="rId46"/>
    <p:sldId id="365" r:id="rId47"/>
    <p:sldId id="278" r:id="rId48"/>
    <p:sldId id="279" r:id="rId49"/>
    <p:sldId id="280" r:id="rId50"/>
    <p:sldId id="366" r:id="rId51"/>
    <p:sldId id="336" r:id="rId52"/>
    <p:sldId id="337" r:id="rId53"/>
    <p:sldId id="338" r:id="rId54"/>
    <p:sldId id="339" r:id="rId55"/>
    <p:sldId id="304" r:id="rId56"/>
    <p:sldId id="345" r:id="rId57"/>
    <p:sldId id="348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36" autoAdjust="0"/>
  </p:normalViewPr>
  <p:slideViewPr>
    <p:cSldViewPr snapToGrid="0">
      <p:cViewPr varScale="1">
        <p:scale>
          <a:sx n="63" d="100"/>
          <a:sy n="63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23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50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defRPr sz="11600" spc="-232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7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EC6C1-5496-4602-8545-A651107D5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BC0297-C581-42DC-B378-DA00BEF5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BF0F7-1660-4594-B657-BE8FF0B5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57DCC-DE22-4FAC-A1F0-530F7876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7F380-1530-4A01-87B8-EC771A8C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4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51D9-72CF-4CE0-9608-0A7E755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B166B-7921-4455-A820-B2E0238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04081-0FAF-44D1-970D-D24600A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C3AF5-1D00-4D0A-B2A3-BCB392B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57772-215C-4635-9ECA-B63B72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image" Target="../media/image22.jpeg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8304722" y="3104025"/>
            <a:ext cx="301371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</a:t>
            </a:r>
          </a:p>
        </p:txBody>
      </p:sp>
      <p:pic>
        <p:nvPicPr>
          <p:cNvPr id="2" name="スクリーンショット 2024-03-07 16.19.54.png" descr="スクリーンショット 2024-03-07 16.19.54.png">
            <a:extLst>
              <a:ext uri="{FF2B5EF4-FFF2-40B4-BE49-F238E27FC236}">
                <a16:creationId xmlns:a16="http://schemas.microsoft.com/office/drawing/2014/main" id="{AE6BA2F9-A01D-A346-D84A-B74572F1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6" y="8320613"/>
            <a:ext cx="6776355" cy="490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7B959095-048B-EAE3-F711-E94D59E8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2" y="9707758"/>
            <a:ext cx="3423197" cy="34231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42" name="ニューロンは、細胞体、樹状突起、軸索からなり、樹状突起から入力された…"/>
          <p:cNvSpPr txBox="1"/>
          <p:nvPr/>
        </p:nvSpPr>
        <p:spPr>
          <a:xfrm>
            <a:off x="445194" y="2073271"/>
            <a:ext cx="23493611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ニューロンは、</a:t>
            </a:r>
            <a:r>
              <a:rPr sz="4800" dirty="0" err="1">
                <a:solidFill>
                  <a:srgbClr val="FF0000"/>
                </a:solidFill>
              </a:rPr>
              <a:t>樹状突起</a:t>
            </a:r>
            <a:r>
              <a:rPr lang="ja-JP" altLang="en-US" sz="4800" dirty="0"/>
              <a:t>、</a:t>
            </a:r>
            <a:r>
              <a:rPr lang="ja-JP" altLang="en-US" sz="4800" dirty="0">
                <a:solidFill>
                  <a:srgbClr val="FF0000"/>
                </a:solidFill>
              </a:rPr>
              <a:t>細胞体</a:t>
            </a:r>
            <a:r>
              <a:rPr sz="4800" dirty="0"/>
              <a:t>、</a:t>
            </a:r>
            <a:r>
              <a:rPr sz="4800" dirty="0" err="1">
                <a:solidFill>
                  <a:srgbClr val="FF0000"/>
                </a:solidFill>
              </a:rPr>
              <a:t>軸索</a:t>
            </a:r>
            <a:r>
              <a:rPr sz="4800" dirty="0" err="1"/>
              <a:t>からな</a:t>
            </a:r>
            <a:r>
              <a:rPr lang="ja-JP" altLang="en-US" sz="4800" dirty="0"/>
              <a:t>る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・ニューロンは、</a:t>
            </a:r>
            <a:r>
              <a:rPr sz="4800" dirty="0" err="1"/>
              <a:t>樹状突起から入力された電気信号</a:t>
            </a:r>
            <a:r>
              <a:rPr lang="ja-JP" altLang="en-US" sz="4800" dirty="0"/>
              <a:t>が</a:t>
            </a:r>
            <a:r>
              <a:rPr sz="4800" dirty="0" err="1"/>
              <a:t>神経細胞内の電位を超えるか</a:t>
            </a:r>
            <a:endParaRPr lang="en-US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　</a:t>
            </a:r>
            <a:r>
              <a:rPr sz="4800" dirty="0" err="1"/>
              <a:t>どうかの</a:t>
            </a:r>
            <a:r>
              <a:rPr sz="4800" dirty="0" err="1">
                <a:solidFill>
                  <a:srgbClr val="FF0000"/>
                </a:solidFill>
              </a:rPr>
              <a:t>閾値</a:t>
            </a:r>
            <a:r>
              <a:rPr sz="4800" dirty="0" err="1"/>
              <a:t>を持ってい</a:t>
            </a:r>
            <a:r>
              <a:rPr lang="ja-JP" altLang="en-US" sz="4800" dirty="0"/>
              <a:t>る</a:t>
            </a:r>
            <a:endParaRPr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閾値を超えるとニューロンは興奮状態となり、軸索</a:t>
            </a:r>
            <a:r>
              <a:rPr lang="ja-JP" altLang="en-US" sz="4800" dirty="0"/>
              <a:t>末端</a:t>
            </a:r>
            <a:r>
              <a:rPr sz="4800" dirty="0" err="1"/>
              <a:t>から電気信号が出力される</a:t>
            </a:r>
            <a:endParaRPr sz="4800" dirty="0"/>
          </a:p>
        </p:txBody>
      </p:sp>
      <p:sp>
        <p:nvSpPr>
          <p:cNvPr id="243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 dirty="0"/>
          </a:p>
        </p:txBody>
      </p:sp>
      <p:sp>
        <p:nvSpPr>
          <p:cNvPr id="244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樹状突起"/>
          <p:cNvSpPr txBox="1"/>
          <p:nvPr/>
        </p:nvSpPr>
        <p:spPr>
          <a:xfrm>
            <a:off x="898272" y="9749176"/>
            <a:ext cx="16891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樹状突起</a:t>
            </a:r>
          </a:p>
        </p:txBody>
      </p:sp>
      <p:sp>
        <p:nvSpPr>
          <p:cNvPr id="257" name="軸索末端(シナプス)"/>
          <p:cNvSpPr txBox="1"/>
          <p:nvPr/>
        </p:nvSpPr>
        <p:spPr>
          <a:xfrm>
            <a:off x="15230695" y="7650282"/>
            <a:ext cx="3552090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軸索末端(シナプス)</a:t>
            </a:r>
          </a:p>
        </p:txBody>
      </p:sp>
      <p:sp>
        <p:nvSpPr>
          <p:cNvPr id="258" name="軸索"/>
          <p:cNvSpPr txBox="1"/>
          <p:nvPr/>
        </p:nvSpPr>
        <p:spPr>
          <a:xfrm>
            <a:off x="17402330" y="12773705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</a:t>
            </a:r>
          </a:p>
        </p:txBody>
      </p:sp>
      <p:sp>
        <p:nvSpPr>
          <p:cNvPr id="259" name="細胞体"/>
          <p:cNvSpPr txBox="1"/>
          <p:nvPr/>
        </p:nvSpPr>
        <p:spPr>
          <a:xfrm>
            <a:off x="7542892" y="6260921"/>
            <a:ext cx="12954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細胞体</a:t>
            </a:r>
          </a:p>
        </p:txBody>
      </p:sp>
      <p:sp>
        <p:nvSpPr>
          <p:cNvPr id="260" name="線"/>
          <p:cNvSpPr/>
          <p:nvPr/>
        </p:nvSpPr>
        <p:spPr>
          <a:xfrm flipH="1" flipV="1">
            <a:off x="15616701" y="12086403"/>
            <a:ext cx="1539099" cy="8863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"/>
          <p:cNvSpPr/>
          <p:nvPr/>
        </p:nvSpPr>
        <p:spPr>
          <a:xfrm flipV="1">
            <a:off x="16665219" y="8289252"/>
            <a:ext cx="1" cy="1283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線"/>
          <p:cNvSpPr/>
          <p:nvPr/>
        </p:nvSpPr>
        <p:spPr>
          <a:xfrm flipV="1">
            <a:off x="7426595" y="6956061"/>
            <a:ext cx="590723" cy="2464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線"/>
          <p:cNvSpPr/>
          <p:nvPr/>
        </p:nvSpPr>
        <p:spPr>
          <a:xfrm flipV="1">
            <a:off x="2606165" y="9002987"/>
            <a:ext cx="1643931" cy="7648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線"/>
          <p:cNvSpPr/>
          <p:nvPr/>
        </p:nvSpPr>
        <p:spPr>
          <a:xfrm>
            <a:off x="9421084" y="10399252"/>
            <a:ext cx="5955719" cy="16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0" y="0"/>
                </a:moveTo>
                <a:cubicBezTo>
                  <a:pt x="2519" y="12281"/>
                  <a:pt x="6530" y="19944"/>
                  <a:pt x="10894" y="20812"/>
                </a:cubicBezTo>
                <a:cubicBezTo>
                  <a:pt x="14858" y="21600"/>
                  <a:pt x="18737" y="16676"/>
                  <a:pt x="21600" y="722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入力"/>
          <p:cNvSpPr txBox="1"/>
          <p:nvPr/>
        </p:nvSpPr>
        <p:spPr>
          <a:xfrm>
            <a:off x="1815825" y="6437373"/>
            <a:ext cx="1333698" cy="8412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4800" dirty="0" err="1"/>
              <a:t>入力</a:t>
            </a:r>
            <a:endParaRPr dirty="0"/>
          </a:p>
        </p:txBody>
      </p:sp>
      <p:sp>
        <p:nvSpPr>
          <p:cNvPr id="267" name="角丸四角形"/>
          <p:cNvSpPr/>
          <p:nvPr/>
        </p:nvSpPr>
        <p:spPr>
          <a:xfrm>
            <a:off x="5293216" y="6242239"/>
            <a:ext cx="1516436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8" name="入力x1"/>
          <p:cNvSpPr txBox="1"/>
          <p:nvPr/>
        </p:nvSpPr>
        <p:spPr>
          <a:xfrm>
            <a:off x="5367358" y="6406544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69" name="角丸四角形"/>
          <p:cNvSpPr/>
          <p:nvPr/>
        </p:nvSpPr>
        <p:spPr>
          <a:xfrm>
            <a:off x="2957627" y="762321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0" name="入力x2"/>
          <p:cNvSpPr txBox="1"/>
          <p:nvPr/>
        </p:nvSpPr>
        <p:spPr>
          <a:xfrm>
            <a:off x="3031768" y="778751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1" name="角丸四角形"/>
          <p:cNvSpPr/>
          <p:nvPr/>
        </p:nvSpPr>
        <p:spPr>
          <a:xfrm>
            <a:off x="3216551" y="1109465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2" name="入力x3"/>
          <p:cNvSpPr txBox="1"/>
          <p:nvPr/>
        </p:nvSpPr>
        <p:spPr>
          <a:xfrm>
            <a:off x="3290692" y="1125895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BBDE2CB-0440-72B2-E2A8-A26255E6F1C2}"/>
              </a:ext>
            </a:extLst>
          </p:cNvPr>
          <p:cNvSpPr/>
          <p:nvPr/>
        </p:nvSpPr>
        <p:spPr>
          <a:xfrm rot="4471694">
            <a:off x="5707690" y="7886723"/>
            <a:ext cx="1707443" cy="858044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60A7E6F-8496-E9EF-158F-5028AE96ADDE}"/>
              </a:ext>
            </a:extLst>
          </p:cNvPr>
          <p:cNvSpPr/>
          <p:nvPr/>
        </p:nvSpPr>
        <p:spPr>
          <a:xfrm rot="2067872">
            <a:off x="4498205" y="8616638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1115DDD-18AB-1FDD-D277-D4D9EE1F8F97}"/>
              </a:ext>
            </a:extLst>
          </p:cNvPr>
          <p:cNvSpPr/>
          <p:nvPr/>
        </p:nvSpPr>
        <p:spPr>
          <a:xfrm rot="19351231">
            <a:off x="4956778" y="10471076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300415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42" name="ニューロンは、細胞体、樹状突起、軸索からなり、樹状突起から入力された…"/>
          <p:cNvSpPr txBox="1"/>
          <p:nvPr/>
        </p:nvSpPr>
        <p:spPr>
          <a:xfrm>
            <a:off x="445194" y="2073271"/>
            <a:ext cx="23493611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ニューロンは、</a:t>
            </a:r>
            <a:r>
              <a:rPr sz="4800" dirty="0" err="1">
                <a:solidFill>
                  <a:srgbClr val="FF0000"/>
                </a:solidFill>
              </a:rPr>
              <a:t>樹状突起</a:t>
            </a:r>
            <a:r>
              <a:rPr lang="ja-JP" altLang="en-US" sz="4800" dirty="0"/>
              <a:t>、</a:t>
            </a:r>
            <a:r>
              <a:rPr lang="ja-JP" altLang="en-US" sz="4800" dirty="0">
                <a:solidFill>
                  <a:srgbClr val="FF0000"/>
                </a:solidFill>
              </a:rPr>
              <a:t>細胞体</a:t>
            </a:r>
            <a:r>
              <a:rPr sz="4800" dirty="0"/>
              <a:t>、</a:t>
            </a:r>
            <a:r>
              <a:rPr sz="4800" dirty="0" err="1">
                <a:solidFill>
                  <a:srgbClr val="FF0000"/>
                </a:solidFill>
              </a:rPr>
              <a:t>軸索</a:t>
            </a:r>
            <a:r>
              <a:rPr sz="4800" dirty="0" err="1"/>
              <a:t>からな</a:t>
            </a:r>
            <a:r>
              <a:rPr lang="ja-JP" altLang="en-US" sz="4800" dirty="0"/>
              <a:t>る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・ニューロンは、</a:t>
            </a:r>
            <a:r>
              <a:rPr sz="4800" dirty="0" err="1"/>
              <a:t>樹状突起から入力された電気信号</a:t>
            </a:r>
            <a:r>
              <a:rPr lang="ja-JP" altLang="en-US" sz="4800" dirty="0"/>
              <a:t>が</a:t>
            </a:r>
            <a:r>
              <a:rPr sz="4800" dirty="0" err="1"/>
              <a:t>神経細胞内の電位を超えるか</a:t>
            </a:r>
            <a:endParaRPr lang="en-US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　</a:t>
            </a:r>
            <a:r>
              <a:rPr sz="4800" dirty="0" err="1"/>
              <a:t>どうかの</a:t>
            </a:r>
            <a:r>
              <a:rPr sz="4800" dirty="0" err="1">
                <a:solidFill>
                  <a:srgbClr val="FF0000"/>
                </a:solidFill>
              </a:rPr>
              <a:t>閾値</a:t>
            </a:r>
            <a:r>
              <a:rPr sz="4800" dirty="0" err="1"/>
              <a:t>を持ってい</a:t>
            </a:r>
            <a:r>
              <a:rPr lang="ja-JP" altLang="en-US" sz="4800" dirty="0"/>
              <a:t>る</a:t>
            </a:r>
            <a:endParaRPr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閾値を超えるとニューロンは興奮状態となり、軸索</a:t>
            </a:r>
            <a:r>
              <a:rPr lang="ja-JP" altLang="en-US" sz="4800" dirty="0"/>
              <a:t>末端</a:t>
            </a:r>
            <a:r>
              <a:rPr sz="4800" dirty="0" err="1"/>
              <a:t>から電気信号が出力される</a:t>
            </a:r>
            <a:endParaRPr sz="4800" dirty="0"/>
          </a:p>
        </p:txBody>
      </p:sp>
      <p:sp>
        <p:nvSpPr>
          <p:cNvPr id="243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樹状突起"/>
          <p:cNvSpPr txBox="1"/>
          <p:nvPr/>
        </p:nvSpPr>
        <p:spPr>
          <a:xfrm>
            <a:off x="898272" y="9749176"/>
            <a:ext cx="16891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樹状突起</a:t>
            </a:r>
          </a:p>
        </p:txBody>
      </p:sp>
      <p:sp>
        <p:nvSpPr>
          <p:cNvPr id="257" name="軸索末端(シナプス)"/>
          <p:cNvSpPr txBox="1"/>
          <p:nvPr/>
        </p:nvSpPr>
        <p:spPr>
          <a:xfrm>
            <a:off x="15230695" y="7650282"/>
            <a:ext cx="3552090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軸索末端(シナプス)</a:t>
            </a:r>
          </a:p>
        </p:txBody>
      </p:sp>
      <p:sp>
        <p:nvSpPr>
          <p:cNvPr id="258" name="軸索"/>
          <p:cNvSpPr txBox="1"/>
          <p:nvPr/>
        </p:nvSpPr>
        <p:spPr>
          <a:xfrm>
            <a:off x="17402330" y="12773705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</a:t>
            </a:r>
          </a:p>
        </p:txBody>
      </p:sp>
      <p:sp>
        <p:nvSpPr>
          <p:cNvPr id="259" name="細胞体"/>
          <p:cNvSpPr txBox="1"/>
          <p:nvPr/>
        </p:nvSpPr>
        <p:spPr>
          <a:xfrm>
            <a:off x="7542892" y="6260921"/>
            <a:ext cx="12954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細胞体</a:t>
            </a:r>
          </a:p>
        </p:txBody>
      </p:sp>
      <p:sp>
        <p:nvSpPr>
          <p:cNvPr id="260" name="線"/>
          <p:cNvSpPr/>
          <p:nvPr/>
        </p:nvSpPr>
        <p:spPr>
          <a:xfrm flipH="1" flipV="1">
            <a:off x="15616701" y="12086403"/>
            <a:ext cx="1539099" cy="8863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"/>
          <p:cNvSpPr/>
          <p:nvPr/>
        </p:nvSpPr>
        <p:spPr>
          <a:xfrm flipV="1">
            <a:off x="16665219" y="8289252"/>
            <a:ext cx="1" cy="1283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線"/>
          <p:cNvSpPr/>
          <p:nvPr/>
        </p:nvSpPr>
        <p:spPr>
          <a:xfrm flipV="1">
            <a:off x="7426595" y="6956061"/>
            <a:ext cx="590723" cy="2464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線"/>
          <p:cNvSpPr/>
          <p:nvPr/>
        </p:nvSpPr>
        <p:spPr>
          <a:xfrm flipV="1">
            <a:off x="2606165" y="9002987"/>
            <a:ext cx="1643931" cy="7648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線"/>
          <p:cNvSpPr/>
          <p:nvPr/>
        </p:nvSpPr>
        <p:spPr>
          <a:xfrm>
            <a:off x="9421084" y="10399252"/>
            <a:ext cx="5955719" cy="16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0" y="0"/>
                </a:moveTo>
                <a:cubicBezTo>
                  <a:pt x="2519" y="12281"/>
                  <a:pt x="6530" y="19944"/>
                  <a:pt x="10894" y="20812"/>
                </a:cubicBezTo>
                <a:cubicBezTo>
                  <a:pt x="14858" y="21600"/>
                  <a:pt x="18737" y="16676"/>
                  <a:pt x="21600" y="722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角丸四角形"/>
          <p:cNvSpPr/>
          <p:nvPr/>
        </p:nvSpPr>
        <p:spPr>
          <a:xfrm>
            <a:off x="5293216" y="6242239"/>
            <a:ext cx="1516436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8" name="入力x1"/>
          <p:cNvSpPr txBox="1"/>
          <p:nvPr/>
        </p:nvSpPr>
        <p:spPr>
          <a:xfrm>
            <a:off x="5367358" y="6406544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69" name="角丸四角形"/>
          <p:cNvSpPr/>
          <p:nvPr/>
        </p:nvSpPr>
        <p:spPr>
          <a:xfrm>
            <a:off x="2957627" y="762321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0" name="入力x2"/>
          <p:cNvSpPr txBox="1"/>
          <p:nvPr/>
        </p:nvSpPr>
        <p:spPr>
          <a:xfrm>
            <a:off x="3031768" y="778751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1" name="角丸四角形"/>
          <p:cNvSpPr/>
          <p:nvPr/>
        </p:nvSpPr>
        <p:spPr>
          <a:xfrm>
            <a:off x="3216551" y="1109465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2" name="入力x3"/>
          <p:cNvSpPr txBox="1"/>
          <p:nvPr/>
        </p:nvSpPr>
        <p:spPr>
          <a:xfrm>
            <a:off x="3290692" y="1125895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0A86C6EF-49E4-F503-04B3-BD8CEF47C49A}"/>
              </a:ext>
            </a:extLst>
          </p:cNvPr>
          <p:cNvSpPr/>
          <p:nvPr/>
        </p:nvSpPr>
        <p:spPr>
          <a:xfrm rot="4471694">
            <a:off x="5707690" y="7886723"/>
            <a:ext cx="1707443" cy="858044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3605B2D-7F8F-F78C-AC50-82856722CB33}"/>
              </a:ext>
            </a:extLst>
          </p:cNvPr>
          <p:cNvSpPr/>
          <p:nvPr/>
        </p:nvSpPr>
        <p:spPr>
          <a:xfrm rot="2067872">
            <a:off x="4498205" y="8616638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E360114-C083-8168-8846-33586D914F6A}"/>
              </a:ext>
            </a:extLst>
          </p:cNvPr>
          <p:cNvSpPr/>
          <p:nvPr/>
        </p:nvSpPr>
        <p:spPr>
          <a:xfrm rot="19351231">
            <a:off x="4956778" y="10471076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電気信号が閾値を超えれば">
            <a:extLst>
              <a:ext uri="{FF2B5EF4-FFF2-40B4-BE49-F238E27FC236}">
                <a16:creationId xmlns:a16="http://schemas.microsoft.com/office/drawing/2014/main" id="{049A53DA-D491-843A-0986-0D74659C4D09}"/>
              </a:ext>
            </a:extLst>
          </p:cNvPr>
          <p:cNvSpPr txBox="1"/>
          <p:nvPr/>
        </p:nvSpPr>
        <p:spPr>
          <a:xfrm>
            <a:off x="6696084" y="9483940"/>
            <a:ext cx="1487587" cy="9335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sz="5400" dirty="0"/>
              <a:t>閾値</a:t>
            </a:r>
            <a:endParaRPr sz="5400" dirty="0"/>
          </a:p>
        </p:txBody>
      </p:sp>
      <p:sp>
        <p:nvSpPr>
          <p:cNvPr id="6" name="入力">
            <a:extLst>
              <a:ext uri="{FF2B5EF4-FFF2-40B4-BE49-F238E27FC236}">
                <a16:creationId xmlns:a16="http://schemas.microsoft.com/office/drawing/2014/main" id="{B2AAD4D5-9FCF-AF9C-649B-EA4D8D60FFBB}"/>
              </a:ext>
            </a:extLst>
          </p:cNvPr>
          <p:cNvSpPr txBox="1"/>
          <p:nvPr/>
        </p:nvSpPr>
        <p:spPr>
          <a:xfrm>
            <a:off x="1815825" y="6437373"/>
            <a:ext cx="1333698" cy="8412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4800" dirty="0" err="1"/>
              <a:t>入力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2938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42" name="ニューロンは、細胞体、樹状突起、軸索からなり、樹状突起から入力された…"/>
          <p:cNvSpPr txBox="1"/>
          <p:nvPr/>
        </p:nvSpPr>
        <p:spPr>
          <a:xfrm>
            <a:off x="445194" y="2073271"/>
            <a:ext cx="23493611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ニューロンは、</a:t>
            </a:r>
            <a:r>
              <a:rPr sz="4800" dirty="0" err="1">
                <a:solidFill>
                  <a:srgbClr val="FF0000"/>
                </a:solidFill>
              </a:rPr>
              <a:t>樹状突起</a:t>
            </a:r>
            <a:r>
              <a:rPr lang="ja-JP" altLang="en-US" sz="4800" dirty="0"/>
              <a:t>、</a:t>
            </a:r>
            <a:r>
              <a:rPr lang="ja-JP" altLang="en-US" sz="4800" dirty="0">
                <a:solidFill>
                  <a:srgbClr val="FF0000"/>
                </a:solidFill>
              </a:rPr>
              <a:t>細胞体</a:t>
            </a:r>
            <a:r>
              <a:rPr sz="4800" dirty="0"/>
              <a:t>、</a:t>
            </a:r>
            <a:r>
              <a:rPr sz="4800" dirty="0" err="1">
                <a:solidFill>
                  <a:srgbClr val="FF0000"/>
                </a:solidFill>
              </a:rPr>
              <a:t>軸索</a:t>
            </a:r>
            <a:r>
              <a:rPr sz="4800" dirty="0" err="1"/>
              <a:t>からな</a:t>
            </a:r>
            <a:r>
              <a:rPr lang="ja-JP" altLang="en-US" sz="4800" dirty="0"/>
              <a:t>る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・ニューロンは、</a:t>
            </a:r>
            <a:r>
              <a:rPr sz="4800" dirty="0" err="1"/>
              <a:t>樹状突起から入力された電気信号</a:t>
            </a:r>
            <a:r>
              <a:rPr lang="ja-JP" altLang="en-US" sz="4800" dirty="0"/>
              <a:t>が</a:t>
            </a:r>
            <a:r>
              <a:rPr sz="4800" dirty="0" err="1"/>
              <a:t>神経細胞内の電位を超えるか</a:t>
            </a:r>
            <a:endParaRPr lang="en-US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　</a:t>
            </a:r>
            <a:r>
              <a:rPr sz="4800" dirty="0" err="1"/>
              <a:t>どうかの</a:t>
            </a:r>
            <a:r>
              <a:rPr sz="4800" dirty="0" err="1">
                <a:solidFill>
                  <a:srgbClr val="FF0000"/>
                </a:solidFill>
              </a:rPr>
              <a:t>閾値</a:t>
            </a:r>
            <a:r>
              <a:rPr sz="4800" dirty="0" err="1"/>
              <a:t>を持ってい</a:t>
            </a:r>
            <a:r>
              <a:rPr lang="ja-JP" altLang="en-US" sz="4800" dirty="0"/>
              <a:t>る</a:t>
            </a:r>
            <a:endParaRPr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閾値を超えるとニューロンは興奮状態となり、軸索</a:t>
            </a:r>
            <a:r>
              <a:rPr lang="ja-JP" altLang="en-US" sz="4800" dirty="0"/>
              <a:t>末端</a:t>
            </a:r>
            <a:r>
              <a:rPr sz="4800" dirty="0" err="1"/>
              <a:t>から電気信号が出力される</a:t>
            </a:r>
            <a:endParaRPr sz="4800" dirty="0"/>
          </a:p>
        </p:txBody>
      </p:sp>
      <p:sp>
        <p:nvSpPr>
          <p:cNvPr id="243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樹状突起"/>
          <p:cNvSpPr txBox="1"/>
          <p:nvPr/>
        </p:nvSpPr>
        <p:spPr>
          <a:xfrm>
            <a:off x="898272" y="9749176"/>
            <a:ext cx="16891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樹状突起</a:t>
            </a:r>
          </a:p>
        </p:txBody>
      </p:sp>
      <p:sp>
        <p:nvSpPr>
          <p:cNvPr id="257" name="軸索末端(シナプス)"/>
          <p:cNvSpPr txBox="1"/>
          <p:nvPr/>
        </p:nvSpPr>
        <p:spPr>
          <a:xfrm>
            <a:off x="15230695" y="7650282"/>
            <a:ext cx="3552090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軸索末端(シナプス)</a:t>
            </a:r>
          </a:p>
        </p:txBody>
      </p:sp>
      <p:sp>
        <p:nvSpPr>
          <p:cNvPr id="258" name="軸索"/>
          <p:cNvSpPr txBox="1"/>
          <p:nvPr/>
        </p:nvSpPr>
        <p:spPr>
          <a:xfrm>
            <a:off x="17402330" y="12773705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</a:t>
            </a:r>
          </a:p>
        </p:txBody>
      </p:sp>
      <p:sp>
        <p:nvSpPr>
          <p:cNvPr id="259" name="細胞体"/>
          <p:cNvSpPr txBox="1"/>
          <p:nvPr/>
        </p:nvSpPr>
        <p:spPr>
          <a:xfrm>
            <a:off x="7542892" y="6260921"/>
            <a:ext cx="12954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細胞体</a:t>
            </a:r>
          </a:p>
        </p:txBody>
      </p:sp>
      <p:sp>
        <p:nvSpPr>
          <p:cNvPr id="260" name="線"/>
          <p:cNvSpPr/>
          <p:nvPr/>
        </p:nvSpPr>
        <p:spPr>
          <a:xfrm flipH="1" flipV="1">
            <a:off x="15616701" y="12086403"/>
            <a:ext cx="1539099" cy="8863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"/>
          <p:cNvSpPr/>
          <p:nvPr/>
        </p:nvSpPr>
        <p:spPr>
          <a:xfrm flipV="1">
            <a:off x="16665219" y="8289252"/>
            <a:ext cx="1" cy="1283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線"/>
          <p:cNvSpPr/>
          <p:nvPr/>
        </p:nvSpPr>
        <p:spPr>
          <a:xfrm flipV="1">
            <a:off x="7426595" y="6956061"/>
            <a:ext cx="590723" cy="2464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線"/>
          <p:cNvSpPr/>
          <p:nvPr/>
        </p:nvSpPr>
        <p:spPr>
          <a:xfrm flipV="1">
            <a:off x="2606165" y="9002987"/>
            <a:ext cx="1643931" cy="7648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線"/>
          <p:cNvSpPr/>
          <p:nvPr/>
        </p:nvSpPr>
        <p:spPr>
          <a:xfrm>
            <a:off x="9421084" y="10399252"/>
            <a:ext cx="5955719" cy="16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0" y="0"/>
                </a:moveTo>
                <a:cubicBezTo>
                  <a:pt x="2519" y="12281"/>
                  <a:pt x="6530" y="19944"/>
                  <a:pt x="10894" y="20812"/>
                </a:cubicBezTo>
                <a:cubicBezTo>
                  <a:pt x="14858" y="21600"/>
                  <a:pt x="18737" y="16676"/>
                  <a:pt x="21600" y="722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角丸四角形"/>
          <p:cNvSpPr/>
          <p:nvPr/>
        </p:nvSpPr>
        <p:spPr>
          <a:xfrm>
            <a:off x="5293216" y="6242239"/>
            <a:ext cx="1516436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8" name="入力x1"/>
          <p:cNvSpPr txBox="1"/>
          <p:nvPr/>
        </p:nvSpPr>
        <p:spPr>
          <a:xfrm>
            <a:off x="5367358" y="6406544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69" name="角丸四角形"/>
          <p:cNvSpPr/>
          <p:nvPr/>
        </p:nvSpPr>
        <p:spPr>
          <a:xfrm>
            <a:off x="2957627" y="762321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0" name="入力x2"/>
          <p:cNvSpPr txBox="1"/>
          <p:nvPr/>
        </p:nvSpPr>
        <p:spPr>
          <a:xfrm>
            <a:off x="3031768" y="778751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1" name="角丸四角形"/>
          <p:cNvSpPr/>
          <p:nvPr/>
        </p:nvSpPr>
        <p:spPr>
          <a:xfrm>
            <a:off x="3216551" y="1109465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2" name="入力x3"/>
          <p:cNvSpPr txBox="1"/>
          <p:nvPr/>
        </p:nvSpPr>
        <p:spPr>
          <a:xfrm>
            <a:off x="3290692" y="1125895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3" name="電気信号が閾値を超えれば"/>
          <p:cNvSpPr txBox="1"/>
          <p:nvPr/>
        </p:nvSpPr>
        <p:spPr>
          <a:xfrm>
            <a:off x="9683408" y="9702010"/>
            <a:ext cx="5642570" cy="65659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3600" dirty="0" err="1"/>
              <a:t>電気信号が閾値を超えれば</a:t>
            </a:r>
            <a:endParaRPr sz="3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0A86C6EF-49E4-F503-04B3-BD8CEF47C49A}"/>
              </a:ext>
            </a:extLst>
          </p:cNvPr>
          <p:cNvSpPr/>
          <p:nvPr/>
        </p:nvSpPr>
        <p:spPr>
          <a:xfrm rot="4471694">
            <a:off x="5707690" y="7886723"/>
            <a:ext cx="1707443" cy="858044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3605B2D-7F8F-F78C-AC50-82856722CB33}"/>
              </a:ext>
            </a:extLst>
          </p:cNvPr>
          <p:cNvSpPr/>
          <p:nvPr/>
        </p:nvSpPr>
        <p:spPr>
          <a:xfrm rot="2067872">
            <a:off x="4498205" y="8616638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E360114-C083-8168-8846-33586D914F6A}"/>
              </a:ext>
            </a:extLst>
          </p:cNvPr>
          <p:cNvSpPr/>
          <p:nvPr/>
        </p:nvSpPr>
        <p:spPr>
          <a:xfrm rot="19351231">
            <a:off x="4956778" y="10471076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電気信号が閾値を超えれば">
            <a:extLst>
              <a:ext uri="{FF2B5EF4-FFF2-40B4-BE49-F238E27FC236}">
                <a16:creationId xmlns:a16="http://schemas.microsoft.com/office/drawing/2014/main" id="{049A53DA-D491-843A-0986-0D74659C4D09}"/>
              </a:ext>
            </a:extLst>
          </p:cNvPr>
          <p:cNvSpPr txBox="1"/>
          <p:nvPr/>
        </p:nvSpPr>
        <p:spPr>
          <a:xfrm>
            <a:off x="6696084" y="9483940"/>
            <a:ext cx="1487587" cy="9335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sz="5400" dirty="0"/>
              <a:t>閾値</a:t>
            </a:r>
            <a:endParaRPr sz="5400" dirty="0"/>
          </a:p>
        </p:txBody>
      </p:sp>
      <p:sp>
        <p:nvSpPr>
          <p:cNvPr id="6" name="入力">
            <a:extLst>
              <a:ext uri="{FF2B5EF4-FFF2-40B4-BE49-F238E27FC236}">
                <a16:creationId xmlns:a16="http://schemas.microsoft.com/office/drawing/2014/main" id="{9F81EF12-9AD2-92F2-CBE0-B1BB3786A429}"/>
              </a:ext>
            </a:extLst>
          </p:cNvPr>
          <p:cNvSpPr txBox="1"/>
          <p:nvPr/>
        </p:nvSpPr>
        <p:spPr>
          <a:xfrm>
            <a:off x="1815825" y="6437373"/>
            <a:ext cx="1333698" cy="8412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4800" dirty="0" err="1"/>
              <a:t>入力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810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42" name="ニューロンは、細胞体、樹状突起、軸索からなり、樹状突起から入力された…"/>
          <p:cNvSpPr txBox="1"/>
          <p:nvPr/>
        </p:nvSpPr>
        <p:spPr>
          <a:xfrm>
            <a:off x="445194" y="2073271"/>
            <a:ext cx="23493611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ニューロンは、</a:t>
            </a:r>
            <a:r>
              <a:rPr sz="4800" dirty="0" err="1">
                <a:solidFill>
                  <a:srgbClr val="FF0000"/>
                </a:solidFill>
              </a:rPr>
              <a:t>樹状突起</a:t>
            </a:r>
            <a:r>
              <a:rPr lang="ja-JP" altLang="en-US" sz="4800" dirty="0"/>
              <a:t>、</a:t>
            </a:r>
            <a:r>
              <a:rPr lang="ja-JP" altLang="en-US" sz="4800" dirty="0">
                <a:solidFill>
                  <a:srgbClr val="FF0000"/>
                </a:solidFill>
              </a:rPr>
              <a:t>細胞体</a:t>
            </a:r>
            <a:r>
              <a:rPr sz="4800" dirty="0"/>
              <a:t>、</a:t>
            </a:r>
            <a:r>
              <a:rPr sz="4800" dirty="0" err="1">
                <a:solidFill>
                  <a:srgbClr val="FF0000"/>
                </a:solidFill>
              </a:rPr>
              <a:t>軸索</a:t>
            </a:r>
            <a:r>
              <a:rPr sz="4800" dirty="0" err="1"/>
              <a:t>からな</a:t>
            </a:r>
            <a:r>
              <a:rPr lang="ja-JP" altLang="en-US" sz="4800" dirty="0"/>
              <a:t>る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・ニューロンは、</a:t>
            </a:r>
            <a:r>
              <a:rPr sz="4800" dirty="0" err="1"/>
              <a:t>樹状突起から入力された電気信号</a:t>
            </a:r>
            <a:r>
              <a:rPr lang="ja-JP" altLang="en-US" sz="4800" dirty="0"/>
              <a:t>が</a:t>
            </a:r>
            <a:r>
              <a:rPr sz="4800" dirty="0" err="1"/>
              <a:t>神経細胞内の電位を超えるか</a:t>
            </a:r>
            <a:endParaRPr lang="en-US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　</a:t>
            </a:r>
            <a:r>
              <a:rPr sz="4800" dirty="0" err="1"/>
              <a:t>どうかの</a:t>
            </a:r>
            <a:r>
              <a:rPr sz="4800" dirty="0" err="1">
                <a:solidFill>
                  <a:srgbClr val="FF0000"/>
                </a:solidFill>
              </a:rPr>
              <a:t>閾値</a:t>
            </a:r>
            <a:r>
              <a:rPr sz="4800" dirty="0" err="1"/>
              <a:t>を持ってい</a:t>
            </a:r>
            <a:r>
              <a:rPr lang="ja-JP" altLang="en-US" sz="4800" dirty="0"/>
              <a:t>る</a:t>
            </a:r>
            <a:endParaRPr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閾値を超えるとニューロンは興奮状態となり、軸索</a:t>
            </a:r>
            <a:r>
              <a:rPr lang="ja-JP" altLang="en-US" sz="4800" dirty="0"/>
              <a:t>末端</a:t>
            </a:r>
            <a:r>
              <a:rPr sz="4800" dirty="0" err="1"/>
              <a:t>から電気信号が出力される</a:t>
            </a:r>
            <a:endParaRPr sz="4800" dirty="0"/>
          </a:p>
        </p:txBody>
      </p:sp>
      <p:sp>
        <p:nvSpPr>
          <p:cNvPr id="243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樹状突起"/>
          <p:cNvSpPr txBox="1"/>
          <p:nvPr/>
        </p:nvSpPr>
        <p:spPr>
          <a:xfrm>
            <a:off x="898272" y="9749176"/>
            <a:ext cx="16891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樹状突起</a:t>
            </a:r>
          </a:p>
        </p:txBody>
      </p:sp>
      <p:sp>
        <p:nvSpPr>
          <p:cNvPr id="257" name="軸索末端(シナプス)"/>
          <p:cNvSpPr txBox="1"/>
          <p:nvPr/>
        </p:nvSpPr>
        <p:spPr>
          <a:xfrm>
            <a:off x="15230695" y="7650282"/>
            <a:ext cx="3552090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軸索末端(シナプス)</a:t>
            </a:r>
          </a:p>
        </p:txBody>
      </p:sp>
      <p:sp>
        <p:nvSpPr>
          <p:cNvPr id="258" name="軸索"/>
          <p:cNvSpPr txBox="1"/>
          <p:nvPr/>
        </p:nvSpPr>
        <p:spPr>
          <a:xfrm>
            <a:off x="17402330" y="12773705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</a:t>
            </a:r>
          </a:p>
        </p:txBody>
      </p:sp>
      <p:sp>
        <p:nvSpPr>
          <p:cNvPr id="259" name="細胞体"/>
          <p:cNvSpPr txBox="1"/>
          <p:nvPr/>
        </p:nvSpPr>
        <p:spPr>
          <a:xfrm>
            <a:off x="7542892" y="6260921"/>
            <a:ext cx="12954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細胞体</a:t>
            </a:r>
          </a:p>
        </p:txBody>
      </p:sp>
      <p:sp>
        <p:nvSpPr>
          <p:cNvPr id="260" name="線"/>
          <p:cNvSpPr/>
          <p:nvPr/>
        </p:nvSpPr>
        <p:spPr>
          <a:xfrm flipH="1" flipV="1">
            <a:off x="15616701" y="12086403"/>
            <a:ext cx="1539099" cy="8863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"/>
          <p:cNvSpPr/>
          <p:nvPr/>
        </p:nvSpPr>
        <p:spPr>
          <a:xfrm flipV="1">
            <a:off x="16665219" y="8289252"/>
            <a:ext cx="1" cy="1283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線"/>
          <p:cNvSpPr/>
          <p:nvPr/>
        </p:nvSpPr>
        <p:spPr>
          <a:xfrm flipV="1">
            <a:off x="7426595" y="6956061"/>
            <a:ext cx="590723" cy="2464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線"/>
          <p:cNvSpPr/>
          <p:nvPr/>
        </p:nvSpPr>
        <p:spPr>
          <a:xfrm flipV="1">
            <a:off x="2606165" y="9002987"/>
            <a:ext cx="1643931" cy="7648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線"/>
          <p:cNvSpPr/>
          <p:nvPr/>
        </p:nvSpPr>
        <p:spPr>
          <a:xfrm>
            <a:off x="9421084" y="10399252"/>
            <a:ext cx="5955719" cy="16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0" y="0"/>
                </a:moveTo>
                <a:cubicBezTo>
                  <a:pt x="2519" y="12281"/>
                  <a:pt x="6530" y="19944"/>
                  <a:pt x="10894" y="20812"/>
                </a:cubicBezTo>
                <a:cubicBezTo>
                  <a:pt x="14858" y="21600"/>
                  <a:pt x="18737" y="16676"/>
                  <a:pt x="21600" y="722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出力"/>
          <p:cNvSpPr txBox="1"/>
          <p:nvPr/>
        </p:nvSpPr>
        <p:spPr>
          <a:xfrm>
            <a:off x="17022137" y="8618224"/>
            <a:ext cx="1231107" cy="7797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4400" dirty="0" err="1"/>
              <a:t>出力</a:t>
            </a:r>
            <a:endParaRPr dirty="0"/>
          </a:p>
        </p:txBody>
      </p:sp>
      <p:sp>
        <p:nvSpPr>
          <p:cNvPr id="267" name="角丸四角形"/>
          <p:cNvSpPr/>
          <p:nvPr/>
        </p:nvSpPr>
        <p:spPr>
          <a:xfrm>
            <a:off x="5293216" y="6242239"/>
            <a:ext cx="1516436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8" name="入力x1"/>
          <p:cNvSpPr txBox="1"/>
          <p:nvPr/>
        </p:nvSpPr>
        <p:spPr>
          <a:xfrm>
            <a:off x="5367358" y="6406544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69" name="角丸四角形"/>
          <p:cNvSpPr/>
          <p:nvPr/>
        </p:nvSpPr>
        <p:spPr>
          <a:xfrm>
            <a:off x="2957627" y="762321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0" name="入力x2"/>
          <p:cNvSpPr txBox="1"/>
          <p:nvPr/>
        </p:nvSpPr>
        <p:spPr>
          <a:xfrm>
            <a:off x="3031768" y="778751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1" name="角丸四角形"/>
          <p:cNvSpPr/>
          <p:nvPr/>
        </p:nvSpPr>
        <p:spPr>
          <a:xfrm>
            <a:off x="3216551" y="11094652"/>
            <a:ext cx="1516435" cy="85705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2" name="入力x3"/>
          <p:cNvSpPr txBox="1"/>
          <p:nvPr/>
        </p:nvSpPr>
        <p:spPr>
          <a:xfrm>
            <a:off x="3290692" y="11258957"/>
            <a:ext cx="1170192" cy="55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/>
              <a:t>入力</a:t>
            </a:r>
            <a:r>
              <a:rPr lang="en-US" dirty="0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273" name="電気信号が閾値を超えれば"/>
          <p:cNvSpPr txBox="1"/>
          <p:nvPr/>
        </p:nvSpPr>
        <p:spPr>
          <a:xfrm>
            <a:off x="9683408" y="9702010"/>
            <a:ext cx="5642570" cy="65659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3600" dirty="0" err="1"/>
              <a:t>電気信号が閾値を超えれば</a:t>
            </a:r>
            <a:endParaRPr sz="3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0A86C6EF-49E4-F503-04B3-BD8CEF47C49A}"/>
              </a:ext>
            </a:extLst>
          </p:cNvPr>
          <p:cNvSpPr/>
          <p:nvPr/>
        </p:nvSpPr>
        <p:spPr>
          <a:xfrm rot="4471694">
            <a:off x="5707690" y="7886723"/>
            <a:ext cx="1707443" cy="858044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3605B2D-7F8F-F78C-AC50-82856722CB33}"/>
              </a:ext>
            </a:extLst>
          </p:cNvPr>
          <p:cNvSpPr/>
          <p:nvPr/>
        </p:nvSpPr>
        <p:spPr>
          <a:xfrm rot="2067872">
            <a:off x="4498205" y="8616638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E360114-C083-8168-8846-33586D914F6A}"/>
              </a:ext>
            </a:extLst>
          </p:cNvPr>
          <p:cNvSpPr/>
          <p:nvPr/>
        </p:nvSpPr>
        <p:spPr>
          <a:xfrm rot="19351231">
            <a:off x="4956778" y="10471076"/>
            <a:ext cx="1707443" cy="1182013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電気信号が閾値を超えれば">
            <a:extLst>
              <a:ext uri="{FF2B5EF4-FFF2-40B4-BE49-F238E27FC236}">
                <a16:creationId xmlns:a16="http://schemas.microsoft.com/office/drawing/2014/main" id="{049A53DA-D491-843A-0986-0D74659C4D09}"/>
              </a:ext>
            </a:extLst>
          </p:cNvPr>
          <p:cNvSpPr txBox="1"/>
          <p:nvPr/>
        </p:nvSpPr>
        <p:spPr>
          <a:xfrm>
            <a:off x="6696084" y="9483940"/>
            <a:ext cx="1487587" cy="9335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ja-JP" altLang="en-US" sz="5400" dirty="0"/>
              <a:t>閾値</a:t>
            </a:r>
            <a:endParaRPr sz="5400" dirty="0"/>
          </a:p>
        </p:txBody>
      </p:sp>
      <p:sp>
        <p:nvSpPr>
          <p:cNvPr id="6" name="入力">
            <a:extLst>
              <a:ext uri="{FF2B5EF4-FFF2-40B4-BE49-F238E27FC236}">
                <a16:creationId xmlns:a16="http://schemas.microsoft.com/office/drawing/2014/main" id="{B75AF7C2-2CA1-C09A-62B4-6D3EBCC9E467}"/>
              </a:ext>
            </a:extLst>
          </p:cNvPr>
          <p:cNvSpPr txBox="1"/>
          <p:nvPr/>
        </p:nvSpPr>
        <p:spPr>
          <a:xfrm>
            <a:off x="1815825" y="6437373"/>
            <a:ext cx="1333698" cy="8412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sz="4800" dirty="0" err="1"/>
              <a:t>入力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0296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76" name="単一のニューロンはこのようなモデルで表すことができる。"/>
          <p:cNvSpPr txBox="1"/>
          <p:nvPr/>
        </p:nvSpPr>
        <p:spPr>
          <a:xfrm>
            <a:off x="3061461" y="2671272"/>
            <a:ext cx="1981311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単一の</a:t>
            </a:r>
            <a:r>
              <a:rPr lang="ja-JP" altLang="en-US" dirty="0"/>
              <a:t>人工</a:t>
            </a:r>
            <a:r>
              <a:rPr dirty="0" err="1"/>
              <a:t>ニューロンはこのようなモデルで表すことができる</a:t>
            </a:r>
            <a:r>
              <a:rPr dirty="0"/>
              <a:t>。</a:t>
            </a:r>
          </a:p>
        </p:txBody>
      </p:sp>
      <p:sp>
        <p:nvSpPr>
          <p:cNvPr id="277" name="角丸四角形"/>
          <p:cNvSpPr/>
          <p:nvPr/>
        </p:nvSpPr>
        <p:spPr>
          <a:xfrm>
            <a:off x="2528128" y="6223000"/>
            <a:ext cx="3467732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8" name="角丸四角形"/>
          <p:cNvSpPr/>
          <p:nvPr/>
        </p:nvSpPr>
        <p:spPr>
          <a:xfrm>
            <a:off x="2528128" y="8486257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9" name="角丸四角形"/>
          <p:cNvSpPr/>
          <p:nvPr/>
        </p:nvSpPr>
        <p:spPr>
          <a:xfrm>
            <a:off x="2528128" y="10749515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0" name="楕円"/>
          <p:cNvSpPr/>
          <p:nvPr/>
        </p:nvSpPr>
        <p:spPr>
          <a:xfrm>
            <a:off x="9425857" y="6705935"/>
            <a:ext cx="6081049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1" name="線"/>
          <p:cNvSpPr/>
          <p:nvPr/>
        </p:nvSpPr>
        <p:spPr>
          <a:xfrm>
            <a:off x="6664791" y="6860979"/>
            <a:ext cx="2211118" cy="948818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線"/>
          <p:cNvSpPr/>
          <p:nvPr/>
        </p:nvSpPr>
        <p:spPr>
          <a:xfrm>
            <a:off x="6664791" y="9215101"/>
            <a:ext cx="2193590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線"/>
          <p:cNvSpPr/>
          <p:nvPr/>
        </p:nvSpPr>
        <p:spPr>
          <a:xfrm flipV="1">
            <a:off x="6664791" y="10326326"/>
            <a:ext cx="2211718" cy="1058190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入力x1"/>
          <p:cNvSpPr txBox="1"/>
          <p:nvPr/>
        </p:nvSpPr>
        <p:spPr>
          <a:xfrm>
            <a:off x="3146630" y="6273799"/>
            <a:ext cx="19909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285" name="入力x2"/>
          <p:cNvSpPr txBox="1"/>
          <p:nvPr/>
        </p:nvSpPr>
        <p:spPr>
          <a:xfrm>
            <a:off x="3146630" y="8537057"/>
            <a:ext cx="20483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286" name="入力x3"/>
          <p:cNvSpPr txBox="1"/>
          <p:nvPr/>
        </p:nvSpPr>
        <p:spPr>
          <a:xfrm>
            <a:off x="3237810" y="10876515"/>
            <a:ext cx="20045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287" name="重みw1"/>
          <p:cNvSpPr txBox="1"/>
          <p:nvPr/>
        </p:nvSpPr>
        <p:spPr>
          <a:xfrm>
            <a:off x="7125948" y="5949356"/>
            <a:ext cx="2076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288" name="重みw2"/>
          <p:cNvSpPr txBox="1"/>
          <p:nvPr/>
        </p:nvSpPr>
        <p:spPr>
          <a:xfrm>
            <a:off x="6672815" y="7989628"/>
            <a:ext cx="21334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289" name="重みw3"/>
          <p:cNvSpPr txBox="1"/>
          <p:nvPr/>
        </p:nvSpPr>
        <p:spPr>
          <a:xfrm>
            <a:off x="7097245" y="11066060"/>
            <a:ext cx="20896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290" name="μ"/>
          <p:cNvSpPr txBox="1"/>
          <p:nvPr/>
        </p:nvSpPr>
        <p:spPr>
          <a:xfrm>
            <a:off x="10435142" y="8730733"/>
            <a:ext cx="78740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μ</a:t>
            </a:r>
          </a:p>
        </p:txBody>
      </p:sp>
      <p:sp>
        <p:nvSpPr>
          <p:cNvPr id="291" name="矢印"/>
          <p:cNvSpPr/>
          <p:nvPr/>
        </p:nvSpPr>
        <p:spPr>
          <a:xfrm>
            <a:off x="16462686" y="8580101"/>
            <a:ext cx="181874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2" name="角丸四角形"/>
          <p:cNvSpPr/>
          <p:nvPr/>
        </p:nvSpPr>
        <p:spPr>
          <a:xfrm>
            <a:off x="19237210" y="8580101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3" name="発火"/>
          <p:cNvSpPr txBox="1"/>
          <p:nvPr/>
        </p:nvSpPr>
        <p:spPr>
          <a:xfrm>
            <a:off x="20240826" y="8824576"/>
            <a:ext cx="146050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発火</a:t>
            </a:r>
          </a:p>
        </p:txBody>
      </p:sp>
      <p:sp>
        <p:nvSpPr>
          <p:cNvPr id="294" name="線"/>
          <p:cNvSpPr/>
          <p:nvPr/>
        </p:nvSpPr>
        <p:spPr>
          <a:xfrm flipV="1">
            <a:off x="12358012" y="6690375"/>
            <a:ext cx="1" cy="48617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活性化…"/>
          <p:cNvSpPr txBox="1"/>
          <p:nvPr/>
        </p:nvSpPr>
        <p:spPr>
          <a:xfrm>
            <a:off x="12851376" y="7503092"/>
            <a:ext cx="1600201" cy="130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関数</a:t>
            </a:r>
          </a:p>
        </p:txBody>
      </p:sp>
      <p:sp>
        <p:nvSpPr>
          <p:cNvPr id="296" name="f(μ)"/>
          <p:cNvSpPr txBox="1"/>
          <p:nvPr/>
        </p:nvSpPr>
        <p:spPr>
          <a:xfrm>
            <a:off x="13066337" y="8913476"/>
            <a:ext cx="1170280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f(μ)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76" name="単一のニューロンはこのようなモデルで表すことができる。"/>
          <p:cNvSpPr txBox="1"/>
          <p:nvPr/>
        </p:nvSpPr>
        <p:spPr>
          <a:xfrm>
            <a:off x="922284" y="1696484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（イメージ）</a:t>
            </a:r>
            <a:endParaRPr dirty="0"/>
          </a:p>
        </p:txBody>
      </p:sp>
      <p:sp>
        <p:nvSpPr>
          <p:cNvPr id="277" name="角丸四角形"/>
          <p:cNvSpPr/>
          <p:nvPr/>
        </p:nvSpPr>
        <p:spPr>
          <a:xfrm>
            <a:off x="2528128" y="6223000"/>
            <a:ext cx="3467732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8" name="角丸四角形"/>
          <p:cNvSpPr/>
          <p:nvPr/>
        </p:nvSpPr>
        <p:spPr>
          <a:xfrm>
            <a:off x="2528128" y="8486257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79" name="角丸四角形"/>
          <p:cNvSpPr/>
          <p:nvPr/>
        </p:nvSpPr>
        <p:spPr>
          <a:xfrm>
            <a:off x="2528128" y="10749515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0" name="楕円"/>
          <p:cNvSpPr/>
          <p:nvPr/>
        </p:nvSpPr>
        <p:spPr>
          <a:xfrm>
            <a:off x="9425857" y="6705935"/>
            <a:ext cx="6081049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1" name="線"/>
          <p:cNvSpPr/>
          <p:nvPr/>
        </p:nvSpPr>
        <p:spPr>
          <a:xfrm>
            <a:off x="6664791" y="6860979"/>
            <a:ext cx="2211118" cy="948818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線"/>
          <p:cNvSpPr/>
          <p:nvPr/>
        </p:nvSpPr>
        <p:spPr>
          <a:xfrm>
            <a:off x="6664791" y="9215101"/>
            <a:ext cx="2193590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線"/>
          <p:cNvSpPr/>
          <p:nvPr/>
        </p:nvSpPr>
        <p:spPr>
          <a:xfrm flipV="1">
            <a:off x="6664791" y="10326326"/>
            <a:ext cx="2211718" cy="1058190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入力x1"/>
          <p:cNvSpPr txBox="1"/>
          <p:nvPr/>
        </p:nvSpPr>
        <p:spPr>
          <a:xfrm>
            <a:off x="3146630" y="6273799"/>
            <a:ext cx="19909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285" name="入力x2"/>
          <p:cNvSpPr txBox="1"/>
          <p:nvPr/>
        </p:nvSpPr>
        <p:spPr>
          <a:xfrm>
            <a:off x="3146630" y="8537057"/>
            <a:ext cx="20483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286" name="入力x3"/>
          <p:cNvSpPr txBox="1"/>
          <p:nvPr/>
        </p:nvSpPr>
        <p:spPr>
          <a:xfrm>
            <a:off x="3237810" y="10876515"/>
            <a:ext cx="20045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287" name="重みw1"/>
          <p:cNvSpPr txBox="1"/>
          <p:nvPr/>
        </p:nvSpPr>
        <p:spPr>
          <a:xfrm>
            <a:off x="7125948" y="5949356"/>
            <a:ext cx="2076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288" name="重みw2"/>
          <p:cNvSpPr txBox="1"/>
          <p:nvPr/>
        </p:nvSpPr>
        <p:spPr>
          <a:xfrm>
            <a:off x="6672815" y="7989628"/>
            <a:ext cx="21334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289" name="重みw3"/>
          <p:cNvSpPr txBox="1"/>
          <p:nvPr/>
        </p:nvSpPr>
        <p:spPr>
          <a:xfrm>
            <a:off x="7097245" y="11066060"/>
            <a:ext cx="20896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290" name="μ"/>
          <p:cNvSpPr txBox="1"/>
          <p:nvPr/>
        </p:nvSpPr>
        <p:spPr>
          <a:xfrm>
            <a:off x="10435142" y="8730733"/>
            <a:ext cx="78740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μ</a:t>
            </a:r>
          </a:p>
        </p:txBody>
      </p:sp>
      <p:sp>
        <p:nvSpPr>
          <p:cNvPr id="291" name="矢印"/>
          <p:cNvSpPr/>
          <p:nvPr/>
        </p:nvSpPr>
        <p:spPr>
          <a:xfrm>
            <a:off x="16462686" y="8580101"/>
            <a:ext cx="181874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2" name="角丸四角形"/>
          <p:cNvSpPr/>
          <p:nvPr/>
        </p:nvSpPr>
        <p:spPr>
          <a:xfrm>
            <a:off x="19237210" y="8580101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93" name="発火"/>
          <p:cNvSpPr txBox="1"/>
          <p:nvPr/>
        </p:nvSpPr>
        <p:spPr>
          <a:xfrm>
            <a:off x="20240826" y="8824576"/>
            <a:ext cx="146050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発火</a:t>
            </a:r>
          </a:p>
        </p:txBody>
      </p:sp>
      <p:sp>
        <p:nvSpPr>
          <p:cNvPr id="294" name="線"/>
          <p:cNvSpPr/>
          <p:nvPr/>
        </p:nvSpPr>
        <p:spPr>
          <a:xfrm flipV="1">
            <a:off x="12358012" y="6690375"/>
            <a:ext cx="1" cy="48617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活性化…"/>
          <p:cNvSpPr txBox="1"/>
          <p:nvPr/>
        </p:nvSpPr>
        <p:spPr>
          <a:xfrm>
            <a:off x="12851376" y="7503092"/>
            <a:ext cx="1600201" cy="130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関数</a:t>
            </a:r>
          </a:p>
        </p:txBody>
      </p:sp>
      <p:sp>
        <p:nvSpPr>
          <p:cNvPr id="296" name="f(μ)"/>
          <p:cNvSpPr txBox="1"/>
          <p:nvPr/>
        </p:nvSpPr>
        <p:spPr>
          <a:xfrm>
            <a:off x="13066337" y="8913476"/>
            <a:ext cx="1170280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f(μ)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AE5FFF8-0CF5-B3C1-4B6F-8CAE972A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06" y="2377176"/>
            <a:ext cx="8456169" cy="3460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ニューロンとパーセプトロン">
            <a:extLst>
              <a:ext uri="{FF2B5EF4-FFF2-40B4-BE49-F238E27FC236}">
                <a16:creationId xmlns:a16="http://schemas.microsoft.com/office/drawing/2014/main" id="{6334CEF4-DAEC-E2EB-0D29-5A76FA30BA2B}"/>
              </a:ext>
            </a:extLst>
          </p:cNvPr>
          <p:cNvSpPr txBox="1"/>
          <p:nvPr/>
        </p:nvSpPr>
        <p:spPr>
          <a:xfrm>
            <a:off x="3479352" y="12634166"/>
            <a:ext cx="282128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樹状突起</a:t>
            </a:r>
            <a:endParaRPr dirty="0"/>
          </a:p>
        </p:txBody>
      </p:sp>
      <p:sp>
        <p:nvSpPr>
          <p:cNvPr id="4" name="ニューロンとパーセプトロン">
            <a:extLst>
              <a:ext uri="{FF2B5EF4-FFF2-40B4-BE49-F238E27FC236}">
                <a16:creationId xmlns:a16="http://schemas.microsoft.com/office/drawing/2014/main" id="{58491FBA-9982-B575-BA5E-B10C379C73FF}"/>
              </a:ext>
            </a:extLst>
          </p:cNvPr>
          <p:cNvSpPr txBox="1"/>
          <p:nvPr/>
        </p:nvSpPr>
        <p:spPr>
          <a:xfrm>
            <a:off x="11395575" y="12566310"/>
            <a:ext cx="214161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細胞体</a:t>
            </a:r>
            <a:endParaRPr dirty="0"/>
          </a:p>
        </p:txBody>
      </p:sp>
      <p:sp>
        <p:nvSpPr>
          <p:cNvPr id="5" name="ニューロンとパーセプトロン">
            <a:extLst>
              <a:ext uri="{FF2B5EF4-FFF2-40B4-BE49-F238E27FC236}">
                <a16:creationId xmlns:a16="http://schemas.microsoft.com/office/drawing/2014/main" id="{9C93A5ED-F731-EAB8-6D71-256C9F841B6D}"/>
              </a:ext>
            </a:extLst>
          </p:cNvPr>
          <p:cNvSpPr txBox="1"/>
          <p:nvPr/>
        </p:nvSpPr>
        <p:spPr>
          <a:xfrm>
            <a:off x="19726101" y="12566309"/>
            <a:ext cx="1461939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軸索</a:t>
            </a:r>
            <a:endParaRPr dirty="0"/>
          </a:p>
        </p:txBody>
      </p:sp>
      <p:sp>
        <p:nvSpPr>
          <p:cNvPr id="6" name="ニューロンとパーセプトロン">
            <a:extLst>
              <a:ext uri="{FF2B5EF4-FFF2-40B4-BE49-F238E27FC236}">
                <a16:creationId xmlns:a16="http://schemas.microsoft.com/office/drawing/2014/main" id="{E7C9CA82-C103-9CFF-8AFF-CB94CD6998E4}"/>
              </a:ext>
            </a:extLst>
          </p:cNvPr>
          <p:cNvSpPr txBox="1"/>
          <p:nvPr/>
        </p:nvSpPr>
        <p:spPr>
          <a:xfrm>
            <a:off x="2435844" y="2740787"/>
            <a:ext cx="12880129" cy="25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 algn="l"/>
            <a:r>
              <a:rPr lang="en-US" sz="4400" dirty="0"/>
              <a:t>X1</a:t>
            </a:r>
            <a:r>
              <a:rPr lang="ja-JP" altLang="en-US" sz="4400" dirty="0"/>
              <a:t>～</a:t>
            </a:r>
            <a:r>
              <a:rPr lang="en-US" sz="4400" dirty="0"/>
              <a:t>X3</a:t>
            </a:r>
            <a:r>
              <a:rPr lang="ja-JP" altLang="en-US" sz="4400" dirty="0"/>
              <a:t>：入力</a:t>
            </a:r>
            <a:r>
              <a:rPr lang="en-US" altLang="ja-JP" sz="4400" dirty="0"/>
              <a:t>. </a:t>
            </a:r>
            <a:r>
              <a:rPr lang="ja-JP" altLang="en-US" sz="4400" dirty="0"/>
              <a:t>各電気信号</a:t>
            </a:r>
            <a:endParaRPr lang="en-US" altLang="ja-JP" sz="4400" dirty="0"/>
          </a:p>
          <a:p>
            <a:pPr algn="l"/>
            <a:r>
              <a:rPr lang="en-US" sz="4400" dirty="0"/>
              <a:t>w1</a:t>
            </a:r>
            <a:r>
              <a:rPr lang="ja-JP" altLang="en-US" sz="4400" dirty="0"/>
              <a:t>～</a:t>
            </a:r>
            <a:r>
              <a:rPr lang="en-US" altLang="ja-JP" sz="4400" dirty="0"/>
              <a:t>w3 : </a:t>
            </a:r>
            <a:r>
              <a:rPr lang="ja-JP" altLang="en-US" sz="4400" dirty="0"/>
              <a:t>重み</a:t>
            </a:r>
            <a:r>
              <a:rPr lang="en-US" altLang="ja-JP" sz="4400" dirty="0"/>
              <a:t>. </a:t>
            </a:r>
            <a:r>
              <a:rPr lang="ja-JP" altLang="en-US" sz="4400" dirty="0"/>
              <a:t>細胞体までに受ける抵抗の様なもの</a:t>
            </a:r>
            <a:endParaRPr lang="en-US" altLang="ja-JP" sz="4400" dirty="0"/>
          </a:p>
          <a:p>
            <a:pPr algn="l"/>
            <a:r>
              <a:rPr lang="en-US" altLang="ja-JP" sz="4400" dirty="0"/>
              <a:t>μ</a:t>
            </a:r>
            <a:r>
              <a:rPr lang="ja-JP" altLang="en-US" sz="4400" dirty="0"/>
              <a:t> </a:t>
            </a:r>
            <a:r>
              <a:rPr lang="en-US" altLang="ja-JP" sz="4400" dirty="0"/>
              <a:t>:</a:t>
            </a:r>
            <a:r>
              <a:rPr lang="ja-JP" altLang="en-US" sz="4400" dirty="0"/>
              <a:t> 各電気信号が細胞体に集まった際の総和</a:t>
            </a:r>
            <a:endParaRPr lang="en-US" altLang="ja-JP" sz="4400" dirty="0"/>
          </a:p>
          <a:p>
            <a:pPr algn="l"/>
            <a:r>
              <a:rPr lang="en-US" sz="4400" dirty="0"/>
              <a:t>f(</a:t>
            </a:r>
            <a:r>
              <a:rPr lang="en-US" altLang="ja-JP" sz="4400" dirty="0"/>
              <a:t>μ) : </a:t>
            </a:r>
            <a:r>
              <a:rPr lang="ja-JP" altLang="en-US" sz="4400" dirty="0"/>
              <a:t>活性化関数</a:t>
            </a:r>
            <a:r>
              <a:rPr lang="en-US" altLang="ja-JP" sz="4400" dirty="0"/>
              <a:t>. </a:t>
            </a:r>
            <a:r>
              <a:rPr lang="ja-JP" altLang="en-US" sz="4400" dirty="0"/>
              <a:t>閾値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3504421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99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1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2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3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入力x1"/>
          <p:cNvSpPr txBox="1"/>
          <p:nvPr/>
        </p:nvSpPr>
        <p:spPr>
          <a:xfrm>
            <a:off x="3272597" y="6833132"/>
            <a:ext cx="199096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07" name="入力x2"/>
          <p:cNvSpPr txBox="1"/>
          <p:nvPr/>
        </p:nvSpPr>
        <p:spPr>
          <a:xfrm>
            <a:off x="3272597" y="9096390"/>
            <a:ext cx="20483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08" name="入力x3"/>
          <p:cNvSpPr txBox="1"/>
          <p:nvPr/>
        </p:nvSpPr>
        <p:spPr>
          <a:xfrm>
            <a:off x="3363778" y="11435848"/>
            <a:ext cx="20045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309" name="重みw1"/>
          <p:cNvSpPr txBox="1"/>
          <p:nvPr/>
        </p:nvSpPr>
        <p:spPr>
          <a:xfrm>
            <a:off x="7251916" y="6508688"/>
            <a:ext cx="2076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10" name="重みw2"/>
          <p:cNvSpPr txBox="1"/>
          <p:nvPr/>
        </p:nvSpPr>
        <p:spPr>
          <a:xfrm>
            <a:off x="6798783" y="8548961"/>
            <a:ext cx="21334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11" name="重みw3"/>
          <p:cNvSpPr txBox="1"/>
          <p:nvPr/>
        </p:nvSpPr>
        <p:spPr>
          <a:xfrm>
            <a:off x="7223212" y="11625392"/>
            <a:ext cx="20896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312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3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4" name="出力z"/>
          <p:cNvSpPr txBox="1"/>
          <p:nvPr/>
        </p:nvSpPr>
        <p:spPr>
          <a:xfrm>
            <a:off x="19981679" y="9190233"/>
            <a:ext cx="17375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出力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z</a:t>
            </a:r>
          </a:p>
        </p:txBody>
      </p:sp>
      <p:sp>
        <p:nvSpPr>
          <p:cNvPr id="319" name="μ"/>
          <p:cNvSpPr txBox="1"/>
          <p:nvPr/>
        </p:nvSpPr>
        <p:spPr>
          <a:xfrm>
            <a:off x="10833944" y="9019898"/>
            <a:ext cx="722955" cy="132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8800"/>
              <a:t>μ</a:t>
            </a:r>
          </a:p>
        </p:txBody>
      </p:sp>
      <p:sp>
        <p:nvSpPr>
          <p:cNvPr id="320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μは入力値に重みを掛け合わせた合計で計算される"/>
          <p:cNvSpPr txBox="1"/>
          <p:nvPr/>
        </p:nvSpPr>
        <p:spPr>
          <a:xfrm>
            <a:off x="4668581" y="2275074"/>
            <a:ext cx="1559560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μは入力値に重みを掛け合わせた合計で計算される</a:t>
            </a:r>
          </a:p>
        </p:txBody>
      </p:sp>
      <p:sp>
        <p:nvSpPr>
          <p:cNvPr id="322" name="活性化…"/>
          <p:cNvSpPr txBox="1"/>
          <p:nvPr/>
        </p:nvSpPr>
        <p:spPr>
          <a:xfrm>
            <a:off x="13304899" y="8673774"/>
            <a:ext cx="1600201" cy="1302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関数</a:t>
            </a:r>
          </a:p>
        </p:txBody>
      </p:sp>
      <p:sp>
        <p:nvSpPr>
          <p:cNvPr id="323" name="f(μ)"/>
          <p:cNvSpPr txBox="1"/>
          <p:nvPr/>
        </p:nvSpPr>
        <p:spPr>
          <a:xfrm>
            <a:off x="13519860" y="10084157"/>
            <a:ext cx="1170280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f(μ)</a:t>
            </a:r>
          </a:p>
        </p:txBody>
      </p:sp>
      <p:sp>
        <p:nvSpPr>
          <p:cNvPr id="28" name="μ = x1×w1 + x2×w2+ ・・・ + xn×wn =       xiwi">
            <a:extLst>
              <a:ext uri="{FF2B5EF4-FFF2-40B4-BE49-F238E27FC236}">
                <a16:creationId xmlns:a16="http://schemas.microsoft.com/office/drawing/2014/main" id="{EE6A9DD1-DECE-438D-BB21-270359AAF406}"/>
              </a:ext>
            </a:extLst>
          </p:cNvPr>
          <p:cNvSpPr txBox="1"/>
          <p:nvPr/>
        </p:nvSpPr>
        <p:spPr>
          <a:xfrm>
            <a:off x="6790759" y="3773042"/>
            <a:ext cx="11318999" cy="112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μ = x</a:t>
            </a:r>
            <a:r>
              <a:rPr sz="7200" baseline="-5999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sz="7200" baseline="-5999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sz="7200" baseline="-599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sz="7200" baseline="-599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r>
              <a:rPr lang="en-US" sz="7200" baseline="-6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lang="en-US" sz="7200" baseline="-5999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7200" baseline="-5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6F1BD2-365C-1D84-4BE8-559175D9D193}"/>
              </a:ext>
            </a:extLst>
          </p:cNvPr>
          <p:cNvSpPr/>
          <p:nvPr/>
        </p:nvSpPr>
        <p:spPr>
          <a:xfrm>
            <a:off x="2211573" y="5571460"/>
            <a:ext cx="10137546" cy="7658594"/>
          </a:xfrm>
          <a:prstGeom prst="rect">
            <a:avLst/>
          </a:prstGeom>
          <a:noFill/>
          <a:ln w="381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99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1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2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3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入力x1"/>
          <p:cNvSpPr txBox="1"/>
          <p:nvPr/>
        </p:nvSpPr>
        <p:spPr>
          <a:xfrm>
            <a:off x="3272597" y="6833132"/>
            <a:ext cx="199096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07" name="入力x2"/>
          <p:cNvSpPr txBox="1"/>
          <p:nvPr/>
        </p:nvSpPr>
        <p:spPr>
          <a:xfrm>
            <a:off x="3272597" y="9096390"/>
            <a:ext cx="20483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08" name="入力x3"/>
          <p:cNvSpPr txBox="1"/>
          <p:nvPr/>
        </p:nvSpPr>
        <p:spPr>
          <a:xfrm>
            <a:off x="3363778" y="11597336"/>
            <a:ext cx="2141612" cy="84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入力</a:t>
            </a:r>
            <a:r>
              <a:rPr dirty="0" err="1"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lang="en-US" baseline="-6000" dirty="0" err="1">
                <a:latin typeface="Apple Chancery"/>
                <a:ea typeface="Apple Chancery"/>
                <a:cs typeface="Apple Chancery"/>
                <a:sym typeface="Apple Chancery"/>
              </a:rPr>
              <a:t>n</a:t>
            </a:r>
            <a:endParaRPr baseline="-6000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309" name="重みw1"/>
          <p:cNvSpPr txBox="1"/>
          <p:nvPr/>
        </p:nvSpPr>
        <p:spPr>
          <a:xfrm>
            <a:off x="7251916" y="6508688"/>
            <a:ext cx="2076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10" name="重みw2"/>
          <p:cNvSpPr txBox="1"/>
          <p:nvPr/>
        </p:nvSpPr>
        <p:spPr>
          <a:xfrm>
            <a:off x="6798783" y="8548961"/>
            <a:ext cx="21334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11" name="重みw3"/>
          <p:cNvSpPr txBox="1"/>
          <p:nvPr/>
        </p:nvSpPr>
        <p:spPr>
          <a:xfrm>
            <a:off x="7223212" y="11786880"/>
            <a:ext cx="2141612" cy="84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重み</a:t>
            </a:r>
            <a:r>
              <a:rPr dirty="0" err="1"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lang="en-US" baseline="-5999" dirty="0" err="1">
                <a:latin typeface="Apple Chancery"/>
                <a:ea typeface="Apple Chancery"/>
                <a:cs typeface="Apple Chancery"/>
                <a:sym typeface="Apple Chancery"/>
              </a:rPr>
              <a:t>n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312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3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4" name="出力z"/>
          <p:cNvSpPr txBox="1"/>
          <p:nvPr/>
        </p:nvSpPr>
        <p:spPr>
          <a:xfrm>
            <a:off x="19981679" y="9190233"/>
            <a:ext cx="17375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出力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z</a:t>
            </a:r>
          </a:p>
        </p:txBody>
      </p:sp>
      <p:sp>
        <p:nvSpPr>
          <p:cNvPr id="319" name="μ"/>
          <p:cNvSpPr txBox="1"/>
          <p:nvPr/>
        </p:nvSpPr>
        <p:spPr>
          <a:xfrm>
            <a:off x="10833944" y="9130697"/>
            <a:ext cx="610745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7200"/>
              <a:t>μ</a:t>
            </a:r>
          </a:p>
        </p:txBody>
      </p:sp>
      <p:sp>
        <p:nvSpPr>
          <p:cNvPr id="320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μは入力値に重みを掛け合わせた合計で計算される"/>
          <p:cNvSpPr txBox="1"/>
          <p:nvPr/>
        </p:nvSpPr>
        <p:spPr>
          <a:xfrm>
            <a:off x="4668581" y="2247280"/>
            <a:ext cx="1473320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入力が</a:t>
            </a:r>
            <a:r>
              <a:rPr lang="en-US" altLang="ja-JP" dirty="0"/>
              <a:t>n</a:t>
            </a:r>
            <a:r>
              <a:rPr lang="ja-JP" altLang="en-US" dirty="0"/>
              <a:t>個あった場合は下のように一般化できる</a:t>
            </a:r>
            <a:endParaRPr dirty="0"/>
          </a:p>
        </p:txBody>
      </p:sp>
      <p:sp>
        <p:nvSpPr>
          <p:cNvPr id="322" name="活性化…"/>
          <p:cNvSpPr txBox="1"/>
          <p:nvPr/>
        </p:nvSpPr>
        <p:spPr>
          <a:xfrm>
            <a:off x="13304899" y="8673774"/>
            <a:ext cx="1600201" cy="1302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関数</a:t>
            </a:r>
          </a:p>
        </p:txBody>
      </p:sp>
      <p:sp>
        <p:nvSpPr>
          <p:cNvPr id="323" name="f(μ)"/>
          <p:cNvSpPr txBox="1"/>
          <p:nvPr/>
        </p:nvSpPr>
        <p:spPr>
          <a:xfrm>
            <a:off x="13519860" y="10084157"/>
            <a:ext cx="1170280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f(μ)</a:t>
            </a:r>
          </a:p>
        </p:txBody>
      </p:sp>
      <p:sp>
        <p:nvSpPr>
          <p:cNvPr id="28" name="μ = x1×w1 + x2×w2+ ・・・ + xn×wn =       xiwi">
            <a:extLst>
              <a:ext uri="{FF2B5EF4-FFF2-40B4-BE49-F238E27FC236}">
                <a16:creationId xmlns:a16="http://schemas.microsoft.com/office/drawing/2014/main" id="{EE6A9DD1-DECE-438D-BB21-270359AAF406}"/>
              </a:ext>
            </a:extLst>
          </p:cNvPr>
          <p:cNvSpPr txBox="1"/>
          <p:nvPr/>
        </p:nvSpPr>
        <p:spPr>
          <a:xfrm>
            <a:off x="5368324" y="4156644"/>
            <a:ext cx="17256875" cy="84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μ = x</a:t>
            </a:r>
            <a:r>
              <a:rPr baseline="-5999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baseline="-5999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baseline="-599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baseline="-5999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・・・ +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baseline="-5999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×w</a:t>
            </a:r>
            <a:r>
              <a:rPr baseline="-5999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=   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baseline="-5999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baseline="-5999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baseline="-5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i">
            <a:extLst>
              <a:ext uri="{FF2B5EF4-FFF2-40B4-BE49-F238E27FC236}">
                <a16:creationId xmlns:a16="http://schemas.microsoft.com/office/drawing/2014/main" id="{6A0CA449-5F22-415F-9383-B543E42D4BB7}"/>
              </a:ext>
            </a:extLst>
          </p:cNvPr>
          <p:cNvSpPr txBox="1"/>
          <p:nvPr/>
        </p:nvSpPr>
        <p:spPr>
          <a:xfrm>
            <a:off x="16887375" y="4895305"/>
            <a:ext cx="25327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08E315D1-D620-4517-AC5D-AA507BFF62F3}"/>
              </a:ext>
            </a:extLst>
          </p:cNvPr>
          <p:cNvSpPr txBox="1"/>
          <p:nvPr/>
        </p:nvSpPr>
        <p:spPr>
          <a:xfrm>
            <a:off x="16796993" y="3397108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1" name="Σ">
            <a:extLst>
              <a:ext uri="{FF2B5EF4-FFF2-40B4-BE49-F238E27FC236}">
                <a16:creationId xmlns:a16="http://schemas.microsoft.com/office/drawing/2014/main" id="{E99B8007-7273-4014-AA43-728C9DB11F00}"/>
              </a:ext>
            </a:extLst>
          </p:cNvPr>
          <p:cNvSpPr txBox="1"/>
          <p:nvPr/>
        </p:nvSpPr>
        <p:spPr>
          <a:xfrm>
            <a:off x="16523410" y="4041965"/>
            <a:ext cx="681277" cy="111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2" name="μ">
            <a:extLst>
              <a:ext uri="{FF2B5EF4-FFF2-40B4-BE49-F238E27FC236}">
                <a16:creationId xmlns:a16="http://schemas.microsoft.com/office/drawing/2014/main" id="{A70B88D0-CC52-459D-404E-23492281E31E}"/>
              </a:ext>
            </a:extLst>
          </p:cNvPr>
          <p:cNvSpPr txBox="1"/>
          <p:nvPr/>
        </p:nvSpPr>
        <p:spPr>
          <a:xfrm>
            <a:off x="4227696" y="10579923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3" name="μ">
            <a:extLst>
              <a:ext uri="{FF2B5EF4-FFF2-40B4-BE49-F238E27FC236}">
                <a16:creationId xmlns:a16="http://schemas.microsoft.com/office/drawing/2014/main" id="{3A6B90BC-21D8-D9BD-BCB8-D4B6AF7A92D0}"/>
              </a:ext>
            </a:extLst>
          </p:cNvPr>
          <p:cNvSpPr txBox="1"/>
          <p:nvPr/>
        </p:nvSpPr>
        <p:spPr>
          <a:xfrm>
            <a:off x="4227696" y="10816192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4" name="μ">
            <a:extLst>
              <a:ext uri="{FF2B5EF4-FFF2-40B4-BE49-F238E27FC236}">
                <a16:creationId xmlns:a16="http://schemas.microsoft.com/office/drawing/2014/main" id="{8DD130F6-7D4F-9E53-3619-DCF732F50217}"/>
              </a:ext>
            </a:extLst>
          </p:cNvPr>
          <p:cNvSpPr txBox="1"/>
          <p:nvPr/>
        </p:nvSpPr>
        <p:spPr>
          <a:xfrm>
            <a:off x="4227696" y="10343653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7FC2C0-9C90-318F-A81B-B0DB1BF5D994}"/>
              </a:ext>
            </a:extLst>
          </p:cNvPr>
          <p:cNvSpPr/>
          <p:nvPr/>
        </p:nvSpPr>
        <p:spPr>
          <a:xfrm>
            <a:off x="2211573" y="5571460"/>
            <a:ext cx="10137546" cy="7658594"/>
          </a:xfrm>
          <a:prstGeom prst="rect">
            <a:avLst/>
          </a:prstGeom>
          <a:noFill/>
          <a:ln w="381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0444292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1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2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3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入力x1"/>
          <p:cNvSpPr txBox="1"/>
          <p:nvPr/>
        </p:nvSpPr>
        <p:spPr>
          <a:xfrm>
            <a:off x="3272597" y="6833132"/>
            <a:ext cx="199096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07" name="入力x2"/>
          <p:cNvSpPr txBox="1"/>
          <p:nvPr/>
        </p:nvSpPr>
        <p:spPr>
          <a:xfrm>
            <a:off x="3272597" y="9096390"/>
            <a:ext cx="20483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08" name="入力x3"/>
          <p:cNvSpPr txBox="1"/>
          <p:nvPr/>
        </p:nvSpPr>
        <p:spPr>
          <a:xfrm>
            <a:off x="3363778" y="11597336"/>
            <a:ext cx="2141612" cy="84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入力</a:t>
            </a:r>
            <a:r>
              <a:rPr dirty="0" err="1"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lang="en-US" baseline="-6000" dirty="0" err="1">
                <a:latin typeface="Apple Chancery"/>
                <a:ea typeface="Apple Chancery"/>
                <a:cs typeface="Apple Chancery"/>
                <a:sym typeface="Apple Chancery"/>
              </a:rPr>
              <a:t>n</a:t>
            </a:r>
            <a:endParaRPr baseline="-6000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309" name="重みw1"/>
          <p:cNvSpPr txBox="1"/>
          <p:nvPr/>
        </p:nvSpPr>
        <p:spPr>
          <a:xfrm>
            <a:off x="7251916" y="6508688"/>
            <a:ext cx="2076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310" name="重みw2"/>
          <p:cNvSpPr txBox="1"/>
          <p:nvPr/>
        </p:nvSpPr>
        <p:spPr>
          <a:xfrm>
            <a:off x="6798783" y="8548961"/>
            <a:ext cx="21334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311" name="重みw3"/>
          <p:cNvSpPr txBox="1"/>
          <p:nvPr/>
        </p:nvSpPr>
        <p:spPr>
          <a:xfrm>
            <a:off x="7223212" y="11786880"/>
            <a:ext cx="2141612" cy="84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重み</a:t>
            </a:r>
            <a:r>
              <a:rPr dirty="0" err="1"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lang="en-US" baseline="-5999" dirty="0" err="1">
                <a:latin typeface="Apple Chancery"/>
                <a:ea typeface="Apple Chancery"/>
                <a:cs typeface="Apple Chancery"/>
                <a:sym typeface="Apple Chancery"/>
              </a:rPr>
              <a:t>n</a:t>
            </a:r>
            <a:endParaRPr baseline="-5999" dirty="0">
              <a:latin typeface="Apple Chancery"/>
              <a:ea typeface="Apple Chancery"/>
              <a:cs typeface="Apple Chancery"/>
              <a:sym typeface="Apple Chancery"/>
            </a:endParaRPr>
          </a:p>
        </p:txBody>
      </p:sp>
      <p:sp>
        <p:nvSpPr>
          <p:cNvPr id="312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3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4" name="出力z"/>
          <p:cNvSpPr txBox="1"/>
          <p:nvPr/>
        </p:nvSpPr>
        <p:spPr>
          <a:xfrm>
            <a:off x="19981679" y="9190233"/>
            <a:ext cx="17375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出力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z</a:t>
            </a:r>
          </a:p>
        </p:txBody>
      </p:sp>
      <p:sp>
        <p:nvSpPr>
          <p:cNvPr id="319" name="μ"/>
          <p:cNvSpPr txBox="1"/>
          <p:nvPr/>
        </p:nvSpPr>
        <p:spPr>
          <a:xfrm>
            <a:off x="10833944" y="9130697"/>
            <a:ext cx="610745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7200"/>
              <a:t>μ</a:t>
            </a:r>
          </a:p>
        </p:txBody>
      </p:sp>
      <p:sp>
        <p:nvSpPr>
          <p:cNvPr id="320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2" name="活性化…"/>
          <p:cNvSpPr txBox="1"/>
          <p:nvPr/>
        </p:nvSpPr>
        <p:spPr>
          <a:xfrm>
            <a:off x="13304899" y="8673774"/>
            <a:ext cx="1600201" cy="1302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関数</a:t>
            </a:r>
          </a:p>
        </p:txBody>
      </p:sp>
      <p:sp>
        <p:nvSpPr>
          <p:cNvPr id="323" name="f(μ)"/>
          <p:cNvSpPr txBox="1"/>
          <p:nvPr/>
        </p:nvSpPr>
        <p:spPr>
          <a:xfrm>
            <a:off x="13519860" y="10084157"/>
            <a:ext cx="1170280" cy="6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f(μ)</a:t>
            </a:r>
          </a:p>
        </p:txBody>
      </p:sp>
      <p:sp>
        <p:nvSpPr>
          <p:cNvPr id="2" name="μ">
            <a:extLst>
              <a:ext uri="{FF2B5EF4-FFF2-40B4-BE49-F238E27FC236}">
                <a16:creationId xmlns:a16="http://schemas.microsoft.com/office/drawing/2014/main" id="{A70B88D0-CC52-459D-404E-23492281E31E}"/>
              </a:ext>
            </a:extLst>
          </p:cNvPr>
          <p:cNvSpPr txBox="1"/>
          <p:nvPr/>
        </p:nvSpPr>
        <p:spPr>
          <a:xfrm>
            <a:off x="4227696" y="10579923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3" name="μ">
            <a:extLst>
              <a:ext uri="{FF2B5EF4-FFF2-40B4-BE49-F238E27FC236}">
                <a16:creationId xmlns:a16="http://schemas.microsoft.com/office/drawing/2014/main" id="{3A6B90BC-21D8-D9BD-BCB8-D4B6AF7A92D0}"/>
              </a:ext>
            </a:extLst>
          </p:cNvPr>
          <p:cNvSpPr txBox="1"/>
          <p:nvPr/>
        </p:nvSpPr>
        <p:spPr>
          <a:xfrm>
            <a:off x="4227696" y="10816192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4" name="μ">
            <a:extLst>
              <a:ext uri="{FF2B5EF4-FFF2-40B4-BE49-F238E27FC236}">
                <a16:creationId xmlns:a16="http://schemas.microsoft.com/office/drawing/2014/main" id="{8DD130F6-7D4F-9E53-3619-DCF732F50217}"/>
              </a:ext>
            </a:extLst>
          </p:cNvPr>
          <p:cNvSpPr txBox="1"/>
          <p:nvPr/>
        </p:nvSpPr>
        <p:spPr>
          <a:xfrm>
            <a:off x="4227696" y="10343653"/>
            <a:ext cx="6155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000" dirty="0"/>
              <a:t>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7FC2C0-9C90-318F-A81B-B0DB1BF5D994}"/>
              </a:ext>
            </a:extLst>
          </p:cNvPr>
          <p:cNvSpPr/>
          <p:nvPr/>
        </p:nvSpPr>
        <p:spPr>
          <a:xfrm>
            <a:off x="8932274" y="5495669"/>
            <a:ext cx="7481956" cy="7658594"/>
          </a:xfrm>
          <a:prstGeom prst="rect">
            <a:avLst/>
          </a:prstGeom>
          <a:noFill/>
          <a:ln w="381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ステップ関数">
            <a:extLst>
              <a:ext uri="{FF2B5EF4-FFF2-40B4-BE49-F238E27FC236}">
                <a16:creationId xmlns:a16="http://schemas.microsoft.com/office/drawing/2014/main" id="{ECFEED0D-E13D-A2E8-AD2F-E016D43D9325}"/>
              </a:ext>
            </a:extLst>
          </p:cNvPr>
          <p:cNvSpPr txBox="1"/>
          <p:nvPr/>
        </p:nvSpPr>
        <p:spPr>
          <a:xfrm>
            <a:off x="10106762" y="326578"/>
            <a:ext cx="4719242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7200" dirty="0"/>
              <a:t>活性化</a:t>
            </a:r>
            <a:r>
              <a:rPr sz="7200" dirty="0" err="1"/>
              <a:t>関数</a:t>
            </a:r>
            <a:endParaRPr sz="7200" dirty="0"/>
          </a:p>
        </p:txBody>
      </p:sp>
      <p:sp>
        <p:nvSpPr>
          <p:cNvPr id="7" name="このようなニューロンが受け取った値を発火するかしないか…">
            <a:extLst>
              <a:ext uri="{FF2B5EF4-FFF2-40B4-BE49-F238E27FC236}">
                <a16:creationId xmlns:a16="http://schemas.microsoft.com/office/drawing/2014/main" id="{75BA7DF5-FB6B-8020-A03F-459E16A4A3C3}"/>
              </a:ext>
            </a:extLst>
          </p:cNvPr>
          <p:cNvSpPr txBox="1"/>
          <p:nvPr/>
        </p:nvSpPr>
        <p:spPr>
          <a:xfrm>
            <a:off x="2495822" y="2119757"/>
            <a:ext cx="1903726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6000" dirty="0"/>
              <a:t>(</a:t>
            </a:r>
            <a:r>
              <a:rPr lang="ja-JP" altLang="en-US" sz="6000" dirty="0"/>
              <a:t>人工</a:t>
            </a:r>
            <a:r>
              <a:rPr lang="en-US" altLang="ja-JP" sz="6000" dirty="0"/>
              <a:t>)</a:t>
            </a:r>
            <a:r>
              <a:rPr sz="6000" dirty="0" err="1"/>
              <a:t>ニューロンが受け取った値を発火するかしないか</a:t>
            </a:r>
            <a:endParaRPr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6000" dirty="0" err="1"/>
              <a:t>判断するための関数を活性化関数とい</a:t>
            </a:r>
            <a:r>
              <a:rPr lang="ja-JP" altLang="en-US" sz="6000" dirty="0"/>
              <a:t>う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0172869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ステップ関数"/>
          <p:cNvSpPr txBox="1"/>
          <p:nvPr/>
        </p:nvSpPr>
        <p:spPr>
          <a:xfrm>
            <a:off x="10106762" y="326578"/>
            <a:ext cx="4719242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7200" dirty="0"/>
              <a:t>活性化</a:t>
            </a:r>
            <a:r>
              <a:rPr sz="7200" dirty="0" err="1"/>
              <a:t>関数</a:t>
            </a:r>
            <a:endParaRPr sz="7200" dirty="0"/>
          </a:p>
        </p:txBody>
      </p:sp>
      <p:sp>
        <p:nvSpPr>
          <p:cNvPr id="338" name="このようなニューロンが受け取った値を発火するかしないか…"/>
          <p:cNvSpPr txBox="1"/>
          <p:nvPr/>
        </p:nvSpPr>
        <p:spPr>
          <a:xfrm>
            <a:off x="2495822" y="2119757"/>
            <a:ext cx="1903726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6000" dirty="0"/>
              <a:t>(</a:t>
            </a:r>
            <a:r>
              <a:rPr lang="ja-JP" altLang="en-US" sz="6000" dirty="0"/>
              <a:t>人工</a:t>
            </a:r>
            <a:r>
              <a:rPr lang="en-US" altLang="ja-JP" sz="6000" dirty="0"/>
              <a:t>)</a:t>
            </a:r>
            <a:r>
              <a:rPr sz="6000" dirty="0" err="1"/>
              <a:t>ニューロンが受け取った値を発火するかしないか</a:t>
            </a:r>
            <a:endParaRPr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6000" dirty="0" err="1"/>
              <a:t>判断するための関数を活性化関数とい</a:t>
            </a:r>
            <a:r>
              <a:rPr lang="ja-JP" altLang="en-US" sz="6000" dirty="0"/>
              <a:t>う</a:t>
            </a:r>
            <a:endParaRPr sz="6000" dirty="0"/>
          </a:p>
        </p:txBody>
      </p:sp>
      <p:sp>
        <p:nvSpPr>
          <p:cNvPr id="2" name="このようなニューロンが受け取った値を発火するかしないか…">
            <a:extLst>
              <a:ext uri="{FF2B5EF4-FFF2-40B4-BE49-F238E27FC236}">
                <a16:creationId xmlns:a16="http://schemas.microsoft.com/office/drawing/2014/main" id="{99EE90F8-6049-4D8D-CE4D-1B424DA67422}"/>
              </a:ext>
            </a:extLst>
          </p:cNvPr>
          <p:cNvSpPr txBox="1"/>
          <p:nvPr/>
        </p:nvSpPr>
        <p:spPr>
          <a:xfrm>
            <a:off x="3436398" y="6300116"/>
            <a:ext cx="7027565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・ステップ関数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・恒等関数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・シグモイド関数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tanh</a:t>
            </a:r>
            <a:r>
              <a:rPr lang="ja-JP" altLang="en-US" sz="6000" dirty="0"/>
              <a:t>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 err="1"/>
              <a:t>ReLU</a:t>
            </a:r>
            <a:r>
              <a:rPr lang="ja-JP" altLang="en-US" sz="6000" dirty="0"/>
              <a:t>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・ソフトプラス関数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Leaky </a:t>
            </a:r>
            <a:r>
              <a:rPr lang="en-US" altLang="ja-JP" sz="6000" dirty="0" err="1"/>
              <a:t>ReLU</a:t>
            </a:r>
            <a:endParaRPr lang="en-US" altLang="ja-JP" sz="6000" dirty="0"/>
          </a:p>
        </p:txBody>
      </p:sp>
      <p:sp>
        <p:nvSpPr>
          <p:cNvPr id="3" name="このようなニューロンが受け取った値を発火するかしないか…">
            <a:extLst>
              <a:ext uri="{FF2B5EF4-FFF2-40B4-BE49-F238E27FC236}">
                <a16:creationId xmlns:a16="http://schemas.microsoft.com/office/drawing/2014/main" id="{6546C9D0-3D4D-79B7-B382-DB83B1A963BF}"/>
              </a:ext>
            </a:extLst>
          </p:cNvPr>
          <p:cNvSpPr txBox="1"/>
          <p:nvPr/>
        </p:nvSpPr>
        <p:spPr>
          <a:xfrm>
            <a:off x="12192000" y="6087466"/>
            <a:ext cx="8755602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・ソフトマックス関数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 err="1"/>
              <a:t>PReLU</a:t>
            </a:r>
            <a:r>
              <a:rPr lang="en-US" altLang="ja-JP" sz="6000" dirty="0"/>
              <a:t> / Parametric </a:t>
            </a:r>
            <a:r>
              <a:rPr lang="en-US" altLang="ja-JP" sz="6000" dirty="0" err="1"/>
              <a:t>ReLU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ELU</a:t>
            </a:r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SELU</a:t>
            </a:r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Swish</a:t>
            </a:r>
            <a:r>
              <a:rPr lang="ja-JP" altLang="en-US" sz="6000" dirty="0"/>
              <a:t>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・</a:t>
            </a:r>
            <a:r>
              <a:rPr lang="en-US" altLang="ja-JP" sz="6000" dirty="0"/>
              <a:t>Mish</a:t>
            </a:r>
            <a:r>
              <a:rPr lang="ja-JP" altLang="en-US" sz="6000" dirty="0"/>
              <a:t>関数</a:t>
            </a:r>
            <a:endParaRPr lang="en-US" altLang="ja-JP" sz="60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　　　　　　　　　など</a:t>
            </a:r>
            <a:endParaRPr lang="en-US" altLang="ja-JP" sz="6000" dirty="0"/>
          </a:p>
        </p:txBody>
      </p:sp>
      <p:sp>
        <p:nvSpPr>
          <p:cNvPr id="4" name="このようなニューロンが受け取った値を発火するかしないか…">
            <a:extLst>
              <a:ext uri="{FF2B5EF4-FFF2-40B4-BE49-F238E27FC236}">
                <a16:creationId xmlns:a16="http://schemas.microsoft.com/office/drawing/2014/main" id="{EC82AFF5-0D00-9E90-BA4D-0130D6DA62C5}"/>
              </a:ext>
            </a:extLst>
          </p:cNvPr>
          <p:cNvSpPr txBox="1"/>
          <p:nvPr/>
        </p:nvSpPr>
        <p:spPr>
          <a:xfrm>
            <a:off x="2495821" y="4603612"/>
            <a:ext cx="1164421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6000" dirty="0"/>
              <a:t>活性化関数には多くの種類がある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①MNIST(CIFAR10)の読み込みと加工…"/>
          <p:cNvSpPr txBox="1"/>
          <p:nvPr/>
        </p:nvSpPr>
        <p:spPr>
          <a:xfrm>
            <a:off x="2284640" y="3499839"/>
            <a:ext cx="19814720" cy="758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ja-JP" altLang="ja-JP" sz="5400" dirty="0">
                <a:solidFill>
                  <a:schemeClr val="accent5"/>
                </a:solidFill>
              </a:rPr>
              <a:t>①</a:t>
            </a:r>
            <a:r>
              <a:rPr lang="en-US" altLang="ja-JP" sz="5400" dirty="0">
                <a:solidFill>
                  <a:schemeClr val="accent5"/>
                </a:solidFill>
              </a:rPr>
              <a:t>7/14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11:10-12:00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MNIST</a:t>
            </a:r>
            <a:r>
              <a:rPr lang="ja-JP" altLang="ja-JP" sz="5400" dirty="0">
                <a:solidFill>
                  <a:schemeClr val="accent5"/>
                </a:solidFill>
              </a:rPr>
              <a:t>の読み込み</a:t>
            </a:r>
          </a:p>
          <a:p>
            <a:pPr algn="l"/>
            <a:r>
              <a:rPr lang="en-US" altLang="ja-JP" sz="5400" dirty="0">
                <a:solidFill>
                  <a:schemeClr val="accent5"/>
                </a:solidFill>
              </a:rPr>
              <a:t>②7/21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11:10-12:00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MNIST</a:t>
            </a:r>
            <a:r>
              <a:rPr lang="ja-JP" altLang="ja-JP" sz="5400" dirty="0">
                <a:solidFill>
                  <a:schemeClr val="accent5"/>
                </a:solidFill>
              </a:rPr>
              <a:t>の可視化と加工</a:t>
            </a:r>
          </a:p>
          <a:p>
            <a:pPr algn="l"/>
            <a:r>
              <a:rPr lang="en-US" altLang="ja-JP" sz="5400" dirty="0">
                <a:solidFill>
                  <a:schemeClr val="tx1"/>
                </a:solidFill>
              </a:rPr>
              <a:t>③10/20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10:05-10:55 </a:t>
            </a:r>
            <a:r>
              <a:rPr lang="ja-JP" altLang="ja-JP" sz="5400" dirty="0">
                <a:solidFill>
                  <a:schemeClr val="tx1"/>
                </a:solidFill>
              </a:rPr>
              <a:t>　深層学習の</a:t>
            </a:r>
            <a:r>
              <a:rPr lang="en-US" altLang="ja-JP" sz="5400" dirty="0">
                <a:solidFill>
                  <a:schemeClr val="tx1"/>
                </a:solidFill>
              </a:rPr>
              <a:t>MLP</a:t>
            </a:r>
            <a:r>
              <a:rPr lang="ja-JP" altLang="ja-JP" sz="5400" dirty="0">
                <a:solidFill>
                  <a:schemeClr val="tx1"/>
                </a:solidFill>
              </a:rPr>
              <a:t>の理解</a:t>
            </a:r>
            <a:r>
              <a:rPr lang="en-US" altLang="ja-JP" sz="5400" dirty="0">
                <a:solidFill>
                  <a:schemeClr val="tx1"/>
                </a:solidFill>
              </a:rPr>
              <a:t>(</a:t>
            </a:r>
            <a:r>
              <a:rPr lang="ja-JP" altLang="ja-JP" sz="5400" dirty="0">
                <a:solidFill>
                  <a:schemeClr val="tx1"/>
                </a:solidFill>
              </a:rPr>
              <a:t>学習まで</a:t>
            </a:r>
            <a:r>
              <a:rPr lang="en-US" altLang="ja-JP" sz="5400" dirty="0">
                <a:solidFill>
                  <a:schemeClr val="tx1"/>
                </a:solidFill>
              </a:rPr>
              <a:t>)</a:t>
            </a:r>
            <a:endParaRPr lang="ja-JP" altLang="ja-JP" sz="5400" dirty="0">
              <a:solidFill>
                <a:schemeClr val="tx1"/>
              </a:solidFill>
            </a:endParaRPr>
          </a:p>
          <a:p>
            <a:pPr algn="l"/>
            <a:r>
              <a:rPr lang="en-US" altLang="ja-JP" sz="5400" dirty="0">
                <a:solidFill>
                  <a:schemeClr val="tx1"/>
                </a:solidFill>
              </a:rPr>
              <a:t>④10/20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11:10-12:00 </a:t>
            </a:r>
            <a:r>
              <a:rPr lang="ja-JP" altLang="ja-JP" sz="5400" dirty="0">
                <a:solidFill>
                  <a:schemeClr val="tx1"/>
                </a:solidFill>
              </a:rPr>
              <a:t>　深層学習の</a:t>
            </a:r>
            <a:r>
              <a:rPr lang="en-US" altLang="ja-JP" sz="5400" dirty="0">
                <a:solidFill>
                  <a:schemeClr val="tx1"/>
                </a:solidFill>
              </a:rPr>
              <a:t>MLP</a:t>
            </a:r>
            <a:r>
              <a:rPr lang="ja-JP" altLang="ja-JP" sz="5400" dirty="0">
                <a:solidFill>
                  <a:schemeClr val="tx1"/>
                </a:solidFill>
              </a:rPr>
              <a:t>の理解</a:t>
            </a:r>
            <a:r>
              <a:rPr lang="en-US" altLang="ja-JP" sz="5400" dirty="0">
                <a:solidFill>
                  <a:schemeClr val="tx1"/>
                </a:solidFill>
              </a:rPr>
              <a:t>(</a:t>
            </a:r>
            <a:r>
              <a:rPr lang="ja-JP" altLang="ja-JP" sz="5400" dirty="0">
                <a:solidFill>
                  <a:schemeClr val="tx1"/>
                </a:solidFill>
              </a:rPr>
              <a:t>可視化と評価まで</a:t>
            </a:r>
            <a:r>
              <a:rPr lang="en-US" altLang="ja-JP" sz="5400" dirty="0">
                <a:solidFill>
                  <a:schemeClr val="tx1"/>
                </a:solidFill>
              </a:rPr>
              <a:t>)</a:t>
            </a:r>
            <a:endParaRPr lang="ja-JP" altLang="ja-JP" sz="5400" dirty="0">
              <a:solidFill>
                <a:schemeClr val="tx1"/>
              </a:solidFill>
            </a:endParaRPr>
          </a:p>
          <a:p>
            <a:pPr algn="l"/>
            <a:r>
              <a:rPr lang="en-US" altLang="ja-JP" sz="5400" dirty="0"/>
              <a:t>⑤(</a:t>
            </a:r>
            <a:r>
              <a:rPr lang="ja-JP" altLang="ja-JP" sz="5400" dirty="0"/>
              <a:t>オンデマンド</a:t>
            </a:r>
            <a:r>
              <a:rPr lang="en-US" altLang="ja-JP" sz="5400" dirty="0"/>
              <a:t>) </a:t>
            </a:r>
            <a:r>
              <a:rPr lang="ja-JP" altLang="ja-JP" sz="5400" dirty="0"/>
              <a:t>　深層学習の</a:t>
            </a:r>
            <a:r>
              <a:rPr lang="en-US" altLang="ja-JP" sz="5400" dirty="0"/>
              <a:t>CNN</a:t>
            </a:r>
            <a:r>
              <a:rPr lang="ja-JP" altLang="ja-JP" sz="5400" dirty="0"/>
              <a:t>の理解</a:t>
            </a:r>
            <a:r>
              <a:rPr lang="en-US" altLang="ja-JP" sz="5400" dirty="0"/>
              <a:t>(</a:t>
            </a:r>
            <a:r>
              <a:rPr lang="ja-JP" altLang="ja-JP" sz="5400" dirty="0"/>
              <a:t>学習まで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⑥11/17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深層学習の</a:t>
            </a:r>
            <a:r>
              <a:rPr lang="en-US" altLang="ja-JP" sz="5400" dirty="0"/>
              <a:t>CNN</a:t>
            </a:r>
            <a:r>
              <a:rPr lang="ja-JP" altLang="ja-JP" sz="5400" dirty="0"/>
              <a:t>の理解</a:t>
            </a:r>
            <a:r>
              <a:rPr lang="en-US" altLang="ja-JP" sz="5400" dirty="0"/>
              <a:t>(</a:t>
            </a:r>
            <a:r>
              <a:rPr lang="ja-JP" altLang="ja-JP" sz="5400" dirty="0"/>
              <a:t>可視化と評価まで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⑦12/15 </a:t>
            </a:r>
            <a:r>
              <a:rPr lang="ja-JP" altLang="ja-JP" sz="5400" dirty="0"/>
              <a:t>　</a:t>
            </a:r>
            <a:r>
              <a:rPr lang="en-US" altLang="ja-JP" sz="5400" dirty="0"/>
              <a:t>10:05-11:55 </a:t>
            </a:r>
            <a:r>
              <a:rPr lang="ja-JP" altLang="ja-JP" sz="5400" dirty="0"/>
              <a:t>　グループ演習</a:t>
            </a:r>
            <a:r>
              <a:rPr lang="en-US" altLang="ja-JP" sz="5400" dirty="0"/>
              <a:t>(CIFAR10</a:t>
            </a:r>
            <a:r>
              <a:rPr lang="ja-JP" altLang="ja-JP" sz="5400" dirty="0"/>
              <a:t>での</a:t>
            </a:r>
            <a:r>
              <a:rPr lang="en-US" altLang="ja-JP" sz="5400" dirty="0"/>
              <a:t>MLP</a:t>
            </a:r>
            <a:r>
              <a:rPr lang="ja-JP" altLang="ja-JP" sz="5400" dirty="0"/>
              <a:t>と</a:t>
            </a:r>
            <a:r>
              <a:rPr lang="en-US" altLang="ja-JP" sz="5400" dirty="0"/>
              <a:t>CNN)</a:t>
            </a:r>
            <a:endParaRPr lang="ja-JP" altLang="ja-JP" sz="5400" dirty="0"/>
          </a:p>
          <a:p>
            <a:pPr algn="l"/>
            <a:r>
              <a:rPr lang="en-US" altLang="ja-JP" sz="5400" dirty="0"/>
              <a:t>⑧1/19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教師なし学習</a:t>
            </a:r>
            <a:r>
              <a:rPr lang="en-US" altLang="ja-JP" sz="5400" dirty="0"/>
              <a:t>(</a:t>
            </a:r>
            <a:r>
              <a:rPr lang="ja-JP" altLang="ja-JP" sz="5400" dirty="0"/>
              <a:t>次元削減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⑨1/26 </a:t>
            </a:r>
            <a:r>
              <a:rPr lang="ja-JP" altLang="ja-JP" sz="5400" dirty="0"/>
              <a:t>　</a:t>
            </a:r>
            <a:r>
              <a:rPr lang="en-US" altLang="ja-JP" sz="5400" dirty="0"/>
              <a:t>10:05-10:55 </a:t>
            </a:r>
            <a:r>
              <a:rPr lang="ja-JP" altLang="ja-JP" sz="5400" dirty="0"/>
              <a:t>　教師なし学習</a:t>
            </a:r>
            <a:r>
              <a:rPr lang="en-US" altLang="ja-JP" sz="5400" dirty="0"/>
              <a:t>(</a:t>
            </a:r>
            <a:r>
              <a:rPr lang="ja-JP" altLang="ja-JP" sz="5400" dirty="0"/>
              <a:t>クラスタリング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⑩1/26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総括</a:t>
            </a:r>
            <a:r>
              <a:rPr lang="en-US" altLang="ja-JP" sz="5400" dirty="0"/>
              <a:t>(</a:t>
            </a:r>
            <a:r>
              <a:rPr lang="ja-JP" altLang="ja-JP" sz="5400" dirty="0"/>
              <a:t>講義予定</a:t>
            </a:r>
            <a:r>
              <a:rPr lang="en-US" altLang="ja-JP" sz="5400" dirty="0"/>
              <a:t>)</a:t>
            </a:r>
            <a:endParaRPr lang="ja-JP" altLang="ja-JP" sz="5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5D75EB-33EC-4F29-9B27-ED40A90A7CDC}"/>
              </a:ext>
            </a:extLst>
          </p:cNvPr>
          <p:cNvSpPr txBox="1"/>
          <p:nvPr/>
        </p:nvSpPr>
        <p:spPr>
          <a:xfrm>
            <a:off x="7697985" y="696988"/>
            <a:ext cx="898803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医療</a:t>
            </a:r>
            <a:r>
              <a:rPr lang="ja-JP" altLang="en-US" sz="5400" dirty="0"/>
              <a:t>と</a:t>
            </a:r>
            <a:r>
              <a:rPr lang="en-US" altLang="ja-JP" sz="5400" dirty="0"/>
              <a:t>AI</a:t>
            </a:r>
            <a:r>
              <a:rPr lang="ja-JP" altLang="en-US" sz="5400" dirty="0"/>
              <a:t>・ビッグデータ応用</a:t>
            </a:r>
            <a:endParaRPr kumimoji="0" lang="ja-JP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1526777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ステップ関数"/>
          <p:cNvSpPr txBox="1"/>
          <p:nvPr/>
        </p:nvSpPr>
        <p:spPr>
          <a:xfrm>
            <a:off x="2805598" y="472951"/>
            <a:ext cx="18569186" cy="109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7200" dirty="0"/>
              <a:t>例えば活性化関数に</a:t>
            </a:r>
            <a:r>
              <a:rPr sz="7200" dirty="0" err="1"/>
              <a:t>ステップ関数</a:t>
            </a:r>
            <a:r>
              <a:rPr lang="ja-JP" altLang="en-US" sz="7200" dirty="0"/>
              <a:t>を用いると</a:t>
            </a:r>
            <a:endParaRPr sz="7200" dirty="0"/>
          </a:p>
        </p:txBody>
      </p:sp>
      <p:sp>
        <p:nvSpPr>
          <p:cNvPr id="326" name="閾値を0とすると、μが0より大きければzは1となり(発火)、…"/>
          <p:cNvSpPr txBox="1"/>
          <p:nvPr/>
        </p:nvSpPr>
        <p:spPr>
          <a:xfrm>
            <a:off x="1578895" y="10212476"/>
            <a:ext cx="22171134" cy="193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6600" dirty="0"/>
              <a:t>閾値を0とすると、μが0より大きければzは1となり(</a:t>
            </a:r>
            <a:r>
              <a:rPr sz="6600" dirty="0" err="1"/>
              <a:t>発火</a:t>
            </a:r>
            <a:r>
              <a:rPr sz="6600" dirty="0"/>
              <a:t>)、</a:t>
            </a:r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6600" dirty="0"/>
              <a:t>0以下であれば0とな</a:t>
            </a:r>
            <a:r>
              <a:rPr lang="ja-JP" altLang="en-US" sz="6600" dirty="0"/>
              <a:t>る</a:t>
            </a:r>
            <a:r>
              <a:rPr sz="6600" dirty="0"/>
              <a:t>(</a:t>
            </a:r>
            <a:r>
              <a:rPr sz="6600" dirty="0" err="1"/>
              <a:t>発火しない</a:t>
            </a:r>
            <a:r>
              <a:rPr sz="6600" dirty="0"/>
              <a:t>)</a:t>
            </a:r>
          </a:p>
        </p:txBody>
      </p:sp>
      <p:grpSp>
        <p:nvGrpSpPr>
          <p:cNvPr id="337" name="グループ"/>
          <p:cNvGrpSpPr/>
          <p:nvPr/>
        </p:nvGrpSpPr>
        <p:grpSpPr>
          <a:xfrm>
            <a:off x="2454762" y="3878078"/>
            <a:ext cx="18187822" cy="5020576"/>
            <a:chOff x="0" y="69726"/>
            <a:chExt cx="18187821" cy="5020575"/>
          </a:xfrm>
        </p:grpSpPr>
        <p:sp>
          <p:nvSpPr>
            <p:cNvPr id="327" name="z ="/>
            <p:cNvSpPr/>
            <p:nvPr/>
          </p:nvSpPr>
          <p:spPr>
            <a:xfrm>
              <a:off x="0" y="172718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53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 = f(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μ)</a:t>
              </a: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28" name="1    μ &gt; 0"/>
            <p:cNvSpPr/>
            <p:nvPr/>
          </p:nvSpPr>
          <p:spPr>
            <a:xfrm>
              <a:off x="2086773" y="107168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53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rPr lang="en-US" dirty="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rPr>
                <a:t>           </a:t>
              </a:r>
              <a:r>
                <a:rPr dirty="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rPr>
                <a:t>1   </a:t>
              </a:r>
              <a:r>
                <a:rPr dirty="0"/>
                <a:t> 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μ </a:t>
              </a:r>
              <a:r>
                <a:rPr dirty="0">
                  <a:latin typeface="Arial" panose="020B0604020202020204" pitchFamily="34" charset="0"/>
                  <a:ea typeface="ヒラギノ丸ゴ ProN W4"/>
                  <a:cs typeface="Arial" panose="020B0604020202020204" pitchFamily="34" charset="0"/>
                  <a:sym typeface="ヒラギノ丸ゴ ProN W4"/>
                </a:rPr>
                <a:t>&gt;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 0 </a:t>
              </a:r>
            </a:p>
          </p:txBody>
        </p:sp>
        <p:sp>
          <p:nvSpPr>
            <p:cNvPr id="329" name="0   それ以外"/>
            <p:cNvSpPr/>
            <p:nvPr/>
          </p:nvSpPr>
          <p:spPr>
            <a:xfrm>
              <a:off x="2086773" y="26027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53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rPr lang="en-US" dirty="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rPr>
                <a:t>           </a:t>
              </a:r>
              <a:r>
                <a:rPr dirty="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rPr>
                <a:t>0   </a:t>
              </a:r>
              <a:r>
                <a:rPr dirty="0" err="1">
                  <a:latin typeface="Arial" panose="020B0604020202020204" pitchFamily="34" charset="0"/>
                  <a:cs typeface="Arial" panose="020B0604020202020204" pitchFamily="34" charset="0"/>
                </a:rPr>
                <a:t>それ以外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線"/>
            <p:cNvSpPr/>
            <p:nvPr/>
          </p:nvSpPr>
          <p:spPr>
            <a:xfrm>
              <a:off x="3016858" y="127356"/>
              <a:ext cx="717608" cy="319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60" y="453"/>
                    <a:pt x="16482" y="1060"/>
                    <a:pt x="14979" y="1765"/>
                  </a:cubicBezTo>
                  <a:cubicBezTo>
                    <a:pt x="10464" y="3884"/>
                    <a:pt x="13646" y="6461"/>
                    <a:pt x="9105" y="8597"/>
                  </a:cubicBezTo>
                  <a:cubicBezTo>
                    <a:pt x="7175" y="9505"/>
                    <a:pt x="3978" y="10247"/>
                    <a:pt x="0" y="10712"/>
                  </a:cubicBezTo>
                  <a:cubicBezTo>
                    <a:pt x="2503" y="10993"/>
                    <a:pt x="4682" y="11401"/>
                    <a:pt x="6370" y="11902"/>
                  </a:cubicBezTo>
                  <a:cubicBezTo>
                    <a:pt x="14118" y="14202"/>
                    <a:pt x="9777" y="17410"/>
                    <a:pt x="14576" y="19987"/>
                  </a:cubicBezTo>
                  <a:cubicBezTo>
                    <a:pt x="15684" y="20582"/>
                    <a:pt x="17255" y="21128"/>
                    <a:pt x="19216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331" name="線"/>
            <p:cNvSpPr/>
            <p:nvPr/>
          </p:nvSpPr>
          <p:spPr>
            <a:xfrm flipV="1">
              <a:off x="8278788" y="4615041"/>
              <a:ext cx="9909033" cy="71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線"/>
            <p:cNvSpPr/>
            <p:nvPr/>
          </p:nvSpPr>
          <p:spPr>
            <a:xfrm flipV="1">
              <a:off x="12980417" y="69726"/>
              <a:ext cx="1" cy="45524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線"/>
            <p:cNvSpPr/>
            <p:nvPr/>
          </p:nvSpPr>
          <p:spPr>
            <a:xfrm>
              <a:off x="8564776" y="649027"/>
              <a:ext cx="9262260" cy="331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376" y="21545"/>
                  </a:lnTo>
                  <a:lnTo>
                    <a:pt x="10256" y="201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0"/>
            <p:cNvSpPr/>
            <p:nvPr/>
          </p:nvSpPr>
          <p:spPr>
            <a:xfrm>
              <a:off x="13495033" y="38203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900"/>
              </a:lvl1pPr>
            </a:lstStyle>
            <a:p>
              <a:r>
                <a:t>0</a:t>
              </a:r>
            </a:p>
          </p:txBody>
        </p:sp>
        <p:sp>
          <p:nvSpPr>
            <p:cNvPr id="335" name="1"/>
            <p:cNvSpPr/>
            <p:nvPr/>
          </p:nvSpPr>
          <p:spPr>
            <a:xfrm>
              <a:off x="12465801" y="5175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900"/>
              </a:lvl1pPr>
            </a:lstStyle>
            <a:p>
              <a:r>
                <a:t>1</a:t>
              </a:r>
            </a:p>
          </p:txBody>
        </p:sp>
      </p:grpSp>
      <p:sp>
        <p:nvSpPr>
          <p:cNvPr id="2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2DB4DF88-E0C4-2989-F92A-4FB20072DE76}"/>
              </a:ext>
            </a:extLst>
          </p:cNvPr>
          <p:cNvSpPr txBox="1"/>
          <p:nvPr/>
        </p:nvSpPr>
        <p:spPr>
          <a:xfrm>
            <a:off x="1382880" y="2348698"/>
            <a:ext cx="10522111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出力値を</a:t>
            </a:r>
            <a:r>
              <a:rPr lang="en-US" altLang="ja-JP" sz="4800" dirty="0"/>
              <a:t>Z</a:t>
            </a:r>
            <a:r>
              <a:rPr lang="ja-JP" altLang="en-US" sz="4800" dirty="0"/>
              <a:t>とすると活性化関数</a:t>
            </a:r>
            <a:r>
              <a:rPr lang="en-US" altLang="ja-JP" sz="4800" dirty="0"/>
              <a:t>f(μ)</a:t>
            </a:r>
            <a:r>
              <a:rPr lang="ja-JP" altLang="en-US" sz="4800" dirty="0"/>
              <a:t>は、</a:t>
            </a:r>
            <a:endParaRPr sz="4800" dirty="0"/>
          </a:p>
        </p:txBody>
      </p:sp>
      <p:sp>
        <p:nvSpPr>
          <p:cNvPr id="3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373D5959-2000-3C77-C435-D11B0E3CB007}"/>
              </a:ext>
            </a:extLst>
          </p:cNvPr>
          <p:cNvSpPr txBox="1"/>
          <p:nvPr/>
        </p:nvSpPr>
        <p:spPr>
          <a:xfrm>
            <a:off x="21157199" y="7823431"/>
            <a:ext cx="52578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6000" dirty="0"/>
              <a:t>μ</a:t>
            </a:r>
            <a:endParaRPr sz="6000" dirty="0"/>
          </a:p>
        </p:txBody>
      </p:sp>
      <p:sp>
        <p:nvSpPr>
          <p:cNvPr id="6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49660B71-DDB1-7932-BFCE-A472EC46E79E}"/>
              </a:ext>
            </a:extLst>
          </p:cNvPr>
          <p:cNvSpPr txBox="1"/>
          <p:nvPr/>
        </p:nvSpPr>
        <p:spPr>
          <a:xfrm>
            <a:off x="15200264" y="2764122"/>
            <a:ext cx="76750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6000" dirty="0"/>
              <a:t>Z</a:t>
            </a:r>
            <a:endParaRPr sz="6000" dirty="0"/>
          </a:p>
        </p:txBody>
      </p:sp>
      <p:sp>
        <p:nvSpPr>
          <p:cNvPr id="7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CEAECE88-E102-E85C-76BE-0E3D0E2ED8BE}"/>
              </a:ext>
            </a:extLst>
          </p:cNvPr>
          <p:cNvSpPr txBox="1"/>
          <p:nvPr/>
        </p:nvSpPr>
        <p:spPr>
          <a:xfrm>
            <a:off x="2306985" y="7889335"/>
            <a:ext cx="7489230" cy="143218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4800" dirty="0"/>
              <a:t>μ</a:t>
            </a:r>
            <a:r>
              <a:rPr lang="ja-JP" altLang="en-US" sz="4800" dirty="0"/>
              <a:t>がどんな値でも出力は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０か１のいずれかになる！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0963579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1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2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3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44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5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6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7" name="入力x1"/>
          <p:cNvSpPr txBox="1"/>
          <p:nvPr/>
        </p:nvSpPr>
        <p:spPr>
          <a:xfrm>
            <a:off x="3272597" y="6999013"/>
            <a:ext cx="205344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入力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</a:p>
        </p:txBody>
      </p:sp>
      <p:sp>
        <p:nvSpPr>
          <p:cNvPr id="348" name="入力x2"/>
          <p:cNvSpPr txBox="1"/>
          <p:nvPr/>
        </p:nvSpPr>
        <p:spPr>
          <a:xfrm>
            <a:off x="3272597" y="9262271"/>
            <a:ext cx="205344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入力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2</a:t>
            </a:r>
          </a:p>
        </p:txBody>
      </p:sp>
      <p:sp>
        <p:nvSpPr>
          <p:cNvPr id="349" name="入力x3"/>
          <p:cNvSpPr txBox="1"/>
          <p:nvPr/>
        </p:nvSpPr>
        <p:spPr>
          <a:xfrm>
            <a:off x="3363778" y="11601729"/>
            <a:ext cx="205344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入力</a:t>
            </a:r>
            <a:r>
              <a:rPr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3</a:t>
            </a:r>
          </a:p>
        </p:txBody>
      </p:sp>
      <p:sp>
        <p:nvSpPr>
          <p:cNvPr id="350" name="重みw1"/>
          <p:cNvSpPr txBox="1"/>
          <p:nvPr/>
        </p:nvSpPr>
        <p:spPr>
          <a:xfrm>
            <a:off x="7251916" y="6674569"/>
            <a:ext cx="220413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重み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</a:p>
        </p:txBody>
      </p:sp>
      <p:sp>
        <p:nvSpPr>
          <p:cNvPr id="351" name="重みw2"/>
          <p:cNvSpPr txBox="1"/>
          <p:nvPr/>
        </p:nvSpPr>
        <p:spPr>
          <a:xfrm>
            <a:off x="6798783" y="8714842"/>
            <a:ext cx="220413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重み</a:t>
            </a:r>
            <a:r>
              <a:rPr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w</a:t>
            </a:r>
            <a:r>
              <a:rPr baseline="-5999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2</a:t>
            </a:r>
          </a:p>
        </p:txBody>
      </p:sp>
      <p:sp>
        <p:nvSpPr>
          <p:cNvPr id="352" name="重みw3"/>
          <p:cNvSpPr txBox="1"/>
          <p:nvPr/>
        </p:nvSpPr>
        <p:spPr>
          <a:xfrm>
            <a:off x="7223212" y="11791273"/>
            <a:ext cx="220413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重み</a:t>
            </a:r>
            <a:r>
              <a:rPr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w</a:t>
            </a:r>
            <a:r>
              <a:rPr baseline="-5999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3</a:t>
            </a:r>
          </a:p>
        </p:txBody>
      </p:sp>
      <p:sp>
        <p:nvSpPr>
          <p:cNvPr id="353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54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55" name="出力z"/>
          <p:cNvSpPr txBox="1"/>
          <p:nvPr/>
        </p:nvSpPr>
        <p:spPr>
          <a:xfrm>
            <a:off x="19981679" y="9356114"/>
            <a:ext cx="180177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r>
              <a:rPr dirty="0" err="1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z</a:t>
            </a:r>
            <a:endParaRPr dirty="0">
              <a:latin typeface="Arial" panose="020B0604020202020204" pitchFamily="34" charset="0"/>
              <a:ea typeface="Apple Chancery"/>
              <a:cs typeface="Arial" panose="020B0604020202020204" pitchFamily="34" charset="0"/>
              <a:sym typeface="Apple Chancery"/>
            </a:endParaRPr>
          </a:p>
        </p:txBody>
      </p:sp>
      <p:sp>
        <p:nvSpPr>
          <p:cNvPr id="357" name="Σ"/>
          <p:cNvSpPr txBox="1"/>
          <p:nvPr/>
        </p:nvSpPr>
        <p:spPr>
          <a:xfrm>
            <a:off x="16325023" y="4635191"/>
            <a:ext cx="102657" cy="111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μ"/>
          <p:cNvSpPr txBox="1"/>
          <p:nvPr/>
        </p:nvSpPr>
        <p:spPr>
          <a:xfrm>
            <a:off x="10833944" y="9262271"/>
            <a:ext cx="49372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</a:p>
        </p:txBody>
      </p:sp>
      <p:sp>
        <p:nvSpPr>
          <p:cNvPr id="361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例えばx1=1、x２=2、x３=1、w1=0.5、w２=0.2、w３=-1の時は？"/>
          <p:cNvSpPr txBox="1"/>
          <p:nvPr/>
        </p:nvSpPr>
        <p:spPr>
          <a:xfrm>
            <a:off x="2632201" y="2053604"/>
            <a:ext cx="1919916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例えば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２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３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=0.5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２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３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=-1の時は？</a:t>
            </a:r>
          </a:p>
        </p:txBody>
      </p:sp>
      <p:sp>
        <p:nvSpPr>
          <p:cNvPr id="363" name="活性化…"/>
          <p:cNvSpPr txBox="1"/>
          <p:nvPr/>
        </p:nvSpPr>
        <p:spPr>
          <a:xfrm>
            <a:off x="13304899" y="8733522"/>
            <a:ext cx="1603003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</a:p>
        </p:txBody>
      </p:sp>
      <p:sp>
        <p:nvSpPr>
          <p:cNvPr id="364" name="f(μ)"/>
          <p:cNvSpPr txBox="1"/>
          <p:nvPr/>
        </p:nvSpPr>
        <p:spPr>
          <a:xfrm>
            <a:off x="13519860" y="10064413"/>
            <a:ext cx="864019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f(μ)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67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68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69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70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1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2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3" name="1"/>
          <p:cNvSpPr txBox="1"/>
          <p:nvPr/>
        </p:nvSpPr>
        <p:spPr>
          <a:xfrm>
            <a:off x="3978405" y="6999013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4" name="2"/>
          <p:cNvSpPr txBox="1"/>
          <p:nvPr/>
        </p:nvSpPr>
        <p:spPr>
          <a:xfrm>
            <a:off x="3978405" y="9262271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5" name="0.5"/>
          <p:cNvSpPr txBox="1"/>
          <p:nvPr/>
        </p:nvSpPr>
        <p:spPr>
          <a:xfrm>
            <a:off x="3657673" y="11525529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376" name="0.5"/>
          <p:cNvSpPr txBox="1"/>
          <p:nvPr/>
        </p:nvSpPr>
        <p:spPr>
          <a:xfrm>
            <a:off x="7251916" y="6674570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377" name="0.2"/>
          <p:cNvSpPr txBox="1"/>
          <p:nvPr/>
        </p:nvSpPr>
        <p:spPr>
          <a:xfrm>
            <a:off x="6798783" y="8714842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378" name="-1"/>
          <p:cNvSpPr txBox="1"/>
          <p:nvPr/>
        </p:nvSpPr>
        <p:spPr>
          <a:xfrm>
            <a:off x="7223212" y="11791274"/>
            <a:ext cx="70692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79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80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81" name="出力z"/>
          <p:cNvSpPr txBox="1"/>
          <p:nvPr/>
        </p:nvSpPr>
        <p:spPr>
          <a:xfrm>
            <a:off x="19981679" y="9356114"/>
            <a:ext cx="180177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r>
              <a:rPr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z</a:t>
            </a:r>
          </a:p>
        </p:txBody>
      </p:sp>
      <p:sp>
        <p:nvSpPr>
          <p:cNvPr id="382" name="μ = 1×0.5+ 2×0.2+ 0.5×(-1) = 0.4"/>
          <p:cNvSpPr txBox="1"/>
          <p:nvPr/>
        </p:nvSpPr>
        <p:spPr>
          <a:xfrm>
            <a:off x="7406552" y="4121335"/>
            <a:ext cx="10036402" cy="854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μ = 1×0.5+ 2×0.2+ 0.5×(-1) = 0.4</a:t>
            </a:r>
          </a:p>
        </p:txBody>
      </p:sp>
      <p:sp>
        <p:nvSpPr>
          <p:cNvPr id="383" name="0.4"/>
          <p:cNvSpPr txBox="1"/>
          <p:nvPr/>
        </p:nvSpPr>
        <p:spPr>
          <a:xfrm>
            <a:off x="10833944" y="9262271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84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例えばx1=1、x２=2、x３=1、w1=0.5、w２=0.2、w３=-1の時は？"/>
          <p:cNvSpPr txBox="1"/>
          <p:nvPr/>
        </p:nvSpPr>
        <p:spPr>
          <a:xfrm>
            <a:off x="2632201" y="2053604"/>
            <a:ext cx="1919916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例えば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２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x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３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=0.5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２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、w</a:t>
            </a:r>
            <a:r>
              <a:rPr baseline="-5999" dirty="0">
                <a:latin typeface="Arial" panose="020B0604020202020204" pitchFamily="34" charset="0"/>
                <a:ea typeface="Apple Chancery"/>
                <a:cs typeface="Arial" panose="020B0604020202020204" pitchFamily="34" charset="0"/>
                <a:sym typeface="Apple Chancery"/>
              </a:rPr>
              <a:t>３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=-1の時は？</a:t>
            </a:r>
          </a:p>
        </p:txBody>
      </p:sp>
      <p:sp>
        <p:nvSpPr>
          <p:cNvPr id="386" name="活性化…"/>
          <p:cNvSpPr txBox="1"/>
          <p:nvPr/>
        </p:nvSpPr>
        <p:spPr>
          <a:xfrm>
            <a:off x="13304899" y="8733522"/>
            <a:ext cx="1603003" cy="1182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活性化</a:t>
            </a:r>
          </a:p>
          <a:p>
            <a: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</a:p>
        </p:txBody>
      </p:sp>
      <p:sp>
        <p:nvSpPr>
          <p:cNvPr id="387" name="f(μ)"/>
          <p:cNvSpPr txBox="1"/>
          <p:nvPr/>
        </p:nvSpPr>
        <p:spPr>
          <a:xfrm>
            <a:off x="13519860" y="10064413"/>
            <a:ext cx="864019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f(μ)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0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1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2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3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4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5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6" name="1"/>
          <p:cNvSpPr txBox="1"/>
          <p:nvPr/>
        </p:nvSpPr>
        <p:spPr>
          <a:xfrm>
            <a:off x="3978405" y="6999013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7" name="2"/>
          <p:cNvSpPr txBox="1"/>
          <p:nvPr/>
        </p:nvSpPr>
        <p:spPr>
          <a:xfrm>
            <a:off x="3978405" y="9262271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8" name="0.5"/>
          <p:cNvSpPr txBox="1"/>
          <p:nvPr/>
        </p:nvSpPr>
        <p:spPr>
          <a:xfrm>
            <a:off x="3657673" y="11525529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399" name="0.5"/>
          <p:cNvSpPr txBox="1"/>
          <p:nvPr/>
        </p:nvSpPr>
        <p:spPr>
          <a:xfrm>
            <a:off x="7251916" y="6674570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400" name="0.2"/>
          <p:cNvSpPr txBox="1"/>
          <p:nvPr/>
        </p:nvSpPr>
        <p:spPr>
          <a:xfrm>
            <a:off x="6798783" y="8714842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401" name="-1"/>
          <p:cNvSpPr txBox="1"/>
          <p:nvPr/>
        </p:nvSpPr>
        <p:spPr>
          <a:xfrm>
            <a:off x="7223212" y="11791274"/>
            <a:ext cx="70692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02" name="f(0.4)"/>
          <p:cNvSpPr txBox="1"/>
          <p:nvPr/>
        </p:nvSpPr>
        <p:spPr>
          <a:xfrm>
            <a:off x="13189125" y="9262271"/>
            <a:ext cx="168956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f(0.4)</a:t>
            </a:r>
          </a:p>
        </p:txBody>
      </p:sp>
      <p:sp>
        <p:nvSpPr>
          <p:cNvPr id="403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04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05" name="1"/>
          <p:cNvSpPr txBox="1"/>
          <p:nvPr/>
        </p:nvSpPr>
        <p:spPr>
          <a:xfrm>
            <a:off x="20820462" y="9356114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6" name="0.4"/>
          <p:cNvSpPr txBox="1"/>
          <p:nvPr/>
        </p:nvSpPr>
        <p:spPr>
          <a:xfrm>
            <a:off x="10833944" y="9262271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407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z ="/>
          <p:cNvSpPr txBox="1"/>
          <p:nvPr/>
        </p:nvSpPr>
        <p:spPr>
          <a:xfrm>
            <a:off x="3498438" y="1978503"/>
            <a:ext cx="121828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z = </a:t>
            </a:r>
          </a:p>
        </p:txBody>
      </p:sp>
      <p:sp>
        <p:nvSpPr>
          <p:cNvPr id="409" name="1    μ &gt; 0"/>
          <p:cNvSpPr txBox="1"/>
          <p:nvPr/>
        </p:nvSpPr>
        <p:spPr>
          <a:xfrm>
            <a:off x="5585211" y="1323000"/>
            <a:ext cx="297196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1 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&gt;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</a:p>
        </p:txBody>
      </p:sp>
      <p:sp>
        <p:nvSpPr>
          <p:cNvPr id="410" name="0   それ以外"/>
          <p:cNvSpPr txBox="1"/>
          <p:nvPr/>
        </p:nvSpPr>
        <p:spPr>
          <a:xfrm>
            <a:off x="5585211" y="2854106"/>
            <a:ext cx="376705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0 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それ以外</a:t>
            </a:r>
          </a:p>
        </p:txBody>
      </p:sp>
      <p:sp>
        <p:nvSpPr>
          <p:cNvPr id="411" name="線"/>
          <p:cNvSpPr/>
          <p:nvPr/>
        </p:nvSpPr>
        <p:spPr>
          <a:xfrm>
            <a:off x="4762996" y="804714"/>
            <a:ext cx="717609" cy="3199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760" y="453"/>
                  <a:pt x="16482" y="1060"/>
                  <a:pt x="14979" y="1765"/>
                </a:cubicBezTo>
                <a:cubicBezTo>
                  <a:pt x="10464" y="3884"/>
                  <a:pt x="13646" y="6461"/>
                  <a:pt x="9105" y="8597"/>
                </a:cubicBezTo>
                <a:cubicBezTo>
                  <a:pt x="7175" y="9505"/>
                  <a:pt x="3978" y="10247"/>
                  <a:pt x="0" y="10712"/>
                </a:cubicBezTo>
                <a:cubicBezTo>
                  <a:pt x="2503" y="10993"/>
                  <a:pt x="4682" y="11401"/>
                  <a:pt x="6370" y="11902"/>
                </a:cubicBezTo>
                <a:cubicBezTo>
                  <a:pt x="14118" y="14202"/>
                  <a:pt x="9777" y="17410"/>
                  <a:pt x="14576" y="19987"/>
                </a:cubicBezTo>
                <a:cubicBezTo>
                  <a:pt x="15684" y="20582"/>
                  <a:pt x="17255" y="21128"/>
                  <a:pt x="1921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線"/>
          <p:cNvSpPr/>
          <p:nvPr/>
        </p:nvSpPr>
        <p:spPr>
          <a:xfrm flipV="1">
            <a:off x="11777228" y="5284678"/>
            <a:ext cx="9909032" cy="71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3" name="線"/>
          <p:cNvSpPr/>
          <p:nvPr/>
        </p:nvSpPr>
        <p:spPr>
          <a:xfrm flipV="1">
            <a:off x="16478856" y="739363"/>
            <a:ext cx="1" cy="45524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4" name="線"/>
          <p:cNvSpPr/>
          <p:nvPr/>
        </p:nvSpPr>
        <p:spPr>
          <a:xfrm>
            <a:off x="12063215" y="1311442"/>
            <a:ext cx="9262261" cy="3344975"/>
          </a:xfrm>
          <a:custGeom>
            <a:avLst/>
            <a:gdLst>
              <a:gd name="connsiteX0" fmla="*/ 0 w 21600"/>
              <a:gd name="connsiteY0" fmla="*/ 21600 h 21600"/>
              <a:gd name="connsiteX1" fmla="*/ 10376 w 21600"/>
              <a:gd name="connsiteY1" fmla="*/ 21545 h 21600"/>
              <a:gd name="connsiteX2" fmla="*/ 10212 w 21600"/>
              <a:gd name="connsiteY2" fmla="*/ 325 h 21600"/>
              <a:gd name="connsiteX3" fmla="*/ 21600 w 21600"/>
              <a:gd name="connsiteY3" fmla="*/ 0 h 21600"/>
              <a:gd name="connsiteX0" fmla="*/ 0 w 21600"/>
              <a:gd name="connsiteY0" fmla="*/ 21646 h 21646"/>
              <a:gd name="connsiteX1" fmla="*/ 10376 w 21600"/>
              <a:gd name="connsiteY1" fmla="*/ 21591 h 21646"/>
              <a:gd name="connsiteX2" fmla="*/ 10276 w 21600"/>
              <a:gd name="connsiteY2" fmla="*/ 16 h 21646"/>
              <a:gd name="connsiteX3" fmla="*/ 21600 w 21600"/>
              <a:gd name="connsiteY3" fmla="*/ 46 h 21646"/>
              <a:gd name="connsiteX0" fmla="*/ 0 w 21600"/>
              <a:gd name="connsiteY0" fmla="*/ 21646 h 21680"/>
              <a:gd name="connsiteX1" fmla="*/ 10217 w 21600"/>
              <a:gd name="connsiteY1" fmla="*/ 21680 h 21680"/>
              <a:gd name="connsiteX2" fmla="*/ 10276 w 21600"/>
              <a:gd name="connsiteY2" fmla="*/ 16 h 21680"/>
              <a:gd name="connsiteX3" fmla="*/ 21600 w 21600"/>
              <a:gd name="connsiteY3" fmla="*/ 46 h 21680"/>
              <a:gd name="connsiteX0" fmla="*/ 0 w 21600"/>
              <a:gd name="connsiteY0" fmla="*/ 21730 h 21764"/>
              <a:gd name="connsiteX1" fmla="*/ 10217 w 21600"/>
              <a:gd name="connsiteY1" fmla="*/ 21764 h 21764"/>
              <a:gd name="connsiteX2" fmla="*/ 10371 w 21600"/>
              <a:gd name="connsiteY2" fmla="*/ 11 h 21764"/>
              <a:gd name="connsiteX3" fmla="*/ 21600 w 21600"/>
              <a:gd name="connsiteY3" fmla="*/ 130 h 21764"/>
              <a:gd name="connsiteX0" fmla="*/ 0 w 21600"/>
              <a:gd name="connsiteY0" fmla="*/ 21730 h 21853"/>
              <a:gd name="connsiteX1" fmla="*/ 10312 w 21600"/>
              <a:gd name="connsiteY1" fmla="*/ 21853 h 21853"/>
              <a:gd name="connsiteX2" fmla="*/ 10371 w 21600"/>
              <a:gd name="connsiteY2" fmla="*/ 11 h 21853"/>
              <a:gd name="connsiteX3" fmla="*/ 21600 w 21600"/>
              <a:gd name="connsiteY3" fmla="*/ 130 h 21853"/>
              <a:gd name="connsiteX0" fmla="*/ 0 w 21600"/>
              <a:gd name="connsiteY0" fmla="*/ 21647 h 21770"/>
              <a:gd name="connsiteX1" fmla="*/ 10312 w 21600"/>
              <a:gd name="connsiteY1" fmla="*/ 21770 h 21770"/>
              <a:gd name="connsiteX2" fmla="*/ 10339 w 21600"/>
              <a:gd name="connsiteY2" fmla="*/ 17 h 21770"/>
              <a:gd name="connsiteX3" fmla="*/ 21600 w 21600"/>
              <a:gd name="connsiteY3" fmla="*/ 47 h 2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70" extrusionOk="0">
                <a:moveTo>
                  <a:pt x="0" y="21647"/>
                </a:moveTo>
                <a:lnTo>
                  <a:pt x="10312" y="21770"/>
                </a:lnTo>
                <a:cubicBezTo>
                  <a:pt x="10257" y="14697"/>
                  <a:pt x="10394" y="7090"/>
                  <a:pt x="10339" y="17"/>
                </a:cubicBezTo>
                <a:cubicBezTo>
                  <a:pt x="14120" y="-50"/>
                  <a:pt x="17819" y="114"/>
                  <a:pt x="21600" y="47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5" name="0"/>
          <p:cNvSpPr txBox="1"/>
          <p:nvPr/>
        </p:nvSpPr>
        <p:spPr>
          <a:xfrm>
            <a:off x="16767449" y="4099318"/>
            <a:ext cx="452047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6" name="1"/>
          <p:cNvSpPr txBox="1"/>
          <p:nvPr/>
        </p:nvSpPr>
        <p:spPr>
          <a:xfrm>
            <a:off x="15738217" y="796606"/>
            <a:ext cx="452048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7" name="ステップ関数"/>
          <p:cNvSpPr txBox="1"/>
          <p:nvPr/>
        </p:nvSpPr>
        <p:spPr>
          <a:xfrm>
            <a:off x="11775276" y="1437098"/>
            <a:ext cx="3103414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ステップ関数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0.4"/>
          <p:cNvSpPr txBox="1"/>
          <p:nvPr/>
        </p:nvSpPr>
        <p:spPr>
          <a:xfrm>
            <a:off x="17889619" y="5461616"/>
            <a:ext cx="60350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0.4</a:t>
            </a:r>
          </a:p>
        </p:txBody>
      </p:sp>
      <p:sp>
        <p:nvSpPr>
          <p:cNvPr id="419" name="線"/>
          <p:cNvSpPr/>
          <p:nvPr/>
        </p:nvSpPr>
        <p:spPr>
          <a:xfrm flipV="1">
            <a:off x="18145724" y="1378680"/>
            <a:ext cx="1" cy="3881668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0" name="0"/>
          <p:cNvSpPr txBox="1"/>
          <p:nvPr/>
        </p:nvSpPr>
        <p:spPr>
          <a:xfrm>
            <a:off x="16260238" y="5363191"/>
            <a:ext cx="437237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</a:t>
            </a:r>
          </a:p>
        </p:txBody>
      </p:sp>
      <p:sp>
        <p:nvSpPr>
          <p:cNvPr id="2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8A597196-BF84-DB98-F0C2-9B9BF80E84A8}"/>
              </a:ext>
            </a:extLst>
          </p:cNvPr>
          <p:cNvSpPr txBox="1"/>
          <p:nvPr/>
        </p:nvSpPr>
        <p:spPr>
          <a:xfrm>
            <a:off x="21978505" y="4926441"/>
            <a:ext cx="440826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4800" dirty="0"/>
              <a:t>μ</a:t>
            </a:r>
            <a:endParaRPr sz="4800" dirty="0"/>
          </a:p>
        </p:txBody>
      </p:sp>
      <p:sp>
        <p:nvSpPr>
          <p:cNvPr id="3" name="閾値を0とすると、μが0より大きければzは1となり(発火)、…">
            <a:extLst>
              <a:ext uri="{FF2B5EF4-FFF2-40B4-BE49-F238E27FC236}">
                <a16:creationId xmlns:a16="http://schemas.microsoft.com/office/drawing/2014/main" id="{A421D719-C566-C4C1-DB38-42A7B7FFF06E}"/>
              </a:ext>
            </a:extLst>
          </p:cNvPr>
          <p:cNvSpPr txBox="1"/>
          <p:nvPr/>
        </p:nvSpPr>
        <p:spPr>
          <a:xfrm>
            <a:off x="16282289" y="37324"/>
            <a:ext cx="767503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en-US" altLang="ja-JP" sz="4800" dirty="0"/>
              <a:t>Z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角丸四角形"/>
          <p:cNvSpPr/>
          <p:nvPr/>
        </p:nvSpPr>
        <p:spPr>
          <a:xfrm>
            <a:off x="2654095" y="6782332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23" name="角丸四角形"/>
          <p:cNvSpPr/>
          <p:nvPr/>
        </p:nvSpPr>
        <p:spPr>
          <a:xfrm>
            <a:off x="2654095" y="9045590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24" name="角丸四角形"/>
          <p:cNvSpPr/>
          <p:nvPr/>
        </p:nvSpPr>
        <p:spPr>
          <a:xfrm>
            <a:off x="2654095" y="1130884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25" name="楕円"/>
          <p:cNvSpPr/>
          <p:nvPr/>
        </p:nvSpPr>
        <p:spPr>
          <a:xfrm>
            <a:off x="9551824" y="7265268"/>
            <a:ext cx="6081050" cy="483064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26" name="線"/>
          <p:cNvSpPr/>
          <p:nvPr/>
        </p:nvSpPr>
        <p:spPr>
          <a:xfrm>
            <a:off x="6790759" y="7420311"/>
            <a:ext cx="2211118" cy="94881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7" name="線"/>
          <p:cNvSpPr/>
          <p:nvPr/>
        </p:nvSpPr>
        <p:spPr>
          <a:xfrm>
            <a:off x="6790759" y="9774433"/>
            <a:ext cx="2193589" cy="1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8" name="線"/>
          <p:cNvSpPr/>
          <p:nvPr/>
        </p:nvSpPr>
        <p:spPr>
          <a:xfrm flipV="1">
            <a:off x="6790759" y="10885659"/>
            <a:ext cx="2211718" cy="1058189"/>
          </a:xfrm>
          <a:prstGeom prst="line">
            <a:avLst/>
          </a:prstGeom>
          <a:ln w="889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9" name="1"/>
          <p:cNvSpPr txBox="1"/>
          <p:nvPr/>
        </p:nvSpPr>
        <p:spPr>
          <a:xfrm>
            <a:off x="3978405" y="6999013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" name="2"/>
          <p:cNvSpPr txBox="1"/>
          <p:nvPr/>
        </p:nvSpPr>
        <p:spPr>
          <a:xfrm>
            <a:off x="3978405" y="9262271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1" name="0.5"/>
          <p:cNvSpPr txBox="1"/>
          <p:nvPr/>
        </p:nvSpPr>
        <p:spPr>
          <a:xfrm>
            <a:off x="3657673" y="11525529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432" name="0.5"/>
          <p:cNvSpPr txBox="1"/>
          <p:nvPr/>
        </p:nvSpPr>
        <p:spPr>
          <a:xfrm>
            <a:off x="7251916" y="6674570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433" name="0.2"/>
          <p:cNvSpPr txBox="1"/>
          <p:nvPr/>
        </p:nvSpPr>
        <p:spPr>
          <a:xfrm>
            <a:off x="6798783" y="8714842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434" name="-1"/>
          <p:cNvSpPr txBox="1"/>
          <p:nvPr/>
        </p:nvSpPr>
        <p:spPr>
          <a:xfrm>
            <a:off x="7223212" y="11791274"/>
            <a:ext cx="70692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35" name="f(0.4)"/>
          <p:cNvSpPr txBox="1"/>
          <p:nvPr/>
        </p:nvSpPr>
        <p:spPr>
          <a:xfrm>
            <a:off x="13156127" y="9262271"/>
            <a:ext cx="168956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f(0.4)</a:t>
            </a:r>
          </a:p>
        </p:txBody>
      </p:sp>
      <p:sp>
        <p:nvSpPr>
          <p:cNvPr id="436" name="矢印"/>
          <p:cNvSpPr/>
          <p:nvPr/>
        </p:nvSpPr>
        <p:spPr>
          <a:xfrm>
            <a:off x="16588654" y="9139433"/>
            <a:ext cx="181874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37" name="角丸四角形"/>
          <p:cNvSpPr/>
          <p:nvPr/>
        </p:nvSpPr>
        <p:spPr>
          <a:xfrm>
            <a:off x="19363177" y="9139433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38" name="1"/>
          <p:cNvSpPr txBox="1"/>
          <p:nvPr/>
        </p:nvSpPr>
        <p:spPr>
          <a:xfrm>
            <a:off x="20820462" y="9356114"/>
            <a:ext cx="4809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9" name="0.4"/>
          <p:cNvSpPr txBox="1"/>
          <p:nvPr/>
        </p:nvSpPr>
        <p:spPr>
          <a:xfrm>
            <a:off x="10833944" y="9262271"/>
            <a:ext cx="104836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440" name="線"/>
          <p:cNvSpPr/>
          <p:nvPr/>
        </p:nvSpPr>
        <p:spPr>
          <a:xfrm flipV="1">
            <a:off x="12592349" y="7250713"/>
            <a:ext cx="1" cy="4859755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1" name="このような重みwiや閾値hを調整することできる…"/>
          <p:cNvSpPr txBox="1"/>
          <p:nvPr/>
        </p:nvSpPr>
        <p:spPr>
          <a:xfrm>
            <a:off x="1560885" y="2130036"/>
            <a:ext cx="2126223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このような重みw</a:t>
            </a:r>
            <a:r>
              <a:rPr baseline="-5999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や閾値を調整することできる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50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人工ニューラルネットワークで学習する仕組みを</a:t>
            </a:r>
            <a:r>
              <a:rPr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パーセプトロン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と呼ぶ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多層パーセプトロン（MLP：Multi Layer Perceptron）"/>
          <p:cNvSpPr txBox="1"/>
          <p:nvPr/>
        </p:nvSpPr>
        <p:spPr>
          <a:xfrm>
            <a:off x="3795234" y="485946"/>
            <a:ext cx="17342296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多層パーセプトロン（MLP：Multi Layer Perceptron）</a:t>
            </a:r>
          </a:p>
        </p:txBody>
      </p:sp>
      <p:sp>
        <p:nvSpPr>
          <p:cNvPr id="444" name="複数のパーセプトロンを用いてパーセプトロンの層を作ったものを多層パーセプトロンという。"/>
          <p:cNvSpPr txBox="1"/>
          <p:nvPr/>
        </p:nvSpPr>
        <p:spPr>
          <a:xfrm>
            <a:off x="1305554" y="1598657"/>
            <a:ext cx="22534901" cy="230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複数のパーセプトロンを用いてパーセプトロンの層を作ったものを</a:t>
            </a:r>
            <a:endParaRPr lang="en-US" dirty="0"/>
          </a:p>
          <a:p>
            <a:r>
              <a:rPr dirty="0" err="1">
                <a:solidFill>
                  <a:srgbClr val="FF0000"/>
                </a:solidFill>
              </a:rPr>
              <a:t>多層パーセプトロン</a:t>
            </a:r>
            <a:r>
              <a:rPr dirty="0" err="1"/>
              <a:t>という</a:t>
            </a:r>
            <a:endParaRPr lang="en-US" dirty="0"/>
          </a:p>
          <a:p>
            <a:r>
              <a:rPr lang="ja-JP" altLang="en-US" dirty="0"/>
              <a:t>（この中間層を複数作ってどんどん層を深く出来るので</a:t>
            </a:r>
            <a:r>
              <a:rPr lang="ja-JP" altLang="en-US" dirty="0">
                <a:solidFill>
                  <a:srgbClr val="FF0000"/>
                </a:solidFill>
              </a:rPr>
              <a:t>深層学習</a:t>
            </a:r>
            <a:r>
              <a:rPr lang="ja-JP" altLang="en-US" dirty="0"/>
              <a:t>という）</a:t>
            </a:r>
            <a:endParaRPr dirty="0"/>
          </a:p>
        </p:txBody>
      </p:sp>
      <p:sp>
        <p:nvSpPr>
          <p:cNvPr id="445" name="角丸四角形"/>
          <p:cNvSpPr/>
          <p:nvPr/>
        </p:nvSpPr>
        <p:spPr>
          <a:xfrm>
            <a:off x="1537727" y="5402976"/>
            <a:ext cx="2165704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2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46" name="角丸四角形"/>
          <p:cNvSpPr/>
          <p:nvPr/>
        </p:nvSpPr>
        <p:spPr>
          <a:xfrm>
            <a:off x="1537727" y="7666234"/>
            <a:ext cx="2165704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2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47" name="角丸四角形"/>
          <p:cNvSpPr/>
          <p:nvPr/>
        </p:nvSpPr>
        <p:spPr>
          <a:xfrm>
            <a:off x="1537727" y="9929492"/>
            <a:ext cx="219061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2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48" name="線"/>
          <p:cNvSpPr/>
          <p:nvPr/>
        </p:nvSpPr>
        <p:spPr>
          <a:xfrm flipV="1">
            <a:off x="4210715" y="5704309"/>
            <a:ext cx="4437988" cy="34598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9" name="線"/>
          <p:cNvSpPr/>
          <p:nvPr/>
        </p:nvSpPr>
        <p:spPr>
          <a:xfrm flipV="1">
            <a:off x="4299884" y="5727975"/>
            <a:ext cx="4348819" cy="257326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0" name="線"/>
          <p:cNvSpPr/>
          <p:nvPr/>
        </p:nvSpPr>
        <p:spPr>
          <a:xfrm flipV="1">
            <a:off x="4245563" y="5662955"/>
            <a:ext cx="4381112" cy="498556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1" name="入力x1"/>
          <p:cNvSpPr txBox="1"/>
          <p:nvPr/>
        </p:nvSpPr>
        <p:spPr>
          <a:xfrm>
            <a:off x="2156228" y="5714126"/>
            <a:ext cx="10703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452" name="入力x2"/>
          <p:cNvSpPr txBox="1"/>
          <p:nvPr/>
        </p:nvSpPr>
        <p:spPr>
          <a:xfrm>
            <a:off x="2156228" y="7977384"/>
            <a:ext cx="10995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453" name="入力x3"/>
          <p:cNvSpPr txBox="1"/>
          <p:nvPr/>
        </p:nvSpPr>
        <p:spPr>
          <a:xfrm>
            <a:off x="2247409" y="10316842"/>
            <a:ext cx="1077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入力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x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454" name="重みw1"/>
          <p:cNvSpPr txBox="1"/>
          <p:nvPr/>
        </p:nvSpPr>
        <p:spPr>
          <a:xfrm>
            <a:off x="5379773" y="5181048"/>
            <a:ext cx="1113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1</a:t>
            </a:r>
          </a:p>
        </p:txBody>
      </p:sp>
      <p:sp>
        <p:nvSpPr>
          <p:cNvPr id="455" name="重みw2"/>
          <p:cNvSpPr txBox="1"/>
          <p:nvPr/>
        </p:nvSpPr>
        <p:spPr>
          <a:xfrm>
            <a:off x="4206341" y="7082935"/>
            <a:ext cx="11429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2</a:t>
            </a:r>
          </a:p>
        </p:txBody>
      </p:sp>
      <p:sp>
        <p:nvSpPr>
          <p:cNvPr id="456" name="重みw3"/>
          <p:cNvSpPr txBox="1"/>
          <p:nvPr/>
        </p:nvSpPr>
        <p:spPr>
          <a:xfrm>
            <a:off x="4046399" y="9031704"/>
            <a:ext cx="1120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重み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w</a:t>
            </a:r>
            <a:r>
              <a:rPr baseline="-5999">
                <a:latin typeface="Apple Chancery"/>
                <a:ea typeface="Apple Chancery"/>
                <a:cs typeface="Apple Chancery"/>
                <a:sym typeface="Apple Chancery"/>
              </a:rPr>
              <a:t>3</a:t>
            </a:r>
          </a:p>
        </p:txBody>
      </p:sp>
      <p:sp>
        <p:nvSpPr>
          <p:cNvPr id="457" name="矢印"/>
          <p:cNvSpPr/>
          <p:nvPr/>
        </p:nvSpPr>
        <p:spPr>
          <a:xfrm>
            <a:off x="17601361" y="6119893"/>
            <a:ext cx="1425139" cy="103217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58" name="角丸四角形"/>
          <p:cNvSpPr/>
          <p:nvPr/>
        </p:nvSpPr>
        <p:spPr>
          <a:xfrm>
            <a:off x="19927304" y="6000978"/>
            <a:ext cx="3467732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59" name="出力y1"/>
          <p:cNvSpPr txBox="1"/>
          <p:nvPr/>
        </p:nvSpPr>
        <p:spPr>
          <a:xfrm>
            <a:off x="20545806" y="6245454"/>
            <a:ext cx="2123953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出力y</a:t>
            </a:r>
            <a:r>
              <a:rPr baseline="-5999"/>
              <a:t>1</a:t>
            </a:r>
          </a:p>
        </p:txBody>
      </p:sp>
      <p:sp>
        <p:nvSpPr>
          <p:cNvPr id="460" name="線"/>
          <p:cNvSpPr/>
          <p:nvPr/>
        </p:nvSpPr>
        <p:spPr>
          <a:xfrm>
            <a:off x="4251189" y="6050289"/>
            <a:ext cx="4444568" cy="205544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1" name="線"/>
          <p:cNvSpPr/>
          <p:nvPr/>
        </p:nvSpPr>
        <p:spPr>
          <a:xfrm>
            <a:off x="4251189" y="6050290"/>
            <a:ext cx="4369638" cy="479288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2" name="線"/>
          <p:cNvSpPr/>
          <p:nvPr/>
        </p:nvSpPr>
        <p:spPr>
          <a:xfrm flipV="1">
            <a:off x="4299884" y="8079383"/>
            <a:ext cx="4340041" cy="22185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3" name="線"/>
          <p:cNvSpPr/>
          <p:nvPr/>
        </p:nvSpPr>
        <p:spPr>
          <a:xfrm>
            <a:off x="4306642" y="8301012"/>
            <a:ext cx="4335166" cy="255490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4" name="線"/>
          <p:cNvSpPr/>
          <p:nvPr/>
        </p:nvSpPr>
        <p:spPr>
          <a:xfrm flipV="1">
            <a:off x="4220651" y="8046146"/>
            <a:ext cx="4451162" cy="260237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5" name="線"/>
          <p:cNvSpPr/>
          <p:nvPr/>
        </p:nvSpPr>
        <p:spPr>
          <a:xfrm>
            <a:off x="4215956" y="10648517"/>
            <a:ext cx="4451696" cy="17727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70" name="グループ"/>
          <p:cNvGrpSpPr/>
          <p:nvPr/>
        </p:nvGrpSpPr>
        <p:grpSpPr>
          <a:xfrm>
            <a:off x="9154567" y="4742465"/>
            <a:ext cx="2518792" cy="1718543"/>
            <a:chOff x="0" y="0"/>
            <a:chExt cx="2518790" cy="1718542"/>
          </a:xfrm>
        </p:grpSpPr>
        <p:sp>
          <p:nvSpPr>
            <p:cNvPr id="466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67" name="f(μ)"/>
            <p:cNvSpPr txBox="1"/>
            <p:nvPr/>
          </p:nvSpPr>
          <p:spPr>
            <a:xfrm>
              <a:off x="1494981" y="503670"/>
              <a:ext cx="87313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f(μ)</a:t>
              </a:r>
            </a:p>
          </p:txBody>
        </p:sp>
        <p:sp>
          <p:nvSpPr>
            <p:cNvPr id="468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469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5" name="グループ"/>
          <p:cNvGrpSpPr/>
          <p:nvPr/>
        </p:nvGrpSpPr>
        <p:grpSpPr>
          <a:xfrm>
            <a:off x="9145968" y="7302752"/>
            <a:ext cx="2518792" cy="1718543"/>
            <a:chOff x="0" y="0"/>
            <a:chExt cx="2518790" cy="1718542"/>
          </a:xfrm>
        </p:grpSpPr>
        <p:sp>
          <p:nvSpPr>
            <p:cNvPr id="471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72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473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f(μ)"/>
            <p:cNvSpPr txBox="1"/>
            <p:nvPr/>
          </p:nvSpPr>
          <p:spPr>
            <a:xfrm>
              <a:off x="1494981" y="503671"/>
              <a:ext cx="87313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f(μ)</a:t>
              </a:r>
            </a:p>
          </p:txBody>
        </p:sp>
      </p:grpSp>
      <p:grpSp>
        <p:nvGrpSpPr>
          <p:cNvPr id="480" name="グループ"/>
          <p:cNvGrpSpPr/>
          <p:nvPr/>
        </p:nvGrpSpPr>
        <p:grpSpPr>
          <a:xfrm>
            <a:off x="9116895" y="10135351"/>
            <a:ext cx="2518791" cy="1718543"/>
            <a:chOff x="0" y="0"/>
            <a:chExt cx="2518790" cy="1718542"/>
          </a:xfrm>
        </p:grpSpPr>
        <p:sp>
          <p:nvSpPr>
            <p:cNvPr id="476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77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478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9" name="f(μ)"/>
            <p:cNvSpPr txBox="1"/>
            <p:nvPr/>
          </p:nvSpPr>
          <p:spPr>
            <a:xfrm>
              <a:off x="1494981" y="503671"/>
              <a:ext cx="87313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f(μ)</a:t>
              </a:r>
            </a:p>
          </p:txBody>
        </p:sp>
      </p:grpSp>
      <p:grpSp>
        <p:nvGrpSpPr>
          <p:cNvPr id="485" name="グループ"/>
          <p:cNvGrpSpPr/>
          <p:nvPr/>
        </p:nvGrpSpPr>
        <p:grpSpPr>
          <a:xfrm>
            <a:off x="14244335" y="8710989"/>
            <a:ext cx="2518791" cy="1718543"/>
            <a:chOff x="0" y="0"/>
            <a:chExt cx="2518790" cy="1718542"/>
          </a:xfrm>
        </p:grpSpPr>
        <p:sp>
          <p:nvSpPr>
            <p:cNvPr id="481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82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483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f(μ)"/>
            <p:cNvSpPr txBox="1"/>
            <p:nvPr/>
          </p:nvSpPr>
          <p:spPr>
            <a:xfrm>
              <a:off x="1494981" y="503671"/>
              <a:ext cx="87313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f(μ)</a:t>
              </a:r>
            </a:p>
          </p:txBody>
        </p:sp>
      </p:grpSp>
      <p:grpSp>
        <p:nvGrpSpPr>
          <p:cNvPr id="490" name="グループ"/>
          <p:cNvGrpSpPr/>
          <p:nvPr/>
        </p:nvGrpSpPr>
        <p:grpSpPr>
          <a:xfrm>
            <a:off x="14244335" y="5767987"/>
            <a:ext cx="2518791" cy="1718543"/>
            <a:chOff x="0" y="0"/>
            <a:chExt cx="2518790" cy="1718542"/>
          </a:xfrm>
        </p:grpSpPr>
        <p:sp>
          <p:nvSpPr>
            <p:cNvPr id="486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487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488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f(μ)"/>
            <p:cNvSpPr txBox="1"/>
            <p:nvPr/>
          </p:nvSpPr>
          <p:spPr>
            <a:xfrm>
              <a:off x="1494981" y="503671"/>
              <a:ext cx="87313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f(μ)</a:t>
              </a:r>
            </a:p>
          </p:txBody>
        </p:sp>
      </p:grpSp>
      <p:sp>
        <p:nvSpPr>
          <p:cNvPr id="491" name="矢印"/>
          <p:cNvSpPr/>
          <p:nvPr/>
        </p:nvSpPr>
        <p:spPr>
          <a:xfrm>
            <a:off x="17554919" y="9054176"/>
            <a:ext cx="1425139" cy="103217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92" name="角丸四角形"/>
          <p:cNvSpPr/>
          <p:nvPr/>
        </p:nvSpPr>
        <p:spPr>
          <a:xfrm>
            <a:off x="19880864" y="8935260"/>
            <a:ext cx="3467731" cy="1270001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93" name="出力y2"/>
          <p:cNvSpPr txBox="1"/>
          <p:nvPr/>
        </p:nvSpPr>
        <p:spPr>
          <a:xfrm>
            <a:off x="20499365" y="9179736"/>
            <a:ext cx="2123954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出力y</a:t>
            </a:r>
            <a:r>
              <a:rPr baseline="-5999"/>
              <a:t>2</a:t>
            </a:r>
          </a:p>
        </p:txBody>
      </p:sp>
      <p:sp>
        <p:nvSpPr>
          <p:cNvPr id="494" name="線"/>
          <p:cNvSpPr/>
          <p:nvPr/>
        </p:nvSpPr>
        <p:spPr>
          <a:xfrm>
            <a:off x="11950363" y="5572310"/>
            <a:ext cx="2023461" cy="74149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5" name="線"/>
          <p:cNvSpPr/>
          <p:nvPr/>
        </p:nvSpPr>
        <p:spPr>
          <a:xfrm flipV="1">
            <a:off x="11950363" y="6571689"/>
            <a:ext cx="2023461" cy="1655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6" name="線"/>
          <p:cNvSpPr/>
          <p:nvPr/>
        </p:nvSpPr>
        <p:spPr>
          <a:xfrm>
            <a:off x="12077363" y="5699310"/>
            <a:ext cx="2033839" cy="394656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7" name="線"/>
          <p:cNvSpPr/>
          <p:nvPr/>
        </p:nvSpPr>
        <p:spPr>
          <a:xfrm>
            <a:off x="11950362" y="8227316"/>
            <a:ext cx="2151641" cy="140959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8" name="線"/>
          <p:cNvSpPr/>
          <p:nvPr/>
        </p:nvSpPr>
        <p:spPr>
          <a:xfrm flipV="1">
            <a:off x="12015215" y="6797607"/>
            <a:ext cx="1894395" cy="424550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9" name="線"/>
          <p:cNvSpPr/>
          <p:nvPr/>
        </p:nvSpPr>
        <p:spPr>
          <a:xfrm flipV="1">
            <a:off x="12024752" y="9637287"/>
            <a:ext cx="2003317" cy="1405728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0" name="入力層"/>
          <p:cNvSpPr txBox="1"/>
          <p:nvPr/>
        </p:nvSpPr>
        <p:spPr>
          <a:xfrm>
            <a:off x="1432000" y="12332450"/>
            <a:ext cx="2518792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入力層</a:t>
            </a:r>
          </a:p>
        </p:txBody>
      </p:sp>
      <p:sp>
        <p:nvSpPr>
          <p:cNvPr id="501" name="中間層(隠れ層)"/>
          <p:cNvSpPr txBox="1"/>
          <p:nvPr/>
        </p:nvSpPr>
        <p:spPr>
          <a:xfrm>
            <a:off x="8299833" y="12332450"/>
            <a:ext cx="5078932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中間層(隠れ層)</a:t>
            </a:r>
          </a:p>
        </p:txBody>
      </p:sp>
      <p:sp>
        <p:nvSpPr>
          <p:cNvPr id="502" name="出力層"/>
          <p:cNvSpPr txBox="1"/>
          <p:nvPr/>
        </p:nvSpPr>
        <p:spPr>
          <a:xfrm>
            <a:off x="14317566" y="12332450"/>
            <a:ext cx="2789144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出力層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入門編で行った深層学習"/>
          <p:cNvSpPr txBox="1"/>
          <p:nvPr/>
        </p:nvSpPr>
        <p:spPr>
          <a:xfrm>
            <a:off x="7483288" y="607793"/>
            <a:ext cx="856644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6000"/>
              <a:t>入門編で行った深層学習</a:t>
            </a:r>
          </a:p>
        </p:txBody>
      </p:sp>
      <p:pic>
        <p:nvPicPr>
          <p:cNvPr id="505" name="スクリーンショット 2021-10-15 8.41.38.png" descr="スクリーンショット 2021-10-15 8.41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25" y="2783889"/>
            <a:ext cx="14459754" cy="81482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06" name="これは実はMLP(Multi Layer Perceptron)"/>
          <p:cNvSpPr txBox="1"/>
          <p:nvPr/>
        </p:nvSpPr>
        <p:spPr>
          <a:xfrm>
            <a:off x="5724555" y="11936561"/>
            <a:ext cx="11668494" cy="70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これは実はMLP(Multi Layer Perceptron)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C0C1DA-2622-4CFC-800D-D75ECDCC1B65}"/>
              </a:ext>
            </a:extLst>
          </p:cNvPr>
          <p:cNvSpPr txBox="1"/>
          <p:nvPr/>
        </p:nvSpPr>
        <p:spPr>
          <a:xfrm>
            <a:off x="7439025" y="265579"/>
            <a:ext cx="9086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(FASHION-MNIST</a:t>
            </a:r>
            <a:r>
              <a:rPr kumimoji="1"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を使って</a:t>
            </a:r>
            <a:r>
              <a:rPr kumimoji="1" lang="en-US" altLang="ja-JP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EE5A79-6E0C-40ED-BA32-607B4E8CA122}"/>
              </a:ext>
            </a:extLst>
          </p:cNvPr>
          <p:cNvSpPr txBox="1"/>
          <p:nvPr/>
        </p:nvSpPr>
        <p:spPr>
          <a:xfrm>
            <a:off x="4623707" y="1501907"/>
            <a:ext cx="1471748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600" dirty="0">
                <a:latin typeface="Arial" panose="020B0604020202020204" pitchFamily="34" charset="0"/>
                <a:cs typeface="Arial" panose="020B0604020202020204" pitchFamily="34" charset="0"/>
              </a:rPr>
              <a:t>まずはシンプルなモデルで試してみましょう</a:t>
            </a:r>
            <a:endParaRPr kumimoji="1" lang="ja-JP" alt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1ACA5-438F-4493-9CB4-561B6BD1C4E1}"/>
              </a:ext>
            </a:extLst>
          </p:cNvPr>
          <p:cNvSpPr txBox="1"/>
          <p:nvPr/>
        </p:nvSpPr>
        <p:spPr>
          <a:xfrm>
            <a:off x="5300662" y="3121252"/>
            <a:ext cx="14040531" cy="5576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tensorflow.keras.datasets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fashion_mnist</a:t>
            </a:r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fashion_mnist.load_data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x_train = x_train.reshape(x_train.shape[0],784)/255</a:t>
            </a:r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x_test.reshape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[0],784)/255</a:t>
            </a:r>
          </a:p>
          <a:p>
            <a:pPr algn="l"/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tensorflow.keras.utils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ja-JP" sz="36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F489ED-F493-4068-7111-8EFE7342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22" y="9567799"/>
            <a:ext cx="8839786" cy="2460842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C691B85-858D-7D92-BD58-B36A4BE3FF76}"/>
              </a:ext>
            </a:extLst>
          </p:cNvPr>
          <p:cNvSpPr/>
          <p:nvPr/>
        </p:nvSpPr>
        <p:spPr>
          <a:xfrm>
            <a:off x="10573375" y="10236088"/>
            <a:ext cx="1409075" cy="1124263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8E2A0DA-AC27-AE7D-92C4-AF651D30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684" y="9567799"/>
            <a:ext cx="8679816" cy="24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(x_train, y_train),(x_test, y_test) = fashion_mnist.load_data()"/>
          <p:cNvSpPr txBox="1"/>
          <p:nvPr/>
        </p:nvSpPr>
        <p:spPr>
          <a:xfrm>
            <a:off x="754930" y="810447"/>
            <a:ext cx="23216846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5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(x_train, y_train),(x_test, y_test) = fashion_mnist.load_data()</a:t>
            </a:r>
          </a:p>
        </p:txBody>
      </p:sp>
      <p:sp>
        <p:nvSpPr>
          <p:cNvPr id="1436" name="fashion_mnistのdataを読み込む"/>
          <p:cNvSpPr txBox="1"/>
          <p:nvPr/>
        </p:nvSpPr>
        <p:spPr>
          <a:xfrm>
            <a:off x="15107503" y="2240248"/>
            <a:ext cx="7578662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fashion_mnistのdataを読み込む</a:t>
            </a:r>
          </a:p>
        </p:txBody>
      </p:sp>
      <p:pic>
        <p:nvPicPr>
          <p:cNvPr id="1437" name="スクリーンショット 2022-01-11 13.04.13.png" descr="スクリーンショット 2022-01-11 13.04.13.png"/>
          <p:cNvPicPr>
            <a:picLocks noChangeAspect="1"/>
          </p:cNvPicPr>
          <p:nvPr/>
        </p:nvPicPr>
        <p:blipFill>
          <a:blip r:embed="rId2"/>
          <a:srcRect r="79220" b="59964"/>
          <a:stretch>
            <a:fillRect/>
          </a:stretch>
        </p:blipFill>
        <p:spPr>
          <a:xfrm>
            <a:off x="2334885" y="3416050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8" name="スクリーンショット 2022-01-11 13.04.13.png" descr="スクリーンショット 2022-01-11 13.04.13.png"/>
          <p:cNvPicPr>
            <a:picLocks noChangeAspect="1"/>
          </p:cNvPicPr>
          <p:nvPr/>
        </p:nvPicPr>
        <p:blipFill>
          <a:blip r:embed="rId2"/>
          <a:srcRect l="20345" r="58874" b="59964"/>
          <a:stretch>
            <a:fillRect/>
          </a:stretch>
        </p:blipFill>
        <p:spPr>
          <a:xfrm>
            <a:off x="2334885" y="4745390"/>
            <a:ext cx="1367011" cy="148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9" name="スクリーンショット 2022-01-11 13.04.13.png" descr="スクリーンショット 2022-01-11 13.04.13.png"/>
          <p:cNvPicPr>
            <a:picLocks noChangeAspect="1"/>
          </p:cNvPicPr>
          <p:nvPr/>
        </p:nvPicPr>
        <p:blipFill>
          <a:blip r:embed="rId2"/>
          <a:srcRect l="40189" t="1223" r="39031" b="58741"/>
          <a:stretch>
            <a:fillRect/>
          </a:stretch>
        </p:blipFill>
        <p:spPr>
          <a:xfrm>
            <a:off x="2334885" y="6074731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0" name="スクリーンショット 2022-01-11 13.04.13.png" descr="スクリーンショット 2022-01-11 13.04.13.png"/>
          <p:cNvPicPr>
            <a:picLocks noChangeAspect="1"/>
          </p:cNvPicPr>
          <p:nvPr/>
        </p:nvPicPr>
        <p:blipFill>
          <a:blip r:embed="rId2"/>
          <a:srcRect l="59845" t="611" r="19375" b="59352"/>
          <a:stretch>
            <a:fillRect/>
          </a:stretch>
        </p:blipFill>
        <p:spPr>
          <a:xfrm>
            <a:off x="2334885" y="7336015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1" name="スクリーンショット 2022-01-11 13.08.34.png" descr="スクリーンショット 2022-01-11 13.08.34.png"/>
          <p:cNvPicPr>
            <a:picLocks noChangeAspect="1"/>
          </p:cNvPicPr>
          <p:nvPr/>
        </p:nvPicPr>
        <p:blipFill>
          <a:blip r:embed="rId3"/>
          <a:srcRect r="50800"/>
          <a:stretch>
            <a:fillRect/>
          </a:stretch>
        </p:blipFill>
        <p:spPr>
          <a:xfrm>
            <a:off x="2375012" y="9926639"/>
            <a:ext cx="1280909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2" name="スクリーンショット 2022-01-11 13.08.34.png" descr="スクリーンショット 2022-01-11 13.08.34.png"/>
          <p:cNvPicPr>
            <a:picLocks noChangeAspect="1"/>
          </p:cNvPicPr>
          <p:nvPr/>
        </p:nvPicPr>
        <p:blipFill>
          <a:blip r:embed="rId3"/>
          <a:srcRect l="47230"/>
          <a:stretch>
            <a:fillRect/>
          </a:stretch>
        </p:blipFill>
        <p:spPr>
          <a:xfrm>
            <a:off x="2297020" y="11255979"/>
            <a:ext cx="1373867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3" name="・"/>
          <p:cNvSpPr txBox="1"/>
          <p:nvPr/>
        </p:nvSpPr>
        <p:spPr>
          <a:xfrm>
            <a:off x="2770654" y="874304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444" name="・"/>
          <p:cNvSpPr txBox="1"/>
          <p:nvPr/>
        </p:nvSpPr>
        <p:spPr>
          <a:xfrm>
            <a:off x="2770654" y="9132382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445" name="・"/>
          <p:cNvSpPr txBox="1"/>
          <p:nvPr/>
        </p:nvSpPr>
        <p:spPr>
          <a:xfrm>
            <a:off x="2770654" y="9531610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446" name="9"/>
          <p:cNvSpPr txBox="1"/>
          <p:nvPr/>
        </p:nvSpPr>
        <p:spPr>
          <a:xfrm>
            <a:off x="5878691" y="3903508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9</a:t>
            </a:r>
          </a:p>
        </p:txBody>
      </p:sp>
      <p:sp>
        <p:nvSpPr>
          <p:cNvPr id="1447" name="0"/>
          <p:cNvSpPr txBox="1"/>
          <p:nvPr/>
        </p:nvSpPr>
        <p:spPr>
          <a:xfrm>
            <a:off x="5878691" y="5232849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0</a:t>
            </a:r>
          </a:p>
        </p:txBody>
      </p:sp>
      <p:sp>
        <p:nvSpPr>
          <p:cNvPr id="1448" name="0"/>
          <p:cNvSpPr txBox="1"/>
          <p:nvPr/>
        </p:nvSpPr>
        <p:spPr>
          <a:xfrm>
            <a:off x="5878691" y="6562189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0</a:t>
            </a:r>
          </a:p>
        </p:txBody>
      </p:sp>
      <p:sp>
        <p:nvSpPr>
          <p:cNvPr id="1449" name="3"/>
          <p:cNvSpPr txBox="1"/>
          <p:nvPr/>
        </p:nvSpPr>
        <p:spPr>
          <a:xfrm>
            <a:off x="5878691" y="7823473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3</a:t>
            </a:r>
          </a:p>
        </p:txBody>
      </p:sp>
      <p:sp>
        <p:nvSpPr>
          <p:cNvPr id="1450" name="0"/>
          <p:cNvSpPr txBox="1"/>
          <p:nvPr/>
        </p:nvSpPr>
        <p:spPr>
          <a:xfrm>
            <a:off x="5878691" y="10414097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0</a:t>
            </a:r>
          </a:p>
        </p:txBody>
      </p:sp>
      <p:sp>
        <p:nvSpPr>
          <p:cNvPr id="1451" name="5"/>
          <p:cNvSpPr txBox="1"/>
          <p:nvPr/>
        </p:nvSpPr>
        <p:spPr>
          <a:xfrm>
            <a:off x="5878691" y="11675381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5</a:t>
            </a:r>
          </a:p>
        </p:txBody>
      </p:sp>
      <p:pic>
        <p:nvPicPr>
          <p:cNvPr id="1452" name="スクリーンショット 2022-01-11 13.13.40.png" descr="スクリーンショット 2022-01-11 13.13.40.png"/>
          <p:cNvPicPr>
            <a:picLocks noChangeAspect="1"/>
          </p:cNvPicPr>
          <p:nvPr/>
        </p:nvPicPr>
        <p:blipFill>
          <a:blip r:embed="rId4"/>
          <a:srcRect r="48463"/>
          <a:stretch>
            <a:fillRect/>
          </a:stretch>
        </p:blipFill>
        <p:spPr>
          <a:xfrm>
            <a:off x="8726172" y="3504355"/>
            <a:ext cx="1335202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3" name="スクリーンショット 2022-01-11 13.13.40.png" descr="スクリーンショット 2022-01-11 13.13.40.png"/>
          <p:cNvPicPr>
            <a:picLocks noChangeAspect="1"/>
          </p:cNvPicPr>
          <p:nvPr/>
        </p:nvPicPr>
        <p:blipFill>
          <a:blip r:embed="rId4"/>
          <a:srcRect l="49640"/>
          <a:stretch>
            <a:fillRect/>
          </a:stretch>
        </p:blipFill>
        <p:spPr>
          <a:xfrm>
            <a:off x="8727315" y="4867724"/>
            <a:ext cx="1304718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4" name="・"/>
          <p:cNvSpPr txBox="1"/>
          <p:nvPr/>
        </p:nvSpPr>
        <p:spPr>
          <a:xfrm>
            <a:off x="9146066" y="623010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455" name="・"/>
          <p:cNvSpPr txBox="1"/>
          <p:nvPr/>
        </p:nvSpPr>
        <p:spPr>
          <a:xfrm>
            <a:off x="9146066" y="6619442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456" name="・"/>
          <p:cNvSpPr txBox="1"/>
          <p:nvPr/>
        </p:nvSpPr>
        <p:spPr>
          <a:xfrm>
            <a:off x="9146066" y="7018671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pic>
        <p:nvPicPr>
          <p:cNvPr id="1457" name="スクリーンショット 2022-01-11 13.15.03.png" descr="スクリーンショット 2022-01-11 13.15.03.png"/>
          <p:cNvPicPr>
            <a:picLocks noChangeAspect="1"/>
          </p:cNvPicPr>
          <p:nvPr/>
        </p:nvPicPr>
        <p:blipFill>
          <a:blip r:embed="rId5"/>
          <a:srcRect r="49419"/>
          <a:stretch>
            <a:fillRect/>
          </a:stretch>
        </p:blipFill>
        <p:spPr>
          <a:xfrm>
            <a:off x="8756393" y="7439298"/>
            <a:ext cx="1329703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8" name="スクリーンショット 2022-01-11 13.15.03.png" descr="スクリーンショット 2022-01-11 13.15.03.png"/>
          <p:cNvPicPr>
            <a:picLocks noChangeAspect="1"/>
          </p:cNvPicPr>
          <p:nvPr/>
        </p:nvPicPr>
        <p:blipFill>
          <a:blip r:embed="rId5"/>
          <a:srcRect l="46787"/>
          <a:stretch>
            <a:fillRect/>
          </a:stretch>
        </p:blipFill>
        <p:spPr>
          <a:xfrm>
            <a:off x="8661499" y="8700582"/>
            <a:ext cx="1398912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9" name="1"/>
          <p:cNvSpPr txBox="1"/>
          <p:nvPr/>
        </p:nvSpPr>
        <p:spPr>
          <a:xfrm>
            <a:off x="11967565" y="7841502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1</a:t>
            </a:r>
          </a:p>
        </p:txBody>
      </p:sp>
      <p:sp>
        <p:nvSpPr>
          <p:cNvPr id="1460" name="5"/>
          <p:cNvSpPr txBox="1"/>
          <p:nvPr/>
        </p:nvSpPr>
        <p:spPr>
          <a:xfrm>
            <a:off x="11967565" y="9102786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5</a:t>
            </a:r>
          </a:p>
        </p:txBody>
      </p:sp>
      <p:sp>
        <p:nvSpPr>
          <p:cNvPr id="1461" name="9"/>
          <p:cNvSpPr txBox="1"/>
          <p:nvPr/>
        </p:nvSpPr>
        <p:spPr>
          <a:xfrm>
            <a:off x="11967565" y="4007823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9</a:t>
            </a:r>
          </a:p>
        </p:txBody>
      </p:sp>
      <p:sp>
        <p:nvSpPr>
          <p:cNvPr id="1462" name="2"/>
          <p:cNvSpPr txBox="1"/>
          <p:nvPr/>
        </p:nvSpPr>
        <p:spPr>
          <a:xfrm>
            <a:off x="11967565" y="5337163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7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2</a:t>
            </a:r>
          </a:p>
        </p:txBody>
      </p:sp>
      <p:sp>
        <p:nvSpPr>
          <p:cNvPr id="1463" name="60000個"/>
          <p:cNvSpPr txBox="1"/>
          <p:nvPr/>
        </p:nvSpPr>
        <p:spPr>
          <a:xfrm>
            <a:off x="2092474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60000個</a:t>
            </a:r>
          </a:p>
        </p:txBody>
      </p:sp>
      <p:sp>
        <p:nvSpPr>
          <p:cNvPr id="1464" name="60000個"/>
          <p:cNvSpPr txBox="1"/>
          <p:nvPr/>
        </p:nvSpPr>
        <p:spPr>
          <a:xfrm>
            <a:off x="5177295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dirty="0"/>
              <a:t>60000個</a:t>
            </a:r>
          </a:p>
        </p:txBody>
      </p:sp>
      <p:sp>
        <p:nvSpPr>
          <p:cNvPr id="1465" name="10000個"/>
          <p:cNvSpPr txBox="1"/>
          <p:nvPr/>
        </p:nvSpPr>
        <p:spPr>
          <a:xfrm>
            <a:off x="8599988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10000個</a:t>
            </a:r>
          </a:p>
        </p:txBody>
      </p:sp>
      <p:sp>
        <p:nvSpPr>
          <p:cNvPr id="1466" name="10000個"/>
          <p:cNvSpPr txBox="1"/>
          <p:nvPr/>
        </p:nvSpPr>
        <p:spPr>
          <a:xfrm>
            <a:off x="11266170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10000個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A8C8ED-0977-7109-1276-6580B2FAD2CD}"/>
              </a:ext>
            </a:extLst>
          </p:cNvPr>
          <p:cNvSpPr txBox="1"/>
          <p:nvPr/>
        </p:nvSpPr>
        <p:spPr>
          <a:xfrm>
            <a:off x="15140593" y="7600825"/>
            <a:ext cx="6535711" cy="1930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6600" dirty="0"/>
              <a:t>10</a:t>
            </a:r>
            <a:r>
              <a:rPr lang="ja-JP" altLang="en-US" sz="6600" dirty="0"/>
              <a:t>種類の画像に分類したい</a:t>
            </a:r>
            <a:endParaRPr kumimoji="0" lang="ja-JP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48490FE-54AC-4566-9AEF-7643D7E6A577}"/>
              </a:ext>
            </a:extLst>
          </p:cNvPr>
          <p:cNvSpPr/>
          <p:nvPr/>
        </p:nvSpPr>
        <p:spPr>
          <a:xfrm>
            <a:off x="1809750" y="739188"/>
            <a:ext cx="18516600" cy="45757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849360-74F2-4A7A-8BF2-EA80CB9FCE18}"/>
              </a:ext>
            </a:extLst>
          </p:cNvPr>
          <p:cNvSpPr txBox="1"/>
          <p:nvPr/>
        </p:nvSpPr>
        <p:spPr>
          <a:xfrm>
            <a:off x="2153105" y="1090226"/>
            <a:ext cx="19069050" cy="4091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.models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tensorflow.keras.layers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import Dense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 = Sequential()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model.compile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(loss=‘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categorical_crossentropy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’, optimi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zer=‘Adam’, metrics=[‘accuracy’])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l.summary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C15B50E-0243-479D-BAC4-38003BF79B92}"/>
              </a:ext>
            </a:extLst>
          </p:cNvPr>
          <p:cNvSpPr/>
          <p:nvPr/>
        </p:nvSpPr>
        <p:spPr>
          <a:xfrm>
            <a:off x="5711253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AED4889-9CF7-40EF-B95C-90398F37E4C4}"/>
              </a:ext>
            </a:extLst>
          </p:cNvPr>
          <p:cNvSpPr/>
          <p:nvPr/>
        </p:nvSpPr>
        <p:spPr>
          <a:xfrm>
            <a:off x="5711253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B07B13-0F82-4AD5-8E8E-92034AF7A785}"/>
              </a:ext>
            </a:extLst>
          </p:cNvPr>
          <p:cNvSpPr/>
          <p:nvPr/>
        </p:nvSpPr>
        <p:spPr>
          <a:xfrm>
            <a:off x="5711253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4F6B4A-BBF4-4A28-A26C-61DB05185A0E}"/>
              </a:ext>
            </a:extLst>
          </p:cNvPr>
          <p:cNvSpPr/>
          <p:nvPr/>
        </p:nvSpPr>
        <p:spPr>
          <a:xfrm>
            <a:off x="10383486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1E8C5ED-5C2F-47A5-8AB3-6A52E22EE97E}"/>
              </a:ext>
            </a:extLst>
          </p:cNvPr>
          <p:cNvSpPr/>
          <p:nvPr/>
        </p:nvSpPr>
        <p:spPr>
          <a:xfrm>
            <a:off x="10378788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B7E536-0804-4F52-9E7A-B8B193A3F685}"/>
              </a:ext>
            </a:extLst>
          </p:cNvPr>
          <p:cNvSpPr/>
          <p:nvPr/>
        </p:nvSpPr>
        <p:spPr>
          <a:xfrm>
            <a:off x="10378788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0488848-916A-4A54-A40C-5098D4F56063}"/>
              </a:ext>
            </a:extLst>
          </p:cNvPr>
          <p:cNvSpPr/>
          <p:nvPr/>
        </p:nvSpPr>
        <p:spPr>
          <a:xfrm>
            <a:off x="14863346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90A3396-B7D2-4FCB-A640-9A4399A87A37}"/>
              </a:ext>
            </a:extLst>
          </p:cNvPr>
          <p:cNvSpPr/>
          <p:nvPr/>
        </p:nvSpPr>
        <p:spPr>
          <a:xfrm>
            <a:off x="14863346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F019E34-F4BA-4FFF-B4E7-0EB894A66D1B}"/>
              </a:ext>
            </a:extLst>
          </p:cNvPr>
          <p:cNvSpPr/>
          <p:nvPr/>
        </p:nvSpPr>
        <p:spPr>
          <a:xfrm>
            <a:off x="14863346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167104-2512-4D15-86BA-9C688CDA4206}"/>
              </a:ext>
            </a:extLst>
          </p:cNvPr>
          <p:cNvSpPr txBox="1"/>
          <p:nvPr/>
        </p:nvSpPr>
        <p:spPr>
          <a:xfrm>
            <a:off x="4916774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入力層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F842B6-BB6D-4FAA-AE1F-92703BA11F98}"/>
              </a:ext>
            </a:extLst>
          </p:cNvPr>
          <p:cNvSpPr txBox="1"/>
          <p:nvPr/>
        </p:nvSpPr>
        <p:spPr>
          <a:xfrm>
            <a:off x="9584309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中間層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1C976-BB2A-49C5-9BC9-C357D82F97E1}"/>
              </a:ext>
            </a:extLst>
          </p:cNvPr>
          <p:cNvSpPr txBox="1"/>
          <p:nvPr/>
        </p:nvSpPr>
        <p:spPr>
          <a:xfrm>
            <a:off x="14068867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出力層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FB4F1B-8F2D-406A-B6F6-3E5D260BBBE6}"/>
              </a:ext>
            </a:extLst>
          </p:cNvPr>
          <p:cNvSpPr txBox="1"/>
          <p:nvPr/>
        </p:nvSpPr>
        <p:spPr>
          <a:xfrm>
            <a:off x="5051686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784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BE7C88-E8D1-44F4-8334-E52B954D222A}"/>
              </a:ext>
            </a:extLst>
          </p:cNvPr>
          <p:cNvSpPr txBox="1"/>
          <p:nvPr/>
        </p:nvSpPr>
        <p:spPr>
          <a:xfrm>
            <a:off x="9719221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/>
              <a:t>32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99C340-B5C1-4B0E-A693-A3EE521D6C9C}"/>
              </a:ext>
            </a:extLst>
          </p:cNvPr>
          <p:cNvSpPr txBox="1"/>
          <p:nvPr/>
        </p:nvSpPr>
        <p:spPr>
          <a:xfrm>
            <a:off x="14386756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AC4916D-31E7-4E2B-BDF7-9A92F8962631}"/>
              </a:ext>
            </a:extLst>
          </p:cNvPr>
          <p:cNvCxnSpPr/>
          <p:nvPr/>
        </p:nvCxnSpPr>
        <p:spPr>
          <a:xfrm>
            <a:off x="7405141" y="6858000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CCFBB15-4405-41C8-9256-739FE031648E}"/>
              </a:ext>
            </a:extLst>
          </p:cNvPr>
          <p:cNvCxnSpPr>
            <a:cxnSpLocks/>
          </p:cNvCxnSpPr>
          <p:nvPr/>
        </p:nvCxnSpPr>
        <p:spPr>
          <a:xfrm>
            <a:off x="7405141" y="6858000"/>
            <a:ext cx="2638269" cy="11383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FC8DC8-A5C6-410E-978B-0CCE77D279BD}"/>
              </a:ext>
            </a:extLst>
          </p:cNvPr>
          <p:cNvCxnSpPr>
            <a:cxnSpLocks/>
          </p:cNvCxnSpPr>
          <p:nvPr/>
        </p:nvCxnSpPr>
        <p:spPr>
          <a:xfrm>
            <a:off x="7430071" y="6857999"/>
            <a:ext cx="2669674" cy="49183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CA1CD9A-1248-441B-AF37-32B8481D1534}"/>
              </a:ext>
            </a:extLst>
          </p:cNvPr>
          <p:cNvCxnSpPr/>
          <p:nvPr/>
        </p:nvCxnSpPr>
        <p:spPr>
          <a:xfrm>
            <a:off x="7430071" y="7996315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A53776-4D2F-4287-8CBF-30AE594A057C}"/>
              </a:ext>
            </a:extLst>
          </p:cNvPr>
          <p:cNvCxnSpPr>
            <a:cxnSpLocks/>
          </p:cNvCxnSpPr>
          <p:nvPr/>
        </p:nvCxnSpPr>
        <p:spPr>
          <a:xfrm flipV="1">
            <a:off x="7430071" y="6857999"/>
            <a:ext cx="2613339" cy="1138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6C91FE5-39A3-46A1-8A91-8FA1C58D228B}"/>
              </a:ext>
            </a:extLst>
          </p:cNvPr>
          <p:cNvCxnSpPr>
            <a:cxnSpLocks/>
          </p:cNvCxnSpPr>
          <p:nvPr/>
        </p:nvCxnSpPr>
        <p:spPr>
          <a:xfrm>
            <a:off x="7430776" y="7984653"/>
            <a:ext cx="2668969" cy="379168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EAEA5A-B0F3-4D22-B577-807CE1FEAA82}"/>
              </a:ext>
            </a:extLst>
          </p:cNvPr>
          <p:cNvCxnSpPr>
            <a:cxnSpLocks/>
          </p:cNvCxnSpPr>
          <p:nvPr/>
        </p:nvCxnSpPr>
        <p:spPr>
          <a:xfrm>
            <a:off x="7348804" y="11776335"/>
            <a:ext cx="275094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CC99F5-DC43-44C9-BFD0-4E46364C1321}"/>
              </a:ext>
            </a:extLst>
          </p:cNvPr>
          <p:cNvCxnSpPr>
            <a:cxnSpLocks/>
          </p:cNvCxnSpPr>
          <p:nvPr/>
        </p:nvCxnSpPr>
        <p:spPr>
          <a:xfrm flipV="1">
            <a:off x="7348804" y="7996315"/>
            <a:ext cx="2719536" cy="3780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12BF619-7510-4DA6-A14E-6D26F1F23281}"/>
              </a:ext>
            </a:extLst>
          </p:cNvPr>
          <p:cNvCxnSpPr>
            <a:cxnSpLocks/>
          </p:cNvCxnSpPr>
          <p:nvPr/>
        </p:nvCxnSpPr>
        <p:spPr>
          <a:xfrm flipV="1">
            <a:off x="7320795" y="6869662"/>
            <a:ext cx="2722615" cy="48950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990E38A-B056-4BD5-81A3-AEFEB48E5F7B}"/>
              </a:ext>
            </a:extLst>
          </p:cNvPr>
          <p:cNvSpPr txBox="1"/>
          <p:nvPr/>
        </p:nvSpPr>
        <p:spPr>
          <a:xfrm>
            <a:off x="4984230" y="9056497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・</a:t>
            </a:r>
            <a:endParaRPr lang="en-US" altLang="ja-JP" sz="3200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BE6606C-3B30-4120-9A95-3BD81BA7F118}"/>
              </a:ext>
            </a:extLst>
          </p:cNvPr>
          <p:cNvSpPr txBox="1"/>
          <p:nvPr/>
        </p:nvSpPr>
        <p:spPr>
          <a:xfrm>
            <a:off x="9590976" y="9087984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・</a:t>
            </a:r>
            <a:endParaRPr lang="en-US" altLang="ja-JP" sz="3200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91EDEF3-1B32-4DB3-AFD3-6996B3E3D075}"/>
              </a:ext>
            </a:extLst>
          </p:cNvPr>
          <p:cNvSpPr txBox="1"/>
          <p:nvPr/>
        </p:nvSpPr>
        <p:spPr>
          <a:xfrm>
            <a:off x="14068867" y="9124954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b="1" dirty="0"/>
              <a:t>・</a:t>
            </a:r>
            <a:endParaRPr lang="en-US" altLang="ja-JP" sz="3200" b="1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0ACF44B-8B87-48E4-ACB2-4EA950C14D0E}"/>
              </a:ext>
            </a:extLst>
          </p:cNvPr>
          <p:cNvCxnSpPr/>
          <p:nvPr/>
        </p:nvCxnSpPr>
        <p:spPr>
          <a:xfrm>
            <a:off x="12008846" y="6823808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F0C6D2D-A908-4CCC-A5F7-F841E88A9071}"/>
              </a:ext>
            </a:extLst>
          </p:cNvPr>
          <p:cNvCxnSpPr>
            <a:cxnSpLocks/>
          </p:cNvCxnSpPr>
          <p:nvPr/>
        </p:nvCxnSpPr>
        <p:spPr>
          <a:xfrm>
            <a:off x="12008846" y="6823808"/>
            <a:ext cx="2638269" cy="11383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898428F-7BD1-4174-9293-EA02FCC94A03}"/>
              </a:ext>
            </a:extLst>
          </p:cNvPr>
          <p:cNvCxnSpPr>
            <a:cxnSpLocks/>
          </p:cNvCxnSpPr>
          <p:nvPr/>
        </p:nvCxnSpPr>
        <p:spPr>
          <a:xfrm>
            <a:off x="12033776" y="6823807"/>
            <a:ext cx="2669674" cy="49183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4EB6B1C-BDDF-4E16-99CB-DC1313A33776}"/>
              </a:ext>
            </a:extLst>
          </p:cNvPr>
          <p:cNvCxnSpPr/>
          <p:nvPr/>
        </p:nvCxnSpPr>
        <p:spPr>
          <a:xfrm>
            <a:off x="12033776" y="7962123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418E781-5D6F-45B8-839A-3BA9DDCD3899}"/>
              </a:ext>
            </a:extLst>
          </p:cNvPr>
          <p:cNvCxnSpPr>
            <a:cxnSpLocks/>
          </p:cNvCxnSpPr>
          <p:nvPr/>
        </p:nvCxnSpPr>
        <p:spPr>
          <a:xfrm flipV="1">
            <a:off x="12033776" y="6823807"/>
            <a:ext cx="2613339" cy="1138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A16838-DB20-45F8-B868-C2A986D198E0}"/>
              </a:ext>
            </a:extLst>
          </p:cNvPr>
          <p:cNvCxnSpPr>
            <a:cxnSpLocks/>
          </p:cNvCxnSpPr>
          <p:nvPr/>
        </p:nvCxnSpPr>
        <p:spPr>
          <a:xfrm>
            <a:off x="12034481" y="7950461"/>
            <a:ext cx="2668969" cy="379168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619884C-BA5D-40AB-B7CA-5556D58A7DC2}"/>
              </a:ext>
            </a:extLst>
          </p:cNvPr>
          <p:cNvCxnSpPr>
            <a:cxnSpLocks/>
          </p:cNvCxnSpPr>
          <p:nvPr/>
        </p:nvCxnSpPr>
        <p:spPr>
          <a:xfrm>
            <a:off x="11952509" y="11742143"/>
            <a:ext cx="275094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C440438-3F13-4233-808E-A8C79F3BFF54}"/>
              </a:ext>
            </a:extLst>
          </p:cNvPr>
          <p:cNvCxnSpPr>
            <a:cxnSpLocks/>
          </p:cNvCxnSpPr>
          <p:nvPr/>
        </p:nvCxnSpPr>
        <p:spPr>
          <a:xfrm flipV="1">
            <a:off x="11952509" y="7962123"/>
            <a:ext cx="2719536" cy="3780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23213AB-0FBA-4E81-83DB-B5CD67EC27C8}"/>
              </a:ext>
            </a:extLst>
          </p:cNvPr>
          <p:cNvCxnSpPr>
            <a:cxnSpLocks/>
          </p:cNvCxnSpPr>
          <p:nvPr/>
        </p:nvCxnSpPr>
        <p:spPr>
          <a:xfrm flipV="1">
            <a:off x="11924500" y="6835470"/>
            <a:ext cx="2722615" cy="48950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E8E5FC82-8602-4FE5-AB5A-A5D8A96F2610}"/>
              </a:ext>
            </a:extLst>
          </p:cNvPr>
          <p:cNvSpPr/>
          <p:nvPr/>
        </p:nvSpPr>
        <p:spPr>
          <a:xfrm>
            <a:off x="16654072" y="6453265"/>
            <a:ext cx="1892686" cy="5727805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E75D08-B1BF-4C9B-90EA-C03DCECDA1B8}"/>
              </a:ext>
            </a:extLst>
          </p:cNvPr>
          <p:cNvSpPr txBox="1"/>
          <p:nvPr/>
        </p:nvSpPr>
        <p:spPr>
          <a:xfrm>
            <a:off x="19033340" y="8601072"/>
            <a:ext cx="476854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出力層は分類したい数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＝</a:t>
            </a:r>
            <a:r>
              <a:rPr kumimoji="0" lang="en-US" altLang="ja-JP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Fashion_MNIST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は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通りなので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349B002-4B18-4D30-8E51-CCA5CAB39321}"/>
              </a:ext>
            </a:extLst>
          </p:cNvPr>
          <p:cNvSpPr txBox="1"/>
          <p:nvPr/>
        </p:nvSpPr>
        <p:spPr>
          <a:xfrm>
            <a:off x="432196" y="8389193"/>
            <a:ext cx="3707236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入力層は入力する変数の数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＝</a:t>
            </a:r>
            <a:r>
              <a:rPr lang="en-US" altLang="ja-JP" sz="3200" dirty="0"/>
              <a:t>1</a:t>
            </a:r>
            <a:r>
              <a:rPr lang="ja-JP" altLang="en-US" sz="3200" dirty="0"/>
              <a:t>枚の画像の変数の数は</a:t>
            </a:r>
            <a:r>
              <a:rPr lang="en-US" altLang="ja-JP" sz="3200" dirty="0"/>
              <a:t>784</a:t>
            </a:r>
            <a:r>
              <a:rPr lang="ja-JP" altLang="en-US" sz="3200" dirty="0"/>
              <a:t>個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4" name="左中かっこ 53">
            <a:extLst>
              <a:ext uri="{FF2B5EF4-FFF2-40B4-BE49-F238E27FC236}">
                <a16:creationId xmlns:a16="http://schemas.microsoft.com/office/drawing/2014/main" id="{82B52D15-0479-42A9-94DE-993FD4E8D3A8}"/>
              </a:ext>
            </a:extLst>
          </p:cNvPr>
          <p:cNvSpPr/>
          <p:nvPr/>
        </p:nvSpPr>
        <p:spPr>
          <a:xfrm>
            <a:off x="4632681" y="6241917"/>
            <a:ext cx="634353" cy="616993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04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深層学習(教師あり機械学習)の復習"/>
          <p:cNvSpPr txBox="1"/>
          <p:nvPr/>
        </p:nvSpPr>
        <p:spPr>
          <a:xfrm>
            <a:off x="9080227" y="361803"/>
            <a:ext cx="5309146" cy="90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前回まで</a:t>
            </a:r>
            <a:r>
              <a:rPr dirty="0" err="1"/>
              <a:t>の復習</a:t>
            </a:r>
            <a:endParaRPr dirty="0"/>
          </a:p>
        </p:txBody>
      </p:sp>
      <p:sp>
        <p:nvSpPr>
          <p:cNvPr id="180" name="データを用意する"/>
          <p:cNvSpPr txBox="1"/>
          <p:nvPr/>
        </p:nvSpPr>
        <p:spPr>
          <a:xfrm>
            <a:off x="2851240" y="1975790"/>
            <a:ext cx="42062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000" dirty="0" err="1"/>
              <a:t>データを</a:t>
            </a:r>
            <a:r>
              <a:rPr lang="ja-JP" altLang="en-US" sz="4000" dirty="0"/>
              <a:t>読み込む</a:t>
            </a:r>
            <a:endParaRPr sz="4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683B09-65BF-F85D-F863-92E945F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8" y="3086477"/>
            <a:ext cx="8818731" cy="4956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データを用意する">
            <a:extLst>
              <a:ext uri="{FF2B5EF4-FFF2-40B4-BE49-F238E27FC236}">
                <a16:creationId xmlns:a16="http://schemas.microsoft.com/office/drawing/2014/main" id="{32E918FE-A20A-EED8-AF66-AF344371A136}"/>
              </a:ext>
            </a:extLst>
          </p:cNvPr>
          <p:cNvSpPr txBox="1"/>
          <p:nvPr/>
        </p:nvSpPr>
        <p:spPr>
          <a:xfrm>
            <a:off x="16053076" y="1446280"/>
            <a:ext cx="42062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000" dirty="0" err="1"/>
              <a:t>データを</a:t>
            </a:r>
            <a:r>
              <a:rPr lang="ja-JP" altLang="en-US" sz="4000" dirty="0"/>
              <a:t>加工する</a:t>
            </a:r>
            <a:endParaRPr sz="40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4530FF6-4EC7-0712-7CDE-35FF73B765DD}"/>
              </a:ext>
            </a:extLst>
          </p:cNvPr>
          <p:cNvSpPr/>
          <p:nvPr/>
        </p:nvSpPr>
        <p:spPr>
          <a:xfrm>
            <a:off x="9849285" y="4935010"/>
            <a:ext cx="1087930" cy="2130620"/>
          </a:xfrm>
          <a:prstGeom prst="rightArrow">
            <a:avLst>
              <a:gd name="adj1" fmla="val 32515"/>
              <a:gd name="adj2" fmla="val 59339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9" name="スクリーンショット 2021-12-07 6.37.21.png" descr="スクリーンショット 2021-12-07 6.37.21.png">
            <a:extLst>
              <a:ext uri="{FF2B5EF4-FFF2-40B4-BE49-F238E27FC236}">
                <a16:creationId xmlns:a16="http://schemas.microsoft.com/office/drawing/2014/main" id="{3FA98464-C495-E96C-5A0E-78B6E76B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" r="68290"/>
          <a:stretch/>
        </p:blipFill>
        <p:spPr>
          <a:xfrm>
            <a:off x="267267" y="8762038"/>
            <a:ext cx="5012272" cy="413073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61A43F-FDBF-8CB7-0CF5-8B3075A225AC}"/>
              </a:ext>
            </a:extLst>
          </p:cNvPr>
          <p:cNvSpPr/>
          <p:nvPr/>
        </p:nvSpPr>
        <p:spPr>
          <a:xfrm>
            <a:off x="11309685" y="2302072"/>
            <a:ext cx="12866260" cy="67456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(60000, 28, 28)">
            <a:extLst>
              <a:ext uri="{FF2B5EF4-FFF2-40B4-BE49-F238E27FC236}">
                <a16:creationId xmlns:a16="http://schemas.microsoft.com/office/drawing/2014/main" id="{46FB7F43-1348-77CB-8180-6025A32A3AD7}"/>
              </a:ext>
            </a:extLst>
          </p:cNvPr>
          <p:cNvSpPr txBox="1"/>
          <p:nvPr/>
        </p:nvSpPr>
        <p:spPr>
          <a:xfrm>
            <a:off x="12225476" y="2532443"/>
            <a:ext cx="10685618" cy="215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: </a:t>
            </a:r>
            <a:r>
              <a:rPr lang="ja-JP" altLang="en-US" dirty="0"/>
              <a:t>画像の</a:t>
            </a:r>
            <a:r>
              <a:rPr lang="en-US" altLang="ja-JP" dirty="0"/>
              <a:t>2</a:t>
            </a:r>
            <a:r>
              <a:rPr lang="ja-JP" altLang="en-US" dirty="0"/>
              <a:t>次元配列を１次元にする</a:t>
            </a:r>
            <a:endParaRPr lang="en-US" altLang="ja-JP" dirty="0"/>
          </a:p>
          <a:p>
            <a:r>
              <a:rPr lang="ja-JP" altLang="en-US" dirty="0"/>
              <a:t>　　　　　　　</a:t>
            </a: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x_train.reshape</a:t>
            </a:r>
            <a:r>
              <a:rPr lang="en-US" altLang="ja-JP" dirty="0"/>
              <a:t>(60000, 784)</a:t>
            </a:r>
          </a:p>
          <a:p>
            <a:r>
              <a:rPr lang="ja-JP" altLang="en-US" dirty="0"/>
              <a:t>　　　　　　   正規化する</a:t>
            </a:r>
            <a:endParaRPr lang="en-US" altLang="ja-JP" dirty="0"/>
          </a:p>
          <a:p>
            <a:r>
              <a:rPr lang="ja-JP" altLang="en-US" dirty="0"/>
              <a:t>　　　　　　　</a:t>
            </a: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</a:t>
            </a:r>
            <a:r>
              <a:rPr lang="en-US" altLang="ja-JP" dirty="0"/>
              <a:t> / 255</a:t>
            </a:r>
            <a:endParaRPr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54C881C-7EBD-5FB9-B03F-732F3613B18A}"/>
              </a:ext>
            </a:extLst>
          </p:cNvPr>
          <p:cNvSpPr/>
          <p:nvPr/>
        </p:nvSpPr>
        <p:spPr>
          <a:xfrm>
            <a:off x="11309684" y="9195101"/>
            <a:ext cx="12866260" cy="369767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(60000, 28, 28)">
            <a:extLst>
              <a:ext uri="{FF2B5EF4-FFF2-40B4-BE49-F238E27FC236}">
                <a16:creationId xmlns:a16="http://schemas.microsoft.com/office/drawing/2014/main" id="{71E80B55-50D6-73EC-5375-ADD6DB9894C8}"/>
              </a:ext>
            </a:extLst>
          </p:cNvPr>
          <p:cNvSpPr txBox="1"/>
          <p:nvPr/>
        </p:nvSpPr>
        <p:spPr>
          <a:xfrm>
            <a:off x="11957335" y="9365326"/>
            <a:ext cx="11403763" cy="112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:</a:t>
            </a:r>
            <a:r>
              <a:rPr lang="ja-JP" altLang="en-US" dirty="0"/>
              <a:t> </a:t>
            </a:r>
            <a:r>
              <a:rPr lang="en-US" altLang="ja-JP" dirty="0"/>
              <a:t>one-hot</a:t>
            </a:r>
            <a:r>
              <a:rPr lang="ja-JP" altLang="en-US" dirty="0"/>
              <a:t> </a:t>
            </a:r>
            <a:r>
              <a:rPr lang="en-US" altLang="ja-JP" dirty="0"/>
              <a:t>encoding</a:t>
            </a:r>
            <a:r>
              <a:rPr lang="ja-JP" altLang="en-US" dirty="0"/>
              <a:t>で</a:t>
            </a:r>
            <a:r>
              <a:rPr lang="en-US" altLang="ja-JP" dirty="0"/>
              <a:t>01</a:t>
            </a:r>
            <a:r>
              <a:rPr lang="ja-JP" altLang="en-US" dirty="0"/>
              <a:t>のみの配列にする</a:t>
            </a:r>
            <a:endParaRPr lang="en-US" altLang="ja-JP" dirty="0"/>
          </a:p>
          <a:p>
            <a:r>
              <a:rPr lang="ja-JP" altLang="en-US" dirty="0"/>
              <a:t>　　　　　　　</a:t>
            </a:r>
            <a:r>
              <a:rPr lang="en-US" altLang="ja-JP" dirty="0" err="1"/>
              <a:t>y_train</a:t>
            </a:r>
            <a:r>
              <a:rPr lang="en-US" altLang="ja-JP" dirty="0"/>
              <a:t> = </a:t>
            </a:r>
            <a:r>
              <a:rPr lang="en-US" altLang="ja-JP" dirty="0" err="1"/>
              <a:t>to_categorical</a:t>
            </a:r>
            <a:r>
              <a:rPr lang="en-US" altLang="ja-JP" dirty="0"/>
              <a:t>(</a:t>
            </a:r>
            <a:r>
              <a:rPr lang="en-US" altLang="ja-JP" dirty="0" err="1"/>
              <a:t>y_train</a:t>
            </a:r>
            <a:r>
              <a:rPr lang="en-US" altLang="ja-JP" dirty="0"/>
              <a:t>)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CDCC47F-5113-098E-497E-AC4963B07BCA}"/>
              </a:ext>
            </a:extLst>
          </p:cNvPr>
          <p:cNvGrpSpPr/>
          <p:nvPr/>
        </p:nvGrpSpPr>
        <p:grpSpPr>
          <a:xfrm>
            <a:off x="11693885" y="4739880"/>
            <a:ext cx="12123817" cy="4076304"/>
            <a:chOff x="12052129" y="4015851"/>
            <a:chExt cx="12123817" cy="407630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1D6900F-6320-4C96-B5D1-F6DB4D55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26718" y="4780027"/>
              <a:ext cx="3626358" cy="31278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175FD3F7-203E-25E7-5AD0-3BE404D8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18499" y="5128046"/>
              <a:ext cx="7257447" cy="2347277"/>
            </a:xfrm>
            <a:prstGeom prst="rect">
              <a:avLst/>
            </a:prstGeom>
          </p:spPr>
        </p:pic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36AFB066-0F8C-DDFA-9C0D-037BCE7C49C0}"/>
                </a:ext>
              </a:extLst>
            </p:cNvPr>
            <p:cNvSpPr/>
            <p:nvPr/>
          </p:nvSpPr>
          <p:spPr>
            <a:xfrm>
              <a:off x="16340944" y="5848739"/>
              <a:ext cx="577556" cy="656591"/>
            </a:xfrm>
            <a:prstGeom prst="rightArrow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16" name="(60000, 28, 28)">
              <a:extLst>
                <a:ext uri="{FF2B5EF4-FFF2-40B4-BE49-F238E27FC236}">
                  <a16:creationId xmlns:a16="http://schemas.microsoft.com/office/drawing/2014/main" id="{A7EA67F6-7FC6-8E92-45E5-C277539A2D17}"/>
                </a:ext>
              </a:extLst>
            </p:cNvPr>
            <p:cNvSpPr txBox="1"/>
            <p:nvPr/>
          </p:nvSpPr>
          <p:spPr>
            <a:xfrm>
              <a:off x="13432724" y="4088877"/>
              <a:ext cx="1979709" cy="434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sz="2400" dirty="0"/>
                <a:t>(60000, 28, 28)</a:t>
              </a:r>
            </a:p>
          </p:txBody>
        </p:sp>
        <p:sp>
          <p:nvSpPr>
            <p:cNvPr id="17" name="(60000, 28✖️28)">
              <a:extLst>
                <a:ext uri="{FF2B5EF4-FFF2-40B4-BE49-F238E27FC236}">
                  <a16:creationId xmlns:a16="http://schemas.microsoft.com/office/drawing/2014/main" id="{692BC108-298F-9903-A550-043C9007857D}"/>
                </a:ext>
              </a:extLst>
            </p:cNvPr>
            <p:cNvSpPr txBox="1"/>
            <p:nvPr/>
          </p:nvSpPr>
          <p:spPr>
            <a:xfrm>
              <a:off x="19269863" y="4015851"/>
              <a:ext cx="2257028" cy="4349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sz="2400" dirty="0"/>
                <a:t>(60000, 28✖️28)</a:t>
              </a:r>
            </a:p>
          </p:txBody>
        </p:sp>
        <p:sp>
          <p:nvSpPr>
            <p:cNvPr id="21" name="(60000, 28, 28)">
              <a:extLst>
                <a:ext uri="{FF2B5EF4-FFF2-40B4-BE49-F238E27FC236}">
                  <a16:creationId xmlns:a16="http://schemas.microsoft.com/office/drawing/2014/main" id="{FBC3B6BF-36E1-E0F1-DE72-8FAEEEF5C849}"/>
                </a:ext>
              </a:extLst>
            </p:cNvPr>
            <p:cNvSpPr txBox="1"/>
            <p:nvPr/>
          </p:nvSpPr>
          <p:spPr>
            <a:xfrm>
              <a:off x="12052129" y="4929144"/>
              <a:ext cx="1002433" cy="4349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2400" dirty="0"/>
                <a:t>60000</a:t>
              </a:r>
              <a:endParaRPr sz="2400" dirty="0"/>
            </a:p>
          </p:txBody>
        </p:sp>
        <p:sp>
          <p:nvSpPr>
            <p:cNvPr id="22" name="(60000, 28, 28)">
              <a:extLst>
                <a:ext uri="{FF2B5EF4-FFF2-40B4-BE49-F238E27FC236}">
                  <a16:creationId xmlns:a16="http://schemas.microsoft.com/office/drawing/2014/main" id="{0C34444E-F23E-02A1-B6CC-A6632C5E09F8}"/>
                </a:ext>
              </a:extLst>
            </p:cNvPr>
            <p:cNvSpPr txBox="1"/>
            <p:nvPr/>
          </p:nvSpPr>
          <p:spPr>
            <a:xfrm>
              <a:off x="12315579" y="6398516"/>
              <a:ext cx="536283" cy="4349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2400" dirty="0"/>
                <a:t>28</a:t>
              </a:r>
              <a:endParaRPr sz="2400" dirty="0"/>
            </a:p>
          </p:txBody>
        </p:sp>
        <p:sp>
          <p:nvSpPr>
            <p:cNvPr id="23" name="(60000, 28, 28)">
              <a:extLst>
                <a:ext uri="{FF2B5EF4-FFF2-40B4-BE49-F238E27FC236}">
                  <a16:creationId xmlns:a16="http://schemas.microsoft.com/office/drawing/2014/main" id="{4774C77F-6F46-6A6E-79FF-A8C8D6422840}"/>
                </a:ext>
              </a:extLst>
            </p:cNvPr>
            <p:cNvSpPr txBox="1"/>
            <p:nvPr/>
          </p:nvSpPr>
          <p:spPr>
            <a:xfrm>
              <a:off x="13929634" y="7657164"/>
              <a:ext cx="536283" cy="4349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2400" dirty="0"/>
                <a:t>28</a:t>
              </a:r>
              <a:endParaRPr sz="2400" dirty="0"/>
            </a:p>
          </p:txBody>
        </p:sp>
        <p:sp>
          <p:nvSpPr>
            <p:cNvPr id="24" name="(60000, 28, 28)">
              <a:extLst>
                <a:ext uri="{FF2B5EF4-FFF2-40B4-BE49-F238E27FC236}">
                  <a16:creationId xmlns:a16="http://schemas.microsoft.com/office/drawing/2014/main" id="{3C5F8C8C-C7E5-9940-89A9-9D674DCCC013}"/>
                </a:ext>
              </a:extLst>
            </p:cNvPr>
            <p:cNvSpPr txBox="1"/>
            <p:nvPr/>
          </p:nvSpPr>
          <p:spPr>
            <a:xfrm>
              <a:off x="19659263" y="4796406"/>
              <a:ext cx="1761404" cy="4349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2400" dirty="0"/>
                <a:t>28×28=  784</a:t>
              </a:r>
              <a:endParaRPr sz="2400" dirty="0"/>
            </a:p>
          </p:txBody>
        </p:sp>
        <p:sp>
          <p:nvSpPr>
            <p:cNvPr id="25" name="(60000, 28, 28)">
              <a:extLst>
                <a:ext uri="{FF2B5EF4-FFF2-40B4-BE49-F238E27FC236}">
                  <a16:creationId xmlns:a16="http://schemas.microsoft.com/office/drawing/2014/main" id="{19876E08-2E17-B9A8-6B31-00B208843E0A}"/>
                </a:ext>
              </a:extLst>
            </p:cNvPr>
            <p:cNvSpPr txBox="1"/>
            <p:nvPr/>
          </p:nvSpPr>
          <p:spPr>
            <a:xfrm>
              <a:off x="17100658" y="5128046"/>
              <a:ext cx="313619" cy="2964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1400" dirty="0"/>
                <a:t>1</a:t>
              </a:r>
              <a:endParaRPr sz="1400" dirty="0"/>
            </a:p>
          </p:txBody>
        </p:sp>
        <p:sp>
          <p:nvSpPr>
            <p:cNvPr id="26" name="(60000, 28, 28)">
              <a:extLst>
                <a:ext uri="{FF2B5EF4-FFF2-40B4-BE49-F238E27FC236}">
                  <a16:creationId xmlns:a16="http://schemas.microsoft.com/office/drawing/2014/main" id="{4A484320-1BC7-C870-2DD0-B534655B7538}"/>
                </a:ext>
              </a:extLst>
            </p:cNvPr>
            <p:cNvSpPr txBox="1"/>
            <p:nvPr/>
          </p:nvSpPr>
          <p:spPr>
            <a:xfrm>
              <a:off x="17100658" y="5343569"/>
              <a:ext cx="313619" cy="2964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1400" dirty="0"/>
                <a:t>2</a:t>
              </a:r>
              <a:endParaRPr sz="1400" dirty="0"/>
            </a:p>
          </p:txBody>
        </p:sp>
        <p:sp>
          <p:nvSpPr>
            <p:cNvPr id="27" name="(60000, 28, 28)">
              <a:extLst>
                <a:ext uri="{FF2B5EF4-FFF2-40B4-BE49-F238E27FC236}">
                  <a16:creationId xmlns:a16="http://schemas.microsoft.com/office/drawing/2014/main" id="{8AB42D62-C416-25E3-1E21-968E52AC5909}"/>
                </a:ext>
              </a:extLst>
            </p:cNvPr>
            <p:cNvSpPr txBox="1"/>
            <p:nvPr/>
          </p:nvSpPr>
          <p:spPr>
            <a:xfrm>
              <a:off x="17100658" y="5552248"/>
              <a:ext cx="313619" cy="2964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1400" dirty="0"/>
                <a:t>3</a:t>
              </a:r>
              <a:endParaRPr sz="1400" dirty="0"/>
            </a:p>
          </p:txBody>
        </p:sp>
        <p:sp>
          <p:nvSpPr>
            <p:cNvPr id="28" name="(60000, 28, 28)">
              <a:extLst>
                <a:ext uri="{FF2B5EF4-FFF2-40B4-BE49-F238E27FC236}">
                  <a16:creationId xmlns:a16="http://schemas.microsoft.com/office/drawing/2014/main" id="{F7BDF22C-37FC-E630-B2EA-6A17AB8FAB74}"/>
                </a:ext>
              </a:extLst>
            </p:cNvPr>
            <p:cNvSpPr txBox="1"/>
            <p:nvPr/>
          </p:nvSpPr>
          <p:spPr>
            <a:xfrm>
              <a:off x="16798525" y="7154255"/>
              <a:ext cx="659432" cy="296491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700"/>
              </a:lvl1pPr>
            </a:lstStyle>
            <a:p>
              <a:r>
                <a:rPr lang="en-US" altLang="ja-JP" sz="1400" dirty="0"/>
                <a:t>60000</a:t>
              </a:r>
              <a:endParaRPr sz="1400" dirty="0"/>
            </a:p>
          </p:txBody>
        </p:sp>
      </p:grpSp>
      <p:pic>
        <p:nvPicPr>
          <p:cNvPr id="31" name="図 30">
            <a:extLst>
              <a:ext uri="{FF2B5EF4-FFF2-40B4-BE49-F238E27FC236}">
                <a16:creationId xmlns:a16="http://schemas.microsoft.com/office/drawing/2014/main" id="{2EB482BF-4005-986E-AC7B-FF02F543B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990" y="10640168"/>
            <a:ext cx="7146709" cy="2118202"/>
          </a:xfrm>
          <a:prstGeom prst="rect">
            <a:avLst/>
          </a:prstGeom>
        </p:spPr>
      </p:pic>
      <p:sp>
        <p:nvSpPr>
          <p:cNvPr id="32" name="矢印: 右 31">
            <a:extLst>
              <a:ext uri="{FF2B5EF4-FFF2-40B4-BE49-F238E27FC236}">
                <a16:creationId xmlns:a16="http://schemas.microsoft.com/office/drawing/2014/main" id="{2129E1D4-13EC-4F1E-50BB-F364A921BC74}"/>
              </a:ext>
            </a:extLst>
          </p:cNvPr>
          <p:cNvSpPr/>
          <p:nvPr/>
        </p:nvSpPr>
        <p:spPr>
          <a:xfrm>
            <a:off x="15982700" y="11421059"/>
            <a:ext cx="577556" cy="65659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33" name="スクリーンショット 2021-12-07 8.23.24.png" descr="スクリーンショット 2021-12-07 8.23.24.png">
            <a:extLst>
              <a:ext uri="{FF2B5EF4-FFF2-40B4-BE49-F238E27FC236}">
                <a16:creationId xmlns:a16="http://schemas.microsoft.com/office/drawing/2014/main" id="{A38F0E5B-B912-71A5-F2C9-77AC8FFB0B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276" r="53653" b="55595"/>
          <a:stretch/>
        </p:blipFill>
        <p:spPr>
          <a:xfrm>
            <a:off x="5954548" y="11044389"/>
            <a:ext cx="4982667" cy="235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スクリーンショット 2021-12-07 8.09.37.png" descr="スクリーンショット 2021-12-07 8.09.37.png">
            <a:extLst>
              <a:ext uri="{FF2B5EF4-FFF2-40B4-BE49-F238E27FC236}">
                <a16:creationId xmlns:a16="http://schemas.microsoft.com/office/drawing/2014/main" id="{682FEC66-78CA-7B3F-9FEB-020FCB5059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909" r="58559"/>
          <a:stretch/>
        </p:blipFill>
        <p:spPr>
          <a:xfrm>
            <a:off x="6005320" y="8631945"/>
            <a:ext cx="4473488" cy="21353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492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48490FE-54AC-4566-9AEF-7643D7E6A577}"/>
              </a:ext>
            </a:extLst>
          </p:cNvPr>
          <p:cNvSpPr/>
          <p:nvPr/>
        </p:nvSpPr>
        <p:spPr>
          <a:xfrm>
            <a:off x="1809750" y="739188"/>
            <a:ext cx="18516600" cy="45757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849360-74F2-4A7A-8BF2-EA80CB9FCE18}"/>
              </a:ext>
            </a:extLst>
          </p:cNvPr>
          <p:cNvSpPr txBox="1"/>
          <p:nvPr/>
        </p:nvSpPr>
        <p:spPr>
          <a:xfrm>
            <a:off x="2153105" y="1090226"/>
            <a:ext cx="19069050" cy="4091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.models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tensorflow.keras.layers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import Dense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 = Sequential()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model.compile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(loss=‘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categorical_crossentropy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’, optimi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zer=‘Adam’, metrics=[‘accuracy’])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l.summary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C15B50E-0243-479D-BAC4-38003BF79B92}"/>
              </a:ext>
            </a:extLst>
          </p:cNvPr>
          <p:cNvSpPr/>
          <p:nvPr/>
        </p:nvSpPr>
        <p:spPr>
          <a:xfrm>
            <a:off x="5711253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AED4889-9CF7-40EF-B95C-90398F37E4C4}"/>
              </a:ext>
            </a:extLst>
          </p:cNvPr>
          <p:cNvSpPr/>
          <p:nvPr/>
        </p:nvSpPr>
        <p:spPr>
          <a:xfrm>
            <a:off x="5711253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B07B13-0F82-4AD5-8E8E-92034AF7A785}"/>
              </a:ext>
            </a:extLst>
          </p:cNvPr>
          <p:cNvSpPr/>
          <p:nvPr/>
        </p:nvSpPr>
        <p:spPr>
          <a:xfrm>
            <a:off x="5711253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4F6B4A-BBF4-4A28-A26C-61DB05185A0E}"/>
              </a:ext>
            </a:extLst>
          </p:cNvPr>
          <p:cNvSpPr/>
          <p:nvPr/>
        </p:nvSpPr>
        <p:spPr>
          <a:xfrm>
            <a:off x="10383486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1E8C5ED-5C2F-47A5-8AB3-6A52E22EE97E}"/>
              </a:ext>
            </a:extLst>
          </p:cNvPr>
          <p:cNvSpPr/>
          <p:nvPr/>
        </p:nvSpPr>
        <p:spPr>
          <a:xfrm>
            <a:off x="10378788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B7E536-0804-4F52-9E7A-B8B193A3F685}"/>
              </a:ext>
            </a:extLst>
          </p:cNvPr>
          <p:cNvSpPr/>
          <p:nvPr/>
        </p:nvSpPr>
        <p:spPr>
          <a:xfrm>
            <a:off x="10378788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0488848-916A-4A54-A40C-5098D4F56063}"/>
              </a:ext>
            </a:extLst>
          </p:cNvPr>
          <p:cNvSpPr/>
          <p:nvPr/>
        </p:nvSpPr>
        <p:spPr>
          <a:xfrm>
            <a:off x="14863346" y="6453265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90A3396-B7D2-4FCB-A640-9A4399A87A37}"/>
              </a:ext>
            </a:extLst>
          </p:cNvPr>
          <p:cNvSpPr/>
          <p:nvPr/>
        </p:nvSpPr>
        <p:spPr>
          <a:xfrm>
            <a:off x="14863346" y="759158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F019E34-F4BA-4FFF-B4E7-0EB894A66D1B}"/>
              </a:ext>
            </a:extLst>
          </p:cNvPr>
          <p:cNvSpPr/>
          <p:nvPr/>
        </p:nvSpPr>
        <p:spPr>
          <a:xfrm>
            <a:off x="14863346" y="11371600"/>
            <a:ext cx="1304144" cy="80947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167104-2512-4D15-86BA-9C688CDA4206}"/>
              </a:ext>
            </a:extLst>
          </p:cNvPr>
          <p:cNvSpPr txBox="1"/>
          <p:nvPr/>
        </p:nvSpPr>
        <p:spPr>
          <a:xfrm>
            <a:off x="4916774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入力層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F842B6-BB6D-4FAA-AE1F-92703BA11F98}"/>
              </a:ext>
            </a:extLst>
          </p:cNvPr>
          <p:cNvSpPr txBox="1"/>
          <p:nvPr/>
        </p:nvSpPr>
        <p:spPr>
          <a:xfrm>
            <a:off x="9584309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中間層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1C976-BB2A-49C5-9BC9-C357D82F97E1}"/>
              </a:ext>
            </a:extLst>
          </p:cNvPr>
          <p:cNvSpPr txBox="1"/>
          <p:nvPr/>
        </p:nvSpPr>
        <p:spPr>
          <a:xfrm>
            <a:off x="14068867" y="5601954"/>
            <a:ext cx="289310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出力層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FB4F1B-8F2D-406A-B6F6-3E5D260BBBE6}"/>
              </a:ext>
            </a:extLst>
          </p:cNvPr>
          <p:cNvSpPr txBox="1"/>
          <p:nvPr/>
        </p:nvSpPr>
        <p:spPr>
          <a:xfrm>
            <a:off x="5051686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784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BE7C88-E8D1-44F4-8334-E52B954D222A}"/>
              </a:ext>
            </a:extLst>
          </p:cNvPr>
          <p:cNvSpPr txBox="1"/>
          <p:nvPr/>
        </p:nvSpPr>
        <p:spPr>
          <a:xfrm>
            <a:off x="9719221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/>
              <a:t>32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99C340-B5C1-4B0E-A693-A3EE521D6C9C}"/>
              </a:ext>
            </a:extLst>
          </p:cNvPr>
          <p:cNvSpPr txBox="1"/>
          <p:nvPr/>
        </p:nvSpPr>
        <p:spPr>
          <a:xfrm>
            <a:off x="14386756" y="12676217"/>
            <a:ext cx="275819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個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AC4916D-31E7-4E2B-BDF7-9A92F8962631}"/>
              </a:ext>
            </a:extLst>
          </p:cNvPr>
          <p:cNvCxnSpPr/>
          <p:nvPr/>
        </p:nvCxnSpPr>
        <p:spPr>
          <a:xfrm>
            <a:off x="7405141" y="6858000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CCFBB15-4405-41C8-9256-739FE031648E}"/>
              </a:ext>
            </a:extLst>
          </p:cNvPr>
          <p:cNvCxnSpPr>
            <a:cxnSpLocks/>
          </p:cNvCxnSpPr>
          <p:nvPr/>
        </p:nvCxnSpPr>
        <p:spPr>
          <a:xfrm>
            <a:off x="7405141" y="6858000"/>
            <a:ext cx="2638269" cy="11383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FC8DC8-A5C6-410E-978B-0CCE77D279BD}"/>
              </a:ext>
            </a:extLst>
          </p:cNvPr>
          <p:cNvCxnSpPr>
            <a:cxnSpLocks/>
          </p:cNvCxnSpPr>
          <p:nvPr/>
        </p:nvCxnSpPr>
        <p:spPr>
          <a:xfrm>
            <a:off x="7430071" y="6857999"/>
            <a:ext cx="2669674" cy="49183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CA1CD9A-1248-441B-AF37-32B8481D1534}"/>
              </a:ext>
            </a:extLst>
          </p:cNvPr>
          <p:cNvCxnSpPr/>
          <p:nvPr/>
        </p:nvCxnSpPr>
        <p:spPr>
          <a:xfrm>
            <a:off x="7430071" y="7996315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A53776-4D2F-4287-8CBF-30AE594A057C}"/>
              </a:ext>
            </a:extLst>
          </p:cNvPr>
          <p:cNvCxnSpPr>
            <a:cxnSpLocks/>
          </p:cNvCxnSpPr>
          <p:nvPr/>
        </p:nvCxnSpPr>
        <p:spPr>
          <a:xfrm flipV="1">
            <a:off x="7430071" y="6857999"/>
            <a:ext cx="2613339" cy="1138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6C91FE5-39A3-46A1-8A91-8FA1C58D228B}"/>
              </a:ext>
            </a:extLst>
          </p:cNvPr>
          <p:cNvCxnSpPr>
            <a:cxnSpLocks/>
          </p:cNvCxnSpPr>
          <p:nvPr/>
        </p:nvCxnSpPr>
        <p:spPr>
          <a:xfrm>
            <a:off x="7430776" y="7984653"/>
            <a:ext cx="2668969" cy="379168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EAEA5A-B0F3-4D22-B577-807CE1FEAA82}"/>
              </a:ext>
            </a:extLst>
          </p:cNvPr>
          <p:cNvCxnSpPr>
            <a:cxnSpLocks/>
          </p:cNvCxnSpPr>
          <p:nvPr/>
        </p:nvCxnSpPr>
        <p:spPr>
          <a:xfrm>
            <a:off x="7348804" y="11776335"/>
            <a:ext cx="275094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CC99F5-DC43-44C9-BFD0-4E46364C1321}"/>
              </a:ext>
            </a:extLst>
          </p:cNvPr>
          <p:cNvCxnSpPr>
            <a:cxnSpLocks/>
          </p:cNvCxnSpPr>
          <p:nvPr/>
        </p:nvCxnSpPr>
        <p:spPr>
          <a:xfrm flipV="1">
            <a:off x="7348804" y="7996315"/>
            <a:ext cx="2719536" cy="3780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12BF619-7510-4DA6-A14E-6D26F1F23281}"/>
              </a:ext>
            </a:extLst>
          </p:cNvPr>
          <p:cNvCxnSpPr>
            <a:cxnSpLocks/>
          </p:cNvCxnSpPr>
          <p:nvPr/>
        </p:nvCxnSpPr>
        <p:spPr>
          <a:xfrm flipV="1">
            <a:off x="7320795" y="6869662"/>
            <a:ext cx="2722615" cy="48950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990E38A-B056-4BD5-81A3-AEFEB48E5F7B}"/>
              </a:ext>
            </a:extLst>
          </p:cNvPr>
          <p:cNvSpPr txBox="1"/>
          <p:nvPr/>
        </p:nvSpPr>
        <p:spPr>
          <a:xfrm>
            <a:off x="4984230" y="9056497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・</a:t>
            </a:r>
            <a:endParaRPr lang="en-US" altLang="ja-JP" sz="3200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BE6606C-3B30-4120-9A95-3BD81BA7F118}"/>
              </a:ext>
            </a:extLst>
          </p:cNvPr>
          <p:cNvSpPr txBox="1"/>
          <p:nvPr/>
        </p:nvSpPr>
        <p:spPr>
          <a:xfrm>
            <a:off x="9590976" y="9087984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・</a:t>
            </a:r>
            <a:endParaRPr lang="en-US" altLang="ja-JP" sz="3200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91EDEF3-1B32-4DB3-AFD3-6996B3E3D075}"/>
              </a:ext>
            </a:extLst>
          </p:cNvPr>
          <p:cNvSpPr txBox="1"/>
          <p:nvPr/>
        </p:nvSpPr>
        <p:spPr>
          <a:xfrm>
            <a:off x="14068867" y="9124954"/>
            <a:ext cx="2893102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b="1" dirty="0"/>
              <a:t>・</a:t>
            </a:r>
            <a:endParaRPr lang="en-US" altLang="ja-JP" sz="3200" b="1" dirty="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0ACF44B-8B87-48E4-ACB2-4EA950C14D0E}"/>
              </a:ext>
            </a:extLst>
          </p:cNvPr>
          <p:cNvCxnSpPr/>
          <p:nvPr/>
        </p:nvCxnSpPr>
        <p:spPr>
          <a:xfrm>
            <a:off x="12008846" y="6823808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F0C6D2D-A908-4CCC-A5F7-F841E88A9071}"/>
              </a:ext>
            </a:extLst>
          </p:cNvPr>
          <p:cNvCxnSpPr>
            <a:cxnSpLocks/>
          </p:cNvCxnSpPr>
          <p:nvPr/>
        </p:nvCxnSpPr>
        <p:spPr>
          <a:xfrm>
            <a:off x="12008846" y="6823808"/>
            <a:ext cx="2638269" cy="11383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898428F-7BD1-4174-9293-EA02FCC94A03}"/>
              </a:ext>
            </a:extLst>
          </p:cNvPr>
          <p:cNvCxnSpPr>
            <a:cxnSpLocks/>
          </p:cNvCxnSpPr>
          <p:nvPr/>
        </p:nvCxnSpPr>
        <p:spPr>
          <a:xfrm>
            <a:off x="12033776" y="6823807"/>
            <a:ext cx="2669674" cy="49183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4EB6B1C-BDDF-4E16-99CB-DC1313A33776}"/>
              </a:ext>
            </a:extLst>
          </p:cNvPr>
          <p:cNvCxnSpPr/>
          <p:nvPr/>
        </p:nvCxnSpPr>
        <p:spPr>
          <a:xfrm>
            <a:off x="12033776" y="7962123"/>
            <a:ext cx="26382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418E781-5D6F-45B8-839A-3BA9DDCD3899}"/>
              </a:ext>
            </a:extLst>
          </p:cNvPr>
          <p:cNvCxnSpPr>
            <a:cxnSpLocks/>
          </p:cNvCxnSpPr>
          <p:nvPr/>
        </p:nvCxnSpPr>
        <p:spPr>
          <a:xfrm flipV="1">
            <a:off x="12033776" y="6823807"/>
            <a:ext cx="2613339" cy="1138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A16838-DB20-45F8-B868-C2A986D198E0}"/>
              </a:ext>
            </a:extLst>
          </p:cNvPr>
          <p:cNvCxnSpPr>
            <a:cxnSpLocks/>
          </p:cNvCxnSpPr>
          <p:nvPr/>
        </p:nvCxnSpPr>
        <p:spPr>
          <a:xfrm>
            <a:off x="12034481" y="7950461"/>
            <a:ext cx="2668969" cy="379168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619884C-BA5D-40AB-B7CA-5556D58A7DC2}"/>
              </a:ext>
            </a:extLst>
          </p:cNvPr>
          <p:cNvCxnSpPr>
            <a:cxnSpLocks/>
          </p:cNvCxnSpPr>
          <p:nvPr/>
        </p:nvCxnSpPr>
        <p:spPr>
          <a:xfrm>
            <a:off x="11952509" y="11742143"/>
            <a:ext cx="2750941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C440438-3F13-4233-808E-A8C79F3BFF54}"/>
              </a:ext>
            </a:extLst>
          </p:cNvPr>
          <p:cNvCxnSpPr>
            <a:cxnSpLocks/>
          </p:cNvCxnSpPr>
          <p:nvPr/>
        </p:nvCxnSpPr>
        <p:spPr>
          <a:xfrm flipV="1">
            <a:off x="11952509" y="7962123"/>
            <a:ext cx="2719536" cy="3780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23213AB-0FBA-4E81-83DB-B5CD67EC27C8}"/>
              </a:ext>
            </a:extLst>
          </p:cNvPr>
          <p:cNvCxnSpPr>
            <a:cxnSpLocks/>
          </p:cNvCxnSpPr>
          <p:nvPr/>
        </p:nvCxnSpPr>
        <p:spPr>
          <a:xfrm flipV="1">
            <a:off x="11924500" y="6835470"/>
            <a:ext cx="2722615" cy="48950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E8E5FC82-8602-4FE5-AB5A-A5D8A96F2610}"/>
              </a:ext>
            </a:extLst>
          </p:cNvPr>
          <p:cNvSpPr/>
          <p:nvPr/>
        </p:nvSpPr>
        <p:spPr>
          <a:xfrm>
            <a:off x="16654072" y="6453265"/>
            <a:ext cx="1892686" cy="5727805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E75D08-B1BF-4C9B-90EA-C03DCECDA1B8}"/>
              </a:ext>
            </a:extLst>
          </p:cNvPr>
          <p:cNvSpPr txBox="1"/>
          <p:nvPr/>
        </p:nvSpPr>
        <p:spPr>
          <a:xfrm>
            <a:off x="19033340" y="8610791"/>
            <a:ext cx="476854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０００００００００１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]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→９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→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Sneaker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！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349B002-4B18-4D30-8E51-CCA5CAB39321}"/>
              </a:ext>
            </a:extLst>
          </p:cNvPr>
          <p:cNvSpPr txBox="1"/>
          <p:nvPr/>
        </p:nvSpPr>
        <p:spPr>
          <a:xfrm>
            <a:off x="432196" y="8389193"/>
            <a:ext cx="3707236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入力層は入力する変数の数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/>
              <a:t>＝</a:t>
            </a:r>
            <a:r>
              <a:rPr lang="en-US" altLang="ja-JP" sz="3200" dirty="0"/>
              <a:t>1</a:t>
            </a:r>
            <a:r>
              <a:rPr lang="ja-JP" altLang="en-US" sz="3200" dirty="0"/>
              <a:t>枚の画像の変数の数は</a:t>
            </a:r>
            <a:r>
              <a:rPr lang="en-US" altLang="ja-JP" sz="3200" dirty="0"/>
              <a:t>784</a:t>
            </a:r>
            <a:r>
              <a:rPr lang="ja-JP" altLang="en-US" sz="3200" dirty="0"/>
              <a:t>個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4" name="左中かっこ 53">
            <a:extLst>
              <a:ext uri="{FF2B5EF4-FFF2-40B4-BE49-F238E27FC236}">
                <a16:creationId xmlns:a16="http://schemas.microsoft.com/office/drawing/2014/main" id="{82B52D15-0479-42A9-94DE-993FD4E8D3A8}"/>
              </a:ext>
            </a:extLst>
          </p:cNvPr>
          <p:cNvSpPr/>
          <p:nvPr/>
        </p:nvSpPr>
        <p:spPr>
          <a:xfrm>
            <a:off x="4632681" y="6241917"/>
            <a:ext cx="634353" cy="616993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55" name="スクリーンショット 2022-01-11 13.04.13.png" descr="スクリーンショット 2022-01-11 13.04.13.png">
            <a:extLst>
              <a:ext uri="{FF2B5EF4-FFF2-40B4-BE49-F238E27FC236}">
                <a16:creationId xmlns:a16="http://schemas.microsoft.com/office/drawing/2014/main" id="{43B999DF-1F94-4209-B555-869B466D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220" b="59964"/>
          <a:stretch>
            <a:fillRect/>
          </a:stretch>
        </p:blipFill>
        <p:spPr>
          <a:xfrm>
            <a:off x="439064" y="6768616"/>
            <a:ext cx="4213128" cy="45757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940720FD-803C-4B20-9887-B4D4DE3C0C2A}"/>
              </a:ext>
            </a:extLst>
          </p:cNvPr>
          <p:cNvSpPr/>
          <p:nvPr/>
        </p:nvSpPr>
        <p:spPr>
          <a:xfrm>
            <a:off x="6363325" y="7792074"/>
            <a:ext cx="9804165" cy="281175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64351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BAF0BF8-87B5-4A06-8881-0B733173C8CE}"/>
              </a:ext>
            </a:extLst>
          </p:cNvPr>
          <p:cNvSpPr/>
          <p:nvPr/>
        </p:nvSpPr>
        <p:spPr>
          <a:xfrm>
            <a:off x="896717" y="6498081"/>
            <a:ext cx="15404222" cy="11541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160593-CF5A-4CF9-B537-7935285F784C}"/>
              </a:ext>
            </a:extLst>
          </p:cNvPr>
          <p:cNvSpPr/>
          <p:nvPr/>
        </p:nvSpPr>
        <p:spPr>
          <a:xfrm>
            <a:off x="896717" y="3980561"/>
            <a:ext cx="15404222" cy="11541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48490FE-54AC-4566-9AEF-7643D7E6A577}"/>
              </a:ext>
            </a:extLst>
          </p:cNvPr>
          <p:cNvSpPr/>
          <p:nvPr/>
        </p:nvSpPr>
        <p:spPr>
          <a:xfrm>
            <a:off x="896716" y="1301262"/>
            <a:ext cx="17426453" cy="1477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849360-74F2-4A7A-8BF2-EA80CB9FCE18}"/>
              </a:ext>
            </a:extLst>
          </p:cNvPr>
          <p:cNvSpPr txBox="1"/>
          <p:nvPr/>
        </p:nvSpPr>
        <p:spPr>
          <a:xfrm>
            <a:off x="2324782" y="1795987"/>
            <a:ext cx="19069050" cy="9575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.models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の中の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という関数を読み込む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→ここから下では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Sequential()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という書き方で使用できる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from 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tensorflow.keras.layers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import Dense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の中の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という関数を読み込む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→ここから下では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Dense()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という書き方で使用できる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 = 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Sequential()</a:t>
            </a:r>
            <a:endParaRPr lang="en-US" altLang="ja-JP" sz="36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”model”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という変数名で</a:t>
            </a:r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Sequential()</a:t>
            </a:r>
            <a:r>
              <a:rPr lang="ja-JP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を使用する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→ここから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～～という書き方で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Sequential()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の機能を使える</a:t>
            </a:r>
            <a:endParaRPr kumimoji="0" lang="en-US" altLang="ja-JP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Dense(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 </a:t>
            </a:r>
            <a:r>
              <a:rPr lang="en-US" altLang="ja-JP" sz="3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00"/>
                </a:highlight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Dense(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10, 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model.compile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(loss=‘</a:t>
            </a: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categorical_crossentropy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’, optimi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zer=‘Adam’, metrics=[‘accuracy’])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</a:t>
            </a:r>
            <a:r>
              <a:rPr lang="en-US" altLang="ja-JP" sz="3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l.summary</a:t>
            </a:r>
            <a:r>
              <a:rPr lang="en-US" altLang="ja-JP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338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E1B94-DEA2-4364-8417-CAE4B4E2E782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9C63E0-7000-4B2C-A24C-7022A0507177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92BE1A-EC4D-4E14-9757-933BE9E2A754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2C7C54-015A-49CC-B4A3-246A5E8A472A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0AAF5A-EAD1-4B5A-96C2-F82808DB8C96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FAB5B4-F81F-4B65-8240-3239D81952E9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BD99D-2D8B-462D-9020-391E50E7B2B7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887E0E-892E-4379-B23F-3E24124B6561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44DB61-B2EF-4BC7-B983-CC57399CE806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C0079C-30B8-468A-9A86-A1D9FDD2EB02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B1BC3F-F926-43D9-A0BC-02C64D60B0DE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A0831D-A2E1-4F77-944F-6C45F04B5C12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491C54-8D33-4417-956C-D72F1380E6E0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D15EAF-CDF8-44F9-A8EC-03D55A2F2DD5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51F354-023E-4B52-9B54-7D24620EE360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9F68AAC-ED42-41AF-B8CA-537FCF8C6B1D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A633795-7145-4904-A3AC-48059A5F88A4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1B4B5-A6D5-439A-9206-800A5EBC66D5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8D48E2F-A417-455A-B236-3727DB30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19" y="2236209"/>
            <a:ext cx="15637026" cy="6982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54F5FA-8DEE-4722-AE06-E870DC2D2EC4}"/>
              </a:ext>
            </a:extLst>
          </p:cNvPr>
          <p:cNvSpPr/>
          <p:nvPr/>
        </p:nvSpPr>
        <p:spPr>
          <a:xfrm>
            <a:off x="7109065" y="3875656"/>
            <a:ext cx="2994305" cy="5163413"/>
          </a:xfrm>
          <a:prstGeom prst="roundRect">
            <a:avLst/>
          </a:prstGeom>
          <a:noFill/>
          <a:ln w="381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969BFE-C230-4898-AD80-0078F5820657}"/>
              </a:ext>
            </a:extLst>
          </p:cNvPr>
          <p:cNvSpPr txBox="1"/>
          <p:nvPr/>
        </p:nvSpPr>
        <p:spPr>
          <a:xfrm>
            <a:off x="8309841" y="10030494"/>
            <a:ext cx="130061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MLP</a:t>
            </a:r>
            <a:r>
              <a:rPr kumimoji="1" lang="ja-JP" altLang="en-US" sz="4800" dirty="0"/>
              <a:t>では１枚ずつモデルに入力する</a:t>
            </a:r>
            <a:endParaRPr kumimoji="1" lang="en-US" altLang="ja-JP" sz="4800" dirty="0"/>
          </a:p>
          <a:p>
            <a:pPr algn="ctr"/>
            <a:r>
              <a:rPr kumimoji="1" lang="ja-JP" altLang="en-US" sz="4800" dirty="0"/>
              <a:t>１枚は</a:t>
            </a:r>
            <a:r>
              <a:rPr kumimoji="1" lang="en-US" altLang="ja-JP" sz="4800" dirty="0"/>
              <a:t>784</a:t>
            </a:r>
            <a:r>
              <a:rPr kumimoji="1" lang="ja-JP" altLang="en-US" sz="4800" dirty="0"/>
              <a:t>個の数値（０～１）で表されている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B3BAD99-2BE9-4758-8139-F324042AECCD}"/>
              </a:ext>
            </a:extLst>
          </p:cNvPr>
          <p:cNvSpPr txBox="1"/>
          <p:nvPr/>
        </p:nvSpPr>
        <p:spPr>
          <a:xfrm>
            <a:off x="8309841" y="11569387"/>
            <a:ext cx="130061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＝上の図の入力値が</a:t>
            </a:r>
            <a:r>
              <a:rPr kumimoji="1" lang="en-US" altLang="ja-JP" sz="4800" dirty="0"/>
              <a:t>X</a:t>
            </a:r>
            <a:r>
              <a:rPr kumimoji="1" lang="ja-JP" altLang="en-US" sz="4800" baseline="-25000" dirty="0"/>
              <a:t>１</a:t>
            </a:r>
            <a:r>
              <a:rPr kumimoji="1" lang="ja-JP" altLang="en-US" sz="4800" dirty="0"/>
              <a:t>～</a:t>
            </a:r>
            <a:r>
              <a:rPr kumimoji="1" lang="en-US" altLang="ja-JP" sz="4800" dirty="0"/>
              <a:t>X</a:t>
            </a:r>
            <a:r>
              <a:rPr kumimoji="1" lang="ja-JP" altLang="en-US" sz="4800" baseline="-25000" dirty="0"/>
              <a:t>７８４</a:t>
            </a:r>
            <a:r>
              <a:rPr kumimoji="1" lang="ja-JP" altLang="en-US" sz="4800" dirty="0"/>
              <a:t>の</a:t>
            </a:r>
            <a:r>
              <a:rPr kumimoji="1" lang="en-US" altLang="ja-JP" sz="4800" dirty="0"/>
              <a:t>784</a:t>
            </a:r>
            <a:r>
              <a:rPr kumimoji="1" lang="ja-JP" altLang="en-US" sz="4800" dirty="0"/>
              <a:t>個ある</a:t>
            </a:r>
          </a:p>
        </p:txBody>
      </p:sp>
    </p:spTree>
    <p:extLst>
      <p:ext uri="{BB962C8B-B14F-4D97-AF65-F5344CB8AC3E}">
        <p14:creationId xmlns:p14="http://schemas.microsoft.com/office/powerpoint/2010/main" val="1391683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E1B94-DEA2-4364-8417-CAE4B4E2E782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9C63E0-7000-4B2C-A24C-7022A0507177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92BE1A-EC4D-4E14-9757-933BE9E2A754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2C7C54-015A-49CC-B4A3-246A5E8A472A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0AAF5A-EAD1-4B5A-96C2-F82808DB8C96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FAB5B4-F81F-4B65-8240-3239D81952E9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BD99D-2D8B-462D-9020-391E50E7B2B7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887E0E-892E-4379-B23F-3E24124B6561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44DB61-B2EF-4BC7-B983-CC57399CE806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CA152-AD5B-45ED-8C47-461C76F629CD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3"/>
            <a:ext cx="2705562" cy="72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 flipV="1">
            <a:off x="3890682" y="3223735"/>
            <a:ext cx="2743200" cy="10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 flipV="1">
            <a:off x="3926536" y="3223735"/>
            <a:ext cx="2669708" cy="102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3890680" y="3223735"/>
            <a:ext cx="2705564" cy="187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3890679" y="3241596"/>
            <a:ext cx="2705566" cy="696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796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8806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C0079C-30B8-468A-9A86-A1D9FDD2EB02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B1BC3F-F926-43D9-A0BC-02C64D60B0DE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A0831D-A2E1-4F77-944F-6C45F04B5C12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491C54-8D33-4417-956C-D72F1380E6E0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D15EAF-CDF8-44F9-A8EC-03D55A2F2DD5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51F354-023E-4B52-9B54-7D24620EE360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9F68AAC-ED42-41AF-B8CA-537FCF8C6B1D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A633795-7145-4904-A3AC-48059A5F88A4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8AFC49A-253A-4B66-BD3F-59A3C44F043C}"/>
              </a:ext>
            </a:extLst>
          </p:cNvPr>
          <p:cNvSpPr txBox="1"/>
          <p:nvPr/>
        </p:nvSpPr>
        <p:spPr>
          <a:xfrm>
            <a:off x="9488025" y="2769423"/>
            <a:ext cx="830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で層を追加する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D69F98E-1621-4C59-AC24-E742D505EE57}"/>
              </a:ext>
            </a:extLst>
          </p:cNvPr>
          <p:cNvSpPr txBox="1"/>
          <p:nvPr/>
        </p:nvSpPr>
        <p:spPr>
          <a:xfrm>
            <a:off x="9525662" y="3512385"/>
            <a:ext cx="14058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Dense()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で次の層のニューロンと全てつなげる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全結合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(units=)32 : 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次の層のニューロンの数が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は省略可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：入力する変数の数</a:t>
            </a:r>
            <a:endParaRPr kumimoji="1" lang="en-US" altLang="ja-JP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　（自動的にバイアス項という定数も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つ追加される）</a:t>
            </a:r>
            <a:endParaRPr kumimoji="1" lang="en-US" altLang="ja-JP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：活性化関数は</a:t>
            </a:r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1B4B5-A6D5-439A-9206-800A5EBC66D5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089A827-C857-423C-B2B4-0301EA8A9C5C}"/>
              </a:ext>
            </a:extLst>
          </p:cNvPr>
          <p:cNvCxnSpPr>
            <a:cxnSpLocks/>
          </p:cNvCxnSpPr>
          <p:nvPr/>
        </p:nvCxnSpPr>
        <p:spPr>
          <a:xfrm flipV="1">
            <a:off x="4061900" y="3223733"/>
            <a:ext cx="2534344" cy="979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2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E1B94-DEA2-4364-8417-CAE4B4E2E782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9C63E0-7000-4B2C-A24C-7022A0507177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92BE1A-EC4D-4E14-9757-933BE9E2A754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2C7C54-015A-49CC-B4A3-246A5E8A472A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0AAF5A-EAD1-4B5A-96C2-F82808DB8C96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FAB5B4-F81F-4B65-8240-3239D81952E9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BD99D-2D8B-462D-9020-391E50E7B2B7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887E0E-892E-4379-B23F-3E24124B6561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3"/>
            <a:ext cx="2705562" cy="72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 flipV="1">
            <a:off x="3890682" y="3223735"/>
            <a:ext cx="2743200" cy="10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 flipV="1">
            <a:off x="3926536" y="3223735"/>
            <a:ext cx="2669708" cy="102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3890680" y="3223735"/>
            <a:ext cx="2705564" cy="187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3890679" y="3241596"/>
            <a:ext cx="2705566" cy="696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796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8806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C0079C-30B8-468A-9A86-A1D9FDD2EB02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B1BC3F-F926-43D9-A0BC-02C64D60B0DE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A0831D-A2E1-4F77-944F-6C45F04B5C12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491C54-8D33-4417-956C-D72F1380E6E0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D15EAF-CDF8-44F9-A8EC-03D55A2F2DD5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51F354-023E-4B52-9B54-7D24620EE360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9F68AAC-ED42-41AF-B8CA-537FCF8C6B1D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A633795-7145-4904-A3AC-48059A5F88A4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B7BCB3B-66DF-4B1A-9536-D122D19C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125" y="2236210"/>
            <a:ext cx="10749420" cy="4800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B518C7-C18D-49D3-B0CD-A03FDB4C3881}"/>
              </a:ext>
            </a:extLst>
          </p:cNvPr>
          <p:cNvSpPr txBox="1"/>
          <p:nvPr/>
        </p:nvSpPr>
        <p:spPr>
          <a:xfrm>
            <a:off x="4509797" y="2133601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1</a:t>
            </a:r>
            <a:endParaRPr kumimoji="1" lang="ja-JP" altLang="en-US" sz="4000" baseline="-25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9477663-D821-4B19-A244-1DD640D0B29D}"/>
              </a:ext>
            </a:extLst>
          </p:cNvPr>
          <p:cNvSpPr txBox="1"/>
          <p:nvPr/>
        </p:nvSpPr>
        <p:spPr>
          <a:xfrm>
            <a:off x="3863783" y="2648208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2</a:t>
            </a:r>
            <a:endParaRPr kumimoji="1" lang="ja-JP" altLang="en-US" sz="4000" baseline="-25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BCAAAF-CFD5-4CC5-81C7-BEB8AD6E1952}"/>
              </a:ext>
            </a:extLst>
          </p:cNvPr>
          <p:cNvSpPr txBox="1"/>
          <p:nvPr/>
        </p:nvSpPr>
        <p:spPr>
          <a:xfrm>
            <a:off x="3596243" y="3371210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3</a:t>
            </a:r>
            <a:endParaRPr kumimoji="1" lang="ja-JP" altLang="en-US" sz="4000" baseline="-25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D3525B-94CB-4828-9ED7-30594C2B87E6}"/>
              </a:ext>
            </a:extLst>
          </p:cNvPr>
          <p:cNvSpPr txBox="1"/>
          <p:nvPr/>
        </p:nvSpPr>
        <p:spPr>
          <a:xfrm>
            <a:off x="4192439" y="4551932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4</a:t>
            </a:r>
            <a:endParaRPr kumimoji="1" lang="ja-JP" altLang="en-US" sz="4000" baseline="-25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D2320F-6381-4417-A125-6CB9D5F4A06E}"/>
              </a:ext>
            </a:extLst>
          </p:cNvPr>
          <p:cNvSpPr txBox="1"/>
          <p:nvPr/>
        </p:nvSpPr>
        <p:spPr>
          <a:xfrm>
            <a:off x="4138481" y="10307896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784</a:t>
            </a:r>
            <a:endParaRPr kumimoji="1" lang="ja-JP" altLang="en-US" sz="4000" baseline="-25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04A09B2-4087-43DC-A0D5-97AA726E7DAC}"/>
              </a:ext>
            </a:extLst>
          </p:cNvPr>
          <p:cNvSpPr txBox="1"/>
          <p:nvPr/>
        </p:nvSpPr>
        <p:spPr>
          <a:xfrm>
            <a:off x="7229668" y="2837159"/>
            <a:ext cx="14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μ</a:t>
            </a:r>
            <a:r>
              <a:rPr kumimoji="1" lang="en-US" altLang="ja-JP" sz="4000" baseline="-25000" dirty="0"/>
              <a:t>1</a:t>
            </a:r>
            <a:endParaRPr kumimoji="1" lang="ja-JP" altLang="en-US" sz="4000" baseline="-25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5A65EBF-DED6-4BEA-89F0-578F52090D3D}"/>
              </a:ext>
            </a:extLst>
          </p:cNvPr>
          <p:cNvSpPr txBox="1"/>
          <p:nvPr/>
        </p:nvSpPr>
        <p:spPr>
          <a:xfrm>
            <a:off x="10767396" y="8311001"/>
            <a:ext cx="1283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μ</a:t>
            </a:r>
            <a:r>
              <a:rPr kumimoji="1" lang="en-US" altLang="ja-JP" sz="4000" baseline="-25000" dirty="0"/>
              <a:t>1</a:t>
            </a:r>
            <a:r>
              <a:rPr kumimoji="1" lang="ja-JP" altLang="en-US" sz="4000" baseline="-25000" dirty="0"/>
              <a:t> </a:t>
            </a:r>
            <a:r>
              <a:rPr kumimoji="1" lang="en-US" altLang="ja-JP" sz="4000" dirty="0"/>
              <a:t>= 0.53 ×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w</a:t>
            </a:r>
            <a:r>
              <a:rPr kumimoji="1" lang="en-US" altLang="ja-JP" sz="4000" baseline="-25000" dirty="0"/>
              <a:t>1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+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0.24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× w</a:t>
            </a:r>
            <a:r>
              <a:rPr kumimoji="1" lang="en-US" altLang="ja-JP" sz="4000" baseline="-25000" dirty="0"/>
              <a:t>2</a:t>
            </a:r>
            <a:r>
              <a:rPr kumimoji="1" lang="en-US" altLang="ja-JP" sz="4000" dirty="0"/>
              <a:t> + 0.88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× w</a:t>
            </a:r>
            <a:r>
              <a:rPr kumimoji="1" lang="en-US" altLang="ja-JP" sz="4000" baseline="-25000" dirty="0"/>
              <a:t>3</a:t>
            </a:r>
            <a:r>
              <a:rPr kumimoji="1" lang="en-US" altLang="ja-JP" sz="4000" dirty="0"/>
              <a:t> + ... + 0.57 × w</a:t>
            </a:r>
            <a:r>
              <a:rPr kumimoji="1" lang="en-US" altLang="ja-JP" sz="4000" baseline="-25000" dirty="0"/>
              <a:t>784</a:t>
            </a:r>
            <a:r>
              <a:rPr kumimoji="1" lang="en-US" altLang="ja-JP" sz="4000" dirty="0"/>
              <a:t>+b</a:t>
            </a:r>
            <a:endParaRPr kumimoji="1" lang="ja-JP" altLang="en-US" sz="40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C213D8E-775F-4877-8A4E-1D645C14E943}"/>
              </a:ext>
            </a:extLst>
          </p:cNvPr>
          <p:cNvSpPr txBox="1"/>
          <p:nvPr/>
        </p:nvSpPr>
        <p:spPr>
          <a:xfrm>
            <a:off x="10767396" y="10384690"/>
            <a:ext cx="1283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この時の重み</a:t>
            </a:r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w1, w2, ..., w784</a:t>
            </a:r>
            <a:r>
              <a:rPr kumimoji="1"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とバイアス項</a:t>
            </a:r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kumimoji="1"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はランダムに与えられる</a:t>
            </a:r>
            <a:endParaRPr kumimoji="1"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6000" baseline="-25000" dirty="0">
                <a:latin typeface="Arial" panose="020B0604020202020204" pitchFamily="34" charset="0"/>
                <a:cs typeface="Arial" panose="020B0604020202020204" pitchFamily="34" charset="0"/>
              </a:rPr>
              <a:t>（コンピュータがテキトーに値を決める）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8C45CF-2025-480C-BCAC-98F118F08C9A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9AF77B-C1E7-4EEB-AB83-D5778925730B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43A10E-CD16-40D5-9886-F5F10CAEA282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52866EC-636D-494D-B56F-402963CA88CF}"/>
              </a:ext>
            </a:extLst>
          </p:cNvPr>
          <p:cNvCxnSpPr>
            <a:cxnSpLocks/>
          </p:cNvCxnSpPr>
          <p:nvPr/>
        </p:nvCxnSpPr>
        <p:spPr>
          <a:xfrm flipV="1">
            <a:off x="4061900" y="3223733"/>
            <a:ext cx="2534344" cy="979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5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09A598E-FFB5-4A10-891F-806DF9A6B4EC}"/>
              </a:ext>
            </a:extLst>
          </p:cNvPr>
          <p:cNvSpPr/>
          <p:nvPr/>
        </p:nvSpPr>
        <p:spPr>
          <a:xfrm>
            <a:off x="11677650" y="8108827"/>
            <a:ext cx="12408275" cy="54880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2539E369-1F68-48DD-B710-CE69D56FA7AA}"/>
              </a:ext>
            </a:extLst>
          </p:cNvPr>
          <p:cNvSpPr/>
          <p:nvPr/>
        </p:nvSpPr>
        <p:spPr>
          <a:xfrm>
            <a:off x="12325352" y="5060293"/>
            <a:ext cx="5100578" cy="1553983"/>
          </a:xfrm>
          <a:prstGeom prst="wedgeEllipseCallout">
            <a:avLst>
              <a:gd name="adj1" fmla="val -21639"/>
              <a:gd name="adj2" fmla="val -86398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E1B94-DEA2-4364-8417-CAE4B4E2E782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9C63E0-7000-4B2C-A24C-7022A0507177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92BE1A-EC4D-4E14-9757-933BE9E2A754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2C7C54-015A-49CC-B4A3-246A5E8A472A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0AAF5A-EAD1-4B5A-96C2-F82808DB8C96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FAB5B4-F81F-4B65-8240-3239D81952E9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BD99D-2D8B-462D-9020-391E50E7B2B7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887E0E-892E-4379-B23F-3E24124B6561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3"/>
            <a:ext cx="2705562" cy="72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 flipV="1">
            <a:off x="3890682" y="3223735"/>
            <a:ext cx="2743200" cy="10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 flipV="1">
            <a:off x="3926536" y="3223735"/>
            <a:ext cx="2669708" cy="102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3890680" y="3223735"/>
            <a:ext cx="2705564" cy="187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F4A3BF6-90BC-4043-9898-49FFDA65EF50}"/>
              </a:ext>
            </a:extLst>
          </p:cNvPr>
          <p:cNvCxnSpPr/>
          <p:nvPr/>
        </p:nvCxnSpPr>
        <p:spPr>
          <a:xfrm>
            <a:off x="14702803" y="6916977"/>
            <a:ext cx="7781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04DFCFF-73AB-462D-8984-321E335DBB36}"/>
              </a:ext>
            </a:extLst>
          </p:cNvPr>
          <p:cNvCxnSpPr/>
          <p:nvPr/>
        </p:nvCxnSpPr>
        <p:spPr>
          <a:xfrm>
            <a:off x="18360403" y="2219472"/>
            <a:ext cx="0" cy="469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30C8F9D-B70E-4CD2-A437-C5B82A6B93DE}"/>
              </a:ext>
            </a:extLst>
          </p:cNvPr>
          <p:cNvSpPr/>
          <p:nvPr/>
        </p:nvSpPr>
        <p:spPr>
          <a:xfrm>
            <a:off x="14756592" y="2882861"/>
            <a:ext cx="7548282" cy="4034116"/>
          </a:xfrm>
          <a:custGeom>
            <a:avLst/>
            <a:gdLst>
              <a:gd name="connsiteX0" fmla="*/ 0 w 3774141"/>
              <a:gd name="connsiteY0" fmla="*/ 2017058 h 2017058"/>
              <a:gd name="connsiteX1" fmla="*/ 1810870 w 3774141"/>
              <a:gd name="connsiteY1" fmla="*/ 2017058 h 2017058"/>
              <a:gd name="connsiteX2" fmla="*/ 3774141 w 3774141"/>
              <a:gd name="connsiteY2" fmla="*/ 0 h 2017058"/>
              <a:gd name="connsiteX3" fmla="*/ 3774141 w 3774141"/>
              <a:gd name="connsiteY3" fmla="*/ 0 h 20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141" h="2017058">
                <a:moveTo>
                  <a:pt x="0" y="2017058"/>
                </a:moveTo>
                <a:lnTo>
                  <a:pt x="1810870" y="2017058"/>
                </a:lnTo>
                <a:lnTo>
                  <a:pt x="3774141" y="0"/>
                </a:lnTo>
                <a:lnTo>
                  <a:pt x="377414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3890679" y="3241596"/>
            <a:ext cx="2705566" cy="696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796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3223734"/>
            <a:ext cx="2705566" cy="8806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C0079C-30B8-468A-9A86-A1D9FDD2EB02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B1BC3F-F926-43D9-A0BC-02C64D60B0DE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A0831D-A2E1-4F77-944F-6C45F04B5C12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491C54-8D33-4417-956C-D72F1380E6E0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D15EAF-CDF8-44F9-A8EC-03D55A2F2DD5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51F354-023E-4B52-9B54-7D24620EE360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8AFC49A-253A-4B66-BD3F-59A3C44F043C}"/>
              </a:ext>
            </a:extLst>
          </p:cNvPr>
          <p:cNvSpPr txBox="1"/>
          <p:nvPr/>
        </p:nvSpPr>
        <p:spPr>
          <a:xfrm>
            <a:off x="11923265" y="2133601"/>
            <a:ext cx="4129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C937F0-4731-4278-B075-C0B1F0E3FA88}"/>
              </a:ext>
            </a:extLst>
          </p:cNvPr>
          <p:cNvSpPr txBox="1"/>
          <p:nvPr/>
        </p:nvSpPr>
        <p:spPr>
          <a:xfrm>
            <a:off x="11919468" y="3638882"/>
            <a:ext cx="228600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f(μ) =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39EE7D-40A9-4F76-B7C5-CEB0ECA3EA4A}"/>
              </a:ext>
            </a:extLst>
          </p:cNvPr>
          <p:cNvSpPr txBox="1"/>
          <p:nvPr/>
        </p:nvSpPr>
        <p:spPr>
          <a:xfrm>
            <a:off x="14205467" y="3389583"/>
            <a:ext cx="228600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≦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μ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 &gt;  0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5549E02A-39D7-4FFA-B3C5-D92043A16165}"/>
              </a:ext>
            </a:extLst>
          </p:cNvPr>
          <p:cNvSpPr/>
          <p:nvPr/>
        </p:nvSpPr>
        <p:spPr>
          <a:xfrm>
            <a:off x="13781711" y="3401740"/>
            <a:ext cx="342269" cy="1037373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758424F-C6DA-4AB6-8013-006126D3E300}"/>
              </a:ext>
            </a:extLst>
          </p:cNvPr>
          <p:cNvSpPr txBox="1"/>
          <p:nvPr/>
        </p:nvSpPr>
        <p:spPr>
          <a:xfrm>
            <a:off x="11539467" y="5514118"/>
            <a:ext cx="65453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線">
            <a:extLst>
              <a:ext uri="{FF2B5EF4-FFF2-40B4-BE49-F238E27FC236}">
                <a16:creationId xmlns:a16="http://schemas.microsoft.com/office/drawing/2014/main" id="{4E756C32-598C-4F7C-AA2C-A91E87D8D50D}"/>
              </a:ext>
            </a:extLst>
          </p:cNvPr>
          <p:cNvSpPr/>
          <p:nvPr/>
        </p:nvSpPr>
        <p:spPr>
          <a:xfrm flipV="1">
            <a:off x="13702655" y="12994499"/>
            <a:ext cx="9909032" cy="71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" name="線">
            <a:extLst>
              <a:ext uri="{FF2B5EF4-FFF2-40B4-BE49-F238E27FC236}">
                <a16:creationId xmlns:a16="http://schemas.microsoft.com/office/drawing/2014/main" id="{AEE5102E-E565-421C-B49B-6E52484ED6AD}"/>
              </a:ext>
            </a:extLst>
          </p:cNvPr>
          <p:cNvSpPr/>
          <p:nvPr/>
        </p:nvSpPr>
        <p:spPr>
          <a:xfrm flipV="1">
            <a:off x="18404283" y="8449184"/>
            <a:ext cx="1" cy="45524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" name="線">
            <a:extLst>
              <a:ext uri="{FF2B5EF4-FFF2-40B4-BE49-F238E27FC236}">
                <a16:creationId xmlns:a16="http://schemas.microsoft.com/office/drawing/2014/main" id="{DC2D8876-BE3D-488B-A102-63F6BCD98005}"/>
              </a:ext>
            </a:extLst>
          </p:cNvPr>
          <p:cNvSpPr/>
          <p:nvPr/>
        </p:nvSpPr>
        <p:spPr>
          <a:xfrm>
            <a:off x="13988642" y="9021263"/>
            <a:ext cx="9262261" cy="3344975"/>
          </a:xfrm>
          <a:custGeom>
            <a:avLst/>
            <a:gdLst>
              <a:gd name="connsiteX0" fmla="*/ 0 w 21600"/>
              <a:gd name="connsiteY0" fmla="*/ 21600 h 21600"/>
              <a:gd name="connsiteX1" fmla="*/ 10376 w 21600"/>
              <a:gd name="connsiteY1" fmla="*/ 21545 h 21600"/>
              <a:gd name="connsiteX2" fmla="*/ 10212 w 21600"/>
              <a:gd name="connsiteY2" fmla="*/ 325 h 21600"/>
              <a:gd name="connsiteX3" fmla="*/ 21600 w 21600"/>
              <a:gd name="connsiteY3" fmla="*/ 0 h 21600"/>
              <a:gd name="connsiteX0" fmla="*/ 0 w 21600"/>
              <a:gd name="connsiteY0" fmla="*/ 21646 h 21646"/>
              <a:gd name="connsiteX1" fmla="*/ 10376 w 21600"/>
              <a:gd name="connsiteY1" fmla="*/ 21591 h 21646"/>
              <a:gd name="connsiteX2" fmla="*/ 10276 w 21600"/>
              <a:gd name="connsiteY2" fmla="*/ 16 h 21646"/>
              <a:gd name="connsiteX3" fmla="*/ 21600 w 21600"/>
              <a:gd name="connsiteY3" fmla="*/ 46 h 21646"/>
              <a:gd name="connsiteX0" fmla="*/ 0 w 21600"/>
              <a:gd name="connsiteY0" fmla="*/ 21646 h 21680"/>
              <a:gd name="connsiteX1" fmla="*/ 10217 w 21600"/>
              <a:gd name="connsiteY1" fmla="*/ 21680 h 21680"/>
              <a:gd name="connsiteX2" fmla="*/ 10276 w 21600"/>
              <a:gd name="connsiteY2" fmla="*/ 16 h 21680"/>
              <a:gd name="connsiteX3" fmla="*/ 21600 w 21600"/>
              <a:gd name="connsiteY3" fmla="*/ 46 h 21680"/>
              <a:gd name="connsiteX0" fmla="*/ 0 w 21600"/>
              <a:gd name="connsiteY0" fmla="*/ 21730 h 21764"/>
              <a:gd name="connsiteX1" fmla="*/ 10217 w 21600"/>
              <a:gd name="connsiteY1" fmla="*/ 21764 h 21764"/>
              <a:gd name="connsiteX2" fmla="*/ 10371 w 21600"/>
              <a:gd name="connsiteY2" fmla="*/ 11 h 21764"/>
              <a:gd name="connsiteX3" fmla="*/ 21600 w 21600"/>
              <a:gd name="connsiteY3" fmla="*/ 130 h 21764"/>
              <a:gd name="connsiteX0" fmla="*/ 0 w 21600"/>
              <a:gd name="connsiteY0" fmla="*/ 21730 h 21853"/>
              <a:gd name="connsiteX1" fmla="*/ 10312 w 21600"/>
              <a:gd name="connsiteY1" fmla="*/ 21853 h 21853"/>
              <a:gd name="connsiteX2" fmla="*/ 10371 w 21600"/>
              <a:gd name="connsiteY2" fmla="*/ 11 h 21853"/>
              <a:gd name="connsiteX3" fmla="*/ 21600 w 21600"/>
              <a:gd name="connsiteY3" fmla="*/ 130 h 21853"/>
              <a:gd name="connsiteX0" fmla="*/ 0 w 21600"/>
              <a:gd name="connsiteY0" fmla="*/ 21647 h 21770"/>
              <a:gd name="connsiteX1" fmla="*/ 10312 w 21600"/>
              <a:gd name="connsiteY1" fmla="*/ 21770 h 21770"/>
              <a:gd name="connsiteX2" fmla="*/ 10339 w 21600"/>
              <a:gd name="connsiteY2" fmla="*/ 17 h 21770"/>
              <a:gd name="connsiteX3" fmla="*/ 21600 w 21600"/>
              <a:gd name="connsiteY3" fmla="*/ 47 h 2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70" extrusionOk="0">
                <a:moveTo>
                  <a:pt x="0" y="21647"/>
                </a:moveTo>
                <a:lnTo>
                  <a:pt x="10312" y="21770"/>
                </a:lnTo>
                <a:cubicBezTo>
                  <a:pt x="10257" y="14697"/>
                  <a:pt x="10394" y="7090"/>
                  <a:pt x="10339" y="17"/>
                </a:cubicBezTo>
                <a:cubicBezTo>
                  <a:pt x="14120" y="-50"/>
                  <a:pt x="17819" y="114"/>
                  <a:pt x="21600" y="47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8" name="0">
            <a:extLst>
              <a:ext uri="{FF2B5EF4-FFF2-40B4-BE49-F238E27FC236}">
                <a16:creationId xmlns:a16="http://schemas.microsoft.com/office/drawing/2014/main" id="{B422292D-29DD-46C4-B1C0-73D69D9C813B}"/>
              </a:ext>
            </a:extLst>
          </p:cNvPr>
          <p:cNvSpPr txBox="1"/>
          <p:nvPr/>
        </p:nvSpPr>
        <p:spPr>
          <a:xfrm>
            <a:off x="18692876" y="11809139"/>
            <a:ext cx="452047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1">
            <a:extLst>
              <a:ext uri="{FF2B5EF4-FFF2-40B4-BE49-F238E27FC236}">
                <a16:creationId xmlns:a16="http://schemas.microsoft.com/office/drawing/2014/main" id="{F82333B5-AD11-4927-AF56-56AF160DEF0C}"/>
              </a:ext>
            </a:extLst>
          </p:cNvPr>
          <p:cNvSpPr txBox="1"/>
          <p:nvPr/>
        </p:nvSpPr>
        <p:spPr>
          <a:xfrm>
            <a:off x="17847151" y="8787906"/>
            <a:ext cx="35907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ステップ関数">
            <a:extLst>
              <a:ext uri="{FF2B5EF4-FFF2-40B4-BE49-F238E27FC236}">
                <a16:creationId xmlns:a16="http://schemas.microsoft.com/office/drawing/2014/main" id="{E656D5B0-9CE9-40BB-A35F-C4E687ACC64B}"/>
              </a:ext>
            </a:extLst>
          </p:cNvPr>
          <p:cNvSpPr txBox="1"/>
          <p:nvPr/>
        </p:nvSpPr>
        <p:spPr>
          <a:xfrm>
            <a:off x="12879198" y="8851500"/>
            <a:ext cx="3103414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ステップ関数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0.4">
            <a:extLst>
              <a:ext uri="{FF2B5EF4-FFF2-40B4-BE49-F238E27FC236}">
                <a16:creationId xmlns:a16="http://schemas.microsoft.com/office/drawing/2014/main" id="{FF1DD637-7E85-4C0B-80D7-1DBDEAB86209}"/>
              </a:ext>
            </a:extLst>
          </p:cNvPr>
          <p:cNvSpPr txBox="1"/>
          <p:nvPr/>
        </p:nvSpPr>
        <p:spPr>
          <a:xfrm>
            <a:off x="19815046" y="13171437"/>
            <a:ext cx="60350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0.4</a:t>
            </a:r>
          </a:p>
        </p:txBody>
      </p:sp>
      <p:sp>
        <p:nvSpPr>
          <p:cNvPr id="62" name="線">
            <a:extLst>
              <a:ext uri="{FF2B5EF4-FFF2-40B4-BE49-F238E27FC236}">
                <a16:creationId xmlns:a16="http://schemas.microsoft.com/office/drawing/2014/main" id="{1E69D95D-D879-4B68-8597-55817F097B15}"/>
              </a:ext>
            </a:extLst>
          </p:cNvPr>
          <p:cNvSpPr/>
          <p:nvPr/>
        </p:nvSpPr>
        <p:spPr>
          <a:xfrm flipV="1">
            <a:off x="20071151" y="9088501"/>
            <a:ext cx="1" cy="3881668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3" name="0">
            <a:extLst>
              <a:ext uri="{FF2B5EF4-FFF2-40B4-BE49-F238E27FC236}">
                <a16:creationId xmlns:a16="http://schemas.microsoft.com/office/drawing/2014/main" id="{58A97865-FBF0-4565-9449-D764AA260298}"/>
              </a:ext>
            </a:extLst>
          </p:cNvPr>
          <p:cNvSpPr txBox="1"/>
          <p:nvPr/>
        </p:nvSpPr>
        <p:spPr>
          <a:xfrm>
            <a:off x="18185665" y="13073012"/>
            <a:ext cx="437237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</a:t>
            </a:r>
          </a:p>
        </p:txBody>
      </p:sp>
      <p:sp>
        <p:nvSpPr>
          <p:cNvPr id="64" name="z =">
            <a:extLst>
              <a:ext uri="{FF2B5EF4-FFF2-40B4-BE49-F238E27FC236}">
                <a16:creationId xmlns:a16="http://schemas.microsoft.com/office/drawing/2014/main" id="{AF315403-1817-47CB-9EED-13B67ED4FD06}"/>
              </a:ext>
            </a:extLst>
          </p:cNvPr>
          <p:cNvSpPr txBox="1"/>
          <p:nvPr/>
        </p:nvSpPr>
        <p:spPr>
          <a:xfrm>
            <a:off x="12017667" y="10506082"/>
            <a:ext cx="1194238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65" name="1    μ &gt; 0">
            <a:extLst>
              <a:ext uri="{FF2B5EF4-FFF2-40B4-BE49-F238E27FC236}">
                <a16:creationId xmlns:a16="http://schemas.microsoft.com/office/drawing/2014/main" id="{AABA05D3-27EC-48C6-B5D4-6F6D189764F6}"/>
              </a:ext>
            </a:extLst>
          </p:cNvPr>
          <p:cNvSpPr txBox="1"/>
          <p:nvPr/>
        </p:nvSpPr>
        <p:spPr>
          <a:xfrm>
            <a:off x="13592524" y="10193477"/>
            <a:ext cx="1832233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1  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&gt;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</a:p>
        </p:txBody>
      </p:sp>
      <p:sp>
        <p:nvSpPr>
          <p:cNvPr id="66" name="0   それ以外">
            <a:extLst>
              <a:ext uri="{FF2B5EF4-FFF2-40B4-BE49-F238E27FC236}">
                <a16:creationId xmlns:a16="http://schemas.microsoft.com/office/drawing/2014/main" id="{9B4CAF0C-9E8F-4D0F-9FB7-651D18EBA673}"/>
              </a:ext>
            </a:extLst>
          </p:cNvPr>
          <p:cNvSpPr txBox="1"/>
          <p:nvPr/>
        </p:nvSpPr>
        <p:spPr>
          <a:xfrm>
            <a:off x="13634220" y="10939851"/>
            <a:ext cx="2313134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0  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それ以外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線">
            <a:extLst>
              <a:ext uri="{FF2B5EF4-FFF2-40B4-BE49-F238E27FC236}">
                <a16:creationId xmlns:a16="http://schemas.microsoft.com/office/drawing/2014/main" id="{67BA57C5-7D5C-476C-8B63-43F583026CC3}"/>
              </a:ext>
            </a:extLst>
          </p:cNvPr>
          <p:cNvSpPr/>
          <p:nvPr/>
        </p:nvSpPr>
        <p:spPr>
          <a:xfrm>
            <a:off x="13149762" y="10025662"/>
            <a:ext cx="337474" cy="1517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760" y="453"/>
                  <a:pt x="16482" y="1060"/>
                  <a:pt x="14979" y="1765"/>
                </a:cubicBezTo>
                <a:cubicBezTo>
                  <a:pt x="10464" y="3884"/>
                  <a:pt x="13646" y="6461"/>
                  <a:pt x="9105" y="8597"/>
                </a:cubicBezTo>
                <a:cubicBezTo>
                  <a:pt x="7175" y="9505"/>
                  <a:pt x="3978" y="10247"/>
                  <a:pt x="0" y="10712"/>
                </a:cubicBezTo>
                <a:cubicBezTo>
                  <a:pt x="2503" y="10993"/>
                  <a:pt x="4682" y="11401"/>
                  <a:pt x="6370" y="11902"/>
                </a:cubicBezTo>
                <a:cubicBezTo>
                  <a:pt x="14118" y="14202"/>
                  <a:pt x="9777" y="17410"/>
                  <a:pt x="14576" y="19987"/>
                </a:cubicBezTo>
                <a:cubicBezTo>
                  <a:pt x="15684" y="20582"/>
                  <a:pt x="17255" y="21128"/>
                  <a:pt x="1921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F234C34E-C516-4550-87A6-15A73FD59617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B2140E8-11E6-4727-A41D-E89A61DD813D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849E289-3E0C-408D-9F56-EF522FCFA858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C5A3F91-74F6-4501-8C25-3DE0E1764255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EA27172-A08D-4A0C-B070-AF4198D09194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8EA6C4E-10F7-40C6-87FD-72067D1B17AB}"/>
              </a:ext>
            </a:extLst>
          </p:cNvPr>
          <p:cNvCxnSpPr>
            <a:cxnSpLocks/>
          </p:cNvCxnSpPr>
          <p:nvPr/>
        </p:nvCxnSpPr>
        <p:spPr>
          <a:xfrm flipV="1">
            <a:off x="4061900" y="3223733"/>
            <a:ext cx="2534344" cy="979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8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2"/>
            <a:ext cx="2705562" cy="142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3890683" y="3331315"/>
            <a:ext cx="2705562" cy="595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 flipV="1">
            <a:off x="3926536" y="3926541"/>
            <a:ext cx="2669708" cy="32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3890680" y="3926541"/>
            <a:ext cx="2705564" cy="117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3890679" y="3926540"/>
            <a:ext cx="2705566" cy="6283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 flipV="1">
            <a:off x="3890679" y="3926541"/>
            <a:ext cx="2705566" cy="726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3926541"/>
            <a:ext cx="2705566" cy="810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E859603-A047-433B-8050-5D0ED7B37D8B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798F316-23E2-4215-A60A-F2AC6D8C6C53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3395A8-349E-4F13-80CD-947D977AE717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D018460-EEC6-4F12-9860-02CC5FD3E27D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4125E5E-CB1A-4910-B0DC-5AF783E6F3BF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EA214E4-F12E-4653-B679-4D5E52C8AEF4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11A1A41-7D10-49E2-AEFC-A44F9CA39229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8C213B9-6D32-4F87-BCB8-BB340885E19C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EC43352-6DE4-4C7E-8545-08DFC34A529F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A59D5C-D90A-476D-B4D6-22E8313B6781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E9DD19-E31B-41C2-A7C0-A05C82566A2C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5B73D86-CDE4-4AE9-B5FB-A0802939A0B9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23E1A68-888B-453E-8F23-FB69B14F0BC1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E613D01-4B6F-4C02-AB55-4BA3891EC59F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3A2C4E-7A0D-41D9-A555-08683B8DADE4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1615B14-8EE4-4570-AEF2-43B54DDCEC16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83F5BF0-9298-454F-8FEF-A03D2B03C3D0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B99E9D3C-2F6B-441A-B74F-B2EFCFF8CC19}"/>
              </a:ext>
            </a:extLst>
          </p:cNvPr>
          <p:cNvSpPr/>
          <p:nvPr/>
        </p:nvSpPr>
        <p:spPr>
          <a:xfrm>
            <a:off x="11677650" y="8108827"/>
            <a:ext cx="12408275" cy="54880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6" name="吹き出し: 円形 65">
            <a:extLst>
              <a:ext uri="{FF2B5EF4-FFF2-40B4-BE49-F238E27FC236}">
                <a16:creationId xmlns:a16="http://schemas.microsoft.com/office/drawing/2014/main" id="{222D4373-F532-4807-B096-2680FB4BFF8A}"/>
              </a:ext>
            </a:extLst>
          </p:cNvPr>
          <p:cNvSpPr/>
          <p:nvPr/>
        </p:nvSpPr>
        <p:spPr>
          <a:xfrm>
            <a:off x="12325352" y="5060293"/>
            <a:ext cx="5100578" cy="1553983"/>
          </a:xfrm>
          <a:prstGeom prst="wedgeEllipseCallout">
            <a:avLst>
              <a:gd name="adj1" fmla="val -21639"/>
              <a:gd name="adj2" fmla="val -86398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EB5958C-855A-4CD5-A5D5-58370B9D80A9}"/>
              </a:ext>
            </a:extLst>
          </p:cNvPr>
          <p:cNvCxnSpPr/>
          <p:nvPr/>
        </p:nvCxnSpPr>
        <p:spPr>
          <a:xfrm>
            <a:off x="14702803" y="6916977"/>
            <a:ext cx="7781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9D214B3-D5B6-4E79-82BD-83BD8E276C4A}"/>
              </a:ext>
            </a:extLst>
          </p:cNvPr>
          <p:cNvCxnSpPr/>
          <p:nvPr/>
        </p:nvCxnSpPr>
        <p:spPr>
          <a:xfrm>
            <a:off x="18360403" y="2219472"/>
            <a:ext cx="0" cy="469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9DBA254-27D1-4235-8A64-C9F7BA51724B}"/>
              </a:ext>
            </a:extLst>
          </p:cNvPr>
          <p:cNvSpPr/>
          <p:nvPr/>
        </p:nvSpPr>
        <p:spPr>
          <a:xfrm>
            <a:off x="14756592" y="2882861"/>
            <a:ext cx="7548282" cy="4034116"/>
          </a:xfrm>
          <a:custGeom>
            <a:avLst/>
            <a:gdLst>
              <a:gd name="connsiteX0" fmla="*/ 0 w 3774141"/>
              <a:gd name="connsiteY0" fmla="*/ 2017058 h 2017058"/>
              <a:gd name="connsiteX1" fmla="*/ 1810870 w 3774141"/>
              <a:gd name="connsiteY1" fmla="*/ 2017058 h 2017058"/>
              <a:gd name="connsiteX2" fmla="*/ 3774141 w 3774141"/>
              <a:gd name="connsiteY2" fmla="*/ 0 h 2017058"/>
              <a:gd name="connsiteX3" fmla="*/ 3774141 w 3774141"/>
              <a:gd name="connsiteY3" fmla="*/ 0 h 20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141" h="2017058">
                <a:moveTo>
                  <a:pt x="0" y="2017058"/>
                </a:moveTo>
                <a:lnTo>
                  <a:pt x="1810870" y="2017058"/>
                </a:lnTo>
                <a:lnTo>
                  <a:pt x="3774141" y="0"/>
                </a:lnTo>
                <a:lnTo>
                  <a:pt x="377414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D001113-836E-4F1B-9886-44DDC6E6D53F}"/>
              </a:ext>
            </a:extLst>
          </p:cNvPr>
          <p:cNvSpPr txBox="1"/>
          <p:nvPr/>
        </p:nvSpPr>
        <p:spPr>
          <a:xfrm>
            <a:off x="11919468" y="3638882"/>
            <a:ext cx="228600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f(μ) =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C806217-34CE-4CC7-BB62-7E564F3C65FB}"/>
              </a:ext>
            </a:extLst>
          </p:cNvPr>
          <p:cNvSpPr txBox="1"/>
          <p:nvPr/>
        </p:nvSpPr>
        <p:spPr>
          <a:xfrm>
            <a:off x="14205467" y="3389583"/>
            <a:ext cx="228600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≦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μ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 &gt;  0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3" name="左中かっこ 72">
            <a:extLst>
              <a:ext uri="{FF2B5EF4-FFF2-40B4-BE49-F238E27FC236}">
                <a16:creationId xmlns:a16="http://schemas.microsoft.com/office/drawing/2014/main" id="{EBCFFFD5-140D-40B8-B0C0-22D55D4D1A78}"/>
              </a:ext>
            </a:extLst>
          </p:cNvPr>
          <p:cNvSpPr/>
          <p:nvPr/>
        </p:nvSpPr>
        <p:spPr>
          <a:xfrm>
            <a:off x="13781711" y="3401740"/>
            <a:ext cx="342269" cy="1037373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E32BE86-6E57-4668-998E-A39AED71E27B}"/>
              </a:ext>
            </a:extLst>
          </p:cNvPr>
          <p:cNvSpPr txBox="1"/>
          <p:nvPr/>
        </p:nvSpPr>
        <p:spPr>
          <a:xfrm>
            <a:off x="11539467" y="5514118"/>
            <a:ext cx="65453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5" name="線">
            <a:extLst>
              <a:ext uri="{FF2B5EF4-FFF2-40B4-BE49-F238E27FC236}">
                <a16:creationId xmlns:a16="http://schemas.microsoft.com/office/drawing/2014/main" id="{E7FCCA51-2756-44DF-8C26-8EA969149BF5}"/>
              </a:ext>
            </a:extLst>
          </p:cNvPr>
          <p:cNvSpPr/>
          <p:nvPr/>
        </p:nvSpPr>
        <p:spPr>
          <a:xfrm flipV="1">
            <a:off x="13702655" y="12994499"/>
            <a:ext cx="9909032" cy="71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" name="線">
            <a:extLst>
              <a:ext uri="{FF2B5EF4-FFF2-40B4-BE49-F238E27FC236}">
                <a16:creationId xmlns:a16="http://schemas.microsoft.com/office/drawing/2014/main" id="{89462449-6CBC-4F3C-87B7-6C0D88FBBA52}"/>
              </a:ext>
            </a:extLst>
          </p:cNvPr>
          <p:cNvSpPr/>
          <p:nvPr/>
        </p:nvSpPr>
        <p:spPr>
          <a:xfrm flipV="1">
            <a:off x="18404283" y="8449184"/>
            <a:ext cx="1" cy="45524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線">
            <a:extLst>
              <a:ext uri="{FF2B5EF4-FFF2-40B4-BE49-F238E27FC236}">
                <a16:creationId xmlns:a16="http://schemas.microsoft.com/office/drawing/2014/main" id="{D124A29E-73BA-499E-B7B9-2595DEF08700}"/>
              </a:ext>
            </a:extLst>
          </p:cNvPr>
          <p:cNvSpPr/>
          <p:nvPr/>
        </p:nvSpPr>
        <p:spPr>
          <a:xfrm>
            <a:off x="13988642" y="9021263"/>
            <a:ext cx="9262261" cy="3344975"/>
          </a:xfrm>
          <a:custGeom>
            <a:avLst/>
            <a:gdLst>
              <a:gd name="connsiteX0" fmla="*/ 0 w 21600"/>
              <a:gd name="connsiteY0" fmla="*/ 21600 h 21600"/>
              <a:gd name="connsiteX1" fmla="*/ 10376 w 21600"/>
              <a:gd name="connsiteY1" fmla="*/ 21545 h 21600"/>
              <a:gd name="connsiteX2" fmla="*/ 10212 w 21600"/>
              <a:gd name="connsiteY2" fmla="*/ 325 h 21600"/>
              <a:gd name="connsiteX3" fmla="*/ 21600 w 21600"/>
              <a:gd name="connsiteY3" fmla="*/ 0 h 21600"/>
              <a:gd name="connsiteX0" fmla="*/ 0 w 21600"/>
              <a:gd name="connsiteY0" fmla="*/ 21646 h 21646"/>
              <a:gd name="connsiteX1" fmla="*/ 10376 w 21600"/>
              <a:gd name="connsiteY1" fmla="*/ 21591 h 21646"/>
              <a:gd name="connsiteX2" fmla="*/ 10276 w 21600"/>
              <a:gd name="connsiteY2" fmla="*/ 16 h 21646"/>
              <a:gd name="connsiteX3" fmla="*/ 21600 w 21600"/>
              <a:gd name="connsiteY3" fmla="*/ 46 h 21646"/>
              <a:gd name="connsiteX0" fmla="*/ 0 w 21600"/>
              <a:gd name="connsiteY0" fmla="*/ 21646 h 21680"/>
              <a:gd name="connsiteX1" fmla="*/ 10217 w 21600"/>
              <a:gd name="connsiteY1" fmla="*/ 21680 h 21680"/>
              <a:gd name="connsiteX2" fmla="*/ 10276 w 21600"/>
              <a:gd name="connsiteY2" fmla="*/ 16 h 21680"/>
              <a:gd name="connsiteX3" fmla="*/ 21600 w 21600"/>
              <a:gd name="connsiteY3" fmla="*/ 46 h 21680"/>
              <a:gd name="connsiteX0" fmla="*/ 0 w 21600"/>
              <a:gd name="connsiteY0" fmla="*/ 21730 h 21764"/>
              <a:gd name="connsiteX1" fmla="*/ 10217 w 21600"/>
              <a:gd name="connsiteY1" fmla="*/ 21764 h 21764"/>
              <a:gd name="connsiteX2" fmla="*/ 10371 w 21600"/>
              <a:gd name="connsiteY2" fmla="*/ 11 h 21764"/>
              <a:gd name="connsiteX3" fmla="*/ 21600 w 21600"/>
              <a:gd name="connsiteY3" fmla="*/ 130 h 21764"/>
              <a:gd name="connsiteX0" fmla="*/ 0 w 21600"/>
              <a:gd name="connsiteY0" fmla="*/ 21730 h 21853"/>
              <a:gd name="connsiteX1" fmla="*/ 10312 w 21600"/>
              <a:gd name="connsiteY1" fmla="*/ 21853 h 21853"/>
              <a:gd name="connsiteX2" fmla="*/ 10371 w 21600"/>
              <a:gd name="connsiteY2" fmla="*/ 11 h 21853"/>
              <a:gd name="connsiteX3" fmla="*/ 21600 w 21600"/>
              <a:gd name="connsiteY3" fmla="*/ 130 h 21853"/>
              <a:gd name="connsiteX0" fmla="*/ 0 w 21600"/>
              <a:gd name="connsiteY0" fmla="*/ 21647 h 21770"/>
              <a:gd name="connsiteX1" fmla="*/ 10312 w 21600"/>
              <a:gd name="connsiteY1" fmla="*/ 21770 h 21770"/>
              <a:gd name="connsiteX2" fmla="*/ 10339 w 21600"/>
              <a:gd name="connsiteY2" fmla="*/ 17 h 21770"/>
              <a:gd name="connsiteX3" fmla="*/ 21600 w 21600"/>
              <a:gd name="connsiteY3" fmla="*/ 47 h 2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70" extrusionOk="0">
                <a:moveTo>
                  <a:pt x="0" y="21647"/>
                </a:moveTo>
                <a:lnTo>
                  <a:pt x="10312" y="21770"/>
                </a:lnTo>
                <a:cubicBezTo>
                  <a:pt x="10257" y="14697"/>
                  <a:pt x="10394" y="7090"/>
                  <a:pt x="10339" y="17"/>
                </a:cubicBezTo>
                <a:cubicBezTo>
                  <a:pt x="14120" y="-50"/>
                  <a:pt x="17819" y="114"/>
                  <a:pt x="21600" y="47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0">
            <a:extLst>
              <a:ext uri="{FF2B5EF4-FFF2-40B4-BE49-F238E27FC236}">
                <a16:creationId xmlns:a16="http://schemas.microsoft.com/office/drawing/2014/main" id="{4A216AA6-490A-4B7C-B403-C48D87C1FE18}"/>
              </a:ext>
            </a:extLst>
          </p:cNvPr>
          <p:cNvSpPr txBox="1"/>
          <p:nvPr/>
        </p:nvSpPr>
        <p:spPr>
          <a:xfrm>
            <a:off x="18692876" y="11809139"/>
            <a:ext cx="452047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9" name="1">
            <a:extLst>
              <a:ext uri="{FF2B5EF4-FFF2-40B4-BE49-F238E27FC236}">
                <a16:creationId xmlns:a16="http://schemas.microsoft.com/office/drawing/2014/main" id="{5B5D7842-31CC-4EAF-A2ED-1301F5999D95}"/>
              </a:ext>
            </a:extLst>
          </p:cNvPr>
          <p:cNvSpPr txBox="1"/>
          <p:nvPr/>
        </p:nvSpPr>
        <p:spPr>
          <a:xfrm>
            <a:off x="17847151" y="8787906"/>
            <a:ext cx="35907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ステップ関数">
            <a:extLst>
              <a:ext uri="{FF2B5EF4-FFF2-40B4-BE49-F238E27FC236}">
                <a16:creationId xmlns:a16="http://schemas.microsoft.com/office/drawing/2014/main" id="{9D57C3F7-65BC-4339-B4DB-923A31DDEC37}"/>
              </a:ext>
            </a:extLst>
          </p:cNvPr>
          <p:cNvSpPr txBox="1"/>
          <p:nvPr/>
        </p:nvSpPr>
        <p:spPr>
          <a:xfrm>
            <a:off x="12879198" y="8851500"/>
            <a:ext cx="3103414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ステップ関数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0.4">
            <a:extLst>
              <a:ext uri="{FF2B5EF4-FFF2-40B4-BE49-F238E27FC236}">
                <a16:creationId xmlns:a16="http://schemas.microsoft.com/office/drawing/2014/main" id="{48193F42-BC18-4CAE-9713-CB8C1E660686}"/>
              </a:ext>
            </a:extLst>
          </p:cNvPr>
          <p:cNvSpPr txBox="1"/>
          <p:nvPr/>
        </p:nvSpPr>
        <p:spPr>
          <a:xfrm>
            <a:off x="19815046" y="13171437"/>
            <a:ext cx="60350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0.4</a:t>
            </a:r>
          </a:p>
        </p:txBody>
      </p:sp>
      <p:sp>
        <p:nvSpPr>
          <p:cNvPr id="82" name="線">
            <a:extLst>
              <a:ext uri="{FF2B5EF4-FFF2-40B4-BE49-F238E27FC236}">
                <a16:creationId xmlns:a16="http://schemas.microsoft.com/office/drawing/2014/main" id="{9756CBA7-E153-461B-8782-7C11876F7505}"/>
              </a:ext>
            </a:extLst>
          </p:cNvPr>
          <p:cNvSpPr/>
          <p:nvPr/>
        </p:nvSpPr>
        <p:spPr>
          <a:xfrm flipV="1">
            <a:off x="20071151" y="9088501"/>
            <a:ext cx="1" cy="3881668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3" name="0">
            <a:extLst>
              <a:ext uri="{FF2B5EF4-FFF2-40B4-BE49-F238E27FC236}">
                <a16:creationId xmlns:a16="http://schemas.microsoft.com/office/drawing/2014/main" id="{70048AD2-4C6C-4E1D-AE25-FCF739A3201C}"/>
              </a:ext>
            </a:extLst>
          </p:cNvPr>
          <p:cNvSpPr txBox="1"/>
          <p:nvPr/>
        </p:nvSpPr>
        <p:spPr>
          <a:xfrm>
            <a:off x="18185665" y="13073012"/>
            <a:ext cx="437237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</a:t>
            </a:r>
          </a:p>
        </p:txBody>
      </p:sp>
      <p:sp>
        <p:nvSpPr>
          <p:cNvPr id="84" name="z =">
            <a:extLst>
              <a:ext uri="{FF2B5EF4-FFF2-40B4-BE49-F238E27FC236}">
                <a16:creationId xmlns:a16="http://schemas.microsoft.com/office/drawing/2014/main" id="{1465EFCC-0C1C-45EC-BF68-A4660ABF91B3}"/>
              </a:ext>
            </a:extLst>
          </p:cNvPr>
          <p:cNvSpPr txBox="1"/>
          <p:nvPr/>
        </p:nvSpPr>
        <p:spPr>
          <a:xfrm>
            <a:off x="12017667" y="10506082"/>
            <a:ext cx="1194238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85" name="1    μ &gt; 0">
            <a:extLst>
              <a:ext uri="{FF2B5EF4-FFF2-40B4-BE49-F238E27FC236}">
                <a16:creationId xmlns:a16="http://schemas.microsoft.com/office/drawing/2014/main" id="{5B3C563A-E429-4748-82E3-8BD3E93F8F1C}"/>
              </a:ext>
            </a:extLst>
          </p:cNvPr>
          <p:cNvSpPr txBox="1"/>
          <p:nvPr/>
        </p:nvSpPr>
        <p:spPr>
          <a:xfrm>
            <a:off x="13592524" y="10193477"/>
            <a:ext cx="1832233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1  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&gt;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</a:p>
        </p:txBody>
      </p:sp>
      <p:sp>
        <p:nvSpPr>
          <p:cNvPr id="86" name="0   それ以外">
            <a:extLst>
              <a:ext uri="{FF2B5EF4-FFF2-40B4-BE49-F238E27FC236}">
                <a16:creationId xmlns:a16="http://schemas.microsoft.com/office/drawing/2014/main" id="{0C6F9391-27D1-4423-A3BE-7541EE056C92}"/>
              </a:ext>
            </a:extLst>
          </p:cNvPr>
          <p:cNvSpPr txBox="1"/>
          <p:nvPr/>
        </p:nvSpPr>
        <p:spPr>
          <a:xfrm>
            <a:off x="13634220" y="10939851"/>
            <a:ext cx="2313134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0  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それ以外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線">
            <a:extLst>
              <a:ext uri="{FF2B5EF4-FFF2-40B4-BE49-F238E27FC236}">
                <a16:creationId xmlns:a16="http://schemas.microsoft.com/office/drawing/2014/main" id="{5F614612-F426-426F-A940-B9DC2197FC84}"/>
              </a:ext>
            </a:extLst>
          </p:cNvPr>
          <p:cNvSpPr/>
          <p:nvPr/>
        </p:nvSpPr>
        <p:spPr>
          <a:xfrm>
            <a:off x="13149762" y="10025662"/>
            <a:ext cx="337474" cy="1517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760" y="453"/>
                  <a:pt x="16482" y="1060"/>
                  <a:pt x="14979" y="1765"/>
                </a:cubicBezTo>
                <a:cubicBezTo>
                  <a:pt x="10464" y="3884"/>
                  <a:pt x="13646" y="6461"/>
                  <a:pt x="9105" y="8597"/>
                </a:cubicBezTo>
                <a:cubicBezTo>
                  <a:pt x="7175" y="9505"/>
                  <a:pt x="3978" y="10247"/>
                  <a:pt x="0" y="10712"/>
                </a:cubicBezTo>
                <a:cubicBezTo>
                  <a:pt x="2503" y="10993"/>
                  <a:pt x="4682" y="11401"/>
                  <a:pt x="6370" y="11902"/>
                </a:cubicBezTo>
                <a:cubicBezTo>
                  <a:pt x="14118" y="14202"/>
                  <a:pt x="9777" y="17410"/>
                  <a:pt x="14576" y="19987"/>
                </a:cubicBezTo>
                <a:cubicBezTo>
                  <a:pt x="15684" y="20582"/>
                  <a:pt x="17255" y="21128"/>
                  <a:pt x="1921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5E4BE5-6838-4834-AB1D-6B1D696096CA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11A7F63-2DE7-473C-B1C3-771730F566BA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56B7977-AC6F-452D-9D9D-1D59B9ABC089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5AA067C-A2CA-41B5-9762-04289C634E34}"/>
              </a:ext>
            </a:extLst>
          </p:cNvPr>
          <p:cNvCxnSpPr>
            <a:cxnSpLocks/>
          </p:cNvCxnSpPr>
          <p:nvPr/>
        </p:nvCxnSpPr>
        <p:spPr>
          <a:xfrm flipV="1">
            <a:off x="4061900" y="3926540"/>
            <a:ext cx="2534344" cy="909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6CF23C-4777-F9D4-CE46-7F3FEA4AEE07}"/>
              </a:ext>
            </a:extLst>
          </p:cNvPr>
          <p:cNvSpPr txBox="1"/>
          <p:nvPr/>
        </p:nvSpPr>
        <p:spPr>
          <a:xfrm>
            <a:off x="11923265" y="2133601"/>
            <a:ext cx="4129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3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3"/>
            <a:ext cx="2705562" cy="232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3890683" y="3331314"/>
            <a:ext cx="2705562" cy="1491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>
            <a:off x="3926536" y="4247493"/>
            <a:ext cx="2669708" cy="575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3890680" y="4823011"/>
            <a:ext cx="2705564" cy="27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3890679" y="4823011"/>
            <a:ext cx="2705566" cy="538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 flipV="1">
            <a:off x="3890679" y="4823011"/>
            <a:ext cx="2705566" cy="636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4823011"/>
            <a:ext cx="2705566" cy="7207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5CE9AF4-746A-411D-A889-4C000BD0E10F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294276-D278-4692-B69A-668E87C7F34C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584F4A2-7270-4288-B79E-C7EBD4027F5E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DC2E38-A5CA-49AD-AEAA-81A11A40E403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7BB6202-BB48-4D4C-B746-D3846B94AE56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1816E9-97C5-48CB-B798-D23C370C992E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2838FF4-510A-472E-818E-19278C719D5C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6FB271C-0521-4F74-9120-96285160FDE4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F9D4580-12B7-42D3-88F3-6E0EF1B98E16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C7F788D-4C1B-4CFA-9C1A-928C427F70BA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80075E-655B-4A2F-98ED-D546D2DD95D3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9BEB91C-5DB5-47BF-8F95-8775BBA5BB10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692E528-4D38-44F1-BAED-DD38C7EB9616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A857C-AC4F-40D4-935A-5EAF3E8EE41E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C38883-6A47-407A-8FAA-BE68C8E229BB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3332E18-581B-4149-8F56-147C8BF33786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58FC902-398B-436B-A2EF-9254B6CDAE51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8274C0E-C567-4D2D-80C2-9BC1885F9FB2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3F6C834-5463-4839-82F0-C898B0296F3C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B2EE21E-0BA5-4692-BF36-4411327E3C51}"/>
              </a:ext>
            </a:extLst>
          </p:cNvPr>
          <p:cNvSpPr/>
          <p:nvPr/>
        </p:nvSpPr>
        <p:spPr>
          <a:xfrm>
            <a:off x="11677650" y="8108827"/>
            <a:ext cx="12408275" cy="54880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吹き出し: 円形 66">
            <a:extLst>
              <a:ext uri="{FF2B5EF4-FFF2-40B4-BE49-F238E27FC236}">
                <a16:creationId xmlns:a16="http://schemas.microsoft.com/office/drawing/2014/main" id="{DABF40B8-E220-471F-BA27-797266AA410C}"/>
              </a:ext>
            </a:extLst>
          </p:cNvPr>
          <p:cNvSpPr/>
          <p:nvPr/>
        </p:nvSpPr>
        <p:spPr>
          <a:xfrm>
            <a:off x="12325352" y="5060293"/>
            <a:ext cx="5100578" cy="1553983"/>
          </a:xfrm>
          <a:prstGeom prst="wedgeEllipseCallout">
            <a:avLst>
              <a:gd name="adj1" fmla="val -21639"/>
              <a:gd name="adj2" fmla="val -86398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634CF82-D28B-48A2-930D-0CE132AF8BE3}"/>
              </a:ext>
            </a:extLst>
          </p:cNvPr>
          <p:cNvCxnSpPr/>
          <p:nvPr/>
        </p:nvCxnSpPr>
        <p:spPr>
          <a:xfrm>
            <a:off x="14702803" y="6916977"/>
            <a:ext cx="7781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1ED7580-187D-49B4-AAD0-68258959FE6E}"/>
              </a:ext>
            </a:extLst>
          </p:cNvPr>
          <p:cNvCxnSpPr/>
          <p:nvPr/>
        </p:nvCxnSpPr>
        <p:spPr>
          <a:xfrm>
            <a:off x="18360403" y="2219472"/>
            <a:ext cx="0" cy="469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3809D467-3044-4EDA-9A41-630EE6DD1E70}"/>
              </a:ext>
            </a:extLst>
          </p:cNvPr>
          <p:cNvSpPr/>
          <p:nvPr/>
        </p:nvSpPr>
        <p:spPr>
          <a:xfrm>
            <a:off x="14756592" y="2882861"/>
            <a:ext cx="7548282" cy="4034116"/>
          </a:xfrm>
          <a:custGeom>
            <a:avLst/>
            <a:gdLst>
              <a:gd name="connsiteX0" fmla="*/ 0 w 3774141"/>
              <a:gd name="connsiteY0" fmla="*/ 2017058 h 2017058"/>
              <a:gd name="connsiteX1" fmla="*/ 1810870 w 3774141"/>
              <a:gd name="connsiteY1" fmla="*/ 2017058 h 2017058"/>
              <a:gd name="connsiteX2" fmla="*/ 3774141 w 3774141"/>
              <a:gd name="connsiteY2" fmla="*/ 0 h 2017058"/>
              <a:gd name="connsiteX3" fmla="*/ 3774141 w 3774141"/>
              <a:gd name="connsiteY3" fmla="*/ 0 h 20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141" h="2017058">
                <a:moveTo>
                  <a:pt x="0" y="2017058"/>
                </a:moveTo>
                <a:lnTo>
                  <a:pt x="1810870" y="2017058"/>
                </a:lnTo>
                <a:lnTo>
                  <a:pt x="3774141" y="0"/>
                </a:lnTo>
                <a:lnTo>
                  <a:pt x="377414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753A63-2143-4F9F-8A07-8F0745060490}"/>
              </a:ext>
            </a:extLst>
          </p:cNvPr>
          <p:cNvSpPr txBox="1"/>
          <p:nvPr/>
        </p:nvSpPr>
        <p:spPr>
          <a:xfrm>
            <a:off x="11919468" y="3638882"/>
            <a:ext cx="228600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f(μ) =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C65B21-E773-4193-BE4F-17E92CC04A5F}"/>
              </a:ext>
            </a:extLst>
          </p:cNvPr>
          <p:cNvSpPr txBox="1"/>
          <p:nvPr/>
        </p:nvSpPr>
        <p:spPr>
          <a:xfrm>
            <a:off x="14205467" y="3389583"/>
            <a:ext cx="228600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≦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μ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 &gt;  0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4" name="左中かっこ 73">
            <a:extLst>
              <a:ext uri="{FF2B5EF4-FFF2-40B4-BE49-F238E27FC236}">
                <a16:creationId xmlns:a16="http://schemas.microsoft.com/office/drawing/2014/main" id="{B07F1028-9412-4DA1-958F-05FBCFF499F4}"/>
              </a:ext>
            </a:extLst>
          </p:cNvPr>
          <p:cNvSpPr/>
          <p:nvPr/>
        </p:nvSpPr>
        <p:spPr>
          <a:xfrm>
            <a:off x="13781711" y="3401740"/>
            <a:ext cx="342269" cy="1037373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E77DB6E-C553-41C3-B2BF-11203FF6C527}"/>
              </a:ext>
            </a:extLst>
          </p:cNvPr>
          <p:cNvSpPr txBox="1"/>
          <p:nvPr/>
        </p:nvSpPr>
        <p:spPr>
          <a:xfrm>
            <a:off x="11539467" y="5514118"/>
            <a:ext cx="65453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線">
            <a:extLst>
              <a:ext uri="{FF2B5EF4-FFF2-40B4-BE49-F238E27FC236}">
                <a16:creationId xmlns:a16="http://schemas.microsoft.com/office/drawing/2014/main" id="{16EA9C46-8A5D-4171-A17B-95B0FA34A9A9}"/>
              </a:ext>
            </a:extLst>
          </p:cNvPr>
          <p:cNvSpPr/>
          <p:nvPr/>
        </p:nvSpPr>
        <p:spPr>
          <a:xfrm flipV="1">
            <a:off x="13702655" y="12994499"/>
            <a:ext cx="9909032" cy="71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線">
            <a:extLst>
              <a:ext uri="{FF2B5EF4-FFF2-40B4-BE49-F238E27FC236}">
                <a16:creationId xmlns:a16="http://schemas.microsoft.com/office/drawing/2014/main" id="{8ED629E8-0C2D-4AA1-BB0C-4BD35468FC72}"/>
              </a:ext>
            </a:extLst>
          </p:cNvPr>
          <p:cNvSpPr/>
          <p:nvPr/>
        </p:nvSpPr>
        <p:spPr>
          <a:xfrm flipV="1">
            <a:off x="18404283" y="8449184"/>
            <a:ext cx="1" cy="45524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線">
            <a:extLst>
              <a:ext uri="{FF2B5EF4-FFF2-40B4-BE49-F238E27FC236}">
                <a16:creationId xmlns:a16="http://schemas.microsoft.com/office/drawing/2014/main" id="{032B171F-8431-4D5C-9CC3-14199A96B0C4}"/>
              </a:ext>
            </a:extLst>
          </p:cNvPr>
          <p:cNvSpPr/>
          <p:nvPr/>
        </p:nvSpPr>
        <p:spPr>
          <a:xfrm>
            <a:off x="13988642" y="9021263"/>
            <a:ext cx="9262261" cy="3344975"/>
          </a:xfrm>
          <a:custGeom>
            <a:avLst/>
            <a:gdLst>
              <a:gd name="connsiteX0" fmla="*/ 0 w 21600"/>
              <a:gd name="connsiteY0" fmla="*/ 21600 h 21600"/>
              <a:gd name="connsiteX1" fmla="*/ 10376 w 21600"/>
              <a:gd name="connsiteY1" fmla="*/ 21545 h 21600"/>
              <a:gd name="connsiteX2" fmla="*/ 10212 w 21600"/>
              <a:gd name="connsiteY2" fmla="*/ 325 h 21600"/>
              <a:gd name="connsiteX3" fmla="*/ 21600 w 21600"/>
              <a:gd name="connsiteY3" fmla="*/ 0 h 21600"/>
              <a:gd name="connsiteX0" fmla="*/ 0 w 21600"/>
              <a:gd name="connsiteY0" fmla="*/ 21646 h 21646"/>
              <a:gd name="connsiteX1" fmla="*/ 10376 w 21600"/>
              <a:gd name="connsiteY1" fmla="*/ 21591 h 21646"/>
              <a:gd name="connsiteX2" fmla="*/ 10276 w 21600"/>
              <a:gd name="connsiteY2" fmla="*/ 16 h 21646"/>
              <a:gd name="connsiteX3" fmla="*/ 21600 w 21600"/>
              <a:gd name="connsiteY3" fmla="*/ 46 h 21646"/>
              <a:gd name="connsiteX0" fmla="*/ 0 w 21600"/>
              <a:gd name="connsiteY0" fmla="*/ 21646 h 21680"/>
              <a:gd name="connsiteX1" fmla="*/ 10217 w 21600"/>
              <a:gd name="connsiteY1" fmla="*/ 21680 h 21680"/>
              <a:gd name="connsiteX2" fmla="*/ 10276 w 21600"/>
              <a:gd name="connsiteY2" fmla="*/ 16 h 21680"/>
              <a:gd name="connsiteX3" fmla="*/ 21600 w 21600"/>
              <a:gd name="connsiteY3" fmla="*/ 46 h 21680"/>
              <a:gd name="connsiteX0" fmla="*/ 0 w 21600"/>
              <a:gd name="connsiteY0" fmla="*/ 21730 h 21764"/>
              <a:gd name="connsiteX1" fmla="*/ 10217 w 21600"/>
              <a:gd name="connsiteY1" fmla="*/ 21764 h 21764"/>
              <a:gd name="connsiteX2" fmla="*/ 10371 w 21600"/>
              <a:gd name="connsiteY2" fmla="*/ 11 h 21764"/>
              <a:gd name="connsiteX3" fmla="*/ 21600 w 21600"/>
              <a:gd name="connsiteY3" fmla="*/ 130 h 21764"/>
              <a:gd name="connsiteX0" fmla="*/ 0 w 21600"/>
              <a:gd name="connsiteY0" fmla="*/ 21730 h 21853"/>
              <a:gd name="connsiteX1" fmla="*/ 10312 w 21600"/>
              <a:gd name="connsiteY1" fmla="*/ 21853 h 21853"/>
              <a:gd name="connsiteX2" fmla="*/ 10371 w 21600"/>
              <a:gd name="connsiteY2" fmla="*/ 11 h 21853"/>
              <a:gd name="connsiteX3" fmla="*/ 21600 w 21600"/>
              <a:gd name="connsiteY3" fmla="*/ 130 h 21853"/>
              <a:gd name="connsiteX0" fmla="*/ 0 w 21600"/>
              <a:gd name="connsiteY0" fmla="*/ 21647 h 21770"/>
              <a:gd name="connsiteX1" fmla="*/ 10312 w 21600"/>
              <a:gd name="connsiteY1" fmla="*/ 21770 h 21770"/>
              <a:gd name="connsiteX2" fmla="*/ 10339 w 21600"/>
              <a:gd name="connsiteY2" fmla="*/ 17 h 21770"/>
              <a:gd name="connsiteX3" fmla="*/ 21600 w 21600"/>
              <a:gd name="connsiteY3" fmla="*/ 47 h 2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70" extrusionOk="0">
                <a:moveTo>
                  <a:pt x="0" y="21647"/>
                </a:moveTo>
                <a:lnTo>
                  <a:pt x="10312" y="21770"/>
                </a:lnTo>
                <a:cubicBezTo>
                  <a:pt x="10257" y="14697"/>
                  <a:pt x="10394" y="7090"/>
                  <a:pt x="10339" y="17"/>
                </a:cubicBezTo>
                <a:cubicBezTo>
                  <a:pt x="14120" y="-50"/>
                  <a:pt x="17819" y="114"/>
                  <a:pt x="21600" y="47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" name="0">
            <a:extLst>
              <a:ext uri="{FF2B5EF4-FFF2-40B4-BE49-F238E27FC236}">
                <a16:creationId xmlns:a16="http://schemas.microsoft.com/office/drawing/2014/main" id="{3FE3FE52-87E4-465C-92E6-FB8D1B96F461}"/>
              </a:ext>
            </a:extLst>
          </p:cNvPr>
          <p:cNvSpPr txBox="1"/>
          <p:nvPr/>
        </p:nvSpPr>
        <p:spPr>
          <a:xfrm>
            <a:off x="18692876" y="11809139"/>
            <a:ext cx="452047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" name="1">
            <a:extLst>
              <a:ext uri="{FF2B5EF4-FFF2-40B4-BE49-F238E27FC236}">
                <a16:creationId xmlns:a16="http://schemas.microsoft.com/office/drawing/2014/main" id="{F0738A09-0AFE-4766-AD58-F6DA2D884931}"/>
              </a:ext>
            </a:extLst>
          </p:cNvPr>
          <p:cNvSpPr txBox="1"/>
          <p:nvPr/>
        </p:nvSpPr>
        <p:spPr>
          <a:xfrm>
            <a:off x="17847151" y="8787906"/>
            <a:ext cx="35907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ステップ関数">
            <a:extLst>
              <a:ext uri="{FF2B5EF4-FFF2-40B4-BE49-F238E27FC236}">
                <a16:creationId xmlns:a16="http://schemas.microsoft.com/office/drawing/2014/main" id="{CB6B8EDA-2D33-4D34-BAE8-F23C91A992C8}"/>
              </a:ext>
            </a:extLst>
          </p:cNvPr>
          <p:cNvSpPr txBox="1"/>
          <p:nvPr/>
        </p:nvSpPr>
        <p:spPr>
          <a:xfrm>
            <a:off x="12879198" y="8851500"/>
            <a:ext cx="3103414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ステップ関数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0.4">
            <a:extLst>
              <a:ext uri="{FF2B5EF4-FFF2-40B4-BE49-F238E27FC236}">
                <a16:creationId xmlns:a16="http://schemas.microsoft.com/office/drawing/2014/main" id="{78E86349-B3DF-48A7-B9F9-B0D96BFDD59C}"/>
              </a:ext>
            </a:extLst>
          </p:cNvPr>
          <p:cNvSpPr txBox="1"/>
          <p:nvPr/>
        </p:nvSpPr>
        <p:spPr>
          <a:xfrm>
            <a:off x="19815046" y="13171437"/>
            <a:ext cx="60350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0.4</a:t>
            </a:r>
          </a:p>
        </p:txBody>
      </p:sp>
      <p:sp>
        <p:nvSpPr>
          <p:cNvPr id="83" name="線">
            <a:extLst>
              <a:ext uri="{FF2B5EF4-FFF2-40B4-BE49-F238E27FC236}">
                <a16:creationId xmlns:a16="http://schemas.microsoft.com/office/drawing/2014/main" id="{8074004D-BBA4-442F-B71E-B12897F3026F}"/>
              </a:ext>
            </a:extLst>
          </p:cNvPr>
          <p:cNvSpPr/>
          <p:nvPr/>
        </p:nvSpPr>
        <p:spPr>
          <a:xfrm flipV="1">
            <a:off x="20071151" y="9088501"/>
            <a:ext cx="1" cy="3881668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0">
            <a:extLst>
              <a:ext uri="{FF2B5EF4-FFF2-40B4-BE49-F238E27FC236}">
                <a16:creationId xmlns:a16="http://schemas.microsoft.com/office/drawing/2014/main" id="{D8E25C60-80C4-467C-BEC1-D4C8AC48B069}"/>
              </a:ext>
            </a:extLst>
          </p:cNvPr>
          <p:cNvSpPr txBox="1"/>
          <p:nvPr/>
        </p:nvSpPr>
        <p:spPr>
          <a:xfrm>
            <a:off x="18185665" y="13073012"/>
            <a:ext cx="437237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</a:t>
            </a:r>
          </a:p>
        </p:txBody>
      </p:sp>
      <p:sp>
        <p:nvSpPr>
          <p:cNvPr id="85" name="z =">
            <a:extLst>
              <a:ext uri="{FF2B5EF4-FFF2-40B4-BE49-F238E27FC236}">
                <a16:creationId xmlns:a16="http://schemas.microsoft.com/office/drawing/2014/main" id="{D6E707D7-5DC4-40E5-8340-308A7BD9109A}"/>
              </a:ext>
            </a:extLst>
          </p:cNvPr>
          <p:cNvSpPr txBox="1"/>
          <p:nvPr/>
        </p:nvSpPr>
        <p:spPr>
          <a:xfrm>
            <a:off x="12017667" y="10506082"/>
            <a:ext cx="1194238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86" name="1    μ &gt; 0">
            <a:extLst>
              <a:ext uri="{FF2B5EF4-FFF2-40B4-BE49-F238E27FC236}">
                <a16:creationId xmlns:a16="http://schemas.microsoft.com/office/drawing/2014/main" id="{DA28DCC9-E355-47C3-BD16-7397CEF4D8CE}"/>
              </a:ext>
            </a:extLst>
          </p:cNvPr>
          <p:cNvSpPr txBox="1"/>
          <p:nvPr/>
        </p:nvSpPr>
        <p:spPr>
          <a:xfrm>
            <a:off x="13592524" y="10193477"/>
            <a:ext cx="1832233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1  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&gt;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</a:p>
        </p:txBody>
      </p:sp>
      <p:sp>
        <p:nvSpPr>
          <p:cNvPr id="87" name="0   それ以外">
            <a:extLst>
              <a:ext uri="{FF2B5EF4-FFF2-40B4-BE49-F238E27FC236}">
                <a16:creationId xmlns:a16="http://schemas.microsoft.com/office/drawing/2014/main" id="{775436BB-09D2-43AC-B16A-26D3DDBDF3DC}"/>
              </a:ext>
            </a:extLst>
          </p:cNvPr>
          <p:cNvSpPr txBox="1"/>
          <p:nvPr/>
        </p:nvSpPr>
        <p:spPr>
          <a:xfrm>
            <a:off x="13634220" y="10939851"/>
            <a:ext cx="2313134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0  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それ以外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線">
            <a:extLst>
              <a:ext uri="{FF2B5EF4-FFF2-40B4-BE49-F238E27FC236}">
                <a16:creationId xmlns:a16="http://schemas.microsoft.com/office/drawing/2014/main" id="{A0C52DA3-FA0A-42E3-BEDF-401800D0887E}"/>
              </a:ext>
            </a:extLst>
          </p:cNvPr>
          <p:cNvSpPr/>
          <p:nvPr/>
        </p:nvSpPr>
        <p:spPr>
          <a:xfrm>
            <a:off x="13149762" y="10025662"/>
            <a:ext cx="337474" cy="1517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760" y="453"/>
                  <a:pt x="16482" y="1060"/>
                  <a:pt x="14979" y="1765"/>
                </a:cubicBezTo>
                <a:cubicBezTo>
                  <a:pt x="10464" y="3884"/>
                  <a:pt x="13646" y="6461"/>
                  <a:pt x="9105" y="8597"/>
                </a:cubicBezTo>
                <a:cubicBezTo>
                  <a:pt x="7175" y="9505"/>
                  <a:pt x="3978" y="10247"/>
                  <a:pt x="0" y="10712"/>
                </a:cubicBezTo>
                <a:cubicBezTo>
                  <a:pt x="2503" y="10993"/>
                  <a:pt x="4682" y="11401"/>
                  <a:pt x="6370" y="11902"/>
                </a:cubicBezTo>
                <a:cubicBezTo>
                  <a:pt x="14118" y="14202"/>
                  <a:pt x="9777" y="17410"/>
                  <a:pt x="14576" y="19987"/>
                </a:cubicBezTo>
                <a:cubicBezTo>
                  <a:pt x="15684" y="20582"/>
                  <a:pt x="17255" y="21128"/>
                  <a:pt x="1921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9689A24-0126-46D8-B665-882012B36479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ACFCFD2-BC12-43F5-9D3E-251D338B2D11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4FA752C-BE61-40BC-9341-013D8C43FDF9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F754654-E33D-4B90-BB18-553CA08249FA}"/>
              </a:ext>
            </a:extLst>
          </p:cNvPr>
          <p:cNvCxnSpPr>
            <a:cxnSpLocks/>
          </p:cNvCxnSpPr>
          <p:nvPr/>
        </p:nvCxnSpPr>
        <p:spPr>
          <a:xfrm flipV="1">
            <a:off x="4061900" y="4823010"/>
            <a:ext cx="2534344" cy="819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395AA8-8D2A-A360-264A-926FBE8F03B5}"/>
              </a:ext>
            </a:extLst>
          </p:cNvPr>
          <p:cNvSpPr txBox="1"/>
          <p:nvPr/>
        </p:nvSpPr>
        <p:spPr>
          <a:xfrm>
            <a:off x="11923265" y="2133601"/>
            <a:ext cx="4129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6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3890683" y="2502933"/>
            <a:ext cx="2472017" cy="868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3890683" y="3331314"/>
            <a:ext cx="2472017" cy="7881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>
            <a:off x="3926536" y="4247493"/>
            <a:ext cx="2436164" cy="6940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>
            <a:off x="3890680" y="5097329"/>
            <a:ext cx="2472020" cy="6090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>
            <a:off x="3890679" y="10209637"/>
            <a:ext cx="2472021" cy="977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1F3022-0D19-45D5-BF82-7649787F0176}"/>
              </a:ext>
            </a:extLst>
          </p:cNvPr>
          <p:cNvCxnSpPr>
            <a:cxnSpLocks/>
          </p:cNvCxnSpPr>
          <p:nvPr/>
        </p:nvCxnSpPr>
        <p:spPr>
          <a:xfrm>
            <a:off x="3890679" y="11187633"/>
            <a:ext cx="2472021" cy="2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3DA5F95-7A18-400F-B2C0-E2C093A5499F}"/>
              </a:ext>
            </a:extLst>
          </p:cNvPr>
          <p:cNvCxnSpPr>
            <a:cxnSpLocks/>
          </p:cNvCxnSpPr>
          <p:nvPr/>
        </p:nvCxnSpPr>
        <p:spPr>
          <a:xfrm flipV="1">
            <a:off x="3890679" y="11187633"/>
            <a:ext cx="2472021" cy="842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5CE9AF4-746A-411D-A889-4C000BD0E10F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294276-D278-4692-B69A-668E87C7F34C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584F4A2-7270-4288-B79E-C7EBD4027F5E}"/>
              </a:ext>
            </a:extLst>
          </p:cNvPr>
          <p:cNvSpPr/>
          <p:nvPr/>
        </p:nvSpPr>
        <p:spPr>
          <a:xfrm>
            <a:off x="1631577" y="2133601"/>
            <a:ext cx="645458" cy="64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DC2E38-A5CA-49AD-AEAA-81A11A40E403}"/>
              </a:ext>
            </a:extLst>
          </p:cNvPr>
          <p:cNvSpPr/>
          <p:nvPr/>
        </p:nvSpPr>
        <p:spPr>
          <a:xfrm>
            <a:off x="1631577" y="303007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7BB6202-BB48-4D4C-B746-D3846B94AE56}"/>
              </a:ext>
            </a:extLst>
          </p:cNvPr>
          <p:cNvSpPr/>
          <p:nvPr/>
        </p:nvSpPr>
        <p:spPr>
          <a:xfrm>
            <a:off x="1631577" y="3926541"/>
            <a:ext cx="645458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F1816E9-97C5-48CB-B798-D23C370C992E}"/>
              </a:ext>
            </a:extLst>
          </p:cNvPr>
          <p:cNvSpPr/>
          <p:nvPr/>
        </p:nvSpPr>
        <p:spPr>
          <a:xfrm>
            <a:off x="1631577" y="4823011"/>
            <a:ext cx="645458" cy="645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2838FF4-510A-472E-818E-19278C719D5C}"/>
              </a:ext>
            </a:extLst>
          </p:cNvPr>
          <p:cNvSpPr/>
          <p:nvPr/>
        </p:nvSpPr>
        <p:spPr>
          <a:xfrm>
            <a:off x="1631579" y="9870143"/>
            <a:ext cx="645458" cy="6454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6FB271C-0521-4F74-9120-96285160FDE4}"/>
              </a:ext>
            </a:extLst>
          </p:cNvPr>
          <p:cNvSpPr/>
          <p:nvPr/>
        </p:nvSpPr>
        <p:spPr>
          <a:xfrm>
            <a:off x="1631577" y="10784543"/>
            <a:ext cx="645458" cy="64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F9D4580-12B7-42D3-88F3-6E0EF1B98E16}"/>
              </a:ext>
            </a:extLst>
          </p:cNvPr>
          <p:cNvSpPr/>
          <p:nvPr/>
        </p:nvSpPr>
        <p:spPr>
          <a:xfrm>
            <a:off x="1631577" y="11698943"/>
            <a:ext cx="645458" cy="64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C7F788D-4C1B-4CFA-9C1A-928C427F70BA}"/>
              </a:ext>
            </a:extLst>
          </p:cNvPr>
          <p:cNvSpPr txBox="1"/>
          <p:nvPr/>
        </p:nvSpPr>
        <p:spPr>
          <a:xfrm>
            <a:off x="2339788" y="217117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0.53</a:t>
            </a:r>
            <a:endParaRPr kumimoji="1" lang="ja-JP" altLang="en-US" sz="48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80075E-655B-4A2F-98ED-D546D2DD95D3}"/>
              </a:ext>
            </a:extLst>
          </p:cNvPr>
          <p:cNvSpPr txBox="1"/>
          <p:nvPr/>
        </p:nvSpPr>
        <p:spPr>
          <a:xfrm>
            <a:off x="2379235" y="303900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0.24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9BEB91C-5DB5-47BF-8F95-8775BBA5BB10}"/>
              </a:ext>
            </a:extLst>
          </p:cNvPr>
          <p:cNvSpPr txBox="1"/>
          <p:nvPr/>
        </p:nvSpPr>
        <p:spPr>
          <a:xfrm>
            <a:off x="2402535" y="387565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0.88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692E528-4D38-44F1-BAED-DD38C7EB9616}"/>
              </a:ext>
            </a:extLst>
          </p:cNvPr>
          <p:cNvSpPr txBox="1"/>
          <p:nvPr/>
        </p:nvSpPr>
        <p:spPr>
          <a:xfrm>
            <a:off x="2438394" y="475177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A857C-AC4F-40D4-935A-5EAF3E8EE41E}"/>
              </a:ext>
            </a:extLst>
          </p:cNvPr>
          <p:cNvSpPr txBox="1"/>
          <p:nvPr/>
        </p:nvSpPr>
        <p:spPr>
          <a:xfrm>
            <a:off x="2402535" y="977851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0.11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C38883-6A47-407A-8FAA-BE68C8E229BB}"/>
              </a:ext>
            </a:extLst>
          </p:cNvPr>
          <p:cNvSpPr txBox="1"/>
          <p:nvPr/>
        </p:nvSpPr>
        <p:spPr>
          <a:xfrm>
            <a:off x="2455672" y="1076216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0.91</a:t>
            </a:r>
            <a:endParaRPr kumimoji="1" lang="ja-JP" altLang="en-US" sz="4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3332E18-581B-4149-8F56-147C8BF33786}"/>
              </a:ext>
            </a:extLst>
          </p:cNvPr>
          <p:cNvSpPr txBox="1"/>
          <p:nvPr/>
        </p:nvSpPr>
        <p:spPr>
          <a:xfrm>
            <a:off x="2474256" y="1166977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0.57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58FC902-398B-436B-A2EF-9254B6CDAE51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8274C0E-C567-4D2D-80C2-9BC1885F9FB2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4C0B50-19FB-471C-B63A-5E2AF83DBCD1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73E0A1A-DF65-42F6-847F-6B0D2A26EDFA}"/>
              </a:ext>
            </a:extLst>
          </p:cNvPr>
          <p:cNvSpPr txBox="1"/>
          <p:nvPr/>
        </p:nvSpPr>
        <p:spPr>
          <a:xfrm>
            <a:off x="7726688" y="1007401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C1FA335-CA59-4B48-8D15-8A691F2F515C}"/>
              </a:ext>
            </a:extLst>
          </p:cNvPr>
          <p:cNvSpPr txBox="1"/>
          <p:nvPr/>
        </p:nvSpPr>
        <p:spPr>
          <a:xfrm>
            <a:off x="7755359" y="10804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4.33</a:t>
            </a:r>
            <a:endParaRPr kumimoji="1" lang="ja-JP" altLang="en-US" sz="48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D54377A-5D9A-4374-A552-92686557708A}"/>
              </a:ext>
            </a:extLst>
          </p:cNvPr>
          <p:cNvSpPr/>
          <p:nvPr/>
        </p:nvSpPr>
        <p:spPr>
          <a:xfrm>
            <a:off x="11677650" y="8108827"/>
            <a:ext cx="12408275" cy="54880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7" name="吹き出し: 円形 66">
            <a:extLst>
              <a:ext uri="{FF2B5EF4-FFF2-40B4-BE49-F238E27FC236}">
                <a16:creationId xmlns:a16="http://schemas.microsoft.com/office/drawing/2014/main" id="{6E0B5340-A4B9-4277-98D9-151D1CF12E3A}"/>
              </a:ext>
            </a:extLst>
          </p:cNvPr>
          <p:cNvSpPr/>
          <p:nvPr/>
        </p:nvSpPr>
        <p:spPr>
          <a:xfrm>
            <a:off x="12325352" y="5060293"/>
            <a:ext cx="5100578" cy="1553983"/>
          </a:xfrm>
          <a:prstGeom prst="wedgeEllipseCallout">
            <a:avLst>
              <a:gd name="adj1" fmla="val -21639"/>
              <a:gd name="adj2" fmla="val -86398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C6AAE81-DD2C-4C15-A0D6-678BC0A44C9F}"/>
              </a:ext>
            </a:extLst>
          </p:cNvPr>
          <p:cNvCxnSpPr/>
          <p:nvPr/>
        </p:nvCxnSpPr>
        <p:spPr>
          <a:xfrm>
            <a:off x="14702803" y="6916977"/>
            <a:ext cx="7781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80DBE77-660B-4FD8-AE42-F346725F26A0}"/>
              </a:ext>
            </a:extLst>
          </p:cNvPr>
          <p:cNvCxnSpPr/>
          <p:nvPr/>
        </p:nvCxnSpPr>
        <p:spPr>
          <a:xfrm>
            <a:off x="18360403" y="2219472"/>
            <a:ext cx="0" cy="469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DBC2B160-54CA-4DD2-84E3-E322D1A5F236}"/>
              </a:ext>
            </a:extLst>
          </p:cNvPr>
          <p:cNvSpPr/>
          <p:nvPr/>
        </p:nvSpPr>
        <p:spPr>
          <a:xfrm>
            <a:off x="14756592" y="2882861"/>
            <a:ext cx="7548282" cy="4034116"/>
          </a:xfrm>
          <a:custGeom>
            <a:avLst/>
            <a:gdLst>
              <a:gd name="connsiteX0" fmla="*/ 0 w 3774141"/>
              <a:gd name="connsiteY0" fmla="*/ 2017058 h 2017058"/>
              <a:gd name="connsiteX1" fmla="*/ 1810870 w 3774141"/>
              <a:gd name="connsiteY1" fmla="*/ 2017058 h 2017058"/>
              <a:gd name="connsiteX2" fmla="*/ 3774141 w 3774141"/>
              <a:gd name="connsiteY2" fmla="*/ 0 h 2017058"/>
              <a:gd name="connsiteX3" fmla="*/ 3774141 w 3774141"/>
              <a:gd name="connsiteY3" fmla="*/ 0 h 20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141" h="2017058">
                <a:moveTo>
                  <a:pt x="0" y="2017058"/>
                </a:moveTo>
                <a:lnTo>
                  <a:pt x="1810870" y="2017058"/>
                </a:lnTo>
                <a:lnTo>
                  <a:pt x="3774141" y="0"/>
                </a:lnTo>
                <a:lnTo>
                  <a:pt x="377414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660AC7-8EC3-431B-886B-7B3DE34C52B4}"/>
              </a:ext>
            </a:extLst>
          </p:cNvPr>
          <p:cNvSpPr txBox="1"/>
          <p:nvPr/>
        </p:nvSpPr>
        <p:spPr>
          <a:xfrm>
            <a:off x="11919468" y="3638882"/>
            <a:ext cx="2286000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f(μ) =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ABF06CA-D6B1-470A-BD69-A292EE8500C5}"/>
              </a:ext>
            </a:extLst>
          </p:cNvPr>
          <p:cNvSpPr txBox="1"/>
          <p:nvPr/>
        </p:nvSpPr>
        <p:spPr>
          <a:xfrm>
            <a:off x="14205467" y="3389583"/>
            <a:ext cx="2286000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≦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μ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 &gt;  0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4" name="左中かっこ 73">
            <a:extLst>
              <a:ext uri="{FF2B5EF4-FFF2-40B4-BE49-F238E27FC236}">
                <a16:creationId xmlns:a16="http://schemas.microsoft.com/office/drawing/2014/main" id="{9BFAD146-9F4C-4B4D-A608-B45475E36A8F}"/>
              </a:ext>
            </a:extLst>
          </p:cNvPr>
          <p:cNvSpPr/>
          <p:nvPr/>
        </p:nvSpPr>
        <p:spPr>
          <a:xfrm>
            <a:off x="13781711" y="3401740"/>
            <a:ext cx="342269" cy="1037373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CA67BF9-1476-47DB-A94F-CAE775E44F4A}"/>
              </a:ext>
            </a:extLst>
          </p:cNvPr>
          <p:cNvSpPr txBox="1"/>
          <p:nvPr/>
        </p:nvSpPr>
        <p:spPr>
          <a:xfrm>
            <a:off x="11539467" y="5514118"/>
            <a:ext cx="65453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なら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線">
            <a:extLst>
              <a:ext uri="{FF2B5EF4-FFF2-40B4-BE49-F238E27FC236}">
                <a16:creationId xmlns:a16="http://schemas.microsoft.com/office/drawing/2014/main" id="{8AF9E7C3-0AA9-4C64-BC54-3AF608795B35}"/>
              </a:ext>
            </a:extLst>
          </p:cNvPr>
          <p:cNvSpPr/>
          <p:nvPr/>
        </p:nvSpPr>
        <p:spPr>
          <a:xfrm flipV="1">
            <a:off x="13702655" y="12994499"/>
            <a:ext cx="9909032" cy="71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線">
            <a:extLst>
              <a:ext uri="{FF2B5EF4-FFF2-40B4-BE49-F238E27FC236}">
                <a16:creationId xmlns:a16="http://schemas.microsoft.com/office/drawing/2014/main" id="{6C3F0FEA-05FA-4885-95EC-BCC2B4D1AFA5}"/>
              </a:ext>
            </a:extLst>
          </p:cNvPr>
          <p:cNvSpPr/>
          <p:nvPr/>
        </p:nvSpPr>
        <p:spPr>
          <a:xfrm flipV="1">
            <a:off x="18404283" y="8449184"/>
            <a:ext cx="1" cy="45524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線">
            <a:extLst>
              <a:ext uri="{FF2B5EF4-FFF2-40B4-BE49-F238E27FC236}">
                <a16:creationId xmlns:a16="http://schemas.microsoft.com/office/drawing/2014/main" id="{A8D17F30-2B7C-48B4-9B59-442F6334E202}"/>
              </a:ext>
            </a:extLst>
          </p:cNvPr>
          <p:cNvSpPr/>
          <p:nvPr/>
        </p:nvSpPr>
        <p:spPr>
          <a:xfrm>
            <a:off x="13988642" y="9021263"/>
            <a:ext cx="9262261" cy="3344975"/>
          </a:xfrm>
          <a:custGeom>
            <a:avLst/>
            <a:gdLst>
              <a:gd name="connsiteX0" fmla="*/ 0 w 21600"/>
              <a:gd name="connsiteY0" fmla="*/ 21600 h 21600"/>
              <a:gd name="connsiteX1" fmla="*/ 10376 w 21600"/>
              <a:gd name="connsiteY1" fmla="*/ 21545 h 21600"/>
              <a:gd name="connsiteX2" fmla="*/ 10212 w 21600"/>
              <a:gd name="connsiteY2" fmla="*/ 325 h 21600"/>
              <a:gd name="connsiteX3" fmla="*/ 21600 w 21600"/>
              <a:gd name="connsiteY3" fmla="*/ 0 h 21600"/>
              <a:gd name="connsiteX0" fmla="*/ 0 w 21600"/>
              <a:gd name="connsiteY0" fmla="*/ 21646 h 21646"/>
              <a:gd name="connsiteX1" fmla="*/ 10376 w 21600"/>
              <a:gd name="connsiteY1" fmla="*/ 21591 h 21646"/>
              <a:gd name="connsiteX2" fmla="*/ 10276 w 21600"/>
              <a:gd name="connsiteY2" fmla="*/ 16 h 21646"/>
              <a:gd name="connsiteX3" fmla="*/ 21600 w 21600"/>
              <a:gd name="connsiteY3" fmla="*/ 46 h 21646"/>
              <a:gd name="connsiteX0" fmla="*/ 0 w 21600"/>
              <a:gd name="connsiteY0" fmla="*/ 21646 h 21680"/>
              <a:gd name="connsiteX1" fmla="*/ 10217 w 21600"/>
              <a:gd name="connsiteY1" fmla="*/ 21680 h 21680"/>
              <a:gd name="connsiteX2" fmla="*/ 10276 w 21600"/>
              <a:gd name="connsiteY2" fmla="*/ 16 h 21680"/>
              <a:gd name="connsiteX3" fmla="*/ 21600 w 21600"/>
              <a:gd name="connsiteY3" fmla="*/ 46 h 21680"/>
              <a:gd name="connsiteX0" fmla="*/ 0 w 21600"/>
              <a:gd name="connsiteY0" fmla="*/ 21730 h 21764"/>
              <a:gd name="connsiteX1" fmla="*/ 10217 w 21600"/>
              <a:gd name="connsiteY1" fmla="*/ 21764 h 21764"/>
              <a:gd name="connsiteX2" fmla="*/ 10371 w 21600"/>
              <a:gd name="connsiteY2" fmla="*/ 11 h 21764"/>
              <a:gd name="connsiteX3" fmla="*/ 21600 w 21600"/>
              <a:gd name="connsiteY3" fmla="*/ 130 h 21764"/>
              <a:gd name="connsiteX0" fmla="*/ 0 w 21600"/>
              <a:gd name="connsiteY0" fmla="*/ 21730 h 21853"/>
              <a:gd name="connsiteX1" fmla="*/ 10312 w 21600"/>
              <a:gd name="connsiteY1" fmla="*/ 21853 h 21853"/>
              <a:gd name="connsiteX2" fmla="*/ 10371 w 21600"/>
              <a:gd name="connsiteY2" fmla="*/ 11 h 21853"/>
              <a:gd name="connsiteX3" fmla="*/ 21600 w 21600"/>
              <a:gd name="connsiteY3" fmla="*/ 130 h 21853"/>
              <a:gd name="connsiteX0" fmla="*/ 0 w 21600"/>
              <a:gd name="connsiteY0" fmla="*/ 21647 h 21770"/>
              <a:gd name="connsiteX1" fmla="*/ 10312 w 21600"/>
              <a:gd name="connsiteY1" fmla="*/ 21770 h 21770"/>
              <a:gd name="connsiteX2" fmla="*/ 10339 w 21600"/>
              <a:gd name="connsiteY2" fmla="*/ 17 h 21770"/>
              <a:gd name="connsiteX3" fmla="*/ 21600 w 21600"/>
              <a:gd name="connsiteY3" fmla="*/ 47 h 2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70" extrusionOk="0">
                <a:moveTo>
                  <a:pt x="0" y="21647"/>
                </a:moveTo>
                <a:lnTo>
                  <a:pt x="10312" y="21770"/>
                </a:lnTo>
                <a:cubicBezTo>
                  <a:pt x="10257" y="14697"/>
                  <a:pt x="10394" y="7090"/>
                  <a:pt x="10339" y="17"/>
                </a:cubicBezTo>
                <a:cubicBezTo>
                  <a:pt x="14120" y="-50"/>
                  <a:pt x="17819" y="114"/>
                  <a:pt x="21600" y="47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" name="0">
            <a:extLst>
              <a:ext uri="{FF2B5EF4-FFF2-40B4-BE49-F238E27FC236}">
                <a16:creationId xmlns:a16="http://schemas.microsoft.com/office/drawing/2014/main" id="{4C0BDD4D-3E6C-407A-80AC-A892BB7C9CDF}"/>
              </a:ext>
            </a:extLst>
          </p:cNvPr>
          <p:cNvSpPr txBox="1"/>
          <p:nvPr/>
        </p:nvSpPr>
        <p:spPr>
          <a:xfrm>
            <a:off x="18692876" y="11809139"/>
            <a:ext cx="452047" cy="7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" name="1">
            <a:extLst>
              <a:ext uri="{FF2B5EF4-FFF2-40B4-BE49-F238E27FC236}">
                <a16:creationId xmlns:a16="http://schemas.microsoft.com/office/drawing/2014/main" id="{C198B2DE-6B4E-4D6F-8117-30B75437CDD9}"/>
              </a:ext>
            </a:extLst>
          </p:cNvPr>
          <p:cNvSpPr txBox="1"/>
          <p:nvPr/>
        </p:nvSpPr>
        <p:spPr>
          <a:xfrm>
            <a:off x="17847151" y="8787906"/>
            <a:ext cx="35907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ステップ関数">
            <a:extLst>
              <a:ext uri="{FF2B5EF4-FFF2-40B4-BE49-F238E27FC236}">
                <a16:creationId xmlns:a16="http://schemas.microsoft.com/office/drawing/2014/main" id="{26C49708-7241-48E2-B04D-EFCC839A81A9}"/>
              </a:ext>
            </a:extLst>
          </p:cNvPr>
          <p:cNvSpPr txBox="1"/>
          <p:nvPr/>
        </p:nvSpPr>
        <p:spPr>
          <a:xfrm>
            <a:off x="12879198" y="8851500"/>
            <a:ext cx="3103414" cy="6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ステップ関数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0.4">
            <a:extLst>
              <a:ext uri="{FF2B5EF4-FFF2-40B4-BE49-F238E27FC236}">
                <a16:creationId xmlns:a16="http://schemas.microsoft.com/office/drawing/2014/main" id="{46CCDF1E-9A58-41F5-8B4D-3661EF439E7D}"/>
              </a:ext>
            </a:extLst>
          </p:cNvPr>
          <p:cNvSpPr txBox="1"/>
          <p:nvPr/>
        </p:nvSpPr>
        <p:spPr>
          <a:xfrm>
            <a:off x="19815046" y="13171437"/>
            <a:ext cx="60350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0.4</a:t>
            </a:r>
          </a:p>
        </p:txBody>
      </p:sp>
      <p:sp>
        <p:nvSpPr>
          <p:cNvPr id="83" name="線">
            <a:extLst>
              <a:ext uri="{FF2B5EF4-FFF2-40B4-BE49-F238E27FC236}">
                <a16:creationId xmlns:a16="http://schemas.microsoft.com/office/drawing/2014/main" id="{C42F2B73-4D3F-42D5-AED2-E594B5E9F8D6}"/>
              </a:ext>
            </a:extLst>
          </p:cNvPr>
          <p:cNvSpPr/>
          <p:nvPr/>
        </p:nvSpPr>
        <p:spPr>
          <a:xfrm flipV="1">
            <a:off x="20071151" y="9088501"/>
            <a:ext cx="1" cy="3881668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0">
            <a:extLst>
              <a:ext uri="{FF2B5EF4-FFF2-40B4-BE49-F238E27FC236}">
                <a16:creationId xmlns:a16="http://schemas.microsoft.com/office/drawing/2014/main" id="{6FBE93A5-C446-4E7F-88E7-78ADE9BAAB65}"/>
              </a:ext>
            </a:extLst>
          </p:cNvPr>
          <p:cNvSpPr txBox="1"/>
          <p:nvPr/>
        </p:nvSpPr>
        <p:spPr>
          <a:xfrm>
            <a:off x="18185665" y="13073012"/>
            <a:ext cx="437237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9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0</a:t>
            </a:r>
          </a:p>
        </p:txBody>
      </p:sp>
      <p:sp>
        <p:nvSpPr>
          <p:cNvPr id="85" name="z =">
            <a:extLst>
              <a:ext uri="{FF2B5EF4-FFF2-40B4-BE49-F238E27FC236}">
                <a16:creationId xmlns:a16="http://schemas.microsoft.com/office/drawing/2014/main" id="{82DE8641-E76E-421D-97A2-C90C965BF859}"/>
              </a:ext>
            </a:extLst>
          </p:cNvPr>
          <p:cNvSpPr txBox="1"/>
          <p:nvPr/>
        </p:nvSpPr>
        <p:spPr>
          <a:xfrm>
            <a:off x="12017667" y="10506082"/>
            <a:ext cx="1194238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86" name="1    μ &gt; 0">
            <a:extLst>
              <a:ext uri="{FF2B5EF4-FFF2-40B4-BE49-F238E27FC236}">
                <a16:creationId xmlns:a16="http://schemas.microsoft.com/office/drawing/2014/main" id="{5DDC66C4-E8FF-4B8E-A217-1FF0498DD5C5}"/>
              </a:ext>
            </a:extLst>
          </p:cNvPr>
          <p:cNvSpPr txBox="1"/>
          <p:nvPr/>
        </p:nvSpPr>
        <p:spPr>
          <a:xfrm>
            <a:off x="13592524" y="10193477"/>
            <a:ext cx="1832233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1  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&gt;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</a:p>
        </p:txBody>
      </p:sp>
      <p:sp>
        <p:nvSpPr>
          <p:cNvPr id="87" name="0   それ以外">
            <a:extLst>
              <a:ext uri="{FF2B5EF4-FFF2-40B4-BE49-F238E27FC236}">
                <a16:creationId xmlns:a16="http://schemas.microsoft.com/office/drawing/2014/main" id="{D140F678-376B-4106-8C96-01A1EA86EFCA}"/>
              </a:ext>
            </a:extLst>
          </p:cNvPr>
          <p:cNvSpPr txBox="1"/>
          <p:nvPr/>
        </p:nvSpPr>
        <p:spPr>
          <a:xfrm>
            <a:off x="13634220" y="10939851"/>
            <a:ext cx="2313134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 sz="3200" dirty="0">
                <a:latin typeface="Arial" panose="020B0604020202020204" pitchFamily="34" charset="0"/>
                <a:ea typeface="ヒラギノ丸ゴ ProN W4"/>
                <a:cs typeface="Arial" panose="020B0604020202020204" pitchFamily="34" charset="0"/>
                <a:sym typeface="ヒラギノ丸ゴ ProN W4"/>
              </a:rPr>
              <a:t>0  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それ以外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線">
            <a:extLst>
              <a:ext uri="{FF2B5EF4-FFF2-40B4-BE49-F238E27FC236}">
                <a16:creationId xmlns:a16="http://schemas.microsoft.com/office/drawing/2014/main" id="{07DE5586-E7FD-4467-B99F-5084CCC50EC4}"/>
              </a:ext>
            </a:extLst>
          </p:cNvPr>
          <p:cNvSpPr/>
          <p:nvPr/>
        </p:nvSpPr>
        <p:spPr>
          <a:xfrm>
            <a:off x="13149762" y="10025662"/>
            <a:ext cx="337474" cy="1517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760" y="453"/>
                  <a:pt x="16482" y="1060"/>
                  <a:pt x="14979" y="1765"/>
                </a:cubicBezTo>
                <a:cubicBezTo>
                  <a:pt x="10464" y="3884"/>
                  <a:pt x="13646" y="6461"/>
                  <a:pt x="9105" y="8597"/>
                </a:cubicBezTo>
                <a:cubicBezTo>
                  <a:pt x="7175" y="9505"/>
                  <a:pt x="3978" y="10247"/>
                  <a:pt x="0" y="10712"/>
                </a:cubicBezTo>
                <a:cubicBezTo>
                  <a:pt x="2503" y="10993"/>
                  <a:pt x="4682" y="11401"/>
                  <a:pt x="6370" y="11902"/>
                </a:cubicBezTo>
                <a:cubicBezTo>
                  <a:pt x="14118" y="14202"/>
                  <a:pt x="9777" y="17410"/>
                  <a:pt x="14576" y="19987"/>
                </a:cubicBezTo>
                <a:cubicBezTo>
                  <a:pt x="15684" y="20582"/>
                  <a:pt x="17255" y="21128"/>
                  <a:pt x="19216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56A1346-3F0A-4BCA-BBFB-4BED6819F0F1}"/>
              </a:ext>
            </a:extLst>
          </p:cNvPr>
          <p:cNvSpPr txBox="1"/>
          <p:nvPr/>
        </p:nvSpPr>
        <p:spPr>
          <a:xfrm>
            <a:off x="785666" y="10760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784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2555D69-B810-42E4-95AE-6567E3B7064B}"/>
              </a:ext>
            </a:extLst>
          </p:cNvPr>
          <p:cNvSpPr txBox="1"/>
          <p:nvPr/>
        </p:nvSpPr>
        <p:spPr>
          <a:xfrm>
            <a:off x="5970491" y="1893328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6ED5C4B-2028-417D-8FAC-B128E2A030B6}"/>
              </a:ext>
            </a:extLst>
          </p:cNvPr>
          <p:cNvSpPr txBox="1"/>
          <p:nvPr/>
        </p:nvSpPr>
        <p:spPr>
          <a:xfrm>
            <a:off x="143795" y="12695850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86D5FF7-3BA6-41FA-BF26-B9920BBA5443}"/>
              </a:ext>
            </a:extLst>
          </p:cNvPr>
          <p:cNvCxnSpPr>
            <a:cxnSpLocks/>
          </p:cNvCxnSpPr>
          <p:nvPr/>
        </p:nvCxnSpPr>
        <p:spPr>
          <a:xfrm flipV="1">
            <a:off x="4061900" y="11213067"/>
            <a:ext cx="2300800" cy="1808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BB0574-8778-C60E-35C3-8AC3C50FACA5}"/>
              </a:ext>
            </a:extLst>
          </p:cNvPr>
          <p:cNvSpPr txBox="1"/>
          <p:nvPr/>
        </p:nvSpPr>
        <p:spPr>
          <a:xfrm>
            <a:off x="11923265" y="2133601"/>
            <a:ext cx="41296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ja-JP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24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137E8F-C48E-4BEE-B0D8-A4938633AF68}"/>
              </a:ext>
            </a:extLst>
          </p:cNvPr>
          <p:cNvSpPr/>
          <p:nvPr/>
        </p:nvSpPr>
        <p:spPr>
          <a:xfrm>
            <a:off x="12192003" y="361996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7A2266-F024-46EE-A4CA-260DD7CA4AF9}"/>
              </a:ext>
            </a:extLst>
          </p:cNvPr>
          <p:cNvSpPr/>
          <p:nvPr/>
        </p:nvSpPr>
        <p:spPr>
          <a:xfrm>
            <a:off x="12192001" y="435506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204815C-5EDD-45C5-A64F-270C721AE38F}"/>
              </a:ext>
            </a:extLst>
          </p:cNvPr>
          <p:cNvSpPr/>
          <p:nvPr/>
        </p:nvSpPr>
        <p:spPr>
          <a:xfrm>
            <a:off x="12191999" y="509017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36F9973-C0E2-4E06-BFDB-8FB9ADD41D37}"/>
              </a:ext>
            </a:extLst>
          </p:cNvPr>
          <p:cNvSpPr/>
          <p:nvPr/>
        </p:nvSpPr>
        <p:spPr>
          <a:xfrm>
            <a:off x="12191999" y="582527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614400B-F145-460F-B367-6C544DF3B5CD}"/>
              </a:ext>
            </a:extLst>
          </p:cNvPr>
          <p:cNvSpPr/>
          <p:nvPr/>
        </p:nvSpPr>
        <p:spPr>
          <a:xfrm>
            <a:off x="12191999" y="656037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DC53B1-D2B4-43D5-8F25-58CB02B01281}"/>
              </a:ext>
            </a:extLst>
          </p:cNvPr>
          <p:cNvSpPr/>
          <p:nvPr/>
        </p:nvSpPr>
        <p:spPr>
          <a:xfrm>
            <a:off x="12191999" y="731343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CD5005D-0E6D-45AA-9C09-80EFECF343F2}"/>
              </a:ext>
            </a:extLst>
          </p:cNvPr>
          <p:cNvSpPr/>
          <p:nvPr/>
        </p:nvSpPr>
        <p:spPr>
          <a:xfrm>
            <a:off x="12191997" y="804853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E9C4C6-9FFE-450A-AD29-C606A96F9E65}"/>
              </a:ext>
            </a:extLst>
          </p:cNvPr>
          <p:cNvSpPr/>
          <p:nvPr/>
        </p:nvSpPr>
        <p:spPr>
          <a:xfrm>
            <a:off x="12191995" y="878363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F61D4B-EC04-4818-82CF-657F457171D7}"/>
              </a:ext>
            </a:extLst>
          </p:cNvPr>
          <p:cNvSpPr/>
          <p:nvPr/>
        </p:nvSpPr>
        <p:spPr>
          <a:xfrm>
            <a:off x="12191995" y="951874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CA8602-4A77-4F19-A3EE-BA6CBD18C837}"/>
              </a:ext>
            </a:extLst>
          </p:cNvPr>
          <p:cNvSpPr/>
          <p:nvPr/>
        </p:nvSpPr>
        <p:spPr>
          <a:xfrm>
            <a:off x="12191995" y="1025384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E54CD7D-10BB-4F47-B50D-B5953EE16801}"/>
              </a:ext>
            </a:extLst>
          </p:cNvPr>
          <p:cNvSpPr txBox="1"/>
          <p:nvPr/>
        </p:nvSpPr>
        <p:spPr>
          <a:xfrm>
            <a:off x="11282868" y="2028839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10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9172916" y="3341802"/>
            <a:ext cx="2730672" cy="452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 flipV="1">
            <a:off x="9172916" y="3827353"/>
            <a:ext cx="2719384" cy="173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 flipV="1">
            <a:off x="9382308" y="3794738"/>
            <a:ext cx="2496173" cy="850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9068786" y="3827353"/>
            <a:ext cx="2809695" cy="664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9083915" y="3873906"/>
            <a:ext cx="2818538" cy="7322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7A8383-9594-47C2-85D8-001BD848BDC6}"/>
              </a:ext>
            </a:extLst>
          </p:cNvPr>
          <p:cNvSpPr txBox="1"/>
          <p:nvPr/>
        </p:nvSpPr>
        <p:spPr>
          <a:xfrm>
            <a:off x="14363700" y="3072392"/>
            <a:ext cx="94107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次の層を作りたいので</a:t>
            </a:r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最初の層以外は</a:t>
            </a:r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は要らない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数が決まっているため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27568FB-83BF-4AB4-9D55-FF7B2CA893A6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0DB6AA-1244-402D-944B-01D93B5F0C59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7ACA3-77FC-4D81-8E3E-695B6A41559F}"/>
              </a:ext>
            </a:extLst>
          </p:cNvPr>
          <p:cNvSpPr txBox="1"/>
          <p:nvPr/>
        </p:nvSpPr>
        <p:spPr>
          <a:xfrm>
            <a:off x="6462665" y="1779140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0B58F6-8057-47B3-8296-8A4A69255C9A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B1721E-1598-4A2E-BBF3-7F110AC2F6B0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50177F-E88B-418A-9CA7-46227776515D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6CC44-4043-4A56-A603-44E39C96F6B1}"/>
              </a:ext>
            </a:extLst>
          </p:cNvPr>
          <p:cNvSpPr txBox="1"/>
          <p:nvPr/>
        </p:nvSpPr>
        <p:spPr>
          <a:xfrm>
            <a:off x="7726688" y="1007401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3DEA0B-7102-4F1A-9C7B-47E3FDE2C39B}"/>
              </a:ext>
            </a:extLst>
          </p:cNvPr>
          <p:cNvSpPr txBox="1"/>
          <p:nvPr/>
        </p:nvSpPr>
        <p:spPr>
          <a:xfrm>
            <a:off x="7755359" y="10804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4.33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AA73E4-0898-4A20-862F-C99DE83E4581}"/>
              </a:ext>
            </a:extLst>
          </p:cNvPr>
          <p:cNvSpPr txBox="1"/>
          <p:nvPr/>
        </p:nvSpPr>
        <p:spPr>
          <a:xfrm>
            <a:off x="14882904" y="7313431"/>
            <a:ext cx="8372292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活性化関数：</a:t>
            </a:r>
            <a:r>
              <a:rPr lang="en-US" altLang="ja-JP" sz="5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5524313-EC97-4A2E-8DC7-438306820DEC}"/>
              </a:ext>
            </a:extLst>
          </p:cNvPr>
          <p:cNvSpPr txBox="1"/>
          <p:nvPr/>
        </p:nvSpPr>
        <p:spPr>
          <a:xfrm>
            <a:off x="14587629" y="9438726"/>
            <a:ext cx="896284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多値分類の出力層で用いられる活性化関数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02927B-5370-4735-860C-7067626AB77F}"/>
              </a:ext>
            </a:extLst>
          </p:cNvPr>
          <p:cNvSpPr txBox="1"/>
          <p:nvPr/>
        </p:nvSpPr>
        <p:spPr>
          <a:xfrm>
            <a:off x="5658726" y="11712609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CAAB140-872F-4AE8-AFAD-516B0BBC923E}"/>
              </a:ext>
            </a:extLst>
          </p:cNvPr>
          <p:cNvCxnSpPr>
            <a:cxnSpLocks/>
          </p:cNvCxnSpPr>
          <p:nvPr/>
        </p:nvCxnSpPr>
        <p:spPr>
          <a:xfrm flipV="1">
            <a:off x="9576831" y="3827353"/>
            <a:ext cx="2325622" cy="8211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0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①MNIST(CIFAR10)の読み込みと加工…"/>
          <p:cNvSpPr txBox="1"/>
          <p:nvPr/>
        </p:nvSpPr>
        <p:spPr>
          <a:xfrm>
            <a:off x="2284640" y="3499839"/>
            <a:ext cx="19814720" cy="758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ja-JP" altLang="ja-JP" sz="5400" dirty="0">
                <a:solidFill>
                  <a:schemeClr val="tx1"/>
                </a:solidFill>
              </a:rPr>
              <a:t>①</a:t>
            </a:r>
            <a:r>
              <a:rPr lang="en-US" altLang="ja-JP" sz="5400" dirty="0">
                <a:solidFill>
                  <a:schemeClr val="tx1"/>
                </a:solidFill>
              </a:rPr>
              <a:t>7/14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11:10-12:00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MNIST</a:t>
            </a:r>
            <a:r>
              <a:rPr lang="ja-JP" altLang="ja-JP" sz="5400" dirty="0">
                <a:solidFill>
                  <a:schemeClr val="tx1"/>
                </a:solidFill>
              </a:rPr>
              <a:t>の読み込み</a:t>
            </a:r>
          </a:p>
          <a:p>
            <a:pPr algn="l"/>
            <a:r>
              <a:rPr lang="en-US" altLang="ja-JP" sz="5400" dirty="0">
                <a:solidFill>
                  <a:schemeClr val="tx1"/>
                </a:solidFill>
              </a:rPr>
              <a:t>②7/21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11:10-12:00 </a:t>
            </a:r>
            <a:r>
              <a:rPr lang="ja-JP" altLang="ja-JP" sz="5400" dirty="0">
                <a:solidFill>
                  <a:schemeClr val="tx1"/>
                </a:solidFill>
              </a:rPr>
              <a:t>　</a:t>
            </a:r>
            <a:r>
              <a:rPr lang="en-US" altLang="ja-JP" sz="5400" dirty="0">
                <a:solidFill>
                  <a:schemeClr val="tx1"/>
                </a:solidFill>
              </a:rPr>
              <a:t>MNIST</a:t>
            </a:r>
            <a:r>
              <a:rPr lang="ja-JP" altLang="ja-JP" sz="5400" dirty="0">
                <a:solidFill>
                  <a:schemeClr val="tx1"/>
                </a:solidFill>
              </a:rPr>
              <a:t>の可視化と加工</a:t>
            </a:r>
          </a:p>
          <a:p>
            <a:pPr algn="l"/>
            <a:r>
              <a:rPr lang="en-US" altLang="ja-JP" sz="5400" dirty="0">
                <a:solidFill>
                  <a:schemeClr val="accent5"/>
                </a:solidFill>
              </a:rPr>
              <a:t>③10/20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10:05-10:55 </a:t>
            </a:r>
            <a:r>
              <a:rPr lang="ja-JP" altLang="ja-JP" sz="5400" dirty="0">
                <a:solidFill>
                  <a:schemeClr val="accent5"/>
                </a:solidFill>
              </a:rPr>
              <a:t>　深層学習の</a:t>
            </a:r>
            <a:r>
              <a:rPr lang="en-US" altLang="ja-JP" sz="5400" dirty="0">
                <a:solidFill>
                  <a:schemeClr val="accent5"/>
                </a:solidFill>
              </a:rPr>
              <a:t>MLP</a:t>
            </a:r>
            <a:r>
              <a:rPr lang="ja-JP" altLang="ja-JP" sz="5400" dirty="0">
                <a:solidFill>
                  <a:schemeClr val="accent5"/>
                </a:solidFill>
              </a:rPr>
              <a:t>の理解</a:t>
            </a:r>
            <a:r>
              <a:rPr lang="en-US" altLang="ja-JP" sz="5400" dirty="0">
                <a:solidFill>
                  <a:schemeClr val="accent5"/>
                </a:solidFill>
              </a:rPr>
              <a:t>(</a:t>
            </a:r>
            <a:r>
              <a:rPr lang="ja-JP" altLang="ja-JP" sz="5400" dirty="0">
                <a:solidFill>
                  <a:schemeClr val="accent5"/>
                </a:solidFill>
              </a:rPr>
              <a:t>学習まで</a:t>
            </a:r>
            <a:r>
              <a:rPr lang="en-US" altLang="ja-JP" sz="5400" dirty="0">
                <a:solidFill>
                  <a:schemeClr val="accent5"/>
                </a:solidFill>
              </a:rPr>
              <a:t>)</a:t>
            </a:r>
            <a:endParaRPr lang="ja-JP" altLang="ja-JP" sz="5400" dirty="0">
              <a:solidFill>
                <a:schemeClr val="accent5"/>
              </a:solidFill>
            </a:endParaRPr>
          </a:p>
          <a:p>
            <a:pPr algn="l"/>
            <a:r>
              <a:rPr lang="en-US" altLang="ja-JP" sz="5400" dirty="0">
                <a:solidFill>
                  <a:schemeClr val="accent5"/>
                </a:solidFill>
              </a:rPr>
              <a:t>④10/20 </a:t>
            </a:r>
            <a:r>
              <a:rPr lang="ja-JP" altLang="ja-JP" sz="5400" dirty="0">
                <a:solidFill>
                  <a:schemeClr val="accent5"/>
                </a:solidFill>
              </a:rPr>
              <a:t>　</a:t>
            </a:r>
            <a:r>
              <a:rPr lang="en-US" altLang="ja-JP" sz="5400" dirty="0">
                <a:solidFill>
                  <a:schemeClr val="accent5"/>
                </a:solidFill>
              </a:rPr>
              <a:t>11:10-12:00 </a:t>
            </a:r>
            <a:r>
              <a:rPr lang="ja-JP" altLang="ja-JP" sz="5400" dirty="0">
                <a:solidFill>
                  <a:schemeClr val="accent5"/>
                </a:solidFill>
              </a:rPr>
              <a:t>　深層学習の</a:t>
            </a:r>
            <a:r>
              <a:rPr lang="en-US" altLang="ja-JP" sz="5400" dirty="0">
                <a:solidFill>
                  <a:schemeClr val="accent5"/>
                </a:solidFill>
              </a:rPr>
              <a:t>MLP</a:t>
            </a:r>
            <a:r>
              <a:rPr lang="ja-JP" altLang="ja-JP" sz="5400" dirty="0">
                <a:solidFill>
                  <a:schemeClr val="accent5"/>
                </a:solidFill>
              </a:rPr>
              <a:t>の理解</a:t>
            </a:r>
            <a:r>
              <a:rPr lang="en-US" altLang="ja-JP" sz="5400" dirty="0">
                <a:solidFill>
                  <a:schemeClr val="accent5"/>
                </a:solidFill>
              </a:rPr>
              <a:t>(</a:t>
            </a:r>
            <a:r>
              <a:rPr lang="ja-JP" altLang="ja-JP" sz="5400" dirty="0">
                <a:solidFill>
                  <a:schemeClr val="accent5"/>
                </a:solidFill>
              </a:rPr>
              <a:t>可視化と評価まで</a:t>
            </a:r>
            <a:r>
              <a:rPr lang="en-US" altLang="ja-JP" sz="5400" dirty="0">
                <a:solidFill>
                  <a:schemeClr val="accent5"/>
                </a:solidFill>
              </a:rPr>
              <a:t>)</a:t>
            </a:r>
            <a:endParaRPr lang="ja-JP" altLang="ja-JP" sz="5400" dirty="0">
              <a:solidFill>
                <a:schemeClr val="accent5"/>
              </a:solidFill>
            </a:endParaRPr>
          </a:p>
          <a:p>
            <a:pPr algn="l"/>
            <a:r>
              <a:rPr lang="en-US" altLang="ja-JP" sz="5400" dirty="0"/>
              <a:t>⑤(</a:t>
            </a:r>
            <a:r>
              <a:rPr lang="ja-JP" altLang="ja-JP" sz="5400" dirty="0"/>
              <a:t>オンデマンド</a:t>
            </a:r>
            <a:r>
              <a:rPr lang="en-US" altLang="ja-JP" sz="5400" dirty="0"/>
              <a:t>) </a:t>
            </a:r>
            <a:r>
              <a:rPr lang="ja-JP" altLang="ja-JP" sz="5400" dirty="0"/>
              <a:t>　深層学習の</a:t>
            </a:r>
            <a:r>
              <a:rPr lang="en-US" altLang="ja-JP" sz="5400" dirty="0"/>
              <a:t>CNN</a:t>
            </a:r>
            <a:r>
              <a:rPr lang="ja-JP" altLang="ja-JP" sz="5400" dirty="0"/>
              <a:t>の理解</a:t>
            </a:r>
            <a:r>
              <a:rPr lang="en-US" altLang="ja-JP" sz="5400" dirty="0"/>
              <a:t>(</a:t>
            </a:r>
            <a:r>
              <a:rPr lang="ja-JP" altLang="ja-JP" sz="5400" dirty="0"/>
              <a:t>学習まで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⑥11/17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深層学習の</a:t>
            </a:r>
            <a:r>
              <a:rPr lang="en-US" altLang="ja-JP" sz="5400" dirty="0"/>
              <a:t>CNN</a:t>
            </a:r>
            <a:r>
              <a:rPr lang="ja-JP" altLang="ja-JP" sz="5400" dirty="0"/>
              <a:t>の理解</a:t>
            </a:r>
            <a:r>
              <a:rPr lang="en-US" altLang="ja-JP" sz="5400" dirty="0"/>
              <a:t>(</a:t>
            </a:r>
            <a:r>
              <a:rPr lang="ja-JP" altLang="ja-JP" sz="5400" dirty="0"/>
              <a:t>可視化と評価まで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⑦12/15 </a:t>
            </a:r>
            <a:r>
              <a:rPr lang="ja-JP" altLang="ja-JP" sz="5400" dirty="0"/>
              <a:t>　</a:t>
            </a:r>
            <a:r>
              <a:rPr lang="en-US" altLang="ja-JP" sz="5400" dirty="0"/>
              <a:t>10:05-11:55 </a:t>
            </a:r>
            <a:r>
              <a:rPr lang="ja-JP" altLang="ja-JP" sz="5400" dirty="0"/>
              <a:t>　グループ演習</a:t>
            </a:r>
            <a:r>
              <a:rPr lang="en-US" altLang="ja-JP" sz="5400" dirty="0"/>
              <a:t>(CIFAR10</a:t>
            </a:r>
            <a:r>
              <a:rPr lang="ja-JP" altLang="ja-JP" sz="5400" dirty="0"/>
              <a:t>での</a:t>
            </a:r>
            <a:r>
              <a:rPr lang="en-US" altLang="ja-JP" sz="5400" dirty="0"/>
              <a:t>MLP</a:t>
            </a:r>
            <a:r>
              <a:rPr lang="ja-JP" altLang="ja-JP" sz="5400" dirty="0"/>
              <a:t>と</a:t>
            </a:r>
            <a:r>
              <a:rPr lang="en-US" altLang="ja-JP" sz="5400" dirty="0"/>
              <a:t>CNN)</a:t>
            </a:r>
            <a:endParaRPr lang="ja-JP" altLang="ja-JP" sz="5400" dirty="0"/>
          </a:p>
          <a:p>
            <a:pPr algn="l"/>
            <a:r>
              <a:rPr lang="en-US" altLang="ja-JP" sz="5400" dirty="0"/>
              <a:t>⑧1/19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教師なし学習</a:t>
            </a:r>
            <a:r>
              <a:rPr lang="en-US" altLang="ja-JP" sz="5400" dirty="0"/>
              <a:t>(</a:t>
            </a:r>
            <a:r>
              <a:rPr lang="ja-JP" altLang="ja-JP" sz="5400" dirty="0"/>
              <a:t>次元削減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⑨1/26 </a:t>
            </a:r>
            <a:r>
              <a:rPr lang="ja-JP" altLang="ja-JP" sz="5400" dirty="0"/>
              <a:t>　</a:t>
            </a:r>
            <a:r>
              <a:rPr lang="en-US" altLang="ja-JP" sz="5400" dirty="0"/>
              <a:t>10:05-10:55 </a:t>
            </a:r>
            <a:r>
              <a:rPr lang="ja-JP" altLang="ja-JP" sz="5400" dirty="0"/>
              <a:t>　教師なし学習</a:t>
            </a:r>
            <a:r>
              <a:rPr lang="en-US" altLang="ja-JP" sz="5400" dirty="0"/>
              <a:t>(</a:t>
            </a:r>
            <a:r>
              <a:rPr lang="ja-JP" altLang="ja-JP" sz="5400" dirty="0"/>
              <a:t>クラスタリング</a:t>
            </a:r>
            <a:r>
              <a:rPr lang="en-US" altLang="ja-JP" sz="5400" dirty="0"/>
              <a:t>)</a:t>
            </a:r>
            <a:endParaRPr lang="ja-JP" altLang="ja-JP" sz="5400" dirty="0"/>
          </a:p>
          <a:p>
            <a:pPr algn="l"/>
            <a:r>
              <a:rPr lang="en-US" altLang="ja-JP" sz="5400" dirty="0"/>
              <a:t>⑩1/26 </a:t>
            </a:r>
            <a:r>
              <a:rPr lang="ja-JP" altLang="ja-JP" sz="5400" dirty="0"/>
              <a:t>　</a:t>
            </a:r>
            <a:r>
              <a:rPr lang="en-US" altLang="ja-JP" sz="5400" dirty="0"/>
              <a:t>11:10-12:00 </a:t>
            </a:r>
            <a:r>
              <a:rPr lang="ja-JP" altLang="ja-JP" sz="5400" dirty="0"/>
              <a:t>　総括</a:t>
            </a:r>
            <a:r>
              <a:rPr lang="en-US" altLang="ja-JP" sz="5400" dirty="0"/>
              <a:t>(</a:t>
            </a:r>
            <a:r>
              <a:rPr lang="ja-JP" altLang="ja-JP" sz="5400" dirty="0"/>
              <a:t>講義予定</a:t>
            </a:r>
            <a:r>
              <a:rPr lang="en-US" altLang="ja-JP" sz="5400" dirty="0"/>
              <a:t>)</a:t>
            </a:r>
            <a:endParaRPr lang="ja-JP" altLang="ja-JP" sz="5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5D75EB-33EC-4F29-9B27-ED40A90A7CDC}"/>
              </a:ext>
            </a:extLst>
          </p:cNvPr>
          <p:cNvSpPr txBox="1"/>
          <p:nvPr/>
        </p:nvSpPr>
        <p:spPr>
          <a:xfrm>
            <a:off x="7697985" y="696988"/>
            <a:ext cx="898803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医療</a:t>
            </a:r>
            <a:r>
              <a:rPr lang="ja-JP" altLang="en-US" sz="5400" dirty="0"/>
              <a:t>と</a:t>
            </a:r>
            <a:r>
              <a:rPr lang="en-US" altLang="ja-JP" sz="5400" dirty="0"/>
              <a:t>AI</a:t>
            </a:r>
            <a:r>
              <a:rPr lang="ja-JP" altLang="en-US" sz="5400" dirty="0"/>
              <a:t>・ビッグデータ応用</a:t>
            </a:r>
            <a:endParaRPr kumimoji="0" lang="ja-JP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0766899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E54CD7D-10BB-4F47-B50D-B5953EE16801}"/>
              </a:ext>
            </a:extLst>
          </p:cNvPr>
          <p:cNvSpPr txBox="1"/>
          <p:nvPr/>
        </p:nvSpPr>
        <p:spPr>
          <a:xfrm>
            <a:off x="12834403" y="3834461"/>
            <a:ext cx="3398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多値分類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7A8383-9594-47C2-85D8-001BD848BDC6}"/>
              </a:ext>
            </a:extLst>
          </p:cNvPr>
          <p:cNvSpPr txBox="1"/>
          <p:nvPr/>
        </p:nvSpPr>
        <p:spPr>
          <a:xfrm>
            <a:off x="5920158" y="3189553"/>
            <a:ext cx="33817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ねこかいぬか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〇か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病気か否か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27568FB-83BF-4AB4-9D55-FF7B2CA893A6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0DB6AA-1244-402D-944B-01D93B5F0C59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7ACA3-77FC-4D81-8E3E-695B6A41559F}"/>
              </a:ext>
            </a:extLst>
          </p:cNvPr>
          <p:cNvSpPr txBox="1"/>
          <p:nvPr/>
        </p:nvSpPr>
        <p:spPr>
          <a:xfrm>
            <a:off x="2425547" y="3730843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2</a:t>
            </a:r>
            <a:r>
              <a:rPr lang="ja-JP" altLang="en-US" sz="4800" dirty="0"/>
              <a:t>値分類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AA73E4-0898-4A20-862F-C99DE83E4581}"/>
              </a:ext>
            </a:extLst>
          </p:cNvPr>
          <p:cNvSpPr txBox="1"/>
          <p:nvPr/>
        </p:nvSpPr>
        <p:spPr>
          <a:xfrm>
            <a:off x="15142752" y="6445022"/>
            <a:ext cx="4668078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5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5524313-EC97-4A2E-8DC7-438306820DEC}"/>
              </a:ext>
            </a:extLst>
          </p:cNvPr>
          <p:cNvSpPr txBox="1"/>
          <p:nvPr/>
        </p:nvSpPr>
        <p:spPr>
          <a:xfrm>
            <a:off x="1165143" y="11643752"/>
            <a:ext cx="11044149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最後が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つのニューロンで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から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の値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確率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を出力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5B33FC-7A3F-4783-82E3-5FD1A708EDF9}"/>
              </a:ext>
            </a:extLst>
          </p:cNvPr>
          <p:cNvSpPr txBox="1"/>
          <p:nvPr/>
        </p:nvSpPr>
        <p:spPr>
          <a:xfrm>
            <a:off x="16690069" y="3409131"/>
            <a:ext cx="83722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晴れか雨か曇りか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数学か国語か英語か物理か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15C25F-5054-4071-A8C1-62F9E2F88645}"/>
              </a:ext>
            </a:extLst>
          </p:cNvPr>
          <p:cNvSpPr txBox="1"/>
          <p:nvPr/>
        </p:nvSpPr>
        <p:spPr>
          <a:xfrm>
            <a:off x="4536216" y="6424810"/>
            <a:ext cx="4668078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EFC3D23-EA22-475E-BD57-C599C5C1A391}"/>
              </a:ext>
            </a:extLst>
          </p:cNvPr>
          <p:cNvSpPr txBox="1"/>
          <p:nvPr/>
        </p:nvSpPr>
        <p:spPr>
          <a:xfrm>
            <a:off x="13486462" y="11390816"/>
            <a:ext cx="8962842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最後が分類したい数のニューロンで全てを足すと１になるように値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確率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を出力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C350B5-DD4D-479E-AFC0-071189B6356C}"/>
              </a:ext>
            </a:extLst>
          </p:cNvPr>
          <p:cNvSpPr txBox="1"/>
          <p:nvPr/>
        </p:nvSpPr>
        <p:spPr>
          <a:xfrm>
            <a:off x="1815937" y="12321827"/>
            <a:ext cx="974256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猫である確率が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0.6 (=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犬である確率は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0.4)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BB9797-A66C-432E-C403-5145A537DC7C}"/>
              </a:ext>
            </a:extLst>
          </p:cNvPr>
          <p:cNvGrpSpPr/>
          <p:nvPr/>
        </p:nvGrpSpPr>
        <p:grpSpPr>
          <a:xfrm>
            <a:off x="2118882" y="8584836"/>
            <a:ext cx="4009933" cy="2324686"/>
            <a:chOff x="2576516" y="8899700"/>
            <a:chExt cx="4009933" cy="2324686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CB45BA3-06B0-43FC-872E-FC13BBEADE2E}"/>
                </a:ext>
              </a:extLst>
            </p:cNvPr>
            <p:cNvSpPr/>
            <p:nvPr/>
          </p:nvSpPr>
          <p:spPr>
            <a:xfrm>
              <a:off x="2886059" y="10851152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A1B6AE4-91F4-482F-B568-B52F1BBB5394}"/>
                </a:ext>
              </a:extLst>
            </p:cNvPr>
            <p:cNvSpPr/>
            <p:nvPr/>
          </p:nvSpPr>
          <p:spPr>
            <a:xfrm>
              <a:off x="2892570" y="10395780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3B1A5816-6E0A-473B-9CC8-DF40E849721A}"/>
                </a:ext>
              </a:extLst>
            </p:cNvPr>
            <p:cNvSpPr/>
            <p:nvPr/>
          </p:nvSpPr>
          <p:spPr>
            <a:xfrm>
              <a:off x="2889048" y="9389318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03A8FD4-128A-410E-9908-F6D688CF4E06}"/>
                </a:ext>
              </a:extLst>
            </p:cNvPr>
            <p:cNvSpPr/>
            <p:nvPr/>
          </p:nvSpPr>
          <p:spPr>
            <a:xfrm>
              <a:off x="2886059" y="8899700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26B3817-4B6A-495E-BE65-C3E741C54299}"/>
                </a:ext>
              </a:extLst>
            </p:cNvPr>
            <p:cNvSpPr/>
            <p:nvPr/>
          </p:nvSpPr>
          <p:spPr>
            <a:xfrm>
              <a:off x="4621449" y="9822537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4B2D47E1-AFCF-44A8-A0BD-1706321A60EF}"/>
                </a:ext>
              </a:extLst>
            </p:cNvPr>
            <p:cNvCxnSpPr/>
            <p:nvPr/>
          </p:nvCxnSpPr>
          <p:spPr>
            <a:xfrm>
              <a:off x="3437698" y="9132835"/>
              <a:ext cx="1028700" cy="876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9E46CF-EC5C-43AB-974E-A1E85463DCEB}"/>
                </a:ext>
              </a:extLst>
            </p:cNvPr>
            <p:cNvCxnSpPr>
              <a:cxnSpLocks/>
            </p:cNvCxnSpPr>
            <p:nvPr/>
          </p:nvCxnSpPr>
          <p:spPr>
            <a:xfrm>
              <a:off x="3515224" y="9593972"/>
              <a:ext cx="951174" cy="4151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AEDE2B5-FC61-41AA-BC32-6875B2453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279" y="10026319"/>
              <a:ext cx="932119" cy="4238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074D3BB-2371-41A8-915C-83B94D856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06" y="10026319"/>
              <a:ext cx="922592" cy="888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1447A8-F720-471C-86D2-EEA43EE48F90}"/>
                </a:ext>
              </a:extLst>
            </p:cNvPr>
            <p:cNvSpPr txBox="1"/>
            <p:nvPr/>
          </p:nvSpPr>
          <p:spPr>
            <a:xfrm>
              <a:off x="2576516" y="9710170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D1928B6-CD35-4C76-AECC-16EDEDC7520A}"/>
                </a:ext>
              </a:extLst>
            </p:cNvPr>
            <p:cNvSpPr txBox="1"/>
            <p:nvPr/>
          </p:nvSpPr>
          <p:spPr>
            <a:xfrm>
              <a:off x="2576516" y="9897673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F2DD9AF8-54C3-437E-B8D2-CA6226D6B478}"/>
                </a:ext>
              </a:extLst>
            </p:cNvPr>
            <p:cNvSpPr txBox="1"/>
            <p:nvPr/>
          </p:nvSpPr>
          <p:spPr>
            <a:xfrm>
              <a:off x="2576516" y="10085176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39DEBC38-7133-45E2-85A6-5BC5CEA4AF4C}"/>
                </a:ext>
              </a:extLst>
            </p:cNvPr>
            <p:cNvSpPr txBox="1"/>
            <p:nvPr/>
          </p:nvSpPr>
          <p:spPr>
            <a:xfrm>
              <a:off x="5253868" y="9759070"/>
              <a:ext cx="1332581" cy="590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kumimoji="1" lang="en-US" altLang="ja-JP" sz="3600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  <a:endPara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AC560AC-A701-472E-854E-8D38039276EC}"/>
              </a:ext>
            </a:extLst>
          </p:cNvPr>
          <p:cNvSpPr txBox="1"/>
          <p:nvPr/>
        </p:nvSpPr>
        <p:spPr>
          <a:xfrm>
            <a:off x="13096602" y="12618158"/>
            <a:ext cx="974256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晴れである確率が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、雨が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、曇りが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0B910B9-E393-7A75-741F-597BF2D4BF8A}"/>
              </a:ext>
            </a:extLst>
          </p:cNvPr>
          <p:cNvGrpSpPr/>
          <p:nvPr/>
        </p:nvGrpSpPr>
        <p:grpSpPr>
          <a:xfrm>
            <a:off x="15747440" y="8408642"/>
            <a:ext cx="3960132" cy="2324686"/>
            <a:chOff x="15256981" y="8694998"/>
            <a:chExt cx="3960132" cy="2324686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9575783-E611-411A-B95F-E7E5F1E1A54B}"/>
                </a:ext>
              </a:extLst>
            </p:cNvPr>
            <p:cNvSpPr/>
            <p:nvPr/>
          </p:nvSpPr>
          <p:spPr>
            <a:xfrm>
              <a:off x="15566524" y="10646450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48A536AF-A93F-4B2E-B868-F45B67D94837}"/>
                </a:ext>
              </a:extLst>
            </p:cNvPr>
            <p:cNvSpPr/>
            <p:nvPr/>
          </p:nvSpPr>
          <p:spPr>
            <a:xfrm>
              <a:off x="15573035" y="10191078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EE68EB7E-4482-4E8F-A389-D32913983A55}"/>
                </a:ext>
              </a:extLst>
            </p:cNvPr>
            <p:cNvSpPr/>
            <p:nvPr/>
          </p:nvSpPr>
          <p:spPr>
            <a:xfrm>
              <a:off x="15569513" y="9184616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432BDEE7-D1B9-4BB8-B4DF-E93442B246D8}"/>
                </a:ext>
              </a:extLst>
            </p:cNvPr>
            <p:cNvSpPr/>
            <p:nvPr/>
          </p:nvSpPr>
          <p:spPr>
            <a:xfrm>
              <a:off x="15566524" y="8694998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0337EB00-93C1-4A01-9008-587EA6C2A76A}"/>
                </a:ext>
              </a:extLst>
            </p:cNvPr>
            <p:cNvSpPr/>
            <p:nvPr/>
          </p:nvSpPr>
          <p:spPr>
            <a:xfrm>
              <a:off x="17355599" y="9132234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9D0187D-10FC-40AB-9CC5-1EDEFC675F5B}"/>
                </a:ext>
              </a:extLst>
            </p:cNvPr>
            <p:cNvCxnSpPr/>
            <p:nvPr/>
          </p:nvCxnSpPr>
          <p:spPr>
            <a:xfrm>
              <a:off x="16118163" y="8928133"/>
              <a:ext cx="1028700" cy="876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ECB8ED8-B107-41E7-AAE7-FE11FCBFB72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5689" y="9389270"/>
              <a:ext cx="951174" cy="4151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7806E952-D3A1-4108-BA76-64C74012D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4744" y="9821617"/>
              <a:ext cx="932119" cy="4238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695236D5-9C86-4AE1-A5F7-A8444F815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4271" y="9821617"/>
              <a:ext cx="922592" cy="888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AB2726C-3154-4739-9205-927BA4F411E0}"/>
                </a:ext>
              </a:extLst>
            </p:cNvPr>
            <p:cNvSpPr txBox="1"/>
            <p:nvPr/>
          </p:nvSpPr>
          <p:spPr>
            <a:xfrm>
              <a:off x="15256981" y="9505468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CC978FD-F957-43DB-817A-0DDFCF89A0C7}"/>
                </a:ext>
              </a:extLst>
            </p:cNvPr>
            <p:cNvSpPr txBox="1"/>
            <p:nvPr/>
          </p:nvSpPr>
          <p:spPr>
            <a:xfrm>
              <a:off x="15256981" y="9692971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665CC64-4D55-4E27-8938-1CC50FBEF65E}"/>
                </a:ext>
              </a:extLst>
            </p:cNvPr>
            <p:cNvSpPr txBox="1"/>
            <p:nvPr/>
          </p:nvSpPr>
          <p:spPr>
            <a:xfrm>
              <a:off x="15256981" y="9880474"/>
              <a:ext cx="1028700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・</a:t>
              </a:r>
              <a:endParaRPr lang="en-US" altLang="ja-JP" dirty="0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6DC9E04-8C54-4BEF-9BD3-F1C11DB80845}"/>
                </a:ext>
              </a:extLst>
            </p:cNvPr>
            <p:cNvSpPr/>
            <p:nvPr/>
          </p:nvSpPr>
          <p:spPr>
            <a:xfrm>
              <a:off x="17355599" y="9681302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C73FB110-5BD3-4955-9EDC-77ADA0291B2C}"/>
                </a:ext>
              </a:extLst>
            </p:cNvPr>
            <p:cNvSpPr/>
            <p:nvPr/>
          </p:nvSpPr>
          <p:spPr>
            <a:xfrm>
              <a:off x="17377032" y="10238333"/>
              <a:ext cx="399634" cy="373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E5C08744-DAE8-4BC3-A6F1-E0E099BEDB14}"/>
                </a:ext>
              </a:extLst>
            </p:cNvPr>
            <p:cNvCxnSpPr>
              <a:cxnSpLocks/>
            </p:cNvCxnSpPr>
            <p:nvPr/>
          </p:nvCxnSpPr>
          <p:spPr>
            <a:xfrm>
              <a:off x="16118163" y="8928133"/>
              <a:ext cx="917913" cy="3500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7C197FAC-1438-4E0B-B596-D188EAA52F82}"/>
                </a:ext>
              </a:extLst>
            </p:cNvPr>
            <p:cNvCxnSpPr>
              <a:cxnSpLocks/>
            </p:cNvCxnSpPr>
            <p:nvPr/>
          </p:nvCxnSpPr>
          <p:spPr>
            <a:xfrm>
              <a:off x="16185076" y="8949219"/>
              <a:ext cx="961787" cy="1491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FB490C41-0C24-4D84-A121-761D42DF9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77883" y="9263573"/>
              <a:ext cx="858193" cy="1206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7D724D5-2F20-4600-B090-492AC073F1A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276" y="9368032"/>
              <a:ext cx="913587" cy="10781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44F291F-3002-49BD-925E-7F3278181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0782" y="9255531"/>
              <a:ext cx="805294" cy="9677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EC09E047-7AD5-49B7-AA91-D44D7F8CA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224271" y="10244321"/>
              <a:ext cx="922592" cy="2018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2246E5E-351E-41A8-B54F-29ACACAF3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6218" y="9303748"/>
              <a:ext cx="829858" cy="14017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4DB9622B-6D6E-4BA6-ABED-D84ACA75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2729" y="10434954"/>
              <a:ext cx="934134" cy="2687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F6FA92F-9560-4A11-8AE8-7421DA333009}"/>
                </a:ext>
              </a:extLst>
            </p:cNvPr>
            <p:cNvSpPr txBox="1"/>
            <p:nvPr/>
          </p:nvSpPr>
          <p:spPr>
            <a:xfrm>
              <a:off x="17861550" y="9028018"/>
              <a:ext cx="1332581" cy="590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kumimoji="1" lang="en-US" altLang="ja-JP" sz="3600" dirty="0"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  <a:endPara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94E7DC5-69EF-4DE2-B9CA-82B3C7DFD143}"/>
                </a:ext>
              </a:extLst>
            </p:cNvPr>
            <p:cNvSpPr txBox="1"/>
            <p:nvPr/>
          </p:nvSpPr>
          <p:spPr>
            <a:xfrm>
              <a:off x="17882462" y="9600147"/>
              <a:ext cx="1332581" cy="590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kumimoji="1" lang="en-US" altLang="ja-JP" sz="3600" dirty="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A93521E-494C-48CE-B770-23495A770A65}"/>
                </a:ext>
              </a:extLst>
            </p:cNvPr>
            <p:cNvSpPr txBox="1"/>
            <p:nvPr/>
          </p:nvSpPr>
          <p:spPr>
            <a:xfrm>
              <a:off x="17884532" y="10172028"/>
              <a:ext cx="1332581" cy="590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kumimoji="1" lang="en-US" altLang="ja-JP" sz="3600" dirty="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2BEE2D4-4623-4BF4-9B00-FA559BCD7E2C}"/>
              </a:ext>
            </a:extLst>
          </p:cNvPr>
          <p:cNvSpPr txBox="1"/>
          <p:nvPr/>
        </p:nvSpPr>
        <p:spPr>
          <a:xfrm>
            <a:off x="4318926" y="7179146"/>
            <a:ext cx="452516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(activation=‘sigmoid’)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37A40C-0736-4F1C-8BFE-1BD004045775}"/>
              </a:ext>
            </a:extLst>
          </p:cNvPr>
          <p:cNvSpPr txBox="1"/>
          <p:nvPr/>
        </p:nvSpPr>
        <p:spPr>
          <a:xfrm>
            <a:off x="14859816" y="7211827"/>
            <a:ext cx="452516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(activation=‘</a:t>
            </a:r>
            <a:r>
              <a:rPr kumimoji="1"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FE5E5F-5325-0877-5C26-A99B5BA2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49" y="8309037"/>
            <a:ext cx="4668078" cy="309549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2F7C0F0-5F88-C0D8-A850-7BB61C821102}"/>
              </a:ext>
            </a:extLst>
          </p:cNvPr>
          <p:cNvSpPr/>
          <p:nvPr/>
        </p:nvSpPr>
        <p:spPr>
          <a:xfrm>
            <a:off x="952493" y="2526007"/>
            <a:ext cx="10909965" cy="10851940"/>
          </a:xfrm>
          <a:prstGeom prst="roundRect">
            <a:avLst>
              <a:gd name="adj" fmla="val 10004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8449B80-3599-1769-5959-E1F388E329B2}"/>
              </a:ext>
            </a:extLst>
          </p:cNvPr>
          <p:cNvSpPr/>
          <p:nvPr/>
        </p:nvSpPr>
        <p:spPr>
          <a:xfrm>
            <a:off x="12228893" y="2499128"/>
            <a:ext cx="11417916" cy="10851940"/>
          </a:xfrm>
          <a:prstGeom prst="roundRect">
            <a:avLst>
              <a:gd name="adj" fmla="val 10004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79340B4-BA85-2BB6-44ED-C1FAF74739E6}"/>
              </a:ext>
            </a:extLst>
          </p:cNvPr>
          <p:cNvSpPr/>
          <p:nvPr/>
        </p:nvSpPr>
        <p:spPr>
          <a:xfrm>
            <a:off x="1815937" y="2828347"/>
            <a:ext cx="9305150" cy="2676844"/>
          </a:xfrm>
          <a:prstGeom prst="roundRect">
            <a:avLst>
              <a:gd name="adj" fmla="val 34631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FC2A20-1928-46B8-28D1-D96DBA1D1884}"/>
              </a:ext>
            </a:extLst>
          </p:cNvPr>
          <p:cNvSpPr/>
          <p:nvPr/>
        </p:nvSpPr>
        <p:spPr>
          <a:xfrm>
            <a:off x="12893712" y="2830129"/>
            <a:ext cx="9945452" cy="2676844"/>
          </a:xfrm>
          <a:prstGeom prst="roundRect">
            <a:avLst>
              <a:gd name="adj" fmla="val 29070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FC7709-580E-3B3B-F548-34494EAA351D}"/>
              </a:ext>
            </a:extLst>
          </p:cNvPr>
          <p:cNvSpPr txBox="1"/>
          <p:nvPr/>
        </p:nvSpPr>
        <p:spPr>
          <a:xfrm>
            <a:off x="1165143" y="5613474"/>
            <a:ext cx="764872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出力層でよく使われる活性化関数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413CDE-58E2-B30E-B4C2-804AA672844C}"/>
              </a:ext>
            </a:extLst>
          </p:cNvPr>
          <p:cNvSpPr txBox="1"/>
          <p:nvPr/>
        </p:nvSpPr>
        <p:spPr>
          <a:xfrm>
            <a:off x="12408795" y="5680839"/>
            <a:ext cx="764872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出力層でよく使われる活性化関数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32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137E8F-C48E-4BEE-B0D8-A4938633AF68}"/>
              </a:ext>
            </a:extLst>
          </p:cNvPr>
          <p:cNvSpPr/>
          <p:nvPr/>
        </p:nvSpPr>
        <p:spPr>
          <a:xfrm>
            <a:off x="12192003" y="361996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7A2266-F024-46EE-A4CA-260DD7CA4AF9}"/>
              </a:ext>
            </a:extLst>
          </p:cNvPr>
          <p:cNvSpPr/>
          <p:nvPr/>
        </p:nvSpPr>
        <p:spPr>
          <a:xfrm>
            <a:off x="12192001" y="435506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204815C-5EDD-45C5-A64F-270C721AE38F}"/>
              </a:ext>
            </a:extLst>
          </p:cNvPr>
          <p:cNvSpPr/>
          <p:nvPr/>
        </p:nvSpPr>
        <p:spPr>
          <a:xfrm>
            <a:off x="12191999" y="509017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36F9973-C0E2-4E06-BFDB-8FB9ADD41D37}"/>
              </a:ext>
            </a:extLst>
          </p:cNvPr>
          <p:cNvSpPr/>
          <p:nvPr/>
        </p:nvSpPr>
        <p:spPr>
          <a:xfrm>
            <a:off x="12191999" y="582527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614400B-F145-460F-B367-6C544DF3B5CD}"/>
              </a:ext>
            </a:extLst>
          </p:cNvPr>
          <p:cNvSpPr/>
          <p:nvPr/>
        </p:nvSpPr>
        <p:spPr>
          <a:xfrm>
            <a:off x="12191999" y="656037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DC53B1-D2B4-43D5-8F25-58CB02B01281}"/>
              </a:ext>
            </a:extLst>
          </p:cNvPr>
          <p:cNvSpPr/>
          <p:nvPr/>
        </p:nvSpPr>
        <p:spPr>
          <a:xfrm>
            <a:off x="12191999" y="731343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CD5005D-0E6D-45AA-9C09-80EFECF343F2}"/>
              </a:ext>
            </a:extLst>
          </p:cNvPr>
          <p:cNvSpPr/>
          <p:nvPr/>
        </p:nvSpPr>
        <p:spPr>
          <a:xfrm>
            <a:off x="12191997" y="804853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E9C4C6-9FFE-450A-AD29-C606A96F9E65}"/>
              </a:ext>
            </a:extLst>
          </p:cNvPr>
          <p:cNvSpPr/>
          <p:nvPr/>
        </p:nvSpPr>
        <p:spPr>
          <a:xfrm>
            <a:off x="12191995" y="878363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F61D4B-EC04-4818-82CF-657F457171D7}"/>
              </a:ext>
            </a:extLst>
          </p:cNvPr>
          <p:cNvSpPr/>
          <p:nvPr/>
        </p:nvSpPr>
        <p:spPr>
          <a:xfrm>
            <a:off x="12191995" y="951874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CA8602-4A77-4F19-A3EE-BA6CBD18C837}"/>
              </a:ext>
            </a:extLst>
          </p:cNvPr>
          <p:cNvSpPr/>
          <p:nvPr/>
        </p:nvSpPr>
        <p:spPr>
          <a:xfrm>
            <a:off x="12191995" y="1025384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9172916" y="3341802"/>
            <a:ext cx="2705565" cy="712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9172916" y="4000485"/>
            <a:ext cx="2705565" cy="64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>
            <a:off x="9382308" y="4645544"/>
            <a:ext cx="2496173" cy="58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9068786" y="10470882"/>
            <a:ext cx="28096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9083915" y="10470882"/>
            <a:ext cx="2819673" cy="72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7A8383-9594-47C2-85D8-001BD848BDC6}"/>
              </a:ext>
            </a:extLst>
          </p:cNvPr>
          <p:cNvSpPr txBox="1"/>
          <p:nvPr/>
        </p:nvSpPr>
        <p:spPr>
          <a:xfrm>
            <a:off x="15517348" y="4012180"/>
            <a:ext cx="94107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fashion_mnist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クラスあるので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出力するニューロンの数は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27568FB-83BF-4AB4-9D55-FF7B2CA893A6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0DB6AA-1244-402D-944B-01D93B5F0C59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0B58F6-8057-47B3-8296-8A4A69255C9A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B1721E-1598-4A2E-BBF3-7F110AC2F6B0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50177F-E88B-418A-9CA7-46227776515D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6CC44-4043-4A56-A603-44E39C96F6B1}"/>
              </a:ext>
            </a:extLst>
          </p:cNvPr>
          <p:cNvSpPr txBox="1"/>
          <p:nvPr/>
        </p:nvSpPr>
        <p:spPr>
          <a:xfrm>
            <a:off x="7726688" y="1007401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3DEA0B-7102-4F1A-9C7B-47E3FDE2C39B}"/>
              </a:ext>
            </a:extLst>
          </p:cNvPr>
          <p:cNvSpPr txBox="1"/>
          <p:nvPr/>
        </p:nvSpPr>
        <p:spPr>
          <a:xfrm>
            <a:off x="7755359" y="10804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4.33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AA73E4-0898-4A20-862F-C99DE83E4581}"/>
              </a:ext>
            </a:extLst>
          </p:cNvPr>
          <p:cNvSpPr txBox="1"/>
          <p:nvPr/>
        </p:nvSpPr>
        <p:spPr>
          <a:xfrm>
            <a:off x="15023295" y="6233739"/>
            <a:ext cx="8891496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最大の確率が予測される値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09D70E-E70C-49FB-9E39-2068741C3E53}"/>
              </a:ext>
            </a:extLst>
          </p:cNvPr>
          <p:cNvSpPr txBox="1"/>
          <p:nvPr/>
        </p:nvSpPr>
        <p:spPr>
          <a:xfrm>
            <a:off x="12003433" y="365243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7B1B58F-617E-4BEB-BE63-B89CF6882024}"/>
              </a:ext>
            </a:extLst>
          </p:cNvPr>
          <p:cNvSpPr txBox="1"/>
          <p:nvPr/>
        </p:nvSpPr>
        <p:spPr>
          <a:xfrm>
            <a:off x="12003433" y="439001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FA28A6-D689-408A-B22C-094481BBFC19}"/>
              </a:ext>
            </a:extLst>
          </p:cNvPr>
          <p:cNvSpPr txBox="1"/>
          <p:nvPr/>
        </p:nvSpPr>
        <p:spPr>
          <a:xfrm>
            <a:off x="12003433" y="512758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56367C3-491A-46E3-951F-B446B7C9DE28}"/>
              </a:ext>
            </a:extLst>
          </p:cNvPr>
          <p:cNvSpPr txBox="1"/>
          <p:nvPr/>
        </p:nvSpPr>
        <p:spPr>
          <a:xfrm>
            <a:off x="12003433" y="586516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ACFD9BD-D167-4CF0-BA8D-6011AB64E4CD}"/>
              </a:ext>
            </a:extLst>
          </p:cNvPr>
          <p:cNvSpPr txBox="1"/>
          <p:nvPr/>
        </p:nvSpPr>
        <p:spPr>
          <a:xfrm>
            <a:off x="12003433" y="6602740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ADAEBAD-2846-4512-BD36-20BA8809396E}"/>
              </a:ext>
            </a:extLst>
          </p:cNvPr>
          <p:cNvSpPr txBox="1"/>
          <p:nvPr/>
        </p:nvSpPr>
        <p:spPr>
          <a:xfrm>
            <a:off x="12003433" y="734031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5F8F13C-0A70-426C-83EE-73318161CA79}"/>
              </a:ext>
            </a:extLst>
          </p:cNvPr>
          <p:cNvSpPr txBox="1"/>
          <p:nvPr/>
        </p:nvSpPr>
        <p:spPr>
          <a:xfrm>
            <a:off x="12003433" y="807789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F2905B5-924E-4BBF-9077-1C006EF41A8B}"/>
              </a:ext>
            </a:extLst>
          </p:cNvPr>
          <p:cNvSpPr txBox="1"/>
          <p:nvPr/>
        </p:nvSpPr>
        <p:spPr>
          <a:xfrm>
            <a:off x="12003433" y="881546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F691AD7-A5D4-482B-BF86-6C38744D317F}"/>
              </a:ext>
            </a:extLst>
          </p:cNvPr>
          <p:cNvSpPr txBox="1"/>
          <p:nvPr/>
        </p:nvSpPr>
        <p:spPr>
          <a:xfrm>
            <a:off x="12003433" y="955304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58900C-0CB2-4ABD-8435-76F324E10766}"/>
              </a:ext>
            </a:extLst>
          </p:cNvPr>
          <p:cNvSpPr txBox="1"/>
          <p:nvPr/>
        </p:nvSpPr>
        <p:spPr>
          <a:xfrm>
            <a:off x="12003433" y="1029062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0AF43F1-192B-4BBE-9314-4EBF52C7FDFC}"/>
              </a:ext>
            </a:extLst>
          </p:cNvPr>
          <p:cNvSpPr txBox="1"/>
          <p:nvPr/>
        </p:nvSpPr>
        <p:spPr>
          <a:xfrm>
            <a:off x="12586911" y="4284794"/>
            <a:ext cx="20654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0.003</a:t>
            </a:r>
            <a:endParaRPr kumimoji="1" lang="ja-JP" altLang="en-US" sz="48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CFBA1AD-11A3-4A55-BEE4-CD7F9445A0C6}"/>
              </a:ext>
            </a:extLst>
          </p:cNvPr>
          <p:cNvSpPr txBox="1"/>
          <p:nvPr/>
        </p:nvSpPr>
        <p:spPr>
          <a:xfrm>
            <a:off x="12800016" y="3559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0.02</a:t>
            </a:r>
            <a:endParaRPr kumimoji="1" lang="ja-JP" altLang="en-US" sz="48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23AC65B-491C-4C79-A4C7-C602B4712432}"/>
              </a:ext>
            </a:extLst>
          </p:cNvPr>
          <p:cNvSpPr txBox="1"/>
          <p:nvPr/>
        </p:nvSpPr>
        <p:spPr>
          <a:xfrm>
            <a:off x="12769292" y="5046785"/>
            <a:ext cx="16996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0.007</a:t>
            </a:r>
            <a:endParaRPr kumimoji="1" lang="ja-JP" altLang="en-US" sz="48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DF86410-AA72-4E08-989F-08C7DD0506A8}"/>
              </a:ext>
            </a:extLst>
          </p:cNvPr>
          <p:cNvSpPr txBox="1"/>
          <p:nvPr/>
        </p:nvSpPr>
        <p:spPr>
          <a:xfrm>
            <a:off x="12736619" y="6554185"/>
            <a:ext cx="16996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0.005</a:t>
            </a:r>
            <a:endParaRPr kumimoji="1" lang="ja-JP" altLang="en-US" sz="4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38DFF94-E173-4653-AF81-B07DD1FC9103}"/>
              </a:ext>
            </a:extLst>
          </p:cNvPr>
          <p:cNvSpPr txBox="1"/>
          <p:nvPr/>
        </p:nvSpPr>
        <p:spPr>
          <a:xfrm>
            <a:off x="12875558" y="5792022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0.01</a:t>
            </a:r>
            <a:endParaRPr kumimoji="1" lang="ja-JP" altLang="en-US" sz="48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2C1BA0-2FB0-4339-BA12-9B3D1969E502}"/>
              </a:ext>
            </a:extLst>
          </p:cNvPr>
          <p:cNvSpPr txBox="1"/>
          <p:nvPr/>
        </p:nvSpPr>
        <p:spPr>
          <a:xfrm>
            <a:off x="12769292" y="8038727"/>
            <a:ext cx="16160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0.004</a:t>
            </a:r>
            <a:endParaRPr kumimoji="1" lang="ja-JP" altLang="en-US" sz="48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0436234-8D11-484C-829F-B17C628D144D}"/>
              </a:ext>
            </a:extLst>
          </p:cNvPr>
          <p:cNvSpPr txBox="1"/>
          <p:nvPr/>
        </p:nvSpPr>
        <p:spPr>
          <a:xfrm>
            <a:off x="12769292" y="7277330"/>
            <a:ext cx="17411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0.001</a:t>
            </a:r>
            <a:endParaRPr kumimoji="1" lang="ja-JP" altLang="en-US" sz="48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D8E0636-4D35-43FE-9050-6E3840D3868F}"/>
              </a:ext>
            </a:extLst>
          </p:cNvPr>
          <p:cNvSpPr txBox="1"/>
          <p:nvPr/>
        </p:nvSpPr>
        <p:spPr>
          <a:xfrm>
            <a:off x="12769293" y="8781839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0.58</a:t>
            </a:r>
            <a:endParaRPr kumimoji="1" lang="ja-JP" altLang="en-US" sz="48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FAD4084-503E-4836-BD3C-FDB1BBD502F3}"/>
              </a:ext>
            </a:extLst>
          </p:cNvPr>
          <p:cNvSpPr txBox="1"/>
          <p:nvPr/>
        </p:nvSpPr>
        <p:spPr>
          <a:xfrm>
            <a:off x="12769293" y="1028958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0.03</a:t>
            </a:r>
            <a:endParaRPr kumimoji="1" lang="ja-JP" altLang="en-US" sz="48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041F210-E6EA-47A8-AE20-F257AA5E7241}"/>
              </a:ext>
            </a:extLst>
          </p:cNvPr>
          <p:cNvSpPr txBox="1"/>
          <p:nvPr/>
        </p:nvSpPr>
        <p:spPr>
          <a:xfrm>
            <a:off x="12769293" y="949102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4BBF962-CDC4-4D05-A813-6624DD768FF1}"/>
              </a:ext>
            </a:extLst>
          </p:cNvPr>
          <p:cNvSpPr txBox="1"/>
          <p:nvPr/>
        </p:nvSpPr>
        <p:spPr>
          <a:xfrm>
            <a:off x="11282868" y="2028839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10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BA3B8-6917-4E3C-9AD5-D62C717C4D77}"/>
              </a:ext>
            </a:extLst>
          </p:cNvPr>
          <p:cNvSpPr txBox="1"/>
          <p:nvPr/>
        </p:nvSpPr>
        <p:spPr>
          <a:xfrm>
            <a:off x="6462665" y="1779140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8E9FB1B-873C-4B34-80AC-9CB59A82B589}"/>
              </a:ext>
            </a:extLst>
          </p:cNvPr>
          <p:cNvSpPr txBox="1"/>
          <p:nvPr/>
        </p:nvSpPr>
        <p:spPr>
          <a:xfrm>
            <a:off x="5658726" y="11712609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C303706-59DD-4734-AB50-92042D646B97}"/>
              </a:ext>
            </a:extLst>
          </p:cNvPr>
          <p:cNvCxnSpPr>
            <a:cxnSpLocks/>
          </p:cNvCxnSpPr>
          <p:nvPr/>
        </p:nvCxnSpPr>
        <p:spPr>
          <a:xfrm flipV="1">
            <a:off x="9576831" y="10470882"/>
            <a:ext cx="2301650" cy="156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50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137E8F-C48E-4BEE-B0D8-A4938633AF68}"/>
              </a:ext>
            </a:extLst>
          </p:cNvPr>
          <p:cNvSpPr/>
          <p:nvPr/>
        </p:nvSpPr>
        <p:spPr>
          <a:xfrm>
            <a:off x="12192003" y="361996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7A2266-F024-46EE-A4CA-260DD7CA4AF9}"/>
              </a:ext>
            </a:extLst>
          </p:cNvPr>
          <p:cNvSpPr/>
          <p:nvPr/>
        </p:nvSpPr>
        <p:spPr>
          <a:xfrm>
            <a:off x="12192001" y="435506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204815C-5EDD-45C5-A64F-270C721AE38F}"/>
              </a:ext>
            </a:extLst>
          </p:cNvPr>
          <p:cNvSpPr/>
          <p:nvPr/>
        </p:nvSpPr>
        <p:spPr>
          <a:xfrm>
            <a:off x="12191999" y="509017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36F9973-C0E2-4E06-BFDB-8FB9ADD41D37}"/>
              </a:ext>
            </a:extLst>
          </p:cNvPr>
          <p:cNvSpPr/>
          <p:nvPr/>
        </p:nvSpPr>
        <p:spPr>
          <a:xfrm>
            <a:off x="12191999" y="582527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614400B-F145-460F-B367-6C544DF3B5CD}"/>
              </a:ext>
            </a:extLst>
          </p:cNvPr>
          <p:cNvSpPr/>
          <p:nvPr/>
        </p:nvSpPr>
        <p:spPr>
          <a:xfrm>
            <a:off x="12191999" y="656037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DC53B1-D2B4-43D5-8F25-58CB02B01281}"/>
              </a:ext>
            </a:extLst>
          </p:cNvPr>
          <p:cNvSpPr/>
          <p:nvPr/>
        </p:nvSpPr>
        <p:spPr>
          <a:xfrm>
            <a:off x="12191999" y="731343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CD5005D-0E6D-45AA-9C09-80EFECF343F2}"/>
              </a:ext>
            </a:extLst>
          </p:cNvPr>
          <p:cNvSpPr/>
          <p:nvPr/>
        </p:nvSpPr>
        <p:spPr>
          <a:xfrm>
            <a:off x="12191997" y="804853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E9C4C6-9FFE-450A-AD29-C606A96F9E65}"/>
              </a:ext>
            </a:extLst>
          </p:cNvPr>
          <p:cNvSpPr/>
          <p:nvPr/>
        </p:nvSpPr>
        <p:spPr>
          <a:xfrm>
            <a:off x="12191995" y="878363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F61D4B-EC04-4818-82CF-657F457171D7}"/>
              </a:ext>
            </a:extLst>
          </p:cNvPr>
          <p:cNvSpPr/>
          <p:nvPr/>
        </p:nvSpPr>
        <p:spPr>
          <a:xfrm>
            <a:off x="12191995" y="951874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CA8602-4A77-4F19-A3EE-BA6CBD18C837}"/>
              </a:ext>
            </a:extLst>
          </p:cNvPr>
          <p:cNvSpPr/>
          <p:nvPr/>
        </p:nvSpPr>
        <p:spPr>
          <a:xfrm>
            <a:off x="12191995" y="1025384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9172916" y="3341802"/>
            <a:ext cx="2705565" cy="712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9172916" y="4000485"/>
            <a:ext cx="2705565" cy="64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>
            <a:off x="9382308" y="4645544"/>
            <a:ext cx="2496173" cy="58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9068786" y="10470882"/>
            <a:ext cx="28096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9083915" y="10470882"/>
            <a:ext cx="2819673" cy="72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7A8383-9594-47C2-85D8-001BD848BDC6}"/>
              </a:ext>
            </a:extLst>
          </p:cNvPr>
          <p:cNvSpPr txBox="1"/>
          <p:nvPr/>
        </p:nvSpPr>
        <p:spPr>
          <a:xfrm>
            <a:off x="15517348" y="4012180"/>
            <a:ext cx="94107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fashion_mnist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クラスあるので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出力するニューロンの数は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27568FB-83BF-4AB4-9D55-FF7B2CA893A6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0DB6AA-1244-402D-944B-01D93B5F0C59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0B58F6-8057-47B3-8296-8A4A69255C9A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B1721E-1598-4A2E-BBF3-7F110AC2F6B0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50177F-E88B-418A-9CA7-46227776515D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6CC44-4043-4A56-A603-44E39C96F6B1}"/>
              </a:ext>
            </a:extLst>
          </p:cNvPr>
          <p:cNvSpPr txBox="1"/>
          <p:nvPr/>
        </p:nvSpPr>
        <p:spPr>
          <a:xfrm>
            <a:off x="7726688" y="1007401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3DEA0B-7102-4F1A-9C7B-47E3FDE2C39B}"/>
              </a:ext>
            </a:extLst>
          </p:cNvPr>
          <p:cNvSpPr txBox="1"/>
          <p:nvPr/>
        </p:nvSpPr>
        <p:spPr>
          <a:xfrm>
            <a:off x="7755359" y="10804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4.33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AA73E4-0898-4A20-862F-C99DE83E4581}"/>
              </a:ext>
            </a:extLst>
          </p:cNvPr>
          <p:cNvSpPr txBox="1"/>
          <p:nvPr/>
        </p:nvSpPr>
        <p:spPr>
          <a:xfrm>
            <a:off x="15023295" y="6233739"/>
            <a:ext cx="8891496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最大の確率が予測される値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5524313-EC97-4A2E-8DC7-438306820DEC}"/>
              </a:ext>
            </a:extLst>
          </p:cNvPr>
          <p:cNvSpPr txBox="1"/>
          <p:nvPr/>
        </p:nvSpPr>
        <p:spPr>
          <a:xfrm>
            <a:off x="16409898" y="8142270"/>
            <a:ext cx="6118287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例えばこの場合は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と予測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4E2EAD-D2FC-4079-BCC2-EA09063B85BE}"/>
              </a:ext>
            </a:extLst>
          </p:cNvPr>
          <p:cNvSpPr txBox="1"/>
          <p:nvPr/>
        </p:nvSpPr>
        <p:spPr>
          <a:xfrm>
            <a:off x="12586911" y="4284794"/>
            <a:ext cx="20654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0.003</a:t>
            </a:r>
            <a:endParaRPr kumimoji="1" lang="ja-JP" altLang="en-US" sz="4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B3A9A6-A7E2-49A1-88D9-B1BE80025A5F}"/>
              </a:ext>
            </a:extLst>
          </p:cNvPr>
          <p:cNvSpPr txBox="1"/>
          <p:nvPr/>
        </p:nvSpPr>
        <p:spPr>
          <a:xfrm>
            <a:off x="12800016" y="3559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0.02</a:t>
            </a:r>
            <a:endParaRPr kumimoji="1" lang="ja-JP" altLang="en-US" sz="48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2D9569-1462-44C1-993F-DA00157AF9D9}"/>
              </a:ext>
            </a:extLst>
          </p:cNvPr>
          <p:cNvSpPr txBox="1"/>
          <p:nvPr/>
        </p:nvSpPr>
        <p:spPr>
          <a:xfrm>
            <a:off x="12769292" y="5046785"/>
            <a:ext cx="16996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0.007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8EB61E-C3BD-4388-A32F-DE7F05A41DDC}"/>
              </a:ext>
            </a:extLst>
          </p:cNvPr>
          <p:cNvSpPr txBox="1"/>
          <p:nvPr/>
        </p:nvSpPr>
        <p:spPr>
          <a:xfrm>
            <a:off x="12736619" y="6554185"/>
            <a:ext cx="16996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0.005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51766E0-CAD8-4BFE-9B56-F6A35EFB817B}"/>
              </a:ext>
            </a:extLst>
          </p:cNvPr>
          <p:cNvSpPr txBox="1"/>
          <p:nvPr/>
        </p:nvSpPr>
        <p:spPr>
          <a:xfrm>
            <a:off x="12875558" y="5792022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0.01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FB3A7-50AD-48AC-95D5-07825D76D8A6}"/>
              </a:ext>
            </a:extLst>
          </p:cNvPr>
          <p:cNvSpPr txBox="1"/>
          <p:nvPr/>
        </p:nvSpPr>
        <p:spPr>
          <a:xfrm>
            <a:off x="12769292" y="8038727"/>
            <a:ext cx="16160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0.004</a:t>
            </a:r>
            <a:endParaRPr kumimoji="1" lang="ja-JP" altLang="en-US" sz="48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D7B7DB-8198-4057-86F5-503D8338C9A7}"/>
              </a:ext>
            </a:extLst>
          </p:cNvPr>
          <p:cNvSpPr txBox="1"/>
          <p:nvPr/>
        </p:nvSpPr>
        <p:spPr>
          <a:xfrm>
            <a:off x="12769292" y="7277330"/>
            <a:ext cx="17411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3EE9BE1-F444-4765-8396-8BD46A9A11A7}"/>
              </a:ext>
            </a:extLst>
          </p:cNvPr>
          <p:cNvSpPr txBox="1"/>
          <p:nvPr/>
        </p:nvSpPr>
        <p:spPr>
          <a:xfrm>
            <a:off x="12769293" y="8781839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0.58</a:t>
            </a:r>
            <a:endParaRPr kumimoji="1" lang="ja-JP" altLang="en-US" sz="4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B2425A-7859-439A-B092-C5D69A060BEF}"/>
              </a:ext>
            </a:extLst>
          </p:cNvPr>
          <p:cNvSpPr txBox="1"/>
          <p:nvPr/>
        </p:nvSpPr>
        <p:spPr>
          <a:xfrm>
            <a:off x="12769293" y="1028958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0.03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904AA6-B2E5-46D6-A3DC-9816C9373069}"/>
              </a:ext>
            </a:extLst>
          </p:cNvPr>
          <p:cNvSpPr txBox="1"/>
          <p:nvPr/>
        </p:nvSpPr>
        <p:spPr>
          <a:xfrm>
            <a:off x="12769293" y="949102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09D70E-E70C-49FB-9E39-2068741C3E53}"/>
              </a:ext>
            </a:extLst>
          </p:cNvPr>
          <p:cNvSpPr txBox="1"/>
          <p:nvPr/>
        </p:nvSpPr>
        <p:spPr>
          <a:xfrm>
            <a:off x="12003433" y="365243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7B1B58F-617E-4BEB-BE63-B89CF6882024}"/>
              </a:ext>
            </a:extLst>
          </p:cNvPr>
          <p:cNvSpPr txBox="1"/>
          <p:nvPr/>
        </p:nvSpPr>
        <p:spPr>
          <a:xfrm>
            <a:off x="12003433" y="439001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FA28A6-D689-408A-B22C-094481BBFC19}"/>
              </a:ext>
            </a:extLst>
          </p:cNvPr>
          <p:cNvSpPr txBox="1"/>
          <p:nvPr/>
        </p:nvSpPr>
        <p:spPr>
          <a:xfrm>
            <a:off x="12003433" y="512758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56367C3-491A-46E3-951F-B446B7C9DE28}"/>
              </a:ext>
            </a:extLst>
          </p:cNvPr>
          <p:cNvSpPr txBox="1"/>
          <p:nvPr/>
        </p:nvSpPr>
        <p:spPr>
          <a:xfrm>
            <a:off x="12003433" y="586516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ACFD9BD-D167-4CF0-BA8D-6011AB64E4CD}"/>
              </a:ext>
            </a:extLst>
          </p:cNvPr>
          <p:cNvSpPr txBox="1"/>
          <p:nvPr/>
        </p:nvSpPr>
        <p:spPr>
          <a:xfrm>
            <a:off x="12003433" y="6602740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ADAEBAD-2846-4512-BD36-20BA8809396E}"/>
              </a:ext>
            </a:extLst>
          </p:cNvPr>
          <p:cNvSpPr txBox="1"/>
          <p:nvPr/>
        </p:nvSpPr>
        <p:spPr>
          <a:xfrm>
            <a:off x="12003433" y="734031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5F8F13C-0A70-426C-83EE-73318161CA79}"/>
              </a:ext>
            </a:extLst>
          </p:cNvPr>
          <p:cNvSpPr txBox="1"/>
          <p:nvPr/>
        </p:nvSpPr>
        <p:spPr>
          <a:xfrm>
            <a:off x="12003433" y="807789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F2905B5-924E-4BBF-9077-1C006EF41A8B}"/>
              </a:ext>
            </a:extLst>
          </p:cNvPr>
          <p:cNvSpPr txBox="1"/>
          <p:nvPr/>
        </p:nvSpPr>
        <p:spPr>
          <a:xfrm>
            <a:off x="12003433" y="881546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F691AD7-A5D4-482B-BF86-6C38744D317F}"/>
              </a:ext>
            </a:extLst>
          </p:cNvPr>
          <p:cNvSpPr txBox="1"/>
          <p:nvPr/>
        </p:nvSpPr>
        <p:spPr>
          <a:xfrm>
            <a:off x="12003433" y="955304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58900C-0CB2-4ABD-8435-76F324E10766}"/>
              </a:ext>
            </a:extLst>
          </p:cNvPr>
          <p:cNvSpPr txBox="1"/>
          <p:nvPr/>
        </p:nvSpPr>
        <p:spPr>
          <a:xfrm>
            <a:off x="12003433" y="1029062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326D703-BE32-43A9-9B16-B85FE8749CCC}"/>
              </a:ext>
            </a:extLst>
          </p:cNvPr>
          <p:cNvSpPr/>
          <p:nvPr/>
        </p:nvSpPr>
        <p:spPr>
          <a:xfrm>
            <a:off x="11856454" y="8685549"/>
            <a:ext cx="2496173" cy="836732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noFill/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C73F51-7521-44A5-8C7A-8CA702650B56}"/>
              </a:ext>
            </a:extLst>
          </p:cNvPr>
          <p:cNvSpPr txBox="1"/>
          <p:nvPr/>
        </p:nvSpPr>
        <p:spPr>
          <a:xfrm>
            <a:off x="16222138" y="9441141"/>
            <a:ext cx="6493809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最初は全ての重み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はランダムなので全然正解にならない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B8244B1-CC58-4801-8DFB-0D1B8FEF27D8}"/>
              </a:ext>
            </a:extLst>
          </p:cNvPr>
          <p:cNvSpPr/>
          <p:nvPr/>
        </p:nvSpPr>
        <p:spPr>
          <a:xfrm rot="5400000">
            <a:off x="19030950" y="10668148"/>
            <a:ext cx="685800" cy="1104964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C5E6E5D-9A45-47B7-95A8-324FA33A13AA}"/>
              </a:ext>
            </a:extLst>
          </p:cNvPr>
          <p:cNvSpPr txBox="1"/>
          <p:nvPr/>
        </p:nvSpPr>
        <p:spPr>
          <a:xfrm>
            <a:off x="16979173" y="12042096"/>
            <a:ext cx="4707230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学習させる！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3476F98-A20E-4988-BCA5-3570A72E8E5B}"/>
              </a:ext>
            </a:extLst>
          </p:cNvPr>
          <p:cNvSpPr txBox="1"/>
          <p:nvPr/>
        </p:nvSpPr>
        <p:spPr>
          <a:xfrm>
            <a:off x="11282868" y="2028839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10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EE00EF3-649B-4572-A030-ED8452D644AE}"/>
              </a:ext>
            </a:extLst>
          </p:cNvPr>
          <p:cNvSpPr txBox="1"/>
          <p:nvPr/>
        </p:nvSpPr>
        <p:spPr>
          <a:xfrm>
            <a:off x="6462665" y="1779140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4DACBB1-D28F-4F70-B9D8-F209EE0AB012}"/>
              </a:ext>
            </a:extLst>
          </p:cNvPr>
          <p:cNvSpPr txBox="1"/>
          <p:nvPr/>
        </p:nvSpPr>
        <p:spPr>
          <a:xfrm>
            <a:off x="5658726" y="11712609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835595F-C9A4-4D89-881D-DCD102A28218}"/>
              </a:ext>
            </a:extLst>
          </p:cNvPr>
          <p:cNvCxnSpPr>
            <a:cxnSpLocks/>
          </p:cNvCxnSpPr>
          <p:nvPr/>
        </p:nvCxnSpPr>
        <p:spPr>
          <a:xfrm flipV="1">
            <a:off x="9576831" y="10470882"/>
            <a:ext cx="2301650" cy="156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8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23F7C364-66FB-4AB4-84D6-42D17356D905}"/>
              </a:ext>
            </a:extLst>
          </p:cNvPr>
          <p:cNvSpPr/>
          <p:nvPr/>
        </p:nvSpPr>
        <p:spPr>
          <a:xfrm>
            <a:off x="6945869" y="293508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CF32E0D-DB60-4EBC-B977-1246ED213D02}"/>
              </a:ext>
            </a:extLst>
          </p:cNvPr>
          <p:cNvSpPr/>
          <p:nvPr/>
        </p:nvSpPr>
        <p:spPr>
          <a:xfrm>
            <a:off x="6945867" y="367019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1537AE5-88AB-4A7D-9FE7-A16FC12D5987}"/>
              </a:ext>
            </a:extLst>
          </p:cNvPr>
          <p:cNvSpPr/>
          <p:nvPr/>
        </p:nvSpPr>
        <p:spPr>
          <a:xfrm>
            <a:off x="6945865" y="440529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A1F569C-2840-4D64-A115-F2D6EDB16EA5}"/>
              </a:ext>
            </a:extLst>
          </p:cNvPr>
          <p:cNvSpPr/>
          <p:nvPr/>
        </p:nvSpPr>
        <p:spPr>
          <a:xfrm>
            <a:off x="6945865" y="1009604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D12F38-BBEE-40D3-807A-36B19D9609BB}"/>
              </a:ext>
            </a:extLst>
          </p:cNvPr>
          <p:cNvSpPr/>
          <p:nvPr/>
        </p:nvSpPr>
        <p:spPr>
          <a:xfrm>
            <a:off x="6945865" y="1083114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137E8F-C48E-4BEE-B0D8-A4938633AF68}"/>
              </a:ext>
            </a:extLst>
          </p:cNvPr>
          <p:cNvSpPr/>
          <p:nvPr/>
        </p:nvSpPr>
        <p:spPr>
          <a:xfrm>
            <a:off x="12192003" y="361996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7A2266-F024-46EE-A4CA-260DD7CA4AF9}"/>
              </a:ext>
            </a:extLst>
          </p:cNvPr>
          <p:cNvSpPr/>
          <p:nvPr/>
        </p:nvSpPr>
        <p:spPr>
          <a:xfrm>
            <a:off x="12192001" y="435506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204815C-5EDD-45C5-A64F-270C721AE38F}"/>
              </a:ext>
            </a:extLst>
          </p:cNvPr>
          <p:cNvSpPr/>
          <p:nvPr/>
        </p:nvSpPr>
        <p:spPr>
          <a:xfrm>
            <a:off x="12191999" y="509017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36F9973-C0E2-4E06-BFDB-8FB9ADD41D37}"/>
              </a:ext>
            </a:extLst>
          </p:cNvPr>
          <p:cNvSpPr/>
          <p:nvPr/>
        </p:nvSpPr>
        <p:spPr>
          <a:xfrm>
            <a:off x="12191999" y="582527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614400B-F145-460F-B367-6C544DF3B5CD}"/>
              </a:ext>
            </a:extLst>
          </p:cNvPr>
          <p:cNvSpPr/>
          <p:nvPr/>
        </p:nvSpPr>
        <p:spPr>
          <a:xfrm>
            <a:off x="12191999" y="656037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DC53B1-D2B4-43D5-8F25-58CB02B01281}"/>
              </a:ext>
            </a:extLst>
          </p:cNvPr>
          <p:cNvSpPr/>
          <p:nvPr/>
        </p:nvSpPr>
        <p:spPr>
          <a:xfrm>
            <a:off x="12191999" y="7313431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CD5005D-0E6D-45AA-9C09-80EFECF343F2}"/>
              </a:ext>
            </a:extLst>
          </p:cNvPr>
          <p:cNvSpPr/>
          <p:nvPr/>
        </p:nvSpPr>
        <p:spPr>
          <a:xfrm>
            <a:off x="12191997" y="8048535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E9C4C6-9FFE-450A-AD29-C606A96F9E65}"/>
              </a:ext>
            </a:extLst>
          </p:cNvPr>
          <p:cNvSpPr/>
          <p:nvPr/>
        </p:nvSpPr>
        <p:spPr>
          <a:xfrm>
            <a:off x="12191995" y="8783639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F61D4B-EC04-4818-82CF-657F457171D7}"/>
              </a:ext>
            </a:extLst>
          </p:cNvPr>
          <p:cNvSpPr/>
          <p:nvPr/>
        </p:nvSpPr>
        <p:spPr>
          <a:xfrm>
            <a:off x="12191995" y="9518743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CA8602-4A77-4F19-A3EE-BA6CBD18C837}"/>
              </a:ext>
            </a:extLst>
          </p:cNvPr>
          <p:cNvSpPr/>
          <p:nvPr/>
        </p:nvSpPr>
        <p:spPr>
          <a:xfrm>
            <a:off x="12191995" y="10253847"/>
            <a:ext cx="577298" cy="57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34D72F-9A53-4294-A1DB-1CBD23CAADB5}"/>
              </a:ext>
            </a:extLst>
          </p:cNvPr>
          <p:cNvCxnSpPr>
            <a:cxnSpLocks/>
          </p:cNvCxnSpPr>
          <p:nvPr/>
        </p:nvCxnSpPr>
        <p:spPr>
          <a:xfrm>
            <a:off x="9172916" y="3341802"/>
            <a:ext cx="2705565" cy="712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2261BA-E4A1-43D2-9622-D04F7727D0FC}"/>
              </a:ext>
            </a:extLst>
          </p:cNvPr>
          <p:cNvCxnSpPr>
            <a:cxnSpLocks/>
          </p:cNvCxnSpPr>
          <p:nvPr/>
        </p:nvCxnSpPr>
        <p:spPr>
          <a:xfrm>
            <a:off x="9172916" y="4000485"/>
            <a:ext cx="2705565" cy="647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9098751-94C3-4DDD-B445-1A891A668C2B}"/>
              </a:ext>
            </a:extLst>
          </p:cNvPr>
          <p:cNvCxnSpPr>
            <a:cxnSpLocks/>
          </p:cNvCxnSpPr>
          <p:nvPr/>
        </p:nvCxnSpPr>
        <p:spPr>
          <a:xfrm>
            <a:off x="9382308" y="4645544"/>
            <a:ext cx="2496173" cy="58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A8FF07-F6A7-478D-83D9-CA4207184D08}"/>
              </a:ext>
            </a:extLst>
          </p:cNvPr>
          <p:cNvCxnSpPr>
            <a:cxnSpLocks/>
          </p:cNvCxnSpPr>
          <p:nvPr/>
        </p:nvCxnSpPr>
        <p:spPr>
          <a:xfrm flipV="1">
            <a:off x="9068786" y="10470882"/>
            <a:ext cx="28096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A2FE063-A701-4D5D-B54A-9C0C451DC988}"/>
              </a:ext>
            </a:extLst>
          </p:cNvPr>
          <p:cNvCxnSpPr>
            <a:cxnSpLocks/>
          </p:cNvCxnSpPr>
          <p:nvPr/>
        </p:nvCxnSpPr>
        <p:spPr>
          <a:xfrm flipV="1">
            <a:off x="9083915" y="10470882"/>
            <a:ext cx="2819673" cy="72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7A8383-9594-47C2-85D8-001BD848BDC6}"/>
              </a:ext>
            </a:extLst>
          </p:cNvPr>
          <p:cNvSpPr txBox="1"/>
          <p:nvPr/>
        </p:nvSpPr>
        <p:spPr>
          <a:xfrm>
            <a:off x="15517348" y="4012180"/>
            <a:ext cx="94107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fashion_mnist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クラスあるので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出力するニューロンの数は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27568FB-83BF-4AB4-9D55-FF7B2CA893A6}"/>
              </a:ext>
            </a:extLst>
          </p:cNvPr>
          <p:cNvSpPr/>
          <p:nvPr/>
        </p:nvSpPr>
        <p:spPr>
          <a:xfrm>
            <a:off x="4622872" y="241540"/>
            <a:ext cx="13319992" cy="1293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D0DB6AA-1244-402D-944B-01D93B5F0C59}"/>
              </a:ext>
            </a:extLst>
          </p:cNvPr>
          <p:cNvSpPr txBox="1"/>
          <p:nvPr/>
        </p:nvSpPr>
        <p:spPr>
          <a:xfrm>
            <a:off x="5253868" y="338053"/>
            <a:ext cx="13276865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(Dense(32,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=(784,), 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model.add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(Dense(10, 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0B58F6-8057-47B3-8296-8A4A69255C9A}"/>
              </a:ext>
            </a:extLst>
          </p:cNvPr>
          <p:cNvSpPr txBox="1"/>
          <p:nvPr/>
        </p:nvSpPr>
        <p:spPr>
          <a:xfrm>
            <a:off x="7695965" y="361613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B1721E-1598-4A2E-BBF3-7F110AC2F6B0}"/>
              </a:ext>
            </a:extLst>
          </p:cNvPr>
          <p:cNvSpPr txBox="1"/>
          <p:nvPr/>
        </p:nvSpPr>
        <p:spPr>
          <a:xfrm>
            <a:off x="7726688" y="287179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3.23</a:t>
            </a:r>
            <a:endParaRPr kumimoji="1" lang="ja-JP" altLang="en-US" sz="4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50177F-E88B-418A-9CA7-46227776515D}"/>
              </a:ext>
            </a:extLst>
          </p:cNvPr>
          <p:cNvSpPr txBox="1"/>
          <p:nvPr/>
        </p:nvSpPr>
        <p:spPr>
          <a:xfrm>
            <a:off x="7695965" y="4359248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8.45</a:t>
            </a:r>
            <a:endParaRPr kumimoji="1" lang="ja-JP" altLang="en-US" sz="4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86CC44-4043-4A56-A603-44E39C96F6B1}"/>
              </a:ext>
            </a:extLst>
          </p:cNvPr>
          <p:cNvSpPr txBox="1"/>
          <p:nvPr/>
        </p:nvSpPr>
        <p:spPr>
          <a:xfrm>
            <a:off x="7726688" y="1007401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</a:t>
            </a:r>
            <a:endParaRPr kumimoji="1" lang="ja-JP" altLang="en-US" sz="4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3DEA0B-7102-4F1A-9C7B-47E3FDE2C39B}"/>
              </a:ext>
            </a:extLst>
          </p:cNvPr>
          <p:cNvSpPr txBox="1"/>
          <p:nvPr/>
        </p:nvSpPr>
        <p:spPr>
          <a:xfrm>
            <a:off x="7755359" y="10804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4.33</a:t>
            </a:r>
            <a:endParaRPr kumimoji="1" lang="ja-JP" altLang="en-US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AA73E4-0898-4A20-862F-C99DE83E4581}"/>
              </a:ext>
            </a:extLst>
          </p:cNvPr>
          <p:cNvSpPr txBox="1"/>
          <p:nvPr/>
        </p:nvSpPr>
        <p:spPr>
          <a:xfrm>
            <a:off x="15023295" y="6233739"/>
            <a:ext cx="8891496" cy="840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最大の確率が予測される値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5524313-EC97-4A2E-8DC7-438306820DEC}"/>
              </a:ext>
            </a:extLst>
          </p:cNvPr>
          <p:cNvSpPr txBox="1"/>
          <p:nvPr/>
        </p:nvSpPr>
        <p:spPr>
          <a:xfrm>
            <a:off x="16409898" y="8142270"/>
            <a:ext cx="6118287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例えばこの場合は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と予測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4E2EAD-D2FC-4079-BCC2-EA09063B85BE}"/>
              </a:ext>
            </a:extLst>
          </p:cNvPr>
          <p:cNvSpPr txBox="1"/>
          <p:nvPr/>
        </p:nvSpPr>
        <p:spPr>
          <a:xfrm>
            <a:off x="12586911" y="4284794"/>
            <a:ext cx="20654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0.003</a:t>
            </a:r>
            <a:endParaRPr kumimoji="1" lang="ja-JP" altLang="en-US" sz="4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B3A9A6-A7E2-49A1-88D9-B1BE80025A5F}"/>
              </a:ext>
            </a:extLst>
          </p:cNvPr>
          <p:cNvSpPr txBox="1"/>
          <p:nvPr/>
        </p:nvSpPr>
        <p:spPr>
          <a:xfrm>
            <a:off x="12800016" y="3559335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0.02</a:t>
            </a:r>
            <a:endParaRPr kumimoji="1" lang="ja-JP" altLang="en-US" sz="48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2D9569-1462-44C1-993F-DA00157AF9D9}"/>
              </a:ext>
            </a:extLst>
          </p:cNvPr>
          <p:cNvSpPr txBox="1"/>
          <p:nvPr/>
        </p:nvSpPr>
        <p:spPr>
          <a:xfrm>
            <a:off x="12769292" y="5046785"/>
            <a:ext cx="16996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0.007</a:t>
            </a:r>
            <a:endParaRPr kumimoji="1" lang="ja-JP" altLang="en-US" sz="4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8EB61E-C3BD-4388-A32F-DE7F05A41DDC}"/>
              </a:ext>
            </a:extLst>
          </p:cNvPr>
          <p:cNvSpPr txBox="1"/>
          <p:nvPr/>
        </p:nvSpPr>
        <p:spPr>
          <a:xfrm>
            <a:off x="12736619" y="6554185"/>
            <a:ext cx="16996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0.005</a:t>
            </a:r>
            <a:endParaRPr kumimoji="1" lang="ja-JP" altLang="en-US" sz="4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51766E0-CAD8-4BFE-9B56-F6A35EFB817B}"/>
              </a:ext>
            </a:extLst>
          </p:cNvPr>
          <p:cNvSpPr txBox="1"/>
          <p:nvPr/>
        </p:nvSpPr>
        <p:spPr>
          <a:xfrm>
            <a:off x="12875558" y="5792022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0.01</a:t>
            </a:r>
            <a:endParaRPr kumimoji="1" lang="ja-JP" altLang="en-US" sz="4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FB3A7-50AD-48AC-95D5-07825D76D8A6}"/>
              </a:ext>
            </a:extLst>
          </p:cNvPr>
          <p:cNvSpPr txBox="1"/>
          <p:nvPr/>
        </p:nvSpPr>
        <p:spPr>
          <a:xfrm>
            <a:off x="12769292" y="8038727"/>
            <a:ext cx="16160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0.004</a:t>
            </a:r>
            <a:endParaRPr kumimoji="1" lang="ja-JP" altLang="en-US" sz="48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D7B7DB-8198-4057-86F5-503D8338C9A7}"/>
              </a:ext>
            </a:extLst>
          </p:cNvPr>
          <p:cNvSpPr txBox="1"/>
          <p:nvPr/>
        </p:nvSpPr>
        <p:spPr>
          <a:xfrm>
            <a:off x="12769292" y="7277330"/>
            <a:ext cx="17411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0.001</a:t>
            </a:r>
            <a:endParaRPr kumimoji="1" lang="ja-JP" altLang="en-US" sz="4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3EE9BE1-F444-4765-8396-8BD46A9A11A7}"/>
              </a:ext>
            </a:extLst>
          </p:cNvPr>
          <p:cNvSpPr txBox="1"/>
          <p:nvPr/>
        </p:nvSpPr>
        <p:spPr>
          <a:xfrm>
            <a:off x="12769293" y="8781839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0.58</a:t>
            </a:r>
            <a:endParaRPr kumimoji="1" lang="ja-JP" altLang="en-US" sz="4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B2425A-7859-439A-B092-C5D69A060BEF}"/>
              </a:ext>
            </a:extLst>
          </p:cNvPr>
          <p:cNvSpPr txBox="1"/>
          <p:nvPr/>
        </p:nvSpPr>
        <p:spPr>
          <a:xfrm>
            <a:off x="12769293" y="10289583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0.03</a:t>
            </a:r>
            <a:endParaRPr kumimoji="1" lang="ja-JP" altLang="en-US" sz="48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904AA6-B2E5-46D6-A3DC-9816C9373069}"/>
              </a:ext>
            </a:extLst>
          </p:cNvPr>
          <p:cNvSpPr txBox="1"/>
          <p:nvPr/>
        </p:nvSpPr>
        <p:spPr>
          <a:xfrm>
            <a:off x="12769293" y="9491026"/>
            <a:ext cx="1488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0.34</a:t>
            </a:r>
            <a:endParaRPr kumimoji="1" lang="ja-JP" altLang="en-US" sz="48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09D70E-E70C-49FB-9E39-2068741C3E53}"/>
              </a:ext>
            </a:extLst>
          </p:cNvPr>
          <p:cNvSpPr txBox="1"/>
          <p:nvPr/>
        </p:nvSpPr>
        <p:spPr>
          <a:xfrm>
            <a:off x="12003433" y="365243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7B1B58F-617E-4BEB-BE63-B89CF6882024}"/>
              </a:ext>
            </a:extLst>
          </p:cNvPr>
          <p:cNvSpPr txBox="1"/>
          <p:nvPr/>
        </p:nvSpPr>
        <p:spPr>
          <a:xfrm>
            <a:off x="12003433" y="439001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FA28A6-D689-408A-B22C-094481BBFC19}"/>
              </a:ext>
            </a:extLst>
          </p:cNvPr>
          <p:cNvSpPr txBox="1"/>
          <p:nvPr/>
        </p:nvSpPr>
        <p:spPr>
          <a:xfrm>
            <a:off x="12003433" y="512758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56367C3-491A-46E3-951F-B446B7C9DE28}"/>
              </a:ext>
            </a:extLst>
          </p:cNvPr>
          <p:cNvSpPr txBox="1"/>
          <p:nvPr/>
        </p:nvSpPr>
        <p:spPr>
          <a:xfrm>
            <a:off x="12003433" y="586516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ACFD9BD-D167-4CF0-BA8D-6011AB64E4CD}"/>
              </a:ext>
            </a:extLst>
          </p:cNvPr>
          <p:cNvSpPr txBox="1"/>
          <p:nvPr/>
        </p:nvSpPr>
        <p:spPr>
          <a:xfrm>
            <a:off x="12003433" y="6602740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ADAEBAD-2846-4512-BD36-20BA8809396E}"/>
              </a:ext>
            </a:extLst>
          </p:cNvPr>
          <p:cNvSpPr txBox="1"/>
          <p:nvPr/>
        </p:nvSpPr>
        <p:spPr>
          <a:xfrm>
            <a:off x="12003433" y="7340316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5F8F13C-0A70-426C-83EE-73318161CA79}"/>
              </a:ext>
            </a:extLst>
          </p:cNvPr>
          <p:cNvSpPr txBox="1"/>
          <p:nvPr/>
        </p:nvSpPr>
        <p:spPr>
          <a:xfrm>
            <a:off x="12003433" y="8077892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F2905B5-924E-4BBF-9077-1C006EF41A8B}"/>
              </a:ext>
            </a:extLst>
          </p:cNvPr>
          <p:cNvSpPr txBox="1"/>
          <p:nvPr/>
        </p:nvSpPr>
        <p:spPr>
          <a:xfrm>
            <a:off x="12003433" y="8815468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F691AD7-A5D4-482B-BF86-6C38744D317F}"/>
              </a:ext>
            </a:extLst>
          </p:cNvPr>
          <p:cNvSpPr txBox="1"/>
          <p:nvPr/>
        </p:nvSpPr>
        <p:spPr>
          <a:xfrm>
            <a:off x="12003433" y="955304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58900C-0CB2-4ABD-8435-76F324E10766}"/>
              </a:ext>
            </a:extLst>
          </p:cNvPr>
          <p:cNvSpPr txBox="1"/>
          <p:nvPr/>
        </p:nvSpPr>
        <p:spPr>
          <a:xfrm>
            <a:off x="12003433" y="10290624"/>
            <a:ext cx="92342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326D703-BE32-43A9-9B16-B85FE8749CCC}"/>
              </a:ext>
            </a:extLst>
          </p:cNvPr>
          <p:cNvSpPr/>
          <p:nvPr/>
        </p:nvSpPr>
        <p:spPr>
          <a:xfrm>
            <a:off x="11856454" y="8685549"/>
            <a:ext cx="2496173" cy="836732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noFill/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C73F51-7521-44A5-8C7A-8CA702650B56}"/>
              </a:ext>
            </a:extLst>
          </p:cNvPr>
          <p:cNvSpPr txBox="1"/>
          <p:nvPr/>
        </p:nvSpPr>
        <p:spPr>
          <a:xfrm>
            <a:off x="16222138" y="9441141"/>
            <a:ext cx="6493809" cy="108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最初は全ての重み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はランダムなので全然正解にならない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B8244B1-CC58-4801-8DFB-0D1B8FEF27D8}"/>
              </a:ext>
            </a:extLst>
          </p:cNvPr>
          <p:cNvSpPr/>
          <p:nvPr/>
        </p:nvSpPr>
        <p:spPr>
          <a:xfrm rot="5400000">
            <a:off x="19030950" y="10668148"/>
            <a:ext cx="685800" cy="1104964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C5E6E5D-9A45-47B7-95A8-324FA33A13AA}"/>
              </a:ext>
            </a:extLst>
          </p:cNvPr>
          <p:cNvSpPr txBox="1"/>
          <p:nvPr/>
        </p:nvSpPr>
        <p:spPr>
          <a:xfrm>
            <a:off x="16979173" y="12042096"/>
            <a:ext cx="4707230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学習させる！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3476F98-A20E-4988-BCA5-3570A72E8E5B}"/>
              </a:ext>
            </a:extLst>
          </p:cNvPr>
          <p:cNvSpPr txBox="1"/>
          <p:nvPr/>
        </p:nvSpPr>
        <p:spPr>
          <a:xfrm>
            <a:off x="11282868" y="2028839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10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EE00EF3-649B-4572-A030-ED8452D644AE}"/>
              </a:ext>
            </a:extLst>
          </p:cNvPr>
          <p:cNvSpPr txBox="1"/>
          <p:nvPr/>
        </p:nvSpPr>
        <p:spPr>
          <a:xfrm>
            <a:off x="6462665" y="1779140"/>
            <a:ext cx="25280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32</a:t>
            </a:r>
            <a:r>
              <a:rPr lang="ja-JP" altLang="en-US" sz="4800" dirty="0"/>
              <a:t>個</a:t>
            </a:r>
            <a:endParaRPr kumimoji="1" lang="ja-JP" altLang="en-US" sz="48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4DACBB1-D28F-4F70-B9D8-F209EE0AB012}"/>
              </a:ext>
            </a:extLst>
          </p:cNvPr>
          <p:cNvSpPr txBox="1"/>
          <p:nvPr/>
        </p:nvSpPr>
        <p:spPr>
          <a:xfrm>
            <a:off x="5658726" y="11712609"/>
            <a:ext cx="37235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バイアス項</a:t>
            </a:r>
            <a:r>
              <a:rPr lang="en-US" altLang="ja-JP" sz="3600" dirty="0"/>
              <a:t>): b</a:t>
            </a:r>
            <a:endParaRPr kumimoji="1" lang="ja-JP" altLang="en-US" sz="3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835595F-C9A4-4D89-881D-DCD102A28218}"/>
              </a:ext>
            </a:extLst>
          </p:cNvPr>
          <p:cNvCxnSpPr>
            <a:cxnSpLocks/>
          </p:cNvCxnSpPr>
          <p:nvPr/>
        </p:nvCxnSpPr>
        <p:spPr>
          <a:xfrm flipV="1">
            <a:off x="9576831" y="10470882"/>
            <a:ext cx="2301650" cy="156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AA78D8-2E06-DA5D-A43A-C2F2DEA91C7C}"/>
              </a:ext>
            </a:extLst>
          </p:cNvPr>
          <p:cNvSpPr/>
          <p:nvPr/>
        </p:nvSpPr>
        <p:spPr>
          <a:xfrm>
            <a:off x="2307402" y="4519317"/>
            <a:ext cx="19680728" cy="361726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C15A51-1788-C747-9468-215B87B890B2}"/>
              </a:ext>
            </a:extLst>
          </p:cNvPr>
          <p:cNvSpPr txBox="1"/>
          <p:nvPr/>
        </p:nvSpPr>
        <p:spPr>
          <a:xfrm>
            <a:off x="2900650" y="5402870"/>
            <a:ext cx="19372521" cy="1930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学習とは、コンピューターがランダムに振った</a:t>
            </a:r>
            <a:endParaRPr lang="en-US" altLang="ja-JP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各重みとバイアスを最適な値に更新していくこと</a:t>
            </a:r>
            <a:endParaRPr lang="en-US" altLang="ja-JP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71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ここから学習させる"/>
          <p:cNvSpPr txBox="1"/>
          <p:nvPr/>
        </p:nvSpPr>
        <p:spPr>
          <a:xfrm>
            <a:off x="8144854" y="330147"/>
            <a:ext cx="702756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 algn="ctr"/>
            <a:r>
              <a:rPr lang="ja-JP" altLang="en-US" sz="6000" dirty="0"/>
              <a:t>学習の仕組みの概要</a:t>
            </a:r>
            <a:endParaRPr sz="6000" dirty="0"/>
          </a:p>
        </p:txBody>
      </p:sp>
      <p:sp>
        <p:nvSpPr>
          <p:cNvPr id="1344" name="猫と犬の画像で判別させるとすると、"/>
          <p:cNvSpPr txBox="1"/>
          <p:nvPr/>
        </p:nvSpPr>
        <p:spPr>
          <a:xfrm>
            <a:off x="7143570" y="1653829"/>
            <a:ext cx="10300136" cy="6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仮に</a:t>
            </a:r>
            <a:r>
              <a:rPr dirty="0" err="1"/>
              <a:t>猫と犬の画像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値分類で考え</a:t>
            </a:r>
            <a:r>
              <a:rPr dirty="0" err="1"/>
              <a:t>ると</a:t>
            </a:r>
            <a:r>
              <a:rPr dirty="0"/>
              <a:t>、</a:t>
            </a:r>
          </a:p>
        </p:txBody>
      </p:sp>
      <p:pic>
        <p:nvPicPr>
          <p:cNvPr id="1345" name="cat.8.jpg" descr="cat.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21" y="3346911"/>
            <a:ext cx="1905001" cy="142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6" name="cat.9.jpg" descr="cat.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44" y="5100278"/>
            <a:ext cx="1905001" cy="2530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7" name="cat.10.jpg" descr="cat.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21" y="5059371"/>
            <a:ext cx="1905001" cy="1943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8" name="cat.11.jpg" descr="cat.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67" y="5125259"/>
            <a:ext cx="1905001" cy="1812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9" name="cat.12.jpg" descr="cat.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90" y="5320150"/>
            <a:ext cx="19050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0" name="cat.13.jpg" descr="cat.1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944" y="3569434"/>
            <a:ext cx="1905001" cy="1202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1" name="cat.14.jpg" descr="cat.1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867" y="3264995"/>
            <a:ext cx="1905001" cy="1589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2" name="cat.15.jpg" descr="cat.1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1790" y="3229533"/>
            <a:ext cx="1905001" cy="166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3" name="dog.4.jpg" descr="dog.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790" y="11492061"/>
            <a:ext cx="1905001" cy="182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4" name="dog.5.jpg" descr="dog.5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9944" y="11571271"/>
            <a:ext cx="1905001" cy="1435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5" name="dog.6.jpg" descr="dog.6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021" y="11641104"/>
            <a:ext cx="1905001" cy="1863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6" name="dog.7.jpg" descr="dog.7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0867" y="11562282"/>
            <a:ext cx="1905001" cy="1682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7" name="dog.8.jpg" descr="dog.8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81790" y="8628125"/>
            <a:ext cx="1905001" cy="203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8" name="dog.9.jpg" descr="dog.9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0867" y="8556419"/>
            <a:ext cx="1905001" cy="25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dog.10.jpg" descr="dog.10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9944" y="8609642"/>
            <a:ext cx="1905001" cy="2067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0" name="dog.11.jpg" descr="dog.1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9021" y="8609605"/>
            <a:ext cx="1905001" cy="1425223"/>
          </a:xfrm>
          <a:prstGeom prst="rect">
            <a:avLst/>
          </a:prstGeom>
          <a:ln w="12700">
            <a:miter lim="400000"/>
          </a:ln>
        </p:spPr>
      </p:pic>
      <p:sp>
        <p:nvSpPr>
          <p:cNvPr id="1361" name="矢印"/>
          <p:cNvSpPr/>
          <p:nvPr/>
        </p:nvSpPr>
        <p:spPr>
          <a:xfrm>
            <a:off x="11023637" y="452763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362" name="矢印"/>
          <p:cNvSpPr/>
          <p:nvPr/>
        </p:nvSpPr>
        <p:spPr>
          <a:xfrm>
            <a:off x="11023637" y="106431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363" name="これらの画像の正解は猫(=1とする)"/>
          <p:cNvSpPr txBox="1"/>
          <p:nvPr/>
        </p:nvSpPr>
        <p:spPr>
          <a:xfrm>
            <a:off x="13882402" y="4822907"/>
            <a:ext cx="9288590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これらの画像の正解は猫(=1とする)</a:t>
            </a:r>
          </a:p>
        </p:txBody>
      </p:sp>
      <p:sp>
        <p:nvSpPr>
          <p:cNvPr id="1364" name="これらの画像の正解は犬(=0とする)"/>
          <p:cNvSpPr txBox="1"/>
          <p:nvPr/>
        </p:nvSpPr>
        <p:spPr>
          <a:xfrm>
            <a:off x="13882402" y="10938383"/>
            <a:ext cx="9288590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これらの画像の正解は犬(=0とする)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367" name="スクリーンショット 2021-11-16 8.53.31.png" descr="スクリーンショット 2021-11-16 8.5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8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3163380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69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0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1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2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373" name="表"/>
          <p:cNvGraphicFramePr/>
          <p:nvPr>
            <p:extLst>
              <p:ext uri="{D42A27DB-BD31-4B8C-83A1-F6EECF244321}">
                <p14:modId xmlns:p14="http://schemas.microsoft.com/office/powerpoint/2010/main" val="554190949"/>
              </p:ext>
            </p:extLst>
          </p:nvPr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4" name="損失関数で出力と正解の間の誤差を計算する"/>
          <p:cNvSpPr txBox="1"/>
          <p:nvPr/>
        </p:nvSpPr>
        <p:spPr>
          <a:xfrm>
            <a:off x="1469820" y="12044109"/>
            <a:ext cx="15244558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最初はテキトーな重み</a:t>
            </a:r>
            <a:r>
              <a:rPr lang="en-US" altLang="ja-JP" dirty="0"/>
              <a:t>w</a:t>
            </a:r>
            <a:r>
              <a:rPr lang="ja-JP" altLang="en-US" dirty="0"/>
              <a:t>とバイアス</a:t>
            </a:r>
            <a:r>
              <a:rPr lang="en-US" altLang="ja-JP" dirty="0"/>
              <a:t>b</a:t>
            </a:r>
            <a:r>
              <a:rPr lang="ja-JP" altLang="en-US" dirty="0"/>
              <a:t>なので正解にならない</a:t>
            </a:r>
            <a:endParaRPr lang="en-US" altLang="ja-JP" dirty="0"/>
          </a:p>
          <a:p>
            <a:r>
              <a:rPr lang="ja-JP" altLang="en-US" dirty="0"/>
              <a:t>（＝確率が低い）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7C681A-947B-4644-B4BD-EFCD37653967}"/>
              </a:ext>
            </a:extLst>
          </p:cNvPr>
          <p:cNvSpPr txBox="1"/>
          <p:nvPr/>
        </p:nvSpPr>
        <p:spPr>
          <a:xfrm>
            <a:off x="19642584" y="3310418"/>
            <a:ext cx="402052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猫が１，犬が０</a:t>
            </a:r>
          </a:p>
        </p:txBody>
      </p:sp>
      <p:sp>
        <p:nvSpPr>
          <p:cNvPr id="3" name="損失関数で出力と正解の間の誤差を計算する">
            <a:extLst>
              <a:ext uri="{FF2B5EF4-FFF2-40B4-BE49-F238E27FC236}">
                <a16:creationId xmlns:a16="http://schemas.microsoft.com/office/drawing/2014/main" id="{4A1B0BB4-C1B4-7666-7B07-37FC16D3F281}"/>
              </a:ext>
            </a:extLst>
          </p:cNvPr>
          <p:cNvSpPr txBox="1"/>
          <p:nvPr/>
        </p:nvSpPr>
        <p:spPr>
          <a:xfrm>
            <a:off x="5799955" y="382444"/>
            <a:ext cx="1278408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800" dirty="0"/>
              <a:t>一部を取り出して予測する</a:t>
            </a:r>
            <a:r>
              <a:rPr lang="en-US" altLang="ja-JP" sz="4800" dirty="0"/>
              <a:t>(</a:t>
            </a:r>
            <a:r>
              <a:rPr lang="ja-JP" altLang="en-US" sz="4800" dirty="0"/>
              <a:t>ここでは仮に</a:t>
            </a:r>
            <a:r>
              <a:rPr lang="en-US" altLang="ja-JP" sz="4800" dirty="0"/>
              <a:t>8</a:t>
            </a:r>
            <a:r>
              <a:rPr lang="ja-JP" altLang="en-US" sz="4800" dirty="0"/>
              <a:t>枚</a:t>
            </a:r>
            <a:r>
              <a:rPr lang="en-US" altLang="ja-JP" sz="4800" dirty="0"/>
              <a:t>)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367" name="スクリーンショット 2021-11-16 8.53.31.png" descr="スクリーンショット 2021-11-16 8.5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8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3163380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69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0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1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2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373" name="表"/>
          <p:cNvGraphicFramePr/>
          <p:nvPr/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4" name="損失関数で出力と正解の間の誤差を計算する"/>
          <p:cNvSpPr txBox="1"/>
          <p:nvPr/>
        </p:nvSpPr>
        <p:spPr>
          <a:xfrm>
            <a:off x="1469820" y="12044109"/>
            <a:ext cx="15244558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最初はテキトーな重み</a:t>
            </a:r>
            <a:r>
              <a:rPr lang="en-US" altLang="ja-JP" dirty="0"/>
              <a:t>w</a:t>
            </a:r>
            <a:r>
              <a:rPr lang="ja-JP" altLang="en-US" dirty="0"/>
              <a:t>とバイアス</a:t>
            </a:r>
            <a:r>
              <a:rPr lang="en-US" altLang="ja-JP" dirty="0"/>
              <a:t>b</a:t>
            </a:r>
            <a:r>
              <a:rPr lang="ja-JP" altLang="en-US" dirty="0"/>
              <a:t>なので正解にならない</a:t>
            </a:r>
            <a:endParaRPr lang="en-US" altLang="ja-JP" dirty="0"/>
          </a:p>
          <a:p>
            <a:r>
              <a:rPr lang="ja-JP" altLang="en-US" dirty="0"/>
              <a:t>（＝確率が低い）</a:t>
            </a:r>
            <a:endParaRPr dirty="0"/>
          </a:p>
        </p:txBody>
      </p:sp>
      <p:sp>
        <p:nvSpPr>
          <p:cNvPr id="11" name="損失関数で出力と正解の間の誤差を計算する">
            <a:extLst>
              <a:ext uri="{FF2B5EF4-FFF2-40B4-BE49-F238E27FC236}">
                <a16:creationId xmlns:a16="http://schemas.microsoft.com/office/drawing/2014/main" id="{9A9B5157-419C-4649-B0FC-B4E4367A64E4}"/>
              </a:ext>
            </a:extLst>
          </p:cNvPr>
          <p:cNvSpPr txBox="1"/>
          <p:nvPr/>
        </p:nvSpPr>
        <p:spPr>
          <a:xfrm>
            <a:off x="18712184" y="10847582"/>
            <a:ext cx="5530041" cy="1972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この出力と正解の</a:t>
            </a:r>
            <a:endParaRPr lang="en-US" altLang="ja-JP" dirty="0"/>
          </a:p>
          <a:p>
            <a:r>
              <a:rPr lang="ja-JP" altLang="en-US" dirty="0"/>
              <a:t>ズレ</a:t>
            </a:r>
            <a:r>
              <a:rPr lang="en-US" altLang="ja-JP" dirty="0"/>
              <a:t>(</a:t>
            </a:r>
            <a:r>
              <a:rPr lang="ja-JP" altLang="en-US" dirty="0"/>
              <a:t>誤差</a:t>
            </a:r>
            <a:r>
              <a:rPr lang="en-US" altLang="ja-JP" dirty="0"/>
              <a:t>)</a:t>
            </a:r>
            <a:r>
              <a:rPr lang="ja-JP" altLang="en-US" dirty="0"/>
              <a:t>を数値化したい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7C681A-947B-4644-B4BD-EFCD37653967}"/>
              </a:ext>
            </a:extLst>
          </p:cNvPr>
          <p:cNvSpPr txBox="1"/>
          <p:nvPr/>
        </p:nvSpPr>
        <p:spPr>
          <a:xfrm>
            <a:off x="19642584" y="3310418"/>
            <a:ext cx="4020522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猫が１，犬が０</a:t>
            </a:r>
          </a:p>
        </p:txBody>
      </p:sp>
      <p:sp>
        <p:nvSpPr>
          <p:cNvPr id="3" name="損失関数で出力と正解の間の誤差を計算する">
            <a:extLst>
              <a:ext uri="{FF2B5EF4-FFF2-40B4-BE49-F238E27FC236}">
                <a16:creationId xmlns:a16="http://schemas.microsoft.com/office/drawing/2014/main" id="{4A1B0BB4-C1B4-7666-7B07-37FC16D3F281}"/>
              </a:ext>
            </a:extLst>
          </p:cNvPr>
          <p:cNvSpPr txBox="1"/>
          <p:nvPr/>
        </p:nvSpPr>
        <p:spPr>
          <a:xfrm>
            <a:off x="5799955" y="382444"/>
            <a:ext cx="1278408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4800" dirty="0"/>
              <a:t>一部を取り出して予測する</a:t>
            </a:r>
            <a:r>
              <a:rPr lang="en-US" altLang="ja-JP" sz="4800" dirty="0"/>
              <a:t>(</a:t>
            </a:r>
            <a:r>
              <a:rPr lang="ja-JP" altLang="en-US" sz="4800" dirty="0"/>
              <a:t>ここでは仮に</a:t>
            </a:r>
            <a:r>
              <a:rPr lang="en-US" altLang="ja-JP" sz="4800" dirty="0"/>
              <a:t>8</a:t>
            </a:r>
            <a:r>
              <a:rPr lang="ja-JP" altLang="en-US" sz="4800" dirty="0"/>
              <a:t>枚</a:t>
            </a:r>
            <a:r>
              <a:rPr lang="en-US" altLang="ja-JP" sz="4800" dirty="0"/>
              <a:t>)</a:t>
            </a:r>
            <a:endParaRPr sz="48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9FDE25-39DA-5F08-50E8-8DC3835C7D50}"/>
              </a:ext>
            </a:extLst>
          </p:cNvPr>
          <p:cNvSpPr/>
          <p:nvPr/>
        </p:nvSpPr>
        <p:spPr>
          <a:xfrm>
            <a:off x="18584044" y="2556794"/>
            <a:ext cx="5530041" cy="10776762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23126209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377" name="スクリーンショット 2021-11-16 8.53.31.png" descr="スクリーンショット 2021-11-16 8.5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8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3163380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79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0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1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2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4" name="損失関数で出力と正解の間の誤差を計算する"/>
          <p:cNvSpPr txBox="1"/>
          <p:nvPr/>
        </p:nvSpPr>
        <p:spPr>
          <a:xfrm>
            <a:off x="4176985" y="278934"/>
            <a:ext cx="16030029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損失関数</a:t>
            </a:r>
            <a:r>
              <a:rPr lang="ja-JP" altLang="en-US" sz="5400" dirty="0"/>
              <a:t>を用いて</a:t>
            </a:r>
            <a:r>
              <a:rPr sz="5400" dirty="0" err="1"/>
              <a:t>出力と正解の間の誤差を計算する</a:t>
            </a:r>
            <a:endParaRPr sz="5400" dirty="0"/>
          </a:p>
        </p:txBody>
      </p:sp>
      <p:sp>
        <p:nvSpPr>
          <p:cNvPr id="1385" name="誤差"/>
          <p:cNvSpPr txBox="1"/>
          <p:nvPr/>
        </p:nvSpPr>
        <p:spPr>
          <a:xfrm>
            <a:off x="20359337" y="12257285"/>
            <a:ext cx="281487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誤差</a:t>
            </a:r>
            <a:r>
              <a:rPr lang="en-US" dirty="0" err="1"/>
              <a:t>E</a:t>
            </a:r>
            <a:r>
              <a:rPr lang="en-US" dirty="0"/>
              <a:t> = 0.8</a:t>
            </a:r>
            <a:endParaRPr dirty="0"/>
          </a:p>
        </p:txBody>
      </p:sp>
      <p:sp>
        <p:nvSpPr>
          <p:cNvPr id="1386" name="矢印"/>
          <p:cNvSpPr/>
          <p:nvPr/>
        </p:nvSpPr>
        <p:spPr>
          <a:xfrm rot="5400000">
            <a:off x="21278409" y="1094166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387" name="binary cross entropy"/>
          <p:cNvSpPr txBox="1"/>
          <p:nvPr/>
        </p:nvSpPr>
        <p:spPr>
          <a:xfrm>
            <a:off x="11574588" y="1716937"/>
            <a:ext cx="852156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altLang="ja-JP" dirty="0"/>
              <a:t>2</a:t>
            </a:r>
            <a:r>
              <a:rPr lang="ja-JP" altLang="en-US" dirty="0"/>
              <a:t>値分類の時は</a:t>
            </a:r>
            <a:r>
              <a:rPr dirty="0"/>
              <a:t>binary </a:t>
            </a:r>
            <a:r>
              <a:rPr dirty="0" err="1"/>
              <a:t>crossentropy</a:t>
            </a:r>
            <a:endParaRPr dirty="0"/>
          </a:p>
        </p:txBody>
      </p:sp>
      <p:sp>
        <p:nvSpPr>
          <p:cNvPr id="14" name="binary cross entropy">
            <a:extLst>
              <a:ext uri="{FF2B5EF4-FFF2-40B4-BE49-F238E27FC236}">
                <a16:creationId xmlns:a16="http://schemas.microsoft.com/office/drawing/2014/main" id="{A8B0F509-DA1C-4D40-8F35-D15A1C646893}"/>
              </a:ext>
            </a:extLst>
          </p:cNvPr>
          <p:cNvSpPr txBox="1"/>
          <p:nvPr/>
        </p:nvSpPr>
        <p:spPr>
          <a:xfrm>
            <a:off x="11298859" y="2583415"/>
            <a:ext cx="102415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多値分類の時は</a:t>
            </a:r>
            <a:r>
              <a:rPr lang="en-US" altLang="ja-JP" dirty="0"/>
              <a:t>categorical</a:t>
            </a:r>
            <a:r>
              <a:rPr dirty="0"/>
              <a:t> </a:t>
            </a:r>
            <a:r>
              <a:rPr dirty="0" err="1"/>
              <a:t>crossentropy</a:t>
            </a:r>
            <a:endParaRPr dirty="0"/>
          </a:p>
        </p:txBody>
      </p:sp>
      <p:sp>
        <p:nvSpPr>
          <p:cNvPr id="2" name="損失関数で出力と正解の間の誤差を計算する">
            <a:extLst>
              <a:ext uri="{FF2B5EF4-FFF2-40B4-BE49-F238E27FC236}">
                <a16:creationId xmlns:a16="http://schemas.microsoft.com/office/drawing/2014/main" id="{24052520-0AF9-010D-8E9B-76EA9EC8FB74}"/>
              </a:ext>
            </a:extLst>
          </p:cNvPr>
          <p:cNvSpPr txBox="1"/>
          <p:nvPr/>
        </p:nvSpPr>
        <p:spPr>
          <a:xfrm>
            <a:off x="2047155" y="12503611"/>
            <a:ext cx="14645035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5400" dirty="0"/>
              <a:t>（</a:t>
            </a:r>
            <a:r>
              <a:rPr sz="5400" dirty="0" err="1"/>
              <a:t>損失関数</a:t>
            </a:r>
            <a:r>
              <a:rPr lang="ja-JP" altLang="en-US" sz="5400" dirty="0"/>
              <a:t>はまた次回以降に再度説明します）</a:t>
            </a:r>
            <a:endParaRPr sz="5400" dirty="0"/>
          </a:p>
        </p:txBody>
      </p:sp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16CBC8F7-082F-8039-A075-91AB23B1C965}"/>
              </a:ext>
            </a:extLst>
          </p:cNvPr>
          <p:cNvGraphicFramePr/>
          <p:nvPr/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誤差">
            <a:extLst>
              <a:ext uri="{FF2B5EF4-FFF2-40B4-BE49-F238E27FC236}">
                <a16:creationId xmlns:a16="http://schemas.microsoft.com/office/drawing/2014/main" id="{E857D7D7-1CB1-C91E-3B3B-68CCD7B5AD29}"/>
              </a:ext>
            </a:extLst>
          </p:cNvPr>
          <p:cNvSpPr txBox="1"/>
          <p:nvPr/>
        </p:nvSpPr>
        <p:spPr>
          <a:xfrm>
            <a:off x="20929408" y="12949720"/>
            <a:ext cx="3225242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sz="3200" dirty="0"/>
              <a:t>(</a:t>
            </a:r>
            <a:r>
              <a:rPr lang="ja-JP" altLang="en-US" sz="3200" dirty="0"/>
              <a:t>だったとします</a:t>
            </a:r>
            <a:r>
              <a:rPr lang="en-US" altLang="ja-JP" sz="3200" dirty="0"/>
              <a:t>)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391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1" y="3138127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92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3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4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5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7" name="最適化関数で誤差(損失関数)を小さくなるように重みを更新する"/>
          <p:cNvSpPr txBox="1"/>
          <p:nvPr/>
        </p:nvSpPr>
        <p:spPr>
          <a:xfrm>
            <a:off x="8988477" y="1651632"/>
            <a:ext cx="13105413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最適化関数で誤差</a:t>
            </a:r>
            <a:r>
              <a:rPr sz="5400" dirty="0"/>
              <a:t>(</a:t>
            </a:r>
            <a:r>
              <a:rPr sz="5400" dirty="0" err="1"/>
              <a:t>損失関数</a:t>
            </a:r>
            <a:r>
              <a:rPr sz="5400" dirty="0"/>
              <a:t>)</a:t>
            </a:r>
            <a:r>
              <a:rPr sz="5400" dirty="0" err="1"/>
              <a:t>を小さくなるように重みを更新する</a:t>
            </a:r>
            <a:endParaRPr sz="5400" dirty="0"/>
          </a:p>
        </p:txBody>
      </p:sp>
      <p:sp>
        <p:nvSpPr>
          <p:cNvPr id="1399" name="矢印"/>
          <p:cNvSpPr/>
          <p:nvPr/>
        </p:nvSpPr>
        <p:spPr>
          <a:xfrm rot="5400000">
            <a:off x="21278409" y="1094166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最適化関数で誤差(損失関数)を小さくなるように重みを更新する">
            <a:extLst>
              <a:ext uri="{FF2B5EF4-FFF2-40B4-BE49-F238E27FC236}">
                <a16:creationId xmlns:a16="http://schemas.microsoft.com/office/drawing/2014/main" id="{14C7C8E0-A630-389C-92B8-14149A0D5D9C}"/>
              </a:ext>
            </a:extLst>
          </p:cNvPr>
          <p:cNvSpPr txBox="1"/>
          <p:nvPr/>
        </p:nvSpPr>
        <p:spPr>
          <a:xfrm>
            <a:off x="3690884" y="307630"/>
            <a:ext cx="17002231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損失関数</a:t>
            </a:r>
            <a:r>
              <a:rPr lang="ja-JP" altLang="en-US" sz="5400" dirty="0"/>
              <a:t>は重みとバイアスの式で表せる　</a:t>
            </a:r>
            <a:r>
              <a:rPr lang="en-US" altLang="ja-JP" sz="5400" dirty="0"/>
              <a:t>E(</a:t>
            </a:r>
            <a:r>
              <a:rPr lang="en-US" altLang="ja-JP" sz="5400" dirty="0" err="1"/>
              <a:t>w,b</a:t>
            </a:r>
            <a:r>
              <a:rPr lang="en-US" altLang="ja-JP" sz="5400" dirty="0"/>
              <a:t>) = 0.8</a:t>
            </a:r>
          </a:p>
        </p:txBody>
      </p:sp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321831B4-B741-8F5A-CCC4-7136DDD5C9EB}"/>
              </a:ext>
            </a:extLst>
          </p:cNvPr>
          <p:cNvGraphicFramePr/>
          <p:nvPr/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誤差">
            <a:extLst>
              <a:ext uri="{FF2B5EF4-FFF2-40B4-BE49-F238E27FC236}">
                <a16:creationId xmlns:a16="http://schemas.microsoft.com/office/drawing/2014/main" id="{1336F040-5043-E66D-1672-548ACA371213}"/>
              </a:ext>
            </a:extLst>
          </p:cNvPr>
          <p:cNvSpPr txBox="1"/>
          <p:nvPr/>
        </p:nvSpPr>
        <p:spPr>
          <a:xfrm>
            <a:off x="20359337" y="12257285"/>
            <a:ext cx="281487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誤差</a:t>
            </a:r>
            <a:r>
              <a:rPr lang="en-US" dirty="0" err="1"/>
              <a:t>E</a:t>
            </a:r>
            <a:r>
              <a:rPr lang="en-US" dirty="0"/>
              <a:t> = 0.8</a:t>
            </a:r>
            <a:endParaRPr dirty="0"/>
          </a:p>
        </p:txBody>
      </p:sp>
      <p:pic>
        <p:nvPicPr>
          <p:cNvPr id="5" name="スクリーンショット 2021-11-16 8.53.31.png" descr="スクリーンショット 2021-11-16 8.53.31.png">
            <a:extLst>
              <a:ext uri="{FF2B5EF4-FFF2-40B4-BE49-F238E27FC236}">
                <a16:creationId xmlns:a16="http://schemas.microsoft.com/office/drawing/2014/main" id="{82BEBE56-CFDE-49AB-4B4F-F41F3F8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w">
            <a:extLst>
              <a:ext uri="{FF2B5EF4-FFF2-40B4-BE49-F238E27FC236}">
                <a16:creationId xmlns:a16="http://schemas.microsoft.com/office/drawing/2014/main" id="{A253564A-53A3-4602-A8DE-698E72E3CF59}"/>
              </a:ext>
            </a:extLst>
          </p:cNvPr>
          <p:cNvSpPr txBox="1"/>
          <p:nvPr/>
        </p:nvSpPr>
        <p:spPr>
          <a:xfrm>
            <a:off x="11745263" y="4168382"/>
            <a:ext cx="40127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7" name="w">
            <a:extLst>
              <a:ext uri="{FF2B5EF4-FFF2-40B4-BE49-F238E27FC236}">
                <a16:creationId xmlns:a16="http://schemas.microsoft.com/office/drawing/2014/main" id="{2265732F-2D88-20E4-28A6-D7082FD018AF}"/>
              </a:ext>
            </a:extLst>
          </p:cNvPr>
          <p:cNvSpPr txBox="1"/>
          <p:nvPr/>
        </p:nvSpPr>
        <p:spPr>
          <a:xfrm>
            <a:off x="11745263" y="4978998"/>
            <a:ext cx="40127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8" name="w">
            <a:extLst>
              <a:ext uri="{FF2B5EF4-FFF2-40B4-BE49-F238E27FC236}">
                <a16:creationId xmlns:a16="http://schemas.microsoft.com/office/drawing/2014/main" id="{D276832D-2652-663B-5360-A15B5EA99082}"/>
              </a:ext>
            </a:extLst>
          </p:cNvPr>
          <p:cNvSpPr txBox="1"/>
          <p:nvPr/>
        </p:nvSpPr>
        <p:spPr>
          <a:xfrm>
            <a:off x="11745263" y="6008371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9" name="w">
            <a:extLst>
              <a:ext uri="{FF2B5EF4-FFF2-40B4-BE49-F238E27FC236}">
                <a16:creationId xmlns:a16="http://schemas.microsoft.com/office/drawing/2014/main" id="{E5AF099B-0397-D67B-CEF9-D11810836E9B}"/>
              </a:ext>
            </a:extLst>
          </p:cNvPr>
          <p:cNvSpPr txBox="1"/>
          <p:nvPr/>
        </p:nvSpPr>
        <p:spPr>
          <a:xfrm>
            <a:off x="11058566" y="8456711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0" name="w">
            <a:extLst>
              <a:ext uri="{FF2B5EF4-FFF2-40B4-BE49-F238E27FC236}">
                <a16:creationId xmlns:a16="http://schemas.microsoft.com/office/drawing/2014/main" id="{C31E37D3-834B-D5D4-E5A5-BFA0499BEF9E}"/>
              </a:ext>
            </a:extLst>
          </p:cNvPr>
          <p:cNvSpPr txBox="1"/>
          <p:nvPr/>
        </p:nvSpPr>
        <p:spPr>
          <a:xfrm>
            <a:off x="12224662" y="9732186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11" name="w">
            <a:extLst>
              <a:ext uri="{FF2B5EF4-FFF2-40B4-BE49-F238E27FC236}">
                <a16:creationId xmlns:a16="http://schemas.microsoft.com/office/drawing/2014/main" id="{90C29DB6-31E8-02AB-8A6A-D7609409728F}"/>
              </a:ext>
            </a:extLst>
          </p:cNvPr>
          <p:cNvSpPr txBox="1"/>
          <p:nvPr/>
        </p:nvSpPr>
        <p:spPr>
          <a:xfrm>
            <a:off x="15277540" y="6008371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12" name="w">
            <a:extLst>
              <a:ext uri="{FF2B5EF4-FFF2-40B4-BE49-F238E27FC236}">
                <a16:creationId xmlns:a16="http://schemas.microsoft.com/office/drawing/2014/main" id="{D73A1B83-E348-203F-68F0-8FC85740511E}"/>
              </a:ext>
            </a:extLst>
          </p:cNvPr>
          <p:cNvSpPr txBox="1"/>
          <p:nvPr/>
        </p:nvSpPr>
        <p:spPr>
          <a:xfrm>
            <a:off x="15021715" y="6928366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  <p:sp>
        <p:nvSpPr>
          <p:cNvPr id="13" name="w">
            <a:extLst>
              <a:ext uri="{FF2B5EF4-FFF2-40B4-BE49-F238E27FC236}">
                <a16:creationId xmlns:a16="http://schemas.microsoft.com/office/drawing/2014/main" id="{C3E6ACDA-61F7-4CBA-536A-CF710920B6F8}"/>
              </a:ext>
            </a:extLst>
          </p:cNvPr>
          <p:cNvSpPr txBox="1"/>
          <p:nvPr/>
        </p:nvSpPr>
        <p:spPr>
          <a:xfrm>
            <a:off x="15461330" y="8456711"/>
            <a:ext cx="4012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w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402" name="スクリーンショット 2021-11-16 8.53.31.png" descr="スクリーンショット 2021-11-16 8.5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3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3163380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404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5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6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7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11" name="矢印"/>
          <p:cNvSpPr/>
          <p:nvPr/>
        </p:nvSpPr>
        <p:spPr>
          <a:xfrm rot="5400000">
            <a:off x="21278409" y="1094166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2" name="Adam"/>
          <p:cNvSpPr txBox="1"/>
          <p:nvPr/>
        </p:nvSpPr>
        <p:spPr>
          <a:xfrm>
            <a:off x="16030509" y="12945786"/>
            <a:ext cx="1734504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Adam</a:t>
            </a:r>
          </a:p>
        </p:txBody>
      </p:sp>
      <p:sp>
        <p:nvSpPr>
          <p:cNvPr id="1413" name="矢印"/>
          <p:cNvSpPr/>
          <p:nvPr/>
        </p:nvSpPr>
        <p:spPr>
          <a:xfrm rot="10800000">
            <a:off x="19272527" y="1211491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4" name="最適化関数"/>
          <p:cNvSpPr txBox="1"/>
          <p:nvPr/>
        </p:nvSpPr>
        <p:spPr>
          <a:xfrm>
            <a:off x="15411860" y="12250926"/>
            <a:ext cx="2971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最適化関数</a:t>
            </a:r>
          </a:p>
        </p:txBody>
      </p:sp>
      <p:sp>
        <p:nvSpPr>
          <p:cNvPr id="1415" name="各ニューロンのwが変わる"/>
          <p:cNvSpPr txBox="1"/>
          <p:nvPr/>
        </p:nvSpPr>
        <p:spPr>
          <a:xfrm>
            <a:off x="7724691" y="12909888"/>
            <a:ext cx="621484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各ニューロンのw</a:t>
            </a:r>
            <a:r>
              <a:rPr lang="ja-JP" altLang="en-US" dirty="0"/>
              <a:t>と</a:t>
            </a:r>
            <a:r>
              <a:rPr lang="en-US" altLang="ja-JP" dirty="0" err="1"/>
              <a:t>b</a:t>
            </a:r>
            <a:r>
              <a:rPr dirty="0" err="1"/>
              <a:t>が変わる</a:t>
            </a:r>
            <a:endParaRPr dirty="0"/>
          </a:p>
        </p:txBody>
      </p:sp>
      <p:sp>
        <p:nvSpPr>
          <p:cNvPr id="1416" name="矢印"/>
          <p:cNvSpPr/>
          <p:nvPr/>
        </p:nvSpPr>
        <p:spPr>
          <a:xfrm rot="10800000">
            <a:off x="13633967" y="12077844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7" name="重みを更新"/>
          <p:cNvSpPr txBox="1"/>
          <p:nvPr/>
        </p:nvSpPr>
        <p:spPr>
          <a:xfrm>
            <a:off x="7908122" y="12122373"/>
            <a:ext cx="52322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000" dirty="0" err="1"/>
              <a:t>重み</a:t>
            </a:r>
            <a:r>
              <a:rPr lang="ja-JP" altLang="en-US" sz="4000" dirty="0"/>
              <a:t>とバイアス</a:t>
            </a:r>
            <a:r>
              <a:rPr sz="4000" dirty="0" err="1"/>
              <a:t>を更新</a:t>
            </a:r>
            <a:endParaRPr sz="4000" dirty="0"/>
          </a:p>
        </p:txBody>
      </p:sp>
      <p:sp>
        <p:nvSpPr>
          <p:cNvPr id="1418" name="矢印"/>
          <p:cNvSpPr/>
          <p:nvPr/>
        </p:nvSpPr>
        <p:spPr>
          <a:xfrm rot="13006207">
            <a:off x="5406806" y="10905065"/>
            <a:ext cx="2461389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9" name="次の画像セットで…"/>
          <p:cNvSpPr txBox="1"/>
          <p:nvPr/>
        </p:nvSpPr>
        <p:spPr>
          <a:xfrm>
            <a:off x="1520061" y="11546354"/>
            <a:ext cx="4686301" cy="148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次の画像セットで</a:t>
            </a:r>
          </a:p>
          <a:p>
            <a: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再度学習</a:t>
            </a:r>
          </a:p>
        </p:txBody>
      </p:sp>
      <p:sp>
        <p:nvSpPr>
          <p:cNvPr id="1420" name="w"/>
          <p:cNvSpPr txBox="1"/>
          <p:nvPr/>
        </p:nvSpPr>
        <p:spPr>
          <a:xfrm>
            <a:off x="11766361" y="4151787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1" name="w"/>
          <p:cNvSpPr txBox="1"/>
          <p:nvPr/>
        </p:nvSpPr>
        <p:spPr>
          <a:xfrm>
            <a:off x="11766361" y="4962403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2" name="w"/>
          <p:cNvSpPr txBox="1"/>
          <p:nvPr/>
        </p:nvSpPr>
        <p:spPr>
          <a:xfrm>
            <a:off x="11766361" y="599177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3" name="w"/>
          <p:cNvSpPr txBox="1"/>
          <p:nvPr/>
        </p:nvSpPr>
        <p:spPr>
          <a:xfrm>
            <a:off x="11079664" y="844011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4" name="w"/>
          <p:cNvSpPr txBox="1"/>
          <p:nvPr/>
        </p:nvSpPr>
        <p:spPr>
          <a:xfrm>
            <a:off x="12245760" y="9715591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5" name="w"/>
          <p:cNvSpPr txBox="1"/>
          <p:nvPr/>
        </p:nvSpPr>
        <p:spPr>
          <a:xfrm>
            <a:off x="15298638" y="599177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6" name="w"/>
          <p:cNvSpPr txBox="1"/>
          <p:nvPr/>
        </p:nvSpPr>
        <p:spPr>
          <a:xfrm>
            <a:off x="15042813" y="6911771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7" name="w"/>
          <p:cNvSpPr txBox="1"/>
          <p:nvPr/>
        </p:nvSpPr>
        <p:spPr>
          <a:xfrm>
            <a:off x="15482428" y="844011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BC8B5067-E813-04FB-E18D-E52C9DDBC502}"/>
              </a:ext>
            </a:extLst>
          </p:cNvPr>
          <p:cNvGraphicFramePr/>
          <p:nvPr/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最適化関数で誤差(損失関数)を小さくなるように重みを更新する">
            <a:extLst>
              <a:ext uri="{FF2B5EF4-FFF2-40B4-BE49-F238E27FC236}">
                <a16:creationId xmlns:a16="http://schemas.microsoft.com/office/drawing/2014/main" id="{332E0E97-9B42-26F6-1821-0EA516CC1F4C}"/>
              </a:ext>
            </a:extLst>
          </p:cNvPr>
          <p:cNvSpPr txBox="1"/>
          <p:nvPr/>
        </p:nvSpPr>
        <p:spPr>
          <a:xfrm>
            <a:off x="8988477" y="1651632"/>
            <a:ext cx="13105413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最適化関数で誤差</a:t>
            </a:r>
            <a:r>
              <a:rPr sz="5400" dirty="0"/>
              <a:t>(</a:t>
            </a:r>
            <a:r>
              <a:rPr sz="5400" dirty="0" err="1"/>
              <a:t>損失関数</a:t>
            </a:r>
            <a:r>
              <a:rPr sz="5400" dirty="0"/>
              <a:t>)</a:t>
            </a:r>
            <a:r>
              <a:rPr sz="5400" dirty="0" err="1"/>
              <a:t>を小さくなるように重みを更新する</a:t>
            </a:r>
            <a:endParaRPr sz="5400" dirty="0"/>
          </a:p>
        </p:txBody>
      </p:sp>
      <p:sp>
        <p:nvSpPr>
          <p:cNvPr id="4" name="最適化関数で誤差(損失関数)を小さくなるように重みを更新する">
            <a:extLst>
              <a:ext uri="{FF2B5EF4-FFF2-40B4-BE49-F238E27FC236}">
                <a16:creationId xmlns:a16="http://schemas.microsoft.com/office/drawing/2014/main" id="{026CE773-38B8-A1E1-C821-4A7DC5C0B2A2}"/>
              </a:ext>
            </a:extLst>
          </p:cNvPr>
          <p:cNvSpPr txBox="1"/>
          <p:nvPr/>
        </p:nvSpPr>
        <p:spPr>
          <a:xfrm>
            <a:off x="3690884" y="307630"/>
            <a:ext cx="17002231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損失関数</a:t>
            </a:r>
            <a:r>
              <a:rPr lang="ja-JP" altLang="en-US" sz="5400" dirty="0"/>
              <a:t>は重みとバイアスの式で表せる　</a:t>
            </a:r>
            <a:r>
              <a:rPr lang="en-US" altLang="ja-JP" sz="5400" dirty="0"/>
              <a:t>E(</a:t>
            </a:r>
            <a:r>
              <a:rPr lang="en-US" altLang="ja-JP" sz="5400" dirty="0" err="1"/>
              <a:t>w,b</a:t>
            </a:r>
            <a:r>
              <a:rPr lang="en-US" altLang="ja-JP" sz="5400" dirty="0"/>
              <a:t>) = 0.8</a:t>
            </a:r>
          </a:p>
        </p:txBody>
      </p:sp>
      <p:sp>
        <p:nvSpPr>
          <p:cNvPr id="5" name="誤差">
            <a:extLst>
              <a:ext uri="{FF2B5EF4-FFF2-40B4-BE49-F238E27FC236}">
                <a16:creationId xmlns:a16="http://schemas.microsoft.com/office/drawing/2014/main" id="{78802C8E-D0E5-BF85-271D-40655381FBD1}"/>
              </a:ext>
            </a:extLst>
          </p:cNvPr>
          <p:cNvSpPr txBox="1"/>
          <p:nvPr/>
        </p:nvSpPr>
        <p:spPr>
          <a:xfrm>
            <a:off x="20359337" y="12257285"/>
            <a:ext cx="281487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誤差</a:t>
            </a:r>
            <a:r>
              <a:rPr lang="en-US" dirty="0" err="1"/>
              <a:t>E</a:t>
            </a:r>
            <a:r>
              <a:rPr lang="en-US" dirty="0"/>
              <a:t> = 0.8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深層学習(教師あり機械学習)の復習"/>
          <p:cNvSpPr txBox="1"/>
          <p:nvPr/>
        </p:nvSpPr>
        <p:spPr>
          <a:xfrm>
            <a:off x="6340754" y="649647"/>
            <a:ext cx="11702492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深層学習(教師あり機械学習)の復習</a:t>
            </a:r>
          </a:p>
        </p:txBody>
      </p:sp>
      <p:sp>
        <p:nvSpPr>
          <p:cNvPr id="180" name="データを用意する"/>
          <p:cNvSpPr txBox="1"/>
          <p:nvPr/>
        </p:nvSpPr>
        <p:spPr>
          <a:xfrm>
            <a:off x="1508864" y="3388212"/>
            <a:ext cx="60071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データを用意する</a:t>
            </a:r>
          </a:p>
        </p:txBody>
      </p:sp>
      <p:sp>
        <p:nvSpPr>
          <p:cNvPr id="181" name="学習させる"/>
          <p:cNvSpPr txBox="1"/>
          <p:nvPr/>
        </p:nvSpPr>
        <p:spPr>
          <a:xfrm>
            <a:off x="18298452" y="2955280"/>
            <a:ext cx="37752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学習させる</a:t>
            </a:r>
          </a:p>
        </p:txBody>
      </p:sp>
      <p:pic>
        <p:nvPicPr>
          <p:cNvPr id="182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rcRect l="7543" t="22980" r="16444"/>
          <a:stretch>
            <a:fillRect/>
          </a:stretch>
        </p:blipFill>
        <p:spPr>
          <a:xfrm>
            <a:off x="17258685" y="9435836"/>
            <a:ext cx="5699540" cy="3477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ニューラルネットワーク"/>
          <p:cNvSpPr txBox="1"/>
          <p:nvPr/>
        </p:nvSpPr>
        <p:spPr>
          <a:xfrm>
            <a:off x="17423538" y="8629632"/>
            <a:ext cx="5369815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sz="3800">
                <a:solidFill>
                  <a:srgbClr val="5E5E5E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ニューラルネットワーク</a:t>
            </a:r>
          </a:p>
        </p:txBody>
      </p:sp>
      <p:pic>
        <p:nvPicPr>
          <p:cNvPr id="184" name="スクリーンショット 2021-02-16 9.04.12.png" descr="スクリーンショット 2021-02-16 9.04.12.png"/>
          <p:cNvPicPr>
            <a:picLocks noChangeAspect="1"/>
          </p:cNvPicPr>
          <p:nvPr/>
        </p:nvPicPr>
        <p:blipFill>
          <a:blip r:embed="rId3">
            <a:alphaModFix amt="33151"/>
          </a:blip>
          <a:stretch>
            <a:fillRect/>
          </a:stretch>
        </p:blipFill>
        <p:spPr>
          <a:xfrm>
            <a:off x="17902825" y="5431011"/>
            <a:ext cx="3535173" cy="27091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5" name="ロジスティック回帰分析"/>
          <p:cNvSpPr txBox="1"/>
          <p:nvPr/>
        </p:nvSpPr>
        <p:spPr>
          <a:xfrm>
            <a:off x="17224425" y="4550174"/>
            <a:ext cx="5408423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sz="3800">
                <a:solidFill>
                  <a:srgbClr val="5E5E5E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ロジスティック回帰分析</a:t>
            </a:r>
          </a:p>
        </p:txBody>
      </p:sp>
      <p:sp>
        <p:nvSpPr>
          <p:cNvPr id="186" name="四角形"/>
          <p:cNvSpPr/>
          <p:nvPr/>
        </p:nvSpPr>
        <p:spPr>
          <a:xfrm>
            <a:off x="1512281" y="6975109"/>
            <a:ext cx="2944750" cy="356405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7" name="四角形"/>
          <p:cNvSpPr/>
          <p:nvPr/>
        </p:nvSpPr>
        <p:spPr>
          <a:xfrm>
            <a:off x="5274947" y="7055607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8" name="x(特徴量データ)"/>
          <p:cNvSpPr txBox="1"/>
          <p:nvPr/>
        </p:nvSpPr>
        <p:spPr>
          <a:xfrm>
            <a:off x="1512281" y="6134802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189" name="y(正解データ)"/>
          <p:cNvSpPr txBox="1"/>
          <p:nvPr/>
        </p:nvSpPr>
        <p:spPr>
          <a:xfrm>
            <a:off x="4944608" y="6134802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190" name="x"/>
          <p:cNvSpPr txBox="1"/>
          <p:nvPr/>
        </p:nvSpPr>
        <p:spPr>
          <a:xfrm>
            <a:off x="2809967" y="8174299"/>
            <a:ext cx="3493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1" name="y"/>
          <p:cNvSpPr txBox="1"/>
          <p:nvPr/>
        </p:nvSpPr>
        <p:spPr>
          <a:xfrm>
            <a:off x="6051794" y="8174299"/>
            <a:ext cx="3535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2" name="角丸四角形"/>
          <p:cNvSpPr/>
          <p:nvPr/>
        </p:nvSpPr>
        <p:spPr>
          <a:xfrm>
            <a:off x="739242" y="2245895"/>
            <a:ext cx="14837641" cy="10667354"/>
          </a:xfrm>
          <a:prstGeom prst="roundRect">
            <a:avLst>
              <a:gd name="adj" fmla="val 15000"/>
            </a:avLst>
          </a:prstGeom>
          <a:ln w="101600">
            <a:solidFill>
              <a:srgbClr val="E22146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3" name="矢印"/>
          <p:cNvSpPr/>
          <p:nvPr/>
        </p:nvSpPr>
        <p:spPr>
          <a:xfrm>
            <a:off x="9387333" y="7055607"/>
            <a:ext cx="523440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4" name="データを配列に整える"/>
          <p:cNvSpPr txBox="1"/>
          <p:nvPr/>
        </p:nvSpPr>
        <p:spPr>
          <a:xfrm>
            <a:off x="9098457" y="5566953"/>
            <a:ext cx="5812156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データを配列に整える</a:t>
            </a:r>
          </a:p>
        </p:txBody>
      </p:sp>
    </p:spTree>
    <p:extLst>
      <p:ext uri="{BB962C8B-B14F-4D97-AF65-F5344CB8AC3E}">
        <p14:creationId xmlns:p14="http://schemas.microsoft.com/office/powerpoint/2010/main" val="282355112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矢印"/>
          <p:cNvSpPr/>
          <p:nvPr/>
        </p:nvSpPr>
        <p:spPr>
          <a:xfrm>
            <a:off x="18077184" y="6794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1402" name="スクリーンショット 2021-11-16 8.53.31.png" descr="スクリーンショット 2021-11-16 8.5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1" y="3468440"/>
            <a:ext cx="10723858" cy="792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3" name="スクリーンショット 2021-11-16 8.54.15.png" descr="スクリーンショット 2021-11-16 8.54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3163380"/>
            <a:ext cx="5241431" cy="65940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404" name="線"/>
          <p:cNvSpPr/>
          <p:nvPr/>
        </p:nvSpPr>
        <p:spPr>
          <a:xfrm>
            <a:off x="1206048" y="1421909"/>
            <a:ext cx="6458677" cy="2066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2" extrusionOk="0">
                <a:moveTo>
                  <a:pt x="0" y="20150"/>
                </a:moveTo>
                <a:cubicBezTo>
                  <a:pt x="2174" y="6671"/>
                  <a:pt x="7007" y="-1328"/>
                  <a:pt x="12064" y="182"/>
                </a:cubicBezTo>
                <a:cubicBezTo>
                  <a:pt x="16234" y="1427"/>
                  <a:pt x="19865" y="9077"/>
                  <a:pt x="21600" y="2027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5" name="線"/>
          <p:cNvSpPr/>
          <p:nvPr/>
        </p:nvSpPr>
        <p:spPr>
          <a:xfrm>
            <a:off x="2290110" y="2032979"/>
            <a:ext cx="5372155" cy="148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89" extrusionOk="0">
                <a:moveTo>
                  <a:pt x="0" y="18510"/>
                </a:moveTo>
                <a:cubicBezTo>
                  <a:pt x="2919" y="4482"/>
                  <a:pt x="8209" y="-2511"/>
                  <a:pt x="13381" y="820"/>
                </a:cubicBezTo>
                <a:cubicBezTo>
                  <a:pt x="16795" y="3018"/>
                  <a:pt x="19771" y="9633"/>
                  <a:pt x="21600" y="19089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6" name="線"/>
          <p:cNvSpPr/>
          <p:nvPr/>
        </p:nvSpPr>
        <p:spPr>
          <a:xfrm>
            <a:off x="3401517" y="2556794"/>
            <a:ext cx="4201249" cy="95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45" extrusionOk="0">
                <a:moveTo>
                  <a:pt x="0" y="17335"/>
                </a:moveTo>
                <a:cubicBezTo>
                  <a:pt x="3806" y="2187"/>
                  <a:pt x="9636" y="-3655"/>
                  <a:pt x="15013" y="2290"/>
                </a:cubicBezTo>
                <a:cubicBezTo>
                  <a:pt x="17568" y="5116"/>
                  <a:pt x="19852" y="10544"/>
                  <a:pt x="21600" y="1794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7" name="線"/>
          <p:cNvSpPr/>
          <p:nvPr/>
        </p:nvSpPr>
        <p:spPr>
          <a:xfrm>
            <a:off x="4567614" y="2991911"/>
            <a:ext cx="3020088" cy="51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92" extrusionOk="0">
                <a:moveTo>
                  <a:pt x="0" y="16959"/>
                </a:moveTo>
                <a:cubicBezTo>
                  <a:pt x="4257" y="1844"/>
                  <a:pt x="9640" y="-3508"/>
                  <a:pt x="14762" y="2281"/>
                </a:cubicBezTo>
                <a:cubicBezTo>
                  <a:pt x="17246" y="5088"/>
                  <a:pt x="19578" y="10480"/>
                  <a:pt x="21600" y="1809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11" name="矢印"/>
          <p:cNvSpPr/>
          <p:nvPr/>
        </p:nvSpPr>
        <p:spPr>
          <a:xfrm rot="5400000">
            <a:off x="21278409" y="1094166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2" name="Adam"/>
          <p:cNvSpPr txBox="1"/>
          <p:nvPr/>
        </p:nvSpPr>
        <p:spPr>
          <a:xfrm>
            <a:off x="16030509" y="12945786"/>
            <a:ext cx="1734504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Adam</a:t>
            </a:r>
          </a:p>
        </p:txBody>
      </p:sp>
      <p:sp>
        <p:nvSpPr>
          <p:cNvPr id="1413" name="矢印"/>
          <p:cNvSpPr/>
          <p:nvPr/>
        </p:nvSpPr>
        <p:spPr>
          <a:xfrm rot="10800000">
            <a:off x="19272527" y="12114912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4" name="最適化関数"/>
          <p:cNvSpPr txBox="1"/>
          <p:nvPr/>
        </p:nvSpPr>
        <p:spPr>
          <a:xfrm>
            <a:off x="15411860" y="12250926"/>
            <a:ext cx="2971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最適化関数</a:t>
            </a:r>
          </a:p>
        </p:txBody>
      </p:sp>
      <p:sp>
        <p:nvSpPr>
          <p:cNvPr id="1415" name="各ニューロンのwが変わる"/>
          <p:cNvSpPr txBox="1"/>
          <p:nvPr/>
        </p:nvSpPr>
        <p:spPr>
          <a:xfrm>
            <a:off x="7724691" y="12909888"/>
            <a:ext cx="6214843" cy="60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各ニューロンのw</a:t>
            </a:r>
            <a:r>
              <a:rPr lang="ja-JP" altLang="en-US" dirty="0"/>
              <a:t>と</a:t>
            </a:r>
            <a:r>
              <a:rPr lang="en-US" altLang="ja-JP" dirty="0" err="1"/>
              <a:t>b</a:t>
            </a:r>
            <a:r>
              <a:rPr dirty="0" err="1"/>
              <a:t>が変わる</a:t>
            </a:r>
            <a:endParaRPr dirty="0"/>
          </a:p>
        </p:txBody>
      </p:sp>
      <p:sp>
        <p:nvSpPr>
          <p:cNvPr id="1416" name="矢印"/>
          <p:cNvSpPr/>
          <p:nvPr/>
        </p:nvSpPr>
        <p:spPr>
          <a:xfrm rot="10800000">
            <a:off x="13633967" y="12077844"/>
            <a:ext cx="976732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7" name="重みを更新"/>
          <p:cNvSpPr txBox="1"/>
          <p:nvPr/>
        </p:nvSpPr>
        <p:spPr>
          <a:xfrm>
            <a:off x="7908122" y="12122373"/>
            <a:ext cx="52322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000" dirty="0" err="1"/>
              <a:t>重み</a:t>
            </a:r>
            <a:r>
              <a:rPr lang="ja-JP" altLang="en-US" sz="4000" dirty="0"/>
              <a:t>とバイアス</a:t>
            </a:r>
            <a:r>
              <a:rPr sz="4000" dirty="0" err="1"/>
              <a:t>を更新</a:t>
            </a:r>
            <a:endParaRPr sz="4000" dirty="0"/>
          </a:p>
        </p:txBody>
      </p:sp>
      <p:sp>
        <p:nvSpPr>
          <p:cNvPr id="1418" name="矢印"/>
          <p:cNvSpPr/>
          <p:nvPr/>
        </p:nvSpPr>
        <p:spPr>
          <a:xfrm rot="13006207">
            <a:off x="5406806" y="10905065"/>
            <a:ext cx="2461389" cy="951479"/>
          </a:xfrm>
          <a:prstGeom prst="rightArrow">
            <a:avLst>
              <a:gd name="adj1" fmla="val 23513"/>
              <a:gd name="adj2" fmla="val 6402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419" name="次の画像セットで…"/>
          <p:cNvSpPr txBox="1"/>
          <p:nvPr/>
        </p:nvSpPr>
        <p:spPr>
          <a:xfrm>
            <a:off x="1520061" y="11546354"/>
            <a:ext cx="4686301" cy="148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次の画像セットで</a:t>
            </a:r>
          </a:p>
          <a:p>
            <a: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再度学習</a:t>
            </a:r>
          </a:p>
        </p:txBody>
      </p:sp>
      <p:sp>
        <p:nvSpPr>
          <p:cNvPr id="1420" name="w"/>
          <p:cNvSpPr txBox="1"/>
          <p:nvPr/>
        </p:nvSpPr>
        <p:spPr>
          <a:xfrm>
            <a:off x="11766361" y="4151787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1" name="w"/>
          <p:cNvSpPr txBox="1"/>
          <p:nvPr/>
        </p:nvSpPr>
        <p:spPr>
          <a:xfrm>
            <a:off x="11766361" y="4962403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2" name="w"/>
          <p:cNvSpPr txBox="1"/>
          <p:nvPr/>
        </p:nvSpPr>
        <p:spPr>
          <a:xfrm>
            <a:off x="11766361" y="599177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3" name="w"/>
          <p:cNvSpPr txBox="1"/>
          <p:nvPr/>
        </p:nvSpPr>
        <p:spPr>
          <a:xfrm>
            <a:off x="11079664" y="844011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4" name="w"/>
          <p:cNvSpPr txBox="1"/>
          <p:nvPr/>
        </p:nvSpPr>
        <p:spPr>
          <a:xfrm>
            <a:off x="12245760" y="9715591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5" name="w"/>
          <p:cNvSpPr txBox="1"/>
          <p:nvPr/>
        </p:nvSpPr>
        <p:spPr>
          <a:xfrm>
            <a:off x="15298638" y="599177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6" name="w"/>
          <p:cNvSpPr txBox="1"/>
          <p:nvPr/>
        </p:nvSpPr>
        <p:spPr>
          <a:xfrm>
            <a:off x="15042813" y="6911771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427" name="w"/>
          <p:cNvSpPr txBox="1"/>
          <p:nvPr/>
        </p:nvSpPr>
        <p:spPr>
          <a:xfrm>
            <a:off x="15482428" y="8440116"/>
            <a:ext cx="359073" cy="49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>
                <a:solidFill>
                  <a:schemeClr val="accent1"/>
                </a:solidFill>
              </a:rPr>
              <a:t>w</a:t>
            </a:r>
          </a:p>
        </p:txBody>
      </p:sp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BC8B5067-E813-04FB-E18D-E52C9DDBC502}"/>
              </a:ext>
            </a:extLst>
          </p:cNvPr>
          <p:cNvGraphicFramePr/>
          <p:nvPr/>
        </p:nvGraphicFramePr>
        <p:xfrm>
          <a:off x="19870442" y="4281172"/>
          <a:ext cx="3792663" cy="629634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1593112496"/>
                    </a:ext>
                  </a:extLst>
                </a:gridCol>
                <a:gridCol w="1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No.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 err="1"/>
                        <a:t>出力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正解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1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3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4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5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6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7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 dirty="0"/>
                        <a:t>8</a:t>
                      </a:r>
                      <a:endParaRPr sz="32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最適化関数で誤差(損失関数)を小さくなるように重みを更新する">
            <a:extLst>
              <a:ext uri="{FF2B5EF4-FFF2-40B4-BE49-F238E27FC236}">
                <a16:creationId xmlns:a16="http://schemas.microsoft.com/office/drawing/2014/main" id="{332E0E97-9B42-26F6-1821-0EA516CC1F4C}"/>
              </a:ext>
            </a:extLst>
          </p:cNvPr>
          <p:cNvSpPr txBox="1"/>
          <p:nvPr/>
        </p:nvSpPr>
        <p:spPr>
          <a:xfrm>
            <a:off x="8988477" y="1651632"/>
            <a:ext cx="13105413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最適化関数で誤差</a:t>
            </a:r>
            <a:r>
              <a:rPr sz="5400" dirty="0"/>
              <a:t>(</a:t>
            </a:r>
            <a:r>
              <a:rPr sz="5400" dirty="0" err="1"/>
              <a:t>損失関数</a:t>
            </a:r>
            <a:r>
              <a:rPr sz="5400" dirty="0"/>
              <a:t>)</a:t>
            </a:r>
            <a:r>
              <a:rPr sz="5400" dirty="0" err="1"/>
              <a:t>を小さくなるように重みを更新する</a:t>
            </a:r>
            <a:endParaRPr sz="5400" dirty="0"/>
          </a:p>
        </p:txBody>
      </p:sp>
      <p:sp>
        <p:nvSpPr>
          <p:cNvPr id="4" name="最適化関数で誤差(損失関数)を小さくなるように重みを更新する">
            <a:extLst>
              <a:ext uri="{FF2B5EF4-FFF2-40B4-BE49-F238E27FC236}">
                <a16:creationId xmlns:a16="http://schemas.microsoft.com/office/drawing/2014/main" id="{026CE773-38B8-A1E1-C821-4A7DC5C0B2A2}"/>
              </a:ext>
            </a:extLst>
          </p:cNvPr>
          <p:cNvSpPr txBox="1"/>
          <p:nvPr/>
        </p:nvSpPr>
        <p:spPr>
          <a:xfrm>
            <a:off x="3690884" y="307630"/>
            <a:ext cx="17002231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400" dirty="0" err="1"/>
              <a:t>損失関数</a:t>
            </a:r>
            <a:r>
              <a:rPr lang="ja-JP" altLang="en-US" sz="5400" dirty="0"/>
              <a:t>は重みとバイアスの式で表せる　</a:t>
            </a:r>
            <a:r>
              <a:rPr lang="en-US" altLang="ja-JP" sz="5400" dirty="0"/>
              <a:t>E(</a:t>
            </a:r>
            <a:r>
              <a:rPr lang="en-US" altLang="ja-JP" sz="5400" dirty="0" err="1"/>
              <a:t>w,b</a:t>
            </a:r>
            <a:r>
              <a:rPr lang="en-US" altLang="ja-JP" sz="5400" dirty="0"/>
              <a:t>) = 0.8</a:t>
            </a:r>
          </a:p>
        </p:txBody>
      </p:sp>
      <p:sp>
        <p:nvSpPr>
          <p:cNvPr id="5" name="誤差">
            <a:extLst>
              <a:ext uri="{FF2B5EF4-FFF2-40B4-BE49-F238E27FC236}">
                <a16:creationId xmlns:a16="http://schemas.microsoft.com/office/drawing/2014/main" id="{78802C8E-D0E5-BF85-271D-40655381FBD1}"/>
              </a:ext>
            </a:extLst>
          </p:cNvPr>
          <p:cNvSpPr txBox="1"/>
          <p:nvPr/>
        </p:nvSpPr>
        <p:spPr>
          <a:xfrm>
            <a:off x="20359337" y="12257285"/>
            <a:ext cx="281487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dirty="0" err="1"/>
              <a:t>誤差</a:t>
            </a:r>
            <a:r>
              <a:rPr lang="en-US" dirty="0" err="1"/>
              <a:t>E</a:t>
            </a:r>
            <a:r>
              <a:rPr lang="en-US" dirty="0"/>
              <a:t> = 0.8</a:t>
            </a:r>
            <a:endParaRPr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817D9C-20C8-9EB1-4F10-214098A34C9A}"/>
              </a:ext>
            </a:extLst>
          </p:cNvPr>
          <p:cNvSpPr/>
          <p:nvPr/>
        </p:nvSpPr>
        <p:spPr>
          <a:xfrm>
            <a:off x="1907062" y="4857912"/>
            <a:ext cx="21036467" cy="361726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67913-FE26-B99B-D04E-1DB58955016C}"/>
              </a:ext>
            </a:extLst>
          </p:cNvPr>
          <p:cNvSpPr txBox="1"/>
          <p:nvPr/>
        </p:nvSpPr>
        <p:spPr>
          <a:xfrm>
            <a:off x="2020753" y="5135969"/>
            <a:ext cx="21036467" cy="309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・予測結果</a:t>
            </a:r>
            <a:r>
              <a:rPr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推論という</a:t>
            </a:r>
            <a:r>
              <a:rPr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に対して、損失関数で誤差を算出する</a:t>
            </a:r>
            <a:endParaRPr lang="en-US" altLang="ja-JP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・損失関数に対して、最適化関数</a:t>
            </a:r>
            <a:r>
              <a:rPr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最適化アルゴリズムともいう</a:t>
            </a:r>
            <a:r>
              <a:rPr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</a:t>
            </a:r>
            <a:endParaRPr lang="en-US" altLang="ja-JP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誤差が小さくなるように重みとバイアスを更新する</a:t>
            </a:r>
            <a:endParaRPr lang="en-US" altLang="ja-JP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　　　　　　　　　　　　　　　　</a:t>
            </a:r>
            <a:r>
              <a:rPr lang="ja-JP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詳しくは次回以降またやります</a:t>
            </a:r>
            <a:endParaRPr lang="en-US" altLang="ja-JP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5196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5047D7E-A215-4488-A150-3EFECA39DABB}"/>
              </a:ext>
            </a:extLst>
          </p:cNvPr>
          <p:cNvSpPr/>
          <p:nvPr/>
        </p:nvSpPr>
        <p:spPr>
          <a:xfrm>
            <a:off x="2870272" y="338053"/>
            <a:ext cx="18675278" cy="12430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36AFEE-E75E-461E-852C-CBD820DB561D}"/>
              </a:ext>
            </a:extLst>
          </p:cNvPr>
          <p:cNvSpPr txBox="1"/>
          <p:nvPr/>
        </p:nvSpPr>
        <p:spPr>
          <a:xfrm>
            <a:off x="3386968" y="683986"/>
            <a:ext cx="1834908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optimizer=‘Adam’, metrics=[‘accuracy’])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F5695C-146E-4C0C-8980-98DDF96F7619}"/>
              </a:ext>
            </a:extLst>
          </p:cNvPr>
          <p:cNvSpPr txBox="1"/>
          <p:nvPr/>
        </p:nvSpPr>
        <p:spPr>
          <a:xfrm>
            <a:off x="2781300" y="1927083"/>
            <a:ext cx="1657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で評価方法を決める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loss=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損失関数は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ja-JP" sz="36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optimizer=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最適化関数は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‘Adam’</a:t>
            </a: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metrics=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評価関数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モデルの評価方法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[‘accuracy’](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正解率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を指定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2A8E49-1658-4F2C-B233-11EC08C28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74758" y="8074913"/>
            <a:ext cx="16573500" cy="49940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1828F6-7FE9-4870-AF96-09D6602357AE}"/>
              </a:ext>
            </a:extLst>
          </p:cNvPr>
          <p:cNvSpPr/>
          <p:nvPr/>
        </p:nvSpPr>
        <p:spPr>
          <a:xfrm>
            <a:off x="2870272" y="5827036"/>
            <a:ext cx="12762135" cy="8877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DDFEC1-A9AA-4DBD-926A-54F6EADFFDE6}"/>
              </a:ext>
            </a:extLst>
          </p:cNvPr>
          <p:cNvSpPr txBox="1"/>
          <p:nvPr/>
        </p:nvSpPr>
        <p:spPr>
          <a:xfrm>
            <a:off x="3551313" y="5979650"/>
            <a:ext cx="8164437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mode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l.summary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31B65D-D994-4519-8930-71A9B31E30A7}"/>
              </a:ext>
            </a:extLst>
          </p:cNvPr>
          <p:cNvSpPr txBox="1"/>
          <p:nvPr/>
        </p:nvSpPr>
        <p:spPr>
          <a:xfrm>
            <a:off x="3386968" y="7125072"/>
            <a:ext cx="78929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作ったモデルの要約を表示する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EFBFFE-B94E-4D91-98C5-84ED3C07200F}"/>
              </a:ext>
            </a:extLst>
          </p:cNvPr>
          <p:cNvSpPr txBox="1"/>
          <p:nvPr/>
        </p:nvSpPr>
        <p:spPr>
          <a:xfrm>
            <a:off x="16162753" y="9307440"/>
            <a:ext cx="78929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(784+1) × 32 = 25120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904F2E-D24C-4E8C-B148-1561F12E576B}"/>
              </a:ext>
            </a:extLst>
          </p:cNvPr>
          <p:cNvSpPr txBox="1"/>
          <p:nvPr/>
        </p:nvSpPr>
        <p:spPr>
          <a:xfrm>
            <a:off x="16162753" y="10198152"/>
            <a:ext cx="78929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(32+1) × 10 = 330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5D080F-6FA6-4B51-A470-07D03E04593A}"/>
              </a:ext>
            </a:extLst>
          </p:cNvPr>
          <p:cNvSpPr txBox="1"/>
          <p:nvPr/>
        </p:nvSpPr>
        <p:spPr>
          <a:xfrm>
            <a:off x="16162753" y="11582633"/>
            <a:ext cx="78929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25120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+ 330 = 25450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0CAAC0-302C-063E-CE02-D8AE0518AA5C}"/>
              </a:ext>
            </a:extLst>
          </p:cNvPr>
          <p:cNvSpPr txBox="1"/>
          <p:nvPr/>
        </p:nvSpPr>
        <p:spPr>
          <a:xfrm>
            <a:off x="17789560" y="7055178"/>
            <a:ext cx="62661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はパラメーター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変数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のことで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の数</a:t>
            </a:r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93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63BC5-A079-44D5-82CB-05435864D4F5}"/>
              </a:ext>
            </a:extLst>
          </p:cNvPr>
          <p:cNvSpPr/>
          <p:nvPr/>
        </p:nvSpPr>
        <p:spPr>
          <a:xfrm>
            <a:off x="428007" y="343836"/>
            <a:ext cx="23362567" cy="11866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99CFD-D27F-44EA-AB25-89B0DC8313F2}"/>
              </a:ext>
            </a:extLst>
          </p:cNvPr>
          <p:cNvSpPr txBox="1"/>
          <p:nvPr/>
        </p:nvSpPr>
        <p:spPr>
          <a:xfrm>
            <a:off x="392015" y="641711"/>
            <a:ext cx="2330970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model.fit(x_train, y_train, epochs=50, batch_size=64, verbose=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validation_split=0.2, shuffle=True)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E4BE95-F251-48B8-8A42-83B95FA3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4657393"/>
            <a:ext cx="2200602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47/50 750/750 [==============================] - 1s 2ms/step - loss: 0.1602 - accuracy: 0.9409 - val_loss: 0.4712 - val_accuracy: 0.8773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48/50 750/750 [==============================] - 1s 2ms/step - loss: 0.1564 - accuracy: 0.9427 - val_loss: 0.4850 - val_accuracy: 0.8735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49/50 750/750 [==============================] - 1s 2ms/step - loss: 0.1570 - accuracy: 0.9425 - val_loss: 0.4780 - val_accuracy: 0.8767 </a:t>
            </a:r>
            <a:endParaRPr lang="en-US" altLang="ja-JP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>
                <a:latin typeface="Courier New" panose="02070309020205020404" pitchFamily="49" charset="0"/>
                <a:cs typeface="Courier New" panose="02070309020205020404" pitchFamily="49" charset="0"/>
              </a:rPr>
              <a:t>Epoch 50/50 750/750 [==============================] - 1s 2ms/step - loss: 0.1542 - accuracy: 0.9434 - val_loss: 0.5010 - val_accuracy: 0.8724</a:t>
            </a:r>
            <a:r>
              <a:rPr lang="ja-JP" altLang="ja-JP" sz="160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AB50CE-BDD5-49D8-9287-5EE7EF0D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2275640"/>
            <a:ext cx="218521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1/50 750/750 [==============================] - 2s 2ms/step - loss: 0.6172 - accuracy: 0.7892 - val_loss: 0.4628 - val_accuracy: 0.8407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2/50 750/750 [==============================] - 1s 2ms/step - loss: 0.4376 - accuracy: 0.8482 - val_loss: 0.4198 - val_accuracy: 0.8545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3/50 750/750 [==============================] - 1s 2ms/step - loss: 0.4035 - accuracy: 0.8605 - val_loss: 0.4151 - val_accuracy: 0.8565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4/50 750/750 [==============================] - 1s 2ms/step - loss: 0.3793 - accuracy: 0.8673 - val_loss: 0.3926 - val_accuracy: 0.8601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5/50 750/750 [==============================] - 1s 2ms/step - loss: 0.3628 - accuracy: 0.8721 - val_loss: 0.3776 - val_accuracy: 0.8664</a:t>
            </a:r>
            <a:r>
              <a:rPr lang="ja-JP" altLang="ja-JP" sz="1600" dirty="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45AE42-B359-402F-825D-CF82CD76939D}"/>
              </a:ext>
            </a:extLst>
          </p:cNvPr>
          <p:cNvSpPr txBox="1"/>
          <p:nvPr/>
        </p:nvSpPr>
        <p:spPr>
          <a:xfrm>
            <a:off x="4537162" y="6858000"/>
            <a:ext cx="153096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 err="1"/>
              <a:t>model.fit</a:t>
            </a:r>
            <a:r>
              <a:rPr kumimoji="1" lang="en-US" altLang="ja-JP" sz="4800" dirty="0"/>
              <a:t>()</a:t>
            </a:r>
            <a:r>
              <a:rPr kumimoji="1" lang="ja-JP" altLang="en-US" sz="4800" dirty="0"/>
              <a:t>で実際に学習が行われる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D86580-AE78-40BB-9799-5973A984A288}"/>
              </a:ext>
            </a:extLst>
          </p:cNvPr>
          <p:cNvSpPr txBox="1"/>
          <p:nvPr/>
        </p:nvSpPr>
        <p:spPr>
          <a:xfrm>
            <a:off x="11639550" y="3937753"/>
            <a:ext cx="6667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・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B7817E-D1E7-4B40-96E3-029D5255BFAC}"/>
              </a:ext>
            </a:extLst>
          </p:cNvPr>
          <p:cNvSpPr txBox="1"/>
          <p:nvPr/>
        </p:nvSpPr>
        <p:spPr>
          <a:xfrm>
            <a:off x="4537162" y="9482416"/>
            <a:ext cx="1530967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学習は学習用データを全て使いません！</a:t>
            </a:r>
            <a:endParaRPr kumimoji="1" lang="en-US" altLang="ja-JP" sz="4800" dirty="0"/>
          </a:p>
          <a:p>
            <a:pPr algn="ctr"/>
            <a:r>
              <a:rPr kumimoji="1" lang="ja-JP" altLang="en-US" sz="4800" dirty="0"/>
              <a:t>なぜだか覚えてますか？</a:t>
            </a:r>
          </a:p>
        </p:txBody>
      </p:sp>
    </p:spTree>
    <p:extLst>
      <p:ext uri="{BB962C8B-B14F-4D97-AF65-F5344CB8AC3E}">
        <p14:creationId xmlns:p14="http://schemas.microsoft.com/office/powerpoint/2010/main" val="3655995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→そのままだと実力よりも良すぎる正解率が出る可能性(過学習)…"/>
          <p:cNvSpPr txBox="1"/>
          <p:nvPr/>
        </p:nvSpPr>
        <p:spPr>
          <a:xfrm>
            <a:off x="3757119" y="2018703"/>
            <a:ext cx="18044009" cy="16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900"/>
            </a:pPr>
            <a:r>
              <a:t>→そのままだと実力よりも良すぎる正解率が出る可能性(過学習)</a:t>
            </a:r>
          </a:p>
          <a:p>
            <a:pPr algn="l">
              <a:defRPr sz="4900"/>
            </a:pPr>
            <a:r>
              <a:t>　　　　(偏ったデータの可能性を否定するため)</a:t>
            </a:r>
          </a:p>
        </p:txBody>
      </p:sp>
      <p:sp>
        <p:nvSpPr>
          <p:cNvPr id="216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7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218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19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0" name="x(特徴量データ)"/>
          <p:cNvSpPr txBox="1"/>
          <p:nvPr/>
        </p:nvSpPr>
        <p:spPr>
          <a:xfrm>
            <a:off x="2935273" y="4973380"/>
            <a:ext cx="32733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x(</a:t>
            </a:r>
            <a:r>
              <a:rPr sz="3600" dirty="0" err="1"/>
              <a:t>特徴量データ</a:t>
            </a:r>
            <a:r>
              <a:rPr dirty="0"/>
              <a:t>)</a:t>
            </a:r>
          </a:p>
        </p:txBody>
      </p:sp>
      <p:sp>
        <p:nvSpPr>
          <p:cNvPr id="221" name="y(正解データ)"/>
          <p:cNvSpPr txBox="1"/>
          <p:nvPr/>
        </p:nvSpPr>
        <p:spPr>
          <a:xfrm>
            <a:off x="7781852" y="4973380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y(</a:t>
            </a:r>
            <a:r>
              <a:rPr sz="3600" dirty="0" err="1"/>
              <a:t>正解データ</a:t>
            </a:r>
            <a:r>
              <a:rPr dirty="0"/>
              <a:t>)</a:t>
            </a:r>
          </a:p>
        </p:txBody>
      </p:sp>
      <p:sp>
        <p:nvSpPr>
          <p:cNvPr id="222" name="model = LinearRegression()"/>
          <p:cNvSpPr txBox="1"/>
          <p:nvPr/>
        </p:nvSpPr>
        <p:spPr>
          <a:xfrm>
            <a:off x="14448172" y="7882526"/>
            <a:ext cx="7450710" cy="698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 = LinearRegression()</a:t>
            </a:r>
          </a:p>
        </p:txBody>
      </p:sp>
      <p:sp>
        <p:nvSpPr>
          <p:cNvPr id="223" name="model.fit(x,y)"/>
          <p:cNvSpPr txBox="1"/>
          <p:nvPr/>
        </p:nvSpPr>
        <p:spPr>
          <a:xfrm>
            <a:off x="14441822" y="9167011"/>
            <a:ext cx="3534055" cy="6858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model.fit(x,y)</a:t>
            </a:r>
          </a:p>
        </p:txBody>
      </p:sp>
      <p:sp>
        <p:nvSpPr>
          <p:cNvPr id="224" name="矢印"/>
          <p:cNvSpPr/>
          <p:nvPr/>
        </p:nvSpPr>
        <p:spPr>
          <a:xfrm>
            <a:off x="11046874" y="8195485"/>
            <a:ext cx="246799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5" name="まだ学習していない未知のデータでも…"/>
          <p:cNvSpPr txBox="1"/>
          <p:nvPr/>
        </p:nvSpPr>
        <p:spPr>
          <a:xfrm>
            <a:off x="11616578" y="11241705"/>
            <a:ext cx="107823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/>
            </a:pPr>
            <a:r>
              <a:t>まだ学習していない未知のデータでも</a:t>
            </a:r>
          </a:p>
          <a:p>
            <a:pPr algn="l">
              <a:defRPr sz="4200"/>
            </a:pPr>
            <a:r>
              <a:t>良い結果が出るかどうか検証用データも必要</a:t>
            </a:r>
          </a:p>
        </p:txBody>
      </p:sp>
      <p:sp>
        <p:nvSpPr>
          <p:cNvPr id="226" name="四角形"/>
          <p:cNvSpPr/>
          <p:nvPr/>
        </p:nvSpPr>
        <p:spPr>
          <a:xfrm rot="18900000">
            <a:off x="12165276" y="5920609"/>
            <a:ext cx="231195" cy="569120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27" name="四角形"/>
          <p:cNvSpPr/>
          <p:nvPr/>
        </p:nvSpPr>
        <p:spPr>
          <a:xfrm rot="18900000">
            <a:off x="9176334" y="8634131"/>
            <a:ext cx="6062537" cy="26416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39A7E5-F4AD-4CB5-8AFB-C26A47B3C53B}"/>
              </a:ext>
            </a:extLst>
          </p:cNvPr>
          <p:cNvSpPr txBox="1"/>
          <p:nvPr/>
        </p:nvSpPr>
        <p:spPr>
          <a:xfrm>
            <a:off x="366157" y="350332"/>
            <a:ext cx="3786681" cy="60119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入門編のスライド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四角形"/>
          <p:cNvSpPr/>
          <p:nvPr/>
        </p:nvSpPr>
        <p:spPr>
          <a:xfrm>
            <a:off x="2057755" y="5900682"/>
            <a:ext cx="5028370" cy="671842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0" name="四角形"/>
          <p:cNvSpPr/>
          <p:nvPr/>
        </p:nvSpPr>
        <p:spPr>
          <a:xfrm>
            <a:off x="8238062" y="5900682"/>
            <a:ext cx="1907263" cy="6718421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31" name="x(特徴量データ)"/>
          <p:cNvSpPr txBox="1"/>
          <p:nvPr/>
        </p:nvSpPr>
        <p:spPr>
          <a:xfrm>
            <a:off x="3099564" y="5060374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232" name="y(正解データ)"/>
          <p:cNvSpPr txBox="1"/>
          <p:nvPr/>
        </p:nvSpPr>
        <p:spPr>
          <a:xfrm>
            <a:off x="7907723" y="5060374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233" name="線"/>
          <p:cNvSpPr/>
          <p:nvPr/>
        </p:nvSpPr>
        <p:spPr>
          <a:xfrm flipV="1">
            <a:off x="1357372" y="11013438"/>
            <a:ext cx="10051846" cy="760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学習用"/>
          <p:cNvSpPr txBox="1"/>
          <p:nvPr/>
        </p:nvSpPr>
        <p:spPr>
          <a:xfrm>
            <a:off x="6339964" y="848686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学習用</a:t>
            </a:r>
          </a:p>
        </p:txBody>
      </p:sp>
      <p:sp>
        <p:nvSpPr>
          <p:cNvPr id="235" name="検証用"/>
          <p:cNvSpPr txBox="1"/>
          <p:nvPr/>
        </p:nvSpPr>
        <p:spPr>
          <a:xfrm>
            <a:off x="6339964" y="11498770"/>
            <a:ext cx="2120901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r>
              <a:t>検証用</a:t>
            </a:r>
          </a:p>
        </p:txBody>
      </p:sp>
      <p:sp>
        <p:nvSpPr>
          <p:cNvPr id="236" name="ホールドアウト法"/>
          <p:cNvSpPr txBox="1"/>
          <p:nvPr/>
        </p:nvSpPr>
        <p:spPr>
          <a:xfrm>
            <a:off x="8612232" y="2249716"/>
            <a:ext cx="719074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ホールドアウト法</a:t>
            </a:r>
          </a:p>
        </p:txBody>
      </p:sp>
      <p:sp>
        <p:nvSpPr>
          <p:cNvPr id="237" name="新たにデータを用意するのではなく、…"/>
          <p:cNvSpPr txBox="1"/>
          <p:nvPr/>
        </p:nvSpPr>
        <p:spPr>
          <a:xfrm>
            <a:off x="12339074" y="3996749"/>
            <a:ext cx="10693401" cy="26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新たにデータを用意するのではなく、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全データを学習用と検証用に分割する</a:t>
            </a:r>
          </a:p>
          <a:p>
            <a:pPr>
              <a:defRPr sz="49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(20~30%で分割するのが一般的)</a:t>
            </a:r>
          </a:p>
        </p:txBody>
      </p:sp>
      <p:sp>
        <p:nvSpPr>
          <p:cNvPr id="242" name="四角形"/>
          <p:cNvSpPr/>
          <p:nvPr/>
        </p:nvSpPr>
        <p:spPr>
          <a:xfrm>
            <a:off x="15602" y="-5268"/>
            <a:ext cx="24384001" cy="14160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43" name="機械学習ではそのままデータを丸ごと学習させない！"/>
          <p:cNvSpPr txBox="1"/>
          <p:nvPr/>
        </p:nvSpPr>
        <p:spPr>
          <a:xfrm>
            <a:off x="3905889" y="350332"/>
            <a:ext cx="17746469" cy="704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t>機械学習ではそのままデータを丸ごと学習させない！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019486-7A90-4AD2-B07B-303BDFB4FF1D}"/>
              </a:ext>
            </a:extLst>
          </p:cNvPr>
          <p:cNvSpPr txBox="1"/>
          <p:nvPr/>
        </p:nvSpPr>
        <p:spPr>
          <a:xfrm>
            <a:off x="366157" y="350332"/>
            <a:ext cx="3786681" cy="60119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入門編のスライド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63BC5-A079-44D5-82CB-05435864D4F5}"/>
              </a:ext>
            </a:extLst>
          </p:cNvPr>
          <p:cNvSpPr/>
          <p:nvPr/>
        </p:nvSpPr>
        <p:spPr>
          <a:xfrm>
            <a:off x="616680" y="227387"/>
            <a:ext cx="23151552" cy="10499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99CFD-D27F-44EA-AB25-89B0DC8313F2}"/>
              </a:ext>
            </a:extLst>
          </p:cNvPr>
          <p:cNvSpPr txBox="1"/>
          <p:nvPr/>
        </p:nvSpPr>
        <p:spPr>
          <a:xfrm>
            <a:off x="616680" y="396074"/>
            <a:ext cx="227634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model.fit(x_train, y_train, epochs=50, batch_size=64, verbose=1,　validation_split=0.2, shuffle=True)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C4A40-FD44-4850-993B-324BFB5A5DAE}"/>
              </a:ext>
            </a:extLst>
          </p:cNvPr>
          <p:cNvSpPr txBox="1"/>
          <p:nvPr/>
        </p:nvSpPr>
        <p:spPr>
          <a:xfrm>
            <a:off x="11201396" y="7405551"/>
            <a:ext cx="75494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</a:t>
            </a:r>
            <a:r>
              <a:rPr kumimoji="1" lang="ja-JP" altLang="en-US" sz="4800" dirty="0"/>
              <a:t>枚ずつ取り出して学習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C03E57-92E1-47B7-B290-185ACF110EE6}"/>
              </a:ext>
            </a:extLst>
          </p:cNvPr>
          <p:cNvSpPr txBox="1"/>
          <p:nvPr/>
        </p:nvSpPr>
        <p:spPr>
          <a:xfrm>
            <a:off x="12003177" y="816268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64×750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=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48000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45AE42-B359-402F-825D-CF82CD76939D}"/>
              </a:ext>
            </a:extLst>
          </p:cNvPr>
          <p:cNvSpPr txBox="1"/>
          <p:nvPr/>
        </p:nvSpPr>
        <p:spPr>
          <a:xfrm>
            <a:off x="11506196" y="11287112"/>
            <a:ext cx="72446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lang="ja-JP" altLang="en-US" sz="4800" dirty="0"/>
              <a:t>枚の画像で検証</a:t>
            </a:r>
            <a:endParaRPr kumimoji="1" lang="ja-JP" altLang="en-US" sz="4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D86580-AE78-40BB-9799-5973A984A288}"/>
              </a:ext>
            </a:extLst>
          </p:cNvPr>
          <p:cNvSpPr txBox="1"/>
          <p:nvPr/>
        </p:nvSpPr>
        <p:spPr>
          <a:xfrm>
            <a:off x="4138610" y="2291591"/>
            <a:ext cx="15719611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x_train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: 60000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枚の画像</a:t>
            </a:r>
            <a:endParaRPr kumimoji="0" lang="en-US" altLang="ja-JP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y_train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：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60000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枚の画像の正解ラベル</a:t>
            </a:r>
            <a:endParaRPr kumimoji="0" lang="en-US" altLang="ja-JP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epochs : 50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回学習させる</a:t>
            </a:r>
            <a:endParaRPr kumimoji="0" lang="en-US" altLang="ja-JP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: 64</a:t>
            </a:r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枚ずつ取り出して学習させる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validation_split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 : </a:t>
            </a:r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学習用データの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0.2(2</a:t>
            </a:r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割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を検証用データに使用する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shuffle : 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学習用データを使用する際にデータをシャッフルする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C6176-55C3-4768-BDFC-FB36DE73878F}"/>
              </a:ext>
            </a:extLst>
          </p:cNvPr>
          <p:cNvSpPr/>
          <p:nvPr/>
        </p:nvSpPr>
        <p:spPr>
          <a:xfrm>
            <a:off x="971550" y="6858000"/>
            <a:ext cx="3863789" cy="60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B84F4C-4E97-48F9-BFB6-75865E73B4E8}"/>
              </a:ext>
            </a:extLst>
          </p:cNvPr>
          <p:cNvSpPr/>
          <p:nvPr/>
        </p:nvSpPr>
        <p:spPr>
          <a:xfrm>
            <a:off x="6610350" y="6858000"/>
            <a:ext cx="3863788" cy="3467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DE64C0-2A98-42F4-8088-4FBCCCA63E57}"/>
              </a:ext>
            </a:extLst>
          </p:cNvPr>
          <p:cNvSpPr/>
          <p:nvPr/>
        </p:nvSpPr>
        <p:spPr>
          <a:xfrm>
            <a:off x="6610349" y="10553700"/>
            <a:ext cx="3863789" cy="225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5BC72E-4A86-45E1-B26A-C3908196EEE5}"/>
              </a:ext>
            </a:extLst>
          </p:cNvPr>
          <p:cNvSpPr txBox="1"/>
          <p:nvPr/>
        </p:nvSpPr>
        <p:spPr>
          <a:xfrm>
            <a:off x="6961092" y="11301406"/>
            <a:ext cx="3162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974BF-397D-44A1-AE75-BD415485B3A8}"/>
              </a:ext>
            </a:extLst>
          </p:cNvPr>
          <p:cNvSpPr txBox="1"/>
          <p:nvPr/>
        </p:nvSpPr>
        <p:spPr>
          <a:xfrm>
            <a:off x="6187887" y="8341294"/>
            <a:ext cx="50135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48000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B12F43-653E-4EA5-9E2F-B2E84353E4BB}"/>
              </a:ext>
            </a:extLst>
          </p:cNvPr>
          <p:cNvSpPr txBox="1"/>
          <p:nvPr/>
        </p:nvSpPr>
        <p:spPr>
          <a:xfrm>
            <a:off x="716057" y="9715041"/>
            <a:ext cx="43747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60000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B15784-6DD0-44D0-941C-4AA65B7A36CC}"/>
              </a:ext>
            </a:extLst>
          </p:cNvPr>
          <p:cNvSpPr txBox="1"/>
          <p:nvPr/>
        </p:nvSpPr>
        <p:spPr>
          <a:xfrm>
            <a:off x="12003177" y="895791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→</a:t>
            </a:r>
            <a:r>
              <a:rPr kumimoji="1" lang="en-US" altLang="ja-JP" sz="4800" dirty="0"/>
              <a:t>750</a:t>
            </a:r>
            <a:r>
              <a:rPr kumimoji="1" lang="ja-JP" altLang="en-US" sz="4800" dirty="0"/>
              <a:t>回重みを更新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AE828ED-64A6-4DDC-9E52-93D6078EF37E}"/>
              </a:ext>
            </a:extLst>
          </p:cNvPr>
          <p:cNvSpPr/>
          <p:nvPr/>
        </p:nvSpPr>
        <p:spPr>
          <a:xfrm rot="5400000">
            <a:off x="14401801" y="10151417"/>
            <a:ext cx="933450" cy="75713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45E2260D-FA3A-4724-B9AD-35E3583B8DC8}"/>
              </a:ext>
            </a:extLst>
          </p:cNvPr>
          <p:cNvSpPr/>
          <p:nvPr/>
        </p:nvSpPr>
        <p:spPr>
          <a:xfrm rot="10800000">
            <a:off x="18943021" y="6806079"/>
            <a:ext cx="713849" cy="552972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7ABFB1-482C-4CE9-AAC8-C85CD3647561}"/>
              </a:ext>
            </a:extLst>
          </p:cNvPr>
          <p:cNvSpPr txBox="1"/>
          <p:nvPr/>
        </p:nvSpPr>
        <p:spPr>
          <a:xfrm>
            <a:off x="19647871" y="8859980"/>
            <a:ext cx="45837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この作業を</a:t>
            </a:r>
            <a:endParaRPr kumimoji="1" lang="en-US" altLang="ja-JP" sz="4800" dirty="0"/>
          </a:p>
          <a:p>
            <a:pPr algn="ctr"/>
            <a:r>
              <a:rPr kumimoji="1" lang="en-US" altLang="ja-JP" sz="4800" dirty="0"/>
              <a:t>50</a:t>
            </a:r>
            <a:r>
              <a:rPr kumimoji="1" lang="ja-JP" altLang="en-US" sz="4800" dirty="0"/>
              <a:t>回繰り返す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4B30A4-3117-4B42-8D05-E4B35B3D98D5}"/>
              </a:ext>
            </a:extLst>
          </p:cNvPr>
          <p:cNvSpPr/>
          <p:nvPr/>
        </p:nvSpPr>
        <p:spPr>
          <a:xfrm>
            <a:off x="5372100" y="9638762"/>
            <a:ext cx="757131" cy="9334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834696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63BC5-A079-44D5-82CB-05435864D4F5}"/>
              </a:ext>
            </a:extLst>
          </p:cNvPr>
          <p:cNvSpPr/>
          <p:nvPr/>
        </p:nvSpPr>
        <p:spPr>
          <a:xfrm>
            <a:off x="616680" y="227387"/>
            <a:ext cx="23151552" cy="10499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99CFD-D27F-44EA-AB25-89B0DC8313F2}"/>
              </a:ext>
            </a:extLst>
          </p:cNvPr>
          <p:cNvSpPr txBox="1"/>
          <p:nvPr/>
        </p:nvSpPr>
        <p:spPr>
          <a:xfrm>
            <a:off x="616680" y="396074"/>
            <a:ext cx="227634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model.fit(x_train, y_train, epochs=50, batch_size=64, verbose=1,　validation_split=0.2, shuffle=True)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C4A40-FD44-4850-993B-324BFB5A5DAE}"/>
              </a:ext>
            </a:extLst>
          </p:cNvPr>
          <p:cNvSpPr txBox="1"/>
          <p:nvPr/>
        </p:nvSpPr>
        <p:spPr>
          <a:xfrm>
            <a:off x="11201396" y="7405551"/>
            <a:ext cx="75494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</a:t>
            </a:r>
            <a:r>
              <a:rPr kumimoji="1" lang="ja-JP" altLang="en-US" sz="4800" dirty="0"/>
              <a:t>枚ずつ取り出して学習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C03E57-92E1-47B7-B290-185ACF110EE6}"/>
              </a:ext>
            </a:extLst>
          </p:cNvPr>
          <p:cNvSpPr txBox="1"/>
          <p:nvPr/>
        </p:nvSpPr>
        <p:spPr>
          <a:xfrm>
            <a:off x="12003177" y="816268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64×750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=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48000</a:t>
            </a:r>
            <a:endParaRPr kumimoji="1"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45AE42-B359-402F-825D-CF82CD76939D}"/>
              </a:ext>
            </a:extLst>
          </p:cNvPr>
          <p:cNvSpPr txBox="1"/>
          <p:nvPr/>
        </p:nvSpPr>
        <p:spPr>
          <a:xfrm>
            <a:off x="11506196" y="11287112"/>
            <a:ext cx="72446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lang="ja-JP" altLang="en-US" sz="4800" dirty="0"/>
              <a:t>枚の画像で検証</a:t>
            </a:r>
            <a:endParaRPr kumimoji="1"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C6176-55C3-4768-BDFC-FB36DE73878F}"/>
              </a:ext>
            </a:extLst>
          </p:cNvPr>
          <p:cNvSpPr/>
          <p:nvPr/>
        </p:nvSpPr>
        <p:spPr>
          <a:xfrm>
            <a:off x="971550" y="6858000"/>
            <a:ext cx="3863789" cy="60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B84F4C-4E97-48F9-BFB6-75865E73B4E8}"/>
              </a:ext>
            </a:extLst>
          </p:cNvPr>
          <p:cNvSpPr/>
          <p:nvPr/>
        </p:nvSpPr>
        <p:spPr>
          <a:xfrm>
            <a:off x="6610350" y="6858000"/>
            <a:ext cx="3863788" cy="3467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DE64C0-2A98-42F4-8088-4FBCCCA63E57}"/>
              </a:ext>
            </a:extLst>
          </p:cNvPr>
          <p:cNvSpPr/>
          <p:nvPr/>
        </p:nvSpPr>
        <p:spPr>
          <a:xfrm>
            <a:off x="6610349" y="10553700"/>
            <a:ext cx="3863789" cy="225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5BC72E-4A86-45E1-B26A-C3908196EEE5}"/>
              </a:ext>
            </a:extLst>
          </p:cNvPr>
          <p:cNvSpPr txBox="1"/>
          <p:nvPr/>
        </p:nvSpPr>
        <p:spPr>
          <a:xfrm>
            <a:off x="6961092" y="11301406"/>
            <a:ext cx="3162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12000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974BF-397D-44A1-AE75-BD415485B3A8}"/>
              </a:ext>
            </a:extLst>
          </p:cNvPr>
          <p:cNvSpPr txBox="1"/>
          <p:nvPr/>
        </p:nvSpPr>
        <p:spPr>
          <a:xfrm>
            <a:off x="6187887" y="8341294"/>
            <a:ext cx="50135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48000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B12F43-653E-4EA5-9E2F-B2E84353E4BB}"/>
              </a:ext>
            </a:extLst>
          </p:cNvPr>
          <p:cNvSpPr txBox="1"/>
          <p:nvPr/>
        </p:nvSpPr>
        <p:spPr>
          <a:xfrm>
            <a:off x="716057" y="9715041"/>
            <a:ext cx="43747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60000</a:t>
            </a:r>
            <a:r>
              <a:rPr kumimoji="1" lang="ja-JP" altLang="en-US" sz="4800" dirty="0"/>
              <a:t>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B15784-6DD0-44D0-941C-4AA65B7A36CC}"/>
              </a:ext>
            </a:extLst>
          </p:cNvPr>
          <p:cNvSpPr txBox="1"/>
          <p:nvPr/>
        </p:nvSpPr>
        <p:spPr>
          <a:xfrm>
            <a:off x="12003177" y="8957911"/>
            <a:ext cx="59458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→</a:t>
            </a:r>
            <a:r>
              <a:rPr kumimoji="1" lang="en-US" altLang="ja-JP" sz="4800" dirty="0"/>
              <a:t>750</a:t>
            </a:r>
            <a:r>
              <a:rPr kumimoji="1" lang="ja-JP" altLang="en-US" sz="4800" dirty="0"/>
              <a:t>回重みを更新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AE828ED-64A6-4DDC-9E52-93D6078EF37E}"/>
              </a:ext>
            </a:extLst>
          </p:cNvPr>
          <p:cNvSpPr/>
          <p:nvPr/>
        </p:nvSpPr>
        <p:spPr>
          <a:xfrm rot="5400000">
            <a:off x="14401801" y="10151417"/>
            <a:ext cx="933450" cy="75713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45E2260D-FA3A-4724-B9AD-35E3583B8DC8}"/>
              </a:ext>
            </a:extLst>
          </p:cNvPr>
          <p:cNvSpPr/>
          <p:nvPr/>
        </p:nvSpPr>
        <p:spPr>
          <a:xfrm rot="10800000">
            <a:off x="18943021" y="6806079"/>
            <a:ext cx="713849" cy="552972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7ABFB1-482C-4CE9-AAC8-C85CD3647561}"/>
              </a:ext>
            </a:extLst>
          </p:cNvPr>
          <p:cNvSpPr txBox="1"/>
          <p:nvPr/>
        </p:nvSpPr>
        <p:spPr>
          <a:xfrm>
            <a:off x="19647871" y="8859980"/>
            <a:ext cx="458372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この作業を</a:t>
            </a:r>
            <a:endParaRPr kumimoji="1" lang="en-US" altLang="ja-JP" sz="4800" dirty="0"/>
          </a:p>
          <a:p>
            <a:pPr algn="ctr"/>
            <a:r>
              <a:rPr kumimoji="1" lang="en-US" altLang="ja-JP" sz="4800" dirty="0"/>
              <a:t>50</a:t>
            </a:r>
            <a:r>
              <a:rPr kumimoji="1" lang="ja-JP" altLang="en-US" sz="4800" dirty="0"/>
              <a:t>回繰り返す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4B30A4-3117-4B42-8D05-E4B35B3D98D5}"/>
              </a:ext>
            </a:extLst>
          </p:cNvPr>
          <p:cNvSpPr/>
          <p:nvPr/>
        </p:nvSpPr>
        <p:spPr>
          <a:xfrm>
            <a:off x="5372100" y="9638762"/>
            <a:ext cx="757131" cy="9334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E958B72-5C30-4BDD-99A1-88E504A6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4657393"/>
            <a:ext cx="2200602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47/50 750/750 [==============================] - 1s 2ms/step - loss: 0.1602 - accuracy: 0.9409 - val_loss: 0.4712 - val_accuracy: 0.8773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48/50 750/750 [==============================] - 1s 2ms/step - loss: 0.1564 - accuracy: 0.9427 - val_loss: 0.4850 - val_accuracy: 0.8735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49/50 750/750 [==============================] - 1s 2ms/step - loss: 0.1570 - accuracy: 0.9425 - val_loss: 0.4780 - val_accuracy: 0.8767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50/50 750/750 [==============================] - 1s 2ms/step - loss: 0.1542 - accuracy: 0.9434 - val_loss: 0.5010 - val_accuracy: 0.8724</a:t>
            </a:r>
            <a:r>
              <a:rPr lang="ja-JP" altLang="ja-JP" sz="1600" dirty="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8E50AB-288C-4998-B38C-C02F094F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2275640"/>
            <a:ext cx="218521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1/50 750/750 [==============================] - 2s 2ms/step - loss: 0.6172 - accuracy: 0.7892 - val_loss: 0.4628 - val_accuracy: 0.8407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2/50 750/750 [==============================] - 1s 2ms/step - loss: 0.4376 - accuracy: 0.8482 - val_loss: 0.4198 - val_accuracy: 0.8545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3/50 750/750 [==============================] - 1s 2ms/step - loss: 0.4035 - accuracy: 0.8605 - val_loss: 0.4151 - val_accuracy: 0.8565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4/50 750/750 [==============================] - 1s 2ms/step - loss: 0.3793 - accuracy: 0.8673 - val_loss: 0.3926 - val_accuracy: 0.8601 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8288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Epoch 5/50 750/750 [==============================] - 1s 2ms/step - loss: 0.3628 - accuracy: 0.8721 - val_loss: 0.3776 - val_accuracy: 0.8664</a:t>
            </a:r>
            <a:r>
              <a:rPr lang="ja-JP" altLang="ja-JP" sz="1600" dirty="0">
                <a:solidFill>
                  <a:schemeClr val="tx1"/>
                </a:solidFill>
              </a:rPr>
              <a:t> </a:t>
            </a:r>
            <a:endParaRPr lang="ja-JP" altLang="ja-JP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4B6281-A6AD-4DA5-918A-925AA8E0A6A9}"/>
              </a:ext>
            </a:extLst>
          </p:cNvPr>
          <p:cNvSpPr txBox="1"/>
          <p:nvPr/>
        </p:nvSpPr>
        <p:spPr>
          <a:xfrm>
            <a:off x="11639550" y="3937753"/>
            <a:ext cx="6667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・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・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5110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9D11D-A316-4BD5-A30C-FAC86AF4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0" y="355600"/>
            <a:ext cx="4255008" cy="1089152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8642AD-D665-48A7-9447-2A04357CCCD8}"/>
              </a:ext>
            </a:extLst>
          </p:cNvPr>
          <p:cNvSpPr txBox="1"/>
          <p:nvPr/>
        </p:nvSpPr>
        <p:spPr>
          <a:xfrm>
            <a:off x="3112495" y="2157712"/>
            <a:ext cx="17863841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/>
              <a:t>①入力層の変数の数が</a:t>
            </a:r>
            <a:r>
              <a:rPr lang="en-US" altLang="ja-JP" sz="3600" dirty="0"/>
              <a:t>784</a:t>
            </a:r>
            <a:r>
              <a:rPr lang="ja-JP" altLang="en-US" sz="3600" dirty="0"/>
              <a:t>、中間層のニューロンの数を８つ、出力層のニューロンの数を</a:t>
            </a:r>
            <a:r>
              <a:rPr lang="en-US" altLang="ja-JP" sz="3600" dirty="0"/>
              <a:t>1</a:t>
            </a:r>
            <a:r>
              <a:rPr lang="ja-JP" altLang="en-US" sz="3600" dirty="0"/>
              <a:t>とした場合、パラメータ（重みとバイアス）の総数はいくつになるか？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946A1E-8066-4DE8-9612-998D8D369154}"/>
              </a:ext>
            </a:extLst>
          </p:cNvPr>
          <p:cNvSpPr txBox="1"/>
          <p:nvPr/>
        </p:nvSpPr>
        <p:spPr>
          <a:xfrm>
            <a:off x="3112494" y="4054205"/>
            <a:ext cx="17863841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/>
              <a:t>②入力層の変数の数が</a:t>
            </a:r>
            <a:r>
              <a:rPr lang="en-US" altLang="ja-JP" sz="3600" dirty="0"/>
              <a:t>58</a:t>
            </a:r>
            <a:r>
              <a:rPr lang="ja-JP" altLang="en-US" sz="3600" dirty="0"/>
              <a:t>、中間層の</a:t>
            </a:r>
            <a:r>
              <a:rPr lang="en-US" altLang="ja-JP" sz="3600" dirty="0"/>
              <a:t>1</a:t>
            </a:r>
            <a:r>
              <a:rPr lang="ja-JP" altLang="en-US" sz="3600" dirty="0"/>
              <a:t>つ目のニューロンの数を８つ、中間層の</a:t>
            </a:r>
            <a:r>
              <a:rPr lang="en-US" altLang="ja-JP" sz="3600" dirty="0"/>
              <a:t>2</a:t>
            </a:r>
            <a:r>
              <a:rPr lang="ja-JP" altLang="en-US" sz="3600" dirty="0"/>
              <a:t>つ目のニューロンの数を</a:t>
            </a:r>
            <a:r>
              <a:rPr lang="en-US" altLang="ja-JP" sz="3600" dirty="0"/>
              <a:t>3</a:t>
            </a:r>
            <a:r>
              <a:rPr lang="ja-JP" altLang="en-US" sz="3600" dirty="0"/>
              <a:t>つ、出力層のニューロンの数を</a:t>
            </a:r>
            <a:r>
              <a:rPr lang="en-US" altLang="ja-JP" sz="3600" dirty="0"/>
              <a:t>5</a:t>
            </a:r>
            <a:r>
              <a:rPr lang="ja-JP" altLang="en-US" sz="3600" dirty="0"/>
              <a:t>とした場合、パラメータ（重みとバイアス）の総数はいくつになるか？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3339EB-6F50-409A-8C1E-A839E182EE39}"/>
              </a:ext>
            </a:extLst>
          </p:cNvPr>
          <p:cNvSpPr txBox="1"/>
          <p:nvPr/>
        </p:nvSpPr>
        <p:spPr>
          <a:xfrm>
            <a:off x="3112492" y="6963622"/>
            <a:ext cx="17863841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/>
              <a:t>③ </a:t>
            </a:r>
            <a:r>
              <a:rPr lang="en-US" altLang="ja-JP" sz="3600" dirty="0" err="1"/>
              <a:t>fashon_mnisit</a:t>
            </a:r>
            <a:r>
              <a:rPr lang="ja-JP" altLang="en-US" sz="3600" dirty="0"/>
              <a:t>の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画像が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60000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枚の時、</a:t>
            </a:r>
            <a:r>
              <a:rPr lang="ja-JP" altLang="en-US" sz="3600" dirty="0"/>
              <a:t>学習用に</a:t>
            </a:r>
            <a:r>
              <a:rPr lang="en-US" altLang="ja-JP" sz="3600" dirty="0"/>
              <a:t>7</a:t>
            </a:r>
            <a:r>
              <a:rPr lang="ja-JP" altLang="en-US" sz="3600" dirty="0"/>
              <a:t>割、検証用に</a:t>
            </a:r>
            <a:r>
              <a:rPr lang="en-US" altLang="ja-JP" sz="3600" dirty="0"/>
              <a:t>3</a:t>
            </a:r>
            <a:r>
              <a:rPr lang="ja-JP" altLang="en-US" sz="3600" dirty="0"/>
              <a:t>割、バッチサイズを</a:t>
            </a:r>
            <a:r>
              <a:rPr lang="en-US" altLang="ja-JP" sz="3600" dirty="0"/>
              <a:t>128</a:t>
            </a:r>
            <a:r>
              <a:rPr lang="ja-JP" altLang="en-US" sz="3600" dirty="0"/>
              <a:t>とすると、一回</a:t>
            </a:r>
            <a:r>
              <a:rPr lang="en-US" altLang="ja-JP" sz="3600" dirty="0"/>
              <a:t>(1</a:t>
            </a:r>
            <a:r>
              <a:rPr lang="ja-JP" altLang="en-US" sz="3600" dirty="0"/>
              <a:t>エポック</a:t>
            </a:r>
            <a:r>
              <a:rPr lang="en-US" altLang="ja-JP" sz="3600" dirty="0"/>
              <a:t>)</a:t>
            </a:r>
            <a:r>
              <a:rPr lang="ja-JP" altLang="en-US" sz="3600" dirty="0"/>
              <a:t>に重みを更新する回数はいくつになるか？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B2E94-A7C0-49B6-993A-6561A9EC2C2C}"/>
              </a:ext>
            </a:extLst>
          </p:cNvPr>
          <p:cNvSpPr txBox="1"/>
          <p:nvPr/>
        </p:nvSpPr>
        <p:spPr>
          <a:xfrm>
            <a:off x="3112492" y="9484467"/>
            <a:ext cx="17863841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/>
              <a:t>④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画像が</a:t>
            </a: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100000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枚の時、</a:t>
            </a:r>
            <a:r>
              <a:rPr lang="ja-JP" altLang="en-US" sz="3600" dirty="0"/>
              <a:t>学習用に</a:t>
            </a:r>
            <a:r>
              <a:rPr lang="en-US" altLang="ja-JP" sz="3600" dirty="0"/>
              <a:t>9</a:t>
            </a:r>
            <a:r>
              <a:rPr lang="ja-JP" altLang="en-US" sz="3600" dirty="0"/>
              <a:t>割、検証用に</a:t>
            </a:r>
            <a:r>
              <a:rPr lang="en-US" altLang="ja-JP" sz="3600" dirty="0"/>
              <a:t>1</a:t>
            </a:r>
            <a:r>
              <a:rPr lang="ja-JP" altLang="en-US" sz="3600" dirty="0"/>
              <a:t>割、バッチサイズを</a:t>
            </a:r>
            <a:r>
              <a:rPr lang="en-US" altLang="ja-JP" sz="3600" dirty="0"/>
              <a:t>256</a:t>
            </a:r>
            <a:r>
              <a:rPr lang="ja-JP" altLang="en-US" sz="3600" dirty="0"/>
              <a:t>とすると、一回</a:t>
            </a:r>
            <a:r>
              <a:rPr lang="en-US" altLang="ja-JP" sz="3600" dirty="0"/>
              <a:t>(1</a:t>
            </a:r>
            <a:r>
              <a:rPr lang="ja-JP" altLang="en-US" sz="3600" dirty="0"/>
              <a:t>エポック</a:t>
            </a:r>
            <a:r>
              <a:rPr lang="en-US" altLang="ja-JP" sz="3600" dirty="0"/>
              <a:t>)</a:t>
            </a:r>
            <a:r>
              <a:rPr lang="ja-JP" altLang="en-US" sz="3600" dirty="0"/>
              <a:t>に重みを更新する回数はいくつになるか？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0750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深層学習(教師あり機械学習)の復習"/>
          <p:cNvSpPr txBox="1"/>
          <p:nvPr/>
        </p:nvSpPr>
        <p:spPr>
          <a:xfrm>
            <a:off x="6340754" y="649647"/>
            <a:ext cx="11702492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深層学習(教師あり機械学習)の復習</a:t>
            </a:r>
          </a:p>
        </p:txBody>
      </p:sp>
      <p:sp>
        <p:nvSpPr>
          <p:cNvPr id="180" name="データを用意する"/>
          <p:cNvSpPr txBox="1"/>
          <p:nvPr/>
        </p:nvSpPr>
        <p:spPr>
          <a:xfrm>
            <a:off x="1508864" y="3388212"/>
            <a:ext cx="60071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データを用意する</a:t>
            </a:r>
          </a:p>
        </p:txBody>
      </p:sp>
      <p:sp>
        <p:nvSpPr>
          <p:cNvPr id="181" name="学習させる"/>
          <p:cNvSpPr txBox="1"/>
          <p:nvPr/>
        </p:nvSpPr>
        <p:spPr>
          <a:xfrm>
            <a:off x="18298452" y="2955280"/>
            <a:ext cx="37752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学習させる</a:t>
            </a:r>
          </a:p>
        </p:txBody>
      </p:sp>
      <p:pic>
        <p:nvPicPr>
          <p:cNvPr id="182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rcRect l="7543" t="22980" r="16444"/>
          <a:stretch>
            <a:fillRect/>
          </a:stretch>
        </p:blipFill>
        <p:spPr>
          <a:xfrm>
            <a:off x="17258685" y="9435836"/>
            <a:ext cx="5699540" cy="3477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ニューラルネットワーク"/>
          <p:cNvSpPr txBox="1"/>
          <p:nvPr/>
        </p:nvSpPr>
        <p:spPr>
          <a:xfrm>
            <a:off x="17423538" y="8629632"/>
            <a:ext cx="5369815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sz="3800">
                <a:solidFill>
                  <a:srgbClr val="5E5E5E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ニューラルネットワーク</a:t>
            </a:r>
          </a:p>
        </p:txBody>
      </p:sp>
      <p:pic>
        <p:nvPicPr>
          <p:cNvPr id="184" name="スクリーンショット 2021-02-16 9.04.12.png" descr="スクリーンショット 2021-02-16 9.04.12.png"/>
          <p:cNvPicPr>
            <a:picLocks noChangeAspect="1"/>
          </p:cNvPicPr>
          <p:nvPr/>
        </p:nvPicPr>
        <p:blipFill>
          <a:blip r:embed="rId3">
            <a:alphaModFix amt="33151"/>
          </a:blip>
          <a:stretch>
            <a:fillRect/>
          </a:stretch>
        </p:blipFill>
        <p:spPr>
          <a:xfrm>
            <a:off x="17902825" y="5431011"/>
            <a:ext cx="3535173" cy="27091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5" name="ロジスティック回帰分析"/>
          <p:cNvSpPr txBox="1"/>
          <p:nvPr/>
        </p:nvSpPr>
        <p:spPr>
          <a:xfrm>
            <a:off x="17224425" y="4550174"/>
            <a:ext cx="5408423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sz="3800">
                <a:solidFill>
                  <a:srgbClr val="5E5E5E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ロジスティック回帰分析</a:t>
            </a:r>
            <a:endParaRPr dirty="0"/>
          </a:p>
        </p:txBody>
      </p:sp>
      <p:sp>
        <p:nvSpPr>
          <p:cNvPr id="186" name="四角形"/>
          <p:cNvSpPr/>
          <p:nvPr/>
        </p:nvSpPr>
        <p:spPr>
          <a:xfrm>
            <a:off x="1512281" y="6975109"/>
            <a:ext cx="2944750" cy="3564051"/>
          </a:xfrm>
          <a:prstGeom prst="rect">
            <a:avLst/>
          </a:prstGeom>
          <a:solidFill>
            <a:schemeClr val="accent1">
              <a:alpha val="4847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7" name="四角形"/>
          <p:cNvSpPr/>
          <p:nvPr/>
        </p:nvSpPr>
        <p:spPr>
          <a:xfrm>
            <a:off x="5274947" y="7055607"/>
            <a:ext cx="1907263" cy="3403055"/>
          </a:xfrm>
          <a:prstGeom prst="rect">
            <a:avLst/>
          </a:prstGeom>
          <a:solidFill>
            <a:schemeClr val="accent1">
              <a:alpha val="4558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88" name="x(特徴量データ)"/>
          <p:cNvSpPr txBox="1"/>
          <p:nvPr/>
        </p:nvSpPr>
        <p:spPr>
          <a:xfrm>
            <a:off x="1512281" y="6134802"/>
            <a:ext cx="29447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x(特徴量データ)</a:t>
            </a:r>
          </a:p>
        </p:txBody>
      </p:sp>
      <p:sp>
        <p:nvSpPr>
          <p:cNvPr id="189" name="y(正解データ)"/>
          <p:cNvSpPr txBox="1"/>
          <p:nvPr/>
        </p:nvSpPr>
        <p:spPr>
          <a:xfrm>
            <a:off x="4944608" y="6134802"/>
            <a:ext cx="2567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y(正解データ)</a:t>
            </a:r>
          </a:p>
        </p:txBody>
      </p:sp>
      <p:sp>
        <p:nvSpPr>
          <p:cNvPr id="190" name="x"/>
          <p:cNvSpPr txBox="1"/>
          <p:nvPr/>
        </p:nvSpPr>
        <p:spPr>
          <a:xfrm>
            <a:off x="2809967" y="8174299"/>
            <a:ext cx="3493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1" name="y"/>
          <p:cNvSpPr txBox="1"/>
          <p:nvPr/>
        </p:nvSpPr>
        <p:spPr>
          <a:xfrm>
            <a:off x="6051794" y="8174299"/>
            <a:ext cx="3535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2" name="角丸四角形"/>
          <p:cNvSpPr/>
          <p:nvPr/>
        </p:nvSpPr>
        <p:spPr>
          <a:xfrm>
            <a:off x="16496522" y="2077749"/>
            <a:ext cx="7219706" cy="11283687"/>
          </a:xfrm>
          <a:prstGeom prst="roundRect">
            <a:avLst>
              <a:gd name="adj" fmla="val 15000"/>
            </a:avLst>
          </a:prstGeom>
          <a:ln w="101600">
            <a:solidFill>
              <a:srgbClr val="E22146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3" name="矢印"/>
          <p:cNvSpPr/>
          <p:nvPr/>
        </p:nvSpPr>
        <p:spPr>
          <a:xfrm>
            <a:off x="9387333" y="7055607"/>
            <a:ext cx="523440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4" name="データを配列に整える"/>
          <p:cNvSpPr txBox="1"/>
          <p:nvPr/>
        </p:nvSpPr>
        <p:spPr>
          <a:xfrm>
            <a:off x="9098457" y="5566953"/>
            <a:ext cx="5812156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45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データを配列に整える</a:t>
            </a:r>
          </a:p>
        </p:txBody>
      </p:sp>
    </p:spTree>
    <p:extLst>
      <p:ext uri="{BB962C8B-B14F-4D97-AF65-F5344CB8AC3E}">
        <p14:creationId xmlns:p14="http://schemas.microsoft.com/office/powerpoint/2010/main" val="42830271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深層学習(教師あり機械学習)の復習"/>
          <p:cNvSpPr txBox="1"/>
          <p:nvPr/>
        </p:nvSpPr>
        <p:spPr>
          <a:xfrm>
            <a:off x="9206804" y="848910"/>
            <a:ext cx="4711226" cy="90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達成したいこと</a:t>
            </a:r>
            <a:endParaRPr dirty="0"/>
          </a:p>
        </p:txBody>
      </p:sp>
      <p:sp>
        <p:nvSpPr>
          <p:cNvPr id="181" name="学習させる"/>
          <p:cNvSpPr txBox="1"/>
          <p:nvPr/>
        </p:nvSpPr>
        <p:spPr>
          <a:xfrm>
            <a:off x="19109146" y="3265135"/>
            <a:ext cx="3714157" cy="1709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画像を分類</a:t>
            </a:r>
            <a:endParaRPr lang="en-US" altLang="ja-JP" dirty="0"/>
          </a:p>
          <a:p>
            <a:r>
              <a:rPr lang="ja-JP" altLang="en-US" dirty="0"/>
              <a:t>（１０クラス</a:t>
            </a:r>
            <a:r>
              <a:rPr lang="en-US" altLang="ja-JP" dirty="0"/>
              <a:t>)</a:t>
            </a:r>
            <a:endParaRPr dirty="0"/>
          </a:p>
        </p:txBody>
      </p:sp>
      <p:pic>
        <p:nvPicPr>
          <p:cNvPr id="182" name="スクリーンショット 2021-03-09 11.23.29.png" descr="スクリーンショット 2021-03-09 11.23.29.png"/>
          <p:cNvPicPr>
            <a:picLocks noChangeAspect="1"/>
          </p:cNvPicPr>
          <p:nvPr/>
        </p:nvPicPr>
        <p:blipFill>
          <a:blip r:embed="rId2">
            <a:alphaModFix amt="37885"/>
          </a:blip>
          <a:srcRect l="7543" t="22980" r="16444"/>
          <a:stretch>
            <a:fillRect/>
          </a:stretch>
        </p:blipFill>
        <p:spPr>
          <a:xfrm>
            <a:off x="8902943" y="6260491"/>
            <a:ext cx="5699540" cy="3477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ニューラルネットワーク"/>
          <p:cNvSpPr txBox="1"/>
          <p:nvPr/>
        </p:nvSpPr>
        <p:spPr>
          <a:xfrm>
            <a:off x="9067796" y="5454287"/>
            <a:ext cx="5369815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sz="3800">
                <a:solidFill>
                  <a:srgbClr val="5E5E5E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dirty="0" err="1"/>
              <a:t>ニューラルネットワーク</a:t>
            </a:r>
            <a:endParaRPr dirty="0"/>
          </a:p>
        </p:txBody>
      </p:sp>
      <p:sp>
        <p:nvSpPr>
          <p:cNvPr id="192" name="角丸四角形"/>
          <p:cNvSpPr/>
          <p:nvPr/>
        </p:nvSpPr>
        <p:spPr>
          <a:xfrm>
            <a:off x="8124922" y="2971060"/>
            <a:ext cx="6874987" cy="8227061"/>
          </a:xfrm>
          <a:prstGeom prst="roundRect">
            <a:avLst>
              <a:gd name="adj" fmla="val 15000"/>
            </a:avLst>
          </a:prstGeom>
          <a:ln w="101600">
            <a:solidFill>
              <a:srgbClr val="E22146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93" name="矢印"/>
          <p:cNvSpPr/>
          <p:nvPr/>
        </p:nvSpPr>
        <p:spPr>
          <a:xfrm>
            <a:off x="5270277" y="6449591"/>
            <a:ext cx="150527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pic>
        <p:nvPicPr>
          <p:cNvPr id="2" name="スクリーンショット 2022-01-11 13.04.13.png" descr="スクリーンショット 2022-01-11 13.04.13.png">
            <a:extLst>
              <a:ext uri="{FF2B5EF4-FFF2-40B4-BE49-F238E27FC236}">
                <a16:creationId xmlns:a16="http://schemas.microsoft.com/office/drawing/2014/main" id="{4E7ADDF6-A866-8CCD-FA39-467AF7B7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220" b="59964"/>
          <a:stretch>
            <a:fillRect/>
          </a:stretch>
        </p:blipFill>
        <p:spPr>
          <a:xfrm>
            <a:off x="2694649" y="2790388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スクリーンショット 2022-01-11 13.04.13.png" descr="スクリーンショット 2022-01-11 13.04.13.png">
            <a:extLst>
              <a:ext uri="{FF2B5EF4-FFF2-40B4-BE49-F238E27FC236}">
                <a16:creationId xmlns:a16="http://schemas.microsoft.com/office/drawing/2014/main" id="{131BE8E0-D1D0-37CB-12B7-7D97962F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45" r="58874" b="59964"/>
          <a:stretch>
            <a:fillRect/>
          </a:stretch>
        </p:blipFill>
        <p:spPr>
          <a:xfrm>
            <a:off x="2694649" y="4119728"/>
            <a:ext cx="1367011" cy="148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スクリーンショット 2022-01-11 13.04.13.png" descr="スクリーンショット 2022-01-11 13.04.13.png">
            <a:extLst>
              <a:ext uri="{FF2B5EF4-FFF2-40B4-BE49-F238E27FC236}">
                <a16:creationId xmlns:a16="http://schemas.microsoft.com/office/drawing/2014/main" id="{F4B0CDD0-4DF7-4DB3-8644-007E165F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189" t="1223" r="39031" b="58741"/>
          <a:stretch>
            <a:fillRect/>
          </a:stretch>
        </p:blipFill>
        <p:spPr>
          <a:xfrm>
            <a:off x="2694649" y="5449069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スクリーンショット 2022-01-11 13.04.13.png" descr="スクリーンショット 2022-01-11 13.04.13.png">
            <a:extLst>
              <a:ext uri="{FF2B5EF4-FFF2-40B4-BE49-F238E27FC236}">
                <a16:creationId xmlns:a16="http://schemas.microsoft.com/office/drawing/2014/main" id="{ABDBDC72-0F6E-F44C-7CB9-B839A619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845" t="611" r="19375" b="59352"/>
          <a:stretch>
            <a:fillRect/>
          </a:stretch>
        </p:blipFill>
        <p:spPr>
          <a:xfrm>
            <a:off x="2694649" y="6710353"/>
            <a:ext cx="1367011" cy="148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スクリーンショット 2022-01-11 13.08.34.png" descr="スクリーンショット 2022-01-11 13.08.34.png">
            <a:extLst>
              <a:ext uri="{FF2B5EF4-FFF2-40B4-BE49-F238E27FC236}">
                <a16:creationId xmlns:a16="http://schemas.microsoft.com/office/drawing/2014/main" id="{5C94017F-FF00-F883-1393-8467BBF269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800"/>
          <a:stretch>
            <a:fillRect/>
          </a:stretch>
        </p:blipFill>
        <p:spPr>
          <a:xfrm>
            <a:off x="2734776" y="9300977"/>
            <a:ext cx="1280909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スクリーンショット 2022-01-11 13.08.34.png" descr="スクリーンショット 2022-01-11 13.08.34.png">
            <a:extLst>
              <a:ext uri="{FF2B5EF4-FFF2-40B4-BE49-F238E27FC236}">
                <a16:creationId xmlns:a16="http://schemas.microsoft.com/office/drawing/2014/main" id="{5ED58447-C7AA-6884-3034-C6B81A7C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230"/>
          <a:stretch>
            <a:fillRect/>
          </a:stretch>
        </p:blipFill>
        <p:spPr>
          <a:xfrm>
            <a:off x="2656784" y="10630317"/>
            <a:ext cx="1373867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・">
            <a:extLst>
              <a:ext uri="{FF2B5EF4-FFF2-40B4-BE49-F238E27FC236}">
                <a16:creationId xmlns:a16="http://schemas.microsoft.com/office/drawing/2014/main" id="{DDFE38FA-806F-36DD-9F4B-37A96C5F599E}"/>
              </a:ext>
            </a:extLst>
          </p:cNvPr>
          <p:cNvSpPr txBox="1"/>
          <p:nvPr/>
        </p:nvSpPr>
        <p:spPr>
          <a:xfrm>
            <a:off x="3130418" y="8117378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9" name="・">
            <a:extLst>
              <a:ext uri="{FF2B5EF4-FFF2-40B4-BE49-F238E27FC236}">
                <a16:creationId xmlns:a16="http://schemas.microsoft.com/office/drawing/2014/main" id="{C6846E96-D5A9-D7E5-9196-37E46E14E434}"/>
              </a:ext>
            </a:extLst>
          </p:cNvPr>
          <p:cNvSpPr txBox="1"/>
          <p:nvPr/>
        </p:nvSpPr>
        <p:spPr>
          <a:xfrm>
            <a:off x="3130418" y="850672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0" name="・">
            <a:extLst>
              <a:ext uri="{FF2B5EF4-FFF2-40B4-BE49-F238E27FC236}">
                <a16:creationId xmlns:a16="http://schemas.microsoft.com/office/drawing/2014/main" id="{198BDEB8-D498-C708-6FB5-1B4FEA43A52F}"/>
              </a:ext>
            </a:extLst>
          </p:cNvPr>
          <p:cNvSpPr txBox="1"/>
          <p:nvPr/>
        </p:nvSpPr>
        <p:spPr>
          <a:xfrm>
            <a:off x="3130418" y="8905948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・</a:t>
            </a:r>
          </a:p>
        </p:txBody>
      </p:sp>
      <p:sp>
        <p:nvSpPr>
          <p:cNvPr id="11" name="深層学習(教師あり機械学習)の復習">
            <a:extLst>
              <a:ext uri="{FF2B5EF4-FFF2-40B4-BE49-F238E27FC236}">
                <a16:creationId xmlns:a16="http://schemas.microsoft.com/office/drawing/2014/main" id="{09F9787A-3512-BAC6-76B8-97B1C126702C}"/>
              </a:ext>
            </a:extLst>
          </p:cNvPr>
          <p:cNvSpPr txBox="1"/>
          <p:nvPr/>
        </p:nvSpPr>
        <p:spPr>
          <a:xfrm>
            <a:off x="10805799" y="3478721"/>
            <a:ext cx="1513235" cy="90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z="58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altLang="ja-JP" dirty="0"/>
              <a:t>MLP</a:t>
            </a:r>
            <a:endParaRPr dirty="0"/>
          </a:p>
        </p:txBody>
      </p:sp>
      <p:sp>
        <p:nvSpPr>
          <p:cNvPr id="12" name="矢印">
            <a:extLst>
              <a:ext uri="{FF2B5EF4-FFF2-40B4-BE49-F238E27FC236}">
                <a16:creationId xmlns:a16="http://schemas.microsoft.com/office/drawing/2014/main" id="{09683245-3CA7-06A9-C00D-643D4558895B}"/>
              </a:ext>
            </a:extLst>
          </p:cNvPr>
          <p:cNvSpPr/>
          <p:nvPr/>
        </p:nvSpPr>
        <p:spPr>
          <a:xfrm>
            <a:off x="16215595" y="6449591"/>
            <a:ext cx="150527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  <p:sp>
        <p:nvSpPr>
          <p:cNvPr id="13" name="0 : T-shirt/top、1 : Trouser、2 : Pullover、3 : Dress、4 : Coat、5 : Sandal…">
            <a:extLst>
              <a:ext uri="{FF2B5EF4-FFF2-40B4-BE49-F238E27FC236}">
                <a16:creationId xmlns:a16="http://schemas.microsoft.com/office/drawing/2014/main" id="{FAE407B7-4AC1-33B9-6554-3AC33346E8E4}"/>
              </a:ext>
            </a:extLst>
          </p:cNvPr>
          <p:cNvSpPr txBox="1"/>
          <p:nvPr/>
        </p:nvSpPr>
        <p:spPr>
          <a:xfrm>
            <a:off x="19499112" y="5327404"/>
            <a:ext cx="3714157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sz="4000" dirty="0"/>
              <a:t>0 : T-shirt/top、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1 : Trouser、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2 : Pullover、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3 : Dress、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4 : Coat、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5 : Sandal</a:t>
            </a:r>
          </a:p>
          <a:p>
            <a:pPr algn="l">
              <a:defRPr sz="2600"/>
            </a:pPr>
            <a:r>
              <a:rPr sz="4000" dirty="0"/>
              <a:t>6 : Shirt、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7 : Sneaker、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8 : Bag、</a:t>
            </a:r>
            <a:endParaRPr lang="en-US" sz="4000" dirty="0"/>
          </a:p>
          <a:p>
            <a:pPr algn="l">
              <a:defRPr sz="2600"/>
            </a:pPr>
            <a:r>
              <a:rPr sz="4000" dirty="0"/>
              <a:t>9 : Ankle boot</a:t>
            </a:r>
          </a:p>
        </p:txBody>
      </p:sp>
    </p:spTree>
    <p:extLst>
      <p:ext uri="{BB962C8B-B14F-4D97-AF65-F5344CB8AC3E}">
        <p14:creationId xmlns:p14="http://schemas.microsoft.com/office/powerpoint/2010/main" val="15857338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199" name="脳は膨大な数の神経細胞(ニューロン)から構成されていて、このニューロン…"/>
          <p:cNvSpPr txBox="1"/>
          <p:nvPr/>
        </p:nvSpPr>
        <p:spPr>
          <a:xfrm>
            <a:off x="733987" y="1722998"/>
            <a:ext cx="22972777" cy="552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脳は膨大な数の</a:t>
            </a:r>
            <a:r>
              <a:rPr dirty="0" err="1">
                <a:solidFill>
                  <a:schemeClr val="accent5"/>
                </a:solidFill>
              </a:rPr>
              <a:t>神経細胞</a:t>
            </a:r>
            <a:r>
              <a:rPr dirty="0">
                <a:solidFill>
                  <a:schemeClr val="accent5"/>
                </a:solidFill>
              </a:rPr>
              <a:t>(</a:t>
            </a:r>
            <a:r>
              <a:rPr dirty="0" err="1">
                <a:solidFill>
                  <a:schemeClr val="accent5"/>
                </a:solidFill>
              </a:rPr>
              <a:t>ニューロン</a:t>
            </a:r>
            <a:r>
              <a:rPr dirty="0">
                <a:solidFill>
                  <a:schemeClr val="accent5"/>
                </a:solidFill>
              </a:rPr>
              <a:t>)</a:t>
            </a:r>
            <a:r>
              <a:rPr dirty="0" err="1"/>
              <a:t>から構成されていて、このニューロン</a:t>
            </a:r>
            <a:endParaRPr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が脳の基本単位。ニューロンが互いに結合することで、巨大なネットワーク</a:t>
            </a:r>
            <a:endParaRPr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を作り出し、学習機能や情報処理の機能を実現している</a:t>
            </a:r>
            <a:r>
              <a:rPr dirty="0"/>
              <a:t>。</a:t>
            </a:r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深層学習におけるニューラルネットワークは、本物の脳を模した人工ニュ</a:t>
            </a:r>
            <a:r>
              <a:rPr dirty="0"/>
              <a:t>ー</a:t>
            </a:r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dirty="0" err="1"/>
              <a:t>ラルネットワークと呼ばれる</a:t>
            </a:r>
            <a:r>
              <a:rPr dirty="0"/>
              <a:t>。</a:t>
            </a:r>
          </a:p>
        </p:txBody>
      </p:sp>
      <p:sp>
        <p:nvSpPr>
          <p:cNvPr id="200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1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7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9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1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ニューロンとパーセプトロン"/>
          <p:cNvSpPr txBox="1"/>
          <p:nvPr/>
        </p:nvSpPr>
        <p:spPr>
          <a:xfrm>
            <a:off x="8044178" y="485946"/>
            <a:ext cx="884440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ニューロンとパーセプトロン</a:t>
            </a:r>
          </a:p>
        </p:txBody>
      </p:sp>
      <p:sp>
        <p:nvSpPr>
          <p:cNvPr id="242" name="ニューロンは、細胞体、樹状突起、軸索からなり、樹状突起から入力された…"/>
          <p:cNvSpPr txBox="1"/>
          <p:nvPr/>
        </p:nvSpPr>
        <p:spPr>
          <a:xfrm>
            <a:off x="445194" y="2073271"/>
            <a:ext cx="23493611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ニューロンは、</a:t>
            </a:r>
            <a:r>
              <a:rPr sz="4800" dirty="0" err="1">
                <a:solidFill>
                  <a:srgbClr val="FF0000"/>
                </a:solidFill>
              </a:rPr>
              <a:t>樹状突起</a:t>
            </a:r>
            <a:r>
              <a:rPr lang="ja-JP" altLang="en-US" sz="4800" dirty="0"/>
              <a:t>、</a:t>
            </a:r>
            <a:r>
              <a:rPr lang="ja-JP" altLang="en-US" sz="4800" dirty="0">
                <a:solidFill>
                  <a:srgbClr val="FF0000"/>
                </a:solidFill>
              </a:rPr>
              <a:t>細胞体</a:t>
            </a:r>
            <a:r>
              <a:rPr sz="4800" dirty="0"/>
              <a:t>、</a:t>
            </a:r>
            <a:r>
              <a:rPr sz="4800" dirty="0" err="1">
                <a:solidFill>
                  <a:srgbClr val="FF0000"/>
                </a:solidFill>
              </a:rPr>
              <a:t>軸索</a:t>
            </a:r>
            <a:r>
              <a:rPr sz="4800" dirty="0" err="1"/>
              <a:t>からな</a:t>
            </a:r>
            <a:r>
              <a:rPr lang="ja-JP" altLang="en-US" sz="4800" dirty="0"/>
              <a:t>る</a:t>
            </a:r>
            <a:endParaRPr lang="en-US" altLang="ja-JP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・ニューロンは、</a:t>
            </a:r>
            <a:r>
              <a:rPr sz="4800" dirty="0" err="1"/>
              <a:t>樹状突起から入力された電気信号</a:t>
            </a:r>
            <a:r>
              <a:rPr lang="ja-JP" altLang="en-US" sz="4800" dirty="0"/>
              <a:t>が</a:t>
            </a:r>
            <a:r>
              <a:rPr sz="4800" dirty="0" err="1"/>
              <a:t>神経細胞内の電位を超えるか</a:t>
            </a:r>
            <a:endParaRPr lang="en-US"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　</a:t>
            </a:r>
            <a:r>
              <a:rPr sz="4800" dirty="0" err="1"/>
              <a:t>どうかの</a:t>
            </a:r>
            <a:r>
              <a:rPr sz="4800" dirty="0" err="1">
                <a:solidFill>
                  <a:srgbClr val="FF0000"/>
                </a:solidFill>
              </a:rPr>
              <a:t>閾値</a:t>
            </a:r>
            <a:r>
              <a:rPr sz="4800" dirty="0" err="1"/>
              <a:t>を持ってい</a:t>
            </a:r>
            <a:r>
              <a:rPr lang="ja-JP" altLang="en-US" sz="4800" dirty="0"/>
              <a:t>る</a:t>
            </a:r>
            <a:endParaRPr sz="4800" dirty="0"/>
          </a:p>
          <a:p>
            <a:pPr algn="l">
              <a:defRPr sz="53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lang="ja-JP" altLang="en-US" sz="4800" dirty="0"/>
              <a:t>・</a:t>
            </a:r>
            <a:r>
              <a:rPr sz="4800" dirty="0" err="1"/>
              <a:t>閾値を超えるとニューロンは興奮状態となり、軸索</a:t>
            </a:r>
            <a:r>
              <a:rPr lang="ja-JP" altLang="en-US" sz="4800" dirty="0"/>
              <a:t>末端</a:t>
            </a:r>
            <a:r>
              <a:rPr sz="4800" dirty="0" err="1"/>
              <a:t>から電気信号が出力される</a:t>
            </a:r>
            <a:endParaRPr sz="4800" dirty="0"/>
          </a:p>
        </p:txBody>
      </p:sp>
      <p:sp>
        <p:nvSpPr>
          <p:cNvPr id="243" name="図形"/>
          <p:cNvSpPr/>
          <p:nvPr/>
        </p:nvSpPr>
        <p:spPr>
          <a:xfrm>
            <a:off x="4230788" y="7189244"/>
            <a:ext cx="13310452" cy="5893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10" extrusionOk="0">
                <a:moveTo>
                  <a:pt x="3254" y="7435"/>
                </a:moveTo>
                <a:cubicBezTo>
                  <a:pt x="3766" y="6593"/>
                  <a:pt x="3873" y="5175"/>
                  <a:pt x="3742" y="3884"/>
                </a:cubicBezTo>
                <a:cubicBezTo>
                  <a:pt x="3684" y="3314"/>
                  <a:pt x="3649" y="2711"/>
                  <a:pt x="3584" y="2131"/>
                </a:cubicBezTo>
                <a:cubicBezTo>
                  <a:pt x="3523" y="1586"/>
                  <a:pt x="3438" y="1065"/>
                  <a:pt x="3397" y="562"/>
                </a:cubicBezTo>
                <a:cubicBezTo>
                  <a:pt x="3373" y="269"/>
                  <a:pt x="3425" y="-25"/>
                  <a:pt x="3528" y="2"/>
                </a:cubicBezTo>
                <a:cubicBezTo>
                  <a:pt x="3602" y="21"/>
                  <a:pt x="3631" y="212"/>
                  <a:pt x="3638" y="396"/>
                </a:cubicBezTo>
                <a:cubicBezTo>
                  <a:pt x="3660" y="973"/>
                  <a:pt x="3721" y="1583"/>
                  <a:pt x="3797" y="2055"/>
                </a:cubicBezTo>
                <a:cubicBezTo>
                  <a:pt x="3822" y="2215"/>
                  <a:pt x="3854" y="2345"/>
                  <a:pt x="3931" y="2358"/>
                </a:cubicBezTo>
                <a:cubicBezTo>
                  <a:pt x="4001" y="2370"/>
                  <a:pt x="4056" y="2241"/>
                  <a:pt x="4088" y="2091"/>
                </a:cubicBezTo>
                <a:cubicBezTo>
                  <a:pt x="4154" y="1787"/>
                  <a:pt x="4162" y="1388"/>
                  <a:pt x="4114" y="1041"/>
                </a:cubicBezTo>
                <a:cubicBezTo>
                  <a:pt x="4054" y="610"/>
                  <a:pt x="4102" y="193"/>
                  <a:pt x="4230" y="269"/>
                </a:cubicBezTo>
                <a:cubicBezTo>
                  <a:pt x="4302" y="313"/>
                  <a:pt x="4313" y="507"/>
                  <a:pt x="4313" y="682"/>
                </a:cubicBezTo>
                <a:cubicBezTo>
                  <a:pt x="4313" y="985"/>
                  <a:pt x="4313" y="1288"/>
                  <a:pt x="4316" y="1591"/>
                </a:cubicBezTo>
                <a:cubicBezTo>
                  <a:pt x="4412" y="1349"/>
                  <a:pt x="4488" y="1071"/>
                  <a:pt x="4540" y="766"/>
                </a:cubicBezTo>
                <a:cubicBezTo>
                  <a:pt x="4584" y="507"/>
                  <a:pt x="4637" y="217"/>
                  <a:pt x="4752" y="226"/>
                </a:cubicBezTo>
                <a:cubicBezTo>
                  <a:pt x="4859" y="235"/>
                  <a:pt x="4922" y="506"/>
                  <a:pt x="4865" y="716"/>
                </a:cubicBezTo>
                <a:cubicBezTo>
                  <a:pt x="4836" y="822"/>
                  <a:pt x="4782" y="868"/>
                  <a:pt x="4735" y="931"/>
                </a:cubicBezTo>
                <a:cubicBezTo>
                  <a:pt x="4576" y="1147"/>
                  <a:pt x="4505" y="1554"/>
                  <a:pt x="4424" y="1922"/>
                </a:cubicBezTo>
                <a:cubicBezTo>
                  <a:pt x="4294" y="2508"/>
                  <a:pt x="4118" y="3053"/>
                  <a:pt x="4045" y="3671"/>
                </a:cubicBezTo>
                <a:cubicBezTo>
                  <a:pt x="3861" y="5204"/>
                  <a:pt x="4112" y="6912"/>
                  <a:pt x="4937" y="7299"/>
                </a:cubicBezTo>
                <a:cubicBezTo>
                  <a:pt x="5667" y="7642"/>
                  <a:pt x="6413" y="7082"/>
                  <a:pt x="6739" y="5543"/>
                </a:cubicBezTo>
                <a:cubicBezTo>
                  <a:pt x="6877" y="4887"/>
                  <a:pt x="6918" y="4161"/>
                  <a:pt x="6930" y="3435"/>
                </a:cubicBezTo>
                <a:cubicBezTo>
                  <a:pt x="6937" y="3027"/>
                  <a:pt x="6955" y="2592"/>
                  <a:pt x="6929" y="2218"/>
                </a:cubicBezTo>
                <a:cubicBezTo>
                  <a:pt x="6906" y="1871"/>
                  <a:pt x="6927" y="1501"/>
                  <a:pt x="7056" y="1490"/>
                </a:cubicBezTo>
                <a:cubicBezTo>
                  <a:pt x="7125" y="1484"/>
                  <a:pt x="7178" y="1623"/>
                  <a:pt x="7187" y="1788"/>
                </a:cubicBezTo>
                <a:cubicBezTo>
                  <a:pt x="7197" y="1982"/>
                  <a:pt x="7147" y="2155"/>
                  <a:pt x="7115" y="2332"/>
                </a:cubicBezTo>
                <a:cubicBezTo>
                  <a:pt x="7050" y="2684"/>
                  <a:pt x="7047" y="3078"/>
                  <a:pt x="7106" y="3434"/>
                </a:cubicBezTo>
                <a:cubicBezTo>
                  <a:pt x="7177" y="3412"/>
                  <a:pt x="7239" y="3327"/>
                  <a:pt x="7283" y="3200"/>
                </a:cubicBezTo>
                <a:cubicBezTo>
                  <a:pt x="7410" y="2838"/>
                  <a:pt x="7475" y="2213"/>
                  <a:pt x="7614" y="1830"/>
                </a:cubicBezTo>
                <a:cubicBezTo>
                  <a:pt x="7664" y="1693"/>
                  <a:pt x="7706" y="1596"/>
                  <a:pt x="7770" y="1725"/>
                </a:cubicBezTo>
                <a:cubicBezTo>
                  <a:pt x="7824" y="1834"/>
                  <a:pt x="7800" y="2023"/>
                  <a:pt x="7758" y="2180"/>
                </a:cubicBezTo>
                <a:cubicBezTo>
                  <a:pt x="7583" y="2842"/>
                  <a:pt x="7369" y="3439"/>
                  <a:pt x="7166" y="4060"/>
                </a:cubicBezTo>
                <a:cubicBezTo>
                  <a:pt x="7012" y="4532"/>
                  <a:pt x="6931" y="5091"/>
                  <a:pt x="6880" y="5540"/>
                </a:cubicBezTo>
                <a:cubicBezTo>
                  <a:pt x="6849" y="5812"/>
                  <a:pt x="6845" y="6061"/>
                  <a:pt x="6946" y="6211"/>
                </a:cubicBezTo>
                <a:cubicBezTo>
                  <a:pt x="7000" y="6291"/>
                  <a:pt x="7068" y="6282"/>
                  <a:pt x="7132" y="6263"/>
                </a:cubicBezTo>
                <a:cubicBezTo>
                  <a:pt x="7541" y="6140"/>
                  <a:pt x="8024" y="5742"/>
                  <a:pt x="8363" y="5022"/>
                </a:cubicBezTo>
                <a:cubicBezTo>
                  <a:pt x="8481" y="4771"/>
                  <a:pt x="8607" y="4514"/>
                  <a:pt x="8745" y="4678"/>
                </a:cubicBezTo>
                <a:cubicBezTo>
                  <a:pt x="9049" y="5040"/>
                  <a:pt x="8572" y="5552"/>
                  <a:pt x="8160" y="5794"/>
                </a:cubicBezTo>
                <a:cubicBezTo>
                  <a:pt x="8053" y="5856"/>
                  <a:pt x="7947" y="5918"/>
                  <a:pt x="7860" y="6070"/>
                </a:cubicBezTo>
                <a:cubicBezTo>
                  <a:pt x="8180" y="6142"/>
                  <a:pt x="8489" y="6169"/>
                  <a:pt x="8809" y="6137"/>
                </a:cubicBezTo>
                <a:cubicBezTo>
                  <a:pt x="8966" y="6121"/>
                  <a:pt x="9116" y="6165"/>
                  <a:pt x="9241" y="6155"/>
                </a:cubicBezTo>
                <a:cubicBezTo>
                  <a:pt x="9318" y="6148"/>
                  <a:pt x="9391" y="6159"/>
                  <a:pt x="9420" y="6315"/>
                </a:cubicBezTo>
                <a:cubicBezTo>
                  <a:pt x="9490" y="6690"/>
                  <a:pt x="9208" y="6762"/>
                  <a:pt x="8958" y="6578"/>
                </a:cubicBezTo>
                <a:cubicBezTo>
                  <a:pt x="8823" y="6479"/>
                  <a:pt x="8675" y="6529"/>
                  <a:pt x="8560" y="6723"/>
                </a:cubicBezTo>
                <a:cubicBezTo>
                  <a:pt x="8667" y="6950"/>
                  <a:pt x="8795" y="7114"/>
                  <a:pt x="8936" y="7188"/>
                </a:cubicBezTo>
                <a:cubicBezTo>
                  <a:pt x="9093" y="7272"/>
                  <a:pt x="9282" y="7305"/>
                  <a:pt x="9320" y="7653"/>
                </a:cubicBezTo>
                <a:cubicBezTo>
                  <a:pt x="9330" y="7751"/>
                  <a:pt x="9321" y="7858"/>
                  <a:pt x="9288" y="7924"/>
                </a:cubicBezTo>
                <a:cubicBezTo>
                  <a:pt x="9228" y="8039"/>
                  <a:pt x="9144" y="7961"/>
                  <a:pt x="9073" y="7869"/>
                </a:cubicBezTo>
                <a:cubicBezTo>
                  <a:pt x="8083" y="6577"/>
                  <a:pt x="6864" y="6028"/>
                  <a:pt x="6385" y="7996"/>
                </a:cubicBezTo>
                <a:cubicBezTo>
                  <a:pt x="6166" y="8899"/>
                  <a:pt x="6264" y="9985"/>
                  <a:pt x="6467" y="10919"/>
                </a:cubicBezTo>
                <a:cubicBezTo>
                  <a:pt x="6835" y="12611"/>
                  <a:pt x="7444" y="13810"/>
                  <a:pt x="8047" y="14974"/>
                </a:cubicBezTo>
                <a:cubicBezTo>
                  <a:pt x="8621" y="16082"/>
                  <a:pt x="9209" y="17200"/>
                  <a:pt x="9860" y="18088"/>
                </a:cubicBezTo>
                <a:cubicBezTo>
                  <a:pt x="11154" y="19854"/>
                  <a:pt x="12711" y="20758"/>
                  <a:pt x="14294" y="20472"/>
                </a:cubicBezTo>
                <a:cubicBezTo>
                  <a:pt x="16107" y="20145"/>
                  <a:pt x="17800" y="18283"/>
                  <a:pt x="19039" y="15255"/>
                </a:cubicBezTo>
                <a:cubicBezTo>
                  <a:pt x="19081" y="15272"/>
                  <a:pt x="19125" y="15253"/>
                  <a:pt x="19162" y="15202"/>
                </a:cubicBezTo>
                <a:cubicBezTo>
                  <a:pt x="19226" y="15113"/>
                  <a:pt x="19258" y="14949"/>
                  <a:pt x="19290" y="14794"/>
                </a:cubicBezTo>
                <a:cubicBezTo>
                  <a:pt x="19466" y="13939"/>
                  <a:pt x="19732" y="13175"/>
                  <a:pt x="19815" y="12253"/>
                </a:cubicBezTo>
                <a:cubicBezTo>
                  <a:pt x="19868" y="11661"/>
                  <a:pt x="19841" y="11045"/>
                  <a:pt x="19737" y="10486"/>
                </a:cubicBezTo>
                <a:cubicBezTo>
                  <a:pt x="19627" y="10452"/>
                  <a:pt x="19539" y="10265"/>
                  <a:pt x="19516" y="10018"/>
                </a:cubicBezTo>
                <a:cubicBezTo>
                  <a:pt x="19494" y="9786"/>
                  <a:pt x="19544" y="9545"/>
                  <a:pt x="19640" y="9524"/>
                </a:cubicBezTo>
                <a:cubicBezTo>
                  <a:pt x="19722" y="9506"/>
                  <a:pt x="19779" y="9629"/>
                  <a:pt x="19809" y="9769"/>
                </a:cubicBezTo>
                <a:cubicBezTo>
                  <a:pt x="19842" y="9919"/>
                  <a:pt x="19848" y="10098"/>
                  <a:pt x="19812" y="10274"/>
                </a:cubicBezTo>
                <a:lnTo>
                  <a:pt x="19957" y="11377"/>
                </a:lnTo>
                <a:lnTo>
                  <a:pt x="19956" y="9610"/>
                </a:lnTo>
                <a:cubicBezTo>
                  <a:pt x="19891" y="9500"/>
                  <a:pt x="19847" y="9363"/>
                  <a:pt x="19819" y="9208"/>
                </a:cubicBezTo>
                <a:cubicBezTo>
                  <a:pt x="19792" y="9064"/>
                  <a:pt x="19781" y="8886"/>
                  <a:pt x="19837" y="8774"/>
                </a:cubicBezTo>
                <a:cubicBezTo>
                  <a:pt x="19943" y="8561"/>
                  <a:pt x="20104" y="8817"/>
                  <a:pt x="20093" y="9211"/>
                </a:cubicBezTo>
                <a:cubicBezTo>
                  <a:pt x="20091" y="9309"/>
                  <a:pt x="20075" y="9404"/>
                  <a:pt x="20050" y="9486"/>
                </a:cubicBezTo>
                <a:cubicBezTo>
                  <a:pt x="20086" y="10081"/>
                  <a:pt x="20091" y="10684"/>
                  <a:pt x="20064" y="11282"/>
                </a:cubicBezTo>
                <a:cubicBezTo>
                  <a:pt x="20037" y="11891"/>
                  <a:pt x="19978" y="12490"/>
                  <a:pt x="19888" y="13067"/>
                </a:cubicBezTo>
                <a:lnTo>
                  <a:pt x="20031" y="13159"/>
                </a:lnTo>
                <a:cubicBezTo>
                  <a:pt x="20150" y="13046"/>
                  <a:pt x="20255" y="12876"/>
                  <a:pt x="20341" y="12660"/>
                </a:cubicBezTo>
                <a:cubicBezTo>
                  <a:pt x="20453" y="12380"/>
                  <a:pt x="20526" y="12038"/>
                  <a:pt x="20556" y="11674"/>
                </a:cubicBezTo>
                <a:cubicBezTo>
                  <a:pt x="20514" y="11512"/>
                  <a:pt x="20498" y="11336"/>
                  <a:pt x="20504" y="11158"/>
                </a:cubicBezTo>
                <a:cubicBezTo>
                  <a:pt x="20509" y="10976"/>
                  <a:pt x="20544" y="10783"/>
                  <a:pt x="20625" y="10759"/>
                </a:cubicBezTo>
                <a:cubicBezTo>
                  <a:pt x="20741" y="10724"/>
                  <a:pt x="20795" y="10979"/>
                  <a:pt x="20793" y="11229"/>
                </a:cubicBezTo>
                <a:cubicBezTo>
                  <a:pt x="20792" y="11428"/>
                  <a:pt x="20764" y="11615"/>
                  <a:pt x="20682" y="11731"/>
                </a:cubicBezTo>
                <a:lnTo>
                  <a:pt x="20602" y="12413"/>
                </a:lnTo>
                <a:lnTo>
                  <a:pt x="20866" y="12355"/>
                </a:lnTo>
                <a:cubicBezTo>
                  <a:pt x="20867" y="12245"/>
                  <a:pt x="20886" y="12154"/>
                  <a:pt x="20914" y="12087"/>
                </a:cubicBezTo>
                <a:cubicBezTo>
                  <a:pt x="20941" y="12025"/>
                  <a:pt x="20978" y="11982"/>
                  <a:pt x="21018" y="11982"/>
                </a:cubicBezTo>
                <a:cubicBezTo>
                  <a:pt x="21089" y="11983"/>
                  <a:pt x="21146" y="12116"/>
                  <a:pt x="21166" y="12301"/>
                </a:cubicBezTo>
                <a:cubicBezTo>
                  <a:pt x="21192" y="12538"/>
                  <a:pt x="21152" y="12762"/>
                  <a:pt x="21068" y="12833"/>
                </a:cubicBezTo>
                <a:cubicBezTo>
                  <a:pt x="20998" y="12892"/>
                  <a:pt x="20916" y="12822"/>
                  <a:pt x="20885" y="12647"/>
                </a:cubicBezTo>
                <a:cubicBezTo>
                  <a:pt x="20610" y="12797"/>
                  <a:pt x="20349" y="13054"/>
                  <a:pt x="20112" y="13406"/>
                </a:cubicBezTo>
                <a:cubicBezTo>
                  <a:pt x="19863" y="13777"/>
                  <a:pt x="19646" y="14248"/>
                  <a:pt x="19471" y="14796"/>
                </a:cubicBezTo>
                <a:cubicBezTo>
                  <a:pt x="19640" y="14588"/>
                  <a:pt x="19814" y="14406"/>
                  <a:pt x="19991" y="14248"/>
                </a:cubicBezTo>
                <a:cubicBezTo>
                  <a:pt x="20154" y="14102"/>
                  <a:pt x="20323" y="13974"/>
                  <a:pt x="20501" y="13939"/>
                </a:cubicBezTo>
                <a:cubicBezTo>
                  <a:pt x="20699" y="13899"/>
                  <a:pt x="20898" y="13978"/>
                  <a:pt x="21079" y="14166"/>
                </a:cubicBezTo>
                <a:cubicBezTo>
                  <a:pt x="21297" y="13828"/>
                  <a:pt x="21490" y="14887"/>
                  <a:pt x="21231" y="14999"/>
                </a:cubicBezTo>
                <a:cubicBezTo>
                  <a:pt x="21122" y="15046"/>
                  <a:pt x="21035" y="14797"/>
                  <a:pt x="21080" y="14567"/>
                </a:cubicBezTo>
                <a:cubicBezTo>
                  <a:pt x="21015" y="14446"/>
                  <a:pt x="20940" y="14357"/>
                  <a:pt x="20859" y="14306"/>
                </a:cubicBezTo>
                <a:cubicBezTo>
                  <a:pt x="20778" y="14254"/>
                  <a:pt x="20692" y="14243"/>
                  <a:pt x="20608" y="14273"/>
                </a:cubicBezTo>
                <a:lnTo>
                  <a:pt x="20789" y="15036"/>
                </a:lnTo>
                <a:cubicBezTo>
                  <a:pt x="20878" y="15101"/>
                  <a:pt x="20929" y="15254"/>
                  <a:pt x="20946" y="15430"/>
                </a:cubicBezTo>
                <a:cubicBezTo>
                  <a:pt x="20966" y="15639"/>
                  <a:pt x="20936" y="15880"/>
                  <a:pt x="20827" y="15937"/>
                </a:cubicBezTo>
                <a:cubicBezTo>
                  <a:pt x="20718" y="15994"/>
                  <a:pt x="20640" y="15781"/>
                  <a:pt x="20631" y="15550"/>
                </a:cubicBezTo>
                <a:cubicBezTo>
                  <a:pt x="20625" y="15387"/>
                  <a:pt x="20650" y="15219"/>
                  <a:pt x="20717" y="15098"/>
                </a:cubicBezTo>
                <a:lnTo>
                  <a:pt x="20414" y="14305"/>
                </a:lnTo>
                <a:lnTo>
                  <a:pt x="19858" y="14768"/>
                </a:lnTo>
                <a:cubicBezTo>
                  <a:pt x="20010" y="14844"/>
                  <a:pt x="20148" y="15025"/>
                  <a:pt x="20254" y="15286"/>
                </a:cubicBezTo>
                <a:cubicBezTo>
                  <a:pt x="20350" y="15523"/>
                  <a:pt x="20415" y="15817"/>
                  <a:pt x="20441" y="16134"/>
                </a:cubicBezTo>
                <a:cubicBezTo>
                  <a:pt x="20545" y="16184"/>
                  <a:pt x="20596" y="16365"/>
                  <a:pt x="20602" y="16557"/>
                </a:cubicBezTo>
                <a:cubicBezTo>
                  <a:pt x="20608" y="16756"/>
                  <a:pt x="20563" y="16969"/>
                  <a:pt x="20453" y="16996"/>
                </a:cubicBezTo>
                <a:cubicBezTo>
                  <a:pt x="20369" y="17017"/>
                  <a:pt x="20309" y="16881"/>
                  <a:pt x="20288" y="16725"/>
                </a:cubicBezTo>
                <a:cubicBezTo>
                  <a:pt x="20267" y="16569"/>
                  <a:pt x="20281" y="16388"/>
                  <a:pt x="20347" y="16260"/>
                </a:cubicBezTo>
                <a:cubicBezTo>
                  <a:pt x="20253" y="15636"/>
                  <a:pt x="20016" y="15210"/>
                  <a:pt x="19738" y="15121"/>
                </a:cubicBezTo>
                <a:cubicBezTo>
                  <a:pt x="19549" y="15061"/>
                  <a:pt x="19345" y="15171"/>
                  <a:pt x="19246" y="15576"/>
                </a:cubicBezTo>
                <a:cubicBezTo>
                  <a:pt x="19226" y="15656"/>
                  <a:pt x="19213" y="15744"/>
                  <a:pt x="19210" y="15834"/>
                </a:cubicBezTo>
                <a:cubicBezTo>
                  <a:pt x="18001" y="18786"/>
                  <a:pt x="16360" y="20595"/>
                  <a:pt x="14599" y="21053"/>
                </a:cubicBezTo>
                <a:cubicBezTo>
                  <a:pt x="13566" y="21322"/>
                  <a:pt x="12531" y="21087"/>
                  <a:pt x="11551" y="20506"/>
                </a:cubicBezTo>
                <a:cubicBezTo>
                  <a:pt x="10571" y="19924"/>
                  <a:pt x="9629" y="18984"/>
                  <a:pt x="8832" y="17472"/>
                </a:cubicBezTo>
                <a:cubicBezTo>
                  <a:pt x="8375" y="16606"/>
                  <a:pt x="7922" y="15597"/>
                  <a:pt x="7473" y="14840"/>
                </a:cubicBezTo>
                <a:cubicBezTo>
                  <a:pt x="7054" y="14135"/>
                  <a:pt x="6618" y="13659"/>
                  <a:pt x="6109" y="14019"/>
                </a:cubicBezTo>
                <a:cubicBezTo>
                  <a:pt x="5555" y="14410"/>
                  <a:pt x="5251" y="15717"/>
                  <a:pt x="5298" y="17059"/>
                </a:cubicBezTo>
                <a:cubicBezTo>
                  <a:pt x="5325" y="17819"/>
                  <a:pt x="5457" y="18547"/>
                  <a:pt x="5677" y="19120"/>
                </a:cubicBezTo>
                <a:cubicBezTo>
                  <a:pt x="5871" y="19623"/>
                  <a:pt x="6089" y="20053"/>
                  <a:pt x="6195" y="20602"/>
                </a:cubicBezTo>
                <a:cubicBezTo>
                  <a:pt x="6225" y="20757"/>
                  <a:pt x="6234" y="20942"/>
                  <a:pt x="6176" y="21023"/>
                </a:cubicBezTo>
                <a:cubicBezTo>
                  <a:pt x="6093" y="21139"/>
                  <a:pt x="6053" y="21025"/>
                  <a:pt x="6007" y="20876"/>
                </a:cubicBezTo>
                <a:cubicBezTo>
                  <a:pt x="5931" y="20626"/>
                  <a:pt x="5845" y="20310"/>
                  <a:pt x="5745" y="20200"/>
                </a:cubicBezTo>
                <a:cubicBezTo>
                  <a:pt x="5713" y="20165"/>
                  <a:pt x="5677" y="20149"/>
                  <a:pt x="5642" y="20154"/>
                </a:cubicBezTo>
                <a:cubicBezTo>
                  <a:pt x="5657" y="20375"/>
                  <a:pt x="5646" y="20593"/>
                  <a:pt x="5661" y="20847"/>
                </a:cubicBezTo>
                <a:cubicBezTo>
                  <a:pt x="5681" y="21192"/>
                  <a:pt x="5678" y="21575"/>
                  <a:pt x="5550" y="21501"/>
                </a:cubicBezTo>
                <a:cubicBezTo>
                  <a:pt x="5451" y="21443"/>
                  <a:pt x="5460" y="21155"/>
                  <a:pt x="5484" y="20884"/>
                </a:cubicBezTo>
                <a:cubicBezTo>
                  <a:pt x="5541" y="20256"/>
                  <a:pt x="5389" y="19588"/>
                  <a:pt x="5287" y="18976"/>
                </a:cubicBezTo>
                <a:cubicBezTo>
                  <a:pt x="5214" y="18543"/>
                  <a:pt x="5095" y="18099"/>
                  <a:pt x="4903" y="18213"/>
                </a:cubicBezTo>
                <a:cubicBezTo>
                  <a:pt x="4770" y="18292"/>
                  <a:pt x="4717" y="18671"/>
                  <a:pt x="4584" y="18756"/>
                </a:cubicBezTo>
                <a:cubicBezTo>
                  <a:pt x="4539" y="18785"/>
                  <a:pt x="4491" y="18771"/>
                  <a:pt x="4453" y="18708"/>
                </a:cubicBezTo>
                <a:cubicBezTo>
                  <a:pt x="4278" y="18420"/>
                  <a:pt x="4488" y="17950"/>
                  <a:pt x="4661" y="17534"/>
                </a:cubicBezTo>
                <a:cubicBezTo>
                  <a:pt x="4972" y="16785"/>
                  <a:pt x="4744" y="15582"/>
                  <a:pt x="4386" y="14863"/>
                </a:cubicBezTo>
                <a:cubicBezTo>
                  <a:pt x="4109" y="14308"/>
                  <a:pt x="3781" y="13956"/>
                  <a:pt x="3442" y="13989"/>
                </a:cubicBezTo>
                <a:cubicBezTo>
                  <a:pt x="3081" y="14023"/>
                  <a:pt x="2726" y="14467"/>
                  <a:pt x="2574" y="15399"/>
                </a:cubicBezTo>
                <a:cubicBezTo>
                  <a:pt x="2368" y="16658"/>
                  <a:pt x="2592" y="18226"/>
                  <a:pt x="2544" y="19606"/>
                </a:cubicBezTo>
                <a:cubicBezTo>
                  <a:pt x="2539" y="19750"/>
                  <a:pt x="2517" y="19900"/>
                  <a:pt x="2460" y="19911"/>
                </a:cubicBezTo>
                <a:cubicBezTo>
                  <a:pt x="2404" y="19923"/>
                  <a:pt x="2378" y="19826"/>
                  <a:pt x="2368" y="19693"/>
                </a:cubicBezTo>
                <a:cubicBezTo>
                  <a:pt x="2357" y="19553"/>
                  <a:pt x="2351" y="19368"/>
                  <a:pt x="2362" y="19177"/>
                </a:cubicBezTo>
                <a:cubicBezTo>
                  <a:pt x="2380" y="18855"/>
                  <a:pt x="2361" y="18536"/>
                  <a:pt x="2317" y="18221"/>
                </a:cubicBezTo>
                <a:cubicBezTo>
                  <a:pt x="2234" y="18591"/>
                  <a:pt x="2178" y="18969"/>
                  <a:pt x="2125" y="19367"/>
                </a:cubicBezTo>
                <a:cubicBezTo>
                  <a:pt x="2080" y="19703"/>
                  <a:pt x="2008" y="20031"/>
                  <a:pt x="1966" y="20298"/>
                </a:cubicBezTo>
                <a:cubicBezTo>
                  <a:pt x="1946" y="20430"/>
                  <a:pt x="1920" y="20537"/>
                  <a:pt x="1858" y="20521"/>
                </a:cubicBezTo>
                <a:cubicBezTo>
                  <a:pt x="1770" y="20498"/>
                  <a:pt x="1759" y="20232"/>
                  <a:pt x="1803" y="19987"/>
                </a:cubicBezTo>
                <a:cubicBezTo>
                  <a:pt x="1897" y="19460"/>
                  <a:pt x="1976" y="18903"/>
                  <a:pt x="2044" y="18329"/>
                </a:cubicBezTo>
                <a:cubicBezTo>
                  <a:pt x="2123" y="17675"/>
                  <a:pt x="2189" y="17004"/>
                  <a:pt x="2258" y="16369"/>
                </a:cubicBezTo>
                <a:cubicBezTo>
                  <a:pt x="2299" y="15991"/>
                  <a:pt x="2304" y="15566"/>
                  <a:pt x="2163" y="15398"/>
                </a:cubicBezTo>
                <a:cubicBezTo>
                  <a:pt x="1986" y="15188"/>
                  <a:pt x="1817" y="15602"/>
                  <a:pt x="1690" y="16020"/>
                </a:cubicBezTo>
                <a:cubicBezTo>
                  <a:pt x="1576" y="16395"/>
                  <a:pt x="1441" y="16738"/>
                  <a:pt x="1271" y="16984"/>
                </a:cubicBezTo>
                <a:cubicBezTo>
                  <a:pt x="1179" y="17118"/>
                  <a:pt x="1060" y="17178"/>
                  <a:pt x="1007" y="16993"/>
                </a:cubicBezTo>
                <a:cubicBezTo>
                  <a:pt x="936" y="16749"/>
                  <a:pt x="1065" y="16502"/>
                  <a:pt x="1209" y="16338"/>
                </a:cubicBezTo>
                <a:cubicBezTo>
                  <a:pt x="1503" y="16004"/>
                  <a:pt x="1730" y="15453"/>
                  <a:pt x="1872" y="14779"/>
                </a:cubicBezTo>
                <a:cubicBezTo>
                  <a:pt x="1624" y="14832"/>
                  <a:pt x="1375" y="14735"/>
                  <a:pt x="1150" y="14498"/>
                </a:cubicBezTo>
                <a:cubicBezTo>
                  <a:pt x="1082" y="14427"/>
                  <a:pt x="1017" y="14314"/>
                  <a:pt x="1030" y="14159"/>
                </a:cubicBezTo>
                <a:cubicBezTo>
                  <a:pt x="1045" y="13964"/>
                  <a:pt x="1113" y="13946"/>
                  <a:pt x="1199" y="13974"/>
                </a:cubicBezTo>
                <a:cubicBezTo>
                  <a:pt x="1314" y="14012"/>
                  <a:pt x="1468" y="14057"/>
                  <a:pt x="1613" y="14134"/>
                </a:cubicBezTo>
                <a:cubicBezTo>
                  <a:pt x="1845" y="14256"/>
                  <a:pt x="2094" y="14034"/>
                  <a:pt x="2300" y="13768"/>
                </a:cubicBezTo>
                <a:cubicBezTo>
                  <a:pt x="2689" y="13266"/>
                  <a:pt x="2994" y="12399"/>
                  <a:pt x="2954" y="11317"/>
                </a:cubicBezTo>
                <a:cubicBezTo>
                  <a:pt x="2916" y="10306"/>
                  <a:pt x="2550" y="9602"/>
                  <a:pt x="2190" y="8992"/>
                </a:cubicBezTo>
                <a:cubicBezTo>
                  <a:pt x="1902" y="8503"/>
                  <a:pt x="1586" y="8056"/>
                  <a:pt x="1271" y="7812"/>
                </a:cubicBezTo>
                <a:cubicBezTo>
                  <a:pt x="1129" y="7702"/>
                  <a:pt x="991" y="7649"/>
                  <a:pt x="841" y="7758"/>
                </a:cubicBezTo>
                <a:cubicBezTo>
                  <a:pt x="685" y="7871"/>
                  <a:pt x="504" y="8060"/>
                  <a:pt x="382" y="8269"/>
                </a:cubicBezTo>
                <a:cubicBezTo>
                  <a:pt x="270" y="8461"/>
                  <a:pt x="153" y="8493"/>
                  <a:pt x="135" y="8219"/>
                </a:cubicBezTo>
                <a:cubicBezTo>
                  <a:pt x="125" y="8051"/>
                  <a:pt x="192" y="7967"/>
                  <a:pt x="261" y="7902"/>
                </a:cubicBezTo>
                <a:cubicBezTo>
                  <a:pt x="396" y="7774"/>
                  <a:pt x="528" y="7623"/>
                  <a:pt x="651" y="7446"/>
                </a:cubicBezTo>
                <a:cubicBezTo>
                  <a:pt x="586" y="7344"/>
                  <a:pt x="516" y="7262"/>
                  <a:pt x="442" y="7199"/>
                </a:cubicBezTo>
                <a:cubicBezTo>
                  <a:pt x="142" y="6941"/>
                  <a:pt x="-110" y="6469"/>
                  <a:pt x="49" y="6071"/>
                </a:cubicBezTo>
                <a:cubicBezTo>
                  <a:pt x="89" y="5969"/>
                  <a:pt x="151" y="5933"/>
                  <a:pt x="211" y="5939"/>
                </a:cubicBezTo>
                <a:cubicBezTo>
                  <a:pt x="491" y="5967"/>
                  <a:pt x="705" y="6783"/>
                  <a:pt x="982" y="6520"/>
                </a:cubicBezTo>
                <a:cubicBezTo>
                  <a:pt x="1073" y="6433"/>
                  <a:pt x="1134" y="6254"/>
                  <a:pt x="1146" y="6045"/>
                </a:cubicBezTo>
                <a:cubicBezTo>
                  <a:pt x="1159" y="5806"/>
                  <a:pt x="1108" y="5585"/>
                  <a:pt x="1072" y="5362"/>
                </a:cubicBezTo>
                <a:cubicBezTo>
                  <a:pt x="1041" y="5174"/>
                  <a:pt x="1021" y="4975"/>
                  <a:pt x="1013" y="4768"/>
                </a:cubicBezTo>
                <a:cubicBezTo>
                  <a:pt x="971" y="4519"/>
                  <a:pt x="919" y="4283"/>
                  <a:pt x="857" y="4062"/>
                </a:cubicBezTo>
                <a:cubicBezTo>
                  <a:pt x="787" y="3807"/>
                  <a:pt x="729" y="3499"/>
                  <a:pt x="821" y="3326"/>
                </a:cubicBezTo>
                <a:cubicBezTo>
                  <a:pt x="860" y="3252"/>
                  <a:pt x="915" y="3245"/>
                  <a:pt x="956" y="3313"/>
                </a:cubicBezTo>
                <a:cubicBezTo>
                  <a:pt x="983" y="3357"/>
                  <a:pt x="997" y="3425"/>
                  <a:pt x="1008" y="3496"/>
                </a:cubicBezTo>
                <a:cubicBezTo>
                  <a:pt x="1052" y="3800"/>
                  <a:pt x="1055" y="4175"/>
                  <a:pt x="1101" y="4480"/>
                </a:cubicBezTo>
                <a:cubicBezTo>
                  <a:pt x="1114" y="4568"/>
                  <a:pt x="1131" y="4645"/>
                  <a:pt x="1173" y="4669"/>
                </a:cubicBezTo>
                <a:cubicBezTo>
                  <a:pt x="1255" y="4718"/>
                  <a:pt x="1305" y="4531"/>
                  <a:pt x="1314" y="4320"/>
                </a:cubicBezTo>
                <a:cubicBezTo>
                  <a:pt x="1333" y="3880"/>
                  <a:pt x="1386" y="3311"/>
                  <a:pt x="1353" y="2878"/>
                </a:cubicBezTo>
                <a:cubicBezTo>
                  <a:pt x="1341" y="2704"/>
                  <a:pt x="1335" y="2556"/>
                  <a:pt x="1413" y="2530"/>
                </a:cubicBezTo>
                <a:cubicBezTo>
                  <a:pt x="1485" y="2506"/>
                  <a:pt x="1523" y="2703"/>
                  <a:pt x="1519" y="2916"/>
                </a:cubicBezTo>
                <a:cubicBezTo>
                  <a:pt x="1493" y="4275"/>
                  <a:pt x="1313" y="5724"/>
                  <a:pt x="1589" y="6777"/>
                </a:cubicBezTo>
                <a:cubicBezTo>
                  <a:pt x="1810" y="7623"/>
                  <a:pt x="2200" y="7972"/>
                  <a:pt x="2593" y="7939"/>
                </a:cubicBezTo>
                <a:cubicBezTo>
                  <a:pt x="2834" y="7919"/>
                  <a:pt x="3059" y="7756"/>
                  <a:pt x="3254" y="743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図形"/>
          <p:cNvSpPr/>
          <p:nvPr/>
        </p:nvSpPr>
        <p:spPr>
          <a:xfrm>
            <a:off x="6365541" y="9626534"/>
            <a:ext cx="1282434" cy="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6" h="20426" extrusionOk="0">
                <a:moveTo>
                  <a:pt x="567" y="4788"/>
                </a:moveTo>
                <a:cubicBezTo>
                  <a:pt x="1846" y="948"/>
                  <a:pt x="4734" y="271"/>
                  <a:pt x="7481" y="90"/>
                </a:cubicBezTo>
                <a:cubicBezTo>
                  <a:pt x="10968" y="-140"/>
                  <a:pt x="15387" y="-361"/>
                  <a:pt x="17978" y="5263"/>
                </a:cubicBezTo>
                <a:cubicBezTo>
                  <a:pt x="19954" y="9553"/>
                  <a:pt x="19377" y="15546"/>
                  <a:pt x="16596" y="18497"/>
                </a:cubicBezTo>
                <a:cubicBezTo>
                  <a:pt x="14011" y="21239"/>
                  <a:pt x="10976" y="20546"/>
                  <a:pt x="8265" y="19533"/>
                </a:cubicBezTo>
                <a:cubicBezTo>
                  <a:pt x="2977" y="17557"/>
                  <a:pt x="-1646" y="11432"/>
                  <a:pt x="567" y="4788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図形"/>
          <p:cNvSpPr/>
          <p:nvPr/>
        </p:nvSpPr>
        <p:spPr>
          <a:xfrm>
            <a:off x="6768630" y="9793914"/>
            <a:ext cx="590044" cy="41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0" h="20374" extrusionOk="0">
                <a:moveTo>
                  <a:pt x="60" y="8438"/>
                </a:moveTo>
                <a:cubicBezTo>
                  <a:pt x="845" y="408"/>
                  <a:pt x="6583" y="-837"/>
                  <a:pt x="11575" y="423"/>
                </a:cubicBezTo>
                <a:cubicBezTo>
                  <a:pt x="16202" y="1591"/>
                  <a:pt x="20985" y="5044"/>
                  <a:pt x="20169" y="12575"/>
                </a:cubicBezTo>
                <a:cubicBezTo>
                  <a:pt x="19521" y="18547"/>
                  <a:pt x="14706" y="20763"/>
                  <a:pt x="10111" y="20319"/>
                </a:cubicBezTo>
                <a:cubicBezTo>
                  <a:pt x="4579" y="19785"/>
                  <a:pt x="-615" y="15336"/>
                  <a:pt x="60" y="8438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図形"/>
          <p:cNvSpPr/>
          <p:nvPr/>
        </p:nvSpPr>
        <p:spPr>
          <a:xfrm>
            <a:off x="8834794" y="11053352"/>
            <a:ext cx="1003280" cy="93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40" h="20842" extrusionOk="0">
                <a:moveTo>
                  <a:pt x="783" y="1419"/>
                </a:moveTo>
                <a:cubicBezTo>
                  <a:pt x="1960" y="-252"/>
                  <a:pt x="4111" y="-305"/>
                  <a:pt x="5934" y="525"/>
                </a:cubicBezTo>
                <a:cubicBezTo>
                  <a:pt x="8216" y="1564"/>
                  <a:pt x="9828" y="3653"/>
                  <a:pt x="11561" y="5542"/>
                </a:cubicBezTo>
                <a:cubicBezTo>
                  <a:pt x="13958" y="8154"/>
                  <a:pt x="16705" y="10487"/>
                  <a:pt x="18635" y="13444"/>
                </a:cubicBezTo>
                <a:cubicBezTo>
                  <a:pt x="19239" y="14368"/>
                  <a:pt x="19755" y="15365"/>
                  <a:pt x="19830" y="16515"/>
                </a:cubicBezTo>
                <a:cubicBezTo>
                  <a:pt x="19959" y="18481"/>
                  <a:pt x="18778" y="20246"/>
                  <a:pt x="17065" y="20703"/>
                </a:cubicBezTo>
                <a:cubicBezTo>
                  <a:pt x="14842" y="21295"/>
                  <a:pt x="13261" y="19905"/>
                  <a:pt x="11668" y="18190"/>
                </a:cubicBezTo>
                <a:cubicBezTo>
                  <a:pt x="9745" y="16120"/>
                  <a:pt x="7612" y="13661"/>
                  <a:pt x="5434" y="11707"/>
                </a:cubicBezTo>
                <a:cubicBezTo>
                  <a:pt x="2027" y="8649"/>
                  <a:pt x="-1641" y="4861"/>
                  <a:pt x="783" y="141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図形"/>
          <p:cNvSpPr/>
          <p:nvPr/>
        </p:nvSpPr>
        <p:spPr>
          <a:xfrm>
            <a:off x="11428805" y="12582378"/>
            <a:ext cx="1153749" cy="52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9" h="19447" extrusionOk="0">
                <a:moveTo>
                  <a:pt x="3865" y="44"/>
                </a:moveTo>
                <a:cubicBezTo>
                  <a:pt x="2597" y="161"/>
                  <a:pt x="1254" y="635"/>
                  <a:pt x="530" y="2837"/>
                </a:cubicBezTo>
                <a:cubicBezTo>
                  <a:pt x="-1440" y="8832"/>
                  <a:pt x="2370" y="15210"/>
                  <a:pt x="7157" y="17024"/>
                </a:cubicBezTo>
                <a:cubicBezTo>
                  <a:pt x="10796" y="18403"/>
                  <a:pt x="14582" y="21304"/>
                  <a:pt x="17902" y="17735"/>
                </a:cubicBezTo>
                <a:cubicBezTo>
                  <a:pt x="19137" y="16408"/>
                  <a:pt x="20160" y="14090"/>
                  <a:pt x="20118" y="11193"/>
                </a:cubicBezTo>
                <a:cubicBezTo>
                  <a:pt x="20083" y="8820"/>
                  <a:pt x="19316" y="6879"/>
                  <a:pt x="18368" y="5611"/>
                </a:cubicBezTo>
                <a:cubicBezTo>
                  <a:pt x="17261" y="4131"/>
                  <a:pt x="16035" y="3551"/>
                  <a:pt x="14774" y="2987"/>
                </a:cubicBezTo>
                <a:cubicBezTo>
                  <a:pt x="11265" y="1420"/>
                  <a:pt x="7531" y="-296"/>
                  <a:pt x="3865" y="44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図形"/>
          <p:cNvSpPr/>
          <p:nvPr/>
        </p:nvSpPr>
        <p:spPr>
          <a:xfrm>
            <a:off x="10101061" y="12010474"/>
            <a:ext cx="1069640" cy="762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9" h="20470" extrusionOk="0">
                <a:moveTo>
                  <a:pt x="294" y="3595"/>
                </a:moveTo>
                <a:cubicBezTo>
                  <a:pt x="932" y="1437"/>
                  <a:pt x="2509" y="155"/>
                  <a:pt x="4209" y="15"/>
                </a:cubicBezTo>
                <a:cubicBezTo>
                  <a:pt x="7779" y="-280"/>
                  <a:pt x="10358" y="3967"/>
                  <a:pt x="13463" y="6262"/>
                </a:cubicBezTo>
                <a:cubicBezTo>
                  <a:pt x="15459" y="7737"/>
                  <a:pt x="17790" y="8446"/>
                  <a:pt x="19389" y="10682"/>
                </a:cubicBezTo>
                <a:cubicBezTo>
                  <a:pt x="20521" y="12265"/>
                  <a:pt x="21133" y="14493"/>
                  <a:pt x="20632" y="16580"/>
                </a:cubicBezTo>
                <a:cubicBezTo>
                  <a:pt x="20153" y="18574"/>
                  <a:pt x="18796" y="19836"/>
                  <a:pt x="17292" y="20272"/>
                </a:cubicBezTo>
                <a:cubicBezTo>
                  <a:pt x="13676" y="21320"/>
                  <a:pt x="10453" y="17975"/>
                  <a:pt x="7201" y="15595"/>
                </a:cubicBezTo>
                <a:cubicBezTo>
                  <a:pt x="5318" y="14217"/>
                  <a:pt x="3281" y="13123"/>
                  <a:pt x="1775" y="11029"/>
                </a:cubicBezTo>
                <a:cubicBezTo>
                  <a:pt x="329" y="9020"/>
                  <a:pt x="-467" y="6168"/>
                  <a:pt x="294" y="359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9" name="図形"/>
          <p:cNvSpPr/>
          <p:nvPr/>
        </p:nvSpPr>
        <p:spPr>
          <a:xfrm>
            <a:off x="12896419" y="12603446"/>
            <a:ext cx="1143200" cy="49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669" extrusionOk="0">
                <a:moveTo>
                  <a:pt x="4898" y="2515"/>
                </a:moveTo>
                <a:cubicBezTo>
                  <a:pt x="8136" y="1932"/>
                  <a:pt x="11373" y="1324"/>
                  <a:pt x="14596" y="422"/>
                </a:cubicBezTo>
                <a:cubicBezTo>
                  <a:pt x="15894" y="59"/>
                  <a:pt x="17219" y="-344"/>
                  <a:pt x="18475" y="496"/>
                </a:cubicBezTo>
                <a:cubicBezTo>
                  <a:pt x="20008" y="1522"/>
                  <a:pt x="21221" y="4371"/>
                  <a:pt x="21167" y="7894"/>
                </a:cubicBezTo>
                <a:cubicBezTo>
                  <a:pt x="21124" y="10682"/>
                  <a:pt x="20264" y="12924"/>
                  <a:pt x="19278" y="14629"/>
                </a:cubicBezTo>
                <a:cubicBezTo>
                  <a:pt x="15449" y="21256"/>
                  <a:pt x="10362" y="21140"/>
                  <a:pt x="5551" y="20208"/>
                </a:cubicBezTo>
                <a:cubicBezTo>
                  <a:pt x="3889" y="19886"/>
                  <a:pt x="2138" y="19369"/>
                  <a:pt x="997" y="16617"/>
                </a:cubicBezTo>
                <a:cubicBezTo>
                  <a:pt x="-379" y="13296"/>
                  <a:pt x="-335" y="8081"/>
                  <a:pt x="1153" y="5088"/>
                </a:cubicBezTo>
                <a:cubicBezTo>
                  <a:pt x="2158" y="3067"/>
                  <a:pt x="3560" y="2756"/>
                  <a:pt x="4898" y="2515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図形"/>
          <p:cNvSpPr/>
          <p:nvPr/>
        </p:nvSpPr>
        <p:spPr>
          <a:xfrm>
            <a:off x="14298849" y="12071661"/>
            <a:ext cx="1058621" cy="730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1" h="21329" extrusionOk="0">
                <a:moveTo>
                  <a:pt x="7646" y="19739"/>
                </a:moveTo>
                <a:cubicBezTo>
                  <a:pt x="11605" y="17106"/>
                  <a:pt x="15786" y="14858"/>
                  <a:pt x="18903" y="10371"/>
                </a:cubicBezTo>
                <a:cubicBezTo>
                  <a:pt x="20463" y="8126"/>
                  <a:pt x="21584" y="5022"/>
                  <a:pt x="20580" y="2362"/>
                </a:cubicBezTo>
                <a:cubicBezTo>
                  <a:pt x="19943" y="675"/>
                  <a:pt x="18620" y="-91"/>
                  <a:pt x="17297" y="8"/>
                </a:cubicBezTo>
                <a:cubicBezTo>
                  <a:pt x="14919" y="186"/>
                  <a:pt x="13105" y="2821"/>
                  <a:pt x="11104" y="4680"/>
                </a:cubicBezTo>
                <a:cubicBezTo>
                  <a:pt x="8632" y="6977"/>
                  <a:pt x="5758" y="8104"/>
                  <a:pt x="3191" y="10155"/>
                </a:cubicBezTo>
                <a:cubicBezTo>
                  <a:pt x="1535" y="11479"/>
                  <a:pt x="-16" y="13433"/>
                  <a:pt x="1" y="16145"/>
                </a:cubicBezTo>
                <a:cubicBezTo>
                  <a:pt x="20" y="19294"/>
                  <a:pt x="2054" y="21509"/>
                  <a:pt x="4292" y="21317"/>
                </a:cubicBezTo>
                <a:cubicBezTo>
                  <a:pt x="5476" y="21216"/>
                  <a:pt x="6567" y="20456"/>
                  <a:pt x="7646" y="19739"/>
                </a:cubicBez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図形"/>
          <p:cNvSpPr/>
          <p:nvPr/>
        </p:nvSpPr>
        <p:spPr>
          <a:xfrm>
            <a:off x="11861689" y="12702593"/>
            <a:ext cx="358687" cy="28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2" h="20239" extrusionOk="0">
                <a:moveTo>
                  <a:pt x="7953" y="19770"/>
                </a:moveTo>
                <a:cubicBezTo>
                  <a:pt x="3176" y="18308"/>
                  <a:pt x="-735" y="13515"/>
                  <a:pt x="118" y="7775"/>
                </a:cubicBezTo>
                <a:cubicBezTo>
                  <a:pt x="902" y="2498"/>
                  <a:pt x="5307" y="-144"/>
                  <a:pt x="9741" y="6"/>
                </a:cubicBezTo>
                <a:cubicBezTo>
                  <a:pt x="15657" y="205"/>
                  <a:pt x="20865" y="5298"/>
                  <a:pt x="20072" y="12022"/>
                </a:cubicBezTo>
                <a:cubicBezTo>
                  <a:pt x="19305" y="18525"/>
                  <a:pt x="13462" y="21456"/>
                  <a:pt x="7953" y="19770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図形"/>
          <p:cNvSpPr/>
          <p:nvPr/>
        </p:nvSpPr>
        <p:spPr>
          <a:xfrm>
            <a:off x="10346596" y="12210224"/>
            <a:ext cx="320612" cy="237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70" h="19819" extrusionOk="0">
                <a:moveTo>
                  <a:pt x="7330" y="18656"/>
                </a:moveTo>
                <a:cubicBezTo>
                  <a:pt x="2459" y="16272"/>
                  <a:pt x="-1363" y="10476"/>
                  <a:pt x="465" y="4696"/>
                </a:cubicBezTo>
                <a:cubicBezTo>
                  <a:pt x="1989" y="-124"/>
                  <a:pt x="6377" y="-697"/>
                  <a:pt x="10292" y="597"/>
                </a:cubicBezTo>
                <a:cubicBezTo>
                  <a:pt x="15699" y="2385"/>
                  <a:pt x="20237" y="7979"/>
                  <a:pt x="18648" y="14338"/>
                </a:cubicBezTo>
                <a:cubicBezTo>
                  <a:pt x="17205" y="20117"/>
                  <a:pt x="11922" y="20903"/>
                  <a:pt x="7330" y="1865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図形"/>
          <p:cNvSpPr/>
          <p:nvPr/>
        </p:nvSpPr>
        <p:spPr>
          <a:xfrm>
            <a:off x="9069752" y="11204270"/>
            <a:ext cx="299268" cy="30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1" h="18670" extrusionOk="0">
                <a:moveTo>
                  <a:pt x="15535" y="17566"/>
                </a:moveTo>
                <a:cubicBezTo>
                  <a:pt x="10548" y="20338"/>
                  <a:pt x="4206" y="17614"/>
                  <a:pt x="1360" y="12494"/>
                </a:cubicBezTo>
                <a:cubicBezTo>
                  <a:pt x="-369" y="9383"/>
                  <a:pt x="-639" y="5633"/>
                  <a:pt x="1663" y="2924"/>
                </a:cubicBezTo>
                <a:cubicBezTo>
                  <a:pt x="5219" y="-1262"/>
                  <a:pt x="12201" y="-797"/>
                  <a:pt x="16436" y="3322"/>
                </a:cubicBezTo>
                <a:cubicBezTo>
                  <a:pt x="20961" y="7724"/>
                  <a:pt x="20781" y="14651"/>
                  <a:pt x="15535" y="17566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図形"/>
          <p:cNvSpPr/>
          <p:nvPr/>
        </p:nvSpPr>
        <p:spPr>
          <a:xfrm>
            <a:off x="13411916" y="12747769"/>
            <a:ext cx="350453" cy="19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6" h="20735" extrusionOk="0">
                <a:moveTo>
                  <a:pt x="9899" y="20711"/>
                </a:moveTo>
                <a:cubicBezTo>
                  <a:pt x="4616" y="20381"/>
                  <a:pt x="-606" y="16411"/>
                  <a:pt x="57" y="8704"/>
                </a:cubicBezTo>
                <a:cubicBezTo>
                  <a:pt x="617" y="2207"/>
                  <a:pt x="5024" y="622"/>
                  <a:pt x="9043" y="129"/>
                </a:cubicBezTo>
                <a:cubicBezTo>
                  <a:pt x="14559" y="-547"/>
                  <a:pt x="20518" y="1256"/>
                  <a:pt x="20759" y="9620"/>
                </a:cubicBezTo>
                <a:cubicBezTo>
                  <a:pt x="20994" y="17781"/>
                  <a:pt x="15375" y="21053"/>
                  <a:pt x="9899" y="20711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図形"/>
          <p:cNvSpPr/>
          <p:nvPr/>
        </p:nvSpPr>
        <p:spPr>
          <a:xfrm>
            <a:off x="14726950" y="12285212"/>
            <a:ext cx="290030" cy="26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66" h="19265" extrusionOk="0">
                <a:moveTo>
                  <a:pt x="938" y="14739"/>
                </a:moveTo>
                <a:cubicBezTo>
                  <a:pt x="-1488" y="9794"/>
                  <a:pt x="1022" y="3718"/>
                  <a:pt x="5827" y="1166"/>
                </a:cubicBezTo>
                <a:cubicBezTo>
                  <a:pt x="10241" y="-1178"/>
                  <a:pt x="15599" y="25"/>
                  <a:pt x="17786" y="4653"/>
                </a:cubicBezTo>
                <a:cubicBezTo>
                  <a:pt x="20112" y="9573"/>
                  <a:pt x="17604" y="15523"/>
                  <a:pt x="12884" y="18066"/>
                </a:cubicBezTo>
                <a:cubicBezTo>
                  <a:pt x="8509" y="20422"/>
                  <a:pt x="3177" y="19303"/>
                  <a:pt x="938" y="14739"/>
                </a:cubicBezTo>
                <a:close/>
              </a:path>
            </a:pathLst>
          </a:cu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樹状突起"/>
          <p:cNvSpPr txBox="1"/>
          <p:nvPr/>
        </p:nvSpPr>
        <p:spPr>
          <a:xfrm>
            <a:off x="898272" y="9749176"/>
            <a:ext cx="16891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樹状突起</a:t>
            </a:r>
          </a:p>
        </p:txBody>
      </p:sp>
      <p:sp>
        <p:nvSpPr>
          <p:cNvPr id="257" name="軸索末端(シナプス)"/>
          <p:cNvSpPr txBox="1"/>
          <p:nvPr/>
        </p:nvSpPr>
        <p:spPr>
          <a:xfrm>
            <a:off x="15230695" y="7650282"/>
            <a:ext cx="3552090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軸索末端(シナプス)</a:t>
            </a:r>
          </a:p>
        </p:txBody>
      </p:sp>
      <p:sp>
        <p:nvSpPr>
          <p:cNvPr id="258" name="軸索"/>
          <p:cNvSpPr txBox="1"/>
          <p:nvPr/>
        </p:nvSpPr>
        <p:spPr>
          <a:xfrm>
            <a:off x="17402330" y="12773705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軸索</a:t>
            </a:r>
          </a:p>
        </p:txBody>
      </p:sp>
      <p:sp>
        <p:nvSpPr>
          <p:cNvPr id="259" name="細胞体"/>
          <p:cNvSpPr txBox="1"/>
          <p:nvPr/>
        </p:nvSpPr>
        <p:spPr>
          <a:xfrm>
            <a:off x="7542892" y="6260921"/>
            <a:ext cx="12954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細胞体</a:t>
            </a:r>
          </a:p>
        </p:txBody>
      </p:sp>
      <p:sp>
        <p:nvSpPr>
          <p:cNvPr id="260" name="線"/>
          <p:cNvSpPr/>
          <p:nvPr/>
        </p:nvSpPr>
        <p:spPr>
          <a:xfrm flipH="1" flipV="1">
            <a:off x="15616701" y="12086403"/>
            <a:ext cx="1539099" cy="8863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線"/>
          <p:cNvSpPr/>
          <p:nvPr/>
        </p:nvSpPr>
        <p:spPr>
          <a:xfrm flipV="1">
            <a:off x="16665219" y="8289252"/>
            <a:ext cx="1" cy="12837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線"/>
          <p:cNvSpPr/>
          <p:nvPr/>
        </p:nvSpPr>
        <p:spPr>
          <a:xfrm flipV="1">
            <a:off x="7426595" y="6956061"/>
            <a:ext cx="590723" cy="2464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線"/>
          <p:cNvSpPr/>
          <p:nvPr/>
        </p:nvSpPr>
        <p:spPr>
          <a:xfrm flipV="1">
            <a:off x="2606165" y="9002987"/>
            <a:ext cx="1643931" cy="7648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線"/>
          <p:cNvSpPr/>
          <p:nvPr/>
        </p:nvSpPr>
        <p:spPr>
          <a:xfrm>
            <a:off x="9421084" y="10399252"/>
            <a:ext cx="5955719" cy="16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0" y="0"/>
                </a:moveTo>
                <a:cubicBezTo>
                  <a:pt x="2519" y="12281"/>
                  <a:pt x="6530" y="19944"/>
                  <a:pt x="10894" y="20812"/>
                </a:cubicBezTo>
                <a:cubicBezTo>
                  <a:pt x="14858" y="21600"/>
                  <a:pt x="18737" y="16676"/>
                  <a:pt x="21600" y="722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14622</TotalTime>
  <Words>5434</Words>
  <Application>Microsoft Macintosh PowerPoint</Application>
  <PresentationFormat>ユーザー設定</PresentationFormat>
  <Paragraphs>1099</Paragraphs>
  <Slides>57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72" baseType="lpstr">
      <vt:lpstr>ヒラギノ角ゴ ProN W3</vt:lpstr>
      <vt:lpstr>ヒラギノ角ゴ ProN W6</vt:lpstr>
      <vt:lpstr>ヒラギノ丸ゴ ProN W4</vt:lpstr>
      <vt:lpstr>Apple Chancery</vt:lpstr>
      <vt:lpstr>Arial</vt:lpstr>
      <vt:lpstr>Canela Bold</vt:lpstr>
      <vt:lpstr>Canela Deck Regular</vt:lpstr>
      <vt:lpstr>Canela Regular</vt:lpstr>
      <vt:lpstr>Canela Text Regular</vt:lpstr>
      <vt:lpstr>Courier New</vt:lpstr>
      <vt:lpstr>Graphik</vt:lpstr>
      <vt:lpstr>Graphik-Medium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22</cp:revision>
  <dcterms:modified xsi:type="dcterms:W3CDTF">2024-07-25T00:35:38Z</dcterms:modified>
</cp:coreProperties>
</file>