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59" r:id="rId2"/>
    <p:sldId id="360" r:id="rId3"/>
    <p:sldId id="305" r:id="rId4"/>
    <p:sldId id="306" r:id="rId5"/>
    <p:sldId id="307" r:id="rId6"/>
    <p:sldId id="308" r:id="rId7"/>
    <p:sldId id="352" r:id="rId8"/>
    <p:sldId id="353" r:id="rId9"/>
    <p:sldId id="354" r:id="rId10"/>
    <p:sldId id="309" r:id="rId11"/>
    <p:sldId id="355" r:id="rId12"/>
    <p:sldId id="310" r:id="rId13"/>
    <p:sldId id="356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58" r:id="rId24"/>
    <p:sldId id="357" r:id="rId25"/>
    <p:sldId id="346" r:id="rId26"/>
    <p:sldId id="347" r:id="rId27"/>
    <p:sldId id="320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32" autoAdjust="0"/>
  </p:normalViewPr>
  <p:slideViewPr>
    <p:cSldViewPr snapToGrid="0">
      <p:cViewPr varScale="1">
        <p:scale>
          <a:sx n="53" d="100"/>
          <a:sy n="53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50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defRPr sz="11600" spc="-232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151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6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451D9-72CF-4CE0-9608-0A7E755F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B166B-7921-4455-A820-B2E0238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04081-0FAF-44D1-970D-D24600A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A02-9117-4C51-AA79-31F3C2FAC4F3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C3AF5-1D00-4D0A-B2A3-BCB392B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57772-215C-4635-9ECA-B63B72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0021" y="12718892"/>
            <a:ext cx="403957" cy="410369"/>
          </a:xfrm>
        </p:spPr>
        <p:txBody>
          <a:bodyPr/>
          <a:lstStyle/>
          <a:p>
            <a:fld id="{280253C1-1DC7-42D9-9E3A-87B78FC49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9" r:id="rId17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B43DD-D578-4CA4-BFD5-493957CFA766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7759734" y="2969087"/>
            <a:ext cx="410368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/>
              <a:t>MLP</a:t>
            </a:r>
            <a:r>
              <a:rPr lang="ja-JP" altLang="en-US" dirty="0"/>
              <a:t>②</a:t>
            </a:r>
            <a:endParaRPr dirty="0"/>
          </a:p>
        </p:txBody>
      </p:sp>
      <p:pic>
        <p:nvPicPr>
          <p:cNvPr id="3" name="スクリーンショット 2024-03-07 16.19.54.png" descr="スクリーンショット 2024-03-07 16.19.54.png">
            <a:extLst>
              <a:ext uri="{FF2B5EF4-FFF2-40B4-BE49-F238E27FC236}">
                <a16:creationId xmlns:a16="http://schemas.microsoft.com/office/drawing/2014/main" id="{01E4D2AB-366E-4104-D00B-89C7EA42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6" y="8320613"/>
            <a:ext cx="6776355" cy="490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E8DC87DF-FFC8-A1A9-664B-72B50018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2" y="9707758"/>
            <a:ext cx="3423197" cy="34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424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2484137" y="1113779"/>
            <a:ext cx="200399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①import matplotlib.pyplot as plt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②plt.plot(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.history['loss'], marker='.', label='loss(training)‘)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③plt.plot(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.history['val_loss'], marker='.', label='loss(validation)‘)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④plt.legend()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⑤plt.show()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33C769-61BF-4338-A6F4-A5F3E6519A51}"/>
              </a:ext>
            </a:extLst>
          </p:cNvPr>
          <p:cNvSpPr txBox="1"/>
          <p:nvPr/>
        </p:nvSpPr>
        <p:spPr>
          <a:xfrm>
            <a:off x="874066" y="8821143"/>
            <a:ext cx="7657468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①：</a:t>
            </a: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の読み込み</a:t>
            </a:r>
            <a:endParaRPr lang="en-US" altLang="ja-JP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②～⑤：損失の作図</a:t>
            </a:r>
            <a:endParaRPr lang="en-US" altLang="ja-JP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438C1BD-DDAC-46C6-BD94-A70F7F74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76"/>
          <a:stretch/>
        </p:blipFill>
        <p:spPr>
          <a:xfrm>
            <a:off x="7699107" y="7368050"/>
            <a:ext cx="7449590" cy="49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2484137" y="1113779"/>
            <a:ext cx="200399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①import matplotlib.pyplot as plt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②plt.plot(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.history['loss'], marker='.', label='loss(training)‘)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③plt.plot(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.history['val_loss'], marker='.', label='loss(validation)‘)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④plt.legend()</a:t>
            </a:r>
          </a:p>
          <a:p>
            <a:pPr algn="l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⑤plt.show()</a:t>
            </a:r>
          </a:p>
          <a:p>
            <a:pPr algn="l"/>
            <a:r>
              <a:rPr lang="ja-JP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⑥plt.plot(</a:t>
            </a:r>
            <a:r>
              <a:rPr lang="en-US" altLang="ja-JP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.history['accuracy'], marker='.', label='accuracy(training)‘)</a:t>
            </a:r>
          </a:p>
          <a:p>
            <a:pPr algn="l"/>
            <a:r>
              <a:rPr lang="ja-JP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⑦plt.plot(</a:t>
            </a:r>
            <a:r>
              <a:rPr lang="en-US" altLang="ja-JP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.history[’val_accuracy‘], marker=’.‘, label=’accuracy(validation)‘)</a:t>
            </a:r>
          </a:p>
          <a:p>
            <a:pPr algn="l"/>
            <a:r>
              <a:rPr lang="ja-JP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⑧plt.legend()</a:t>
            </a:r>
          </a:p>
          <a:p>
            <a:pPr algn="l"/>
            <a:r>
              <a:rPr lang="ja-JP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⑨plt.show()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33C769-61BF-4338-A6F4-A5F3E6519A51}"/>
              </a:ext>
            </a:extLst>
          </p:cNvPr>
          <p:cNvSpPr txBox="1"/>
          <p:nvPr/>
        </p:nvSpPr>
        <p:spPr>
          <a:xfrm>
            <a:off x="874066" y="8821143"/>
            <a:ext cx="7657468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①：</a:t>
            </a: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の読み込み</a:t>
            </a:r>
            <a:endParaRPr lang="en-US" altLang="ja-JP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②～⑤：損失の作図</a:t>
            </a:r>
            <a:endParaRPr lang="en-US" altLang="ja-JP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⑥～⑨：正解率の作図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52E784-7606-4726-B8A4-2EE8BBA9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76"/>
          <a:stretch/>
        </p:blipFill>
        <p:spPr>
          <a:xfrm>
            <a:off x="7699107" y="7368050"/>
            <a:ext cx="7449590" cy="49091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B147495-47D2-4674-9ADB-1D3A8DB0B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23"/>
          <a:stretch/>
        </p:blipFill>
        <p:spPr>
          <a:xfrm>
            <a:off x="15746484" y="7326544"/>
            <a:ext cx="7449590" cy="48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D761B064-499F-479A-9216-8A405E0E933A}"/>
              </a:ext>
            </a:extLst>
          </p:cNvPr>
          <p:cNvSpPr/>
          <p:nvPr/>
        </p:nvSpPr>
        <p:spPr>
          <a:xfrm>
            <a:off x="12915900" y="3771900"/>
            <a:ext cx="11201400" cy="8648700"/>
          </a:xfrm>
          <a:prstGeom prst="wedgeEllipseCallout">
            <a:avLst>
              <a:gd name="adj1" fmla="val -54574"/>
              <a:gd name="adj2" fmla="val -57985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24CE47-3DC5-4723-B53F-FE04BE06AB06}"/>
              </a:ext>
            </a:extLst>
          </p:cNvPr>
          <p:cNvSpPr/>
          <p:nvPr/>
        </p:nvSpPr>
        <p:spPr>
          <a:xfrm>
            <a:off x="16230600" y="8782050"/>
            <a:ext cx="5075796" cy="2457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257766-1C35-4E8E-B124-521E5CA0DD83}"/>
              </a:ext>
            </a:extLst>
          </p:cNvPr>
          <p:cNvSpPr/>
          <p:nvPr/>
        </p:nvSpPr>
        <p:spPr>
          <a:xfrm>
            <a:off x="5327963" y="575096"/>
            <a:ext cx="11531287" cy="2383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2D5810-6978-4C32-AF6E-8C51C29D3763}"/>
              </a:ext>
            </a:extLst>
          </p:cNvPr>
          <p:cNvSpPr txBox="1"/>
          <p:nvPr/>
        </p:nvSpPr>
        <p:spPr>
          <a:xfrm>
            <a:off x="2437932" y="4326721"/>
            <a:ext cx="62573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model.evaluate</a:t>
            </a:r>
            <a:r>
              <a:rPr kumimoji="1" lang="en-US" altLang="ja-JP" sz="4800" dirty="0"/>
              <a:t>()</a:t>
            </a:r>
            <a:r>
              <a:rPr kumimoji="1" lang="ja-JP" altLang="en-US" sz="4800" dirty="0"/>
              <a:t>で評価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E2F53E-BB85-40CB-9FAB-FB438BF722C5}"/>
              </a:ext>
            </a:extLst>
          </p:cNvPr>
          <p:cNvSpPr txBox="1"/>
          <p:nvPr/>
        </p:nvSpPr>
        <p:spPr>
          <a:xfrm>
            <a:off x="6231739" y="776761"/>
            <a:ext cx="12195544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score = </a:t>
            </a:r>
            <a:r>
              <a:rPr lang="en-US" altLang="ja-JP" sz="4800" dirty="0" err="1">
                <a:solidFill>
                  <a:schemeClr val="bg1"/>
                </a:solidFill>
              </a:rPr>
              <a:t>model.evaluate</a:t>
            </a:r>
            <a:r>
              <a:rPr lang="en-US" altLang="ja-JP" sz="4800" dirty="0"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</a:rPr>
              <a:t>x_test</a:t>
            </a:r>
            <a:r>
              <a:rPr lang="en-US" altLang="ja-JP" sz="4800" dirty="0">
                <a:solidFill>
                  <a:schemeClr val="bg1"/>
                </a:solidFill>
              </a:rPr>
              <a:t>, </a:t>
            </a:r>
            <a:r>
              <a:rPr lang="en-US" altLang="ja-JP" sz="4800" dirty="0" err="1">
                <a:solidFill>
                  <a:schemeClr val="bg1"/>
                </a:solidFill>
              </a:rPr>
              <a:t>y_test</a:t>
            </a:r>
            <a:r>
              <a:rPr lang="en-US" altLang="ja-JP" sz="48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print('Test loss:', score[0])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print('Test accuracy:', score[1])</a:t>
            </a:r>
            <a:endParaRPr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AC6045-2648-4B8A-835F-0C54C471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82" y="9190826"/>
            <a:ext cx="102816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Test loss: 0.41971293091773987 </a:t>
            </a:r>
            <a:endParaRPr lang="en-US" altLang="ja-JP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Test accuracy: 0.8759999871253967</a:t>
            </a:r>
            <a:r>
              <a:rPr lang="ja-JP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35B2B8-74A5-4138-9C9A-BF32BAD362CB}"/>
              </a:ext>
            </a:extLst>
          </p:cNvPr>
          <p:cNvSpPr txBox="1"/>
          <p:nvPr/>
        </p:nvSpPr>
        <p:spPr>
          <a:xfrm>
            <a:off x="1428282" y="5809349"/>
            <a:ext cx="9753974" cy="14219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出来上がったモデルを別で用意している</a:t>
            </a:r>
            <a:r>
              <a:rPr kumimoji="1" lang="en-US" altLang="ja-JP" sz="4800" dirty="0"/>
              <a:t>10000</a:t>
            </a:r>
            <a:r>
              <a:rPr kumimoji="1" lang="ja-JP" altLang="en-US" sz="4800" dirty="0"/>
              <a:t>枚の画像で評価する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CC4517-183A-4C06-AD6B-AA67F3496037}"/>
              </a:ext>
            </a:extLst>
          </p:cNvPr>
          <p:cNvSpPr txBox="1"/>
          <p:nvPr/>
        </p:nvSpPr>
        <p:spPr>
          <a:xfrm>
            <a:off x="14279004" y="5562600"/>
            <a:ext cx="9704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000" dirty="0">
                <a:solidFill>
                  <a:schemeClr val="bg1"/>
                </a:solidFill>
              </a:rPr>
              <a:t>score = </a:t>
            </a:r>
            <a:r>
              <a:rPr kumimoji="1" lang="en-US" altLang="ja-JP" sz="4000" dirty="0" err="1">
                <a:solidFill>
                  <a:schemeClr val="bg1"/>
                </a:solidFill>
              </a:rPr>
              <a:t>model.evaluate</a:t>
            </a:r>
            <a:r>
              <a:rPr kumimoji="1" lang="en-US" altLang="ja-JP" sz="4000" dirty="0">
                <a:solidFill>
                  <a:schemeClr val="bg1"/>
                </a:solidFill>
              </a:rPr>
              <a:t>(</a:t>
            </a:r>
            <a:r>
              <a:rPr kumimoji="1" lang="ja-JP" altLang="en-US" sz="4000" dirty="0">
                <a:solidFill>
                  <a:schemeClr val="bg1"/>
                </a:solidFill>
              </a:rPr>
              <a:t>特徴量</a:t>
            </a:r>
            <a:r>
              <a:rPr kumimoji="1" lang="en-US" altLang="ja-JP" sz="4000" dirty="0">
                <a:solidFill>
                  <a:schemeClr val="bg1"/>
                </a:solidFill>
              </a:rPr>
              <a:t>,</a:t>
            </a:r>
            <a:r>
              <a:rPr kumimoji="1" lang="ja-JP" altLang="en-US" sz="4000" dirty="0">
                <a:solidFill>
                  <a:schemeClr val="bg1"/>
                </a:solidFill>
              </a:rPr>
              <a:t>正解</a:t>
            </a:r>
            <a:r>
              <a:rPr kumimoji="1" lang="en-US" altLang="ja-JP" sz="4000" dirty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</a:rPr>
              <a:t>で、</a:t>
            </a:r>
            <a:r>
              <a:rPr kumimoji="1" lang="en-US" altLang="ja-JP" sz="4000" dirty="0">
                <a:solidFill>
                  <a:schemeClr val="bg1"/>
                </a:solidFill>
              </a:rPr>
              <a:t>score</a:t>
            </a:r>
            <a:r>
              <a:rPr kumimoji="1" lang="ja-JP" altLang="en-US" sz="4000" dirty="0">
                <a:solidFill>
                  <a:schemeClr val="bg1"/>
                </a:solidFill>
              </a:rPr>
              <a:t>には</a:t>
            </a:r>
            <a:r>
              <a:rPr kumimoji="1" lang="en-US" altLang="ja-JP" sz="4000" dirty="0">
                <a:solidFill>
                  <a:schemeClr val="bg1"/>
                </a:solidFill>
              </a:rPr>
              <a:t>model</a:t>
            </a:r>
            <a:r>
              <a:rPr kumimoji="1" lang="ja-JP" altLang="en-US" sz="4000" dirty="0">
                <a:solidFill>
                  <a:schemeClr val="bg1"/>
                </a:solidFill>
              </a:rPr>
              <a:t>を用いた予測結果の</a:t>
            </a:r>
            <a:endParaRPr kumimoji="1" lang="en-US" altLang="ja-JP" sz="4000" dirty="0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</a:rPr>
              <a:t>損失と正解率が代入される</a:t>
            </a:r>
            <a:endParaRPr kumimoji="1" lang="en-US" altLang="ja-JP" sz="4000" dirty="0">
              <a:solidFill>
                <a:schemeClr val="bg1"/>
              </a:solidFill>
            </a:endParaRPr>
          </a:p>
          <a:p>
            <a:pPr algn="l"/>
            <a:r>
              <a:rPr kumimoji="1" lang="en-US" altLang="ja-JP" sz="4000" dirty="0">
                <a:solidFill>
                  <a:schemeClr val="bg1"/>
                </a:solidFill>
              </a:rPr>
              <a:t>score[0]</a:t>
            </a:r>
            <a:r>
              <a:rPr kumimoji="1" lang="ja-JP" altLang="en-US" sz="4000" dirty="0">
                <a:solidFill>
                  <a:schemeClr val="bg1"/>
                </a:solidFill>
              </a:rPr>
              <a:t>で損失、</a:t>
            </a:r>
            <a:r>
              <a:rPr kumimoji="1" lang="en-US" altLang="ja-JP" sz="4000" dirty="0">
                <a:solidFill>
                  <a:schemeClr val="bg1"/>
                </a:solidFill>
              </a:rPr>
              <a:t>score[1]</a:t>
            </a:r>
            <a:r>
              <a:rPr kumimoji="1" lang="ja-JP" altLang="en-US" sz="4000" dirty="0">
                <a:solidFill>
                  <a:schemeClr val="bg1"/>
                </a:solidFill>
              </a:rPr>
              <a:t>で正解率が</a:t>
            </a:r>
            <a:endParaRPr kumimoji="1" lang="en-US" altLang="ja-JP" sz="4000" dirty="0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</a:rPr>
              <a:t>得られる。</a:t>
            </a:r>
            <a:endParaRPr kumimoji="1" lang="en-US" altLang="ja-JP" sz="40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76D03D-6ACB-4BBE-943A-52E0AC1654BF}"/>
              </a:ext>
            </a:extLst>
          </p:cNvPr>
          <p:cNvSpPr txBox="1"/>
          <p:nvPr/>
        </p:nvSpPr>
        <p:spPr>
          <a:xfrm>
            <a:off x="16496240" y="9190826"/>
            <a:ext cx="50757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5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出力 </a:t>
            </a:r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print(‘a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 出力 </a:t>
            </a:r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endParaRPr kumimoji="1" lang="en-US" altLang="ja-JP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print(‘a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’,a)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出力 </a:t>
            </a:r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ja-JP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28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AC6045-2648-4B8A-835F-0C54C471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799" y="9983192"/>
            <a:ext cx="102816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Test loss: 0.41971293091773987 </a:t>
            </a:r>
            <a:endParaRPr lang="en-US" altLang="ja-JP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Test accuracy: 0.8759999871253967</a:t>
            </a:r>
            <a:r>
              <a:rPr lang="ja-JP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D78360A-6B96-42F7-B050-46E5DE29F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76"/>
          <a:stretch/>
        </p:blipFill>
        <p:spPr>
          <a:xfrm>
            <a:off x="1016953" y="2714213"/>
            <a:ext cx="10433051" cy="6875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544E308-64A0-4DA6-B9F9-B34CB3A5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23"/>
          <a:stretch/>
        </p:blipFill>
        <p:spPr>
          <a:xfrm>
            <a:off x="11971653" y="2994144"/>
            <a:ext cx="10179292" cy="659533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今回のモデルで学習した結果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32C10A-9337-490D-BA8A-BE2678709FD5}"/>
              </a:ext>
            </a:extLst>
          </p:cNvPr>
          <p:cNvSpPr txBox="1"/>
          <p:nvPr/>
        </p:nvSpPr>
        <p:spPr>
          <a:xfrm>
            <a:off x="6558799" y="12369975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もっと精度をあげたい</a:t>
            </a:r>
          </a:p>
        </p:txBody>
      </p:sp>
    </p:spTree>
    <p:extLst>
      <p:ext uri="{BB962C8B-B14F-4D97-AF65-F5344CB8AC3E}">
        <p14:creationId xmlns:p14="http://schemas.microsoft.com/office/powerpoint/2010/main" val="76968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243482" y="502022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3052613" y="2259612"/>
            <a:ext cx="957430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tensorflow.keras.models import Sequential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tensorflow.keras.layers import Dense</a:t>
            </a:r>
          </a:p>
          <a:p>
            <a:pPr algn="l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663390" y="2259612"/>
            <a:ext cx="1007632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tensorflow.keras.models import Sequential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tensorflow.keras.layers import Dense</a:t>
            </a:r>
          </a:p>
          <a:p>
            <a:pPr algn="l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63390" y="7609902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528612" y="3644606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604377" y="7609903"/>
            <a:ext cx="10179258" cy="40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右 5">
            <a:extLst>
              <a:ext uri="{FF2B5EF4-FFF2-40B4-BE49-F238E27FC236}">
                <a16:creationId xmlns:a16="http://schemas.microsoft.com/office/drawing/2014/main" id="{13168F05-2DED-4C6B-BAFB-300CEA26C030}"/>
              </a:ext>
            </a:extLst>
          </p:cNvPr>
          <p:cNvSpPr/>
          <p:nvPr/>
        </p:nvSpPr>
        <p:spPr>
          <a:xfrm>
            <a:off x="10231879" y="4831978"/>
            <a:ext cx="3309258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B22E2F-1F6F-4A08-9F20-560CADD9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386" y="935582"/>
            <a:ext cx="7259064" cy="962159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92BFFBE-344F-4207-97D7-6C116F9C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865" y="11773771"/>
            <a:ext cx="703275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0.47562167048454285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0.8906000256538391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290EECF-DDA2-4DE7-912E-87B90FB4BA09}"/>
              </a:ext>
            </a:extLst>
          </p:cNvPr>
          <p:cNvSpPr txBox="1"/>
          <p:nvPr/>
        </p:nvSpPr>
        <p:spPr>
          <a:xfrm>
            <a:off x="7128213" y="200214"/>
            <a:ext cx="101275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変数が増えて正解率が少し上昇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20A6478-BBBB-4E8E-BCAD-6EF1D53D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15" y="11465994"/>
            <a:ext cx="102816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Test loss: 0.41971293091773987 </a:t>
            </a:r>
            <a:endParaRPr lang="en-US" altLang="ja-JP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Test accuracy: 0.8759999871253967</a:t>
            </a:r>
            <a:r>
              <a:rPr lang="ja-JP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C407905-3A92-469C-BE00-67F7BA8B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19" y="897476"/>
            <a:ext cx="7240010" cy="96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7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D4F020-A579-41B6-A00C-3932E68004DA}"/>
              </a:ext>
            </a:extLst>
          </p:cNvPr>
          <p:cNvSpPr txBox="1"/>
          <p:nvPr/>
        </p:nvSpPr>
        <p:spPr>
          <a:xfrm>
            <a:off x="8249450" y="268636"/>
            <a:ext cx="78851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結果をもう少し考察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96A450A-BD86-44A5-BB22-EA297549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5" y="1575915"/>
            <a:ext cx="8458414" cy="1121128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2E9510-92EE-4990-8BD6-A31BF7537B9A}"/>
              </a:ext>
            </a:extLst>
          </p:cNvPr>
          <p:cNvSpPr txBox="1"/>
          <p:nvPr/>
        </p:nvSpPr>
        <p:spPr>
          <a:xfrm>
            <a:off x="12192000" y="3055378"/>
            <a:ext cx="1008017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accuracy(training)</a:t>
            </a:r>
            <a:r>
              <a:rPr kumimoji="1" lang="ja-JP" altLang="en-US" sz="4800" dirty="0"/>
              <a:t>は順調に上がっているが、</a:t>
            </a:r>
            <a:r>
              <a:rPr kumimoji="1" lang="en-US" altLang="ja-JP" sz="4800" dirty="0"/>
              <a:t>validation</a:t>
            </a:r>
            <a:r>
              <a:rPr kumimoji="1" lang="ja-JP" altLang="en-US" sz="4800" dirty="0"/>
              <a:t>が上がっていない。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5BE87-4275-4DDE-83C8-4BFC61DF922A}"/>
              </a:ext>
            </a:extLst>
          </p:cNvPr>
          <p:cNvSpPr txBox="1"/>
          <p:nvPr/>
        </p:nvSpPr>
        <p:spPr>
          <a:xfrm>
            <a:off x="11974284" y="9367960"/>
            <a:ext cx="1008017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training</a:t>
            </a:r>
            <a:r>
              <a:rPr kumimoji="1" lang="ja-JP" altLang="en-US" sz="4800" dirty="0"/>
              <a:t>の損失率は順調に下がっているが、</a:t>
            </a:r>
            <a:endParaRPr kumimoji="1" lang="en-US" altLang="ja-JP" sz="4800" dirty="0"/>
          </a:p>
          <a:p>
            <a:pPr algn="ctr"/>
            <a:r>
              <a:rPr lang="en-US" altLang="ja-JP" sz="4800" dirty="0"/>
              <a:t>validation</a:t>
            </a:r>
            <a:r>
              <a:rPr lang="ja-JP" altLang="en-US" sz="4800" dirty="0"/>
              <a:t>が下がっていない。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273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6B1252-6E55-46C9-BB4E-70FDF82A547B}"/>
              </a:ext>
            </a:extLst>
          </p:cNvPr>
          <p:cNvSpPr txBox="1"/>
          <p:nvPr/>
        </p:nvSpPr>
        <p:spPr>
          <a:xfrm>
            <a:off x="9144000" y="574159"/>
            <a:ext cx="5772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層を追加してみよう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BE14C1-AB03-4AFE-8DFB-B3F6B1C10FE7}"/>
              </a:ext>
            </a:extLst>
          </p:cNvPr>
          <p:cNvSpPr txBox="1"/>
          <p:nvPr/>
        </p:nvSpPr>
        <p:spPr>
          <a:xfrm>
            <a:off x="718845" y="2557322"/>
            <a:ext cx="957430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tensorflow.keras.models import Sequential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tensorflow.keras.layers import Dense</a:t>
            </a:r>
          </a:p>
          <a:p>
            <a:pPr algn="l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F9A9559-33B3-475F-971C-C6E2E9201ED5}"/>
              </a:ext>
            </a:extLst>
          </p:cNvPr>
          <p:cNvSpPr/>
          <p:nvPr/>
        </p:nvSpPr>
        <p:spPr>
          <a:xfrm>
            <a:off x="11494630" y="6119336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FE0ECF-82BD-4C0F-96D2-C260610E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9"/>
          <a:stretch/>
        </p:blipFill>
        <p:spPr>
          <a:xfrm>
            <a:off x="655049" y="7310475"/>
            <a:ext cx="10179258" cy="40400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A6570D-25AE-4CF2-882B-CE4CE9BB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699" y="7557648"/>
            <a:ext cx="8992854" cy="47250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4DCA8-E06D-4F56-A3DC-87A527AE3BEF}"/>
              </a:ext>
            </a:extLst>
          </p:cNvPr>
          <p:cNvSpPr txBox="1"/>
          <p:nvPr/>
        </p:nvSpPr>
        <p:spPr>
          <a:xfrm>
            <a:off x="13258971" y="2557323"/>
            <a:ext cx="9574306" cy="408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tensorflow.keras.models import Sequential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tensorflow.keras.layers import Dense</a:t>
            </a:r>
          </a:p>
          <a:p>
            <a:pPr algn="l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</p:spTree>
    <p:extLst>
      <p:ext uri="{BB962C8B-B14F-4D97-AF65-F5344CB8AC3E}">
        <p14:creationId xmlns:p14="http://schemas.microsoft.com/office/powerpoint/2010/main" val="195495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77637C-8DD6-48AD-9310-7C88E27B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82" y="2047204"/>
            <a:ext cx="7259064" cy="962159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E4F43ED-4DDE-42A9-A8F9-1F577C12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93" y="12135279"/>
            <a:ext cx="703275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0.47562167048454285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0.8906000256538391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6DF3CA8-A450-489A-9DDB-0D3E5F3829B0}"/>
              </a:ext>
            </a:extLst>
          </p:cNvPr>
          <p:cNvSpPr/>
          <p:nvPr/>
        </p:nvSpPr>
        <p:spPr>
          <a:xfrm>
            <a:off x="11116236" y="648866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E3C58-26DE-4DFF-BB4A-337493B2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511" y="12128175"/>
            <a:ext cx="703275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0.6009576916694641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0.8855999708175659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A10590C-A829-4D2E-969D-E4D956F2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006" y="2047205"/>
            <a:ext cx="7163800" cy="975496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CC1F2-623C-4F71-BD26-BE9ECF41E627}"/>
              </a:ext>
            </a:extLst>
          </p:cNvPr>
          <p:cNvSpPr txBox="1"/>
          <p:nvPr/>
        </p:nvSpPr>
        <p:spPr>
          <a:xfrm>
            <a:off x="3228702" y="595836"/>
            <a:ext cx="168508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層を増やしても今回のデータでは精度あまり上がっていない</a:t>
            </a:r>
          </a:p>
        </p:txBody>
      </p:sp>
    </p:spTree>
    <p:extLst>
      <p:ext uri="{BB962C8B-B14F-4D97-AF65-F5344CB8AC3E}">
        <p14:creationId xmlns:p14="http://schemas.microsoft.com/office/powerpoint/2010/main" val="6947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38FB5A-2721-4311-B759-150BA5E4A88E}"/>
              </a:ext>
            </a:extLst>
          </p:cNvPr>
          <p:cNvSpPr txBox="1"/>
          <p:nvPr/>
        </p:nvSpPr>
        <p:spPr>
          <a:xfrm>
            <a:off x="8651358" y="318976"/>
            <a:ext cx="708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Dropout</a:t>
            </a:r>
            <a:r>
              <a:rPr kumimoji="1" lang="ja-JP" altLang="en-US" sz="4800" dirty="0"/>
              <a:t>を加えてみよう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1858A82-3087-41DB-A0C4-CA74B65975B9}"/>
              </a:ext>
            </a:extLst>
          </p:cNvPr>
          <p:cNvSpPr/>
          <p:nvPr/>
        </p:nvSpPr>
        <p:spPr>
          <a:xfrm>
            <a:off x="11875772" y="725712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F84887-6902-4073-8152-D941DC16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69" y="7611010"/>
            <a:ext cx="8992854" cy="4725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A61933-0602-4DD3-8B91-113CD444C9EE}"/>
              </a:ext>
            </a:extLst>
          </p:cNvPr>
          <p:cNvSpPr txBox="1"/>
          <p:nvPr/>
        </p:nvSpPr>
        <p:spPr>
          <a:xfrm>
            <a:off x="1370141" y="2610685"/>
            <a:ext cx="9574306" cy="408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tensorflow.keras.models import Sequential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tensorflow.keras.layers import Dense</a:t>
            </a:r>
          </a:p>
          <a:p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6A768E-E733-45F7-921C-B9CDC4E4301F}"/>
              </a:ext>
            </a:extLst>
          </p:cNvPr>
          <p:cNvSpPr txBox="1"/>
          <p:nvPr/>
        </p:nvSpPr>
        <p:spPr>
          <a:xfrm>
            <a:off x="13859851" y="2310871"/>
            <a:ext cx="9574306" cy="441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tensorflow.keras.models import Sequential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from tensorflow.keras.layers import Dense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(Dropout(0.5))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EBA8D38-D4A5-4A38-97D4-C1902564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048" y="7593566"/>
            <a:ext cx="901190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63BC5-A079-44D5-82CB-05435864D4F5}"/>
              </a:ext>
            </a:extLst>
          </p:cNvPr>
          <p:cNvSpPr/>
          <p:nvPr/>
        </p:nvSpPr>
        <p:spPr>
          <a:xfrm>
            <a:off x="616680" y="227387"/>
            <a:ext cx="23151552" cy="10499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399CFD-D27F-44EA-AB25-89B0DC8313F2}"/>
              </a:ext>
            </a:extLst>
          </p:cNvPr>
          <p:cNvSpPr txBox="1"/>
          <p:nvPr/>
        </p:nvSpPr>
        <p:spPr>
          <a:xfrm>
            <a:off x="616680" y="396074"/>
            <a:ext cx="227634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model.fit(x_train, y_train, epochs=50, batch_size=64, verbose=1,　validation_split=0.2, shuffle=True)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8C4A40-FD44-4850-993B-324BFB5A5DAE}"/>
              </a:ext>
            </a:extLst>
          </p:cNvPr>
          <p:cNvSpPr txBox="1"/>
          <p:nvPr/>
        </p:nvSpPr>
        <p:spPr>
          <a:xfrm>
            <a:off x="11201396" y="7405551"/>
            <a:ext cx="75494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64</a:t>
            </a:r>
            <a:r>
              <a:rPr kumimoji="1" lang="ja-JP" altLang="en-US" sz="4800" dirty="0"/>
              <a:t>枚ずつ取り出して学習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C03E57-92E1-47B7-B290-185ACF110EE6}"/>
              </a:ext>
            </a:extLst>
          </p:cNvPr>
          <p:cNvSpPr txBox="1"/>
          <p:nvPr/>
        </p:nvSpPr>
        <p:spPr>
          <a:xfrm>
            <a:off x="12003177" y="816268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64×750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=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48000</a:t>
            </a:r>
            <a:endParaRPr kumimoji="1"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45AE42-B359-402F-825D-CF82CD76939D}"/>
              </a:ext>
            </a:extLst>
          </p:cNvPr>
          <p:cNvSpPr txBox="1"/>
          <p:nvPr/>
        </p:nvSpPr>
        <p:spPr>
          <a:xfrm>
            <a:off x="11506196" y="11287112"/>
            <a:ext cx="72446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12000</a:t>
            </a:r>
            <a:r>
              <a:rPr lang="ja-JP" altLang="en-US" sz="4800" dirty="0"/>
              <a:t>枚の画像で検証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C6176-55C3-4768-BDFC-FB36DE73878F}"/>
              </a:ext>
            </a:extLst>
          </p:cNvPr>
          <p:cNvSpPr/>
          <p:nvPr/>
        </p:nvSpPr>
        <p:spPr>
          <a:xfrm>
            <a:off x="971550" y="6858000"/>
            <a:ext cx="3863789" cy="60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B84F4C-4E97-48F9-BFB6-75865E73B4E8}"/>
              </a:ext>
            </a:extLst>
          </p:cNvPr>
          <p:cNvSpPr/>
          <p:nvPr/>
        </p:nvSpPr>
        <p:spPr>
          <a:xfrm>
            <a:off x="6610350" y="6858000"/>
            <a:ext cx="3863788" cy="3467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DE64C0-2A98-42F4-8088-4FBCCCA63E57}"/>
              </a:ext>
            </a:extLst>
          </p:cNvPr>
          <p:cNvSpPr/>
          <p:nvPr/>
        </p:nvSpPr>
        <p:spPr>
          <a:xfrm>
            <a:off x="6610349" y="10553700"/>
            <a:ext cx="3863789" cy="225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5BC72E-4A86-45E1-B26A-C3908196EEE5}"/>
              </a:ext>
            </a:extLst>
          </p:cNvPr>
          <p:cNvSpPr txBox="1"/>
          <p:nvPr/>
        </p:nvSpPr>
        <p:spPr>
          <a:xfrm>
            <a:off x="6961092" y="11301406"/>
            <a:ext cx="3162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12000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974BF-397D-44A1-AE75-BD415485B3A8}"/>
              </a:ext>
            </a:extLst>
          </p:cNvPr>
          <p:cNvSpPr txBox="1"/>
          <p:nvPr/>
        </p:nvSpPr>
        <p:spPr>
          <a:xfrm>
            <a:off x="6187887" y="8341294"/>
            <a:ext cx="50135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48000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B12F43-653E-4EA5-9E2F-B2E84353E4BB}"/>
              </a:ext>
            </a:extLst>
          </p:cNvPr>
          <p:cNvSpPr txBox="1"/>
          <p:nvPr/>
        </p:nvSpPr>
        <p:spPr>
          <a:xfrm>
            <a:off x="716057" y="9715041"/>
            <a:ext cx="43747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60000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B15784-6DD0-44D0-941C-4AA65B7A36CC}"/>
              </a:ext>
            </a:extLst>
          </p:cNvPr>
          <p:cNvSpPr txBox="1"/>
          <p:nvPr/>
        </p:nvSpPr>
        <p:spPr>
          <a:xfrm>
            <a:off x="12003177" y="895791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→</a:t>
            </a:r>
            <a:r>
              <a:rPr kumimoji="1" lang="en-US" altLang="ja-JP" sz="4800" dirty="0"/>
              <a:t>750</a:t>
            </a:r>
            <a:r>
              <a:rPr kumimoji="1" lang="ja-JP" altLang="en-US" sz="4800" dirty="0"/>
              <a:t>回重みを更新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AE828ED-64A6-4DDC-9E52-93D6078EF37E}"/>
              </a:ext>
            </a:extLst>
          </p:cNvPr>
          <p:cNvSpPr/>
          <p:nvPr/>
        </p:nvSpPr>
        <p:spPr>
          <a:xfrm rot="5400000">
            <a:off x="14401801" y="10151417"/>
            <a:ext cx="933450" cy="75713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45E2260D-FA3A-4724-B9AD-35E3583B8DC8}"/>
              </a:ext>
            </a:extLst>
          </p:cNvPr>
          <p:cNvSpPr/>
          <p:nvPr/>
        </p:nvSpPr>
        <p:spPr>
          <a:xfrm rot="10800000">
            <a:off x="18943021" y="6806079"/>
            <a:ext cx="713849" cy="552972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7ABFB1-482C-4CE9-AAC8-C85CD3647561}"/>
              </a:ext>
            </a:extLst>
          </p:cNvPr>
          <p:cNvSpPr txBox="1"/>
          <p:nvPr/>
        </p:nvSpPr>
        <p:spPr>
          <a:xfrm>
            <a:off x="19647871" y="8859980"/>
            <a:ext cx="45837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この作業を</a:t>
            </a:r>
            <a:endParaRPr kumimoji="1" lang="en-US" altLang="ja-JP" sz="4800" dirty="0"/>
          </a:p>
          <a:p>
            <a:pPr algn="ctr"/>
            <a:r>
              <a:rPr kumimoji="1" lang="en-US" altLang="ja-JP" sz="4800" dirty="0"/>
              <a:t>50</a:t>
            </a:r>
            <a:r>
              <a:rPr kumimoji="1" lang="ja-JP" altLang="en-US" sz="4800" dirty="0"/>
              <a:t>回繰り返す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4B30A4-3117-4B42-8D05-E4B35B3D98D5}"/>
              </a:ext>
            </a:extLst>
          </p:cNvPr>
          <p:cNvSpPr/>
          <p:nvPr/>
        </p:nvSpPr>
        <p:spPr>
          <a:xfrm>
            <a:off x="5372100" y="9638762"/>
            <a:ext cx="757131" cy="9334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E958B72-5C30-4BDD-99A1-88E504A6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4657393"/>
            <a:ext cx="2200602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47/50 750/750 [==============================] - 1s 2ms/step - loss: 0.1602 - accuracy: 0.9409 - val_loss: 0.4712 - val_accuracy: 0.8773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48/50 750/750 [==============================] - 1s 2ms/step - loss: 0.1564 - accuracy: 0.9427 - val_loss: 0.4850 - val_accuracy: 0.8735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49/50 750/750 [==============================] - 1s 2ms/step - loss: 0.1570 - accuracy: 0.9425 - val_loss: 0.4780 - val_accuracy: 0.8767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50/50 750/750 [==============================] - 1s 2ms/step - loss: 0.1542 - accuracy: 0.9434 - val_loss: 0.5010 - val_accuracy: 0.8724</a:t>
            </a:r>
            <a:r>
              <a:rPr lang="ja-JP" altLang="ja-JP" sz="160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8E50AB-288C-4998-B38C-C02F094F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2275640"/>
            <a:ext cx="2185213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1/50 750/750 [==============================] - 2s 2ms/step - loss: 0.6172 - accuracy: 0.7892 - val_loss: 0.4628 - val_accuracy: 0.8407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2/50 750/750 [==============================] - 1s 2ms/step - loss: 0.4376 - accuracy: 0.8482 - val_loss: 0.4198 - val_accuracy: 0.8545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3/50 750/750 [==============================] - 1s 2ms/step - loss: 0.4035 - accuracy: 0.8605 - val_loss: 0.4151 - val_accuracy: 0.8565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4/50 750/750 [==============================] - 1s 2ms/step - loss: 0.3793 - accuracy: 0.8673 - val_loss: 0.3926 - val_accuracy: 0.8601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5/50 750/750 [==============================] - 1s 2ms/step - loss: 0.3628 - accuracy: 0.8721 - val_loss: 0.3776 - val_accuracy: 0.8664</a:t>
            </a:r>
            <a:r>
              <a:rPr lang="ja-JP" altLang="ja-JP" sz="1600" dirty="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4B6281-A6AD-4DA5-918A-925AA8E0A6A9}"/>
              </a:ext>
            </a:extLst>
          </p:cNvPr>
          <p:cNvSpPr txBox="1"/>
          <p:nvPr/>
        </p:nvSpPr>
        <p:spPr>
          <a:xfrm>
            <a:off x="11639550" y="3937753"/>
            <a:ext cx="6667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・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5893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5C0DE638-B972-49EC-9D92-6D962E13234A}"/>
              </a:ext>
            </a:extLst>
          </p:cNvPr>
          <p:cNvSpPr/>
          <p:nvPr/>
        </p:nvSpPr>
        <p:spPr>
          <a:xfrm>
            <a:off x="11413948" y="6371792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77CDD5-9527-4AC0-BAE6-EAFE0E08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35" y="11575283"/>
            <a:ext cx="703275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0.6009576916694641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0.8855999708175659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B74FC7-2699-4DED-AD1E-22F2712C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30" y="1494313"/>
            <a:ext cx="7163800" cy="975496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783D575-163A-4461-8339-54E8B7FB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18" y="11575283"/>
            <a:ext cx="801694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0.3330557644367218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0.8855000138282776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7CDFAF-DB9B-456D-B38E-42151E25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218" y="1627682"/>
            <a:ext cx="7259064" cy="962159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40921D-F108-4346-8365-85DF662CC6E2}"/>
              </a:ext>
            </a:extLst>
          </p:cNvPr>
          <p:cNvSpPr txBox="1"/>
          <p:nvPr/>
        </p:nvSpPr>
        <p:spPr>
          <a:xfrm>
            <a:off x="5968306" y="356683"/>
            <a:ext cx="1089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Dropout</a:t>
            </a:r>
            <a:r>
              <a:rPr kumimoji="1" lang="ja-JP" altLang="en-US" sz="4800" dirty="0"/>
              <a:t>を加えると過学習を抑制できる</a:t>
            </a:r>
          </a:p>
        </p:txBody>
      </p:sp>
    </p:spTree>
    <p:extLst>
      <p:ext uri="{BB962C8B-B14F-4D97-AF65-F5344CB8AC3E}">
        <p14:creationId xmlns:p14="http://schemas.microsoft.com/office/powerpoint/2010/main" val="188394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40921D-F108-4346-8365-85DF662CC6E2}"/>
              </a:ext>
            </a:extLst>
          </p:cNvPr>
          <p:cNvSpPr txBox="1"/>
          <p:nvPr/>
        </p:nvSpPr>
        <p:spPr>
          <a:xfrm>
            <a:off x="5968306" y="356683"/>
            <a:ext cx="122053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層は</a:t>
            </a:r>
            <a:r>
              <a:rPr lang="ja-JP" altLang="en-US" sz="4800" dirty="0"/>
              <a:t>いくらでも増やすことが出来ます。</a:t>
            </a:r>
            <a:endParaRPr kumimoji="1" lang="en-US" altLang="ja-JP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8950-F38B-4E21-8928-759F8B46519C}"/>
              </a:ext>
            </a:extLst>
          </p:cNvPr>
          <p:cNvSpPr txBox="1"/>
          <p:nvPr/>
        </p:nvSpPr>
        <p:spPr>
          <a:xfrm>
            <a:off x="5968306" y="1533352"/>
            <a:ext cx="1089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色々試してみましょう。</a:t>
            </a:r>
            <a:endParaRPr kumimoji="1" lang="en-US" altLang="ja-JP" sz="48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3EF0856-584F-472F-B43A-0DCAEFF7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64" y="2977116"/>
            <a:ext cx="7411484" cy="960254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028068E-B81B-4430-B8CA-F8CFF552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869" y="4785055"/>
            <a:ext cx="602087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Test loss: 0.3416001796722412 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Test accuracy: 0.8855000138282776</a:t>
            </a:r>
            <a:r>
              <a:rPr lang="ja-JP" altLang="ja-JP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82D9C01-D13C-4F2E-91D5-049C8824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8" y="3763845"/>
            <a:ext cx="8390380" cy="698902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304096-C688-40E4-90E2-3DDEB8DABB03}"/>
              </a:ext>
            </a:extLst>
          </p:cNvPr>
          <p:cNvSpPr txBox="1"/>
          <p:nvPr/>
        </p:nvSpPr>
        <p:spPr>
          <a:xfrm>
            <a:off x="16859590" y="8379369"/>
            <a:ext cx="702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今回のデータの量、質だと</a:t>
            </a:r>
            <a:r>
              <a:rPr lang="en-US" altLang="ja-JP" sz="4000" dirty="0"/>
              <a:t>MLP</a:t>
            </a:r>
            <a:r>
              <a:rPr lang="ja-JP" altLang="en-US" sz="4000" dirty="0"/>
              <a:t>ではパラメータを増やしても</a:t>
            </a:r>
            <a:r>
              <a:rPr lang="en-US" altLang="ja-JP" sz="4000" dirty="0"/>
              <a:t>90%</a:t>
            </a:r>
            <a:r>
              <a:rPr lang="ja-JP" altLang="en-US" sz="4000" dirty="0"/>
              <a:t>以上の精度は</a:t>
            </a:r>
            <a:endParaRPr lang="en-US" altLang="ja-JP" sz="4000" dirty="0"/>
          </a:p>
          <a:p>
            <a:pPr algn="ctr"/>
            <a:r>
              <a:rPr kumimoji="1" lang="ja-JP" altLang="en-US" sz="4000" dirty="0"/>
              <a:t>なかなか出にくいようです。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2676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A98D01E-44C8-4E2B-9A01-C4270651F387}"/>
              </a:ext>
            </a:extLst>
          </p:cNvPr>
          <p:cNvSpPr/>
          <p:nvPr/>
        </p:nvSpPr>
        <p:spPr>
          <a:xfrm>
            <a:off x="6426357" y="2893314"/>
            <a:ext cx="9657036" cy="18518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4A0275-93A5-46E7-9EBD-7356B31D2222}"/>
              </a:ext>
            </a:extLst>
          </p:cNvPr>
          <p:cNvSpPr txBox="1"/>
          <p:nvPr/>
        </p:nvSpPr>
        <p:spPr>
          <a:xfrm>
            <a:off x="7355289" y="327941"/>
            <a:ext cx="96734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実際の予測結果を確認してみよう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AE5692-B716-40CA-BCA8-A467AAB46BE5}"/>
              </a:ext>
            </a:extLst>
          </p:cNvPr>
          <p:cNvSpPr txBox="1"/>
          <p:nvPr/>
        </p:nvSpPr>
        <p:spPr>
          <a:xfrm>
            <a:off x="6715118" y="2038635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model.predict</a:t>
            </a:r>
            <a:r>
              <a:rPr kumimoji="1" lang="en-US" altLang="ja-JP" sz="4800" dirty="0"/>
              <a:t>(</a:t>
            </a:r>
            <a:r>
              <a:rPr kumimoji="1" lang="ja-JP" altLang="en-US" sz="4800" dirty="0"/>
              <a:t>知りたい変数</a:t>
            </a:r>
            <a:r>
              <a:rPr kumimoji="1" lang="en-US" altLang="ja-JP" sz="4800" dirty="0"/>
              <a:t>)</a:t>
            </a:r>
            <a:r>
              <a:rPr kumimoji="1" lang="ja-JP" altLang="en-US" sz="4800" dirty="0"/>
              <a:t>で予測する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D4E62-9FC7-4E38-AB32-E5796C9FA17A}"/>
              </a:ext>
            </a:extLst>
          </p:cNvPr>
          <p:cNvSpPr txBox="1"/>
          <p:nvPr/>
        </p:nvSpPr>
        <p:spPr>
          <a:xfrm>
            <a:off x="7095468" y="3192196"/>
            <a:ext cx="11197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800" dirty="0">
                <a:solidFill>
                  <a:schemeClr val="bg1"/>
                </a:solidFill>
              </a:rPr>
              <a:t>test = 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model.predict</a:t>
            </a:r>
            <a:r>
              <a:rPr kumimoji="1" lang="en-US" altLang="ja-JP" sz="4800" dirty="0"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</a:rPr>
              <a:t>x_test</a:t>
            </a:r>
            <a:r>
              <a:rPr kumimoji="1" lang="en-US" altLang="ja-JP" sz="48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print(test[0])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6C78F3-9ABA-411D-84B4-57AB175C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72" y="6502444"/>
            <a:ext cx="2194117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dirty="0">
                <a:latin typeface="Arial" panose="020B0604020202020204" pitchFamily="34" charset="0"/>
                <a:cs typeface="Arial" panose="020B0604020202020204" pitchFamily="34" charset="0"/>
              </a:rPr>
              <a:t>[6.8410866e-10 2.5985405e-10 1.5257271e-11 5.5445526e-10 3.2095484e-09 2.4379743e-04 1.7138366e-09 3.0476972e-03 1.6789203e-08 9.9670851e-01] 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A56F56-54CB-4CC8-99CB-29BB83341261}"/>
              </a:ext>
            </a:extLst>
          </p:cNvPr>
          <p:cNvSpPr txBox="1"/>
          <p:nvPr/>
        </p:nvSpPr>
        <p:spPr>
          <a:xfrm>
            <a:off x="5757969" y="5137376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10</a:t>
            </a:r>
            <a:r>
              <a:rPr kumimoji="1" lang="ja-JP" altLang="en-US" sz="4800" dirty="0"/>
              <a:t>個の数字が返ってくる</a:t>
            </a:r>
          </a:p>
        </p:txBody>
      </p:sp>
    </p:spTree>
    <p:extLst>
      <p:ext uri="{BB962C8B-B14F-4D97-AF65-F5344CB8AC3E}">
        <p14:creationId xmlns:p14="http://schemas.microsoft.com/office/powerpoint/2010/main" val="347946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A98D01E-44C8-4E2B-9A01-C4270651F387}"/>
              </a:ext>
            </a:extLst>
          </p:cNvPr>
          <p:cNvSpPr/>
          <p:nvPr/>
        </p:nvSpPr>
        <p:spPr>
          <a:xfrm>
            <a:off x="6426357" y="2893314"/>
            <a:ext cx="9657036" cy="18518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4A0275-93A5-46E7-9EBD-7356B31D2222}"/>
              </a:ext>
            </a:extLst>
          </p:cNvPr>
          <p:cNvSpPr txBox="1"/>
          <p:nvPr/>
        </p:nvSpPr>
        <p:spPr>
          <a:xfrm>
            <a:off x="7355289" y="327941"/>
            <a:ext cx="96734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実際の予測結果を確認してみよう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AE5692-B716-40CA-BCA8-A467AAB46BE5}"/>
              </a:ext>
            </a:extLst>
          </p:cNvPr>
          <p:cNvSpPr txBox="1"/>
          <p:nvPr/>
        </p:nvSpPr>
        <p:spPr>
          <a:xfrm>
            <a:off x="6715118" y="2038635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model.predict</a:t>
            </a:r>
            <a:r>
              <a:rPr kumimoji="1" lang="en-US" altLang="ja-JP" sz="4800" dirty="0"/>
              <a:t>(</a:t>
            </a:r>
            <a:r>
              <a:rPr kumimoji="1" lang="ja-JP" altLang="en-US" sz="4800" dirty="0"/>
              <a:t>知りたい変数</a:t>
            </a:r>
            <a:r>
              <a:rPr kumimoji="1" lang="en-US" altLang="ja-JP" sz="4800" dirty="0"/>
              <a:t>)</a:t>
            </a:r>
            <a:r>
              <a:rPr kumimoji="1" lang="ja-JP" altLang="en-US" sz="4800" dirty="0"/>
              <a:t>で予測する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D4E62-9FC7-4E38-AB32-E5796C9FA17A}"/>
              </a:ext>
            </a:extLst>
          </p:cNvPr>
          <p:cNvSpPr txBox="1"/>
          <p:nvPr/>
        </p:nvSpPr>
        <p:spPr>
          <a:xfrm>
            <a:off x="7095468" y="3192196"/>
            <a:ext cx="11197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800" dirty="0">
                <a:solidFill>
                  <a:schemeClr val="bg1"/>
                </a:solidFill>
              </a:rPr>
              <a:t>test = 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model.predict</a:t>
            </a:r>
            <a:r>
              <a:rPr kumimoji="1" lang="en-US" altLang="ja-JP" sz="4800" dirty="0"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</a:rPr>
              <a:t>x_test</a:t>
            </a:r>
            <a:r>
              <a:rPr kumimoji="1" lang="en-US" altLang="ja-JP" sz="48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print(test[0])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6C78F3-9ABA-411D-84B4-57AB175C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72" y="6502444"/>
            <a:ext cx="2194117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dirty="0">
                <a:latin typeface="Arial" panose="020B0604020202020204" pitchFamily="34" charset="0"/>
                <a:cs typeface="Arial" panose="020B0604020202020204" pitchFamily="34" charset="0"/>
              </a:rPr>
              <a:t>[6.8410866e-10 2.5985405e-10 1.5257271e-11 5.5445526e-10 3.2095484e-09 2.4379743e-04 1.7138366e-09 3.0476972e-03 1.6789203e-08 9.9670851e-01] 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A56F56-54CB-4CC8-99CB-29BB83341261}"/>
              </a:ext>
            </a:extLst>
          </p:cNvPr>
          <p:cNvSpPr txBox="1"/>
          <p:nvPr/>
        </p:nvSpPr>
        <p:spPr>
          <a:xfrm>
            <a:off x="5757969" y="5137376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10</a:t>
            </a:r>
            <a:r>
              <a:rPr kumimoji="1" lang="ja-JP" altLang="en-US" sz="4800" dirty="0"/>
              <a:t>個の数字が返ってくる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5F04C-0323-4809-8B0C-EC6563165484}"/>
              </a:ext>
            </a:extLst>
          </p:cNvPr>
          <p:cNvSpPr txBox="1"/>
          <p:nvPr/>
        </p:nvSpPr>
        <p:spPr>
          <a:xfrm>
            <a:off x="824459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E979F8-031D-4DD6-82BB-44B9C1952248}"/>
              </a:ext>
            </a:extLst>
          </p:cNvPr>
          <p:cNvSpPr txBox="1"/>
          <p:nvPr/>
        </p:nvSpPr>
        <p:spPr>
          <a:xfrm>
            <a:off x="3319567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7BBAA6-58D3-4250-9A58-05B650579D0E}"/>
              </a:ext>
            </a:extLst>
          </p:cNvPr>
          <p:cNvSpPr txBox="1"/>
          <p:nvPr/>
        </p:nvSpPr>
        <p:spPr>
          <a:xfrm>
            <a:off x="5255798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30E10B-7D0C-41BE-86BA-9840CFCCB174}"/>
              </a:ext>
            </a:extLst>
          </p:cNvPr>
          <p:cNvSpPr txBox="1"/>
          <p:nvPr/>
        </p:nvSpPr>
        <p:spPr>
          <a:xfrm>
            <a:off x="7410864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endParaRPr kumimoji="1" lang="ja-JP" altLang="en-US" sz="4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121E77-E4D7-4A41-BDF2-117E83D34F68}"/>
              </a:ext>
            </a:extLst>
          </p:cNvPr>
          <p:cNvSpPr txBox="1"/>
          <p:nvPr/>
        </p:nvSpPr>
        <p:spPr>
          <a:xfrm>
            <a:off x="9807854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4</a:t>
            </a:r>
            <a:endParaRPr kumimoji="1" lang="ja-JP" altLang="en-US" sz="4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A4B636-FAD4-420A-A10E-B29E062810AF}"/>
              </a:ext>
            </a:extLst>
          </p:cNvPr>
          <p:cNvSpPr txBox="1"/>
          <p:nvPr/>
        </p:nvSpPr>
        <p:spPr>
          <a:xfrm>
            <a:off x="12081000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5</a:t>
            </a:r>
            <a:endParaRPr kumimoji="1" lang="ja-JP" altLang="en-US" sz="4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EDEB8-00F0-4AE1-A927-B1E1CD668F7D}"/>
              </a:ext>
            </a:extLst>
          </p:cNvPr>
          <p:cNvSpPr txBox="1"/>
          <p:nvPr/>
        </p:nvSpPr>
        <p:spPr>
          <a:xfrm>
            <a:off x="14129129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6</a:t>
            </a:r>
            <a:endParaRPr kumimoji="1" lang="ja-JP" altLang="en-US" sz="4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AFF14F-3473-451F-9987-959858EC61DB}"/>
              </a:ext>
            </a:extLst>
          </p:cNvPr>
          <p:cNvSpPr txBox="1"/>
          <p:nvPr/>
        </p:nvSpPr>
        <p:spPr>
          <a:xfrm>
            <a:off x="16296141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7</a:t>
            </a:r>
            <a:endParaRPr kumimoji="1" lang="ja-JP" altLang="en-US" sz="4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A50B48-FEEA-4B3D-BF03-5C331937EEA1}"/>
              </a:ext>
            </a:extLst>
          </p:cNvPr>
          <p:cNvSpPr txBox="1"/>
          <p:nvPr/>
        </p:nvSpPr>
        <p:spPr>
          <a:xfrm>
            <a:off x="18382582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8</a:t>
            </a:r>
            <a:endParaRPr kumimoji="1"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269A59-972C-45CF-8508-C2E402EFA366}"/>
              </a:ext>
            </a:extLst>
          </p:cNvPr>
          <p:cNvSpPr txBox="1"/>
          <p:nvPr/>
        </p:nvSpPr>
        <p:spPr>
          <a:xfrm>
            <a:off x="20790963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9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641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A98D01E-44C8-4E2B-9A01-C4270651F387}"/>
              </a:ext>
            </a:extLst>
          </p:cNvPr>
          <p:cNvSpPr/>
          <p:nvPr/>
        </p:nvSpPr>
        <p:spPr>
          <a:xfrm>
            <a:off x="6426357" y="2893314"/>
            <a:ext cx="9657036" cy="18518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4A0275-93A5-46E7-9EBD-7356B31D2222}"/>
              </a:ext>
            </a:extLst>
          </p:cNvPr>
          <p:cNvSpPr txBox="1"/>
          <p:nvPr/>
        </p:nvSpPr>
        <p:spPr>
          <a:xfrm>
            <a:off x="7355289" y="327941"/>
            <a:ext cx="96734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実際の予測結果を確認してみよう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AE5692-B716-40CA-BCA8-A467AAB46BE5}"/>
              </a:ext>
            </a:extLst>
          </p:cNvPr>
          <p:cNvSpPr txBox="1"/>
          <p:nvPr/>
        </p:nvSpPr>
        <p:spPr>
          <a:xfrm>
            <a:off x="6715118" y="2038635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model.predict</a:t>
            </a:r>
            <a:r>
              <a:rPr kumimoji="1" lang="en-US" altLang="ja-JP" sz="4800" dirty="0"/>
              <a:t>(</a:t>
            </a:r>
            <a:r>
              <a:rPr kumimoji="1" lang="ja-JP" altLang="en-US" sz="4800" dirty="0"/>
              <a:t>知りたい変数</a:t>
            </a:r>
            <a:r>
              <a:rPr kumimoji="1" lang="en-US" altLang="ja-JP" sz="4800" dirty="0"/>
              <a:t>)</a:t>
            </a:r>
            <a:r>
              <a:rPr kumimoji="1" lang="ja-JP" altLang="en-US" sz="4800" dirty="0"/>
              <a:t>で予測する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D4E62-9FC7-4E38-AB32-E5796C9FA17A}"/>
              </a:ext>
            </a:extLst>
          </p:cNvPr>
          <p:cNvSpPr txBox="1"/>
          <p:nvPr/>
        </p:nvSpPr>
        <p:spPr>
          <a:xfrm>
            <a:off x="7095468" y="3192196"/>
            <a:ext cx="11197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800" dirty="0">
                <a:solidFill>
                  <a:schemeClr val="bg1"/>
                </a:solidFill>
              </a:rPr>
              <a:t>test = 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model.predict</a:t>
            </a:r>
            <a:r>
              <a:rPr kumimoji="1" lang="en-US" altLang="ja-JP" sz="4800" dirty="0"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</a:rPr>
              <a:t>x_test</a:t>
            </a:r>
            <a:r>
              <a:rPr kumimoji="1" lang="en-US" altLang="ja-JP" sz="48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print(test[0])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6C78F3-9ABA-411D-84B4-57AB175C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72" y="6502444"/>
            <a:ext cx="2194117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dirty="0">
                <a:latin typeface="Arial" panose="020B0604020202020204" pitchFamily="34" charset="0"/>
                <a:cs typeface="Arial" panose="020B0604020202020204" pitchFamily="34" charset="0"/>
              </a:rPr>
              <a:t>[6.8410866e-10 2.5985405e-10 1.5257271e-11 5.5445526e-10 3.2095484e-09 2.4379743e-04 1.7138366e-09 3.0476972e-03 1.6789203e-08 9.9670851e-01] 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E3C94A-D24F-4F24-AAC0-B6692153A785}"/>
              </a:ext>
            </a:extLst>
          </p:cNvPr>
          <p:cNvSpPr txBox="1"/>
          <p:nvPr/>
        </p:nvSpPr>
        <p:spPr>
          <a:xfrm>
            <a:off x="439416" y="7741464"/>
            <a:ext cx="221348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[6.8410866×10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2.59854×10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1.525727×10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-11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5.5445526×10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3.209548×10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2.4379743×10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1.7138366×10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3.0476972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1.6789203×10</a:t>
            </a:r>
            <a:r>
              <a:rPr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9.9670851×10</a:t>
            </a:r>
            <a:r>
              <a:rPr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A56F56-54CB-4CC8-99CB-29BB83341261}"/>
              </a:ext>
            </a:extLst>
          </p:cNvPr>
          <p:cNvSpPr txBox="1"/>
          <p:nvPr/>
        </p:nvSpPr>
        <p:spPr>
          <a:xfrm>
            <a:off x="5757969" y="5137376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10</a:t>
            </a:r>
            <a:r>
              <a:rPr kumimoji="1" lang="ja-JP" altLang="en-US" sz="4800" dirty="0"/>
              <a:t>個の数字が返ってくる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5F04C-0323-4809-8B0C-EC6563165484}"/>
              </a:ext>
            </a:extLst>
          </p:cNvPr>
          <p:cNvSpPr txBox="1"/>
          <p:nvPr/>
        </p:nvSpPr>
        <p:spPr>
          <a:xfrm>
            <a:off x="824459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E979F8-031D-4DD6-82BB-44B9C1952248}"/>
              </a:ext>
            </a:extLst>
          </p:cNvPr>
          <p:cNvSpPr txBox="1"/>
          <p:nvPr/>
        </p:nvSpPr>
        <p:spPr>
          <a:xfrm>
            <a:off x="3319567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7BBAA6-58D3-4250-9A58-05B650579D0E}"/>
              </a:ext>
            </a:extLst>
          </p:cNvPr>
          <p:cNvSpPr txBox="1"/>
          <p:nvPr/>
        </p:nvSpPr>
        <p:spPr>
          <a:xfrm>
            <a:off x="5255798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30E10B-7D0C-41BE-86BA-9840CFCCB174}"/>
              </a:ext>
            </a:extLst>
          </p:cNvPr>
          <p:cNvSpPr txBox="1"/>
          <p:nvPr/>
        </p:nvSpPr>
        <p:spPr>
          <a:xfrm>
            <a:off x="7410864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endParaRPr kumimoji="1" lang="ja-JP" altLang="en-US" sz="4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121E77-E4D7-4A41-BDF2-117E83D34F68}"/>
              </a:ext>
            </a:extLst>
          </p:cNvPr>
          <p:cNvSpPr txBox="1"/>
          <p:nvPr/>
        </p:nvSpPr>
        <p:spPr>
          <a:xfrm>
            <a:off x="9807854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4</a:t>
            </a:r>
            <a:endParaRPr kumimoji="1" lang="ja-JP" altLang="en-US" sz="4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A4B636-FAD4-420A-A10E-B29E062810AF}"/>
              </a:ext>
            </a:extLst>
          </p:cNvPr>
          <p:cNvSpPr txBox="1"/>
          <p:nvPr/>
        </p:nvSpPr>
        <p:spPr>
          <a:xfrm>
            <a:off x="12081000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5</a:t>
            </a:r>
            <a:endParaRPr kumimoji="1" lang="ja-JP" altLang="en-US" sz="4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EDEB8-00F0-4AE1-A927-B1E1CD668F7D}"/>
              </a:ext>
            </a:extLst>
          </p:cNvPr>
          <p:cNvSpPr txBox="1"/>
          <p:nvPr/>
        </p:nvSpPr>
        <p:spPr>
          <a:xfrm>
            <a:off x="14129129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6</a:t>
            </a:r>
            <a:endParaRPr kumimoji="1" lang="ja-JP" altLang="en-US" sz="4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AFF14F-3473-451F-9987-959858EC61DB}"/>
              </a:ext>
            </a:extLst>
          </p:cNvPr>
          <p:cNvSpPr txBox="1"/>
          <p:nvPr/>
        </p:nvSpPr>
        <p:spPr>
          <a:xfrm>
            <a:off x="16296141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7</a:t>
            </a:r>
            <a:endParaRPr kumimoji="1" lang="ja-JP" altLang="en-US" sz="4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A50B48-FEEA-4B3D-BF03-5C331937EEA1}"/>
              </a:ext>
            </a:extLst>
          </p:cNvPr>
          <p:cNvSpPr txBox="1"/>
          <p:nvPr/>
        </p:nvSpPr>
        <p:spPr>
          <a:xfrm>
            <a:off x="18382582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8</a:t>
            </a:r>
            <a:endParaRPr kumimoji="1"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269A59-972C-45CF-8508-C2E402EFA366}"/>
              </a:ext>
            </a:extLst>
          </p:cNvPr>
          <p:cNvSpPr txBox="1"/>
          <p:nvPr/>
        </p:nvSpPr>
        <p:spPr>
          <a:xfrm>
            <a:off x="20790963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9</a:t>
            </a:r>
            <a:endParaRPr kumimoji="1" lang="ja-JP" altLang="en-US" sz="4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74CE1AA-C82E-404F-8FA1-92827767B61D}"/>
              </a:ext>
            </a:extLst>
          </p:cNvPr>
          <p:cNvSpPr txBox="1"/>
          <p:nvPr/>
        </p:nvSpPr>
        <p:spPr>
          <a:xfrm>
            <a:off x="824459" y="8494649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5FC8BFA-A4BB-4D40-9EEF-895A30B28F48}"/>
              </a:ext>
            </a:extLst>
          </p:cNvPr>
          <p:cNvSpPr txBox="1"/>
          <p:nvPr/>
        </p:nvSpPr>
        <p:spPr>
          <a:xfrm>
            <a:off x="3298301" y="8567187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1F2531-D38B-4363-8951-AB762E3A325D}"/>
              </a:ext>
            </a:extLst>
          </p:cNvPr>
          <p:cNvSpPr txBox="1"/>
          <p:nvPr/>
        </p:nvSpPr>
        <p:spPr>
          <a:xfrm>
            <a:off x="5359899" y="8567187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50F3A6-5C14-4EE3-B8A1-899AEF3543FB}"/>
              </a:ext>
            </a:extLst>
          </p:cNvPr>
          <p:cNvSpPr txBox="1"/>
          <p:nvPr/>
        </p:nvSpPr>
        <p:spPr>
          <a:xfrm>
            <a:off x="7442548" y="8561580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40C6222-318C-4840-92C1-17B6C5EB552B}"/>
              </a:ext>
            </a:extLst>
          </p:cNvPr>
          <p:cNvSpPr txBox="1"/>
          <p:nvPr/>
        </p:nvSpPr>
        <p:spPr>
          <a:xfrm>
            <a:off x="9833946" y="8561580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E890B4-7E01-44B1-9DFE-D0C0545F2AAB}"/>
              </a:ext>
            </a:extLst>
          </p:cNvPr>
          <p:cNvSpPr txBox="1"/>
          <p:nvPr/>
        </p:nvSpPr>
        <p:spPr>
          <a:xfrm>
            <a:off x="11693165" y="8546486"/>
            <a:ext cx="18809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0.000243..</a:t>
            </a:r>
            <a:endParaRPr kumimoji="1" lang="ja-JP" altLang="en-US" sz="2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C37E9E-84F9-4440-89E1-6E7E4B934EA0}"/>
              </a:ext>
            </a:extLst>
          </p:cNvPr>
          <p:cNvSpPr txBox="1"/>
          <p:nvPr/>
        </p:nvSpPr>
        <p:spPr>
          <a:xfrm>
            <a:off x="14155370" y="8561580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11B83EE-7858-44E7-B3FA-DD8215583D6E}"/>
              </a:ext>
            </a:extLst>
          </p:cNvPr>
          <p:cNvSpPr txBox="1"/>
          <p:nvPr/>
        </p:nvSpPr>
        <p:spPr>
          <a:xfrm>
            <a:off x="16083392" y="8546486"/>
            <a:ext cx="149465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0.00304..</a:t>
            </a:r>
            <a:endParaRPr kumimoji="1" lang="ja-JP" altLang="en-US" sz="2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833140-6DDF-40BE-9E99-BD6054A77AEE}"/>
              </a:ext>
            </a:extLst>
          </p:cNvPr>
          <p:cNvSpPr txBox="1"/>
          <p:nvPr/>
        </p:nvSpPr>
        <p:spPr>
          <a:xfrm>
            <a:off x="18382582" y="8546486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E32C296-47D2-4D70-A851-387F9529066A}"/>
              </a:ext>
            </a:extLst>
          </p:cNvPr>
          <p:cNvSpPr txBox="1"/>
          <p:nvPr/>
        </p:nvSpPr>
        <p:spPr>
          <a:xfrm>
            <a:off x="20444417" y="8546486"/>
            <a:ext cx="169743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0.96708..</a:t>
            </a:r>
            <a:endParaRPr kumimoji="1" lang="ja-JP" altLang="en-US" sz="2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B83EA-167D-45EC-8C7B-4D1EBE97DA02}"/>
              </a:ext>
            </a:extLst>
          </p:cNvPr>
          <p:cNvSpPr txBox="1"/>
          <p:nvPr/>
        </p:nvSpPr>
        <p:spPr>
          <a:xfrm rot="5400000">
            <a:off x="10186071" y="6923646"/>
            <a:ext cx="17342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=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5979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A98D01E-44C8-4E2B-9A01-C4270651F387}"/>
              </a:ext>
            </a:extLst>
          </p:cNvPr>
          <p:cNvSpPr/>
          <p:nvPr/>
        </p:nvSpPr>
        <p:spPr>
          <a:xfrm>
            <a:off x="6426357" y="2893314"/>
            <a:ext cx="9657036" cy="18518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4A0275-93A5-46E7-9EBD-7356B31D2222}"/>
              </a:ext>
            </a:extLst>
          </p:cNvPr>
          <p:cNvSpPr txBox="1"/>
          <p:nvPr/>
        </p:nvSpPr>
        <p:spPr>
          <a:xfrm>
            <a:off x="7355289" y="327941"/>
            <a:ext cx="96734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実際の予測結果を確認してみよう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AE5692-B716-40CA-BCA8-A467AAB46BE5}"/>
              </a:ext>
            </a:extLst>
          </p:cNvPr>
          <p:cNvSpPr txBox="1"/>
          <p:nvPr/>
        </p:nvSpPr>
        <p:spPr>
          <a:xfrm>
            <a:off x="6715118" y="2038635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model.predict</a:t>
            </a:r>
            <a:r>
              <a:rPr kumimoji="1" lang="en-US" altLang="ja-JP" sz="4800" dirty="0"/>
              <a:t>(</a:t>
            </a:r>
            <a:r>
              <a:rPr kumimoji="1" lang="ja-JP" altLang="en-US" sz="4800" dirty="0"/>
              <a:t>知りたい変数</a:t>
            </a:r>
            <a:r>
              <a:rPr kumimoji="1" lang="en-US" altLang="ja-JP" sz="4800" dirty="0"/>
              <a:t>)</a:t>
            </a:r>
            <a:r>
              <a:rPr kumimoji="1" lang="ja-JP" altLang="en-US" sz="4800" dirty="0"/>
              <a:t>で予測する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D4E62-9FC7-4E38-AB32-E5796C9FA17A}"/>
              </a:ext>
            </a:extLst>
          </p:cNvPr>
          <p:cNvSpPr txBox="1"/>
          <p:nvPr/>
        </p:nvSpPr>
        <p:spPr>
          <a:xfrm>
            <a:off x="7095468" y="3192196"/>
            <a:ext cx="11197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800" dirty="0">
                <a:solidFill>
                  <a:schemeClr val="bg1"/>
                </a:solidFill>
              </a:rPr>
              <a:t>test = 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model.predict</a:t>
            </a:r>
            <a:r>
              <a:rPr kumimoji="1" lang="en-US" altLang="ja-JP" sz="4800" dirty="0"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</a:rPr>
              <a:t>x_test</a:t>
            </a:r>
            <a:r>
              <a:rPr kumimoji="1" lang="en-US" altLang="ja-JP" sz="48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print(test[0])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6C78F3-9ABA-411D-84B4-57AB175C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72" y="6502444"/>
            <a:ext cx="2194117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dirty="0">
                <a:latin typeface="Arial" panose="020B0604020202020204" pitchFamily="34" charset="0"/>
                <a:cs typeface="Arial" panose="020B0604020202020204" pitchFamily="34" charset="0"/>
              </a:rPr>
              <a:t>[6.8410866e-10 2.5985405e-10 1.5257271e-11 5.5445526e-10 3.2095484e-09 2.4379743e-04 1.7138366e-09 3.0476972e-03 1.6789203e-08 9.9670851e-01] 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E3C94A-D24F-4F24-AAC0-B6692153A785}"/>
              </a:ext>
            </a:extLst>
          </p:cNvPr>
          <p:cNvSpPr txBox="1"/>
          <p:nvPr/>
        </p:nvSpPr>
        <p:spPr>
          <a:xfrm>
            <a:off x="439416" y="7741464"/>
            <a:ext cx="221348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[6.8410866×10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2.59854×10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1.525727×10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-11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5.5445526×10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3.209548×10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2.4379743×10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1.7138366×10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3.0476972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1.6789203×10</a:t>
            </a:r>
            <a:r>
              <a:rPr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9.9670851×10</a:t>
            </a:r>
            <a:r>
              <a:rPr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A56F56-54CB-4CC8-99CB-29BB83341261}"/>
              </a:ext>
            </a:extLst>
          </p:cNvPr>
          <p:cNvSpPr txBox="1"/>
          <p:nvPr/>
        </p:nvSpPr>
        <p:spPr>
          <a:xfrm>
            <a:off x="5757969" y="5137376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10</a:t>
            </a:r>
            <a:r>
              <a:rPr kumimoji="1" lang="ja-JP" altLang="en-US" sz="4800" dirty="0"/>
              <a:t>個の数字が返ってくる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5F04C-0323-4809-8B0C-EC6563165484}"/>
              </a:ext>
            </a:extLst>
          </p:cNvPr>
          <p:cNvSpPr txBox="1"/>
          <p:nvPr/>
        </p:nvSpPr>
        <p:spPr>
          <a:xfrm>
            <a:off x="824459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E979F8-031D-4DD6-82BB-44B9C1952248}"/>
              </a:ext>
            </a:extLst>
          </p:cNvPr>
          <p:cNvSpPr txBox="1"/>
          <p:nvPr/>
        </p:nvSpPr>
        <p:spPr>
          <a:xfrm>
            <a:off x="3319567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7BBAA6-58D3-4250-9A58-05B650579D0E}"/>
              </a:ext>
            </a:extLst>
          </p:cNvPr>
          <p:cNvSpPr txBox="1"/>
          <p:nvPr/>
        </p:nvSpPr>
        <p:spPr>
          <a:xfrm>
            <a:off x="5255798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30E10B-7D0C-41BE-86BA-9840CFCCB174}"/>
              </a:ext>
            </a:extLst>
          </p:cNvPr>
          <p:cNvSpPr txBox="1"/>
          <p:nvPr/>
        </p:nvSpPr>
        <p:spPr>
          <a:xfrm>
            <a:off x="7410864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endParaRPr kumimoji="1" lang="ja-JP" altLang="en-US" sz="4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121E77-E4D7-4A41-BDF2-117E83D34F68}"/>
              </a:ext>
            </a:extLst>
          </p:cNvPr>
          <p:cNvSpPr txBox="1"/>
          <p:nvPr/>
        </p:nvSpPr>
        <p:spPr>
          <a:xfrm>
            <a:off x="9807854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4</a:t>
            </a:r>
            <a:endParaRPr kumimoji="1" lang="ja-JP" altLang="en-US" sz="4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A4B636-FAD4-420A-A10E-B29E062810AF}"/>
              </a:ext>
            </a:extLst>
          </p:cNvPr>
          <p:cNvSpPr txBox="1"/>
          <p:nvPr/>
        </p:nvSpPr>
        <p:spPr>
          <a:xfrm>
            <a:off x="12081000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5</a:t>
            </a:r>
            <a:endParaRPr kumimoji="1" lang="ja-JP" altLang="en-US" sz="4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EDEB8-00F0-4AE1-A927-B1E1CD668F7D}"/>
              </a:ext>
            </a:extLst>
          </p:cNvPr>
          <p:cNvSpPr txBox="1"/>
          <p:nvPr/>
        </p:nvSpPr>
        <p:spPr>
          <a:xfrm>
            <a:off x="14129129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6</a:t>
            </a:r>
            <a:endParaRPr kumimoji="1" lang="ja-JP" altLang="en-US" sz="4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AFF14F-3473-451F-9987-959858EC61DB}"/>
              </a:ext>
            </a:extLst>
          </p:cNvPr>
          <p:cNvSpPr txBox="1"/>
          <p:nvPr/>
        </p:nvSpPr>
        <p:spPr>
          <a:xfrm>
            <a:off x="16296141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7</a:t>
            </a:r>
            <a:endParaRPr kumimoji="1" lang="ja-JP" altLang="en-US" sz="4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A50B48-FEEA-4B3D-BF03-5C331937EEA1}"/>
              </a:ext>
            </a:extLst>
          </p:cNvPr>
          <p:cNvSpPr txBox="1"/>
          <p:nvPr/>
        </p:nvSpPr>
        <p:spPr>
          <a:xfrm>
            <a:off x="18382582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8</a:t>
            </a:r>
            <a:endParaRPr kumimoji="1"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269A59-972C-45CF-8508-C2E402EFA366}"/>
              </a:ext>
            </a:extLst>
          </p:cNvPr>
          <p:cNvSpPr txBox="1"/>
          <p:nvPr/>
        </p:nvSpPr>
        <p:spPr>
          <a:xfrm>
            <a:off x="20790963" y="9222620"/>
            <a:ext cx="10043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9</a:t>
            </a:r>
            <a:endParaRPr kumimoji="1" lang="ja-JP" altLang="en-US" sz="4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74CE1AA-C82E-404F-8FA1-92827767B61D}"/>
              </a:ext>
            </a:extLst>
          </p:cNvPr>
          <p:cNvSpPr txBox="1"/>
          <p:nvPr/>
        </p:nvSpPr>
        <p:spPr>
          <a:xfrm>
            <a:off x="824459" y="8494649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5FC8BFA-A4BB-4D40-9EEF-895A30B28F48}"/>
              </a:ext>
            </a:extLst>
          </p:cNvPr>
          <p:cNvSpPr txBox="1"/>
          <p:nvPr/>
        </p:nvSpPr>
        <p:spPr>
          <a:xfrm>
            <a:off x="3298301" y="8567187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1F2531-D38B-4363-8951-AB762E3A325D}"/>
              </a:ext>
            </a:extLst>
          </p:cNvPr>
          <p:cNvSpPr txBox="1"/>
          <p:nvPr/>
        </p:nvSpPr>
        <p:spPr>
          <a:xfrm>
            <a:off x="5359899" y="8567187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50F3A6-5C14-4EE3-B8A1-899AEF3543FB}"/>
              </a:ext>
            </a:extLst>
          </p:cNvPr>
          <p:cNvSpPr txBox="1"/>
          <p:nvPr/>
        </p:nvSpPr>
        <p:spPr>
          <a:xfrm>
            <a:off x="7442548" y="8561580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40C6222-318C-4840-92C1-17B6C5EB552B}"/>
              </a:ext>
            </a:extLst>
          </p:cNvPr>
          <p:cNvSpPr txBox="1"/>
          <p:nvPr/>
        </p:nvSpPr>
        <p:spPr>
          <a:xfrm>
            <a:off x="9833946" y="8561580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E890B4-7E01-44B1-9DFE-D0C0545F2AAB}"/>
              </a:ext>
            </a:extLst>
          </p:cNvPr>
          <p:cNvSpPr txBox="1"/>
          <p:nvPr/>
        </p:nvSpPr>
        <p:spPr>
          <a:xfrm>
            <a:off x="11693165" y="8546486"/>
            <a:ext cx="18809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0.000243..</a:t>
            </a:r>
            <a:endParaRPr kumimoji="1" lang="ja-JP" altLang="en-US" sz="2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C37E9E-84F9-4440-89E1-6E7E4B934EA0}"/>
              </a:ext>
            </a:extLst>
          </p:cNvPr>
          <p:cNvSpPr txBox="1"/>
          <p:nvPr/>
        </p:nvSpPr>
        <p:spPr>
          <a:xfrm>
            <a:off x="14155370" y="8561580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11B83EE-7858-44E7-B3FA-DD8215583D6E}"/>
              </a:ext>
            </a:extLst>
          </p:cNvPr>
          <p:cNvSpPr txBox="1"/>
          <p:nvPr/>
        </p:nvSpPr>
        <p:spPr>
          <a:xfrm>
            <a:off x="16083392" y="8546486"/>
            <a:ext cx="149465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0.00304..</a:t>
            </a:r>
            <a:endParaRPr kumimoji="1" lang="ja-JP" altLang="en-US" sz="2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833140-6DDF-40BE-9E99-BD6054A77AEE}"/>
              </a:ext>
            </a:extLst>
          </p:cNvPr>
          <p:cNvSpPr txBox="1"/>
          <p:nvPr/>
        </p:nvSpPr>
        <p:spPr>
          <a:xfrm>
            <a:off x="18382582" y="8546486"/>
            <a:ext cx="10043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0.00..</a:t>
            </a:r>
            <a:endParaRPr kumimoji="1" lang="ja-JP" altLang="en-US" sz="2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E32C296-47D2-4D70-A851-387F9529066A}"/>
              </a:ext>
            </a:extLst>
          </p:cNvPr>
          <p:cNvSpPr txBox="1"/>
          <p:nvPr/>
        </p:nvSpPr>
        <p:spPr>
          <a:xfrm>
            <a:off x="20444417" y="8546486"/>
            <a:ext cx="169743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0.96708..</a:t>
            </a:r>
            <a:endParaRPr kumimoji="1" lang="ja-JP" altLang="en-US" sz="2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B83EA-167D-45EC-8C7B-4D1EBE97DA02}"/>
              </a:ext>
            </a:extLst>
          </p:cNvPr>
          <p:cNvSpPr txBox="1"/>
          <p:nvPr/>
        </p:nvSpPr>
        <p:spPr>
          <a:xfrm rot="5400000">
            <a:off x="10186071" y="6923646"/>
            <a:ext cx="17342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=</a:t>
            </a:r>
            <a:endParaRPr kumimoji="1" lang="ja-JP" altLang="en-US" sz="48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797BE81-6F91-4924-852E-5ACB347A2A35}"/>
              </a:ext>
            </a:extLst>
          </p:cNvPr>
          <p:cNvSpPr/>
          <p:nvPr/>
        </p:nvSpPr>
        <p:spPr>
          <a:xfrm>
            <a:off x="20087284" y="8166196"/>
            <a:ext cx="2486965" cy="2216054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7451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A98D01E-44C8-4E2B-9A01-C4270651F387}"/>
              </a:ext>
            </a:extLst>
          </p:cNvPr>
          <p:cNvSpPr/>
          <p:nvPr/>
        </p:nvSpPr>
        <p:spPr>
          <a:xfrm>
            <a:off x="3571370" y="1654926"/>
            <a:ext cx="16831180" cy="33933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4A0275-93A5-46E7-9EBD-7356B31D2222}"/>
              </a:ext>
            </a:extLst>
          </p:cNvPr>
          <p:cNvSpPr txBox="1"/>
          <p:nvPr/>
        </p:nvSpPr>
        <p:spPr>
          <a:xfrm>
            <a:off x="6856454" y="411817"/>
            <a:ext cx="96734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test[0]</a:t>
            </a:r>
            <a:r>
              <a:rPr kumimoji="1" lang="ja-JP" altLang="en-US" sz="4800" dirty="0"/>
              <a:t>はなんだったか？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D4E62-9FC7-4E38-AB32-E5796C9FA17A}"/>
              </a:ext>
            </a:extLst>
          </p:cNvPr>
          <p:cNvSpPr txBox="1"/>
          <p:nvPr/>
        </p:nvSpPr>
        <p:spPr>
          <a:xfrm>
            <a:off x="3696332" y="2004265"/>
            <a:ext cx="17487267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800" dirty="0">
                <a:solidFill>
                  <a:schemeClr val="bg1"/>
                </a:solidFill>
              </a:rPr>
              <a:t>(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x_train</a:t>
            </a:r>
            <a:r>
              <a:rPr kumimoji="1" lang="en-US" altLang="ja-JP" sz="4800" dirty="0">
                <a:solidFill>
                  <a:schemeClr val="bg1"/>
                </a:solidFill>
              </a:rPr>
              <a:t>, 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y_train</a:t>
            </a:r>
            <a:r>
              <a:rPr kumimoji="1" lang="en-US" altLang="ja-JP" sz="4800" dirty="0">
                <a:solidFill>
                  <a:schemeClr val="bg1"/>
                </a:solidFill>
              </a:rPr>
              <a:t>), (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x_test</a:t>
            </a:r>
            <a:r>
              <a:rPr kumimoji="1" lang="en-US" altLang="ja-JP" sz="4800" dirty="0">
                <a:solidFill>
                  <a:schemeClr val="bg1"/>
                </a:solidFill>
              </a:rPr>
              <a:t>, 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y_test</a:t>
            </a:r>
            <a:r>
              <a:rPr kumimoji="1" lang="en-US" altLang="ja-JP" sz="4800" dirty="0">
                <a:solidFill>
                  <a:schemeClr val="bg1"/>
                </a:solidFill>
              </a:rPr>
              <a:t>) =</a:t>
            </a:r>
            <a:r>
              <a:rPr kumimoji="1" lang="ja-JP" altLang="en-US" sz="4800" dirty="0">
                <a:solidFill>
                  <a:schemeClr val="bg1"/>
                </a:solidFill>
              </a:rPr>
              <a:t>　</a:t>
            </a:r>
            <a:r>
              <a:rPr kumimoji="1" lang="en-US" altLang="ja-JP" sz="4800" dirty="0" err="1">
                <a:solidFill>
                  <a:schemeClr val="bg1"/>
                </a:solidFill>
              </a:rPr>
              <a:t>fashion_mnist.load_data</a:t>
            </a:r>
            <a:r>
              <a:rPr kumimoji="1" lang="en-US" altLang="ja-JP" sz="4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altLang="ja-JP" sz="4800" dirty="0" err="1">
                <a:solidFill>
                  <a:schemeClr val="bg1"/>
                </a:solidFill>
              </a:rPr>
              <a:t>plt.imshow</a:t>
            </a:r>
            <a:r>
              <a:rPr lang="en-US" altLang="ja-JP" sz="4800" dirty="0"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</a:rPr>
              <a:t>x_test</a:t>
            </a:r>
            <a:r>
              <a:rPr lang="en-US" altLang="ja-JP" sz="4800" dirty="0">
                <a:solidFill>
                  <a:schemeClr val="bg1"/>
                </a:solidFill>
              </a:rPr>
              <a:t>[0],'gray')</a:t>
            </a:r>
          </a:p>
          <a:p>
            <a:pPr algn="l"/>
            <a:r>
              <a:rPr lang="en-US" altLang="ja-JP" sz="4800" dirty="0" err="1">
                <a:solidFill>
                  <a:schemeClr val="bg1"/>
                </a:solidFill>
              </a:rPr>
              <a:t>plt.show</a:t>
            </a:r>
            <a:r>
              <a:rPr lang="en-US" altLang="ja-JP" sz="4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</a:rPr>
              <a:t>print(</a:t>
            </a:r>
            <a:r>
              <a:rPr lang="en-US" altLang="ja-JP" sz="4800" dirty="0" err="1">
                <a:solidFill>
                  <a:schemeClr val="bg1"/>
                </a:solidFill>
              </a:rPr>
              <a:t>y_test</a:t>
            </a:r>
            <a:r>
              <a:rPr lang="en-US" altLang="ja-JP" sz="4800" dirty="0">
                <a:solidFill>
                  <a:schemeClr val="bg1"/>
                </a:solidFill>
              </a:rPr>
              <a:t>[0])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A56F56-54CB-4CC8-99CB-29BB83341261}"/>
              </a:ext>
            </a:extLst>
          </p:cNvPr>
          <p:cNvSpPr txBox="1"/>
          <p:nvPr/>
        </p:nvSpPr>
        <p:spPr>
          <a:xfrm>
            <a:off x="338921" y="5470936"/>
            <a:ext cx="116674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Ankle boot</a:t>
            </a:r>
            <a:endParaRPr kumimoji="1" lang="ja-JP" altLang="en-US" sz="48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12590E6-A931-4159-B39C-CEF8972C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00" y="6170105"/>
            <a:ext cx="6029388" cy="6005365"/>
          </a:xfrm>
          <a:prstGeom prst="rect">
            <a:avLst/>
          </a:prstGeom>
        </p:spPr>
      </p:pic>
      <p:pic>
        <p:nvPicPr>
          <p:cNvPr id="40" name="スクリーンショット 2021-12-07 6.52.10.png" descr="スクリーンショット 2021-12-07 6.52.10.png">
            <a:extLst>
              <a:ext uri="{FF2B5EF4-FFF2-40B4-BE49-F238E27FC236}">
                <a16:creationId xmlns:a16="http://schemas.microsoft.com/office/drawing/2014/main" id="{19DC2899-35AB-4721-A35F-72065EB3F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7" t="48582" r="76626" b="42555"/>
          <a:stretch/>
        </p:blipFill>
        <p:spPr>
          <a:xfrm>
            <a:off x="12368103" y="8085173"/>
            <a:ext cx="8820332" cy="190494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0 : T-shirt/top、1 : Trouser、2 : Pullover、3 : Dress、4 : Coat、5 : Sandal…">
            <a:extLst>
              <a:ext uri="{FF2B5EF4-FFF2-40B4-BE49-F238E27FC236}">
                <a16:creationId xmlns:a16="http://schemas.microsoft.com/office/drawing/2014/main" id="{50DDA620-6E27-46C6-A0BA-910EE589A2C8}"/>
              </a:ext>
            </a:extLst>
          </p:cNvPr>
          <p:cNvSpPr txBox="1"/>
          <p:nvPr/>
        </p:nvSpPr>
        <p:spPr>
          <a:xfrm>
            <a:off x="11365729" y="6650753"/>
            <a:ext cx="1082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sz="3200" dirty="0"/>
              <a:t>0 : T-shirt/top、1 : Trouser、2 : Pullover、3 : Dress、4 : Coat、</a:t>
            </a:r>
            <a:endParaRPr lang="en-US" sz="3200" dirty="0"/>
          </a:p>
          <a:p>
            <a:pPr algn="l">
              <a:defRPr sz="2600"/>
            </a:pPr>
            <a:r>
              <a:rPr sz="3200" dirty="0"/>
              <a:t>5 : Sandal</a:t>
            </a:r>
            <a:r>
              <a:rPr lang="ja-JP" altLang="en-US" sz="3200" dirty="0"/>
              <a:t>、</a:t>
            </a:r>
            <a:r>
              <a:rPr sz="3200" dirty="0"/>
              <a:t>6 : Shirt、7 : Sneaker、8 : Bag、9 : Ankle boot</a:t>
            </a:r>
          </a:p>
        </p:txBody>
      </p:sp>
      <p:pic>
        <p:nvPicPr>
          <p:cNvPr id="42" name="スクリーンショット 2021-12-07 6.52.10.png" descr="スクリーンショット 2021-12-07 6.52.10.png">
            <a:extLst>
              <a:ext uri="{FF2B5EF4-FFF2-40B4-BE49-F238E27FC236}">
                <a16:creationId xmlns:a16="http://schemas.microsoft.com/office/drawing/2014/main" id="{72EA88D3-2033-4101-B16C-D83EE6629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1" t="48582" r="54070" b="42555"/>
          <a:stretch/>
        </p:blipFill>
        <p:spPr>
          <a:xfrm>
            <a:off x="12192000" y="10281593"/>
            <a:ext cx="9172538" cy="190494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5C2DAE2-42AC-4E06-8AA4-1AA9C8D238C4}"/>
              </a:ext>
            </a:extLst>
          </p:cNvPr>
          <p:cNvSpPr txBox="1"/>
          <p:nvPr/>
        </p:nvSpPr>
        <p:spPr>
          <a:xfrm>
            <a:off x="1335942" y="12185550"/>
            <a:ext cx="96734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9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485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39D5D8-8153-4330-B3D5-2211417F10C6}"/>
              </a:ext>
            </a:extLst>
          </p:cNvPr>
          <p:cNvSpPr txBox="1"/>
          <p:nvPr/>
        </p:nvSpPr>
        <p:spPr>
          <a:xfrm>
            <a:off x="8072769" y="777063"/>
            <a:ext cx="740026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400" dirty="0"/>
              <a:t>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DCF389-44BE-463E-92B4-B7C5BA8DA9E9}"/>
              </a:ext>
            </a:extLst>
          </p:cNvPr>
          <p:cNvSpPr txBox="1"/>
          <p:nvPr/>
        </p:nvSpPr>
        <p:spPr>
          <a:xfrm>
            <a:off x="3072806" y="2748513"/>
            <a:ext cx="1906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FASHION-MNIST</a:t>
            </a:r>
            <a:r>
              <a:rPr kumimoji="1" lang="ja-JP" altLang="en-US" sz="6000" dirty="0"/>
              <a:t>ではなく、</a:t>
            </a:r>
            <a:r>
              <a:rPr kumimoji="1" lang="en-US" altLang="ja-JP" sz="6000" dirty="0"/>
              <a:t>MNIST</a:t>
            </a:r>
            <a:r>
              <a:rPr kumimoji="1" lang="ja-JP" altLang="en-US" sz="6000" dirty="0"/>
              <a:t>で</a:t>
            </a:r>
            <a:r>
              <a:rPr kumimoji="1" lang="en-US" altLang="ja-JP" sz="6000" dirty="0"/>
              <a:t>MLP</a:t>
            </a:r>
            <a:r>
              <a:rPr kumimoji="1" lang="ja-JP" altLang="en-US" sz="6000" dirty="0"/>
              <a:t>を実践しなさい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470252-0891-4052-8E0C-EC62FA66860E}"/>
              </a:ext>
            </a:extLst>
          </p:cNvPr>
          <p:cNvSpPr txBox="1"/>
          <p:nvPr/>
        </p:nvSpPr>
        <p:spPr>
          <a:xfrm>
            <a:off x="6222703" y="4009000"/>
            <a:ext cx="1193859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/>
              <a:t>・</a:t>
            </a:r>
            <a:r>
              <a:rPr kumimoji="1" lang="en-US" altLang="ja-JP" sz="4400" dirty="0"/>
              <a:t>4</a:t>
            </a:r>
            <a:r>
              <a:rPr kumimoji="1" lang="ja-JP" altLang="en-US" sz="4400" dirty="0"/>
              <a:t>層</a:t>
            </a:r>
            <a:r>
              <a:rPr kumimoji="1" lang="en-US" altLang="ja-JP" sz="4400" dirty="0"/>
              <a:t>(</a:t>
            </a:r>
            <a:r>
              <a:rPr kumimoji="1" lang="ja-JP" altLang="en-US" sz="4400" dirty="0"/>
              <a:t>入力層、出力層含めて</a:t>
            </a:r>
            <a:r>
              <a:rPr kumimoji="1" lang="en-US" altLang="ja-JP" sz="4400" dirty="0"/>
              <a:t>)</a:t>
            </a:r>
            <a:r>
              <a:rPr kumimoji="1" lang="ja-JP" altLang="en-US" sz="4400" dirty="0"/>
              <a:t>以上にすること</a:t>
            </a:r>
            <a:endParaRPr kumimoji="1" lang="en-US" altLang="ja-JP" sz="4400" dirty="0"/>
          </a:p>
          <a:p>
            <a:pPr algn="l"/>
            <a:r>
              <a:rPr kumimoji="1" lang="ja-JP" altLang="en-US" sz="4400" dirty="0"/>
              <a:t>・</a:t>
            </a:r>
            <a:r>
              <a:rPr kumimoji="1" lang="en-US" altLang="ja-JP" sz="4400" dirty="0"/>
              <a:t>Dropout()</a:t>
            </a:r>
            <a:r>
              <a:rPr kumimoji="1" lang="ja-JP" altLang="en-US" sz="4400" dirty="0"/>
              <a:t>をいれること</a:t>
            </a:r>
            <a:endParaRPr kumimoji="1" lang="en-US" altLang="ja-JP" sz="4400" dirty="0"/>
          </a:p>
          <a:p>
            <a:pPr algn="l"/>
            <a:r>
              <a:rPr kumimoji="1" lang="en-US" altLang="ja-JP" sz="4400" dirty="0"/>
              <a:t>(</a:t>
            </a:r>
            <a:r>
              <a:rPr kumimoji="1" lang="ja-JP" altLang="en-US" sz="4400" dirty="0"/>
              <a:t>過学習が極力ない形にしてください</a:t>
            </a:r>
            <a:r>
              <a:rPr kumimoji="1" lang="en-US" altLang="ja-JP" sz="4400" dirty="0"/>
              <a:t>)</a:t>
            </a:r>
            <a:endParaRPr kumimoji="1" lang="ja-JP" altLang="en-US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944A95-284B-4318-9AAE-171CD854EE5E}"/>
              </a:ext>
            </a:extLst>
          </p:cNvPr>
          <p:cNvSpPr txBox="1"/>
          <p:nvPr/>
        </p:nvSpPr>
        <p:spPr>
          <a:xfrm>
            <a:off x="3187106" y="8621768"/>
            <a:ext cx="19063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6000" dirty="0"/>
              <a:t>test</a:t>
            </a:r>
            <a:r>
              <a:rPr kumimoji="1" lang="ja-JP" altLang="en-US" sz="6000" dirty="0"/>
              <a:t>の</a:t>
            </a:r>
            <a:r>
              <a:rPr kumimoji="1" lang="en-US" altLang="ja-JP" sz="6000" dirty="0"/>
              <a:t>10</a:t>
            </a:r>
            <a:r>
              <a:rPr kumimoji="1" lang="ja-JP" altLang="en-US" sz="6000" dirty="0"/>
              <a:t>枚目の画像を表示して、</a:t>
            </a:r>
            <a:endParaRPr kumimoji="1" lang="en-US" altLang="ja-JP" sz="6000" dirty="0"/>
          </a:p>
          <a:p>
            <a:pPr algn="l"/>
            <a:r>
              <a:rPr kumimoji="1" lang="ja-JP" altLang="en-US" sz="6000" dirty="0"/>
              <a:t>作成したモデルでの予測結果</a:t>
            </a:r>
            <a:r>
              <a:rPr kumimoji="1" lang="en-US" altLang="ja-JP" sz="6000" dirty="0"/>
              <a:t>(</a:t>
            </a:r>
            <a:r>
              <a:rPr kumimoji="1" lang="ja-JP" altLang="en-US" sz="6000" dirty="0"/>
              <a:t>最大となるクラスとその確率</a:t>
            </a:r>
            <a:r>
              <a:rPr kumimoji="1" lang="en-US" altLang="ja-JP" sz="6000" dirty="0"/>
              <a:t>)</a:t>
            </a:r>
            <a:r>
              <a:rPr kumimoji="1" lang="ja-JP" altLang="en-US" sz="6000" dirty="0"/>
              <a:t>を示しなさい</a:t>
            </a:r>
          </a:p>
        </p:txBody>
      </p:sp>
    </p:spTree>
    <p:extLst>
      <p:ext uri="{BB962C8B-B14F-4D97-AF65-F5344CB8AC3E}">
        <p14:creationId xmlns:p14="http://schemas.microsoft.com/office/powerpoint/2010/main" val="365302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BE3BC5C-2225-4E9B-830F-AC9914AD0510}"/>
              </a:ext>
            </a:extLst>
          </p:cNvPr>
          <p:cNvSpPr/>
          <p:nvPr/>
        </p:nvSpPr>
        <p:spPr>
          <a:xfrm>
            <a:off x="1912080" y="1324931"/>
            <a:ext cx="19747770" cy="66306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3116356" y="2281283"/>
            <a:ext cx="181512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matplotlib.pyplot as plt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plt.plot(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.history['loss'], marker='.', label='loss(training)')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plt.plot(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.history['val_loss'], marker='.', label='loss(validation)')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plt.legend()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plt.show()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plt.plot(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.history['accuracy'], marker='.', label='accuracy(training)')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plt.plot(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.history['val_accuracy'], marker='.', label='accuracy(validation)')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plt.legend()</a:t>
            </a:r>
          </a:p>
          <a:p>
            <a:pPr algn="l"/>
            <a:r>
              <a:rPr lang="ja-JP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plt.show()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19BC4B-A046-4858-B82F-66ED27027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76"/>
          <a:stretch/>
        </p:blipFill>
        <p:spPr>
          <a:xfrm>
            <a:off x="12673053" y="8317006"/>
            <a:ext cx="7449590" cy="49091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CB23F9-EA79-44F7-89E2-39AC325C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23"/>
          <a:stretch/>
        </p:blipFill>
        <p:spPr>
          <a:xfrm>
            <a:off x="3261475" y="8317006"/>
            <a:ext cx="7449590" cy="482671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D0347-071C-43A3-A36D-2C042C0D7305}"/>
              </a:ext>
            </a:extLst>
          </p:cNvPr>
          <p:cNvSpPr txBox="1"/>
          <p:nvPr/>
        </p:nvSpPr>
        <p:spPr>
          <a:xfrm>
            <a:off x="6846271" y="402155"/>
            <a:ext cx="93271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結果の作図</a:t>
            </a:r>
          </a:p>
        </p:txBody>
      </p:sp>
    </p:spTree>
    <p:extLst>
      <p:ext uri="{BB962C8B-B14F-4D97-AF65-F5344CB8AC3E}">
        <p14:creationId xmlns:p14="http://schemas.microsoft.com/office/powerpoint/2010/main" val="2362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928B8-C5F6-4121-B05F-938401F8AA80}"/>
              </a:ext>
            </a:extLst>
          </p:cNvPr>
          <p:cNvSpPr txBox="1"/>
          <p:nvPr/>
        </p:nvSpPr>
        <p:spPr>
          <a:xfrm>
            <a:off x="6526306" y="286870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作図について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17966F-3870-4F62-A598-E65F8ADC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49" y="2269115"/>
            <a:ext cx="22464302" cy="7755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{'loss': [0.6407680511474609, 0.43205487728118896, 0.3960464298725128, 0.37231454253196716, 0.3531425893306732, 0.3418952226638794, 0.3289151191711426, 0.31962519884109497, 0.30994951725006104, 0.30448371171951294, 0.2966049909591675, 0.2925708293914795, 0.285235196352005, 0.2824288308620453, 0.2758510410785675, 0.2741311490535736, 0.26759836077690125, 0.2619331479072571, 0.25975126028060913, 0.25485366582870483, 0.25159457325935364, 0.2509157359600067, 0.24495647847652435, 0.24495787918567657, 0.23874390125274658, 0.23846033215522766, 0.23423752188682556, 0.23313100636005402, 0.23063215613365173, 0.22683009505271912, 0.22243058681488037, 0.22219112515449524, 0.21908551454544067, 0.21668700873851776, 0.21586231887340546, 0.2144242376089096, 0.20987261831760406, 0.21000073850154877, 0.20688402652740479, 0.20396345853805542, 0.202382892370224, 0.20032840967178345, 0.1998140513896942, 0.19791573286056519, 0.19822660088539124, 0.19370360672473907, 0.1935003399848938, 0.19082102179527283, 0.18894101679325104, 0.1871000975370407],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'accuracy': [0.7818958163261414, 0.8507708311080933, 0.8607708215713501, 0.8679583072662354, 0.8738541603088379, 0.8764791488647461, 0.8806874752044678, 0.8846874833106995, 0.8880833387374878, 0.8889791369438171, 0.8920208215713501, 0.8934583067893982, 0.8970416784286499, 0.8958125114440918, 0.8988958597183228, 0.8995000123977661, 0.9016249775886536, 0.9033958315849304, 0.9054999947547913, 0.906000018119812, 0.9069583415985107, 0.9070208072662354, 0.909500002861023, 0.9091249704360962, 0.9125208258628845, 0.9121875166893005, 0.9140625, 0.9133124947547913, 0.9148333072662354, 0.9163749814033508, 0.917395830154419, 0.9182708263397217, 0.9196458458900452, 0.9202499985694885, 0.9198750257492065, 0.9193750023841858, 0.921916663646698, 0.9225833415985107, 0.9239583611488342, 0.9244583249092102, 0.925208330154419, 0.925083339214325, 0.925083339214325, 0.9260416626930237, 0.926437497138977, 0.9287291765213013, 0.9288958311080933, 0.9292708039283752, 0.9307083487510681, 0.9314374923706055], 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'val_loss': [0.47452786564826965, 0.41108548641204834, 0.4009964168071747, 0.3757151961326599, 0.37599340081214905, 0.36084845662117004, 0.361476331949234, 0.36045193672180176, 0.35319408774375916, 0.35784009099006653, 0.3581872284412384, 0.33637475967407227, 0.34890124201774597, 0.33941298723220825, 0.36372897028923035, 0.3423093259334564, 0.34483370184898376, 0.34261226654052734, 0.3480249047279358, 0.34918493032455444, 0.3549243211746216, 0.3424607217311859, 0.354319304227829, 0.36245837807655334, 0.34716251492500305, 0.3522222936153412, 0.35628339648246765, 0.3469776213169098, 0.35598990321159363, 0.36482152342796326, 0.36312034726142883, 0.3614174425601959, 0.35187089443206787, 0.35411563515663147, 0.3598410189151764, 0.3613741397857666, 0.3786758482456207, 0.361969530582428, 0.37253522872924805, 0.37296152114868164, 0.37992843985557556, 0.38681110739707947, 0.38001614809036255, 0.40297767519950867, 0.3726571798324585, 0.3766944110393524, 0.38012608885765076, 0.3803871273994446, 0.382973313331604, 0.3888922929763794], 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'val_accuracy': [0.8349166512489319, 0.8532500267028809, 0.8616666793823242, 0.8682500123977661, 0.8664166927337646, 0.8725000023841858, 0.8692499995231628, 0.8735833168029785, 0.8762500286102295, 0.8736666440963745, 0.8679166436195374, 0.8805833458900452, 0.8770833611488342, 0.8803333044052124, 0.8727499842643738, 0.8790000081062317, 0.8770833611488342, 0.8823333382606506, 0.8795833587646484, 0.8806666731834412, 0.8792499899864197, 0.8837500214576721, 0.8807500004768372, 0.8763333559036255, 0.8841666579246521, 0.8816666603088379, 0.8797500133514404, 0.8841666579246521, 0.8814166784286499, 0.8811666369438171, 0.8786666393280029, 0.8788333535194397, 0.8848333358764648, 0.8842499852180481, 0.8796666860580444, 0.8836666941642761, 0.8801666498184204, 0.8830833435058594, 0.8824999928474426, 0.8813333511352539, 0.8794166445732117, 0.8784166574478149, 0.8809999823570251, 0.8755833506584167, 0.8820833563804626, 0.8839166760444641, 0.8811666369438171, 0.8830833435058594, 0.8820000290870667, 0.8829166889190674]}</a:t>
            </a:r>
            <a:r>
              <a:rPr lang="ja-JP" altLang="ja-JP" sz="1400" dirty="0">
                <a:solidFill>
                  <a:schemeClr val="tx1"/>
                </a:solidFill>
              </a:rPr>
              <a:t> </a:t>
            </a:r>
            <a:endParaRPr lang="ja-JP" altLang="ja-JP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A35709-B456-42AA-855B-75782B5441BB}"/>
              </a:ext>
            </a:extLst>
          </p:cNvPr>
          <p:cNvSpPr txBox="1"/>
          <p:nvPr/>
        </p:nvSpPr>
        <p:spPr>
          <a:xfrm>
            <a:off x="1845552" y="10685338"/>
            <a:ext cx="2187399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{‘loss’:[1</a:t>
            </a:r>
            <a:r>
              <a: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,2</a:t>
            </a:r>
            <a:r>
              <a: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,...,50</a:t>
            </a:r>
            <a:r>
              <a: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algn="l"/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‘accuracy’:[1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,2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,...,50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algn="l"/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en-US" altLang="ja-JP" sz="3200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’:[1</a:t>
            </a:r>
            <a:r>
              <a: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,2</a:t>
            </a:r>
            <a:r>
              <a: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,...,50</a:t>
            </a:r>
            <a:r>
              <a: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algn="l"/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ja-JP" sz="3200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’:[1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,2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,...,50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CD2B5F-20D8-4BCE-B77E-4213382AB6D1}"/>
              </a:ext>
            </a:extLst>
          </p:cNvPr>
          <p:cNvSpPr/>
          <p:nvPr/>
        </p:nvSpPr>
        <p:spPr>
          <a:xfrm>
            <a:off x="1318439" y="5209954"/>
            <a:ext cx="21626622" cy="57203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E08189-A912-4F80-B096-949D9A18B610}"/>
              </a:ext>
            </a:extLst>
          </p:cNvPr>
          <p:cNvSpPr txBox="1"/>
          <p:nvPr/>
        </p:nvSpPr>
        <p:spPr>
          <a:xfrm>
            <a:off x="7355646" y="291678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作図について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D9C7B1-4CAB-4E40-A076-40EF2C71BFE0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[‘loss’])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49007C-F066-4313-A41F-A67977AF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40" y="2288272"/>
            <a:ext cx="2234672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[0.6407680511474609, 0.43205487728118896, 0.3960464298725128, 0.37231454253196716, 0.3531425893306732, 0.3418952226638794, 0.3289151191711426, 0.31962519884109497, 0.30994951725006104, 0.30448371171951294, 0.2966049909591675, 0.2925708293914795, 0.285235196352005, 0.2824288308620453, 0.2758510410785675, 0.2741311490535736, 0.26759836077690125, 0.2619331479072571, 0.25975126028060913, 0.25485366582870483, 0.25159457325935364, 0.2509157359600067, 0.24495647847652435, 0.24495787918567657, 0.23874390125274658, 0.23846033215522766, 0.23423752188682556, 0.23313100636005402, 0.23063215613365173, 0.22683009505271912, 0.22243058681488037, 0.22219112515449524, 0.21908551454544067, 0.21668700873851776, 0.21586231887340546, 0.2144242376089096, 0.20987261831760406, 0.21000073850154877, 0.20688402652740479, 0.20396345853805542, 0.202382892370224, 0.20032840967178345, 0.1998140513896942, 0.19791573286056519, 0.19822660088539124, 0.19370360672473907, 0.1935003399848938, 0.19082102179527283, 0.18894101679325104, 0.1871000975370407]</a:t>
            </a:r>
            <a:r>
              <a:rPr lang="ja-JP" altLang="ja-JP" sz="1600">
                <a:solidFill>
                  <a:schemeClr val="tx1"/>
                </a:solidFill>
              </a:rPr>
              <a:t> </a:t>
            </a:r>
            <a:endParaRPr lang="ja-JP" altLang="ja-JP" sz="3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F67BA9-7AF8-497F-AE93-83B0C033BD3C}"/>
              </a:ext>
            </a:extLst>
          </p:cNvPr>
          <p:cNvSpPr txBox="1"/>
          <p:nvPr/>
        </p:nvSpPr>
        <p:spPr>
          <a:xfrm>
            <a:off x="1277587" y="7264141"/>
            <a:ext cx="91440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a = [1,1,3,3,3]</a:t>
            </a:r>
          </a:p>
          <a:p>
            <a:r>
              <a:rPr kumimoji="1"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これはリスト型</a:t>
            </a:r>
            <a:endParaRPr kumimoji="1" lang="en-US" altLang="ja-JP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b = {‘name’:’sudo’,’age’:36}</a:t>
            </a:r>
          </a:p>
          <a:p>
            <a:r>
              <a:rPr kumimoji="1"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これは辞書型と言われます。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F43DE0-36E8-49E1-9351-CA745C941830}"/>
              </a:ext>
            </a:extLst>
          </p:cNvPr>
          <p:cNvSpPr txBox="1"/>
          <p:nvPr/>
        </p:nvSpPr>
        <p:spPr>
          <a:xfrm>
            <a:off x="2650424" y="5888504"/>
            <a:ext cx="6398326" cy="757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[</a:t>
            </a:r>
            <a:r>
              <a:rPr kumimoji="1" lang="ja-JP" altLang="en-US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要素</a:t>
            </a:r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ja-JP" altLang="en-US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要素</a:t>
            </a:r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kumimoji="1" lang="ja-JP" altLang="en-US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要素</a:t>
            </a:r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58A11-7C70-43A9-A224-736F506F956A}"/>
              </a:ext>
            </a:extLst>
          </p:cNvPr>
          <p:cNvSpPr txBox="1"/>
          <p:nvPr/>
        </p:nvSpPr>
        <p:spPr>
          <a:xfrm>
            <a:off x="10676562" y="5888504"/>
            <a:ext cx="11418327" cy="757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{</a:t>
            </a:r>
            <a:r>
              <a:rPr kumimoji="1" lang="en-US" altLang="ja-JP" sz="4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key:value,key:value</a:t>
            </a:r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kumimoji="1" lang="en-US" altLang="ja-JP" sz="4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key:value</a:t>
            </a:r>
            <a:r>
              <a:rPr kumimoji="1" lang="en-US" altLang="ja-JP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1" lang="ja-JP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CA6D01-BA67-434E-9979-626941C1B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13"/>
          <a:stretch/>
        </p:blipFill>
        <p:spPr>
          <a:xfrm>
            <a:off x="10354668" y="7765189"/>
            <a:ext cx="6783544" cy="25575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B3BA23-D170-47C5-B3D8-20F1126E8532}"/>
              </a:ext>
            </a:extLst>
          </p:cNvPr>
          <p:cNvSpPr txBox="1"/>
          <p:nvPr/>
        </p:nvSpPr>
        <p:spPr>
          <a:xfrm>
            <a:off x="10354667" y="6869665"/>
            <a:ext cx="117402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辞書型は変数名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で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を取り出せる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15CFB90-3989-4E3B-A291-33DCAB6EF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56" r="45537"/>
          <a:stretch/>
        </p:blipFill>
        <p:spPr>
          <a:xfrm>
            <a:off x="18735210" y="8500722"/>
            <a:ext cx="3694484" cy="1665124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36F6BE55-48BC-4EA5-B01C-EDE53881E6E9}"/>
              </a:ext>
            </a:extLst>
          </p:cNvPr>
          <p:cNvSpPr/>
          <p:nvPr/>
        </p:nvSpPr>
        <p:spPr>
          <a:xfrm>
            <a:off x="17820168" y="8910084"/>
            <a:ext cx="765544" cy="81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5C22EA-3F8B-4BEC-B18D-18DF9B8258B2}"/>
              </a:ext>
            </a:extLst>
          </p:cNvPr>
          <p:cNvSpPr txBox="1"/>
          <p:nvPr/>
        </p:nvSpPr>
        <p:spPr>
          <a:xfrm>
            <a:off x="3187983" y="11691285"/>
            <a:ext cx="1800803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kumimoji="1"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[‘loss’]</a:t>
            </a:r>
            <a:r>
              <a:rPr kumimoji="1"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で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{‘loss’:[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～～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], ...}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～～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を取り出している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31BF4-EBA9-4800-9C5A-71610BB1C2C6}"/>
              </a:ext>
            </a:extLst>
          </p:cNvPr>
          <p:cNvSpPr txBox="1"/>
          <p:nvPr/>
        </p:nvSpPr>
        <p:spPr>
          <a:xfrm>
            <a:off x="3600450" y="4638865"/>
            <a:ext cx="31623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の順に線で結ぶ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432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31BF4-EBA9-4800-9C5A-71610BB1C2C6}"/>
              </a:ext>
            </a:extLst>
          </p:cNvPr>
          <p:cNvSpPr txBox="1"/>
          <p:nvPr/>
        </p:nvSpPr>
        <p:spPr>
          <a:xfrm>
            <a:off x="3600450" y="4638865"/>
            <a:ext cx="31623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の順に線で結ぶ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228F91-C41C-4035-9281-08C2BDA29123}"/>
              </a:ext>
            </a:extLst>
          </p:cNvPr>
          <p:cNvSpPr txBox="1"/>
          <p:nvPr/>
        </p:nvSpPr>
        <p:spPr>
          <a:xfrm>
            <a:off x="11544300" y="4810315"/>
            <a:ext cx="34671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の順に線で結んで点も打つ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3F96E9-FBEB-4393-88E5-DC487BC014C9}"/>
              </a:ext>
            </a:extLst>
          </p:cNvPr>
          <p:cNvSpPr txBox="1"/>
          <p:nvPr/>
        </p:nvSpPr>
        <p:spPr>
          <a:xfrm>
            <a:off x="18859500" y="4810315"/>
            <a:ext cx="34671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引いた線に</a:t>
            </a:r>
            <a:r>
              <a:rPr lang="en-US" altLang="ja-JP" dirty="0"/>
              <a:t>’test’</a:t>
            </a:r>
            <a:r>
              <a:rPr lang="ja-JP" altLang="en-US" dirty="0"/>
              <a:t>という名前を付ける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15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20E72C-C3F2-4146-AEA3-5862EE46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5" y="6606351"/>
            <a:ext cx="6730710" cy="71096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31BF4-EBA9-4800-9C5A-71610BB1C2C6}"/>
              </a:ext>
            </a:extLst>
          </p:cNvPr>
          <p:cNvSpPr txBox="1"/>
          <p:nvPr/>
        </p:nvSpPr>
        <p:spPr>
          <a:xfrm>
            <a:off x="3600450" y="4638865"/>
            <a:ext cx="31623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の順に線で結ぶ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228F91-C41C-4035-9281-08C2BDA29123}"/>
              </a:ext>
            </a:extLst>
          </p:cNvPr>
          <p:cNvSpPr txBox="1"/>
          <p:nvPr/>
        </p:nvSpPr>
        <p:spPr>
          <a:xfrm>
            <a:off x="11544300" y="4810315"/>
            <a:ext cx="34671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の順に線で結んで点も打つ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3F96E9-FBEB-4393-88E5-DC487BC014C9}"/>
              </a:ext>
            </a:extLst>
          </p:cNvPr>
          <p:cNvSpPr txBox="1"/>
          <p:nvPr/>
        </p:nvSpPr>
        <p:spPr>
          <a:xfrm>
            <a:off x="18859500" y="4810315"/>
            <a:ext cx="34671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引いた線に</a:t>
            </a:r>
            <a:r>
              <a:rPr lang="en-US" altLang="ja-JP" dirty="0"/>
              <a:t>’test’</a:t>
            </a:r>
            <a:r>
              <a:rPr lang="ja-JP" altLang="en-US" dirty="0"/>
              <a:t>という名前を付ける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C8BAE7-43A1-49DD-80CC-ADE9C13529BF}"/>
              </a:ext>
            </a:extLst>
          </p:cNvPr>
          <p:cNvSpPr txBox="1"/>
          <p:nvPr/>
        </p:nvSpPr>
        <p:spPr>
          <a:xfrm>
            <a:off x="3951768" y="12258865"/>
            <a:ext cx="2810982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（</a:t>
            </a:r>
            <a:r>
              <a:rPr kumimoji="0" lang="en-US" altLang="ja-JP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x,y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)</a:t>
            </a: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と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(</a:t>
            </a:r>
            <a:r>
              <a:rPr kumimoji="0" lang="en-US" altLang="ja-JP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x,z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)</a:t>
            </a: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の線を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2</a:t>
            </a:r>
            <a:r>
              <a:rPr lang="ja-JP" altLang="en-US" dirty="0"/>
              <a:t>本書く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6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20E72C-C3F2-4146-AEA3-5862EE46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5" y="6606351"/>
            <a:ext cx="6730710" cy="71096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51F52E-DC98-4C87-885E-456FEC85F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732" y="6606350"/>
            <a:ext cx="7068536" cy="706853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F36466-03DF-4365-98DC-7D67FA1283DC}"/>
              </a:ext>
            </a:extLst>
          </p:cNvPr>
          <p:cNvSpPr txBox="1"/>
          <p:nvPr/>
        </p:nvSpPr>
        <p:spPr>
          <a:xfrm>
            <a:off x="17206581" y="8764857"/>
            <a:ext cx="5380074" cy="27515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x</a:t>
            </a:r>
            <a:r>
              <a:rPr kumimoji="1" lang="ja-JP" altLang="en-US" sz="4800" dirty="0"/>
              <a:t>軸の変数が与えられない時は</a:t>
            </a:r>
            <a:r>
              <a:rPr kumimoji="1" lang="en-US" altLang="ja-JP" sz="4800" dirty="0"/>
              <a:t>y</a:t>
            </a:r>
            <a:r>
              <a:rPr kumimoji="1" lang="ja-JP" altLang="en-US" sz="4800" dirty="0"/>
              <a:t>軸の個数だけ順に</a:t>
            </a:r>
            <a:r>
              <a:rPr kumimoji="1" lang="en-US" altLang="ja-JP" sz="4800" dirty="0"/>
              <a:t>1,2,3,..</a:t>
            </a:r>
            <a:r>
              <a:rPr kumimoji="1" lang="ja-JP" altLang="en-US" sz="4800" dirty="0"/>
              <a:t>と与えられる。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31BF4-EBA9-4800-9C5A-71610BB1C2C6}"/>
              </a:ext>
            </a:extLst>
          </p:cNvPr>
          <p:cNvSpPr txBox="1"/>
          <p:nvPr/>
        </p:nvSpPr>
        <p:spPr>
          <a:xfrm>
            <a:off x="3600450" y="4638865"/>
            <a:ext cx="31623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の順に線で結ぶ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228F91-C41C-4035-9281-08C2BDA29123}"/>
              </a:ext>
            </a:extLst>
          </p:cNvPr>
          <p:cNvSpPr txBox="1"/>
          <p:nvPr/>
        </p:nvSpPr>
        <p:spPr>
          <a:xfrm>
            <a:off x="11544300" y="4810315"/>
            <a:ext cx="34671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 = (1,2),(3,4),(5,5)</a:t>
            </a:r>
            <a:r>
              <a:rPr lang="ja-JP" altLang="en-US" dirty="0"/>
              <a:t>の順に線で結んで点も打つ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3F96E9-FBEB-4393-88E5-DC487BC014C9}"/>
              </a:ext>
            </a:extLst>
          </p:cNvPr>
          <p:cNvSpPr txBox="1"/>
          <p:nvPr/>
        </p:nvSpPr>
        <p:spPr>
          <a:xfrm>
            <a:off x="18859500" y="4810315"/>
            <a:ext cx="346710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引いた線に</a:t>
            </a:r>
            <a:r>
              <a:rPr lang="en-US" altLang="ja-JP" dirty="0"/>
              <a:t>’test’</a:t>
            </a:r>
            <a:r>
              <a:rPr lang="ja-JP" altLang="en-US" dirty="0"/>
              <a:t>という名前を付ける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C8BAE7-43A1-49DD-80CC-ADE9C13529BF}"/>
              </a:ext>
            </a:extLst>
          </p:cNvPr>
          <p:cNvSpPr txBox="1"/>
          <p:nvPr/>
        </p:nvSpPr>
        <p:spPr>
          <a:xfrm>
            <a:off x="3951768" y="12258865"/>
            <a:ext cx="2810982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（</a:t>
            </a:r>
            <a:r>
              <a:rPr kumimoji="0" lang="en-US" altLang="ja-JP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x,y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)</a:t>
            </a: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と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(</a:t>
            </a:r>
            <a:r>
              <a:rPr kumimoji="0" lang="en-US" altLang="ja-JP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x,z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)</a:t>
            </a: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の線を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2</a:t>
            </a:r>
            <a:r>
              <a:rPr lang="ja-JP" altLang="en-US" dirty="0"/>
              <a:t>本書く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9694856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12502</TotalTime>
  <Words>3436</Words>
  <Application>Microsoft Macintosh PowerPoint</Application>
  <PresentationFormat>ユーザー設定</PresentationFormat>
  <Paragraphs>293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9" baseType="lpstr">
      <vt:lpstr>ヒラギノ角ゴ ProN W3</vt:lpstr>
      <vt:lpstr>ヒラギノ角ゴ ProN W6</vt:lpstr>
      <vt:lpstr>Arial</vt:lpstr>
      <vt:lpstr>Canela Bold</vt:lpstr>
      <vt:lpstr>Canela Deck Regular</vt:lpstr>
      <vt:lpstr>Canela Regular</vt:lpstr>
      <vt:lpstr>Canela Text Regular</vt:lpstr>
      <vt:lpstr>Courier New</vt:lpstr>
      <vt:lpstr>Graphik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13</cp:revision>
  <dcterms:modified xsi:type="dcterms:W3CDTF">2024-07-25T00:36:08Z</dcterms:modified>
</cp:coreProperties>
</file>