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342" r:id="rId5"/>
    <p:sldId id="344" r:id="rId6"/>
    <p:sldId id="376" r:id="rId7"/>
    <p:sldId id="343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276" r:id="rId23"/>
    <p:sldId id="277" r:id="rId24"/>
    <p:sldId id="278" r:id="rId25"/>
    <p:sldId id="279" r:id="rId26"/>
    <p:sldId id="280" r:id="rId27"/>
    <p:sldId id="334" r:id="rId28"/>
    <p:sldId id="336" r:id="rId29"/>
    <p:sldId id="361" r:id="rId30"/>
    <p:sldId id="365" r:id="rId31"/>
    <p:sldId id="338" r:id="rId32"/>
    <p:sldId id="339" r:id="rId33"/>
    <p:sldId id="289" r:id="rId34"/>
    <p:sldId id="345" r:id="rId35"/>
    <p:sldId id="360" r:id="rId36"/>
    <p:sldId id="366" r:id="rId37"/>
    <p:sldId id="367" r:id="rId38"/>
    <p:sldId id="368" r:id="rId39"/>
    <p:sldId id="369" r:id="rId40"/>
    <p:sldId id="370" r:id="rId41"/>
    <p:sldId id="371" r:id="rId42"/>
    <p:sldId id="377" r:id="rId43"/>
    <p:sldId id="378" r:id="rId44"/>
    <p:sldId id="347" r:id="rId45"/>
    <p:sldId id="350" r:id="rId46"/>
    <p:sldId id="348" r:id="rId47"/>
    <p:sldId id="349" r:id="rId48"/>
    <p:sldId id="372" r:id="rId49"/>
    <p:sldId id="293" r:id="rId50"/>
    <p:sldId id="358" r:id="rId51"/>
    <p:sldId id="359" r:id="rId52"/>
    <p:sldId id="373" r:id="rId53"/>
    <p:sldId id="375" r:id="rId54"/>
    <p:sldId id="357" r:id="rId55"/>
    <p:sldId id="374" r:id="rId56"/>
    <p:sldId id="351" r:id="rId57"/>
    <p:sldId id="379" r:id="rId58"/>
    <p:sldId id="352" r:id="rId59"/>
    <p:sldId id="353" r:id="rId60"/>
    <p:sldId id="320" r:id="rId6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B65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4932" autoAdjust="0"/>
  </p:normalViewPr>
  <p:slideViewPr>
    <p:cSldViewPr snapToGrid="0">
      <p:cViewPr varScale="1">
        <p:scale>
          <a:sx n="60" d="100"/>
          <a:sy n="60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55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1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プレゼンテーションのタイトル</a:t>
            </a:r>
          </a:p>
        </p:txBody>
      </p:sp>
      <p:sp>
        <p:nvSpPr>
          <p:cNvPr id="1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7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50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l" defTabSz="2438338">
              <a:defRPr sz="11600" spc="-232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プレゼンテーションのタイトル</a:t>
            </a:r>
          </a:p>
        </p:txBody>
      </p:sp>
      <p:sp>
        <p:nvSpPr>
          <p:cNvPr id="151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algn="l" defTabSz="2438338"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6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61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192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8288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4384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0480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7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451D9-72CF-4CE0-9608-0A7E755F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B166B-7921-4455-A820-B2E0238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04081-0FAF-44D1-970D-D24600A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AA02-9117-4C51-AA79-31F3C2FAC4F3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C3AF5-1D00-4D0A-B2A3-BCB392B6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57772-215C-4635-9ECA-B63B72AF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90021" y="12718892"/>
            <a:ext cx="403957" cy="410369"/>
          </a:xfrm>
        </p:spPr>
        <p:txBody>
          <a:bodyPr/>
          <a:lstStyle/>
          <a:p>
            <a:fld id="{280253C1-1DC7-42D9-9E3A-87B78FC49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84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プレゼンテーションのタイトル</a:t>
            </a:r>
          </a:p>
        </p:txBody>
      </p:sp>
      <p:sp>
        <p:nvSpPr>
          <p:cNvPr id="2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作者と日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2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スライドのタイトル</a:t>
            </a:r>
          </a:p>
        </p:txBody>
      </p:sp>
      <p:sp>
        <p:nvSpPr>
          <p:cNvPr id="33" name="イメージ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スライドのサブタイトル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1" name="イメージ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スライドのサブタイトル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3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四角形"/>
          <p:cNvSpPr/>
          <p:nvPr/>
        </p:nvSpPr>
        <p:spPr>
          <a:xfrm rot="19864283">
            <a:off x="7058061" y="8221405"/>
            <a:ext cx="21850129" cy="9322709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0" name="医療とAI・ビッグデータ応用"/>
          <p:cNvSpPr txBox="1"/>
          <p:nvPr/>
        </p:nvSpPr>
        <p:spPr>
          <a:xfrm>
            <a:off x="1817715" y="1156659"/>
            <a:ext cx="1658620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医療とAI・ビッグデータ応用</a:t>
            </a:r>
          </a:p>
        </p:txBody>
      </p:sp>
      <p:sp>
        <p:nvSpPr>
          <p:cNvPr id="191" name="統合教育機構…"/>
          <p:cNvSpPr txBox="1"/>
          <p:nvPr/>
        </p:nvSpPr>
        <p:spPr>
          <a:xfrm>
            <a:off x="16990324" y="9884538"/>
            <a:ext cx="5524501" cy="236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統合教育機構</a:t>
            </a:r>
          </a:p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須藤毅顕</a:t>
            </a:r>
          </a:p>
        </p:txBody>
      </p:sp>
      <p:sp>
        <p:nvSpPr>
          <p:cNvPr id="192" name="MLP"/>
          <p:cNvSpPr txBox="1"/>
          <p:nvPr/>
        </p:nvSpPr>
        <p:spPr>
          <a:xfrm>
            <a:off x="8590890" y="2969087"/>
            <a:ext cx="244137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 dirty="0"/>
              <a:t>CNN</a:t>
            </a:r>
          </a:p>
        </p:txBody>
      </p:sp>
      <p:pic>
        <p:nvPicPr>
          <p:cNvPr id="2" name="スクリーンショット 2024-03-07 16.19.54.png" descr="スクリーンショット 2024-03-07 16.19.54.png">
            <a:extLst>
              <a:ext uri="{FF2B5EF4-FFF2-40B4-BE49-F238E27FC236}">
                <a16:creationId xmlns:a16="http://schemas.microsoft.com/office/drawing/2014/main" id="{C48E989F-8101-46C1-25B7-2746AB58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6" y="8320613"/>
            <a:ext cx="6776355" cy="490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図 2" descr="QR コード&#10;&#10;自動的に生成された説明">
            <a:extLst>
              <a:ext uri="{FF2B5EF4-FFF2-40B4-BE49-F238E27FC236}">
                <a16:creationId xmlns:a16="http://schemas.microsoft.com/office/drawing/2014/main" id="{AA959F82-B613-2F7D-BEEE-0D668FE5F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2" y="9707758"/>
            <a:ext cx="3423197" cy="34231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36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3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8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9" name="入力層"/>
          <p:cNvSpPr txBox="1"/>
          <p:nvPr/>
        </p:nvSpPr>
        <p:spPr>
          <a:xfrm>
            <a:off x="4031072" y="11753589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340" name="カーネル"/>
          <p:cNvSpPr txBox="1"/>
          <p:nvPr/>
        </p:nvSpPr>
        <p:spPr>
          <a:xfrm>
            <a:off x="11003280" y="11753589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341" name="線"/>
          <p:cNvSpPr/>
          <p:nvPr/>
        </p:nvSpPr>
        <p:spPr>
          <a:xfrm>
            <a:off x="5150432" y="4835214"/>
            <a:ext cx="5493345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44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4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6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7" name="入力層"/>
          <p:cNvSpPr txBox="1"/>
          <p:nvPr/>
        </p:nvSpPr>
        <p:spPr>
          <a:xfrm>
            <a:off x="4031072" y="11753589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348" name="カーネル"/>
          <p:cNvSpPr txBox="1"/>
          <p:nvPr/>
        </p:nvSpPr>
        <p:spPr>
          <a:xfrm>
            <a:off x="11003280" y="11753589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349" name="線"/>
          <p:cNvSpPr/>
          <p:nvPr/>
        </p:nvSpPr>
        <p:spPr>
          <a:xfrm>
            <a:off x="5150432" y="4835214"/>
            <a:ext cx="5493345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350" name="表"/>
          <p:cNvGraphicFramePr/>
          <p:nvPr/>
        </p:nvGraphicFramePr>
        <p:xfrm>
          <a:off x="18325896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0×1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4×0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1" name="矢印"/>
          <p:cNvSpPr/>
          <p:nvPr/>
        </p:nvSpPr>
        <p:spPr>
          <a:xfrm>
            <a:off x="15647350" y="672918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52" name="全ての積和を計算する"/>
          <p:cNvSpPr txBox="1"/>
          <p:nvPr/>
        </p:nvSpPr>
        <p:spPr>
          <a:xfrm>
            <a:off x="17363764" y="9163028"/>
            <a:ext cx="5800726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全ての積和を計算する</a:t>
            </a:r>
          </a:p>
        </p:txBody>
      </p:sp>
      <p:sp>
        <p:nvSpPr>
          <p:cNvPr id="353" name="0×1+2×2+2×3+4×0+2×0…"/>
          <p:cNvSpPr txBox="1"/>
          <p:nvPr/>
        </p:nvSpPr>
        <p:spPr>
          <a:xfrm>
            <a:off x="17104303" y="10255399"/>
            <a:ext cx="5748148" cy="1737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0×1+2×2+2×3+4×0+2×0</a:t>
            </a:r>
          </a:p>
          <a:p>
            <a:pPr algn="l">
              <a:defRPr sz="4500"/>
            </a:pPr>
            <a:r>
              <a:t>+1×1+2×2+2×1+1×1 = 18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64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6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6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7" name="入力層"/>
          <p:cNvSpPr txBox="1"/>
          <p:nvPr/>
        </p:nvSpPr>
        <p:spPr>
          <a:xfrm>
            <a:off x="4031072" y="11753589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368" name="カーネル"/>
          <p:cNvSpPr txBox="1"/>
          <p:nvPr/>
        </p:nvSpPr>
        <p:spPr>
          <a:xfrm>
            <a:off x="11003280" y="11753589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369" name="線"/>
          <p:cNvSpPr/>
          <p:nvPr/>
        </p:nvSpPr>
        <p:spPr>
          <a:xfrm>
            <a:off x="5232747" y="3760281"/>
            <a:ext cx="5493345" cy="2042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370" name="表"/>
          <p:cNvGraphicFramePr/>
          <p:nvPr>
            <p:extLst>
              <p:ext uri="{D42A27DB-BD31-4B8C-83A1-F6EECF244321}">
                <p14:modId xmlns:p14="http://schemas.microsoft.com/office/powerpoint/2010/main" val="380878829"/>
              </p:ext>
            </p:extLst>
          </p:nvPr>
        </p:nvGraphicFramePr>
        <p:xfrm>
          <a:off x="18325896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3×2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</a:t>
                      </a:r>
                      <a:r>
                        <a:rPr lang="en-US" sz="3200"/>
                        <a:t>2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/>
                        <a:t>2</a:t>
                      </a:r>
                      <a:r>
                        <a:rPr sz="3200"/>
                        <a:t>×1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3×1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1" name="矢印"/>
          <p:cNvSpPr/>
          <p:nvPr/>
        </p:nvSpPr>
        <p:spPr>
          <a:xfrm>
            <a:off x="15647350" y="672918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72" name="全ての積和を計算する"/>
          <p:cNvSpPr txBox="1"/>
          <p:nvPr/>
        </p:nvSpPr>
        <p:spPr>
          <a:xfrm>
            <a:off x="17363764" y="9163028"/>
            <a:ext cx="5800726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全ての積和を計算する</a:t>
            </a:r>
          </a:p>
        </p:txBody>
      </p:sp>
      <p:sp>
        <p:nvSpPr>
          <p:cNvPr id="373" name="2×1+3×2+1×3+2×0+1×0…"/>
          <p:cNvSpPr txBox="1"/>
          <p:nvPr/>
        </p:nvSpPr>
        <p:spPr>
          <a:xfrm>
            <a:off x="17104303" y="10449504"/>
            <a:ext cx="5560818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2×1+3×2+1×</a:t>
            </a:r>
            <a:r>
              <a:rPr lang="en-US"/>
              <a:t>2</a:t>
            </a:r>
            <a:r>
              <a:t>+2×0+1×0</a:t>
            </a:r>
          </a:p>
          <a:p>
            <a:pPr algn="l">
              <a:defRPr sz="4500"/>
            </a:pPr>
            <a:r>
              <a:t>+</a:t>
            </a:r>
            <a:r>
              <a:rPr lang="en-US"/>
              <a:t>2</a:t>
            </a:r>
            <a:r>
              <a:t>×1+2×2+1×1+3×1 = 2</a:t>
            </a:r>
            <a:r>
              <a:rPr lang="en-US"/>
              <a:t>0</a:t>
            </a: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76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7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8" name="表"/>
          <p:cNvGraphicFramePr/>
          <p:nvPr>
            <p:extLst>
              <p:ext uri="{D42A27DB-BD31-4B8C-83A1-F6EECF244321}">
                <p14:modId xmlns:p14="http://schemas.microsoft.com/office/powerpoint/2010/main" val="3941945188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380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381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2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  <p:pic>
        <p:nvPicPr>
          <p:cNvPr id="383" name="スクリーンショット 2021-11-30 7.25.53.png" descr="スクリーンショット 2021-11-30 7.25.53.png"/>
          <p:cNvPicPr>
            <a:picLocks noChangeAspect="1"/>
          </p:cNvPicPr>
          <p:nvPr/>
        </p:nvPicPr>
        <p:blipFill>
          <a:blip r:embed="rId2">
            <a:alphaModFix amt="50546"/>
          </a:blip>
          <a:stretch>
            <a:fillRect/>
          </a:stretch>
        </p:blipFill>
        <p:spPr>
          <a:xfrm>
            <a:off x="1551974" y="4461035"/>
            <a:ext cx="3385296" cy="3139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スクリーンショット 2021-11-30 7.26.45.png" descr="スクリーンショット 2021-11-30 7.26.45.png"/>
          <p:cNvPicPr>
            <a:picLocks noChangeAspect="1"/>
          </p:cNvPicPr>
          <p:nvPr/>
        </p:nvPicPr>
        <p:blipFill>
          <a:blip r:embed="rId3">
            <a:alphaModFix amt="57734"/>
          </a:blip>
          <a:stretch>
            <a:fillRect/>
          </a:stretch>
        </p:blipFill>
        <p:spPr>
          <a:xfrm>
            <a:off x="2718022" y="4435391"/>
            <a:ext cx="3356112" cy="3139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87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88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9" name="表"/>
          <p:cNvGraphicFramePr/>
          <p:nvPr>
            <p:extLst>
              <p:ext uri="{D42A27DB-BD31-4B8C-83A1-F6EECF244321}">
                <p14:modId xmlns:p14="http://schemas.microsoft.com/office/powerpoint/2010/main" val="2313023016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0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391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392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3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96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9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98" name="表"/>
          <p:cNvGraphicFramePr/>
          <p:nvPr>
            <p:extLst>
              <p:ext uri="{D42A27DB-BD31-4B8C-83A1-F6EECF244321}">
                <p14:modId xmlns:p14="http://schemas.microsoft.com/office/powerpoint/2010/main" val="2984691955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9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00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01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2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05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06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7" name="表"/>
          <p:cNvGraphicFramePr/>
          <p:nvPr>
            <p:extLst>
              <p:ext uri="{D42A27DB-BD31-4B8C-83A1-F6EECF244321}">
                <p14:modId xmlns:p14="http://schemas.microsoft.com/office/powerpoint/2010/main" val="598070461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/>
                        <a:t>20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8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09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10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1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14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1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6" name="表"/>
          <p:cNvGraphicFramePr/>
          <p:nvPr>
            <p:extLst>
              <p:ext uri="{D42A27DB-BD31-4B8C-83A1-F6EECF244321}">
                <p14:modId xmlns:p14="http://schemas.microsoft.com/office/powerpoint/2010/main" val="1892827026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/>
                        <a:t>20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7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18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19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23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24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5" name="表"/>
          <p:cNvGraphicFramePr/>
          <p:nvPr>
            <p:extLst>
              <p:ext uri="{D42A27DB-BD31-4B8C-83A1-F6EECF244321}">
                <p14:modId xmlns:p14="http://schemas.microsoft.com/office/powerpoint/2010/main" val="3030901726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/>
                        <a:t>20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6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27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28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9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32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33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4" name="表"/>
          <p:cNvGraphicFramePr/>
          <p:nvPr>
            <p:extLst>
              <p:ext uri="{D42A27DB-BD31-4B8C-83A1-F6EECF244321}">
                <p14:modId xmlns:p14="http://schemas.microsoft.com/office/powerpoint/2010/main" val="1860516070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5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36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37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8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スクリーンショット 2021-10-15 8.41.38.png" descr="スクリーンショット 2021-10-15 8.41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35" y="2302180"/>
            <a:ext cx="15466647" cy="87156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6" name="これよりも高い精度が出せるニューラルネットワークである、…"/>
          <p:cNvSpPr txBox="1"/>
          <p:nvPr/>
        </p:nvSpPr>
        <p:spPr>
          <a:xfrm>
            <a:off x="3583201" y="11768019"/>
            <a:ext cx="16791687" cy="1546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これよりも高い精度が出せるニューラルネットワークである、</a:t>
            </a:r>
          </a:p>
          <a:p>
            <a:pPr>
              <a:defRPr sz="4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CNN(Convolutional Neural Network)に取り組みます。</a:t>
            </a:r>
          </a:p>
        </p:txBody>
      </p:sp>
      <p:sp>
        <p:nvSpPr>
          <p:cNvPr id="187" name="前回の深層学習はMLP"/>
          <p:cNvSpPr txBox="1"/>
          <p:nvPr/>
        </p:nvSpPr>
        <p:spPr>
          <a:xfrm>
            <a:off x="8225613" y="822764"/>
            <a:ext cx="7506863" cy="75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前回</a:t>
            </a:r>
            <a:r>
              <a:rPr lang="ja-JP" altLang="en-US"/>
              <a:t>まで</a:t>
            </a:r>
            <a:r>
              <a:t>の深層学習はMLP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41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42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3" name="表"/>
          <p:cNvGraphicFramePr/>
          <p:nvPr>
            <p:extLst>
              <p:ext uri="{D42A27DB-BD31-4B8C-83A1-F6EECF244321}">
                <p14:modId xmlns:p14="http://schemas.microsoft.com/office/powerpoint/2010/main" val="1012976030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4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45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46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7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50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51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2" name="表"/>
          <p:cNvGraphicFramePr/>
          <p:nvPr>
            <p:extLst>
              <p:ext uri="{D42A27DB-BD31-4B8C-83A1-F6EECF244321}">
                <p14:modId xmlns:p14="http://schemas.microsoft.com/office/powerpoint/2010/main" val="3519606296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3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54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55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6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59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60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1" name="表"/>
          <p:cNvGraphicFramePr/>
          <p:nvPr>
            <p:extLst>
              <p:ext uri="{D42A27DB-BD31-4B8C-83A1-F6EECF244321}">
                <p14:modId xmlns:p14="http://schemas.microsoft.com/office/powerpoint/2010/main" val="2737573266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2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63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64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5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68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69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0" name="表"/>
          <p:cNvGraphicFramePr/>
          <p:nvPr>
            <p:extLst>
              <p:ext uri="{D42A27DB-BD31-4B8C-83A1-F6EECF244321}">
                <p14:modId xmlns:p14="http://schemas.microsoft.com/office/powerpoint/2010/main" val="1969485035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72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73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4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77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78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9" name="表"/>
          <p:cNvGraphicFramePr/>
          <p:nvPr>
            <p:extLst>
              <p:ext uri="{D42A27DB-BD31-4B8C-83A1-F6EECF244321}">
                <p14:modId xmlns:p14="http://schemas.microsoft.com/office/powerpoint/2010/main" val="4103856425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0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81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82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3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86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8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8" name="表"/>
          <p:cNvGraphicFramePr/>
          <p:nvPr>
            <p:extLst>
              <p:ext uri="{D42A27DB-BD31-4B8C-83A1-F6EECF244321}">
                <p14:modId xmlns:p14="http://schemas.microsoft.com/office/powerpoint/2010/main" val="1586612503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9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90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491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495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96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7" name="表"/>
          <p:cNvGraphicFramePr/>
          <p:nvPr>
            <p:extLst>
              <p:ext uri="{D42A27DB-BD31-4B8C-83A1-F6EECF244321}">
                <p14:modId xmlns:p14="http://schemas.microsoft.com/office/powerpoint/2010/main" val="1117896004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8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499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500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1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504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50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6" name="表"/>
          <p:cNvGraphicFramePr/>
          <p:nvPr>
            <p:extLst>
              <p:ext uri="{D42A27DB-BD31-4B8C-83A1-F6EECF244321}">
                <p14:modId xmlns:p14="http://schemas.microsoft.com/office/powerpoint/2010/main" val="3946899326"/>
              </p:ext>
            </p:extLst>
          </p:nvPr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  <a:r>
                        <a:rPr lang="en-US" sz="3200"/>
                        <a:t>0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7" name="入力層 (6 × 6)"/>
          <p:cNvSpPr txBox="1"/>
          <p:nvPr/>
        </p:nvSpPr>
        <p:spPr>
          <a:xfrm>
            <a:off x="3161535" y="11557539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508" name="特徴マップ"/>
          <p:cNvSpPr txBox="1"/>
          <p:nvPr/>
        </p:nvSpPr>
        <p:spPr>
          <a:xfrm>
            <a:off x="18593106" y="11389380"/>
            <a:ext cx="29718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</a:t>
            </a:r>
          </a:p>
        </p:txBody>
      </p:sp>
      <p:graphicFrame>
        <p:nvGraphicFramePr>
          <p:cNvPr id="509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0" name="カーネル ( 3× 3 )"/>
          <p:cNvSpPr txBox="1"/>
          <p:nvPr/>
        </p:nvSpPr>
        <p:spPr>
          <a:xfrm>
            <a:off x="11295025" y="10745073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filters = 出力する特徴マップの数"/>
          <p:cNvSpPr txBox="1"/>
          <p:nvPr/>
        </p:nvSpPr>
        <p:spPr>
          <a:xfrm>
            <a:off x="6419859" y="2507051"/>
            <a:ext cx="9919349" cy="112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filters = 出力する特徴マップの数</a:t>
            </a:r>
          </a:p>
        </p:txBody>
      </p:sp>
      <p:sp>
        <p:nvSpPr>
          <p:cNvPr id="549" name="input_shape = MLPと同様に入力層の形"/>
          <p:cNvSpPr txBox="1"/>
          <p:nvPr/>
        </p:nvSpPr>
        <p:spPr>
          <a:xfrm>
            <a:off x="5589577" y="3642630"/>
            <a:ext cx="12028171" cy="112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input_shape = MLPと同様に入力層の形</a:t>
            </a:r>
          </a:p>
        </p:txBody>
      </p:sp>
      <p:sp>
        <p:nvSpPr>
          <p:cNvPr id="550" name="kernel_size = カーネルの大きさ"/>
          <p:cNvSpPr txBox="1"/>
          <p:nvPr/>
        </p:nvSpPr>
        <p:spPr>
          <a:xfrm>
            <a:off x="6856351" y="4974322"/>
            <a:ext cx="9494623" cy="112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kernel_size = カーネルの大きさ</a:t>
            </a:r>
          </a:p>
        </p:txBody>
      </p:sp>
      <p:graphicFrame>
        <p:nvGraphicFramePr>
          <p:cNvPr id="552" name="表"/>
          <p:cNvGraphicFramePr/>
          <p:nvPr/>
        </p:nvGraphicFramePr>
        <p:xfrm>
          <a:off x="11291914" y="8189570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" name="64✖️ 64"/>
          <p:cNvSpPr txBox="1"/>
          <p:nvPr/>
        </p:nvSpPr>
        <p:spPr>
          <a:xfrm>
            <a:off x="4162983" y="12650431"/>
            <a:ext cx="150041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32</a:t>
            </a:r>
            <a:r>
              <a:rPr dirty="0"/>
              <a:t>✖️ </a:t>
            </a:r>
            <a:r>
              <a:rPr lang="en-US" dirty="0"/>
              <a:t>32</a:t>
            </a:r>
            <a:endParaRPr dirty="0"/>
          </a:p>
        </p:txBody>
      </p:sp>
      <p:sp>
        <p:nvSpPr>
          <p:cNvPr id="554" name="3 ✖️ 3"/>
          <p:cNvSpPr txBox="1"/>
          <p:nvPr/>
        </p:nvSpPr>
        <p:spPr>
          <a:xfrm>
            <a:off x="12193223" y="11550790"/>
            <a:ext cx="1059943" cy="674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3 ✖️ 3</a:t>
            </a:r>
          </a:p>
        </p:txBody>
      </p:sp>
      <p:grpSp>
        <p:nvGrpSpPr>
          <p:cNvPr id="568" name="グループ"/>
          <p:cNvGrpSpPr/>
          <p:nvPr/>
        </p:nvGrpSpPr>
        <p:grpSpPr>
          <a:xfrm>
            <a:off x="18852133" y="8132729"/>
            <a:ext cx="3612897" cy="2872819"/>
            <a:chOff x="0" y="0"/>
            <a:chExt cx="3612896" cy="2872817"/>
          </a:xfrm>
        </p:grpSpPr>
        <p:sp>
          <p:nvSpPr>
            <p:cNvPr id="555" name="図形"/>
            <p:cNvSpPr/>
            <p:nvPr/>
          </p:nvSpPr>
          <p:spPr>
            <a:xfrm>
              <a:off x="0" y="1524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6" name="図形"/>
            <p:cNvSpPr/>
            <p:nvPr/>
          </p:nvSpPr>
          <p:spPr>
            <a:xfrm>
              <a:off x="0" y="1397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7" name="図形"/>
            <p:cNvSpPr/>
            <p:nvPr/>
          </p:nvSpPr>
          <p:spPr>
            <a:xfrm>
              <a:off x="0" y="1270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図形"/>
            <p:cNvSpPr/>
            <p:nvPr/>
          </p:nvSpPr>
          <p:spPr>
            <a:xfrm>
              <a:off x="0" y="1143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図形"/>
            <p:cNvSpPr/>
            <p:nvPr/>
          </p:nvSpPr>
          <p:spPr>
            <a:xfrm>
              <a:off x="0" y="1016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0" name="図形"/>
            <p:cNvSpPr/>
            <p:nvPr/>
          </p:nvSpPr>
          <p:spPr>
            <a:xfrm>
              <a:off x="0" y="888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図形"/>
            <p:cNvSpPr/>
            <p:nvPr/>
          </p:nvSpPr>
          <p:spPr>
            <a:xfrm>
              <a:off x="0" y="761967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2" name="図形"/>
            <p:cNvSpPr/>
            <p:nvPr/>
          </p:nvSpPr>
          <p:spPr>
            <a:xfrm>
              <a:off x="0" y="634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3" name="図形"/>
            <p:cNvSpPr/>
            <p:nvPr/>
          </p:nvSpPr>
          <p:spPr>
            <a:xfrm>
              <a:off x="0" y="507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図形"/>
            <p:cNvSpPr/>
            <p:nvPr/>
          </p:nvSpPr>
          <p:spPr>
            <a:xfrm>
              <a:off x="0" y="380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5" name="図形"/>
            <p:cNvSpPr/>
            <p:nvPr/>
          </p:nvSpPr>
          <p:spPr>
            <a:xfrm>
              <a:off x="0" y="253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6" name="図形"/>
            <p:cNvSpPr/>
            <p:nvPr/>
          </p:nvSpPr>
          <p:spPr>
            <a:xfrm>
              <a:off x="0" y="126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図形"/>
            <p:cNvSpPr/>
            <p:nvPr/>
          </p:nvSpPr>
          <p:spPr>
            <a:xfrm>
              <a:off x="0" y="-1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69" name="32"/>
          <p:cNvSpPr txBox="1"/>
          <p:nvPr/>
        </p:nvSpPr>
        <p:spPr>
          <a:xfrm>
            <a:off x="19934749" y="11954341"/>
            <a:ext cx="486919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32</a:t>
            </a:r>
          </a:p>
        </p:txBody>
      </p:sp>
      <p:sp>
        <p:nvSpPr>
          <p:cNvPr id="570" name="矢印"/>
          <p:cNvSpPr/>
          <p:nvPr/>
        </p:nvSpPr>
        <p:spPr>
          <a:xfrm>
            <a:off x="15871479" y="913227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71" name="双方向矢印"/>
          <p:cNvSpPr/>
          <p:nvPr/>
        </p:nvSpPr>
        <p:spPr>
          <a:xfrm>
            <a:off x="9012908" y="8934137"/>
            <a:ext cx="1397001" cy="1270001"/>
          </a:xfrm>
          <a:prstGeom prst="leftRightArrow">
            <a:avLst>
              <a:gd name="adj1" fmla="val 41621"/>
              <a:gd name="adj2" fmla="val 3821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9ED31C95-0410-4D45-976A-6CABAB953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48" y="6782713"/>
            <a:ext cx="5148353" cy="5407736"/>
          </a:xfrm>
          <a:prstGeom prst="rect">
            <a:avLst/>
          </a:prstGeom>
        </p:spPr>
      </p:pic>
      <p:sp>
        <p:nvSpPr>
          <p:cNvPr id="2" name="四角形: 角を丸くする 6">
            <a:extLst>
              <a:ext uri="{FF2B5EF4-FFF2-40B4-BE49-F238E27FC236}">
                <a16:creationId xmlns:a16="http://schemas.microsoft.com/office/drawing/2014/main" id="{89428B19-BF21-C228-0382-B92AC0A83C8E}"/>
              </a:ext>
            </a:extLst>
          </p:cNvPr>
          <p:cNvSpPr/>
          <p:nvPr/>
        </p:nvSpPr>
        <p:spPr>
          <a:xfrm>
            <a:off x="576261" y="873192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model.add(Conv2D(filters = 32,input_shape = (64, 64, 1),kernel_size = (3, 3),strides = (1, 1),padding = 'same',activation = 'relu'))">
            <a:extLst>
              <a:ext uri="{FF2B5EF4-FFF2-40B4-BE49-F238E27FC236}">
                <a16:creationId xmlns:a16="http://schemas.microsoft.com/office/drawing/2014/main" id="{0B89E513-345E-3F53-3007-C54D46BDB1D3}"/>
              </a:ext>
            </a:extLst>
          </p:cNvPr>
          <p:cNvSpPr txBox="1"/>
          <p:nvPr/>
        </p:nvSpPr>
        <p:spPr>
          <a:xfrm>
            <a:off x="827785" y="1361030"/>
            <a:ext cx="21323145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r>
              <a:rPr dirty="0" err="1">
                <a:solidFill>
                  <a:schemeClr val="bg1"/>
                </a:solidFill>
              </a:rPr>
              <a:t>model.add</a:t>
            </a:r>
            <a:r>
              <a:rPr dirty="0">
                <a:solidFill>
                  <a:schemeClr val="bg1"/>
                </a:solidFill>
              </a:rPr>
              <a:t>(Conv2D(</a:t>
            </a:r>
            <a:r>
              <a:rPr dirty="0">
                <a:solidFill>
                  <a:srgbClr val="FFFF00"/>
                </a:solidFill>
              </a:rPr>
              <a:t>filters = 32,input_shape = (</a:t>
            </a:r>
            <a:r>
              <a:rPr lang="en-US" dirty="0">
                <a:solidFill>
                  <a:srgbClr val="FFFF00"/>
                </a:solidFill>
              </a:rPr>
              <a:t>28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28</a:t>
            </a:r>
            <a:r>
              <a:rPr dirty="0">
                <a:solidFill>
                  <a:srgbClr val="FFFF00"/>
                </a:solidFill>
              </a:rPr>
              <a:t>, 1),</a:t>
            </a:r>
            <a:r>
              <a:rPr dirty="0" err="1">
                <a:solidFill>
                  <a:srgbClr val="FFFF00"/>
                </a:solidFill>
              </a:rPr>
              <a:t>kernel_size</a:t>
            </a:r>
            <a:r>
              <a:rPr dirty="0">
                <a:solidFill>
                  <a:srgbClr val="FFFF00"/>
                </a:solidFill>
              </a:rPr>
              <a:t> = (3, 3)</a:t>
            </a:r>
            <a:r>
              <a:rPr dirty="0">
                <a:solidFill>
                  <a:schemeClr val="bg1"/>
                </a:solidFill>
              </a:rPr>
              <a:t>,strides = (1, 1),padding = '</a:t>
            </a:r>
            <a:r>
              <a:rPr dirty="0" err="1">
                <a:solidFill>
                  <a:schemeClr val="bg1"/>
                </a:solidFill>
              </a:rPr>
              <a:t>same',activation</a:t>
            </a:r>
            <a:r>
              <a:rPr dirty="0">
                <a:solidFill>
                  <a:schemeClr val="bg1"/>
                </a:solidFill>
              </a:rPr>
              <a:t> = '</a:t>
            </a:r>
            <a:r>
              <a:rPr dirty="0" err="1">
                <a:solidFill>
                  <a:schemeClr val="bg1"/>
                </a:solidFill>
              </a:rPr>
              <a:t>relu</a:t>
            </a:r>
            <a:r>
              <a:rPr dirty="0">
                <a:solidFill>
                  <a:schemeClr val="bg1"/>
                </a:solidFill>
              </a:rPr>
              <a:t>'))</a:t>
            </a:r>
          </a:p>
        </p:txBody>
      </p:sp>
      <p:sp>
        <p:nvSpPr>
          <p:cNvPr id="4" name="3 ✖️ 3">
            <a:extLst>
              <a:ext uri="{FF2B5EF4-FFF2-40B4-BE49-F238E27FC236}">
                <a16:creationId xmlns:a16="http://schemas.microsoft.com/office/drawing/2014/main" id="{BFCA1C1A-72E0-3224-7640-653C28C0EF00}"/>
              </a:ext>
            </a:extLst>
          </p:cNvPr>
          <p:cNvSpPr txBox="1"/>
          <p:nvPr/>
        </p:nvSpPr>
        <p:spPr>
          <a:xfrm>
            <a:off x="11000053" y="12623632"/>
            <a:ext cx="355706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ja-JP" altLang="en-US"/>
              <a:t>カーネルが</a:t>
            </a:r>
            <a:r>
              <a:rPr lang="en-US" altLang="ja-JP"/>
              <a:t>32</a:t>
            </a:r>
            <a:r>
              <a:rPr lang="ja-JP" altLang="en-US"/>
              <a:t>枚存在</a:t>
            </a: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filters = 出力する特徴マップの数"/>
          <p:cNvSpPr txBox="1"/>
          <p:nvPr/>
        </p:nvSpPr>
        <p:spPr>
          <a:xfrm>
            <a:off x="1924229" y="4294296"/>
            <a:ext cx="5536773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/>
              <a:t>白黒</a:t>
            </a:r>
            <a:r>
              <a:rPr lang="en-US" altLang="ja-JP"/>
              <a:t>(1</a:t>
            </a:r>
            <a:r>
              <a:rPr lang="ja-JP" altLang="en-US"/>
              <a:t>チャンネル</a:t>
            </a:r>
            <a:r>
              <a:rPr lang="en-US" altLang="ja-JP"/>
              <a:t>)</a:t>
            </a:r>
            <a:endParaRPr/>
          </a:p>
        </p:txBody>
      </p:sp>
      <p:sp>
        <p:nvSpPr>
          <p:cNvPr id="549" name="input_shape = MLPと同様に入力層の形"/>
          <p:cNvSpPr txBox="1"/>
          <p:nvPr/>
        </p:nvSpPr>
        <p:spPr>
          <a:xfrm>
            <a:off x="1427458" y="2629837"/>
            <a:ext cx="697146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dirty="0" err="1"/>
              <a:t>input_shape</a:t>
            </a:r>
            <a:r>
              <a:rPr dirty="0"/>
              <a:t> = </a:t>
            </a:r>
            <a:r>
              <a:rPr lang="en-US" dirty="0"/>
              <a:t>(32, 32, 1)</a:t>
            </a:r>
            <a:endParaRPr dirty="0"/>
          </a:p>
        </p:txBody>
      </p:sp>
      <p:sp>
        <p:nvSpPr>
          <p:cNvPr id="550" name="kernel_size = カーネルの大きさ"/>
          <p:cNvSpPr txBox="1"/>
          <p:nvPr/>
        </p:nvSpPr>
        <p:spPr>
          <a:xfrm>
            <a:off x="1206881" y="7812130"/>
            <a:ext cx="697146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en-US" dirty="0" err="1"/>
              <a:t>input_shape</a:t>
            </a:r>
            <a:r>
              <a:rPr lang="en-US" dirty="0"/>
              <a:t> = (32, 32, 3)</a:t>
            </a:r>
            <a:endParaRPr dirty="0"/>
          </a:p>
        </p:txBody>
      </p:sp>
      <p:sp>
        <p:nvSpPr>
          <p:cNvPr id="2" name="四角形: 角を丸くする 6">
            <a:extLst>
              <a:ext uri="{FF2B5EF4-FFF2-40B4-BE49-F238E27FC236}">
                <a16:creationId xmlns:a16="http://schemas.microsoft.com/office/drawing/2014/main" id="{89428B19-BF21-C228-0382-B92AC0A83C8E}"/>
              </a:ext>
            </a:extLst>
          </p:cNvPr>
          <p:cNvSpPr/>
          <p:nvPr/>
        </p:nvSpPr>
        <p:spPr>
          <a:xfrm>
            <a:off x="576261" y="873192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model.add(Conv2D(filters = 32,input_shape = (64, 64, 1),kernel_size = (3, 3),strides = (1, 1),padding = 'same',activation = 'relu'))">
            <a:extLst>
              <a:ext uri="{FF2B5EF4-FFF2-40B4-BE49-F238E27FC236}">
                <a16:creationId xmlns:a16="http://schemas.microsoft.com/office/drawing/2014/main" id="{0B89E513-345E-3F53-3007-C54D46BDB1D3}"/>
              </a:ext>
            </a:extLst>
          </p:cNvPr>
          <p:cNvSpPr txBox="1"/>
          <p:nvPr/>
        </p:nvSpPr>
        <p:spPr>
          <a:xfrm>
            <a:off x="827785" y="1361030"/>
            <a:ext cx="21323145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r>
              <a:rPr dirty="0" err="1">
                <a:solidFill>
                  <a:schemeClr val="bg1"/>
                </a:solidFill>
              </a:rPr>
              <a:t>model.add</a:t>
            </a:r>
            <a:r>
              <a:rPr dirty="0">
                <a:solidFill>
                  <a:schemeClr val="bg1"/>
                </a:solidFill>
              </a:rPr>
              <a:t>(Conv2D(</a:t>
            </a:r>
            <a:r>
              <a:rPr dirty="0">
                <a:solidFill>
                  <a:srgbClr val="FFFF00"/>
                </a:solidFill>
              </a:rPr>
              <a:t>filters = 32,input_shape = (</a:t>
            </a:r>
            <a:r>
              <a:rPr lang="en-US" dirty="0">
                <a:solidFill>
                  <a:srgbClr val="FFFF00"/>
                </a:solidFill>
              </a:rPr>
              <a:t>28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28</a:t>
            </a:r>
            <a:r>
              <a:rPr dirty="0">
                <a:solidFill>
                  <a:srgbClr val="FFFF00"/>
                </a:solidFill>
              </a:rPr>
              <a:t>, 1),</a:t>
            </a:r>
            <a:r>
              <a:rPr dirty="0" err="1">
                <a:solidFill>
                  <a:srgbClr val="FFFF00"/>
                </a:solidFill>
              </a:rPr>
              <a:t>kernel_size</a:t>
            </a:r>
            <a:r>
              <a:rPr dirty="0">
                <a:solidFill>
                  <a:srgbClr val="FFFF00"/>
                </a:solidFill>
              </a:rPr>
              <a:t> = (3, 3)</a:t>
            </a:r>
            <a:r>
              <a:rPr dirty="0">
                <a:solidFill>
                  <a:schemeClr val="bg1"/>
                </a:solidFill>
              </a:rPr>
              <a:t>,strides = (1, 1),padding = '</a:t>
            </a:r>
            <a:r>
              <a:rPr dirty="0" err="1">
                <a:solidFill>
                  <a:schemeClr val="bg1"/>
                </a:solidFill>
              </a:rPr>
              <a:t>same',activation</a:t>
            </a:r>
            <a:r>
              <a:rPr dirty="0">
                <a:solidFill>
                  <a:schemeClr val="bg1"/>
                </a:solidFill>
              </a:rPr>
              <a:t> = '</a:t>
            </a:r>
            <a:r>
              <a:rPr dirty="0" err="1">
                <a:solidFill>
                  <a:schemeClr val="bg1"/>
                </a:solidFill>
              </a:rPr>
              <a:t>relu</a:t>
            </a:r>
            <a:r>
              <a:rPr dirty="0">
                <a:solidFill>
                  <a:schemeClr val="bg1"/>
                </a:solidFill>
              </a:rPr>
              <a:t>'))</a:t>
            </a:r>
          </a:p>
        </p:txBody>
      </p:sp>
      <p:sp>
        <p:nvSpPr>
          <p:cNvPr id="4" name="filters = 出力する特徴マップの数">
            <a:extLst>
              <a:ext uri="{FF2B5EF4-FFF2-40B4-BE49-F238E27FC236}">
                <a16:creationId xmlns:a16="http://schemas.microsoft.com/office/drawing/2014/main" id="{22758C8A-FD1B-58C5-494F-D00181A1B28D}"/>
              </a:ext>
            </a:extLst>
          </p:cNvPr>
          <p:cNvSpPr txBox="1"/>
          <p:nvPr/>
        </p:nvSpPr>
        <p:spPr>
          <a:xfrm>
            <a:off x="1764089" y="9475209"/>
            <a:ext cx="629819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カラー</a:t>
            </a:r>
            <a:r>
              <a:rPr lang="en-US" altLang="ja-JP" dirty="0"/>
              <a:t>(3</a:t>
            </a:r>
            <a:r>
              <a:rPr lang="ja-JP" altLang="en-US" dirty="0"/>
              <a:t>チャンネル</a:t>
            </a:r>
            <a:r>
              <a:rPr lang="en-US" altLang="ja-JP" dirty="0"/>
              <a:t>)</a:t>
            </a:r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EF61A43D-83F9-D1FD-EC37-4D57F0D6D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68" y="2747561"/>
            <a:ext cx="14039982" cy="4649103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2AEC9798-78BF-D25F-2EE9-165E61712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22" y="7760937"/>
            <a:ext cx="13578816" cy="48827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046B77-B21C-B176-EDA0-BE8B474BCF3E}"/>
              </a:ext>
            </a:extLst>
          </p:cNvPr>
          <p:cNvSpPr txBox="1"/>
          <p:nvPr/>
        </p:nvSpPr>
        <p:spPr>
          <a:xfrm>
            <a:off x="10624458" y="6970042"/>
            <a:ext cx="1138912" cy="43499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28 ×</a:t>
            </a:r>
            <a:r>
              <a:rPr lang="ja-JP" altLang="en-US" dirty="0"/>
              <a:t> </a:t>
            </a:r>
            <a:r>
              <a:rPr lang="en-US" altLang="ja-JP" dirty="0"/>
              <a:t>28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66CC4F-CEEF-FF96-7EA3-EA342EAA0D87}"/>
              </a:ext>
            </a:extLst>
          </p:cNvPr>
          <p:cNvSpPr txBox="1"/>
          <p:nvPr/>
        </p:nvSpPr>
        <p:spPr>
          <a:xfrm>
            <a:off x="10919901" y="12137474"/>
            <a:ext cx="1138912" cy="43499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28 ×</a:t>
            </a:r>
            <a:r>
              <a:rPr lang="ja-JP" altLang="en-US" dirty="0"/>
              <a:t> </a:t>
            </a:r>
            <a:r>
              <a:rPr lang="en-US" altLang="ja-JP" dirty="0"/>
              <a:t>28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AE9956-9747-0139-0CD0-29CBDEC9F56C}"/>
              </a:ext>
            </a:extLst>
          </p:cNvPr>
          <p:cNvSpPr txBox="1"/>
          <p:nvPr/>
        </p:nvSpPr>
        <p:spPr>
          <a:xfrm>
            <a:off x="1924229" y="10426776"/>
            <a:ext cx="225552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Ex)RGB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59C49E-032D-542F-2D97-07796EA4B2A8}"/>
              </a:ext>
            </a:extLst>
          </p:cNvPr>
          <p:cNvSpPr txBox="1"/>
          <p:nvPr/>
        </p:nvSpPr>
        <p:spPr>
          <a:xfrm>
            <a:off x="2569930" y="5657280"/>
            <a:ext cx="4245362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0~255</a:t>
            </a:r>
            <a:r>
              <a:rPr kumimoji="0" lang="ja-JP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で黒の濃さを表現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56D954-C39A-C9EA-33A0-15B8A6E086DC}"/>
              </a:ext>
            </a:extLst>
          </p:cNvPr>
          <p:cNvSpPr txBox="1"/>
          <p:nvPr/>
        </p:nvSpPr>
        <p:spPr>
          <a:xfrm>
            <a:off x="3564851" y="10917167"/>
            <a:ext cx="2255520" cy="165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Red:0~255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dirty="0"/>
              <a:t>Green:0~255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Blue:0~255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/>
              <a:t>で色を表現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54064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スクリーンショット 2021-11-16 7.41.48.png" descr="スクリーンショット 2021-11-16 7.41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83" y="5662664"/>
            <a:ext cx="2644175" cy="26349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グループ"/>
          <p:cNvGrpSpPr/>
          <p:nvPr/>
        </p:nvGrpSpPr>
        <p:grpSpPr>
          <a:xfrm>
            <a:off x="9091493" y="2018276"/>
            <a:ext cx="600393" cy="527981"/>
            <a:chOff x="0" y="0"/>
            <a:chExt cx="600392" cy="527980"/>
          </a:xfrm>
        </p:grpSpPr>
        <p:pic>
          <p:nvPicPr>
            <p:cNvPr id="19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571" t="44007" r="85477" b="44007"/>
            <a:stretch>
              <a:fillRect/>
            </a:stretch>
          </p:blipFill>
          <p:spPr>
            <a:xfrm>
              <a:off x="59861" y="40517"/>
              <a:ext cx="440471" cy="43261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1" name="255"/>
            <p:cNvSpPr txBox="1"/>
            <p:nvPr/>
          </p:nvSpPr>
          <p:spPr>
            <a:xfrm>
              <a:off x="0" y="0"/>
              <a:ext cx="440471" cy="297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2" name="255"/>
            <p:cNvSpPr txBox="1"/>
            <p:nvPr/>
          </p:nvSpPr>
          <p:spPr>
            <a:xfrm>
              <a:off x="159921" y="230029"/>
              <a:ext cx="440472" cy="297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3" name="線"/>
            <p:cNvSpPr/>
            <p:nvPr/>
          </p:nvSpPr>
          <p:spPr>
            <a:xfrm flipV="1">
              <a:off x="115478" y="146334"/>
              <a:ext cx="329810" cy="2211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9" name="グループ"/>
          <p:cNvGrpSpPr/>
          <p:nvPr/>
        </p:nvGrpSpPr>
        <p:grpSpPr>
          <a:xfrm>
            <a:off x="9078645" y="2646602"/>
            <a:ext cx="600393" cy="524316"/>
            <a:chOff x="0" y="0"/>
            <a:chExt cx="600392" cy="524315"/>
          </a:xfrm>
        </p:grpSpPr>
        <p:pic>
          <p:nvPicPr>
            <p:cNvPr id="19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4007"/>
            <a:stretch>
              <a:fillRect/>
            </a:stretch>
          </p:blipFill>
          <p:spPr>
            <a:xfrm>
              <a:off x="76117" y="37274"/>
              <a:ext cx="445282" cy="42931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6" name="197"/>
            <p:cNvSpPr txBox="1"/>
            <p:nvPr/>
          </p:nvSpPr>
          <p:spPr>
            <a:xfrm>
              <a:off x="0" y="0"/>
              <a:ext cx="445281" cy="301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197" name="255"/>
            <p:cNvSpPr txBox="1"/>
            <p:nvPr/>
          </p:nvSpPr>
          <p:spPr>
            <a:xfrm>
              <a:off x="155111" y="223111"/>
              <a:ext cx="445282" cy="301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8" name="線"/>
            <p:cNvSpPr/>
            <p:nvPr/>
          </p:nvSpPr>
          <p:spPr>
            <a:xfrm flipV="1">
              <a:off x="157596" y="144766"/>
              <a:ext cx="319890" cy="2144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4" name="グループ"/>
          <p:cNvGrpSpPr/>
          <p:nvPr/>
        </p:nvGrpSpPr>
        <p:grpSpPr>
          <a:xfrm>
            <a:off x="9082826" y="3272512"/>
            <a:ext cx="600393" cy="525484"/>
            <a:chOff x="0" y="0"/>
            <a:chExt cx="600392" cy="525483"/>
          </a:xfrm>
        </p:grpSpPr>
        <p:pic>
          <p:nvPicPr>
            <p:cNvPr id="20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4007"/>
            <a:stretch>
              <a:fillRect/>
            </a:stretch>
          </p:blipFill>
          <p:spPr>
            <a:xfrm>
              <a:off x="91291" y="43417"/>
              <a:ext cx="443749" cy="42783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01" name="197"/>
            <p:cNvSpPr txBox="1"/>
            <p:nvPr/>
          </p:nvSpPr>
          <p:spPr>
            <a:xfrm>
              <a:off x="0" y="0"/>
              <a:ext cx="443748" cy="300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02" name="255"/>
            <p:cNvSpPr txBox="1"/>
            <p:nvPr/>
          </p:nvSpPr>
          <p:spPr>
            <a:xfrm>
              <a:off x="156644" y="225316"/>
              <a:ext cx="443749" cy="300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3" name="線"/>
            <p:cNvSpPr/>
            <p:nvPr/>
          </p:nvSpPr>
          <p:spPr>
            <a:xfrm flipV="1">
              <a:off x="138374" y="149110"/>
              <a:ext cx="323051" cy="2165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9" name="グループ"/>
          <p:cNvGrpSpPr/>
          <p:nvPr/>
        </p:nvGrpSpPr>
        <p:grpSpPr>
          <a:xfrm>
            <a:off x="9078479" y="3899612"/>
            <a:ext cx="600394" cy="524271"/>
            <a:chOff x="0" y="0"/>
            <a:chExt cx="600392" cy="524269"/>
          </a:xfrm>
        </p:grpSpPr>
        <p:pic>
          <p:nvPicPr>
            <p:cNvPr id="20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44007" r="61265" b="44007"/>
            <a:stretch>
              <a:fillRect/>
            </a:stretch>
          </p:blipFill>
          <p:spPr>
            <a:xfrm>
              <a:off x="76320" y="37225"/>
              <a:ext cx="445342" cy="42937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06" name="255"/>
            <p:cNvSpPr txBox="1"/>
            <p:nvPr/>
          </p:nvSpPr>
          <p:spPr>
            <a:xfrm>
              <a:off x="0" y="0"/>
              <a:ext cx="445341" cy="301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7" name="255"/>
            <p:cNvSpPr txBox="1"/>
            <p:nvPr/>
          </p:nvSpPr>
          <p:spPr>
            <a:xfrm>
              <a:off x="155051" y="223025"/>
              <a:ext cx="445342" cy="301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8" name="線"/>
            <p:cNvSpPr/>
            <p:nvPr/>
          </p:nvSpPr>
          <p:spPr>
            <a:xfrm flipV="1">
              <a:off x="154901" y="144786"/>
              <a:ext cx="319767" cy="21437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4" name="グループ"/>
          <p:cNvGrpSpPr/>
          <p:nvPr/>
        </p:nvGrpSpPr>
        <p:grpSpPr>
          <a:xfrm>
            <a:off x="9081691" y="4524204"/>
            <a:ext cx="600393" cy="528074"/>
            <a:chOff x="0" y="0"/>
            <a:chExt cx="600392" cy="528072"/>
          </a:xfrm>
        </p:grpSpPr>
        <p:pic>
          <p:nvPicPr>
            <p:cNvPr id="21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72353" y="35820"/>
              <a:ext cx="435179" cy="44324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11" name="125"/>
            <p:cNvSpPr txBox="1"/>
            <p:nvPr/>
          </p:nvSpPr>
          <p:spPr>
            <a:xfrm>
              <a:off x="0" y="0"/>
              <a:ext cx="435179" cy="294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12" name="255"/>
            <p:cNvSpPr txBox="1"/>
            <p:nvPr/>
          </p:nvSpPr>
          <p:spPr>
            <a:xfrm>
              <a:off x="165213" y="233701"/>
              <a:ext cx="435180" cy="294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13" name="線"/>
            <p:cNvSpPr/>
            <p:nvPr/>
          </p:nvSpPr>
          <p:spPr>
            <a:xfrm flipV="1">
              <a:off x="118588" y="163706"/>
              <a:ext cx="322187" cy="21600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0" name="グループ"/>
          <p:cNvGrpSpPr/>
          <p:nvPr/>
        </p:nvGrpSpPr>
        <p:grpSpPr>
          <a:xfrm>
            <a:off x="9035302" y="5150659"/>
            <a:ext cx="600393" cy="528152"/>
            <a:chOff x="0" y="0"/>
            <a:chExt cx="600392" cy="528150"/>
          </a:xfrm>
        </p:grpSpPr>
        <p:pic>
          <p:nvPicPr>
            <p:cNvPr id="21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488" t="55358" r="77411" b="31910"/>
            <a:stretch>
              <a:fillRect/>
            </a:stretch>
          </p:blipFill>
          <p:spPr>
            <a:xfrm>
              <a:off x="107872" y="22853"/>
              <a:ext cx="435073" cy="44560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19" name="グループ"/>
            <p:cNvGrpSpPr/>
            <p:nvPr/>
          </p:nvGrpSpPr>
          <p:grpSpPr>
            <a:xfrm>
              <a:off x="0" y="0"/>
              <a:ext cx="600393" cy="528151"/>
              <a:chOff x="0" y="0"/>
              <a:chExt cx="600392" cy="528150"/>
            </a:xfrm>
          </p:grpSpPr>
          <p:sp>
            <p:nvSpPr>
              <p:cNvPr id="216" name="197"/>
              <p:cNvSpPr txBox="1"/>
              <p:nvPr/>
            </p:nvSpPr>
            <p:spPr>
              <a:xfrm>
                <a:off x="0" y="0"/>
                <a:ext cx="435073" cy="294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17" name="255"/>
              <p:cNvSpPr txBox="1"/>
              <p:nvPr/>
            </p:nvSpPr>
            <p:spPr>
              <a:xfrm>
                <a:off x="165319" y="233852"/>
                <a:ext cx="435074" cy="294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18" name="線"/>
              <p:cNvSpPr/>
              <p:nvPr/>
            </p:nvSpPr>
            <p:spPr>
              <a:xfrm flipV="1">
                <a:off x="181945" y="151858"/>
                <a:ext cx="322394" cy="21613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26" name="グループ"/>
          <p:cNvGrpSpPr/>
          <p:nvPr/>
        </p:nvGrpSpPr>
        <p:grpSpPr>
          <a:xfrm>
            <a:off x="9049553" y="5778145"/>
            <a:ext cx="600393" cy="526167"/>
            <a:chOff x="0" y="0"/>
            <a:chExt cx="600392" cy="526165"/>
          </a:xfrm>
        </p:grpSpPr>
        <p:pic>
          <p:nvPicPr>
            <p:cNvPr id="221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96349" y="27862"/>
              <a:ext cx="437763" cy="44246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25" name="グループ"/>
            <p:cNvGrpSpPr/>
            <p:nvPr/>
          </p:nvGrpSpPr>
          <p:grpSpPr>
            <a:xfrm>
              <a:off x="-1" y="0"/>
              <a:ext cx="600394" cy="526166"/>
              <a:chOff x="0" y="0"/>
              <a:chExt cx="600392" cy="526165"/>
            </a:xfrm>
          </p:grpSpPr>
          <p:sp>
            <p:nvSpPr>
              <p:cNvPr id="222" name="197"/>
              <p:cNvSpPr txBox="1"/>
              <p:nvPr/>
            </p:nvSpPr>
            <p:spPr>
              <a:xfrm>
                <a:off x="0" y="0"/>
                <a:ext cx="437762" cy="296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23" name="255"/>
              <p:cNvSpPr txBox="1"/>
              <p:nvPr/>
            </p:nvSpPr>
            <p:spPr>
              <a:xfrm>
                <a:off x="162630" y="230047"/>
                <a:ext cx="437763" cy="296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24" name="線"/>
              <p:cNvSpPr/>
              <p:nvPr/>
            </p:nvSpPr>
            <p:spPr>
              <a:xfrm flipV="1">
                <a:off x="136723" y="156824"/>
                <a:ext cx="317149" cy="21262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31" name="グループ"/>
          <p:cNvGrpSpPr/>
          <p:nvPr/>
        </p:nvGrpSpPr>
        <p:grpSpPr>
          <a:xfrm>
            <a:off x="9050560" y="6404498"/>
            <a:ext cx="600393" cy="526448"/>
            <a:chOff x="0" y="0"/>
            <a:chExt cx="600392" cy="526446"/>
          </a:xfrm>
        </p:grpSpPr>
        <p:pic>
          <p:nvPicPr>
            <p:cNvPr id="227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55881" r="61265" b="31584"/>
            <a:stretch>
              <a:fillRect/>
            </a:stretch>
          </p:blipFill>
          <p:spPr>
            <a:xfrm>
              <a:off x="97982" y="40174"/>
              <a:ext cx="437382" cy="441068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28" name="123"/>
            <p:cNvSpPr txBox="1"/>
            <p:nvPr/>
          </p:nvSpPr>
          <p:spPr>
            <a:xfrm>
              <a:off x="0" y="0"/>
              <a:ext cx="437381" cy="295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123</a:t>
              </a:r>
            </a:p>
          </p:txBody>
        </p:sp>
        <p:sp>
          <p:nvSpPr>
            <p:cNvPr id="229" name="255"/>
            <p:cNvSpPr txBox="1"/>
            <p:nvPr/>
          </p:nvSpPr>
          <p:spPr>
            <a:xfrm>
              <a:off x="163011" y="230586"/>
              <a:ext cx="437382" cy="295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30" name="線"/>
            <p:cNvSpPr/>
            <p:nvPr/>
          </p:nvSpPr>
          <p:spPr>
            <a:xfrm flipV="1">
              <a:off x="167687" y="168221"/>
              <a:ext cx="317892" cy="21312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6" name="グループ"/>
          <p:cNvGrpSpPr/>
          <p:nvPr/>
        </p:nvGrpSpPr>
        <p:grpSpPr>
          <a:xfrm>
            <a:off x="9081520" y="7030204"/>
            <a:ext cx="600393" cy="528024"/>
            <a:chOff x="0" y="0"/>
            <a:chExt cx="600392" cy="528023"/>
          </a:xfrm>
        </p:grpSpPr>
        <p:pic>
          <p:nvPicPr>
            <p:cNvPr id="232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72566" y="32997"/>
              <a:ext cx="435246" cy="44331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33" name="125"/>
            <p:cNvSpPr txBox="1"/>
            <p:nvPr/>
          </p:nvSpPr>
          <p:spPr>
            <a:xfrm>
              <a:off x="0" y="0"/>
              <a:ext cx="435245" cy="294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34" name="255"/>
            <p:cNvSpPr txBox="1"/>
            <p:nvPr/>
          </p:nvSpPr>
          <p:spPr>
            <a:xfrm>
              <a:off x="165147" y="233607"/>
              <a:ext cx="435246" cy="294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35" name="線"/>
            <p:cNvSpPr/>
            <p:nvPr/>
          </p:nvSpPr>
          <p:spPr>
            <a:xfrm flipV="1">
              <a:off x="112025" y="136688"/>
              <a:ext cx="322057" cy="21591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2" name="グループ"/>
          <p:cNvGrpSpPr/>
          <p:nvPr/>
        </p:nvGrpSpPr>
        <p:grpSpPr>
          <a:xfrm>
            <a:off x="9043927" y="7658399"/>
            <a:ext cx="600393" cy="524620"/>
            <a:chOff x="0" y="0"/>
            <a:chExt cx="600392" cy="524618"/>
          </a:xfrm>
        </p:grpSpPr>
        <p:pic>
          <p:nvPicPr>
            <p:cNvPr id="237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397" t="68364" r="77502" b="18903"/>
            <a:stretch>
              <a:fillRect/>
            </a:stretch>
          </p:blipFill>
          <p:spPr>
            <a:xfrm>
              <a:off x="87370" y="28266"/>
              <a:ext cx="439859" cy="45050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1" name="グループ"/>
            <p:cNvGrpSpPr/>
            <p:nvPr/>
          </p:nvGrpSpPr>
          <p:grpSpPr>
            <a:xfrm>
              <a:off x="-1" y="-1"/>
              <a:ext cx="600394" cy="524620"/>
              <a:chOff x="0" y="0"/>
              <a:chExt cx="600392" cy="524618"/>
            </a:xfrm>
          </p:grpSpPr>
          <p:sp>
            <p:nvSpPr>
              <p:cNvPr id="238" name="165"/>
              <p:cNvSpPr txBox="1"/>
              <p:nvPr/>
            </p:nvSpPr>
            <p:spPr>
              <a:xfrm>
                <a:off x="0" y="0"/>
                <a:ext cx="439858" cy="297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165</a:t>
                </a:r>
              </a:p>
            </p:txBody>
          </p:sp>
          <p:sp>
            <p:nvSpPr>
              <p:cNvPr id="239" name="255"/>
              <p:cNvSpPr txBox="1"/>
              <p:nvPr/>
            </p:nvSpPr>
            <p:spPr>
              <a:xfrm>
                <a:off x="160534" y="227083"/>
                <a:ext cx="439859" cy="297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40" name="線"/>
              <p:cNvSpPr/>
              <p:nvPr/>
            </p:nvSpPr>
            <p:spPr>
              <a:xfrm flipV="1">
                <a:off x="159211" y="148635"/>
                <a:ext cx="313062" cy="20988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48" name="グループ"/>
          <p:cNvGrpSpPr/>
          <p:nvPr/>
        </p:nvGrpSpPr>
        <p:grpSpPr>
          <a:xfrm>
            <a:off x="9072104" y="8284514"/>
            <a:ext cx="600393" cy="525378"/>
            <a:chOff x="0" y="0"/>
            <a:chExt cx="600392" cy="525377"/>
          </a:xfrm>
        </p:grpSpPr>
        <p:pic>
          <p:nvPicPr>
            <p:cNvPr id="243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84024" y="39643"/>
              <a:ext cx="438831" cy="44354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7" name="グループ"/>
            <p:cNvGrpSpPr/>
            <p:nvPr/>
          </p:nvGrpSpPr>
          <p:grpSpPr>
            <a:xfrm>
              <a:off x="0" y="0"/>
              <a:ext cx="600393" cy="525378"/>
              <a:chOff x="0" y="0"/>
              <a:chExt cx="600392" cy="525377"/>
            </a:xfrm>
          </p:grpSpPr>
          <p:sp>
            <p:nvSpPr>
              <p:cNvPr id="244" name="197"/>
              <p:cNvSpPr txBox="1"/>
              <p:nvPr/>
            </p:nvSpPr>
            <p:spPr>
              <a:xfrm>
                <a:off x="0" y="0"/>
                <a:ext cx="438830" cy="296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45" name="255"/>
              <p:cNvSpPr txBox="1"/>
              <p:nvPr/>
            </p:nvSpPr>
            <p:spPr>
              <a:xfrm>
                <a:off x="161562" y="228536"/>
                <a:ext cx="438831" cy="2968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46" name="線"/>
              <p:cNvSpPr/>
              <p:nvPr/>
            </p:nvSpPr>
            <p:spPr>
              <a:xfrm flipV="1">
                <a:off x="131950" y="146010"/>
                <a:ext cx="315066" cy="21122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53" name="グループ"/>
          <p:cNvGrpSpPr/>
          <p:nvPr/>
        </p:nvGrpSpPr>
        <p:grpSpPr>
          <a:xfrm>
            <a:off x="9071947" y="8911029"/>
            <a:ext cx="600393" cy="525335"/>
            <a:chOff x="0" y="0"/>
            <a:chExt cx="600392" cy="525334"/>
          </a:xfrm>
        </p:grpSpPr>
        <p:pic>
          <p:nvPicPr>
            <p:cNvPr id="24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68403" r="61265" b="19061"/>
            <a:stretch>
              <a:fillRect/>
            </a:stretch>
          </p:blipFill>
          <p:spPr>
            <a:xfrm>
              <a:off x="84210" y="52146"/>
              <a:ext cx="438889" cy="442588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50" name="197"/>
            <p:cNvSpPr txBox="1"/>
            <p:nvPr/>
          </p:nvSpPr>
          <p:spPr>
            <a:xfrm>
              <a:off x="0" y="0"/>
              <a:ext cx="438889" cy="29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51" name="255"/>
            <p:cNvSpPr txBox="1"/>
            <p:nvPr/>
          </p:nvSpPr>
          <p:spPr>
            <a:xfrm>
              <a:off x="161503" y="228454"/>
              <a:ext cx="438890" cy="29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52" name="線"/>
            <p:cNvSpPr/>
            <p:nvPr/>
          </p:nvSpPr>
          <p:spPr>
            <a:xfrm flipV="1">
              <a:off x="153693" y="158077"/>
              <a:ext cx="314952" cy="211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8" name="グループ"/>
          <p:cNvGrpSpPr/>
          <p:nvPr/>
        </p:nvGrpSpPr>
        <p:grpSpPr>
          <a:xfrm>
            <a:off x="9085363" y="9528021"/>
            <a:ext cx="600393" cy="544339"/>
            <a:chOff x="0" y="0"/>
            <a:chExt cx="600392" cy="544337"/>
          </a:xfrm>
        </p:grpSpPr>
        <p:pic>
          <p:nvPicPr>
            <p:cNvPr id="254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67741" y="48681"/>
              <a:ext cx="442803" cy="45101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55" name="125"/>
            <p:cNvSpPr txBox="1"/>
            <p:nvPr/>
          </p:nvSpPr>
          <p:spPr>
            <a:xfrm>
              <a:off x="0" y="0"/>
              <a:ext cx="442803" cy="29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56" name="255"/>
            <p:cNvSpPr txBox="1"/>
            <p:nvPr/>
          </p:nvSpPr>
          <p:spPr>
            <a:xfrm>
              <a:off x="157589" y="244810"/>
              <a:ext cx="442804" cy="29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57" name="線"/>
            <p:cNvSpPr/>
            <p:nvPr/>
          </p:nvSpPr>
          <p:spPr>
            <a:xfrm flipV="1">
              <a:off x="108890" y="165281"/>
              <a:ext cx="325001" cy="21788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3" name="グループ"/>
          <p:cNvGrpSpPr/>
          <p:nvPr/>
        </p:nvGrpSpPr>
        <p:grpSpPr>
          <a:xfrm>
            <a:off x="9082852" y="10154925"/>
            <a:ext cx="600393" cy="543518"/>
            <a:chOff x="0" y="0"/>
            <a:chExt cx="600392" cy="543517"/>
          </a:xfrm>
        </p:grpSpPr>
        <p:pic>
          <p:nvPicPr>
            <p:cNvPr id="25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488" t="55358" r="77411" b="31910"/>
            <a:stretch>
              <a:fillRect/>
            </a:stretch>
          </p:blipFill>
          <p:spPr>
            <a:xfrm>
              <a:off x="70903" y="30785"/>
              <a:ext cx="443739" cy="45447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0" name="197"/>
            <p:cNvSpPr txBox="1"/>
            <p:nvPr/>
          </p:nvSpPr>
          <p:spPr>
            <a:xfrm>
              <a:off x="0" y="0"/>
              <a:ext cx="443738" cy="300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61" name="255"/>
            <p:cNvSpPr txBox="1"/>
            <p:nvPr/>
          </p:nvSpPr>
          <p:spPr>
            <a:xfrm>
              <a:off x="156654" y="243356"/>
              <a:ext cx="443739" cy="30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62" name="線"/>
            <p:cNvSpPr/>
            <p:nvPr/>
          </p:nvSpPr>
          <p:spPr>
            <a:xfrm flipV="1">
              <a:off x="145072" y="149766"/>
              <a:ext cx="323072" cy="21659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8" name="グループ"/>
          <p:cNvGrpSpPr/>
          <p:nvPr/>
        </p:nvGrpSpPr>
        <p:grpSpPr>
          <a:xfrm>
            <a:off x="9062790" y="10781223"/>
            <a:ext cx="600393" cy="543909"/>
            <a:chOff x="0" y="0"/>
            <a:chExt cx="600392" cy="543907"/>
          </a:xfrm>
        </p:grpSpPr>
        <p:pic>
          <p:nvPicPr>
            <p:cNvPr id="264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93300" y="32583"/>
              <a:ext cx="443294" cy="44805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5" name="197"/>
            <p:cNvSpPr txBox="1"/>
            <p:nvPr/>
          </p:nvSpPr>
          <p:spPr>
            <a:xfrm>
              <a:off x="0" y="0"/>
              <a:ext cx="443293" cy="299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66" name="255"/>
            <p:cNvSpPr txBox="1"/>
            <p:nvPr/>
          </p:nvSpPr>
          <p:spPr>
            <a:xfrm>
              <a:off x="157099" y="244048"/>
              <a:ext cx="443294" cy="299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67" name="線"/>
            <p:cNvSpPr/>
            <p:nvPr/>
          </p:nvSpPr>
          <p:spPr>
            <a:xfrm flipV="1">
              <a:off x="139672" y="148044"/>
              <a:ext cx="323990" cy="21720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" name="グループ"/>
          <p:cNvGrpSpPr/>
          <p:nvPr/>
        </p:nvGrpSpPr>
        <p:grpSpPr>
          <a:xfrm>
            <a:off x="9069328" y="11417362"/>
            <a:ext cx="600393" cy="524619"/>
            <a:chOff x="0" y="0"/>
            <a:chExt cx="600392" cy="524618"/>
          </a:xfrm>
        </p:grpSpPr>
        <p:pic>
          <p:nvPicPr>
            <p:cNvPr id="26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726" t="80914" r="61174" b="6550"/>
            <a:stretch>
              <a:fillRect/>
            </a:stretch>
          </p:blipFill>
          <p:spPr>
            <a:xfrm>
              <a:off x="78637" y="27517"/>
              <a:ext cx="439858" cy="44356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70" name="255"/>
            <p:cNvSpPr txBox="1"/>
            <p:nvPr/>
          </p:nvSpPr>
          <p:spPr>
            <a:xfrm>
              <a:off x="0" y="0"/>
              <a:ext cx="439858" cy="297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71" name="255"/>
            <p:cNvSpPr txBox="1"/>
            <p:nvPr/>
          </p:nvSpPr>
          <p:spPr>
            <a:xfrm>
              <a:off x="160534" y="227083"/>
              <a:ext cx="439859" cy="297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72" name="線"/>
            <p:cNvSpPr/>
            <p:nvPr/>
          </p:nvSpPr>
          <p:spPr>
            <a:xfrm flipV="1">
              <a:off x="147671" y="144396"/>
              <a:ext cx="313062" cy="2098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8" name="グループ"/>
          <p:cNvGrpSpPr/>
          <p:nvPr/>
        </p:nvGrpSpPr>
        <p:grpSpPr>
          <a:xfrm>
            <a:off x="16255728" y="3302285"/>
            <a:ext cx="2518792" cy="1718543"/>
            <a:chOff x="0" y="0"/>
            <a:chExt cx="2518790" cy="1718542"/>
          </a:xfrm>
        </p:grpSpPr>
        <p:sp>
          <p:nvSpPr>
            <p:cNvPr id="274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75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76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77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3" name="グループ"/>
          <p:cNvGrpSpPr/>
          <p:nvPr/>
        </p:nvGrpSpPr>
        <p:grpSpPr>
          <a:xfrm>
            <a:off x="16247129" y="5862573"/>
            <a:ext cx="2518791" cy="1718543"/>
            <a:chOff x="0" y="0"/>
            <a:chExt cx="2518790" cy="1718542"/>
          </a:xfrm>
        </p:grpSpPr>
        <p:sp>
          <p:nvSpPr>
            <p:cNvPr id="279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80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81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82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8" name="グループ"/>
          <p:cNvGrpSpPr/>
          <p:nvPr/>
        </p:nvGrpSpPr>
        <p:grpSpPr>
          <a:xfrm>
            <a:off x="16218056" y="8695172"/>
            <a:ext cx="2518792" cy="1718543"/>
            <a:chOff x="0" y="0"/>
            <a:chExt cx="2518790" cy="1718542"/>
          </a:xfrm>
        </p:grpSpPr>
        <p:sp>
          <p:nvSpPr>
            <p:cNvPr id="284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85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86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87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89" name="線"/>
          <p:cNvSpPr/>
          <p:nvPr/>
        </p:nvSpPr>
        <p:spPr>
          <a:xfrm>
            <a:off x="10051654" y="2260152"/>
            <a:ext cx="5657644" cy="1889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0" name="線"/>
          <p:cNvSpPr/>
          <p:nvPr/>
        </p:nvSpPr>
        <p:spPr>
          <a:xfrm>
            <a:off x="10085507" y="2267980"/>
            <a:ext cx="5539868" cy="75939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1" name="線"/>
          <p:cNvSpPr/>
          <p:nvPr/>
        </p:nvSpPr>
        <p:spPr>
          <a:xfrm>
            <a:off x="10027497" y="2228515"/>
            <a:ext cx="5628789" cy="4704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2" name="線"/>
          <p:cNvSpPr/>
          <p:nvPr/>
        </p:nvSpPr>
        <p:spPr>
          <a:xfrm>
            <a:off x="10255075" y="2828926"/>
            <a:ext cx="5454222" cy="1354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線"/>
          <p:cNvSpPr/>
          <p:nvPr/>
        </p:nvSpPr>
        <p:spPr>
          <a:xfrm>
            <a:off x="10212815" y="2831491"/>
            <a:ext cx="5443471" cy="4137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線"/>
          <p:cNvSpPr/>
          <p:nvPr/>
        </p:nvSpPr>
        <p:spPr>
          <a:xfrm>
            <a:off x="10281888" y="2880949"/>
            <a:ext cx="5336881" cy="70084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線"/>
          <p:cNvSpPr/>
          <p:nvPr/>
        </p:nvSpPr>
        <p:spPr>
          <a:xfrm flipV="1">
            <a:off x="10082631" y="9719376"/>
            <a:ext cx="5628157" cy="19407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6" name="線"/>
          <p:cNvSpPr/>
          <p:nvPr/>
        </p:nvSpPr>
        <p:spPr>
          <a:xfrm flipV="1">
            <a:off x="10099394" y="6902686"/>
            <a:ext cx="5560603" cy="47570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線"/>
          <p:cNvSpPr/>
          <p:nvPr/>
        </p:nvSpPr>
        <p:spPr>
          <a:xfrm flipV="1">
            <a:off x="10088212" y="4196410"/>
            <a:ext cx="5578293" cy="74665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・…"/>
          <p:cNvSpPr txBox="1"/>
          <p:nvPr/>
        </p:nvSpPr>
        <p:spPr>
          <a:xfrm>
            <a:off x="12624431" y="6309431"/>
            <a:ext cx="508001" cy="16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</p:txBody>
      </p:sp>
      <p:sp>
        <p:nvSpPr>
          <p:cNvPr id="299" name="矢印"/>
          <p:cNvSpPr/>
          <p:nvPr/>
        </p:nvSpPr>
        <p:spPr>
          <a:xfrm>
            <a:off x="6583541" y="648215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0" name="MLPでは画像サイズを１次元にして入力する→画像サイズ分の重みが存在"/>
          <p:cNvSpPr txBox="1"/>
          <p:nvPr/>
        </p:nvSpPr>
        <p:spPr>
          <a:xfrm>
            <a:off x="3639249" y="657514"/>
            <a:ext cx="1778210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MLPでは画像サイズを１次元にして入力する→画像サイズ分の重みが存在</a:t>
            </a:r>
          </a:p>
        </p:txBody>
      </p:sp>
      <p:sp>
        <p:nvSpPr>
          <p:cNvPr id="301" name="サイズが大きいほど調整する重みが増えてしまう"/>
          <p:cNvSpPr txBox="1"/>
          <p:nvPr/>
        </p:nvSpPr>
        <p:spPr>
          <a:xfrm>
            <a:off x="6296786" y="12475808"/>
            <a:ext cx="11790427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サイズが大きいほど調整する重みが増えてしまう</a:t>
            </a:r>
          </a:p>
        </p:txBody>
      </p:sp>
      <p:sp>
        <p:nvSpPr>
          <p:cNvPr id="302" name="w1"/>
          <p:cNvSpPr txBox="1"/>
          <p:nvPr/>
        </p:nvSpPr>
        <p:spPr>
          <a:xfrm>
            <a:off x="13358748" y="2511059"/>
            <a:ext cx="576996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t>w</a:t>
            </a:r>
            <a:r>
              <a:rPr baseline="-5999"/>
              <a:t>1</a:t>
            </a:r>
          </a:p>
        </p:txBody>
      </p:sp>
      <p:sp>
        <p:nvSpPr>
          <p:cNvPr id="303" name="w2"/>
          <p:cNvSpPr txBox="1"/>
          <p:nvPr/>
        </p:nvSpPr>
        <p:spPr>
          <a:xfrm>
            <a:off x="13358748" y="3570809"/>
            <a:ext cx="623672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rPr dirty="0"/>
              <a:t>w</a:t>
            </a:r>
            <a:r>
              <a:rPr baseline="-5999" dirty="0"/>
              <a:t>2</a:t>
            </a:r>
          </a:p>
        </p:txBody>
      </p:sp>
      <p:sp>
        <p:nvSpPr>
          <p:cNvPr id="304" name="wn"/>
          <p:cNvSpPr txBox="1"/>
          <p:nvPr/>
        </p:nvSpPr>
        <p:spPr>
          <a:xfrm>
            <a:off x="13316927" y="10289109"/>
            <a:ext cx="660638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t>w</a:t>
            </a:r>
            <a:r>
              <a:rPr baseline="-5999"/>
              <a:t>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trides = カーネルをずらす幅"/>
          <p:cNvSpPr txBox="1"/>
          <p:nvPr/>
        </p:nvSpPr>
        <p:spPr>
          <a:xfrm>
            <a:off x="7778546" y="2530832"/>
            <a:ext cx="8826908" cy="112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strides = カーネルをずらす幅</a:t>
            </a:r>
          </a:p>
        </p:txBody>
      </p:sp>
      <p:graphicFrame>
        <p:nvGraphicFramePr>
          <p:cNvPr id="575" name="表"/>
          <p:cNvGraphicFramePr/>
          <p:nvPr/>
        </p:nvGraphicFramePr>
        <p:xfrm>
          <a:off x="11780884" y="5326748"/>
          <a:ext cx="2314383" cy="22174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6" name="表"/>
          <p:cNvGraphicFramePr/>
          <p:nvPr>
            <p:extLst>
              <p:ext uri="{D42A27DB-BD31-4B8C-83A1-F6EECF244321}">
                <p14:modId xmlns:p14="http://schemas.microsoft.com/office/powerpoint/2010/main" val="3793432620"/>
              </p:ext>
            </p:extLst>
          </p:nvPr>
        </p:nvGraphicFramePr>
        <p:xfrm>
          <a:off x="4805260" y="4197741"/>
          <a:ext cx="4496735" cy="4475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9" name="表"/>
          <p:cNvGraphicFramePr/>
          <p:nvPr/>
        </p:nvGraphicFramePr>
        <p:xfrm>
          <a:off x="4805260" y="8891365"/>
          <a:ext cx="4496735" cy="4475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2" name="表"/>
          <p:cNvGraphicFramePr/>
          <p:nvPr/>
        </p:nvGraphicFramePr>
        <p:xfrm>
          <a:off x="11780884" y="9761544"/>
          <a:ext cx="2314383" cy="22174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3" name="strides = 1"/>
          <p:cNvSpPr txBox="1"/>
          <p:nvPr/>
        </p:nvSpPr>
        <p:spPr>
          <a:xfrm>
            <a:off x="740736" y="5767859"/>
            <a:ext cx="3097002" cy="133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strides = 1</a:t>
            </a:r>
            <a:endParaRPr lang="en-US"/>
          </a:p>
          <a:p>
            <a:r>
              <a:rPr lang="en-US" altLang="ja-JP" sz="3600"/>
              <a:t>1</a:t>
            </a:r>
            <a:r>
              <a:rPr lang="ja-JP" altLang="en-US" sz="3600"/>
              <a:t>つずつずれる</a:t>
            </a:r>
            <a:endParaRPr sz="3600"/>
          </a:p>
        </p:txBody>
      </p:sp>
      <p:sp>
        <p:nvSpPr>
          <p:cNvPr id="584" name="strides = 2"/>
          <p:cNvSpPr txBox="1"/>
          <p:nvPr/>
        </p:nvSpPr>
        <p:spPr>
          <a:xfrm>
            <a:off x="690242" y="10461483"/>
            <a:ext cx="3197991" cy="133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strides = 2</a:t>
            </a:r>
            <a:endParaRPr lang="en-US"/>
          </a:p>
          <a:p>
            <a:r>
              <a:rPr lang="en-US" sz="3600"/>
              <a:t>2つずつずれる</a:t>
            </a:r>
            <a:endParaRPr sz="3600"/>
          </a:p>
        </p:txBody>
      </p:sp>
      <p:graphicFrame>
        <p:nvGraphicFramePr>
          <p:cNvPr id="585" name="表"/>
          <p:cNvGraphicFramePr/>
          <p:nvPr/>
        </p:nvGraphicFramePr>
        <p:xfrm>
          <a:off x="18372585" y="5326748"/>
          <a:ext cx="2314383" cy="22174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6" name="表"/>
          <p:cNvGraphicFramePr/>
          <p:nvPr/>
        </p:nvGraphicFramePr>
        <p:xfrm>
          <a:off x="18372585" y="9761544"/>
          <a:ext cx="2314384" cy="22174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5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872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72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7" name="矢印"/>
          <p:cNvSpPr/>
          <p:nvPr/>
        </p:nvSpPr>
        <p:spPr>
          <a:xfrm>
            <a:off x="15598926" y="580047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88" name="矢印"/>
          <p:cNvSpPr/>
          <p:nvPr/>
        </p:nvSpPr>
        <p:spPr>
          <a:xfrm>
            <a:off x="15598926" y="1023527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89" name="双方向矢印"/>
          <p:cNvSpPr/>
          <p:nvPr/>
        </p:nvSpPr>
        <p:spPr>
          <a:xfrm>
            <a:off x="9842941" y="5800478"/>
            <a:ext cx="1397001" cy="1270001"/>
          </a:xfrm>
          <a:prstGeom prst="leftRightArrow">
            <a:avLst>
              <a:gd name="adj1" fmla="val 37553"/>
              <a:gd name="adj2" fmla="val 3033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90" name="双方向矢印"/>
          <p:cNvSpPr/>
          <p:nvPr/>
        </p:nvSpPr>
        <p:spPr>
          <a:xfrm>
            <a:off x="9842941" y="10235273"/>
            <a:ext cx="1397001" cy="1270001"/>
          </a:xfrm>
          <a:prstGeom prst="leftRightArrow">
            <a:avLst>
              <a:gd name="adj1" fmla="val 37553"/>
              <a:gd name="adj2" fmla="val 3033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" name="四角形: 角を丸くする 6">
            <a:extLst>
              <a:ext uri="{FF2B5EF4-FFF2-40B4-BE49-F238E27FC236}">
                <a16:creationId xmlns:a16="http://schemas.microsoft.com/office/drawing/2014/main" id="{FFAEB774-669F-A0B4-4BAE-4FA090BFF8C2}"/>
              </a:ext>
            </a:extLst>
          </p:cNvPr>
          <p:cNvSpPr/>
          <p:nvPr/>
        </p:nvSpPr>
        <p:spPr>
          <a:xfrm>
            <a:off x="576261" y="873192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model.add(Conv2D(filters = 32,input_shape = (64, 64, 1),kernel_size = (3, 3),strides = (1, 1),padding = 'same',activation = 'relu'))">
            <a:extLst>
              <a:ext uri="{FF2B5EF4-FFF2-40B4-BE49-F238E27FC236}">
                <a16:creationId xmlns:a16="http://schemas.microsoft.com/office/drawing/2014/main" id="{E9CB6021-C27C-F69B-3EE7-EEE87657B9E6}"/>
              </a:ext>
            </a:extLst>
          </p:cNvPr>
          <p:cNvSpPr txBox="1"/>
          <p:nvPr/>
        </p:nvSpPr>
        <p:spPr>
          <a:xfrm>
            <a:off x="827785" y="1361030"/>
            <a:ext cx="21323145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r>
              <a:rPr dirty="0" err="1">
                <a:solidFill>
                  <a:schemeClr val="bg1"/>
                </a:solidFill>
              </a:rPr>
              <a:t>model.add</a:t>
            </a:r>
            <a:r>
              <a:rPr dirty="0">
                <a:solidFill>
                  <a:schemeClr val="bg1"/>
                </a:solidFill>
              </a:rPr>
              <a:t>(Conv2D(filters = 32,input_shape = (</a:t>
            </a:r>
            <a:r>
              <a:rPr lang="en-US" dirty="0">
                <a:solidFill>
                  <a:schemeClr val="bg1"/>
                </a:solidFill>
              </a:rPr>
              <a:t>28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28</a:t>
            </a:r>
            <a:r>
              <a:rPr dirty="0">
                <a:solidFill>
                  <a:schemeClr val="bg1"/>
                </a:solidFill>
              </a:rPr>
              <a:t>, 1),</a:t>
            </a:r>
            <a:r>
              <a:rPr dirty="0" err="1">
                <a:solidFill>
                  <a:schemeClr val="bg1"/>
                </a:solidFill>
              </a:rPr>
              <a:t>kernel_size</a:t>
            </a:r>
            <a:r>
              <a:rPr dirty="0">
                <a:solidFill>
                  <a:schemeClr val="bg1"/>
                </a:solidFill>
              </a:rPr>
              <a:t> = (3, 3),</a:t>
            </a:r>
            <a:r>
              <a:rPr dirty="0">
                <a:solidFill>
                  <a:srgbClr val="FFFF00"/>
                </a:solidFill>
              </a:rPr>
              <a:t>strides = (1, 1)</a:t>
            </a:r>
            <a:r>
              <a:rPr dirty="0">
                <a:solidFill>
                  <a:schemeClr val="bg1"/>
                </a:solidFill>
              </a:rPr>
              <a:t>,padding = '</a:t>
            </a:r>
            <a:r>
              <a:rPr dirty="0" err="1">
                <a:solidFill>
                  <a:schemeClr val="bg1"/>
                </a:solidFill>
              </a:rPr>
              <a:t>same',activation</a:t>
            </a:r>
            <a:r>
              <a:rPr dirty="0">
                <a:solidFill>
                  <a:schemeClr val="bg1"/>
                </a:solidFill>
              </a:rPr>
              <a:t> = '</a:t>
            </a:r>
            <a:r>
              <a:rPr dirty="0" err="1">
                <a:solidFill>
                  <a:schemeClr val="bg1"/>
                </a:solidFill>
              </a:rPr>
              <a:t>relu</a:t>
            </a:r>
            <a:r>
              <a:rPr dirty="0">
                <a:solidFill>
                  <a:schemeClr val="bg1"/>
                </a:solidFill>
              </a:rPr>
              <a:t>'))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B67ED8-22C0-4D1F-73BC-B09E51272119}"/>
              </a:ext>
            </a:extLst>
          </p:cNvPr>
          <p:cNvSpPr/>
          <p:nvPr/>
        </p:nvSpPr>
        <p:spPr>
          <a:xfrm>
            <a:off x="4799174" y="4197741"/>
            <a:ext cx="2698041" cy="2660259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EE20DA-A194-A32F-05CD-CA63A86D6BB8}"/>
              </a:ext>
            </a:extLst>
          </p:cNvPr>
          <p:cNvSpPr/>
          <p:nvPr/>
        </p:nvSpPr>
        <p:spPr>
          <a:xfrm>
            <a:off x="5701564" y="4197741"/>
            <a:ext cx="2698041" cy="2660259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947B38-18D1-AFE4-F5C8-6771CB0A5532}"/>
              </a:ext>
            </a:extLst>
          </p:cNvPr>
          <p:cNvSpPr/>
          <p:nvPr/>
        </p:nvSpPr>
        <p:spPr>
          <a:xfrm>
            <a:off x="4805525" y="8905142"/>
            <a:ext cx="2698041" cy="2660259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BBE35-62BA-821A-3B7B-A0D2F1359785}"/>
              </a:ext>
            </a:extLst>
          </p:cNvPr>
          <p:cNvSpPr/>
          <p:nvPr/>
        </p:nvSpPr>
        <p:spPr>
          <a:xfrm>
            <a:off x="6617383" y="8908226"/>
            <a:ext cx="2698041" cy="2660259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62674624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adding = データの端をどう扱うか"/>
          <p:cNvSpPr txBox="1"/>
          <p:nvPr/>
        </p:nvSpPr>
        <p:spPr>
          <a:xfrm>
            <a:off x="7082630" y="2210684"/>
            <a:ext cx="10723030" cy="112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padding = データの端をどう扱うか</a:t>
            </a:r>
          </a:p>
        </p:txBody>
      </p:sp>
      <p:graphicFrame>
        <p:nvGraphicFramePr>
          <p:cNvPr id="594" name="表"/>
          <p:cNvGraphicFramePr/>
          <p:nvPr/>
        </p:nvGraphicFramePr>
        <p:xfrm>
          <a:off x="3141635" y="4490246"/>
          <a:ext cx="4976400" cy="473550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5" name="表"/>
          <p:cNvGraphicFramePr/>
          <p:nvPr/>
        </p:nvGraphicFramePr>
        <p:xfrm>
          <a:off x="17486027" y="4897700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6" name="入力層 (6 × 6)"/>
          <p:cNvSpPr txBox="1"/>
          <p:nvPr/>
        </p:nvSpPr>
        <p:spPr>
          <a:xfrm>
            <a:off x="3845900" y="10134752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sp>
        <p:nvSpPr>
          <p:cNvPr id="597" name="特徴マップ(4×4)"/>
          <p:cNvSpPr txBox="1"/>
          <p:nvPr/>
        </p:nvSpPr>
        <p:spPr>
          <a:xfrm>
            <a:off x="17504204" y="9803064"/>
            <a:ext cx="4249675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特徴マップ(4×4)</a:t>
            </a:r>
          </a:p>
        </p:txBody>
      </p:sp>
      <p:graphicFrame>
        <p:nvGraphicFramePr>
          <p:cNvPr id="598" name="表"/>
          <p:cNvGraphicFramePr/>
          <p:nvPr/>
        </p:nvGraphicFramePr>
        <p:xfrm>
          <a:off x="11373928" y="547843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9" name="カーネル ( 3× 3 )"/>
          <p:cNvSpPr txBox="1"/>
          <p:nvPr/>
        </p:nvSpPr>
        <p:spPr>
          <a:xfrm>
            <a:off x="10727234" y="9176171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  <p:sp>
        <p:nvSpPr>
          <p:cNvPr id="600" name="そのままだと特徴マップのサイズは入力層より小さくなる"/>
          <p:cNvSpPr txBox="1"/>
          <p:nvPr/>
        </p:nvSpPr>
        <p:spPr>
          <a:xfrm>
            <a:off x="6127673" y="11996886"/>
            <a:ext cx="1263294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そのままだと特徴マップのサイズは入力層より小さくなる</a:t>
            </a:r>
          </a:p>
        </p:txBody>
      </p:sp>
      <p:sp>
        <p:nvSpPr>
          <p:cNvPr id="601" name="矢印"/>
          <p:cNvSpPr/>
          <p:nvPr/>
        </p:nvSpPr>
        <p:spPr>
          <a:xfrm>
            <a:off x="15232608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02" name="双方向矢印"/>
          <p:cNvSpPr/>
          <p:nvPr/>
        </p:nvSpPr>
        <p:spPr>
          <a:xfrm>
            <a:off x="8980808" y="6223000"/>
            <a:ext cx="1397001" cy="1270000"/>
          </a:xfrm>
          <a:prstGeom prst="leftRightArrow">
            <a:avLst>
              <a:gd name="adj1" fmla="val 48457"/>
              <a:gd name="adj2" fmla="val 371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" name="四角形: 角を丸くする 6">
            <a:extLst>
              <a:ext uri="{FF2B5EF4-FFF2-40B4-BE49-F238E27FC236}">
                <a16:creationId xmlns:a16="http://schemas.microsoft.com/office/drawing/2014/main" id="{9FE5041E-E61C-BD3B-8333-40A4905CE7D8}"/>
              </a:ext>
            </a:extLst>
          </p:cNvPr>
          <p:cNvSpPr/>
          <p:nvPr/>
        </p:nvSpPr>
        <p:spPr>
          <a:xfrm>
            <a:off x="576262" y="435962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model.add(Conv2D(filters = 32,input_shape = (64, 64, 1),kernel_size = (3, 3),strides = (1, 1),padding = 'same',activation = 'relu'))">
            <a:extLst>
              <a:ext uri="{FF2B5EF4-FFF2-40B4-BE49-F238E27FC236}">
                <a16:creationId xmlns:a16="http://schemas.microsoft.com/office/drawing/2014/main" id="{ED968136-8586-575E-4C96-614F1DA15FFC}"/>
              </a:ext>
            </a:extLst>
          </p:cNvPr>
          <p:cNvSpPr txBox="1"/>
          <p:nvPr/>
        </p:nvSpPr>
        <p:spPr>
          <a:xfrm>
            <a:off x="827786" y="923800"/>
            <a:ext cx="21323145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r>
              <a:rPr dirty="0" err="1">
                <a:solidFill>
                  <a:schemeClr val="bg1"/>
                </a:solidFill>
              </a:rPr>
              <a:t>model.add</a:t>
            </a:r>
            <a:r>
              <a:rPr dirty="0">
                <a:solidFill>
                  <a:schemeClr val="bg1"/>
                </a:solidFill>
              </a:rPr>
              <a:t>(Conv2D(filters = 32,input_shape = (</a:t>
            </a:r>
            <a:r>
              <a:rPr lang="en-US" dirty="0">
                <a:solidFill>
                  <a:schemeClr val="bg1"/>
                </a:solidFill>
              </a:rPr>
              <a:t>28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28</a:t>
            </a:r>
            <a:r>
              <a:rPr dirty="0">
                <a:solidFill>
                  <a:schemeClr val="bg1"/>
                </a:solidFill>
              </a:rPr>
              <a:t>, 1),</a:t>
            </a:r>
            <a:r>
              <a:rPr dirty="0" err="1">
                <a:solidFill>
                  <a:schemeClr val="bg1"/>
                </a:solidFill>
              </a:rPr>
              <a:t>kernel_size</a:t>
            </a:r>
            <a:r>
              <a:rPr dirty="0">
                <a:solidFill>
                  <a:schemeClr val="bg1"/>
                </a:solidFill>
              </a:rPr>
              <a:t> = (3, 3),strides = (1, 1),</a:t>
            </a:r>
            <a:r>
              <a:rPr dirty="0">
                <a:solidFill>
                  <a:srgbClr val="FFFF00"/>
                </a:solidFill>
              </a:rPr>
              <a:t>padding = '</a:t>
            </a:r>
            <a:r>
              <a:rPr dirty="0" err="1">
                <a:solidFill>
                  <a:srgbClr val="FFFF00"/>
                </a:solidFill>
              </a:rPr>
              <a:t>same</a:t>
            </a:r>
            <a:r>
              <a:rPr dirty="0" err="1">
                <a:solidFill>
                  <a:schemeClr val="bg1"/>
                </a:solidFill>
              </a:rPr>
              <a:t>',activation</a:t>
            </a:r>
            <a:r>
              <a:rPr dirty="0">
                <a:solidFill>
                  <a:schemeClr val="bg1"/>
                </a:solidFill>
              </a:rPr>
              <a:t> = '</a:t>
            </a:r>
            <a:r>
              <a:rPr dirty="0" err="1">
                <a:solidFill>
                  <a:schemeClr val="bg1"/>
                </a:solidFill>
              </a:rPr>
              <a:t>relu</a:t>
            </a:r>
            <a:r>
              <a:rPr dirty="0">
                <a:solidFill>
                  <a:schemeClr val="bg1"/>
                </a:solidFill>
              </a:rPr>
              <a:t>'))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入力データの周りを0で埋めてサイズを同じにする"/>
          <p:cNvSpPr txBox="1"/>
          <p:nvPr/>
        </p:nvSpPr>
        <p:spPr>
          <a:xfrm>
            <a:off x="4833285" y="2283641"/>
            <a:ext cx="15234146" cy="112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入力データの周りを0で埋めてサイズを同じにする</a:t>
            </a:r>
          </a:p>
        </p:txBody>
      </p:sp>
      <p:sp>
        <p:nvSpPr>
          <p:cNvPr id="606" name="入力層 (6 × 6)"/>
          <p:cNvSpPr txBox="1"/>
          <p:nvPr/>
        </p:nvSpPr>
        <p:spPr>
          <a:xfrm>
            <a:off x="3833200" y="10128718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graphicFrame>
        <p:nvGraphicFramePr>
          <p:cNvPr id="607" name="表"/>
          <p:cNvGraphicFramePr/>
          <p:nvPr/>
        </p:nvGraphicFramePr>
        <p:xfrm>
          <a:off x="11367579" y="547843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8" name="カーネル ( 3× 3 )"/>
          <p:cNvSpPr txBox="1"/>
          <p:nvPr/>
        </p:nvSpPr>
        <p:spPr>
          <a:xfrm>
            <a:off x="10727234" y="9176171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  <p:graphicFrame>
        <p:nvGraphicFramePr>
          <p:cNvPr id="609" name="表"/>
          <p:cNvGraphicFramePr/>
          <p:nvPr/>
        </p:nvGraphicFramePr>
        <p:xfrm>
          <a:off x="2322080" y="3752908"/>
          <a:ext cx="6615512" cy="62101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0" name="特徴マップ(4×4)"/>
          <p:cNvSpPr txBox="1"/>
          <p:nvPr/>
        </p:nvSpPr>
        <p:spPr>
          <a:xfrm>
            <a:off x="17504204" y="9803064"/>
            <a:ext cx="4249675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特徴マップ(4×4)</a:t>
            </a:r>
          </a:p>
        </p:txBody>
      </p:sp>
      <p:sp>
        <p:nvSpPr>
          <p:cNvPr id="611" name="双方向矢印"/>
          <p:cNvSpPr/>
          <p:nvPr/>
        </p:nvSpPr>
        <p:spPr>
          <a:xfrm>
            <a:off x="9457262" y="6223000"/>
            <a:ext cx="1397001" cy="1270000"/>
          </a:xfrm>
          <a:prstGeom prst="leftRightArrow">
            <a:avLst>
              <a:gd name="adj1" fmla="val 48457"/>
              <a:gd name="adj2" fmla="val 371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graphicFrame>
        <p:nvGraphicFramePr>
          <p:cNvPr id="612" name="表"/>
          <p:cNvGraphicFramePr/>
          <p:nvPr/>
        </p:nvGraphicFramePr>
        <p:xfrm>
          <a:off x="17498727" y="4897700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model.add(Conv2D(filters = 32,input_shape = (64, 64, 1),kernel_size = (3, 3),strides = (1, 1),padding = 'same',activation = 'relu'))">
            <a:extLst>
              <a:ext uri="{FF2B5EF4-FFF2-40B4-BE49-F238E27FC236}">
                <a16:creationId xmlns:a16="http://schemas.microsoft.com/office/drawing/2014/main" id="{660E64F4-6507-9FC7-7FD0-7C0C0237BF32}"/>
              </a:ext>
            </a:extLst>
          </p:cNvPr>
          <p:cNvSpPr txBox="1"/>
          <p:nvPr/>
        </p:nvSpPr>
        <p:spPr>
          <a:xfrm>
            <a:off x="827785" y="1361030"/>
            <a:ext cx="23245146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r>
              <a:rPr>
                <a:solidFill>
                  <a:schemeClr val="bg1"/>
                </a:solidFill>
              </a:rPr>
              <a:t>model.add(Conv2D(filters = 32,input_shape = (64, 64, 1),kernel_size = (3, 3),strides = (1, 1),padding = 'same',activation = 'relu'))</a:t>
            </a:r>
          </a:p>
        </p:txBody>
      </p:sp>
      <p:sp>
        <p:nvSpPr>
          <p:cNvPr id="4" name="四角形: 角を丸くする 6">
            <a:extLst>
              <a:ext uri="{FF2B5EF4-FFF2-40B4-BE49-F238E27FC236}">
                <a16:creationId xmlns:a16="http://schemas.microsoft.com/office/drawing/2014/main" id="{CEF33409-C34B-B99F-C2B2-8556DEC49CEA}"/>
              </a:ext>
            </a:extLst>
          </p:cNvPr>
          <p:cNvSpPr/>
          <p:nvPr/>
        </p:nvSpPr>
        <p:spPr>
          <a:xfrm>
            <a:off x="576262" y="435962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model.add(Conv2D(filters = 32,input_shape = (64, 64, 1),kernel_size = (3, 3),strides = (1, 1),padding = 'same',activation = 'relu'))">
            <a:extLst>
              <a:ext uri="{FF2B5EF4-FFF2-40B4-BE49-F238E27FC236}">
                <a16:creationId xmlns:a16="http://schemas.microsoft.com/office/drawing/2014/main" id="{1A094A61-3AC0-88B3-2FDC-5D0C55F4681D}"/>
              </a:ext>
            </a:extLst>
          </p:cNvPr>
          <p:cNvSpPr txBox="1"/>
          <p:nvPr/>
        </p:nvSpPr>
        <p:spPr>
          <a:xfrm>
            <a:off x="827786" y="923800"/>
            <a:ext cx="21323145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r>
              <a:rPr dirty="0" err="1">
                <a:solidFill>
                  <a:schemeClr val="bg1"/>
                </a:solidFill>
              </a:rPr>
              <a:t>model.add</a:t>
            </a:r>
            <a:r>
              <a:rPr dirty="0">
                <a:solidFill>
                  <a:schemeClr val="bg1"/>
                </a:solidFill>
              </a:rPr>
              <a:t>(Conv2D(filters = 32,input_shape = (</a:t>
            </a:r>
            <a:r>
              <a:rPr lang="en-US" dirty="0">
                <a:solidFill>
                  <a:schemeClr val="bg1"/>
                </a:solidFill>
              </a:rPr>
              <a:t>28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28</a:t>
            </a:r>
            <a:r>
              <a:rPr dirty="0">
                <a:solidFill>
                  <a:schemeClr val="bg1"/>
                </a:solidFill>
              </a:rPr>
              <a:t>, 1),</a:t>
            </a:r>
            <a:r>
              <a:rPr dirty="0" err="1">
                <a:solidFill>
                  <a:schemeClr val="bg1"/>
                </a:solidFill>
              </a:rPr>
              <a:t>kernel_size</a:t>
            </a:r>
            <a:r>
              <a:rPr dirty="0">
                <a:solidFill>
                  <a:schemeClr val="bg1"/>
                </a:solidFill>
              </a:rPr>
              <a:t> = (3, 3),strides = (1, 1),</a:t>
            </a:r>
            <a:r>
              <a:rPr dirty="0">
                <a:solidFill>
                  <a:srgbClr val="FFFF00"/>
                </a:solidFill>
              </a:rPr>
              <a:t>padding = '</a:t>
            </a:r>
            <a:r>
              <a:rPr dirty="0" err="1">
                <a:solidFill>
                  <a:srgbClr val="FFFF00"/>
                </a:solidFill>
              </a:rPr>
              <a:t>same</a:t>
            </a:r>
            <a:r>
              <a:rPr dirty="0" err="1">
                <a:solidFill>
                  <a:schemeClr val="bg1"/>
                </a:solidFill>
              </a:rPr>
              <a:t>',activation</a:t>
            </a:r>
            <a:r>
              <a:rPr dirty="0">
                <a:solidFill>
                  <a:schemeClr val="bg1"/>
                </a:solidFill>
              </a:rPr>
              <a:t> = '</a:t>
            </a:r>
            <a:r>
              <a:rPr dirty="0" err="1">
                <a:solidFill>
                  <a:schemeClr val="bg1"/>
                </a:solidFill>
              </a:rPr>
              <a:t>relu</a:t>
            </a:r>
            <a:r>
              <a:rPr dirty="0">
                <a:solidFill>
                  <a:schemeClr val="bg1"/>
                </a:solidFill>
              </a:rPr>
              <a:t>'))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6" name="表"/>
          <p:cNvGraphicFramePr/>
          <p:nvPr/>
        </p:nvGraphicFramePr>
        <p:xfrm>
          <a:off x="16966421" y="3943655"/>
          <a:ext cx="5884752" cy="53502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8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7" name="入力層 (6 × 6)"/>
          <p:cNvSpPr txBox="1"/>
          <p:nvPr/>
        </p:nvSpPr>
        <p:spPr>
          <a:xfrm>
            <a:off x="3833200" y="10128718"/>
            <a:ext cx="3567876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 (6 × 6)</a:t>
            </a:r>
          </a:p>
        </p:txBody>
      </p:sp>
      <p:graphicFrame>
        <p:nvGraphicFramePr>
          <p:cNvPr id="618" name="表"/>
          <p:cNvGraphicFramePr/>
          <p:nvPr/>
        </p:nvGraphicFramePr>
        <p:xfrm>
          <a:off x="11367579" y="547843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9" name="カーネル ( 3× 3 )"/>
          <p:cNvSpPr txBox="1"/>
          <p:nvPr/>
        </p:nvSpPr>
        <p:spPr>
          <a:xfrm>
            <a:off x="10727234" y="9176171"/>
            <a:ext cx="415594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 ( 3× 3 )</a:t>
            </a:r>
          </a:p>
        </p:txBody>
      </p:sp>
      <p:graphicFrame>
        <p:nvGraphicFramePr>
          <p:cNvPr id="620" name="表"/>
          <p:cNvGraphicFramePr/>
          <p:nvPr/>
        </p:nvGraphicFramePr>
        <p:xfrm>
          <a:off x="2322080" y="3752908"/>
          <a:ext cx="6615512" cy="62101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1" name="特徴マップ(6×6)"/>
          <p:cNvSpPr txBox="1"/>
          <p:nvPr/>
        </p:nvSpPr>
        <p:spPr>
          <a:xfrm>
            <a:off x="17504204" y="9803064"/>
            <a:ext cx="4304539" cy="95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特徴マップ(6×6)</a:t>
            </a:r>
          </a:p>
        </p:txBody>
      </p:sp>
      <p:sp>
        <p:nvSpPr>
          <p:cNvPr id="622" name="双方向矢印"/>
          <p:cNvSpPr/>
          <p:nvPr/>
        </p:nvSpPr>
        <p:spPr>
          <a:xfrm>
            <a:off x="9457262" y="6223000"/>
            <a:ext cx="1397001" cy="1270000"/>
          </a:xfrm>
          <a:prstGeom prst="leftRightArrow">
            <a:avLst>
              <a:gd name="adj1" fmla="val 48457"/>
              <a:gd name="adj2" fmla="val 371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23" name="矢印"/>
          <p:cNvSpPr/>
          <p:nvPr/>
        </p:nvSpPr>
        <p:spPr>
          <a:xfrm>
            <a:off x="14963280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" name="入力データの周りを0で埋めてサイズを同じにする">
            <a:extLst>
              <a:ext uri="{FF2B5EF4-FFF2-40B4-BE49-F238E27FC236}">
                <a16:creationId xmlns:a16="http://schemas.microsoft.com/office/drawing/2014/main" id="{E02C21CE-222D-329D-DC9A-4169F479499A}"/>
              </a:ext>
            </a:extLst>
          </p:cNvPr>
          <p:cNvSpPr txBox="1"/>
          <p:nvPr/>
        </p:nvSpPr>
        <p:spPr>
          <a:xfrm>
            <a:off x="4833285" y="2283641"/>
            <a:ext cx="15234146" cy="112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入力データの周りを0で埋めてサイズを同じにする</a:t>
            </a:r>
          </a:p>
        </p:txBody>
      </p:sp>
      <p:sp>
        <p:nvSpPr>
          <p:cNvPr id="5" name="四角形: 角を丸くする 6">
            <a:extLst>
              <a:ext uri="{FF2B5EF4-FFF2-40B4-BE49-F238E27FC236}">
                <a16:creationId xmlns:a16="http://schemas.microsoft.com/office/drawing/2014/main" id="{9C3C5A22-F503-AC6B-EBE9-24C82F6A0DA6}"/>
              </a:ext>
            </a:extLst>
          </p:cNvPr>
          <p:cNvSpPr/>
          <p:nvPr/>
        </p:nvSpPr>
        <p:spPr>
          <a:xfrm>
            <a:off x="576262" y="435962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model.add(Conv2D(filters = 32,input_shape = (64, 64, 1),kernel_size = (3, 3),strides = (1, 1),padding = 'same',activation = 'relu'))">
            <a:extLst>
              <a:ext uri="{FF2B5EF4-FFF2-40B4-BE49-F238E27FC236}">
                <a16:creationId xmlns:a16="http://schemas.microsoft.com/office/drawing/2014/main" id="{9D0B964F-7BBD-ECAB-34ED-409B467E6DBD}"/>
              </a:ext>
            </a:extLst>
          </p:cNvPr>
          <p:cNvSpPr txBox="1"/>
          <p:nvPr/>
        </p:nvSpPr>
        <p:spPr>
          <a:xfrm>
            <a:off x="827786" y="923800"/>
            <a:ext cx="21323145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r>
              <a:rPr dirty="0" err="1">
                <a:solidFill>
                  <a:schemeClr val="bg1"/>
                </a:solidFill>
              </a:rPr>
              <a:t>model.add</a:t>
            </a:r>
            <a:r>
              <a:rPr dirty="0">
                <a:solidFill>
                  <a:schemeClr val="bg1"/>
                </a:solidFill>
              </a:rPr>
              <a:t>(Conv2D(filters = 32,input_shape = (</a:t>
            </a:r>
            <a:r>
              <a:rPr lang="en-US" dirty="0">
                <a:solidFill>
                  <a:schemeClr val="bg1"/>
                </a:solidFill>
              </a:rPr>
              <a:t>28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28</a:t>
            </a:r>
            <a:r>
              <a:rPr dirty="0">
                <a:solidFill>
                  <a:schemeClr val="bg1"/>
                </a:solidFill>
              </a:rPr>
              <a:t>, 1),</a:t>
            </a:r>
            <a:r>
              <a:rPr dirty="0" err="1">
                <a:solidFill>
                  <a:schemeClr val="bg1"/>
                </a:solidFill>
              </a:rPr>
              <a:t>kernel_size</a:t>
            </a:r>
            <a:r>
              <a:rPr dirty="0">
                <a:solidFill>
                  <a:schemeClr val="bg1"/>
                </a:solidFill>
              </a:rPr>
              <a:t> = (3, 3),strides = (1, 1),</a:t>
            </a:r>
            <a:r>
              <a:rPr dirty="0">
                <a:solidFill>
                  <a:srgbClr val="FFFF00"/>
                </a:solidFill>
              </a:rPr>
              <a:t>padding = '</a:t>
            </a:r>
            <a:r>
              <a:rPr dirty="0" err="1">
                <a:solidFill>
                  <a:srgbClr val="FFFF00"/>
                </a:solidFill>
              </a:rPr>
              <a:t>same</a:t>
            </a:r>
            <a:r>
              <a:rPr dirty="0" err="1">
                <a:solidFill>
                  <a:schemeClr val="bg1"/>
                </a:solidFill>
              </a:rPr>
              <a:t>',activation</a:t>
            </a:r>
            <a:r>
              <a:rPr dirty="0">
                <a:solidFill>
                  <a:schemeClr val="bg1"/>
                </a:solidFill>
              </a:rPr>
              <a:t> = '</a:t>
            </a:r>
            <a:r>
              <a:rPr dirty="0" err="1">
                <a:solidFill>
                  <a:schemeClr val="bg1"/>
                </a:solidFill>
              </a:rPr>
              <a:t>relu</a:t>
            </a:r>
            <a:r>
              <a:rPr dirty="0">
                <a:solidFill>
                  <a:schemeClr val="bg1"/>
                </a:solidFill>
              </a:rPr>
              <a:t>'))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3A4983E-B3A6-40DA-B3F2-4309331002A2}"/>
              </a:ext>
            </a:extLst>
          </p:cNvPr>
          <p:cNvSpPr/>
          <p:nvPr/>
        </p:nvSpPr>
        <p:spPr>
          <a:xfrm>
            <a:off x="690562" y="1256797"/>
            <a:ext cx="22893339" cy="601027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CE4FF2-8CCC-4BBC-9F8E-B75549E9D42D}"/>
              </a:ext>
            </a:extLst>
          </p:cNvPr>
          <p:cNvSpPr txBox="1"/>
          <p:nvPr/>
        </p:nvSpPr>
        <p:spPr>
          <a:xfrm>
            <a:off x="1019173" y="1949761"/>
            <a:ext cx="23364827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tensorflow.keras.models</a:t>
            </a:r>
            <a:r>
              <a:rPr lang="en-US" altLang="ja-JP" sz="3600" dirty="0">
                <a:solidFill>
                  <a:schemeClr val="bg1"/>
                </a:solidFill>
              </a:rPr>
              <a:t> import Sequential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tensorflow.keras.layers</a:t>
            </a:r>
            <a:r>
              <a:rPr lang="en-US" altLang="ja-JP" sz="3600" dirty="0">
                <a:solidFill>
                  <a:schemeClr val="bg1"/>
                </a:solidFill>
              </a:rPr>
              <a:t> import Dense, Dropout, </a:t>
            </a:r>
            <a:r>
              <a:rPr lang="en-US" altLang="ja-JP" sz="3600" dirty="0">
                <a:solidFill>
                  <a:srgbClr val="FFFF00"/>
                </a:solidFill>
              </a:rPr>
              <a:t>Conv2D, Flatten, MaxPooling2D</a:t>
            </a: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model = Sequential()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(Conv2D(filters=32,kernel_size=(3,3),</a:t>
            </a:r>
            <a:r>
              <a:rPr lang="en-US" altLang="ja-JP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rgbClr val="FFFF00"/>
                </a:solidFill>
              </a:rPr>
              <a:t>strides = (1, 1), padding='same',</a:t>
            </a:r>
            <a:r>
              <a:rPr lang="en-US" altLang="ja-JP" sz="3600" dirty="0" err="1">
                <a:solidFill>
                  <a:srgbClr val="FFFF00"/>
                </a:solidFill>
              </a:rPr>
              <a:t>input_shape</a:t>
            </a:r>
            <a:r>
              <a:rPr lang="en-US" altLang="ja-JP" sz="3600" dirty="0">
                <a:solidFill>
                  <a:srgbClr val="FFFF00"/>
                </a:solidFill>
              </a:rPr>
              <a:t>=(28,28,1),activation='</a:t>
            </a:r>
            <a:r>
              <a:rPr lang="en-US" altLang="ja-JP" sz="3600" dirty="0" err="1">
                <a:solidFill>
                  <a:srgbClr val="FFFF00"/>
                </a:solidFill>
              </a:rPr>
              <a:t>relu</a:t>
            </a:r>
            <a:r>
              <a:rPr lang="en-US" altLang="ja-JP" sz="3600" dirty="0">
                <a:solidFill>
                  <a:srgbClr val="FFFF00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</a:rPr>
              <a:t>',optimizer='</a:t>
            </a:r>
            <a:r>
              <a:rPr lang="en-US" altLang="ja-JP" sz="3600" dirty="0" err="1">
                <a:solidFill>
                  <a:schemeClr val="bg1"/>
                </a:solidFill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</a:rPr>
              <a:t>()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4A0AEA-C3AE-4782-B3E7-EB073CBFE9AB}"/>
              </a:ext>
            </a:extLst>
          </p:cNvPr>
          <p:cNvSpPr txBox="1"/>
          <p:nvPr/>
        </p:nvSpPr>
        <p:spPr>
          <a:xfrm>
            <a:off x="1019175" y="10450032"/>
            <a:ext cx="2289333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epochs = 50,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64, verbose = 1,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validation_split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=0.2, shuffle=True)</a:t>
            </a:r>
            <a:endParaRPr lang="ja-JP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入力データの周りを0で埋めてサイズを同じにする">
            <a:extLst>
              <a:ext uri="{FF2B5EF4-FFF2-40B4-BE49-F238E27FC236}">
                <a16:creationId xmlns:a16="http://schemas.microsoft.com/office/drawing/2014/main" id="{3FAE3E56-3EDB-494D-942A-27ECDD1F8EA4}"/>
              </a:ext>
            </a:extLst>
          </p:cNvPr>
          <p:cNvSpPr txBox="1"/>
          <p:nvPr/>
        </p:nvSpPr>
        <p:spPr>
          <a:xfrm>
            <a:off x="9815670" y="270461"/>
            <a:ext cx="41806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モデルの作成</a:t>
            </a:r>
            <a:endParaRPr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C212CDE-C175-4D63-9131-DC42BA53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26" y="7734943"/>
            <a:ext cx="10512307" cy="5436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入力データの周りを0で埋めてサイズを同じにする">
            <a:extLst>
              <a:ext uri="{FF2B5EF4-FFF2-40B4-BE49-F238E27FC236}">
                <a16:creationId xmlns:a16="http://schemas.microsoft.com/office/drawing/2014/main" id="{591FE3C9-29B5-2D8C-1A88-66B957E26B78}"/>
              </a:ext>
            </a:extLst>
          </p:cNvPr>
          <p:cNvSpPr txBox="1"/>
          <p:nvPr/>
        </p:nvSpPr>
        <p:spPr>
          <a:xfrm>
            <a:off x="13996302" y="9550338"/>
            <a:ext cx="8563242" cy="132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 algn="l"/>
            <a:r>
              <a:rPr lang="en-US" sz="4400" dirty="0"/>
              <a:t>Flatten()</a:t>
            </a:r>
            <a:r>
              <a:rPr lang="ja-JP" altLang="en-US" sz="4400" dirty="0"/>
              <a:t>は</a:t>
            </a:r>
            <a:r>
              <a:rPr lang="en-US" altLang="ja-JP" sz="4400" dirty="0"/>
              <a:t>3</a:t>
            </a:r>
            <a:r>
              <a:rPr lang="ja-JP" altLang="en-US" sz="4400" dirty="0"/>
              <a:t>次元を</a:t>
            </a:r>
            <a:endParaRPr lang="en-US" altLang="ja-JP" sz="4400" dirty="0"/>
          </a:p>
          <a:p>
            <a:pPr algn="l"/>
            <a:r>
              <a:rPr lang="en-US" altLang="ja-JP" sz="4400" dirty="0"/>
              <a:t>1</a:t>
            </a:r>
            <a:r>
              <a:rPr lang="ja-JP" altLang="en-US" sz="4400" dirty="0"/>
              <a:t>次元に変換する</a:t>
            </a:r>
            <a:r>
              <a:rPr lang="en-US" altLang="ja-JP" sz="4400" dirty="0"/>
              <a:t>(</a:t>
            </a:r>
            <a:r>
              <a:rPr lang="ja-JP" altLang="en-US" sz="4400" dirty="0"/>
              <a:t>フラットにする</a:t>
            </a:r>
            <a:r>
              <a:rPr lang="en-US" altLang="ja-JP" sz="4400" dirty="0"/>
              <a:t>)</a:t>
            </a:r>
            <a:endParaRPr sz="4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6589EFD-BC6F-007F-9790-3927AF5605C1}"/>
              </a:ext>
            </a:extLst>
          </p:cNvPr>
          <p:cNvCxnSpPr/>
          <p:nvPr/>
        </p:nvCxnSpPr>
        <p:spPr>
          <a:xfrm>
            <a:off x="7796464" y="9168063"/>
            <a:ext cx="1947017" cy="0"/>
          </a:xfrm>
          <a:prstGeom prst="line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8A401B6-51C6-DB73-6663-FCA87E72BBFD}"/>
              </a:ext>
            </a:extLst>
          </p:cNvPr>
          <p:cNvCxnSpPr>
            <a:cxnSpLocks/>
          </p:cNvCxnSpPr>
          <p:nvPr/>
        </p:nvCxnSpPr>
        <p:spPr>
          <a:xfrm>
            <a:off x="7868653" y="9922042"/>
            <a:ext cx="1106905" cy="0"/>
          </a:xfrm>
          <a:prstGeom prst="line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999943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09EA7D-6355-4944-9503-8445277CB80B}"/>
              </a:ext>
            </a:extLst>
          </p:cNvPr>
          <p:cNvSpPr/>
          <p:nvPr/>
        </p:nvSpPr>
        <p:spPr>
          <a:xfrm>
            <a:off x="690562" y="10021246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3A4983E-B3A6-40DA-B3F2-4309331002A2}"/>
              </a:ext>
            </a:extLst>
          </p:cNvPr>
          <p:cNvSpPr/>
          <p:nvPr/>
        </p:nvSpPr>
        <p:spPr>
          <a:xfrm>
            <a:off x="690563" y="1256797"/>
            <a:ext cx="22746954" cy="61065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CE4FF2-8CCC-4BBC-9F8E-B75549E9D42D}"/>
              </a:ext>
            </a:extLst>
          </p:cNvPr>
          <p:cNvSpPr txBox="1"/>
          <p:nvPr/>
        </p:nvSpPr>
        <p:spPr>
          <a:xfrm>
            <a:off x="1019173" y="1949761"/>
            <a:ext cx="25473027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tensorflow.keras.models</a:t>
            </a:r>
            <a:r>
              <a:rPr lang="en-US" altLang="ja-JP" sz="3600" dirty="0">
                <a:solidFill>
                  <a:schemeClr val="bg1"/>
                </a:solidFill>
              </a:rPr>
              <a:t> import Sequential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tensorflow.keras.layers</a:t>
            </a:r>
            <a:r>
              <a:rPr lang="en-US" altLang="ja-JP" sz="3600" dirty="0">
                <a:solidFill>
                  <a:schemeClr val="bg1"/>
                </a:solidFill>
              </a:rPr>
              <a:t> import Dense, Dropout, Conv2D, Flatten, MaxPooling2D</a:t>
            </a: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model = Sequential()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(Conv2D(filters=32,kernel_size=(3,3),</a:t>
            </a:r>
            <a:r>
              <a:rPr lang="en-US" altLang="ja-JP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rgbClr val="FFFF00"/>
                </a:solidFill>
              </a:rPr>
              <a:t>strides = (1, 1), padding='same',</a:t>
            </a:r>
            <a:r>
              <a:rPr lang="en-US" altLang="ja-JP" sz="3600" dirty="0" err="1">
                <a:solidFill>
                  <a:srgbClr val="FFFF00"/>
                </a:solidFill>
              </a:rPr>
              <a:t>input_shape</a:t>
            </a:r>
            <a:r>
              <a:rPr lang="en-US" altLang="ja-JP" sz="3600" dirty="0">
                <a:solidFill>
                  <a:srgbClr val="FFFF00"/>
                </a:solidFill>
              </a:rPr>
              <a:t>=(28,28,1),activation='</a:t>
            </a:r>
            <a:r>
              <a:rPr lang="en-US" altLang="ja-JP" sz="3600" dirty="0" err="1">
                <a:solidFill>
                  <a:srgbClr val="FFFF00"/>
                </a:solidFill>
              </a:rPr>
              <a:t>relu</a:t>
            </a:r>
            <a:r>
              <a:rPr lang="en-US" altLang="ja-JP" sz="3600" dirty="0">
                <a:solidFill>
                  <a:srgbClr val="FFFF00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</a:rPr>
              <a:t>',optimizer='</a:t>
            </a:r>
            <a:r>
              <a:rPr lang="en-US" altLang="ja-JP" sz="3600" dirty="0" err="1">
                <a:solidFill>
                  <a:schemeClr val="bg1"/>
                </a:solidFill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</a:rPr>
              <a:t>()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4A0AEA-C3AE-4782-B3E7-EB073CBFE9AB}"/>
              </a:ext>
            </a:extLst>
          </p:cNvPr>
          <p:cNvSpPr txBox="1"/>
          <p:nvPr/>
        </p:nvSpPr>
        <p:spPr>
          <a:xfrm>
            <a:off x="1019175" y="10450032"/>
            <a:ext cx="2289333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epochs = </a:t>
            </a:r>
            <a:r>
              <a:rPr lang="en-US" altLang="ja-JP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64, verbose = 1,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validation_split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=0.2, shuffle=True)</a:t>
            </a:r>
            <a:endParaRPr lang="ja-JP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入力データの周りを0で埋めてサイズを同じにする">
            <a:extLst>
              <a:ext uri="{FF2B5EF4-FFF2-40B4-BE49-F238E27FC236}">
                <a16:creationId xmlns:a16="http://schemas.microsoft.com/office/drawing/2014/main" id="{3FAE3E56-3EDB-494D-942A-27ECDD1F8EA4}"/>
              </a:ext>
            </a:extLst>
          </p:cNvPr>
          <p:cNvSpPr txBox="1"/>
          <p:nvPr/>
        </p:nvSpPr>
        <p:spPr>
          <a:xfrm>
            <a:off x="9815670" y="270461"/>
            <a:ext cx="41806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モデルの作成</a:t>
            </a:r>
            <a:endParaRPr dirty="0"/>
          </a:p>
        </p:txBody>
      </p:sp>
      <p:sp>
        <p:nvSpPr>
          <p:cNvPr id="9" name="入力データの周りを0で埋めてサイズを同じにする">
            <a:extLst>
              <a:ext uri="{FF2B5EF4-FFF2-40B4-BE49-F238E27FC236}">
                <a16:creationId xmlns:a16="http://schemas.microsoft.com/office/drawing/2014/main" id="{1449D2E5-F849-45DB-98C8-DA8C61830B2C}"/>
              </a:ext>
            </a:extLst>
          </p:cNvPr>
          <p:cNvSpPr txBox="1"/>
          <p:nvPr/>
        </p:nvSpPr>
        <p:spPr>
          <a:xfrm>
            <a:off x="10251759" y="8056290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学習の実行</a:t>
            </a:r>
            <a:endParaRPr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05C5FA1-B48A-4AA9-8C8F-3691F29C4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2"/>
          <a:stretch/>
        </p:blipFill>
        <p:spPr>
          <a:xfrm>
            <a:off x="5652110" y="11633540"/>
            <a:ext cx="14003704" cy="19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391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filters = 出力する特徴マップの数"/>
          <p:cNvSpPr txBox="1"/>
          <p:nvPr/>
        </p:nvSpPr>
        <p:spPr>
          <a:xfrm>
            <a:off x="1924229" y="4294296"/>
            <a:ext cx="5536773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/>
              <a:t>白黒</a:t>
            </a:r>
            <a:r>
              <a:rPr lang="en-US" altLang="ja-JP"/>
              <a:t>(1</a:t>
            </a:r>
            <a:r>
              <a:rPr lang="ja-JP" altLang="en-US"/>
              <a:t>チャンネル</a:t>
            </a:r>
            <a:r>
              <a:rPr lang="en-US" altLang="ja-JP"/>
              <a:t>)</a:t>
            </a:r>
            <a:endParaRPr/>
          </a:p>
        </p:txBody>
      </p:sp>
      <p:sp>
        <p:nvSpPr>
          <p:cNvPr id="549" name="input_shape = MLPと同様に入力層の形"/>
          <p:cNvSpPr txBox="1"/>
          <p:nvPr/>
        </p:nvSpPr>
        <p:spPr>
          <a:xfrm>
            <a:off x="1427458" y="2629837"/>
            <a:ext cx="697146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dirty="0" err="1"/>
              <a:t>input_shape</a:t>
            </a:r>
            <a:r>
              <a:rPr dirty="0"/>
              <a:t> = </a:t>
            </a:r>
            <a:r>
              <a:rPr lang="en-US" dirty="0"/>
              <a:t>(28, 28, 1)</a:t>
            </a:r>
            <a:endParaRPr dirty="0"/>
          </a:p>
        </p:txBody>
      </p:sp>
      <p:sp>
        <p:nvSpPr>
          <p:cNvPr id="550" name="kernel_size = カーネルの大きさ"/>
          <p:cNvSpPr txBox="1"/>
          <p:nvPr/>
        </p:nvSpPr>
        <p:spPr>
          <a:xfrm>
            <a:off x="1206881" y="7812130"/>
            <a:ext cx="697146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en-US" dirty="0" err="1"/>
              <a:t>input_shape</a:t>
            </a:r>
            <a:r>
              <a:rPr lang="en-US" dirty="0"/>
              <a:t> = (28, 28, 3)</a:t>
            </a:r>
            <a:endParaRPr dirty="0"/>
          </a:p>
        </p:txBody>
      </p:sp>
      <p:sp>
        <p:nvSpPr>
          <p:cNvPr id="2" name="四角形: 角を丸くする 6">
            <a:extLst>
              <a:ext uri="{FF2B5EF4-FFF2-40B4-BE49-F238E27FC236}">
                <a16:creationId xmlns:a16="http://schemas.microsoft.com/office/drawing/2014/main" id="{89428B19-BF21-C228-0382-B92AC0A83C8E}"/>
              </a:ext>
            </a:extLst>
          </p:cNvPr>
          <p:cNvSpPr/>
          <p:nvPr/>
        </p:nvSpPr>
        <p:spPr>
          <a:xfrm>
            <a:off x="576261" y="873192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model.add(Conv2D(filters = 32,input_shape = (64, 64, 1),kernel_size = (3, 3),strides = (1, 1),padding = 'same',activation = 'relu'))">
            <a:extLst>
              <a:ext uri="{FF2B5EF4-FFF2-40B4-BE49-F238E27FC236}">
                <a16:creationId xmlns:a16="http://schemas.microsoft.com/office/drawing/2014/main" id="{0B89E513-345E-3F53-3007-C54D46BDB1D3}"/>
              </a:ext>
            </a:extLst>
          </p:cNvPr>
          <p:cNvSpPr txBox="1"/>
          <p:nvPr/>
        </p:nvSpPr>
        <p:spPr>
          <a:xfrm>
            <a:off x="827785" y="1361030"/>
            <a:ext cx="21323145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r>
              <a:rPr dirty="0" err="1">
                <a:solidFill>
                  <a:schemeClr val="bg1"/>
                </a:solidFill>
              </a:rPr>
              <a:t>model.add</a:t>
            </a:r>
            <a:r>
              <a:rPr dirty="0">
                <a:solidFill>
                  <a:schemeClr val="bg1"/>
                </a:solidFill>
              </a:rPr>
              <a:t>(Conv2D(</a:t>
            </a:r>
            <a:r>
              <a:rPr dirty="0">
                <a:solidFill>
                  <a:srgbClr val="FFFF00"/>
                </a:solidFill>
              </a:rPr>
              <a:t>filters = 32,input_shape = (</a:t>
            </a:r>
            <a:r>
              <a:rPr lang="en-US" dirty="0">
                <a:solidFill>
                  <a:srgbClr val="FFFF00"/>
                </a:solidFill>
              </a:rPr>
              <a:t>28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28</a:t>
            </a:r>
            <a:r>
              <a:rPr dirty="0">
                <a:solidFill>
                  <a:srgbClr val="FFFF00"/>
                </a:solidFill>
              </a:rPr>
              <a:t>, 1),</a:t>
            </a:r>
            <a:r>
              <a:rPr dirty="0" err="1">
                <a:solidFill>
                  <a:srgbClr val="FFFF00"/>
                </a:solidFill>
              </a:rPr>
              <a:t>kernel_size</a:t>
            </a:r>
            <a:r>
              <a:rPr dirty="0">
                <a:solidFill>
                  <a:srgbClr val="FFFF00"/>
                </a:solidFill>
              </a:rPr>
              <a:t> = (3, 3)</a:t>
            </a:r>
            <a:r>
              <a:rPr dirty="0">
                <a:solidFill>
                  <a:schemeClr val="bg1"/>
                </a:solidFill>
              </a:rPr>
              <a:t>,strides = (1, 1),padding = '</a:t>
            </a:r>
            <a:r>
              <a:rPr dirty="0" err="1">
                <a:solidFill>
                  <a:schemeClr val="bg1"/>
                </a:solidFill>
              </a:rPr>
              <a:t>same',activation</a:t>
            </a:r>
            <a:r>
              <a:rPr dirty="0">
                <a:solidFill>
                  <a:schemeClr val="bg1"/>
                </a:solidFill>
              </a:rPr>
              <a:t> = '</a:t>
            </a:r>
            <a:r>
              <a:rPr dirty="0" err="1">
                <a:solidFill>
                  <a:schemeClr val="bg1"/>
                </a:solidFill>
              </a:rPr>
              <a:t>relu</a:t>
            </a:r>
            <a:r>
              <a:rPr dirty="0">
                <a:solidFill>
                  <a:schemeClr val="bg1"/>
                </a:solidFill>
              </a:rPr>
              <a:t>'))</a:t>
            </a:r>
          </a:p>
        </p:txBody>
      </p:sp>
      <p:sp>
        <p:nvSpPr>
          <p:cNvPr id="4" name="filters = 出力する特徴マップの数">
            <a:extLst>
              <a:ext uri="{FF2B5EF4-FFF2-40B4-BE49-F238E27FC236}">
                <a16:creationId xmlns:a16="http://schemas.microsoft.com/office/drawing/2014/main" id="{22758C8A-FD1B-58C5-494F-D00181A1B28D}"/>
              </a:ext>
            </a:extLst>
          </p:cNvPr>
          <p:cNvSpPr txBox="1"/>
          <p:nvPr/>
        </p:nvSpPr>
        <p:spPr>
          <a:xfrm>
            <a:off x="1744051" y="9475209"/>
            <a:ext cx="6338274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/>
              <a:t>カラー</a:t>
            </a:r>
            <a:r>
              <a:rPr lang="en-US" altLang="ja-JP"/>
              <a:t>(3</a:t>
            </a:r>
            <a:r>
              <a:rPr lang="ja-JP" altLang="en-US"/>
              <a:t>チャンネル</a:t>
            </a:r>
            <a:r>
              <a:rPr lang="en-US" altLang="ja-JP"/>
              <a:t>)</a:t>
            </a:r>
            <a:endParaRPr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EF61A43D-83F9-D1FD-EC37-4D57F0D6D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68" y="2747561"/>
            <a:ext cx="14039982" cy="4649103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2AEC9798-78BF-D25F-2EE9-165E61712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22" y="7760937"/>
            <a:ext cx="13578816" cy="48827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CB219-9EF3-79EF-AE65-7CD1B8EAF6FB}"/>
              </a:ext>
            </a:extLst>
          </p:cNvPr>
          <p:cNvSpPr txBox="1"/>
          <p:nvPr/>
        </p:nvSpPr>
        <p:spPr>
          <a:xfrm>
            <a:off x="10624458" y="6970042"/>
            <a:ext cx="1138912" cy="43499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28 ×</a:t>
            </a:r>
            <a:r>
              <a:rPr lang="ja-JP" altLang="en-US" dirty="0"/>
              <a:t> </a:t>
            </a:r>
            <a:r>
              <a:rPr lang="en-US" altLang="ja-JP" dirty="0"/>
              <a:t>28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87F8FF-A531-A6AF-689F-F54C9192BC1A}"/>
              </a:ext>
            </a:extLst>
          </p:cNvPr>
          <p:cNvSpPr txBox="1"/>
          <p:nvPr/>
        </p:nvSpPr>
        <p:spPr>
          <a:xfrm>
            <a:off x="10919901" y="12137474"/>
            <a:ext cx="1138912" cy="43499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28 ×</a:t>
            </a:r>
            <a:r>
              <a:rPr lang="ja-JP" altLang="en-US" dirty="0"/>
              <a:t> </a:t>
            </a:r>
            <a:r>
              <a:rPr lang="en-US" altLang="ja-JP" dirty="0"/>
              <a:t>28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930112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">
            <a:extLst>
              <a:ext uri="{FF2B5EF4-FFF2-40B4-BE49-F238E27FC236}">
                <a16:creationId xmlns:a16="http://schemas.microsoft.com/office/drawing/2014/main" id="{AA378061-8D84-E511-7D87-F943E9434924}"/>
              </a:ext>
            </a:extLst>
          </p:cNvPr>
          <p:cNvGraphicFramePr/>
          <p:nvPr/>
        </p:nvGraphicFramePr>
        <p:xfrm>
          <a:off x="924059" y="4577386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3" name="入力層が3次元の場合"/>
          <p:cNvSpPr txBox="1"/>
          <p:nvPr/>
        </p:nvSpPr>
        <p:spPr>
          <a:xfrm>
            <a:off x="6855976" y="553118"/>
            <a:ext cx="11095986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入力層が</a:t>
            </a:r>
            <a:r>
              <a:rPr lang="ja-JP" altLang="en-US"/>
              <a:t>カラー</a:t>
            </a:r>
            <a:r>
              <a:rPr lang="en-US" altLang="ja-JP"/>
              <a:t>(3</a:t>
            </a:r>
            <a:r>
              <a:rPr lang="ja-JP" altLang="en-US"/>
              <a:t>チャンネル</a:t>
            </a:r>
            <a:r>
              <a:rPr lang="en-US" altLang="ja-JP"/>
              <a:t>)</a:t>
            </a:r>
            <a:r>
              <a:t>の場合</a:t>
            </a:r>
          </a:p>
        </p:txBody>
      </p:sp>
      <p:sp>
        <p:nvSpPr>
          <p:cNvPr id="514" name="入力データに対してカーネルと呼ばれる小さな行列をスライドさせながら学習させる手法"/>
          <p:cNvSpPr txBox="1"/>
          <p:nvPr/>
        </p:nvSpPr>
        <p:spPr>
          <a:xfrm>
            <a:off x="973963" y="1729865"/>
            <a:ext cx="23373386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カラーではそれぞれのチャンネルごとに畳み込みを行い、加算したものが</a:t>
            </a:r>
            <a:r>
              <a:rPr lang="en-US" altLang="ja-JP"/>
              <a:t>1</a:t>
            </a:r>
            <a:r>
              <a:rPr lang="ja-JP" altLang="en-US"/>
              <a:t>つのピクセルの</a:t>
            </a:r>
            <a:endParaRPr lang="en-US" altLang="ja-JP"/>
          </a:p>
          <a:p>
            <a:r>
              <a:rPr lang="ja-JP" altLang="en-US"/>
              <a:t>値になる。</a:t>
            </a:r>
            <a:endParaRPr/>
          </a:p>
        </p:txBody>
      </p:sp>
      <p:graphicFrame>
        <p:nvGraphicFramePr>
          <p:cNvPr id="516" name="表"/>
          <p:cNvGraphicFramePr/>
          <p:nvPr/>
        </p:nvGraphicFramePr>
        <p:xfrm>
          <a:off x="10972685" y="68268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7" name="入力層"/>
          <p:cNvSpPr txBox="1"/>
          <p:nvPr/>
        </p:nvSpPr>
        <p:spPr>
          <a:xfrm>
            <a:off x="4031072" y="12595794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518" name="カーネル"/>
          <p:cNvSpPr txBox="1"/>
          <p:nvPr/>
        </p:nvSpPr>
        <p:spPr>
          <a:xfrm>
            <a:off x="11003280" y="12595794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521" name="矢印"/>
          <p:cNvSpPr/>
          <p:nvPr/>
        </p:nvSpPr>
        <p:spPr>
          <a:xfrm>
            <a:off x="15024686" y="757139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22" name="全ての和を計算する"/>
          <p:cNvSpPr txBox="1"/>
          <p:nvPr/>
        </p:nvSpPr>
        <p:spPr>
          <a:xfrm>
            <a:off x="17993306" y="11639194"/>
            <a:ext cx="47192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pPr algn="ctr"/>
            <a:r>
              <a:rPr sz="4000"/>
              <a:t>全ての和を計算する</a:t>
            </a:r>
          </a:p>
        </p:txBody>
      </p:sp>
      <p:graphicFrame>
        <p:nvGraphicFramePr>
          <p:cNvPr id="3" name="表">
            <a:extLst>
              <a:ext uri="{FF2B5EF4-FFF2-40B4-BE49-F238E27FC236}">
                <a16:creationId xmlns:a16="http://schemas.microsoft.com/office/drawing/2014/main" id="{B1838C2B-1CD1-5575-3CAD-5379816BBEF8}"/>
              </a:ext>
            </a:extLst>
          </p:cNvPr>
          <p:cNvGraphicFramePr/>
          <p:nvPr/>
        </p:nvGraphicFramePr>
        <p:xfrm>
          <a:off x="1174253" y="4844252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5" name="表"/>
          <p:cNvGraphicFramePr/>
          <p:nvPr/>
        </p:nvGraphicFramePr>
        <p:xfrm>
          <a:off x="1470217" y="5159979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9" name="線"/>
          <p:cNvSpPr/>
          <p:nvPr/>
        </p:nvSpPr>
        <p:spPr>
          <a:xfrm>
            <a:off x="5150432" y="5677419"/>
            <a:ext cx="5493345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0C34C56-6C27-7589-E30A-9ABF2B54DD66}"/>
              </a:ext>
            </a:extLst>
          </p:cNvPr>
          <p:cNvGraphicFramePr>
            <a:graphicFrameLocks noGrp="1"/>
          </p:cNvGraphicFramePr>
          <p:nvPr/>
        </p:nvGraphicFramePr>
        <p:xfrm>
          <a:off x="16938825" y="5595483"/>
          <a:ext cx="6521116" cy="576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279">
                  <a:extLst>
                    <a:ext uri="{9D8B030D-6E8A-4147-A177-3AD203B41FA5}">
                      <a16:colId xmlns:a16="http://schemas.microsoft.com/office/drawing/2014/main" val="286066642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198666013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85516483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403404275"/>
                    </a:ext>
                  </a:extLst>
                </a:gridCol>
              </a:tblGrid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84965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879659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49496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877378"/>
                  </a:ext>
                </a:extLst>
              </a:tr>
            </a:tbl>
          </a:graphicData>
        </a:graphic>
      </p:graphicFrame>
      <p:sp>
        <p:nvSpPr>
          <p:cNvPr id="5" name="全ての和を計算する">
            <a:extLst>
              <a:ext uri="{FF2B5EF4-FFF2-40B4-BE49-F238E27FC236}">
                <a16:creationId xmlns:a16="http://schemas.microsoft.com/office/drawing/2014/main" id="{F1DEB7A5-879C-AA40-0AD1-5B75D44F70F0}"/>
              </a:ext>
            </a:extLst>
          </p:cNvPr>
          <p:cNvSpPr txBox="1"/>
          <p:nvPr/>
        </p:nvSpPr>
        <p:spPr>
          <a:xfrm>
            <a:off x="18858929" y="12572599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特徴マップ</a:t>
            </a:r>
            <a:endParaRPr/>
          </a:p>
        </p:txBody>
      </p:sp>
      <p:graphicFrame>
        <p:nvGraphicFramePr>
          <p:cNvPr id="6" name="表">
            <a:extLst>
              <a:ext uri="{FF2B5EF4-FFF2-40B4-BE49-F238E27FC236}">
                <a16:creationId xmlns:a16="http://schemas.microsoft.com/office/drawing/2014/main" id="{21F63451-7154-34B6-7BC1-CDDF7E59C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769328"/>
              </p:ext>
            </p:extLst>
          </p:nvPr>
        </p:nvGraphicFramePr>
        <p:xfrm>
          <a:off x="11125085" y="69792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">
            <a:extLst>
              <a:ext uri="{FF2B5EF4-FFF2-40B4-BE49-F238E27FC236}">
                <a16:creationId xmlns:a16="http://schemas.microsoft.com/office/drawing/2014/main" id="{6BCA0FC7-35BA-2626-E8FA-665AA2879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363794"/>
              </p:ext>
            </p:extLst>
          </p:nvPr>
        </p:nvGraphicFramePr>
        <p:xfrm>
          <a:off x="11277485" y="71316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76028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">
            <a:extLst>
              <a:ext uri="{FF2B5EF4-FFF2-40B4-BE49-F238E27FC236}">
                <a16:creationId xmlns:a16="http://schemas.microsoft.com/office/drawing/2014/main" id="{AA378061-8D84-E511-7D87-F943E9434924}"/>
              </a:ext>
            </a:extLst>
          </p:cNvPr>
          <p:cNvGraphicFramePr/>
          <p:nvPr/>
        </p:nvGraphicFramePr>
        <p:xfrm>
          <a:off x="924059" y="4577386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">
            <a:extLst>
              <a:ext uri="{FF2B5EF4-FFF2-40B4-BE49-F238E27FC236}">
                <a16:creationId xmlns:a16="http://schemas.microsoft.com/office/drawing/2014/main" id="{B1838C2B-1CD1-5575-3CAD-5379816BBEF8}"/>
              </a:ext>
            </a:extLst>
          </p:cNvPr>
          <p:cNvGraphicFramePr/>
          <p:nvPr/>
        </p:nvGraphicFramePr>
        <p:xfrm>
          <a:off x="1174253" y="4844252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3" name="入力層が3次元の場合"/>
          <p:cNvSpPr txBox="1"/>
          <p:nvPr/>
        </p:nvSpPr>
        <p:spPr>
          <a:xfrm>
            <a:off x="6855976" y="553118"/>
            <a:ext cx="11095986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入力層が</a:t>
            </a:r>
            <a:r>
              <a:rPr lang="ja-JP" altLang="en-US"/>
              <a:t>カラー</a:t>
            </a:r>
            <a:r>
              <a:rPr lang="en-US" altLang="ja-JP"/>
              <a:t>(3</a:t>
            </a:r>
            <a:r>
              <a:rPr lang="ja-JP" altLang="en-US"/>
              <a:t>チャンネル</a:t>
            </a:r>
            <a:r>
              <a:rPr lang="en-US" altLang="ja-JP"/>
              <a:t>)</a:t>
            </a:r>
            <a:r>
              <a:t>の場合</a:t>
            </a:r>
          </a:p>
        </p:txBody>
      </p:sp>
      <p:sp>
        <p:nvSpPr>
          <p:cNvPr id="514" name="入力データに対してカーネルと呼ばれる小さな行列をスライドさせながら学習させる手法"/>
          <p:cNvSpPr txBox="1"/>
          <p:nvPr/>
        </p:nvSpPr>
        <p:spPr>
          <a:xfrm>
            <a:off x="973963" y="1729865"/>
            <a:ext cx="23373386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カラーではそれぞれのチャンネルごとに畳み込みを行い、加算したものが</a:t>
            </a:r>
            <a:r>
              <a:rPr lang="en-US" altLang="ja-JP"/>
              <a:t>1</a:t>
            </a:r>
            <a:r>
              <a:rPr lang="ja-JP" altLang="en-US"/>
              <a:t>つのピクセルの</a:t>
            </a:r>
            <a:endParaRPr lang="en-US" altLang="ja-JP"/>
          </a:p>
          <a:p>
            <a:r>
              <a:rPr lang="ja-JP" altLang="en-US"/>
              <a:t>値になる。</a:t>
            </a:r>
            <a:endParaRPr/>
          </a:p>
        </p:txBody>
      </p:sp>
      <p:sp>
        <p:nvSpPr>
          <p:cNvPr id="517" name="入力層"/>
          <p:cNvSpPr txBox="1"/>
          <p:nvPr/>
        </p:nvSpPr>
        <p:spPr>
          <a:xfrm>
            <a:off x="4031072" y="12595794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518" name="カーネル"/>
          <p:cNvSpPr txBox="1"/>
          <p:nvPr/>
        </p:nvSpPr>
        <p:spPr>
          <a:xfrm>
            <a:off x="11003280" y="12595794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521" name="矢印"/>
          <p:cNvSpPr/>
          <p:nvPr/>
        </p:nvSpPr>
        <p:spPr>
          <a:xfrm>
            <a:off x="15024686" y="757139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22" name="全ての和を計算する"/>
          <p:cNvSpPr txBox="1"/>
          <p:nvPr/>
        </p:nvSpPr>
        <p:spPr>
          <a:xfrm>
            <a:off x="17993306" y="11639194"/>
            <a:ext cx="47192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pPr algn="ctr"/>
            <a:r>
              <a:rPr sz="4000"/>
              <a:t>全ての和を計算する</a:t>
            </a:r>
          </a:p>
        </p:txBody>
      </p:sp>
      <p:graphicFrame>
        <p:nvGraphicFramePr>
          <p:cNvPr id="515" name="表"/>
          <p:cNvGraphicFramePr/>
          <p:nvPr/>
        </p:nvGraphicFramePr>
        <p:xfrm>
          <a:off x="1470217" y="5159979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9" name="線"/>
          <p:cNvSpPr/>
          <p:nvPr/>
        </p:nvSpPr>
        <p:spPr>
          <a:xfrm>
            <a:off x="5150432" y="5677419"/>
            <a:ext cx="5493345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0C34C56-6C27-7589-E30A-9ABF2B54DD66}"/>
              </a:ext>
            </a:extLst>
          </p:cNvPr>
          <p:cNvGraphicFramePr>
            <a:graphicFrameLocks noGrp="1"/>
          </p:cNvGraphicFramePr>
          <p:nvPr/>
        </p:nvGraphicFramePr>
        <p:xfrm>
          <a:off x="16938825" y="5595483"/>
          <a:ext cx="6521116" cy="576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279">
                  <a:extLst>
                    <a:ext uri="{9D8B030D-6E8A-4147-A177-3AD203B41FA5}">
                      <a16:colId xmlns:a16="http://schemas.microsoft.com/office/drawing/2014/main" val="286066642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198666013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85516483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403404275"/>
                    </a:ext>
                  </a:extLst>
                </a:gridCol>
              </a:tblGrid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84965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879659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49496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877378"/>
                  </a:ext>
                </a:extLst>
              </a:tr>
            </a:tbl>
          </a:graphicData>
        </a:graphic>
      </p:graphicFrame>
      <p:sp>
        <p:nvSpPr>
          <p:cNvPr id="5" name="全ての和を計算する">
            <a:extLst>
              <a:ext uri="{FF2B5EF4-FFF2-40B4-BE49-F238E27FC236}">
                <a16:creationId xmlns:a16="http://schemas.microsoft.com/office/drawing/2014/main" id="{F1DEB7A5-879C-AA40-0AD1-5B75D44F70F0}"/>
              </a:ext>
            </a:extLst>
          </p:cNvPr>
          <p:cNvSpPr txBox="1"/>
          <p:nvPr/>
        </p:nvSpPr>
        <p:spPr>
          <a:xfrm>
            <a:off x="18858929" y="12572599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特徴マップ</a:t>
            </a:r>
            <a:endParaRPr/>
          </a:p>
        </p:txBody>
      </p:sp>
      <p:graphicFrame>
        <p:nvGraphicFramePr>
          <p:cNvPr id="6" name="表">
            <a:extLst>
              <a:ext uri="{FF2B5EF4-FFF2-40B4-BE49-F238E27FC236}">
                <a16:creationId xmlns:a16="http://schemas.microsoft.com/office/drawing/2014/main" id="{44D4DD9E-778A-262C-EEC4-EAD78EC4EC17}"/>
              </a:ext>
            </a:extLst>
          </p:cNvPr>
          <p:cNvGraphicFramePr/>
          <p:nvPr/>
        </p:nvGraphicFramePr>
        <p:xfrm>
          <a:off x="10972685" y="68268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">
            <a:extLst>
              <a:ext uri="{FF2B5EF4-FFF2-40B4-BE49-F238E27FC236}">
                <a16:creationId xmlns:a16="http://schemas.microsoft.com/office/drawing/2014/main" id="{E5A5ACA6-8095-A0E0-11B8-B9CB1A52B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098042"/>
              </p:ext>
            </p:extLst>
          </p:nvPr>
        </p:nvGraphicFramePr>
        <p:xfrm>
          <a:off x="11125085" y="69792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">
            <a:extLst>
              <a:ext uri="{FF2B5EF4-FFF2-40B4-BE49-F238E27FC236}">
                <a16:creationId xmlns:a16="http://schemas.microsoft.com/office/drawing/2014/main" id="{025CB0A5-8532-FC43-B8DF-96FEE6CDC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795453"/>
              </p:ext>
            </p:extLst>
          </p:nvPr>
        </p:nvGraphicFramePr>
        <p:xfrm>
          <a:off x="11277485" y="71316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4299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">
            <a:extLst>
              <a:ext uri="{FF2B5EF4-FFF2-40B4-BE49-F238E27FC236}">
                <a16:creationId xmlns:a16="http://schemas.microsoft.com/office/drawing/2014/main" id="{AA378061-8D84-E511-7D87-F943E9434924}"/>
              </a:ext>
            </a:extLst>
          </p:cNvPr>
          <p:cNvGraphicFramePr/>
          <p:nvPr/>
        </p:nvGraphicFramePr>
        <p:xfrm>
          <a:off x="924059" y="4577386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">
            <a:extLst>
              <a:ext uri="{FF2B5EF4-FFF2-40B4-BE49-F238E27FC236}">
                <a16:creationId xmlns:a16="http://schemas.microsoft.com/office/drawing/2014/main" id="{B1838C2B-1CD1-5575-3CAD-5379816BBEF8}"/>
              </a:ext>
            </a:extLst>
          </p:cNvPr>
          <p:cNvGraphicFramePr/>
          <p:nvPr/>
        </p:nvGraphicFramePr>
        <p:xfrm>
          <a:off x="1174253" y="4844252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5" name="表"/>
          <p:cNvGraphicFramePr/>
          <p:nvPr/>
        </p:nvGraphicFramePr>
        <p:xfrm>
          <a:off x="1470217" y="5159979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3" name="入力層が3次元の場合"/>
          <p:cNvSpPr txBox="1"/>
          <p:nvPr/>
        </p:nvSpPr>
        <p:spPr>
          <a:xfrm>
            <a:off x="6855976" y="553118"/>
            <a:ext cx="11095986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入力層が</a:t>
            </a:r>
            <a:r>
              <a:rPr lang="ja-JP" altLang="en-US"/>
              <a:t>カラー</a:t>
            </a:r>
            <a:r>
              <a:rPr lang="en-US" altLang="ja-JP"/>
              <a:t>(3</a:t>
            </a:r>
            <a:r>
              <a:rPr lang="ja-JP" altLang="en-US"/>
              <a:t>チャンネル</a:t>
            </a:r>
            <a:r>
              <a:rPr lang="en-US" altLang="ja-JP"/>
              <a:t>)</a:t>
            </a:r>
            <a:r>
              <a:t>の場合</a:t>
            </a:r>
          </a:p>
        </p:txBody>
      </p:sp>
      <p:sp>
        <p:nvSpPr>
          <p:cNvPr id="514" name="入力データに対してカーネルと呼ばれる小さな行列をスライドさせながら学習させる手法"/>
          <p:cNvSpPr txBox="1"/>
          <p:nvPr/>
        </p:nvSpPr>
        <p:spPr>
          <a:xfrm>
            <a:off x="973963" y="1729865"/>
            <a:ext cx="23373386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カラーではそれぞれのチャンネルごとに畳み込みを行い、加算したものが</a:t>
            </a:r>
            <a:r>
              <a:rPr lang="en-US" altLang="ja-JP"/>
              <a:t>1</a:t>
            </a:r>
            <a:r>
              <a:rPr lang="ja-JP" altLang="en-US"/>
              <a:t>つのピクセルの</a:t>
            </a:r>
            <a:endParaRPr lang="en-US" altLang="ja-JP"/>
          </a:p>
          <a:p>
            <a:r>
              <a:rPr lang="ja-JP" altLang="en-US"/>
              <a:t>値になる。</a:t>
            </a:r>
            <a:endParaRPr/>
          </a:p>
        </p:txBody>
      </p:sp>
      <p:sp>
        <p:nvSpPr>
          <p:cNvPr id="517" name="入力層"/>
          <p:cNvSpPr txBox="1"/>
          <p:nvPr/>
        </p:nvSpPr>
        <p:spPr>
          <a:xfrm>
            <a:off x="4031072" y="12595794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518" name="カーネル"/>
          <p:cNvSpPr txBox="1"/>
          <p:nvPr/>
        </p:nvSpPr>
        <p:spPr>
          <a:xfrm>
            <a:off x="11003280" y="12595794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521" name="矢印"/>
          <p:cNvSpPr/>
          <p:nvPr/>
        </p:nvSpPr>
        <p:spPr>
          <a:xfrm>
            <a:off x="15024686" y="757139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22" name="全ての和を計算する"/>
          <p:cNvSpPr txBox="1"/>
          <p:nvPr/>
        </p:nvSpPr>
        <p:spPr>
          <a:xfrm>
            <a:off x="17993306" y="11639194"/>
            <a:ext cx="47192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pPr algn="ctr"/>
            <a:r>
              <a:rPr sz="4000"/>
              <a:t>全ての和を計算する</a:t>
            </a:r>
          </a:p>
        </p:txBody>
      </p:sp>
      <p:sp>
        <p:nvSpPr>
          <p:cNvPr id="519" name="線"/>
          <p:cNvSpPr/>
          <p:nvPr/>
        </p:nvSpPr>
        <p:spPr>
          <a:xfrm>
            <a:off x="5150432" y="5677419"/>
            <a:ext cx="5493345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0C34C56-6C27-7589-E30A-9ABF2B54DD66}"/>
              </a:ext>
            </a:extLst>
          </p:cNvPr>
          <p:cNvGraphicFramePr>
            <a:graphicFrameLocks noGrp="1"/>
          </p:cNvGraphicFramePr>
          <p:nvPr/>
        </p:nvGraphicFramePr>
        <p:xfrm>
          <a:off x="16938825" y="5595483"/>
          <a:ext cx="6521116" cy="576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279">
                  <a:extLst>
                    <a:ext uri="{9D8B030D-6E8A-4147-A177-3AD203B41FA5}">
                      <a16:colId xmlns:a16="http://schemas.microsoft.com/office/drawing/2014/main" val="286066642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198666013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85516483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403404275"/>
                    </a:ext>
                  </a:extLst>
                </a:gridCol>
              </a:tblGrid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84965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879659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49496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877378"/>
                  </a:ext>
                </a:extLst>
              </a:tr>
            </a:tbl>
          </a:graphicData>
        </a:graphic>
      </p:graphicFrame>
      <p:sp>
        <p:nvSpPr>
          <p:cNvPr id="5" name="全ての和を計算する">
            <a:extLst>
              <a:ext uri="{FF2B5EF4-FFF2-40B4-BE49-F238E27FC236}">
                <a16:creationId xmlns:a16="http://schemas.microsoft.com/office/drawing/2014/main" id="{F1DEB7A5-879C-AA40-0AD1-5B75D44F70F0}"/>
              </a:ext>
            </a:extLst>
          </p:cNvPr>
          <p:cNvSpPr txBox="1"/>
          <p:nvPr/>
        </p:nvSpPr>
        <p:spPr>
          <a:xfrm>
            <a:off x="18858929" y="12572599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特徴マップ</a:t>
            </a:r>
            <a:endParaRPr/>
          </a:p>
        </p:txBody>
      </p:sp>
      <p:graphicFrame>
        <p:nvGraphicFramePr>
          <p:cNvPr id="6" name="表">
            <a:extLst>
              <a:ext uri="{FF2B5EF4-FFF2-40B4-BE49-F238E27FC236}">
                <a16:creationId xmlns:a16="http://schemas.microsoft.com/office/drawing/2014/main" id="{04589F0F-96C9-A560-AF14-2CCBB64A5DEB}"/>
              </a:ext>
            </a:extLst>
          </p:cNvPr>
          <p:cNvGraphicFramePr/>
          <p:nvPr/>
        </p:nvGraphicFramePr>
        <p:xfrm>
          <a:off x="10972685" y="68268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">
            <a:extLst>
              <a:ext uri="{FF2B5EF4-FFF2-40B4-BE49-F238E27FC236}">
                <a16:creationId xmlns:a16="http://schemas.microsoft.com/office/drawing/2014/main" id="{F13185A5-6169-AEF8-2798-21F4E7BDA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098042"/>
              </p:ext>
            </p:extLst>
          </p:nvPr>
        </p:nvGraphicFramePr>
        <p:xfrm>
          <a:off x="11125085" y="69792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">
            <a:extLst>
              <a:ext uri="{FF2B5EF4-FFF2-40B4-BE49-F238E27FC236}">
                <a16:creationId xmlns:a16="http://schemas.microsoft.com/office/drawing/2014/main" id="{56A41037-D397-A7CA-6963-69EB66858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795453"/>
              </p:ext>
            </p:extLst>
          </p:nvPr>
        </p:nvGraphicFramePr>
        <p:xfrm>
          <a:off x="11277485" y="71316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90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NN"/>
          <p:cNvSpPr txBox="1"/>
          <p:nvPr/>
        </p:nvSpPr>
        <p:spPr>
          <a:xfrm>
            <a:off x="4972082" y="457381"/>
            <a:ext cx="14439850" cy="96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CNN</a:t>
            </a:r>
            <a:r>
              <a:rPr lang="en-US"/>
              <a:t>(畳み込みニューラルネットワーク)</a:t>
            </a:r>
            <a:endParaRPr/>
          </a:p>
        </p:txBody>
      </p:sp>
      <p:sp>
        <p:nvSpPr>
          <p:cNvPr id="307" name="畳み込み層とプーリング層が繰り返されるニューラルネットワーク"/>
          <p:cNvSpPr txBox="1"/>
          <p:nvPr/>
        </p:nvSpPr>
        <p:spPr>
          <a:xfrm>
            <a:off x="4700467" y="1912021"/>
            <a:ext cx="1607362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畳み込み層とプーリング層が繰り返されるニューラルネットワーク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23D4E1-E6FA-4DD3-ABE2-D212F18096CF}"/>
              </a:ext>
            </a:extLst>
          </p:cNvPr>
          <p:cNvSpPr/>
          <p:nvPr/>
        </p:nvSpPr>
        <p:spPr>
          <a:xfrm>
            <a:off x="835848" y="4913910"/>
            <a:ext cx="3238500" cy="32385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23C8A1-145C-4FDC-9473-74C7EACC5D7D}"/>
              </a:ext>
            </a:extLst>
          </p:cNvPr>
          <p:cNvSpPr/>
          <p:nvPr/>
        </p:nvSpPr>
        <p:spPr>
          <a:xfrm>
            <a:off x="4602365" y="46091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DA2F6F-B10F-403C-A163-D82AB2C0BBD8}"/>
              </a:ext>
            </a:extLst>
          </p:cNvPr>
          <p:cNvSpPr/>
          <p:nvPr/>
        </p:nvSpPr>
        <p:spPr>
          <a:xfrm>
            <a:off x="4754765" y="47615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F857E3-341C-453A-BDEC-0EF1FCDF905C}"/>
              </a:ext>
            </a:extLst>
          </p:cNvPr>
          <p:cNvSpPr/>
          <p:nvPr/>
        </p:nvSpPr>
        <p:spPr>
          <a:xfrm>
            <a:off x="4907165" y="49139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AF19B2-12FB-4A45-ABB7-9C4C474746D8}"/>
              </a:ext>
            </a:extLst>
          </p:cNvPr>
          <p:cNvSpPr/>
          <p:nvPr/>
        </p:nvSpPr>
        <p:spPr>
          <a:xfrm>
            <a:off x="5059565" y="50663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DE8B53-2547-4F6E-81C4-8D46A6018C4F}"/>
              </a:ext>
            </a:extLst>
          </p:cNvPr>
          <p:cNvSpPr/>
          <p:nvPr/>
        </p:nvSpPr>
        <p:spPr>
          <a:xfrm>
            <a:off x="5211965" y="52187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3CCD54-70C7-4F35-9B4C-ADDF2C155FC1}"/>
              </a:ext>
            </a:extLst>
          </p:cNvPr>
          <p:cNvSpPr/>
          <p:nvPr/>
        </p:nvSpPr>
        <p:spPr>
          <a:xfrm>
            <a:off x="5364365" y="53711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75F4F4-30F2-47C1-9D5D-1FC74CE7C484}"/>
              </a:ext>
            </a:extLst>
          </p:cNvPr>
          <p:cNvSpPr/>
          <p:nvPr/>
        </p:nvSpPr>
        <p:spPr>
          <a:xfrm>
            <a:off x="5516765" y="55235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FE096DA-29E8-4BC8-B6C6-B24EB845D6A1}"/>
              </a:ext>
            </a:extLst>
          </p:cNvPr>
          <p:cNvSpPr/>
          <p:nvPr/>
        </p:nvSpPr>
        <p:spPr>
          <a:xfrm>
            <a:off x="9077620" y="5014276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410A80-CA87-4AA9-9E42-7BD9C1F79E73}"/>
              </a:ext>
            </a:extLst>
          </p:cNvPr>
          <p:cNvSpPr/>
          <p:nvPr/>
        </p:nvSpPr>
        <p:spPr>
          <a:xfrm>
            <a:off x="9230020" y="5166676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8EC9ED6-0263-448D-873E-0A38FF97265B}"/>
              </a:ext>
            </a:extLst>
          </p:cNvPr>
          <p:cNvSpPr/>
          <p:nvPr/>
        </p:nvSpPr>
        <p:spPr>
          <a:xfrm>
            <a:off x="9382420" y="5319076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4283C4-E33C-4881-95B1-C93A45DD02D0}"/>
              </a:ext>
            </a:extLst>
          </p:cNvPr>
          <p:cNvSpPr/>
          <p:nvPr/>
        </p:nvSpPr>
        <p:spPr>
          <a:xfrm>
            <a:off x="9534820" y="5471476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139E83-67B7-4B77-AD05-31EF76085E9B}"/>
              </a:ext>
            </a:extLst>
          </p:cNvPr>
          <p:cNvSpPr/>
          <p:nvPr/>
        </p:nvSpPr>
        <p:spPr>
          <a:xfrm>
            <a:off x="9687220" y="5623876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809702-78A1-46F6-A242-A3143951D9BF}"/>
              </a:ext>
            </a:extLst>
          </p:cNvPr>
          <p:cNvSpPr/>
          <p:nvPr/>
        </p:nvSpPr>
        <p:spPr>
          <a:xfrm>
            <a:off x="9839620" y="5776276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AF88494-C92D-48DA-8CA5-B0EE53A2E9CB}"/>
              </a:ext>
            </a:extLst>
          </p:cNvPr>
          <p:cNvSpPr/>
          <p:nvPr/>
        </p:nvSpPr>
        <p:spPr>
          <a:xfrm>
            <a:off x="9992020" y="5928676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6CE08D6-F21D-44C2-B4EC-7FEB6A5E4D8F}"/>
              </a:ext>
            </a:extLst>
          </p:cNvPr>
          <p:cNvSpPr/>
          <p:nvPr/>
        </p:nvSpPr>
        <p:spPr>
          <a:xfrm>
            <a:off x="12730385" y="5166676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76FD007-B018-4E3D-8AFA-446FEB896120}"/>
              </a:ext>
            </a:extLst>
          </p:cNvPr>
          <p:cNvSpPr/>
          <p:nvPr/>
        </p:nvSpPr>
        <p:spPr>
          <a:xfrm>
            <a:off x="12882785" y="5319076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57A2F2-8320-4A01-9EC9-8BB89BDF79CC}"/>
              </a:ext>
            </a:extLst>
          </p:cNvPr>
          <p:cNvSpPr/>
          <p:nvPr/>
        </p:nvSpPr>
        <p:spPr>
          <a:xfrm>
            <a:off x="13035185" y="5471476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45B1FEC-DD23-45B0-A262-6B4D4C5C9315}"/>
              </a:ext>
            </a:extLst>
          </p:cNvPr>
          <p:cNvSpPr/>
          <p:nvPr/>
        </p:nvSpPr>
        <p:spPr>
          <a:xfrm>
            <a:off x="13187585" y="5623876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A7F03E1-FA63-4604-B819-D31210AFB582}"/>
              </a:ext>
            </a:extLst>
          </p:cNvPr>
          <p:cNvSpPr/>
          <p:nvPr/>
        </p:nvSpPr>
        <p:spPr>
          <a:xfrm>
            <a:off x="13339985" y="5776276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569857-9FEA-4E50-B5BE-812E152EABA5}"/>
              </a:ext>
            </a:extLst>
          </p:cNvPr>
          <p:cNvSpPr/>
          <p:nvPr/>
        </p:nvSpPr>
        <p:spPr>
          <a:xfrm>
            <a:off x="13492385" y="5928676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AAF079D-CA48-4F10-892E-EEF2664CC501}"/>
              </a:ext>
            </a:extLst>
          </p:cNvPr>
          <p:cNvSpPr/>
          <p:nvPr/>
        </p:nvSpPr>
        <p:spPr>
          <a:xfrm>
            <a:off x="13644785" y="6081076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B68800C-A630-4E36-88C4-7512D54006BD}"/>
              </a:ext>
            </a:extLst>
          </p:cNvPr>
          <p:cNvSpPr/>
          <p:nvPr/>
        </p:nvSpPr>
        <p:spPr>
          <a:xfrm>
            <a:off x="13797185" y="6233476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E7D6E6C-CA17-47D1-B774-14D24AFA5721}"/>
              </a:ext>
            </a:extLst>
          </p:cNvPr>
          <p:cNvSpPr/>
          <p:nvPr/>
        </p:nvSpPr>
        <p:spPr>
          <a:xfrm>
            <a:off x="16060009" y="5218710"/>
            <a:ext cx="1964001" cy="1964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99EA53-03A7-4C95-B744-42DA3F85A372}"/>
              </a:ext>
            </a:extLst>
          </p:cNvPr>
          <p:cNvSpPr/>
          <p:nvPr/>
        </p:nvSpPr>
        <p:spPr>
          <a:xfrm>
            <a:off x="16212409" y="5371110"/>
            <a:ext cx="1964001" cy="19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81AE64-4C78-4576-B554-86A19EA6770E}"/>
              </a:ext>
            </a:extLst>
          </p:cNvPr>
          <p:cNvSpPr/>
          <p:nvPr/>
        </p:nvSpPr>
        <p:spPr>
          <a:xfrm>
            <a:off x="16364809" y="5523510"/>
            <a:ext cx="1964001" cy="1964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5CCF9E0-D11F-4E51-975D-3158EBBBBC82}"/>
              </a:ext>
            </a:extLst>
          </p:cNvPr>
          <p:cNvSpPr/>
          <p:nvPr/>
        </p:nvSpPr>
        <p:spPr>
          <a:xfrm>
            <a:off x="16517209" y="5675910"/>
            <a:ext cx="1964001" cy="19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1FFEFCD-B0E7-4787-B2A0-B8D82A04D1B1}"/>
              </a:ext>
            </a:extLst>
          </p:cNvPr>
          <p:cNvSpPr/>
          <p:nvPr/>
        </p:nvSpPr>
        <p:spPr>
          <a:xfrm>
            <a:off x="16669609" y="5828310"/>
            <a:ext cx="1964001" cy="1964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2476789-40EA-4326-A3C8-6A4FAA349AE2}"/>
              </a:ext>
            </a:extLst>
          </p:cNvPr>
          <p:cNvSpPr/>
          <p:nvPr/>
        </p:nvSpPr>
        <p:spPr>
          <a:xfrm>
            <a:off x="16822009" y="5980710"/>
            <a:ext cx="1964001" cy="19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E043DDE-4B08-4580-814E-6CA1D86E0F5B}"/>
              </a:ext>
            </a:extLst>
          </p:cNvPr>
          <p:cNvSpPr/>
          <p:nvPr/>
        </p:nvSpPr>
        <p:spPr>
          <a:xfrm>
            <a:off x="16974409" y="6133110"/>
            <a:ext cx="1964001" cy="1964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9D45597-1F03-481D-B7C9-A87C42C5D9F3}"/>
              </a:ext>
            </a:extLst>
          </p:cNvPr>
          <p:cNvSpPr/>
          <p:nvPr/>
        </p:nvSpPr>
        <p:spPr>
          <a:xfrm>
            <a:off x="17126809" y="6285510"/>
            <a:ext cx="1964001" cy="19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0D29554-BC01-4123-B319-CD662836AB01}"/>
              </a:ext>
            </a:extLst>
          </p:cNvPr>
          <p:cNvSpPr/>
          <p:nvPr/>
        </p:nvSpPr>
        <p:spPr>
          <a:xfrm>
            <a:off x="20469296" y="4479461"/>
            <a:ext cx="304800" cy="427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64B5D32-EDDD-4D69-B0F5-F7035BEFDD63}"/>
              </a:ext>
            </a:extLst>
          </p:cNvPr>
          <p:cNvSpPr/>
          <p:nvPr/>
        </p:nvSpPr>
        <p:spPr>
          <a:xfrm>
            <a:off x="22748447" y="5319076"/>
            <a:ext cx="304800" cy="2428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99B30DF-9BCD-4105-8C60-0CCF641CF19A}"/>
              </a:ext>
            </a:extLst>
          </p:cNvPr>
          <p:cNvSpPr/>
          <p:nvPr/>
        </p:nvSpPr>
        <p:spPr>
          <a:xfrm>
            <a:off x="1276135" y="5319076"/>
            <a:ext cx="509234" cy="5092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5AA9B71-D7B7-4AE4-B400-EE30511C9FFD}"/>
              </a:ext>
            </a:extLst>
          </p:cNvPr>
          <p:cNvSpPr/>
          <p:nvPr/>
        </p:nvSpPr>
        <p:spPr>
          <a:xfrm>
            <a:off x="5936731" y="7643176"/>
            <a:ext cx="509234" cy="5092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D81AFA0-B0BB-49AA-B5FA-2DD33531F17E}"/>
              </a:ext>
            </a:extLst>
          </p:cNvPr>
          <p:cNvSpPr/>
          <p:nvPr/>
        </p:nvSpPr>
        <p:spPr>
          <a:xfrm>
            <a:off x="10244956" y="6233476"/>
            <a:ext cx="429114" cy="4291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56C8AA-31D1-4A03-9379-CA484F660E03}"/>
              </a:ext>
            </a:extLst>
          </p:cNvPr>
          <p:cNvSpPr/>
          <p:nvPr/>
        </p:nvSpPr>
        <p:spPr>
          <a:xfrm>
            <a:off x="14169585" y="6615728"/>
            <a:ext cx="429114" cy="4291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5A27569-02F3-4B50-8554-4CD7683D7C5E}"/>
              </a:ext>
            </a:extLst>
          </p:cNvPr>
          <p:cNvCxnSpPr/>
          <p:nvPr/>
        </p:nvCxnSpPr>
        <p:spPr>
          <a:xfrm>
            <a:off x="1785369" y="5333119"/>
            <a:ext cx="5231767" cy="9679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FADC016-F1B1-4E64-8C14-8482CBDCD0EB}"/>
              </a:ext>
            </a:extLst>
          </p:cNvPr>
          <p:cNvCxnSpPr>
            <a:cxnSpLocks/>
          </p:cNvCxnSpPr>
          <p:nvPr/>
        </p:nvCxnSpPr>
        <p:spPr>
          <a:xfrm>
            <a:off x="1801794" y="5855088"/>
            <a:ext cx="5196331" cy="4304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406C4E0-1AF4-403D-AF11-808BBF1F6377}"/>
              </a:ext>
            </a:extLst>
          </p:cNvPr>
          <p:cNvCxnSpPr>
            <a:cxnSpLocks/>
          </p:cNvCxnSpPr>
          <p:nvPr/>
        </p:nvCxnSpPr>
        <p:spPr>
          <a:xfrm>
            <a:off x="6444505" y="7645788"/>
            <a:ext cx="5098812" cy="874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2FD4568-1139-4BDD-AD95-F8345D0F0507}"/>
              </a:ext>
            </a:extLst>
          </p:cNvPr>
          <p:cNvCxnSpPr>
            <a:cxnSpLocks/>
          </p:cNvCxnSpPr>
          <p:nvPr/>
        </p:nvCxnSpPr>
        <p:spPr>
          <a:xfrm flipV="1">
            <a:off x="6444505" y="7727703"/>
            <a:ext cx="5098812" cy="42142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3314BC7-A2FB-46F2-A4FB-0D0BBE03AE06}"/>
              </a:ext>
            </a:extLst>
          </p:cNvPr>
          <p:cNvCxnSpPr>
            <a:cxnSpLocks/>
          </p:cNvCxnSpPr>
          <p:nvPr/>
        </p:nvCxnSpPr>
        <p:spPr>
          <a:xfrm>
            <a:off x="10635031" y="6240712"/>
            <a:ext cx="4089618" cy="126975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DD0903-FD1F-4F0D-B61E-CDDDDE6239F6}"/>
              </a:ext>
            </a:extLst>
          </p:cNvPr>
          <p:cNvCxnSpPr>
            <a:cxnSpLocks/>
          </p:cNvCxnSpPr>
          <p:nvPr/>
        </p:nvCxnSpPr>
        <p:spPr>
          <a:xfrm>
            <a:off x="10662374" y="6665202"/>
            <a:ext cx="4032012" cy="8310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6924BCE-023A-4D46-903B-5F80409C6F83}"/>
              </a:ext>
            </a:extLst>
          </p:cNvPr>
          <p:cNvCxnSpPr>
            <a:cxnSpLocks/>
          </p:cNvCxnSpPr>
          <p:nvPr/>
        </p:nvCxnSpPr>
        <p:spPr>
          <a:xfrm>
            <a:off x="14586590" y="6629292"/>
            <a:ext cx="4032012" cy="8310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4CBC186-30FF-4C72-A807-8DAB21C4170C}"/>
              </a:ext>
            </a:extLst>
          </p:cNvPr>
          <p:cNvCxnSpPr>
            <a:cxnSpLocks/>
          </p:cNvCxnSpPr>
          <p:nvPr/>
        </p:nvCxnSpPr>
        <p:spPr>
          <a:xfrm>
            <a:off x="14601598" y="7068040"/>
            <a:ext cx="4017004" cy="3923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16FE2CF-34BB-4A7E-9D8E-26184F69242C}"/>
              </a:ext>
            </a:extLst>
          </p:cNvPr>
          <p:cNvCxnSpPr>
            <a:cxnSpLocks/>
          </p:cNvCxnSpPr>
          <p:nvPr/>
        </p:nvCxnSpPr>
        <p:spPr>
          <a:xfrm flipV="1">
            <a:off x="18018158" y="4510054"/>
            <a:ext cx="2451138" cy="7157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ABD416F-2A4F-4FE7-A331-4B1D58261CCB}"/>
              </a:ext>
            </a:extLst>
          </p:cNvPr>
          <p:cNvCxnSpPr>
            <a:cxnSpLocks/>
          </p:cNvCxnSpPr>
          <p:nvPr/>
        </p:nvCxnSpPr>
        <p:spPr>
          <a:xfrm>
            <a:off x="19090810" y="8258568"/>
            <a:ext cx="1378486" cy="4934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F8B323-8B71-48C6-B43F-4F9A47F7B968}"/>
              </a:ext>
            </a:extLst>
          </p:cNvPr>
          <p:cNvCxnSpPr>
            <a:cxnSpLocks/>
          </p:cNvCxnSpPr>
          <p:nvPr/>
        </p:nvCxnSpPr>
        <p:spPr>
          <a:xfrm flipV="1">
            <a:off x="20742790" y="7792311"/>
            <a:ext cx="1960909" cy="9897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C723B78-32FD-41A4-81AB-677E162A27B0}"/>
              </a:ext>
            </a:extLst>
          </p:cNvPr>
          <p:cNvCxnSpPr>
            <a:cxnSpLocks/>
          </p:cNvCxnSpPr>
          <p:nvPr/>
        </p:nvCxnSpPr>
        <p:spPr>
          <a:xfrm>
            <a:off x="20771106" y="4449425"/>
            <a:ext cx="1991076" cy="8696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E90DB6F-E655-442D-BE97-E412C53FB655}"/>
              </a:ext>
            </a:extLst>
          </p:cNvPr>
          <p:cNvSpPr txBox="1"/>
          <p:nvPr/>
        </p:nvSpPr>
        <p:spPr>
          <a:xfrm>
            <a:off x="1530752" y="3594599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入力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5D964E9-9D70-4D4D-A9FB-35FF415E2D19}"/>
              </a:ext>
            </a:extLst>
          </p:cNvPr>
          <p:cNvSpPr txBox="1"/>
          <p:nvPr/>
        </p:nvSpPr>
        <p:spPr>
          <a:xfrm>
            <a:off x="5211965" y="3552176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畳み込み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4D23B-C1BD-4311-821B-55D529452968}"/>
              </a:ext>
            </a:extLst>
          </p:cNvPr>
          <p:cNvSpPr txBox="1"/>
          <p:nvPr/>
        </p:nvSpPr>
        <p:spPr>
          <a:xfrm>
            <a:off x="8988661" y="3575473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プーリング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D00DCBE-47D2-429A-85DE-171A89BA011B}"/>
              </a:ext>
            </a:extLst>
          </p:cNvPr>
          <p:cNvSpPr txBox="1"/>
          <p:nvPr/>
        </p:nvSpPr>
        <p:spPr>
          <a:xfrm>
            <a:off x="12342103" y="3561725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畳み込み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26DD3D3-E65C-4923-B832-547F9D1F4B87}"/>
              </a:ext>
            </a:extLst>
          </p:cNvPr>
          <p:cNvSpPr txBox="1"/>
          <p:nvPr/>
        </p:nvSpPr>
        <p:spPr>
          <a:xfrm>
            <a:off x="15481149" y="3610696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プーリング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4FF3066-8039-4E46-82E8-B564C3F83E80}"/>
              </a:ext>
            </a:extLst>
          </p:cNvPr>
          <p:cNvSpPr txBox="1"/>
          <p:nvPr/>
        </p:nvSpPr>
        <p:spPr>
          <a:xfrm>
            <a:off x="18938410" y="3471440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全結合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91E51B2-9C64-467D-A5CD-CC2E5B489FBE}"/>
              </a:ext>
            </a:extLst>
          </p:cNvPr>
          <p:cNvSpPr txBox="1"/>
          <p:nvPr/>
        </p:nvSpPr>
        <p:spPr>
          <a:xfrm>
            <a:off x="21414841" y="3610696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出力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76414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">
            <a:extLst>
              <a:ext uri="{FF2B5EF4-FFF2-40B4-BE49-F238E27FC236}">
                <a16:creationId xmlns:a16="http://schemas.microsoft.com/office/drawing/2014/main" id="{AA378061-8D84-E511-7D87-F943E9434924}"/>
              </a:ext>
            </a:extLst>
          </p:cNvPr>
          <p:cNvGraphicFramePr/>
          <p:nvPr/>
        </p:nvGraphicFramePr>
        <p:xfrm>
          <a:off x="924059" y="4577386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">
            <a:extLst>
              <a:ext uri="{FF2B5EF4-FFF2-40B4-BE49-F238E27FC236}">
                <a16:creationId xmlns:a16="http://schemas.microsoft.com/office/drawing/2014/main" id="{B1838C2B-1CD1-5575-3CAD-5379816BBEF8}"/>
              </a:ext>
            </a:extLst>
          </p:cNvPr>
          <p:cNvGraphicFramePr/>
          <p:nvPr/>
        </p:nvGraphicFramePr>
        <p:xfrm>
          <a:off x="1174253" y="4844252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5" name="表"/>
          <p:cNvGraphicFramePr/>
          <p:nvPr/>
        </p:nvGraphicFramePr>
        <p:xfrm>
          <a:off x="1470217" y="5159979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3" name="入力層が3次元の場合"/>
          <p:cNvSpPr txBox="1"/>
          <p:nvPr/>
        </p:nvSpPr>
        <p:spPr>
          <a:xfrm>
            <a:off x="6855976" y="553118"/>
            <a:ext cx="11095986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入力層が</a:t>
            </a:r>
            <a:r>
              <a:rPr lang="ja-JP" altLang="en-US"/>
              <a:t>カラー</a:t>
            </a:r>
            <a:r>
              <a:rPr lang="en-US" altLang="ja-JP"/>
              <a:t>(3</a:t>
            </a:r>
            <a:r>
              <a:rPr lang="ja-JP" altLang="en-US"/>
              <a:t>チャンネル</a:t>
            </a:r>
            <a:r>
              <a:rPr lang="en-US" altLang="ja-JP"/>
              <a:t>)</a:t>
            </a:r>
            <a:r>
              <a:t>の場合</a:t>
            </a:r>
          </a:p>
        </p:txBody>
      </p:sp>
      <p:sp>
        <p:nvSpPr>
          <p:cNvPr id="514" name="入力データに対してカーネルと呼ばれる小さな行列をスライドさせながら学習させる手法"/>
          <p:cNvSpPr txBox="1"/>
          <p:nvPr/>
        </p:nvSpPr>
        <p:spPr>
          <a:xfrm>
            <a:off x="973963" y="1729865"/>
            <a:ext cx="23373386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カラーではそれぞれのチャンネルごとに畳み込みを行い、加算したものが</a:t>
            </a:r>
            <a:r>
              <a:rPr lang="en-US" altLang="ja-JP"/>
              <a:t>1</a:t>
            </a:r>
            <a:r>
              <a:rPr lang="ja-JP" altLang="en-US"/>
              <a:t>つのピクセルの</a:t>
            </a:r>
            <a:endParaRPr lang="en-US" altLang="ja-JP"/>
          </a:p>
          <a:p>
            <a:r>
              <a:rPr lang="ja-JP" altLang="en-US"/>
              <a:t>値になる。</a:t>
            </a:r>
            <a:endParaRPr/>
          </a:p>
        </p:txBody>
      </p:sp>
      <p:sp>
        <p:nvSpPr>
          <p:cNvPr id="517" name="入力層"/>
          <p:cNvSpPr txBox="1"/>
          <p:nvPr/>
        </p:nvSpPr>
        <p:spPr>
          <a:xfrm>
            <a:off x="4031072" y="12595794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518" name="カーネル"/>
          <p:cNvSpPr txBox="1"/>
          <p:nvPr/>
        </p:nvSpPr>
        <p:spPr>
          <a:xfrm>
            <a:off x="11003280" y="12595794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521" name="矢印"/>
          <p:cNvSpPr/>
          <p:nvPr/>
        </p:nvSpPr>
        <p:spPr>
          <a:xfrm>
            <a:off x="15024686" y="757139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22" name="全ての和を計算する"/>
          <p:cNvSpPr txBox="1"/>
          <p:nvPr/>
        </p:nvSpPr>
        <p:spPr>
          <a:xfrm>
            <a:off x="17993306" y="11639194"/>
            <a:ext cx="47192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pPr algn="ctr"/>
            <a:r>
              <a:rPr sz="4000"/>
              <a:t>全ての和を計算する</a:t>
            </a:r>
          </a:p>
        </p:txBody>
      </p:sp>
      <p:sp>
        <p:nvSpPr>
          <p:cNvPr id="519" name="線"/>
          <p:cNvSpPr/>
          <p:nvPr/>
        </p:nvSpPr>
        <p:spPr>
          <a:xfrm rot="19736157">
            <a:off x="6509667" y="6393798"/>
            <a:ext cx="4065692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0C34C56-6C27-7589-E30A-9ABF2B54DD66}"/>
              </a:ext>
            </a:extLst>
          </p:cNvPr>
          <p:cNvGraphicFramePr>
            <a:graphicFrameLocks noGrp="1"/>
          </p:cNvGraphicFramePr>
          <p:nvPr/>
        </p:nvGraphicFramePr>
        <p:xfrm>
          <a:off x="16938825" y="5595483"/>
          <a:ext cx="6521116" cy="576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279">
                  <a:extLst>
                    <a:ext uri="{9D8B030D-6E8A-4147-A177-3AD203B41FA5}">
                      <a16:colId xmlns:a16="http://schemas.microsoft.com/office/drawing/2014/main" val="286066642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198666013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85516483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403404275"/>
                    </a:ext>
                  </a:extLst>
                </a:gridCol>
              </a:tblGrid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84965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879659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49496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877378"/>
                  </a:ext>
                </a:extLst>
              </a:tr>
            </a:tbl>
          </a:graphicData>
        </a:graphic>
      </p:graphicFrame>
      <p:sp>
        <p:nvSpPr>
          <p:cNvPr id="5" name="全ての和を計算する">
            <a:extLst>
              <a:ext uri="{FF2B5EF4-FFF2-40B4-BE49-F238E27FC236}">
                <a16:creationId xmlns:a16="http://schemas.microsoft.com/office/drawing/2014/main" id="{F1DEB7A5-879C-AA40-0AD1-5B75D44F70F0}"/>
              </a:ext>
            </a:extLst>
          </p:cNvPr>
          <p:cNvSpPr txBox="1"/>
          <p:nvPr/>
        </p:nvSpPr>
        <p:spPr>
          <a:xfrm>
            <a:off x="18858929" y="12572599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特徴マップ</a:t>
            </a:r>
            <a:endParaRPr/>
          </a:p>
        </p:txBody>
      </p:sp>
      <p:graphicFrame>
        <p:nvGraphicFramePr>
          <p:cNvPr id="6" name="表">
            <a:extLst>
              <a:ext uri="{FF2B5EF4-FFF2-40B4-BE49-F238E27FC236}">
                <a16:creationId xmlns:a16="http://schemas.microsoft.com/office/drawing/2014/main" id="{B0882A6A-A128-9EB7-8B32-7917DAADC80C}"/>
              </a:ext>
            </a:extLst>
          </p:cNvPr>
          <p:cNvGraphicFramePr/>
          <p:nvPr/>
        </p:nvGraphicFramePr>
        <p:xfrm>
          <a:off x="10972685" y="68268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">
            <a:extLst>
              <a:ext uri="{FF2B5EF4-FFF2-40B4-BE49-F238E27FC236}">
                <a16:creationId xmlns:a16="http://schemas.microsoft.com/office/drawing/2014/main" id="{74F536A5-76E2-220C-FAC2-A4C0EACE8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098042"/>
              </p:ext>
            </p:extLst>
          </p:nvPr>
        </p:nvGraphicFramePr>
        <p:xfrm>
          <a:off x="11125085" y="69792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">
            <a:extLst>
              <a:ext uri="{FF2B5EF4-FFF2-40B4-BE49-F238E27FC236}">
                <a16:creationId xmlns:a16="http://schemas.microsoft.com/office/drawing/2014/main" id="{D7A41568-98F1-AF93-8944-477983D9D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795453"/>
              </p:ext>
            </p:extLst>
          </p:nvPr>
        </p:nvGraphicFramePr>
        <p:xfrm>
          <a:off x="11277485" y="71316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3944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">
            <a:extLst>
              <a:ext uri="{FF2B5EF4-FFF2-40B4-BE49-F238E27FC236}">
                <a16:creationId xmlns:a16="http://schemas.microsoft.com/office/drawing/2014/main" id="{AA378061-8D84-E511-7D87-F943E9434924}"/>
              </a:ext>
            </a:extLst>
          </p:cNvPr>
          <p:cNvGraphicFramePr/>
          <p:nvPr/>
        </p:nvGraphicFramePr>
        <p:xfrm>
          <a:off x="924059" y="4577386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">
            <a:extLst>
              <a:ext uri="{FF2B5EF4-FFF2-40B4-BE49-F238E27FC236}">
                <a16:creationId xmlns:a16="http://schemas.microsoft.com/office/drawing/2014/main" id="{B1838C2B-1CD1-5575-3CAD-5379816BBEF8}"/>
              </a:ext>
            </a:extLst>
          </p:cNvPr>
          <p:cNvGraphicFramePr/>
          <p:nvPr/>
        </p:nvGraphicFramePr>
        <p:xfrm>
          <a:off x="1174253" y="4844252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5" name="表"/>
          <p:cNvGraphicFramePr/>
          <p:nvPr/>
        </p:nvGraphicFramePr>
        <p:xfrm>
          <a:off x="1470217" y="5159979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3" name="入力層が3次元の場合"/>
          <p:cNvSpPr txBox="1"/>
          <p:nvPr/>
        </p:nvSpPr>
        <p:spPr>
          <a:xfrm>
            <a:off x="6855976" y="553118"/>
            <a:ext cx="11095986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入力層が</a:t>
            </a:r>
            <a:r>
              <a:rPr lang="ja-JP" altLang="en-US"/>
              <a:t>カラー</a:t>
            </a:r>
            <a:r>
              <a:rPr lang="en-US" altLang="ja-JP"/>
              <a:t>(3</a:t>
            </a:r>
            <a:r>
              <a:rPr lang="ja-JP" altLang="en-US"/>
              <a:t>チャンネル</a:t>
            </a:r>
            <a:r>
              <a:rPr lang="en-US" altLang="ja-JP"/>
              <a:t>)</a:t>
            </a:r>
            <a:r>
              <a:t>の場合</a:t>
            </a:r>
          </a:p>
        </p:txBody>
      </p:sp>
      <p:sp>
        <p:nvSpPr>
          <p:cNvPr id="514" name="入力データに対してカーネルと呼ばれる小さな行列をスライドさせながら学習させる手法"/>
          <p:cNvSpPr txBox="1"/>
          <p:nvPr/>
        </p:nvSpPr>
        <p:spPr>
          <a:xfrm>
            <a:off x="973963" y="1729865"/>
            <a:ext cx="23373386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カラーではそれぞれのチャンネルごとに畳み込みを行い、加算したものが</a:t>
            </a:r>
            <a:r>
              <a:rPr lang="en-US" altLang="ja-JP"/>
              <a:t>1</a:t>
            </a:r>
            <a:r>
              <a:rPr lang="ja-JP" altLang="en-US"/>
              <a:t>つのピクセルの</a:t>
            </a:r>
            <a:endParaRPr lang="en-US" altLang="ja-JP"/>
          </a:p>
          <a:p>
            <a:r>
              <a:rPr lang="ja-JP" altLang="en-US"/>
              <a:t>値になる。</a:t>
            </a:r>
            <a:endParaRPr/>
          </a:p>
        </p:txBody>
      </p:sp>
      <p:graphicFrame>
        <p:nvGraphicFramePr>
          <p:cNvPr id="516" name="表"/>
          <p:cNvGraphicFramePr/>
          <p:nvPr/>
        </p:nvGraphicFramePr>
        <p:xfrm>
          <a:off x="10972685" y="6826826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7" name="入力層"/>
          <p:cNvSpPr txBox="1"/>
          <p:nvPr/>
        </p:nvSpPr>
        <p:spPr>
          <a:xfrm>
            <a:off x="4031072" y="12595794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518" name="カーネル"/>
          <p:cNvSpPr txBox="1"/>
          <p:nvPr/>
        </p:nvSpPr>
        <p:spPr>
          <a:xfrm>
            <a:off x="11003280" y="12595794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521" name="矢印"/>
          <p:cNvSpPr/>
          <p:nvPr/>
        </p:nvSpPr>
        <p:spPr>
          <a:xfrm>
            <a:off x="15024686" y="757139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22" name="全ての和を計算する"/>
          <p:cNvSpPr txBox="1"/>
          <p:nvPr/>
        </p:nvSpPr>
        <p:spPr>
          <a:xfrm>
            <a:off x="17993306" y="11639194"/>
            <a:ext cx="47192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pPr algn="ctr"/>
            <a:r>
              <a:rPr sz="4000"/>
              <a:t>全ての和を計算する</a:t>
            </a:r>
          </a:p>
        </p:txBody>
      </p:sp>
      <p:sp>
        <p:nvSpPr>
          <p:cNvPr id="519" name="線"/>
          <p:cNvSpPr/>
          <p:nvPr/>
        </p:nvSpPr>
        <p:spPr>
          <a:xfrm rot="19736157">
            <a:off x="6509667" y="6393798"/>
            <a:ext cx="4065692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0C34C56-6C27-7589-E30A-9ABF2B54DD66}"/>
              </a:ext>
            </a:extLst>
          </p:cNvPr>
          <p:cNvGraphicFramePr>
            <a:graphicFrameLocks noGrp="1"/>
          </p:cNvGraphicFramePr>
          <p:nvPr/>
        </p:nvGraphicFramePr>
        <p:xfrm>
          <a:off x="16938825" y="5595483"/>
          <a:ext cx="6521116" cy="576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279">
                  <a:extLst>
                    <a:ext uri="{9D8B030D-6E8A-4147-A177-3AD203B41FA5}">
                      <a16:colId xmlns:a16="http://schemas.microsoft.com/office/drawing/2014/main" val="286066642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198666013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855164834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403404275"/>
                    </a:ext>
                  </a:extLst>
                </a:gridCol>
              </a:tblGrid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84965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879659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49496"/>
                  </a:ext>
                </a:extLst>
              </a:tr>
              <a:tr h="144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緑の合計</a:t>
                      </a:r>
                      <a:r>
                        <a:rPr kumimoji="1" lang="en-US" altLang="ja-JP" sz="2400"/>
                        <a:t>+</a:t>
                      </a:r>
                    </a:p>
                    <a:p>
                      <a:pPr algn="ctr"/>
                      <a:r>
                        <a:rPr kumimoji="1" lang="ja-JP" altLang="en-US" sz="2400"/>
                        <a:t>青の合計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877378"/>
                  </a:ext>
                </a:extLst>
              </a:tr>
            </a:tbl>
          </a:graphicData>
        </a:graphic>
      </p:graphicFrame>
      <p:sp>
        <p:nvSpPr>
          <p:cNvPr id="5" name="全ての和を計算する">
            <a:extLst>
              <a:ext uri="{FF2B5EF4-FFF2-40B4-BE49-F238E27FC236}">
                <a16:creationId xmlns:a16="http://schemas.microsoft.com/office/drawing/2014/main" id="{F1DEB7A5-879C-AA40-0AD1-5B75D44F70F0}"/>
              </a:ext>
            </a:extLst>
          </p:cNvPr>
          <p:cNvSpPr txBox="1"/>
          <p:nvPr/>
        </p:nvSpPr>
        <p:spPr>
          <a:xfrm>
            <a:off x="18858929" y="12572599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/>
              <a:t>特徴マップ</a:t>
            </a:r>
            <a:endParaRPr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BFB281-EFDA-9593-85B4-A75AC7C3CB87}"/>
              </a:ext>
            </a:extLst>
          </p:cNvPr>
          <p:cNvSpPr txBox="1"/>
          <p:nvPr/>
        </p:nvSpPr>
        <p:spPr>
          <a:xfrm>
            <a:off x="2184683" y="4897265"/>
            <a:ext cx="21275258" cy="2086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sz="4800"/>
              <a:t>３チャンネルであっても出力される特徴マップの枚数は</a:t>
            </a:r>
            <a:r>
              <a:rPr lang="en-US" altLang="ja-JP" sz="4800"/>
              <a:t>filters=~~</a:t>
            </a:r>
            <a:r>
              <a:rPr lang="ja-JP" altLang="en-US" sz="4800"/>
              <a:t>の数になる</a:t>
            </a:r>
            <a:endParaRPr lang="en-US" altLang="ja-JP" sz="4800"/>
          </a:p>
          <a:p>
            <a:endParaRPr lang="en-US" altLang="ja-JP" sz="4800"/>
          </a:p>
          <a:p>
            <a:r>
              <a:rPr lang="ja-JP" altLang="en-US" sz="4800"/>
              <a:t>カラーなら</a:t>
            </a:r>
            <a:r>
              <a:rPr lang="en-US" altLang="ja-JP" sz="4800"/>
              <a:t>input_shape=(</a:t>
            </a:r>
            <a:r>
              <a:rPr lang="ja-JP" altLang="en-US" sz="4800"/>
              <a:t>縦</a:t>
            </a:r>
            <a:r>
              <a:rPr lang="en-US" altLang="ja-JP" sz="4800"/>
              <a:t>,</a:t>
            </a:r>
            <a:r>
              <a:rPr lang="ja-JP" altLang="en-US" sz="4800"/>
              <a:t>横</a:t>
            </a:r>
            <a:r>
              <a:rPr lang="en-US" altLang="ja-JP" sz="4800"/>
              <a:t>,</a:t>
            </a:r>
            <a:r>
              <a:rPr lang="en-US" altLang="ja-JP" sz="4800">
                <a:solidFill>
                  <a:srgbClr val="FF0000"/>
                </a:solidFill>
              </a:rPr>
              <a:t>3</a:t>
            </a:r>
            <a:r>
              <a:rPr lang="en-US" altLang="ja-JP" sz="4800"/>
              <a:t>)</a:t>
            </a:r>
            <a:r>
              <a:rPr lang="ja-JP" altLang="en-US" sz="4800"/>
              <a:t>にするだけで手順は変わらない</a:t>
            </a:r>
          </a:p>
        </p:txBody>
      </p:sp>
    </p:spTree>
    <p:extLst>
      <p:ext uri="{BB962C8B-B14F-4D97-AF65-F5344CB8AC3E}">
        <p14:creationId xmlns:p14="http://schemas.microsoft.com/office/powerpoint/2010/main" val="260496201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DA4B64E-F1B4-4591-B137-284CCB10507E}"/>
              </a:ext>
            </a:extLst>
          </p:cNvPr>
          <p:cNvSpPr/>
          <p:nvPr/>
        </p:nvSpPr>
        <p:spPr>
          <a:xfrm>
            <a:off x="2671762" y="262938"/>
            <a:ext cx="17845088" cy="51663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5929FF-F37E-4232-9862-A171A3425D77}"/>
              </a:ext>
            </a:extLst>
          </p:cNvPr>
          <p:cNvSpPr txBox="1"/>
          <p:nvPr/>
        </p:nvSpPr>
        <p:spPr>
          <a:xfrm>
            <a:off x="3409950" y="667840"/>
            <a:ext cx="15906750" cy="45797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['accuracy'], marker='.', label='accuracy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'], marker='.', label=‘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plt.legend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['loss'], marker='.', label='loss’)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'], marker='.', label=‘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plt.legend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ja-JP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17BFDE-0AF6-E09A-AC9A-A1F3E3920986}"/>
              </a:ext>
            </a:extLst>
          </p:cNvPr>
          <p:cNvSpPr txBox="1"/>
          <p:nvPr/>
        </p:nvSpPr>
        <p:spPr>
          <a:xfrm>
            <a:off x="9500711" y="12031471"/>
            <a:ext cx="4187190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Epoch=15</a:t>
            </a:r>
            <a:endParaRPr kumimoji="0" lang="ja-JP" alt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C0992E6-B2AD-6DC7-7566-519625DB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1" y="5942827"/>
            <a:ext cx="8503920" cy="55552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21042EC-B932-B282-1771-6388AD904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389" y="6324098"/>
            <a:ext cx="7949621" cy="51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0561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012C37-4EBD-4D15-9072-A52354E77B7B}"/>
              </a:ext>
            </a:extLst>
          </p:cNvPr>
          <p:cNvSpPr/>
          <p:nvPr/>
        </p:nvSpPr>
        <p:spPr>
          <a:xfrm>
            <a:off x="2671762" y="262938"/>
            <a:ext cx="11120438" cy="2056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F21C9C-41CC-4994-ACF5-D5CCB1F47191}"/>
              </a:ext>
            </a:extLst>
          </p:cNvPr>
          <p:cNvSpPr txBox="1"/>
          <p:nvPr/>
        </p:nvSpPr>
        <p:spPr>
          <a:xfrm>
            <a:off x="3448050" y="598236"/>
            <a:ext cx="12192000" cy="1588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= model.evaluate(x_test, y_test)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print('Test loss:',score[0])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print('Test accuracy:',score[1])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C4820D-579A-4301-AE13-B716A9AF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860" y="4649336"/>
            <a:ext cx="13396340" cy="8501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D11D5F3-4C88-4CE1-93EF-A98E884C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808899"/>
            <a:ext cx="681990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loss: 0.2920217216014862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accuracy: 0.8999000191688538</a:t>
            </a:r>
            <a:endParaRPr kumimoji="0" lang="ja-JP" altLang="ja-JP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56269E-4E55-469B-8E0E-79FE7395AB1B}"/>
              </a:ext>
            </a:extLst>
          </p:cNvPr>
          <p:cNvSpPr txBox="1"/>
          <p:nvPr/>
        </p:nvSpPr>
        <p:spPr>
          <a:xfrm>
            <a:off x="12763500" y="2991519"/>
            <a:ext cx="94297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既に</a:t>
            </a: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MLP</a:t>
            </a:r>
            <a:r>
              <a:rPr lang="ja-JP" altLang="en-US" sz="4000" dirty="0"/>
              <a:t>よりも精度が良いことが分かる</a:t>
            </a:r>
            <a:endParaRPr kumimoji="0" lang="ja-JP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4557E8-44A1-4E40-B298-2ED789E1754A}"/>
              </a:ext>
            </a:extLst>
          </p:cNvPr>
          <p:cNvSpPr txBox="1"/>
          <p:nvPr/>
        </p:nvSpPr>
        <p:spPr>
          <a:xfrm>
            <a:off x="12420600" y="4029127"/>
            <a:ext cx="9429750" cy="6565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MLP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（前回のスライド）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32F0B4-C569-551A-A1A6-7E4DABFB1845}"/>
              </a:ext>
            </a:extLst>
          </p:cNvPr>
          <p:cNvSpPr txBox="1"/>
          <p:nvPr/>
        </p:nvSpPr>
        <p:spPr>
          <a:xfrm>
            <a:off x="16158210" y="782981"/>
            <a:ext cx="4187190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Epoch=15</a:t>
            </a:r>
            <a:endParaRPr kumimoji="0" lang="ja-JP" alt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302631-FC6A-092A-4E9A-55EFEE2D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48" y="9083010"/>
            <a:ext cx="6176319" cy="403475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A7D529B-AB32-C923-B913-52D53730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348" y="4685717"/>
            <a:ext cx="6199200" cy="40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6724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012C37-4EBD-4D15-9072-A52354E77B7B}"/>
              </a:ext>
            </a:extLst>
          </p:cNvPr>
          <p:cNvSpPr/>
          <p:nvPr/>
        </p:nvSpPr>
        <p:spPr>
          <a:xfrm>
            <a:off x="2671762" y="262938"/>
            <a:ext cx="11120438" cy="2056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F21C9C-41CC-4994-ACF5-D5CCB1F47191}"/>
              </a:ext>
            </a:extLst>
          </p:cNvPr>
          <p:cNvSpPr txBox="1"/>
          <p:nvPr/>
        </p:nvSpPr>
        <p:spPr>
          <a:xfrm>
            <a:off x="3448050" y="598236"/>
            <a:ext cx="12192000" cy="1588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= model.evaluate(x_test, y_test)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print('Test loss:',score[0])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print('Test accuracy:',score[1])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C4820D-579A-4301-AE13-B716A9AF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860" y="4649336"/>
            <a:ext cx="13396340" cy="8501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D11D5F3-4C88-4CE1-93EF-A98E884C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655011"/>
            <a:ext cx="68199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loss: 0.34445714950561523 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accuracy: 0.9031999707221985</a:t>
            </a:r>
            <a:r>
              <a:rPr kumimoji="0" lang="ja-JP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CE00D6-46A8-45B0-A6AA-C7DCBB45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45"/>
          <a:stretch/>
        </p:blipFill>
        <p:spPr>
          <a:xfrm>
            <a:off x="1966531" y="4685717"/>
            <a:ext cx="6161087" cy="40614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9FF1794-3BCB-42EB-AA6A-95BC6A81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45"/>
          <a:stretch/>
        </p:blipFill>
        <p:spPr>
          <a:xfrm>
            <a:off x="1966531" y="9030283"/>
            <a:ext cx="6161087" cy="406141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56269E-4E55-469B-8E0E-79FE7395AB1B}"/>
              </a:ext>
            </a:extLst>
          </p:cNvPr>
          <p:cNvSpPr txBox="1"/>
          <p:nvPr/>
        </p:nvSpPr>
        <p:spPr>
          <a:xfrm>
            <a:off x="12763500" y="2991519"/>
            <a:ext cx="94297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既に</a:t>
            </a: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MLP</a:t>
            </a:r>
            <a:r>
              <a:rPr lang="ja-JP" altLang="en-US" sz="4000" dirty="0"/>
              <a:t>よりも精度が良いことが分かる</a:t>
            </a:r>
            <a:endParaRPr kumimoji="0" lang="ja-JP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4557E8-44A1-4E40-B298-2ED789E1754A}"/>
              </a:ext>
            </a:extLst>
          </p:cNvPr>
          <p:cNvSpPr txBox="1"/>
          <p:nvPr/>
        </p:nvSpPr>
        <p:spPr>
          <a:xfrm>
            <a:off x="12420600" y="4029127"/>
            <a:ext cx="9429750" cy="6565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MLP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（前回のスライド）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32F0B4-C569-551A-A1A6-7E4DABFB1845}"/>
              </a:ext>
            </a:extLst>
          </p:cNvPr>
          <p:cNvSpPr txBox="1"/>
          <p:nvPr/>
        </p:nvSpPr>
        <p:spPr>
          <a:xfrm>
            <a:off x="16158210" y="782981"/>
            <a:ext cx="4187190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Epoch=50</a:t>
            </a:r>
            <a:endParaRPr kumimoji="0" lang="ja-JP" alt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6505849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80F372C-0B8B-442F-A2D7-4BA3FC2CEFC5}"/>
              </a:ext>
            </a:extLst>
          </p:cNvPr>
          <p:cNvSpPr/>
          <p:nvPr/>
        </p:nvSpPr>
        <p:spPr>
          <a:xfrm>
            <a:off x="272464" y="1737051"/>
            <a:ext cx="19699956" cy="106454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290786-1CB3-404D-A8F8-C2667BD283F6}"/>
              </a:ext>
            </a:extLst>
          </p:cNvPr>
          <p:cNvSpPr txBox="1"/>
          <p:nvPr/>
        </p:nvSpPr>
        <p:spPr>
          <a:xfrm>
            <a:off x="1019174" y="2220466"/>
            <a:ext cx="21142994" cy="906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tensorflow.keras.models</a:t>
            </a:r>
            <a:r>
              <a:rPr lang="en-US" altLang="ja-JP" sz="3600" dirty="0">
                <a:solidFill>
                  <a:schemeClr val="bg1"/>
                </a:solidFill>
              </a:rPr>
              <a:t> import Sequential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tensorflow.keras.layers</a:t>
            </a:r>
            <a:r>
              <a:rPr lang="en-US" altLang="ja-JP" sz="3600" dirty="0">
                <a:solidFill>
                  <a:schemeClr val="bg1"/>
                </a:solidFill>
              </a:rPr>
              <a:t> import Dense, Dropout, Conv2D, Flatten, MaxPooling2D</a:t>
            </a: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model = Sequential()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(Conv2D(filters=32,kernel_size=(3,3),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</a:rPr>
              <a:t>　　　　　</a:t>
            </a:r>
            <a:r>
              <a:rPr lang="en-US" altLang="ja-JP" sz="3600" dirty="0">
                <a:solidFill>
                  <a:schemeClr val="bg1"/>
                </a:solidFill>
              </a:rPr>
              <a:t>padding='same',</a:t>
            </a:r>
            <a:r>
              <a:rPr lang="en-US" altLang="ja-JP" sz="3600" dirty="0" err="1">
                <a:solidFill>
                  <a:schemeClr val="bg1"/>
                </a:solidFill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</a:rPr>
              <a:t>=(28,28,1),activation='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</a:rPr>
              <a:t>’))</a:t>
            </a:r>
          </a:p>
          <a:p>
            <a:pPr algn="l"/>
            <a:endParaRPr lang="en-US" altLang="ja-JP" sz="3600" dirty="0" err="1">
              <a:solidFill>
                <a:schemeClr val="bg1"/>
              </a:solidFill>
            </a:endParaRP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(Conv2D(filters=64,kernel_size=(3,3), strides = (1, 1),</a:t>
            </a:r>
          </a:p>
          <a:p>
            <a:pPr algn="l"/>
            <a:r>
              <a:rPr lang="ja-JP" altLang="en-US" sz="3600" dirty="0">
                <a:solidFill>
                  <a:srgbClr val="FFFF00"/>
                </a:solidFill>
              </a:rPr>
              <a:t>　　　　　</a:t>
            </a:r>
            <a:r>
              <a:rPr lang="en-US" altLang="ja-JP" sz="3600" dirty="0">
                <a:solidFill>
                  <a:srgbClr val="FFFF00"/>
                </a:solidFill>
              </a:rPr>
              <a:t>padding='same', activation='</a:t>
            </a:r>
            <a:r>
              <a:rPr lang="en-US" altLang="ja-JP" sz="3600" dirty="0" err="1">
                <a:solidFill>
                  <a:srgbClr val="FFFF00"/>
                </a:solidFill>
              </a:rPr>
              <a:t>relu</a:t>
            </a:r>
            <a:r>
              <a:rPr lang="en-US" altLang="ja-JP" sz="3600" dirty="0">
                <a:solidFill>
                  <a:srgbClr val="FFFF00"/>
                </a:solidFill>
              </a:rPr>
              <a:t>’))</a:t>
            </a:r>
          </a:p>
          <a:p>
            <a:pPr algn="l"/>
            <a:endParaRPr lang="en-US" altLang="ja-JP" sz="3600" dirty="0" err="1">
              <a:solidFill>
                <a:srgbClr val="FFFF00"/>
              </a:solidFill>
            </a:endParaRPr>
          </a:p>
          <a:p>
            <a:pPr algn="l"/>
            <a:endParaRPr lang="en-US" altLang="ja-JP" sz="3600" dirty="0" err="1">
              <a:solidFill>
                <a:schemeClr val="bg1"/>
              </a:solidFill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</a:rPr>
              <a:t>’))</a:t>
            </a: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</a:rPr>
              <a:t>',optimizer='</a:t>
            </a:r>
            <a:r>
              <a:rPr lang="en-US" altLang="ja-JP" sz="3600" dirty="0" err="1">
                <a:solidFill>
                  <a:schemeClr val="bg1"/>
                </a:solidFill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</a:rPr>
              <a:t>()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入力データの周りを0で埋めてサイズを同じにする">
            <a:extLst>
              <a:ext uri="{FF2B5EF4-FFF2-40B4-BE49-F238E27FC236}">
                <a16:creationId xmlns:a16="http://schemas.microsoft.com/office/drawing/2014/main" id="{28D98EAA-8E36-4256-964C-7CD344AA5A35}"/>
              </a:ext>
            </a:extLst>
          </p:cNvPr>
          <p:cNvSpPr txBox="1"/>
          <p:nvPr/>
        </p:nvSpPr>
        <p:spPr>
          <a:xfrm>
            <a:off x="8564498" y="344381"/>
            <a:ext cx="553997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畳み込み層の追加</a:t>
            </a:r>
            <a:endParaRPr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C50C2A4-E5B1-422C-81C5-B1DC50AD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604" y="3810000"/>
            <a:ext cx="9639252" cy="5672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68645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5E6D0-54A8-4476-9A3D-7E4871FC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090013"/>
            <a:ext cx="68199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loss: 0.34445714950561523 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accuracy: 0.9031999707221985</a:t>
            </a:r>
            <a:r>
              <a:rPr kumimoji="0" lang="ja-JP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2234CF-2457-49B6-B9EB-13A100526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5"/>
          <a:stretch/>
        </p:blipFill>
        <p:spPr>
          <a:xfrm>
            <a:off x="1618889" y="3831064"/>
            <a:ext cx="6945609" cy="457857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386533E-EB0C-4A41-9F25-00AA28880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5"/>
          <a:stretch/>
        </p:blipFill>
        <p:spPr>
          <a:xfrm>
            <a:off x="1618889" y="8684572"/>
            <a:ext cx="6945611" cy="4578573"/>
          </a:xfrm>
          <a:prstGeom prst="rect">
            <a:avLst/>
          </a:prstGeom>
        </p:spPr>
      </p:pic>
      <p:sp>
        <p:nvSpPr>
          <p:cNvPr id="5" name="入力データの周りを0で埋めてサイズを同じにする">
            <a:extLst>
              <a:ext uri="{FF2B5EF4-FFF2-40B4-BE49-F238E27FC236}">
                <a16:creationId xmlns:a16="http://schemas.microsoft.com/office/drawing/2014/main" id="{35F2A4DE-85CE-480D-8379-3F5B6AF691E5}"/>
              </a:ext>
            </a:extLst>
          </p:cNvPr>
          <p:cNvSpPr txBox="1"/>
          <p:nvPr/>
        </p:nvSpPr>
        <p:spPr>
          <a:xfrm>
            <a:off x="8564498" y="344381"/>
            <a:ext cx="553997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畳み込み層の追加</a:t>
            </a:r>
            <a:endParaRPr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D6260FE-9532-4B1F-BA8C-763102D07E94}"/>
              </a:ext>
            </a:extLst>
          </p:cNvPr>
          <p:cNvSpPr/>
          <p:nvPr/>
        </p:nvSpPr>
        <p:spPr>
          <a:xfrm>
            <a:off x="10972800" y="7275539"/>
            <a:ext cx="2019300" cy="13335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A6A48DF-5842-4DB9-813E-40DC1D32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775" y="3423443"/>
            <a:ext cx="7520376" cy="1007446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420D5E1-2D20-4865-848D-E9B5D8364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602" y="1936125"/>
            <a:ext cx="72390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loss: 0.4930589497089386 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accuracy: 0.9175000190734863</a:t>
            </a:r>
            <a:r>
              <a:rPr kumimoji="0" lang="ja-JP" altLang="ja-JP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9481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51443B0-0D89-43C2-832A-2888A0AF737D}"/>
              </a:ext>
            </a:extLst>
          </p:cNvPr>
          <p:cNvSpPr/>
          <p:nvPr/>
        </p:nvSpPr>
        <p:spPr>
          <a:xfrm>
            <a:off x="176212" y="1737051"/>
            <a:ext cx="19988714" cy="106454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AC31CE-1E30-4A61-A448-3C91B0ACEE35}"/>
              </a:ext>
            </a:extLst>
          </p:cNvPr>
          <p:cNvSpPr txBox="1"/>
          <p:nvPr/>
        </p:nvSpPr>
        <p:spPr>
          <a:xfrm>
            <a:off x="1019173" y="2220466"/>
            <a:ext cx="19530763" cy="906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tensorflow.keras.models</a:t>
            </a:r>
            <a:r>
              <a:rPr lang="en-US" altLang="ja-JP" sz="3600" dirty="0">
                <a:solidFill>
                  <a:schemeClr val="bg1"/>
                </a:solidFill>
              </a:rPr>
              <a:t> import Sequential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tensorflow.keras.layers</a:t>
            </a:r>
            <a:r>
              <a:rPr lang="en-US" altLang="ja-JP" sz="3600" dirty="0">
                <a:solidFill>
                  <a:schemeClr val="bg1"/>
                </a:solidFill>
              </a:rPr>
              <a:t> import Dense, Dropout, Conv2D, Flatten, MaxPooling2D</a:t>
            </a: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model = Sequential()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(Conv2D(filters=32,kernel_size=(3,3),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</a:rPr>
              <a:t>　　　　　</a:t>
            </a:r>
            <a:r>
              <a:rPr lang="en-US" altLang="ja-JP" sz="3600" dirty="0">
                <a:solidFill>
                  <a:schemeClr val="bg1"/>
                </a:solidFill>
              </a:rPr>
              <a:t>padding='same',</a:t>
            </a:r>
            <a:r>
              <a:rPr lang="en-US" altLang="ja-JP" sz="3600" dirty="0" err="1">
                <a:solidFill>
                  <a:schemeClr val="bg1"/>
                </a:solidFill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</a:rPr>
              <a:t>=(28,28,1),activation='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</a:rPr>
              <a:t>’))</a:t>
            </a:r>
          </a:p>
          <a:p>
            <a:pPr algn="l"/>
            <a:endParaRPr lang="en-US" altLang="ja-JP" sz="3600" dirty="0" err="1">
              <a:solidFill>
                <a:srgbClr val="FFFF00"/>
              </a:solidFill>
            </a:endParaRP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(Conv2D(filters=64,kernel_size=(3,3),</a:t>
            </a:r>
            <a:r>
              <a:rPr lang="en-US" altLang="ja-JP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rgbClr val="FFFF00"/>
                </a:solidFill>
              </a:rPr>
              <a:t>strides = (1, 1),</a:t>
            </a:r>
          </a:p>
          <a:p>
            <a:pPr algn="l"/>
            <a:r>
              <a:rPr lang="ja-JP" altLang="en-US" sz="3600" dirty="0">
                <a:solidFill>
                  <a:srgbClr val="FFFF00"/>
                </a:solidFill>
              </a:rPr>
              <a:t>　　　　　</a:t>
            </a:r>
            <a:r>
              <a:rPr lang="en-US" altLang="ja-JP" sz="3600" dirty="0">
                <a:solidFill>
                  <a:srgbClr val="FFFF00"/>
                </a:solidFill>
              </a:rPr>
              <a:t>padding='same', activation='</a:t>
            </a:r>
            <a:r>
              <a:rPr lang="en-US" altLang="ja-JP" sz="3600" dirty="0" err="1">
                <a:solidFill>
                  <a:srgbClr val="FFFF00"/>
                </a:solidFill>
              </a:rPr>
              <a:t>relu</a:t>
            </a:r>
            <a:r>
              <a:rPr lang="en-US" altLang="ja-JP" sz="3600" dirty="0">
                <a:solidFill>
                  <a:srgbClr val="FFFF00"/>
                </a:solidFill>
              </a:rPr>
              <a:t>’))</a:t>
            </a:r>
          </a:p>
          <a:p>
            <a:pPr algn="l"/>
            <a:r>
              <a:rPr lang="en-US" altLang="ja-JP" sz="3600" dirty="0" err="1">
                <a:solidFill>
                  <a:schemeClr val="accent4"/>
                </a:solidFill>
              </a:rPr>
              <a:t>model.add</a:t>
            </a:r>
            <a:r>
              <a:rPr lang="en-US" altLang="ja-JP" sz="3600" dirty="0">
                <a:solidFill>
                  <a:schemeClr val="accent4"/>
                </a:solidFill>
              </a:rPr>
              <a:t>(MaxPooling2D(</a:t>
            </a:r>
            <a:r>
              <a:rPr lang="en-US" altLang="ja-JP" sz="3600" dirty="0" err="1">
                <a:solidFill>
                  <a:schemeClr val="accent4"/>
                </a:solidFill>
              </a:rPr>
              <a:t>pool_size</a:t>
            </a:r>
            <a:r>
              <a:rPr lang="en-US" altLang="ja-JP" sz="3600" dirty="0">
                <a:solidFill>
                  <a:schemeClr val="accent4"/>
                </a:solidFill>
              </a:rPr>
              <a:t>=(2,2)))</a:t>
            </a:r>
          </a:p>
          <a:p>
            <a:pPr algn="l"/>
            <a:endParaRPr lang="en-US" altLang="ja-JP" sz="3600" dirty="0" err="1">
              <a:solidFill>
                <a:schemeClr val="bg1"/>
              </a:solidFill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</a:rPr>
              <a:t>’))</a:t>
            </a: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</a:rPr>
              <a:t>',optimizer='</a:t>
            </a:r>
            <a:r>
              <a:rPr lang="en-US" altLang="ja-JP" sz="3600" dirty="0" err="1">
                <a:solidFill>
                  <a:schemeClr val="bg1"/>
                </a:solidFill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</a:rPr>
              <a:t>()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入力データの周りを0で埋めてサイズを同じにする">
            <a:extLst>
              <a:ext uri="{FF2B5EF4-FFF2-40B4-BE49-F238E27FC236}">
                <a16:creationId xmlns:a16="http://schemas.microsoft.com/office/drawing/2014/main" id="{06826132-6DD8-4268-81EF-69BE4EA73268}"/>
              </a:ext>
            </a:extLst>
          </p:cNvPr>
          <p:cNvSpPr txBox="1"/>
          <p:nvPr/>
        </p:nvSpPr>
        <p:spPr>
          <a:xfrm>
            <a:off x="8224664" y="344381"/>
            <a:ext cx="621965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プーリング層の追加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83645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51443B0-0D89-43C2-832A-2888A0AF737D}"/>
              </a:ext>
            </a:extLst>
          </p:cNvPr>
          <p:cNvSpPr/>
          <p:nvPr/>
        </p:nvSpPr>
        <p:spPr>
          <a:xfrm>
            <a:off x="176212" y="1737051"/>
            <a:ext cx="19988714" cy="106454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AC31CE-1E30-4A61-A448-3C91B0ACEE35}"/>
              </a:ext>
            </a:extLst>
          </p:cNvPr>
          <p:cNvSpPr txBox="1"/>
          <p:nvPr/>
        </p:nvSpPr>
        <p:spPr>
          <a:xfrm>
            <a:off x="1019173" y="2220466"/>
            <a:ext cx="19530763" cy="906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tensorflow.keras.models</a:t>
            </a:r>
            <a:r>
              <a:rPr lang="en-US" altLang="ja-JP" sz="3600" dirty="0">
                <a:solidFill>
                  <a:schemeClr val="bg1"/>
                </a:solidFill>
              </a:rPr>
              <a:t> import Sequential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tensorflow.keras.layers</a:t>
            </a:r>
            <a:r>
              <a:rPr lang="en-US" altLang="ja-JP" sz="3600" dirty="0">
                <a:solidFill>
                  <a:schemeClr val="bg1"/>
                </a:solidFill>
              </a:rPr>
              <a:t> import Dense, Dropout, Conv2D, Flatten, MaxPooling2D</a:t>
            </a: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model = Sequential()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(Conv2D(filters=32,kernel_size=(3,3),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</a:rPr>
              <a:t>　　　　　</a:t>
            </a:r>
            <a:r>
              <a:rPr lang="en-US" altLang="ja-JP" sz="3600" dirty="0">
                <a:solidFill>
                  <a:schemeClr val="bg1"/>
                </a:solidFill>
              </a:rPr>
              <a:t>padding='same',</a:t>
            </a:r>
            <a:r>
              <a:rPr lang="en-US" altLang="ja-JP" sz="3600" dirty="0" err="1">
                <a:solidFill>
                  <a:schemeClr val="bg1"/>
                </a:solidFill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</a:rPr>
              <a:t>=(28,28,1),activation='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</a:rPr>
              <a:t>’))</a:t>
            </a:r>
          </a:p>
          <a:p>
            <a:pPr algn="l"/>
            <a:endParaRPr lang="en-US" altLang="ja-JP" sz="3600" dirty="0" err="1">
              <a:solidFill>
                <a:srgbClr val="FFFF00"/>
              </a:solidFill>
            </a:endParaRP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(Conv2D(filters=64,kernel_size=(3,3), strides = (1, 1),</a:t>
            </a:r>
          </a:p>
          <a:p>
            <a:pPr algn="l"/>
            <a:r>
              <a:rPr lang="ja-JP" altLang="en-US" sz="3600" dirty="0">
                <a:solidFill>
                  <a:srgbClr val="FFFF00"/>
                </a:solidFill>
              </a:rPr>
              <a:t>　　　　　</a:t>
            </a:r>
            <a:r>
              <a:rPr lang="en-US" altLang="ja-JP" sz="3600" dirty="0">
                <a:solidFill>
                  <a:srgbClr val="FFFF00"/>
                </a:solidFill>
              </a:rPr>
              <a:t>padding='same', activation='</a:t>
            </a:r>
            <a:r>
              <a:rPr lang="en-US" altLang="ja-JP" sz="3600" dirty="0" err="1">
                <a:solidFill>
                  <a:srgbClr val="FFFF00"/>
                </a:solidFill>
              </a:rPr>
              <a:t>relu</a:t>
            </a:r>
            <a:r>
              <a:rPr lang="en-US" altLang="ja-JP" sz="3600" dirty="0">
                <a:solidFill>
                  <a:srgbClr val="FFFF00"/>
                </a:solidFill>
              </a:rPr>
              <a:t>’))</a:t>
            </a:r>
          </a:p>
          <a:p>
            <a:pPr algn="l"/>
            <a:r>
              <a:rPr lang="en-US" altLang="ja-JP" sz="3600" dirty="0" err="1">
                <a:solidFill>
                  <a:schemeClr val="accent4"/>
                </a:solidFill>
              </a:rPr>
              <a:t>model.add</a:t>
            </a:r>
            <a:r>
              <a:rPr lang="en-US" altLang="ja-JP" sz="3600" dirty="0">
                <a:solidFill>
                  <a:schemeClr val="accent4"/>
                </a:solidFill>
              </a:rPr>
              <a:t>(MaxPooling2D(</a:t>
            </a:r>
            <a:r>
              <a:rPr lang="en-US" altLang="ja-JP" sz="3600" dirty="0" err="1">
                <a:solidFill>
                  <a:schemeClr val="accent4"/>
                </a:solidFill>
              </a:rPr>
              <a:t>pool_size</a:t>
            </a:r>
            <a:r>
              <a:rPr lang="en-US" altLang="ja-JP" sz="3600" dirty="0">
                <a:solidFill>
                  <a:schemeClr val="accent4"/>
                </a:solidFill>
              </a:rPr>
              <a:t>=(2,2)))</a:t>
            </a:r>
          </a:p>
          <a:p>
            <a:pPr algn="l"/>
            <a:endParaRPr lang="en-US" altLang="ja-JP" sz="3600" dirty="0" err="1">
              <a:solidFill>
                <a:schemeClr val="bg1"/>
              </a:solidFill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</a:rPr>
              <a:t>’))</a:t>
            </a: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endParaRPr lang="en-US" altLang="ja-JP" sz="3600" dirty="0">
              <a:solidFill>
                <a:schemeClr val="bg1"/>
              </a:solidFill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</a:rPr>
              <a:t>',optimizer='</a:t>
            </a:r>
            <a:r>
              <a:rPr lang="en-US" altLang="ja-JP" sz="3600" dirty="0" err="1">
                <a:solidFill>
                  <a:schemeClr val="bg1"/>
                </a:solidFill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</a:rPr>
              <a:t>()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入力データの周りを0で埋めてサイズを同じにする">
            <a:extLst>
              <a:ext uri="{FF2B5EF4-FFF2-40B4-BE49-F238E27FC236}">
                <a16:creationId xmlns:a16="http://schemas.microsoft.com/office/drawing/2014/main" id="{06826132-6DD8-4268-81EF-69BE4EA73268}"/>
              </a:ext>
            </a:extLst>
          </p:cNvPr>
          <p:cNvSpPr txBox="1"/>
          <p:nvPr/>
        </p:nvSpPr>
        <p:spPr>
          <a:xfrm>
            <a:off x="8224664" y="344381"/>
            <a:ext cx="621965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プーリング層の追加</a:t>
            </a:r>
            <a:endParaRPr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3AEE61C-31D3-4577-8176-30657164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316" y="3983040"/>
            <a:ext cx="9525058" cy="6153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76711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プーリング層"/>
          <p:cNvSpPr txBox="1"/>
          <p:nvPr/>
        </p:nvSpPr>
        <p:spPr>
          <a:xfrm>
            <a:off x="10172763" y="752191"/>
            <a:ext cx="4038474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プーリング層</a:t>
            </a:r>
          </a:p>
        </p:txBody>
      </p:sp>
      <p:sp>
        <p:nvSpPr>
          <p:cNvPr id="641" name="データを縮小する方法"/>
          <p:cNvSpPr txBox="1"/>
          <p:nvPr/>
        </p:nvSpPr>
        <p:spPr>
          <a:xfrm>
            <a:off x="8782811" y="2188099"/>
            <a:ext cx="6818377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データを縮小する方法</a:t>
            </a:r>
          </a:p>
        </p:txBody>
      </p:sp>
      <p:sp>
        <p:nvSpPr>
          <p:cNvPr id="642" name="マックスプーリング：入力データを小さな領域に分割し、各領域の最大値をとってくることで、データを縮小する。"/>
          <p:cNvSpPr txBox="1"/>
          <p:nvPr/>
        </p:nvSpPr>
        <p:spPr>
          <a:xfrm>
            <a:off x="1406047" y="3689316"/>
            <a:ext cx="21571906" cy="1293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300"/>
            </a:lvl1pPr>
          </a:lstStyle>
          <a:p>
            <a:r>
              <a:t>マックスプーリング：入力データを小さな領域に分割し、各領域の</a:t>
            </a:r>
            <a:r>
              <a:rPr>
                <a:solidFill>
                  <a:srgbClr val="FF0000"/>
                </a:solidFill>
              </a:rPr>
              <a:t>最大値</a:t>
            </a:r>
            <a:r>
              <a:t>をとってくることで、データを縮小する。</a:t>
            </a:r>
          </a:p>
        </p:txBody>
      </p:sp>
      <p:graphicFrame>
        <p:nvGraphicFramePr>
          <p:cNvPr id="643" name="表"/>
          <p:cNvGraphicFramePr/>
          <p:nvPr/>
        </p:nvGraphicFramePr>
        <p:xfrm>
          <a:off x="3012230" y="6523053"/>
          <a:ext cx="7219224" cy="568178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0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-1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4" name="表"/>
          <p:cNvGraphicFramePr/>
          <p:nvPr/>
        </p:nvGraphicFramePr>
        <p:xfrm>
          <a:off x="14891055" y="7643985"/>
          <a:ext cx="4540950" cy="34399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7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9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9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" name="矢印"/>
          <p:cNvSpPr/>
          <p:nvPr/>
        </p:nvSpPr>
        <p:spPr>
          <a:xfrm>
            <a:off x="11926254" y="872894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DADDCAED-9860-70FB-6B0B-AC5480128CA5}"/>
              </a:ext>
            </a:extLst>
          </p:cNvPr>
          <p:cNvSpPr/>
          <p:nvPr/>
        </p:nvSpPr>
        <p:spPr>
          <a:xfrm>
            <a:off x="5221705" y="6713622"/>
            <a:ext cx="1050758" cy="1084960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BB23CDB-7175-D471-704C-7C4706F2023F}"/>
              </a:ext>
            </a:extLst>
          </p:cNvPr>
          <p:cNvSpPr/>
          <p:nvPr/>
        </p:nvSpPr>
        <p:spPr>
          <a:xfrm>
            <a:off x="8782811" y="6713622"/>
            <a:ext cx="1050758" cy="1084960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27E91C0E-B9DB-F12D-4A57-BA074C758243}"/>
              </a:ext>
            </a:extLst>
          </p:cNvPr>
          <p:cNvSpPr/>
          <p:nvPr/>
        </p:nvSpPr>
        <p:spPr>
          <a:xfrm>
            <a:off x="6962032" y="10908632"/>
            <a:ext cx="1050758" cy="1084960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9A6F643E-1758-96FD-B12D-6154DFC00C09}"/>
              </a:ext>
            </a:extLst>
          </p:cNvPr>
          <p:cNvSpPr/>
          <p:nvPr/>
        </p:nvSpPr>
        <p:spPr>
          <a:xfrm>
            <a:off x="5221463" y="9560298"/>
            <a:ext cx="1050758" cy="1084960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0DD3245-BE26-4018-A9D5-884BDDD1F63C}"/>
              </a:ext>
            </a:extLst>
          </p:cNvPr>
          <p:cNvSpPr/>
          <p:nvPr/>
        </p:nvSpPr>
        <p:spPr>
          <a:xfrm>
            <a:off x="704850" y="986838"/>
            <a:ext cx="16421100" cy="11452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0316DC-AF71-4023-88DE-0C279F23470B}"/>
              </a:ext>
            </a:extLst>
          </p:cNvPr>
          <p:cNvSpPr txBox="1"/>
          <p:nvPr/>
        </p:nvSpPr>
        <p:spPr>
          <a:xfrm>
            <a:off x="2062162" y="2148888"/>
            <a:ext cx="15330488" cy="9565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tensorflow.keras.datasets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fashion_mnist</a:t>
            </a: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fashion_mnist.load_data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print(x_train.shape)</a:t>
            </a:r>
          </a:p>
          <a:p>
            <a:pPr algn="l"/>
            <a:r>
              <a:rPr lang="fr-FR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print(y_train.shape)</a:t>
            </a:r>
          </a:p>
          <a:p>
            <a:pPr algn="l"/>
            <a:r>
              <a:rPr lang="fr-FR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print(x_test.shape)</a:t>
            </a:r>
          </a:p>
          <a:p>
            <a:pPr algn="l"/>
            <a:r>
              <a:rPr lang="fr-FR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print(y_test.shape)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 = x_train.reshape(x_train.shape[0],</a:t>
            </a:r>
            <a:r>
              <a:rPr lang="fr-FR" altLang="ja-JP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28,28,1</a:t>
            </a:r>
            <a:r>
              <a:rPr lang="fr-FR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)/255</a:t>
            </a: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x_test.reshape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x_test.shape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[0],</a:t>
            </a:r>
            <a:r>
              <a:rPr lang="en-US" altLang="ja-JP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28,28,1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)/255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tensorflow.keras.utils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to_categorical</a:t>
            </a:r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to_categorical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to_categorical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altLang="ja-JP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print(x_train.shape)</a:t>
            </a:r>
          </a:p>
          <a:p>
            <a:pPr algn="l"/>
            <a:r>
              <a:rPr lang="fr-FR" altLang="ja-JP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print(y_train.shape)</a:t>
            </a:r>
          </a:p>
          <a:p>
            <a:pPr algn="l"/>
            <a:r>
              <a:rPr lang="fr-FR" altLang="ja-JP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print(x_test.shape)</a:t>
            </a:r>
          </a:p>
          <a:p>
            <a:pPr algn="l"/>
            <a:r>
              <a:rPr lang="fr-FR" altLang="ja-JP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print(y_test.shape)</a:t>
            </a:r>
            <a:endParaRPr lang="ja-JP" altLang="en-US" sz="3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5B604599-40FC-4D0B-9315-399F5C4E5781}"/>
              </a:ext>
            </a:extLst>
          </p:cNvPr>
          <p:cNvSpPr/>
          <p:nvPr/>
        </p:nvSpPr>
        <p:spPr>
          <a:xfrm>
            <a:off x="15601950" y="1543050"/>
            <a:ext cx="8248650" cy="2914650"/>
          </a:xfrm>
          <a:prstGeom prst="wedgeEllipseCallout">
            <a:avLst>
              <a:gd name="adj1" fmla="val -96815"/>
              <a:gd name="adj2" fmla="val 100408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805569-7130-47B0-A2FE-02C73843997F}"/>
              </a:ext>
            </a:extLst>
          </p:cNvPr>
          <p:cNvSpPr txBox="1"/>
          <p:nvPr/>
        </p:nvSpPr>
        <p:spPr>
          <a:xfrm>
            <a:off x="16916400" y="2284281"/>
            <a:ext cx="5619750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CNN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の場合は</a:t>
            </a: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1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次元にしない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枚数、縦、横、色の数</a:t>
            </a:r>
            <a:r>
              <a:rPr lang="en-US" altLang="ja-JP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の</a:t>
            </a: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4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次元で入力する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727123-75DC-4FBB-9AF9-32B46CD7F406}"/>
              </a:ext>
            </a:extLst>
          </p:cNvPr>
          <p:cNvSpPr txBox="1"/>
          <p:nvPr/>
        </p:nvSpPr>
        <p:spPr>
          <a:xfrm>
            <a:off x="7152109" y="3510717"/>
            <a:ext cx="3359894" cy="23185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(60000, 28, 28)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(60000,)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(10000, 28, 28)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(10000,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6E51A9-2E93-40BC-959C-288B4D271C3C}"/>
              </a:ext>
            </a:extLst>
          </p:cNvPr>
          <p:cNvSpPr txBox="1"/>
          <p:nvPr/>
        </p:nvSpPr>
        <p:spPr>
          <a:xfrm>
            <a:off x="7152109" y="9396001"/>
            <a:ext cx="3744615" cy="23185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(60000, 28, 28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,1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(60000,)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(10000, 28, 28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,1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)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(10000,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8E4D5D-CAB2-2C7F-2428-A33FA7F6304D}"/>
              </a:ext>
            </a:extLst>
          </p:cNvPr>
          <p:cNvSpPr txBox="1"/>
          <p:nvPr/>
        </p:nvSpPr>
        <p:spPr>
          <a:xfrm>
            <a:off x="17531862" y="8679909"/>
            <a:ext cx="6318738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.shape</a:t>
            </a:r>
            <a:r>
              <a: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で確認</a:t>
            </a:r>
            <a:r>
              <a:rPr lang="ja-JP" altLang="en-US" sz="3200"/>
              <a:t>しても</a:t>
            </a:r>
            <a:r>
              <a: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いいですが、</a:t>
            </a:r>
            <a:endParaRPr kumimoji="0" lang="en-US" altLang="ja-JP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200"/>
              <a:t>spyder</a:t>
            </a:r>
            <a:r>
              <a:rPr lang="ja-JP" altLang="en-US" sz="3200"/>
              <a:t>の変数エクスプローラーで</a:t>
            </a:r>
            <a:endParaRPr lang="en-US" altLang="ja-JP" sz="3200"/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形状を確認出来ます</a:t>
            </a:r>
          </a:p>
        </p:txBody>
      </p:sp>
    </p:spTree>
    <p:extLst>
      <p:ext uri="{BB962C8B-B14F-4D97-AF65-F5344CB8AC3E}">
        <p14:creationId xmlns:p14="http://schemas.microsoft.com/office/powerpoint/2010/main" val="386853127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プーリング層"/>
          <p:cNvSpPr txBox="1"/>
          <p:nvPr/>
        </p:nvSpPr>
        <p:spPr>
          <a:xfrm>
            <a:off x="10172763" y="752191"/>
            <a:ext cx="4038474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プーリング層</a:t>
            </a:r>
          </a:p>
        </p:txBody>
      </p:sp>
      <p:sp>
        <p:nvSpPr>
          <p:cNvPr id="641" name="データを縮小する方法"/>
          <p:cNvSpPr txBox="1"/>
          <p:nvPr/>
        </p:nvSpPr>
        <p:spPr>
          <a:xfrm>
            <a:off x="8782811" y="2188099"/>
            <a:ext cx="6818377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データを縮小する方法</a:t>
            </a:r>
          </a:p>
        </p:txBody>
      </p:sp>
      <p:sp>
        <p:nvSpPr>
          <p:cNvPr id="642" name="マックスプーリング：入力データを小さな領域に分割し、各領域の最大値をとってくることで、データを縮小する。"/>
          <p:cNvSpPr txBox="1"/>
          <p:nvPr/>
        </p:nvSpPr>
        <p:spPr>
          <a:xfrm>
            <a:off x="1406047" y="3689316"/>
            <a:ext cx="21571906" cy="1293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300"/>
            </a:lvl1pPr>
          </a:lstStyle>
          <a:p>
            <a:r>
              <a:rPr lang="ja-JP" altLang="en-US"/>
              <a:t>平均</a:t>
            </a:r>
            <a:r>
              <a:t>プーリング：入力データを小さな領域に分割し、各領域の</a:t>
            </a:r>
            <a:r>
              <a:rPr lang="ja-JP" altLang="en-US">
                <a:solidFill>
                  <a:srgbClr val="FF0000"/>
                </a:solidFill>
              </a:rPr>
              <a:t>平均値</a:t>
            </a:r>
            <a:r>
              <a:t>をとってくることで、データを縮小する。</a:t>
            </a:r>
          </a:p>
        </p:txBody>
      </p:sp>
      <p:graphicFrame>
        <p:nvGraphicFramePr>
          <p:cNvPr id="643" name="表"/>
          <p:cNvGraphicFramePr/>
          <p:nvPr/>
        </p:nvGraphicFramePr>
        <p:xfrm>
          <a:off x="3012230" y="6523053"/>
          <a:ext cx="7219224" cy="568178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0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-1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4" name="表"/>
          <p:cNvGraphicFramePr/>
          <p:nvPr>
            <p:extLst>
              <p:ext uri="{D42A27DB-BD31-4B8C-83A1-F6EECF244321}">
                <p14:modId xmlns:p14="http://schemas.microsoft.com/office/powerpoint/2010/main" val="2590871127"/>
              </p:ext>
            </p:extLst>
          </p:nvPr>
        </p:nvGraphicFramePr>
        <p:xfrm>
          <a:off x="14554170" y="7008985"/>
          <a:ext cx="7511746" cy="45189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75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94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2800"/>
                        <a:t>(3 + 4 + 1 + 2) / 4 = 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4800"/>
                        <a:t>2.5</a:t>
                      </a:r>
                      <a:endParaRPr sz="4800"/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2800"/>
                        <a:t>(5 + 6 + 3 + 4) / 4 = 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4800"/>
                        <a:t>4.5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4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2800"/>
                        <a:t>((-1) + 3 + 2 + 2) / 4 =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4800"/>
                        <a:t>1.5</a:t>
                      </a:r>
                      <a:endParaRPr sz="480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2800"/>
                        <a:t>(0 + 3 + 5 + 2) / 4 =</a:t>
                      </a:r>
                    </a:p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4800"/>
                        <a:t>2.5</a:t>
                      </a:r>
                      <a:endParaRPr sz="480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" name="矢印"/>
          <p:cNvSpPr/>
          <p:nvPr/>
        </p:nvSpPr>
        <p:spPr>
          <a:xfrm>
            <a:off x="11926254" y="872894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472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入力データの周りを0で埋めてサイズを同じにする">
            <a:extLst>
              <a:ext uri="{FF2B5EF4-FFF2-40B4-BE49-F238E27FC236}">
                <a16:creationId xmlns:a16="http://schemas.microsoft.com/office/drawing/2014/main" id="{D1D0B69F-065C-E99F-62D1-B40BAB880127}"/>
              </a:ext>
            </a:extLst>
          </p:cNvPr>
          <p:cNvSpPr txBox="1"/>
          <p:nvPr/>
        </p:nvSpPr>
        <p:spPr>
          <a:xfrm>
            <a:off x="9475836" y="270461"/>
            <a:ext cx="486030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パラメータの数</a:t>
            </a:r>
            <a:endParaRPr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87EE3F-9DF3-5C48-F630-ACAFA5C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489" y="4315352"/>
            <a:ext cx="8577091" cy="4435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664660-D043-65FC-B031-819C375BB638}"/>
              </a:ext>
            </a:extLst>
          </p:cNvPr>
          <p:cNvSpPr/>
          <p:nvPr/>
        </p:nvSpPr>
        <p:spPr>
          <a:xfrm>
            <a:off x="835848" y="4913910"/>
            <a:ext cx="3238500" cy="32385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72792D-968B-71D1-7838-E8AD680FFAB1}"/>
              </a:ext>
            </a:extLst>
          </p:cNvPr>
          <p:cNvSpPr/>
          <p:nvPr/>
        </p:nvSpPr>
        <p:spPr>
          <a:xfrm>
            <a:off x="4602365" y="46091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056AD1-6889-F5AD-3F34-75D6920A4485}"/>
              </a:ext>
            </a:extLst>
          </p:cNvPr>
          <p:cNvSpPr/>
          <p:nvPr/>
        </p:nvSpPr>
        <p:spPr>
          <a:xfrm>
            <a:off x="4754765" y="47615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586DE8E-0A74-2D47-7C48-4B412ADADC58}"/>
              </a:ext>
            </a:extLst>
          </p:cNvPr>
          <p:cNvSpPr/>
          <p:nvPr/>
        </p:nvSpPr>
        <p:spPr>
          <a:xfrm>
            <a:off x="4907165" y="49139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8CA03A-E02E-F0B3-8CDE-9D36D7828519}"/>
              </a:ext>
            </a:extLst>
          </p:cNvPr>
          <p:cNvSpPr/>
          <p:nvPr/>
        </p:nvSpPr>
        <p:spPr>
          <a:xfrm>
            <a:off x="5059565" y="50663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C8DD1CD-063C-94D4-695A-8785C74C696A}"/>
              </a:ext>
            </a:extLst>
          </p:cNvPr>
          <p:cNvSpPr/>
          <p:nvPr/>
        </p:nvSpPr>
        <p:spPr>
          <a:xfrm>
            <a:off x="5211965" y="52187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AF63C0-A5F3-EE25-46F4-82D4A8BE1367}"/>
              </a:ext>
            </a:extLst>
          </p:cNvPr>
          <p:cNvSpPr/>
          <p:nvPr/>
        </p:nvSpPr>
        <p:spPr>
          <a:xfrm>
            <a:off x="5364365" y="53711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58B152-E290-C7AC-CC28-16BDBAD3AE0E}"/>
              </a:ext>
            </a:extLst>
          </p:cNvPr>
          <p:cNvSpPr/>
          <p:nvPr/>
        </p:nvSpPr>
        <p:spPr>
          <a:xfrm>
            <a:off x="5516765" y="55235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11E14E4-AEED-C1D1-256A-469128E9E9CB}"/>
              </a:ext>
            </a:extLst>
          </p:cNvPr>
          <p:cNvSpPr/>
          <p:nvPr/>
        </p:nvSpPr>
        <p:spPr>
          <a:xfrm>
            <a:off x="11169169" y="4801899"/>
            <a:ext cx="304800" cy="427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51C5E73-71C4-BEE6-4763-C8C8E3A698A6}"/>
              </a:ext>
            </a:extLst>
          </p:cNvPr>
          <p:cNvSpPr/>
          <p:nvPr/>
        </p:nvSpPr>
        <p:spPr>
          <a:xfrm>
            <a:off x="13448320" y="5641514"/>
            <a:ext cx="304800" cy="2428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5DBD08B-962C-102A-6C15-895EA0D9FEE6}"/>
              </a:ext>
            </a:extLst>
          </p:cNvPr>
          <p:cNvSpPr/>
          <p:nvPr/>
        </p:nvSpPr>
        <p:spPr>
          <a:xfrm>
            <a:off x="1276135" y="5319076"/>
            <a:ext cx="509234" cy="5092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0D2C337-887A-D9D3-9F7F-47432B3E44C2}"/>
              </a:ext>
            </a:extLst>
          </p:cNvPr>
          <p:cNvCxnSpPr/>
          <p:nvPr/>
        </p:nvCxnSpPr>
        <p:spPr>
          <a:xfrm>
            <a:off x="1785369" y="5333119"/>
            <a:ext cx="5231767" cy="9679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016D8C2-EBC4-9754-61B9-1A0AD84A971B}"/>
              </a:ext>
            </a:extLst>
          </p:cNvPr>
          <p:cNvCxnSpPr>
            <a:cxnSpLocks/>
          </p:cNvCxnSpPr>
          <p:nvPr/>
        </p:nvCxnSpPr>
        <p:spPr>
          <a:xfrm>
            <a:off x="1801794" y="5855088"/>
            <a:ext cx="5196331" cy="4304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E9EA7FDE-BE7D-1A41-C723-54E1F483A637}"/>
              </a:ext>
            </a:extLst>
          </p:cNvPr>
          <p:cNvCxnSpPr>
            <a:cxnSpLocks/>
          </p:cNvCxnSpPr>
          <p:nvPr/>
        </p:nvCxnSpPr>
        <p:spPr>
          <a:xfrm>
            <a:off x="7840865" y="4609110"/>
            <a:ext cx="3328304" cy="2233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A7C201C-88F3-C111-5132-FB3A231CAA4C}"/>
              </a:ext>
            </a:extLst>
          </p:cNvPr>
          <p:cNvCxnSpPr>
            <a:cxnSpLocks/>
          </p:cNvCxnSpPr>
          <p:nvPr/>
        </p:nvCxnSpPr>
        <p:spPr>
          <a:xfrm>
            <a:off x="8755265" y="8762010"/>
            <a:ext cx="2413904" cy="3124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3C14EA5-B8B2-1F2E-B52C-CF5CB99C6AB8}"/>
              </a:ext>
            </a:extLst>
          </p:cNvPr>
          <p:cNvCxnSpPr>
            <a:cxnSpLocks/>
          </p:cNvCxnSpPr>
          <p:nvPr/>
        </p:nvCxnSpPr>
        <p:spPr>
          <a:xfrm flipV="1">
            <a:off x="11442663" y="8114749"/>
            <a:ext cx="1960909" cy="9897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ED689C3-0900-59FA-CB4C-5FB265F09F64}"/>
              </a:ext>
            </a:extLst>
          </p:cNvPr>
          <p:cNvCxnSpPr>
            <a:cxnSpLocks/>
          </p:cNvCxnSpPr>
          <p:nvPr/>
        </p:nvCxnSpPr>
        <p:spPr>
          <a:xfrm>
            <a:off x="11470979" y="4771863"/>
            <a:ext cx="1991076" cy="8696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B095640-5BA9-4CAF-0187-5D6A7F4FAE24}"/>
              </a:ext>
            </a:extLst>
          </p:cNvPr>
          <p:cNvSpPr txBox="1"/>
          <p:nvPr/>
        </p:nvSpPr>
        <p:spPr>
          <a:xfrm>
            <a:off x="1530752" y="3594599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入力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616B9D-3464-12CC-0107-D22597723DE3}"/>
              </a:ext>
            </a:extLst>
          </p:cNvPr>
          <p:cNvSpPr txBox="1"/>
          <p:nvPr/>
        </p:nvSpPr>
        <p:spPr>
          <a:xfrm>
            <a:off x="5211965" y="3552176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畳み込み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8805321-A05D-EF67-6C8B-1AE95A5225D3}"/>
              </a:ext>
            </a:extLst>
          </p:cNvPr>
          <p:cNvSpPr txBox="1"/>
          <p:nvPr/>
        </p:nvSpPr>
        <p:spPr>
          <a:xfrm>
            <a:off x="9638283" y="3793878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全結合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CF0E15-08D7-3401-C48F-5967D9CF27DA}"/>
              </a:ext>
            </a:extLst>
          </p:cNvPr>
          <p:cNvSpPr txBox="1"/>
          <p:nvPr/>
        </p:nvSpPr>
        <p:spPr>
          <a:xfrm>
            <a:off x="12114714" y="3933134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出力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65" name="入力データの周りを0で埋めてサイズを同じにする">
            <a:extLst>
              <a:ext uri="{FF2B5EF4-FFF2-40B4-BE49-F238E27FC236}">
                <a16:creationId xmlns:a16="http://schemas.microsoft.com/office/drawing/2014/main" id="{32F18AB5-C037-25AE-9FB4-28F38CF8CD1B}"/>
              </a:ext>
            </a:extLst>
          </p:cNvPr>
          <p:cNvSpPr txBox="1"/>
          <p:nvPr/>
        </p:nvSpPr>
        <p:spPr>
          <a:xfrm>
            <a:off x="1925170" y="10625645"/>
            <a:ext cx="10828285" cy="157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 algn="l"/>
            <a:r>
              <a:rPr lang="ja-JP" altLang="en-US" dirty="0"/>
              <a:t>畳み込み層　</a:t>
            </a:r>
            <a:r>
              <a:rPr lang="en-US" altLang="ja-JP" dirty="0"/>
              <a:t>((3×3)×1+1)×32=320</a:t>
            </a:r>
          </a:p>
          <a:p>
            <a:pPr algn="l"/>
            <a:r>
              <a:rPr lang="en-US" dirty="0"/>
              <a:t>出力層</a:t>
            </a:r>
            <a:r>
              <a:rPr lang="ja-JP" altLang="en-US" dirty="0"/>
              <a:t>　　　</a:t>
            </a:r>
            <a:r>
              <a:rPr lang="en-US" altLang="ja-JP" dirty="0"/>
              <a:t>(25088+1)×10=250890</a:t>
            </a:r>
            <a:endParaRPr dirty="0"/>
          </a:p>
        </p:txBody>
      </p:sp>
      <p:sp>
        <p:nvSpPr>
          <p:cNvPr id="67" name="入力データの周りを0で埋めてサイズを同じにする">
            <a:extLst>
              <a:ext uri="{FF2B5EF4-FFF2-40B4-BE49-F238E27FC236}">
                <a16:creationId xmlns:a16="http://schemas.microsoft.com/office/drawing/2014/main" id="{19B701A2-E2B4-5468-A58A-4CE5C22B565D}"/>
              </a:ext>
            </a:extLst>
          </p:cNvPr>
          <p:cNvSpPr txBox="1"/>
          <p:nvPr/>
        </p:nvSpPr>
        <p:spPr>
          <a:xfrm>
            <a:off x="14336141" y="10528695"/>
            <a:ext cx="9342301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 algn="l"/>
            <a:r>
              <a:rPr lang="en-US" altLang="ja-JP" sz="4000" dirty="0"/>
              <a:t>3×3</a:t>
            </a:r>
            <a:r>
              <a:rPr lang="ja-JP" altLang="en-US" sz="4000" dirty="0"/>
              <a:t>のカーネルが入力層の数だけ</a:t>
            </a:r>
            <a:endParaRPr lang="en-US" altLang="ja-JP" sz="4000" dirty="0"/>
          </a:p>
          <a:p>
            <a:pPr algn="l"/>
            <a:r>
              <a:rPr lang="ja-JP" altLang="en-US" sz="4000" dirty="0"/>
              <a:t>ある。それにバイアスを足したものが</a:t>
            </a:r>
            <a:endParaRPr lang="en-US" altLang="ja-JP" sz="4000" dirty="0"/>
          </a:p>
          <a:p>
            <a:pPr algn="l"/>
            <a:r>
              <a:rPr lang="en-US" altLang="ja-JP" sz="4000" dirty="0"/>
              <a:t>32</a:t>
            </a:r>
            <a:r>
              <a:rPr lang="ja-JP" altLang="en-US" sz="4000" dirty="0"/>
              <a:t>個の特徴マップだけパラメータがある</a:t>
            </a:r>
            <a:endParaRPr sz="4000" dirty="0"/>
          </a:p>
        </p:txBody>
      </p:sp>
      <p:sp>
        <p:nvSpPr>
          <p:cNvPr id="2" name="入力データの周りを0で埋めてサイズを同じにする">
            <a:extLst>
              <a:ext uri="{FF2B5EF4-FFF2-40B4-BE49-F238E27FC236}">
                <a16:creationId xmlns:a16="http://schemas.microsoft.com/office/drawing/2014/main" id="{68CC6A0C-3626-5D81-992D-65163A081573}"/>
              </a:ext>
            </a:extLst>
          </p:cNvPr>
          <p:cNvSpPr txBox="1"/>
          <p:nvPr/>
        </p:nvSpPr>
        <p:spPr>
          <a:xfrm>
            <a:off x="1276135" y="1411884"/>
            <a:ext cx="23275603" cy="230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 algn="l"/>
            <a:r>
              <a:rPr lang="ja-JP" altLang="en-US" dirty="0"/>
              <a:t>畳み込み層のパラメータの数：</a:t>
            </a:r>
            <a:endParaRPr lang="en-US" altLang="ja-JP" dirty="0"/>
          </a:p>
          <a:p>
            <a:pPr algn="l"/>
            <a:r>
              <a:rPr lang="en-US" altLang="ja-JP" dirty="0"/>
              <a:t>(</a:t>
            </a:r>
            <a:r>
              <a:rPr lang="ja-JP" altLang="en-US" dirty="0"/>
              <a:t>カーネルのサイズ</a:t>
            </a:r>
            <a:r>
              <a:rPr lang="en-US" altLang="ja-JP" dirty="0"/>
              <a:t>×</a:t>
            </a:r>
            <a:r>
              <a:rPr lang="ja-JP" altLang="en-US" dirty="0"/>
              <a:t>前の層のチャンネル</a:t>
            </a:r>
            <a:r>
              <a:rPr lang="en-US" altLang="ja-JP" dirty="0"/>
              <a:t>(or</a:t>
            </a:r>
            <a:r>
              <a:rPr lang="ja-JP" altLang="en-US" dirty="0"/>
              <a:t>特徴マップ</a:t>
            </a:r>
            <a:r>
              <a:rPr lang="en-US" altLang="ja-JP" dirty="0"/>
              <a:t>)</a:t>
            </a:r>
            <a:r>
              <a:rPr lang="ja-JP" altLang="en-US" dirty="0"/>
              <a:t>数</a:t>
            </a:r>
            <a:r>
              <a:rPr lang="en-US" altLang="ja-JP" dirty="0"/>
              <a:t>+1)×</a:t>
            </a:r>
            <a:r>
              <a:rPr lang="ja-JP" altLang="en-US" dirty="0"/>
              <a:t>特徴マップ数</a:t>
            </a:r>
            <a:endParaRPr lang="en-US" altLang="ja-JP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79023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入力データの周りを0で埋めてサイズを同じにする">
            <a:extLst>
              <a:ext uri="{FF2B5EF4-FFF2-40B4-BE49-F238E27FC236}">
                <a16:creationId xmlns:a16="http://schemas.microsoft.com/office/drawing/2014/main" id="{D1D0B69F-065C-E99F-62D1-B40BAB880127}"/>
              </a:ext>
            </a:extLst>
          </p:cNvPr>
          <p:cNvSpPr txBox="1"/>
          <p:nvPr/>
        </p:nvSpPr>
        <p:spPr>
          <a:xfrm>
            <a:off x="9475836" y="270461"/>
            <a:ext cx="486030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パラメータの数</a:t>
            </a:r>
            <a:endParaRPr dirty="0"/>
          </a:p>
        </p:txBody>
      </p:sp>
      <p:sp>
        <p:nvSpPr>
          <p:cNvPr id="65" name="入力データの周りを0で埋めてサイズを同じにする">
            <a:extLst>
              <a:ext uri="{FF2B5EF4-FFF2-40B4-BE49-F238E27FC236}">
                <a16:creationId xmlns:a16="http://schemas.microsoft.com/office/drawing/2014/main" id="{32F18AB5-C037-25AE-9FB4-28F38CF8CD1B}"/>
              </a:ext>
            </a:extLst>
          </p:cNvPr>
          <p:cNvSpPr txBox="1"/>
          <p:nvPr/>
        </p:nvSpPr>
        <p:spPr>
          <a:xfrm>
            <a:off x="1846857" y="8684648"/>
            <a:ext cx="10961334" cy="230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 algn="l"/>
            <a:r>
              <a:rPr lang="ja-JP" altLang="en-US" dirty="0"/>
              <a:t>畳み込み層</a:t>
            </a:r>
            <a:r>
              <a:rPr lang="en-US" altLang="ja-JP" dirty="0"/>
              <a:t>1</a:t>
            </a:r>
            <a:r>
              <a:rPr lang="ja-JP" altLang="en-US" dirty="0"/>
              <a:t>　</a:t>
            </a:r>
            <a:r>
              <a:rPr lang="en-US" altLang="ja-JP" dirty="0"/>
              <a:t>((3×3)×1+1)×32=320</a:t>
            </a:r>
          </a:p>
          <a:p>
            <a:pPr algn="l"/>
            <a:r>
              <a:rPr lang="ja-JP" altLang="en-US" dirty="0"/>
              <a:t>畳み込み層</a:t>
            </a:r>
            <a:r>
              <a:rPr lang="en-US" altLang="ja-JP" dirty="0"/>
              <a:t>2</a:t>
            </a:r>
            <a:r>
              <a:rPr lang="ja-JP" altLang="en-US" dirty="0"/>
              <a:t>   </a:t>
            </a:r>
            <a:r>
              <a:rPr lang="en-US" altLang="ja-JP" dirty="0"/>
              <a:t>((3×3)×32+1)×64=18496</a:t>
            </a:r>
          </a:p>
          <a:p>
            <a:pPr algn="l"/>
            <a:r>
              <a:rPr lang="en-US" dirty="0"/>
              <a:t>出力層</a:t>
            </a:r>
            <a:r>
              <a:rPr lang="ja-JP" altLang="en-US" dirty="0"/>
              <a:t>　　　</a:t>
            </a:r>
            <a:r>
              <a:rPr lang="en-US" altLang="ja-JP" dirty="0"/>
              <a:t>(12544+1)×10=125450</a:t>
            </a:r>
            <a:endParaRPr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F84FEC-BEB4-9446-261B-0F9D2DEDED74}"/>
              </a:ext>
            </a:extLst>
          </p:cNvPr>
          <p:cNvSpPr/>
          <p:nvPr/>
        </p:nvSpPr>
        <p:spPr>
          <a:xfrm>
            <a:off x="918975" y="3302641"/>
            <a:ext cx="3238500" cy="32385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90F014-C92A-7ADB-B037-30FC5ABF64B1}"/>
              </a:ext>
            </a:extLst>
          </p:cNvPr>
          <p:cNvSpPr/>
          <p:nvPr/>
        </p:nvSpPr>
        <p:spPr>
          <a:xfrm>
            <a:off x="4685492" y="2997841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6FA8C0-74A2-2E99-5193-B35F8705B403}"/>
              </a:ext>
            </a:extLst>
          </p:cNvPr>
          <p:cNvSpPr/>
          <p:nvPr/>
        </p:nvSpPr>
        <p:spPr>
          <a:xfrm>
            <a:off x="4837892" y="3150241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0A9B7C-8C25-6D1F-C677-F2A0FFB334D0}"/>
              </a:ext>
            </a:extLst>
          </p:cNvPr>
          <p:cNvSpPr/>
          <p:nvPr/>
        </p:nvSpPr>
        <p:spPr>
          <a:xfrm>
            <a:off x="4990292" y="3302641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28BD80-07BC-01B6-1D11-15DB0F5BAF29}"/>
              </a:ext>
            </a:extLst>
          </p:cNvPr>
          <p:cNvSpPr/>
          <p:nvPr/>
        </p:nvSpPr>
        <p:spPr>
          <a:xfrm>
            <a:off x="5142692" y="3455041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AA164AA-2113-E1D8-2EC2-B6E1C94A6BBF}"/>
              </a:ext>
            </a:extLst>
          </p:cNvPr>
          <p:cNvSpPr/>
          <p:nvPr/>
        </p:nvSpPr>
        <p:spPr>
          <a:xfrm>
            <a:off x="5295092" y="3607441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9FE0F50-7057-057C-BA58-4AD5D90BCE8F}"/>
              </a:ext>
            </a:extLst>
          </p:cNvPr>
          <p:cNvSpPr/>
          <p:nvPr/>
        </p:nvSpPr>
        <p:spPr>
          <a:xfrm>
            <a:off x="5447492" y="3759841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9175B8E-6E26-4EB2-7388-B4ECBB17A8E7}"/>
              </a:ext>
            </a:extLst>
          </p:cNvPr>
          <p:cNvSpPr/>
          <p:nvPr/>
        </p:nvSpPr>
        <p:spPr>
          <a:xfrm>
            <a:off x="5599892" y="3912241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263D508-1162-6F98-29F2-764B74E81C53}"/>
              </a:ext>
            </a:extLst>
          </p:cNvPr>
          <p:cNvSpPr/>
          <p:nvPr/>
        </p:nvSpPr>
        <p:spPr>
          <a:xfrm>
            <a:off x="9160747" y="3403007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398ECE0-C69C-7F20-0630-09FA540AF5E6}"/>
              </a:ext>
            </a:extLst>
          </p:cNvPr>
          <p:cNvSpPr/>
          <p:nvPr/>
        </p:nvSpPr>
        <p:spPr>
          <a:xfrm>
            <a:off x="9313147" y="3555407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4C14AB-8756-7881-DF42-335C99146558}"/>
              </a:ext>
            </a:extLst>
          </p:cNvPr>
          <p:cNvSpPr/>
          <p:nvPr/>
        </p:nvSpPr>
        <p:spPr>
          <a:xfrm>
            <a:off x="9465547" y="3707807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A70DC3D-897E-A6F7-B97D-C537E57E87B9}"/>
              </a:ext>
            </a:extLst>
          </p:cNvPr>
          <p:cNvSpPr/>
          <p:nvPr/>
        </p:nvSpPr>
        <p:spPr>
          <a:xfrm>
            <a:off x="9617947" y="3860207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26681F-28A0-8B44-B87E-04061E8BDBAE}"/>
              </a:ext>
            </a:extLst>
          </p:cNvPr>
          <p:cNvSpPr/>
          <p:nvPr/>
        </p:nvSpPr>
        <p:spPr>
          <a:xfrm>
            <a:off x="9770347" y="4012607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860B9D3-2D00-5967-655F-189FA1941E4A}"/>
              </a:ext>
            </a:extLst>
          </p:cNvPr>
          <p:cNvSpPr/>
          <p:nvPr/>
        </p:nvSpPr>
        <p:spPr>
          <a:xfrm>
            <a:off x="9922747" y="4165007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FDC9CEF-E085-B31D-09EA-1B9DE1671AC8}"/>
              </a:ext>
            </a:extLst>
          </p:cNvPr>
          <p:cNvSpPr/>
          <p:nvPr/>
        </p:nvSpPr>
        <p:spPr>
          <a:xfrm>
            <a:off x="10075147" y="4317407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8C370C-0AE5-46CF-B32A-E1BECDBE62BE}"/>
              </a:ext>
            </a:extLst>
          </p:cNvPr>
          <p:cNvSpPr/>
          <p:nvPr/>
        </p:nvSpPr>
        <p:spPr>
          <a:xfrm>
            <a:off x="12813512" y="3555407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AC6A266-8324-73EC-03DD-D6264E183CF2}"/>
              </a:ext>
            </a:extLst>
          </p:cNvPr>
          <p:cNvSpPr/>
          <p:nvPr/>
        </p:nvSpPr>
        <p:spPr>
          <a:xfrm>
            <a:off x="12965912" y="3707807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BAAAC08-87FA-6B37-0D57-7D121D7B9897}"/>
              </a:ext>
            </a:extLst>
          </p:cNvPr>
          <p:cNvSpPr/>
          <p:nvPr/>
        </p:nvSpPr>
        <p:spPr>
          <a:xfrm>
            <a:off x="13118312" y="3860207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A5713E7-7BD0-DCBA-6639-40BA1D56CEC8}"/>
              </a:ext>
            </a:extLst>
          </p:cNvPr>
          <p:cNvSpPr/>
          <p:nvPr/>
        </p:nvSpPr>
        <p:spPr>
          <a:xfrm>
            <a:off x="13270712" y="4012607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EB9E3A5-867B-782F-B758-D773AFAAD5DD}"/>
              </a:ext>
            </a:extLst>
          </p:cNvPr>
          <p:cNvSpPr/>
          <p:nvPr/>
        </p:nvSpPr>
        <p:spPr>
          <a:xfrm>
            <a:off x="13423112" y="4165007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9478E75-D268-D6D1-6E1E-703F21B4E86D}"/>
              </a:ext>
            </a:extLst>
          </p:cNvPr>
          <p:cNvSpPr/>
          <p:nvPr/>
        </p:nvSpPr>
        <p:spPr>
          <a:xfrm>
            <a:off x="13575512" y="4317407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D03B85-B442-FBFD-6153-BC246E4AF8C0}"/>
              </a:ext>
            </a:extLst>
          </p:cNvPr>
          <p:cNvSpPr/>
          <p:nvPr/>
        </p:nvSpPr>
        <p:spPr>
          <a:xfrm>
            <a:off x="13727912" y="4469807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232139E-68EF-E684-CA3B-0F1917144933}"/>
              </a:ext>
            </a:extLst>
          </p:cNvPr>
          <p:cNvSpPr/>
          <p:nvPr/>
        </p:nvSpPr>
        <p:spPr>
          <a:xfrm>
            <a:off x="13880312" y="4622207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0A843DB-86D7-03C5-10DF-ACE977E26F46}"/>
              </a:ext>
            </a:extLst>
          </p:cNvPr>
          <p:cNvSpPr/>
          <p:nvPr/>
        </p:nvSpPr>
        <p:spPr>
          <a:xfrm>
            <a:off x="17237731" y="2815342"/>
            <a:ext cx="304800" cy="427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FC511EE-2F41-5EE2-EC09-76493E17A4B2}"/>
              </a:ext>
            </a:extLst>
          </p:cNvPr>
          <p:cNvSpPr/>
          <p:nvPr/>
        </p:nvSpPr>
        <p:spPr>
          <a:xfrm>
            <a:off x="19516882" y="3654957"/>
            <a:ext cx="304800" cy="2428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42064E0-E3A1-05DA-EA48-0EDA073A4484}"/>
              </a:ext>
            </a:extLst>
          </p:cNvPr>
          <p:cNvSpPr/>
          <p:nvPr/>
        </p:nvSpPr>
        <p:spPr>
          <a:xfrm>
            <a:off x="1359262" y="3707807"/>
            <a:ext cx="509234" cy="5092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673E3ED-EE18-50B1-6FDC-CF20CCEC10A1}"/>
              </a:ext>
            </a:extLst>
          </p:cNvPr>
          <p:cNvSpPr/>
          <p:nvPr/>
        </p:nvSpPr>
        <p:spPr>
          <a:xfrm>
            <a:off x="6019858" y="6031907"/>
            <a:ext cx="509234" cy="5092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F8908A6-59C6-DAED-3F25-F73371F99F97}"/>
              </a:ext>
            </a:extLst>
          </p:cNvPr>
          <p:cNvSpPr/>
          <p:nvPr/>
        </p:nvSpPr>
        <p:spPr>
          <a:xfrm>
            <a:off x="10328083" y="4622207"/>
            <a:ext cx="429114" cy="4291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7CDDC1-ABF6-0DB5-F7A5-07C2082AC282}"/>
              </a:ext>
            </a:extLst>
          </p:cNvPr>
          <p:cNvSpPr/>
          <p:nvPr/>
        </p:nvSpPr>
        <p:spPr>
          <a:xfrm>
            <a:off x="14252712" y="5004459"/>
            <a:ext cx="429114" cy="4291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7723B3C-6083-353D-DFA7-2CB46AD852C7}"/>
              </a:ext>
            </a:extLst>
          </p:cNvPr>
          <p:cNvCxnSpPr/>
          <p:nvPr/>
        </p:nvCxnSpPr>
        <p:spPr>
          <a:xfrm>
            <a:off x="1868496" y="3721850"/>
            <a:ext cx="5231767" cy="9679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E4E350C-0D82-43FE-A55E-1D2B024E0354}"/>
              </a:ext>
            </a:extLst>
          </p:cNvPr>
          <p:cNvCxnSpPr>
            <a:cxnSpLocks/>
          </p:cNvCxnSpPr>
          <p:nvPr/>
        </p:nvCxnSpPr>
        <p:spPr>
          <a:xfrm>
            <a:off x="1884921" y="4243819"/>
            <a:ext cx="5196331" cy="4304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87FA354-D11E-6532-5E03-B744E36A4C62}"/>
              </a:ext>
            </a:extLst>
          </p:cNvPr>
          <p:cNvCxnSpPr>
            <a:cxnSpLocks/>
          </p:cNvCxnSpPr>
          <p:nvPr/>
        </p:nvCxnSpPr>
        <p:spPr>
          <a:xfrm>
            <a:off x="6527632" y="6034519"/>
            <a:ext cx="5098812" cy="874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0C5F687-213A-A91C-06BF-520B9FB47309}"/>
              </a:ext>
            </a:extLst>
          </p:cNvPr>
          <p:cNvCxnSpPr>
            <a:cxnSpLocks/>
          </p:cNvCxnSpPr>
          <p:nvPr/>
        </p:nvCxnSpPr>
        <p:spPr>
          <a:xfrm flipV="1">
            <a:off x="6527632" y="6116434"/>
            <a:ext cx="5098812" cy="42142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7E39EF-44BB-351B-59A1-4FD21EC55C16}"/>
              </a:ext>
            </a:extLst>
          </p:cNvPr>
          <p:cNvCxnSpPr>
            <a:cxnSpLocks/>
          </p:cNvCxnSpPr>
          <p:nvPr/>
        </p:nvCxnSpPr>
        <p:spPr>
          <a:xfrm>
            <a:off x="10718158" y="4629443"/>
            <a:ext cx="4089618" cy="126975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87EC89C-4DA8-B3D6-6763-981BC23AF04C}"/>
              </a:ext>
            </a:extLst>
          </p:cNvPr>
          <p:cNvCxnSpPr>
            <a:cxnSpLocks/>
          </p:cNvCxnSpPr>
          <p:nvPr/>
        </p:nvCxnSpPr>
        <p:spPr>
          <a:xfrm>
            <a:off x="10745501" y="5053933"/>
            <a:ext cx="4032012" cy="8310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48FD0C8-4937-92A5-1F88-CFA5A56C52FB}"/>
              </a:ext>
            </a:extLst>
          </p:cNvPr>
          <p:cNvCxnSpPr>
            <a:cxnSpLocks/>
          </p:cNvCxnSpPr>
          <p:nvPr/>
        </p:nvCxnSpPr>
        <p:spPr>
          <a:xfrm flipV="1">
            <a:off x="14786593" y="2845935"/>
            <a:ext cx="2451138" cy="7157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4363B9A-7AFC-83A0-C90A-B564BA2FF6EA}"/>
              </a:ext>
            </a:extLst>
          </p:cNvPr>
          <p:cNvCxnSpPr>
            <a:cxnSpLocks/>
          </p:cNvCxnSpPr>
          <p:nvPr/>
        </p:nvCxnSpPr>
        <p:spPr>
          <a:xfrm>
            <a:off x="15859245" y="6594449"/>
            <a:ext cx="1378486" cy="4934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9F413C2-8785-3CC8-8B2B-1C7819851B93}"/>
              </a:ext>
            </a:extLst>
          </p:cNvPr>
          <p:cNvCxnSpPr>
            <a:cxnSpLocks/>
          </p:cNvCxnSpPr>
          <p:nvPr/>
        </p:nvCxnSpPr>
        <p:spPr>
          <a:xfrm flipV="1">
            <a:off x="17511225" y="6128192"/>
            <a:ext cx="1960909" cy="9897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BA6468D-7084-0453-F5AC-4042A7C05F8A}"/>
              </a:ext>
            </a:extLst>
          </p:cNvPr>
          <p:cNvCxnSpPr>
            <a:cxnSpLocks/>
          </p:cNvCxnSpPr>
          <p:nvPr/>
        </p:nvCxnSpPr>
        <p:spPr>
          <a:xfrm>
            <a:off x="17539541" y="2785306"/>
            <a:ext cx="1991076" cy="8696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8365853-00DF-A8F6-EDCC-9A5D6CDD2B6F}"/>
              </a:ext>
            </a:extLst>
          </p:cNvPr>
          <p:cNvSpPr txBox="1"/>
          <p:nvPr/>
        </p:nvSpPr>
        <p:spPr>
          <a:xfrm>
            <a:off x="1613879" y="1983330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入力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7D36515-6527-5D23-63F2-CA94E3A3F3F8}"/>
              </a:ext>
            </a:extLst>
          </p:cNvPr>
          <p:cNvSpPr txBox="1"/>
          <p:nvPr/>
        </p:nvSpPr>
        <p:spPr>
          <a:xfrm>
            <a:off x="5295092" y="1940907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畳み込み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2F460DC-A886-D5A4-2B7C-7DF231ABF296}"/>
              </a:ext>
            </a:extLst>
          </p:cNvPr>
          <p:cNvSpPr txBox="1"/>
          <p:nvPr/>
        </p:nvSpPr>
        <p:spPr>
          <a:xfrm>
            <a:off x="9071788" y="1964204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畳み込み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C44C772-D485-5D51-9864-BEE809E6F377}"/>
              </a:ext>
            </a:extLst>
          </p:cNvPr>
          <p:cNvSpPr txBox="1"/>
          <p:nvPr/>
        </p:nvSpPr>
        <p:spPr>
          <a:xfrm>
            <a:off x="12425230" y="1950456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nela Text Regular"/>
              </a:rPr>
              <a:t>プーリング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DFCFFB7-682F-87E2-8D74-EE74723CEEA1}"/>
              </a:ext>
            </a:extLst>
          </p:cNvPr>
          <p:cNvSpPr txBox="1"/>
          <p:nvPr/>
        </p:nvSpPr>
        <p:spPr>
          <a:xfrm>
            <a:off x="15706845" y="1807321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全結合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D9A6A28-2558-3DA6-9938-C2EBFA641261}"/>
              </a:ext>
            </a:extLst>
          </p:cNvPr>
          <p:cNvSpPr txBox="1"/>
          <p:nvPr/>
        </p:nvSpPr>
        <p:spPr>
          <a:xfrm>
            <a:off x="18374056" y="2026033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出力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nela Text Regular"/>
            </a:endParaRP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5B022D4C-4DC5-2DE4-5EF0-11EB195C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512" y="7660244"/>
            <a:ext cx="8865412" cy="5727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3" name="入力データの周りを0で埋めてサイズを同じにする">
            <a:extLst>
              <a:ext uri="{FF2B5EF4-FFF2-40B4-BE49-F238E27FC236}">
                <a16:creationId xmlns:a16="http://schemas.microsoft.com/office/drawing/2014/main" id="{921970AB-56FF-6E18-66EE-26FC507EA05F}"/>
              </a:ext>
            </a:extLst>
          </p:cNvPr>
          <p:cNvSpPr txBox="1"/>
          <p:nvPr/>
        </p:nvSpPr>
        <p:spPr>
          <a:xfrm>
            <a:off x="2986417" y="11991449"/>
            <a:ext cx="825867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 algn="l"/>
            <a:r>
              <a:rPr lang="ja-JP" altLang="en-US" dirty="0"/>
              <a:t>画像のサイズに影響しない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37298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スクリーンショット 2021-11-16 7.41.48.png" descr="スクリーンショット 2021-11-16 7.41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83" y="5662664"/>
            <a:ext cx="2644175" cy="26349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グループ"/>
          <p:cNvGrpSpPr/>
          <p:nvPr/>
        </p:nvGrpSpPr>
        <p:grpSpPr>
          <a:xfrm>
            <a:off x="9091493" y="2018276"/>
            <a:ext cx="600393" cy="527981"/>
            <a:chOff x="0" y="0"/>
            <a:chExt cx="600392" cy="527980"/>
          </a:xfrm>
        </p:grpSpPr>
        <p:pic>
          <p:nvPicPr>
            <p:cNvPr id="19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571" t="44007" r="85477" b="44007"/>
            <a:stretch>
              <a:fillRect/>
            </a:stretch>
          </p:blipFill>
          <p:spPr>
            <a:xfrm>
              <a:off x="59861" y="40517"/>
              <a:ext cx="440471" cy="43261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1" name="255"/>
            <p:cNvSpPr txBox="1"/>
            <p:nvPr/>
          </p:nvSpPr>
          <p:spPr>
            <a:xfrm>
              <a:off x="0" y="0"/>
              <a:ext cx="440471" cy="297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2" name="255"/>
            <p:cNvSpPr txBox="1"/>
            <p:nvPr/>
          </p:nvSpPr>
          <p:spPr>
            <a:xfrm>
              <a:off x="159921" y="230029"/>
              <a:ext cx="440472" cy="297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3" name="線"/>
            <p:cNvSpPr/>
            <p:nvPr/>
          </p:nvSpPr>
          <p:spPr>
            <a:xfrm flipV="1">
              <a:off x="115478" y="146334"/>
              <a:ext cx="329810" cy="2211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9" name="グループ"/>
          <p:cNvGrpSpPr/>
          <p:nvPr/>
        </p:nvGrpSpPr>
        <p:grpSpPr>
          <a:xfrm>
            <a:off x="9078645" y="2646602"/>
            <a:ext cx="600393" cy="524316"/>
            <a:chOff x="0" y="0"/>
            <a:chExt cx="600392" cy="524315"/>
          </a:xfrm>
        </p:grpSpPr>
        <p:pic>
          <p:nvPicPr>
            <p:cNvPr id="19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4007"/>
            <a:stretch>
              <a:fillRect/>
            </a:stretch>
          </p:blipFill>
          <p:spPr>
            <a:xfrm>
              <a:off x="76117" y="37274"/>
              <a:ext cx="445282" cy="42931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6" name="197"/>
            <p:cNvSpPr txBox="1"/>
            <p:nvPr/>
          </p:nvSpPr>
          <p:spPr>
            <a:xfrm>
              <a:off x="0" y="0"/>
              <a:ext cx="445281" cy="301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197" name="255"/>
            <p:cNvSpPr txBox="1"/>
            <p:nvPr/>
          </p:nvSpPr>
          <p:spPr>
            <a:xfrm>
              <a:off x="155111" y="223111"/>
              <a:ext cx="445282" cy="301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8" name="線"/>
            <p:cNvSpPr/>
            <p:nvPr/>
          </p:nvSpPr>
          <p:spPr>
            <a:xfrm flipV="1">
              <a:off x="157596" y="144766"/>
              <a:ext cx="319890" cy="2144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4" name="グループ"/>
          <p:cNvGrpSpPr/>
          <p:nvPr/>
        </p:nvGrpSpPr>
        <p:grpSpPr>
          <a:xfrm>
            <a:off x="9082826" y="3272512"/>
            <a:ext cx="600393" cy="525484"/>
            <a:chOff x="0" y="0"/>
            <a:chExt cx="600392" cy="525483"/>
          </a:xfrm>
        </p:grpSpPr>
        <p:pic>
          <p:nvPicPr>
            <p:cNvPr id="20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4007"/>
            <a:stretch>
              <a:fillRect/>
            </a:stretch>
          </p:blipFill>
          <p:spPr>
            <a:xfrm>
              <a:off x="91291" y="43417"/>
              <a:ext cx="443749" cy="42783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01" name="197"/>
            <p:cNvSpPr txBox="1"/>
            <p:nvPr/>
          </p:nvSpPr>
          <p:spPr>
            <a:xfrm>
              <a:off x="0" y="0"/>
              <a:ext cx="443748" cy="300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02" name="255"/>
            <p:cNvSpPr txBox="1"/>
            <p:nvPr/>
          </p:nvSpPr>
          <p:spPr>
            <a:xfrm>
              <a:off x="156644" y="225316"/>
              <a:ext cx="443749" cy="300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3" name="線"/>
            <p:cNvSpPr/>
            <p:nvPr/>
          </p:nvSpPr>
          <p:spPr>
            <a:xfrm flipV="1">
              <a:off x="138374" y="149110"/>
              <a:ext cx="323051" cy="2165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9" name="グループ"/>
          <p:cNvGrpSpPr/>
          <p:nvPr/>
        </p:nvGrpSpPr>
        <p:grpSpPr>
          <a:xfrm>
            <a:off x="9078479" y="3899612"/>
            <a:ext cx="600394" cy="524271"/>
            <a:chOff x="0" y="0"/>
            <a:chExt cx="600392" cy="524269"/>
          </a:xfrm>
        </p:grpSpPr>
        <p:pic>
          <p:nvPicPr>
            <p:cNvPr id="20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44007" r="61265" b="44007"/>
            <a:stretch>
              <a:fillRect/>
            </a:stretch>
          </p:blipFill>
          <p:spPr>
            <a:xfrm>
              <a:off x="76320" y="37225"/>
              <a:ext cx="445342" cy="42937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06" name="255"/>
            <p:cNvSpPr txBox="1"/>
            <p:nvPr/>
          </p:nvSpPr>
          <p:spPr>
            <a:xfrm>
              <a:off x="0" y="0"/>
              <a:ext cx="445341" cy="301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7" name="255"/>
            <p:cNvSpPr txBox="1"/>
            <p:nvPr/>
          </p:nvSpPr>
          <p:spPr>
            <a:xfrm>
              <a:off x="155051" y="223025"/>
              <a:ext cx="445342" cy="301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8" name="線"/>
            <p:cNvSpPr/>
            <p:nvPr/>
          </p:nvSpPr>
          <p:spPr>
            <a:xfrm flipV="1">
              <a:off x="154901" y="144786"/>
              <a:ext cx="319767" cy="21437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4" name="グループ"/>
          <p:cNvGrpSpPr/>
          <p:nvPr/>
        </p:nvGrpSpPr>
        <p:grpSpPr>
          <a:xfrm>
            <a:off x="9081691" y="4524204"/>
            <a:ext cx="600393" cy="528074"/>
            <a:chOff x="0" y="0"/>
            <a:chExt cx="600392" cy="528072"/>
          </a:xfrm>
        </p:grpSpPr>
        <p:pic>
          <p:nvPicPr>
            <p:cNvPr id="21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72353" y="35820"/>
              <a:ext cx="435179" cy="44324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11" name="125"/>
            <p:cNvSpPr txBox="1"/>
            <p:nvPr/>
          </p:nvSpPr>
          <p:spPr>
            <a:xfrm>
              <a:off x="0" y="0"/>
              <a:ext cx="435179" cy="294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12" name="255"/>
            <p:cNvSpPr txBox="1"/>
            <p:nvPr/>
          </p:nvSpPr>
          <p:spPr>
            <a:xfrm>
              <a:off x="165213" y="233701"/>
              <a:ext cx="435180" cy="294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13" name="線"/>
            <p:cNvSpPr/>
            <p:nvPr/>
          </p:nvSpPr>
          <p:spPr>
            <a:xfrm flipV="1">
              <a:off x="118588" y="163706"/>
              <a:ext cx="322187" cy="21600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0" name="グループ"/>
          <p:cNvGrpSpPr/>
          <p:nvPr/>
        </p:nvGrpSpPr>
        <p:grpSpPr>
          <a:xfrm>
            <a:off x="9035302" y="5150659"/>
            <a:ext cx="600393" cy="528152"/>
            <a:chOff x="0" y="0"/>
            <a:chExt cx="600392" cy="528150"/>
          </a:xfrm>
        </p:grpSpPr>
        <p:pic>
          <p:nvPicPr>
            <p:cNvPr id="21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488" t="55358" r="77411" b="31910"/>
            <a:stretch>
              <a:fillRect/>
            </a:stretch>
          </p:blipFill>
          <p:spPr>
            <a:xfrm>
              <a:off x="107872" y="22853"/>
              <a:ext cx="435073" cy="44560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19" name="グループ"/>
            <p:cNvGrpSpPr/>
            <p:nvPr/>
          </p:nvGrpSpPr>
          <p:grpSpPr>
            <a:xfrm>
              <a:off x="0" y="0"/>
              <a:ext cx="600393" cy="528151"/>
              <a:chOff x="0" y="0"/>
              <a:chExt cx="600392" cy="528150"/>
            </a:xfrm>
          </p:grpSpPr>
          <p:sp>
            <p:nvSpPr>
              <p:cNvPr id="216" name="197"/>
              <p:cNvSpPr txBox="1"/>
              <p:nvPr/>
            </p:nvSpPr>
            <p:spPr>
              <a:xfrm>
                <a:off x="0" y="0"/>
                <a:ext cx="435073" cy="294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17" name="255"/>
              <p:cNvSpPr txBox="1"/>
              <p:nvPr/>
            </p:nvSpPr>
            <p:spPr>
              <a:xfrm>
                <a:off x="165319" y="233852"/>
                <a:ext cx="435074" cy="294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18" name="線"/>
              <p:cNvSpPr/>
              <p:nvPr/>
            </p:nvSpPr>
            <p:spPr>
              <a:xfrm flipV="1">
                <a:off x="181945" y="151858"/>
                <a:ext cx="322394" cy="21613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26" name="グループ"/>
          <p:cNvGrpSpPr/>
          <p:nvPr/>
        </p:nvGrpSpPr>
        <p:grpSpPr>
          <a:xfrm>
            <a:off x="9049553" y="5778145"/>
            <a:ext cx="600393" cy="526167"/>
            <a:chOff x="0" y="0"/>
            <a:chExt cx="600392" cy="526165"/>
          </a:xfrm>
        </p:grpSpPr>
        <p:pic>
          <p:nvPicPr>
            <p:cNvPr id="221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96349" y="27862"/>
              <a:ext cx="437763" cy="44246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25" name="グループ"/>
            <p:cNvGrpSpPr/>
            <p:nvPr/>
          </p:nvGrpSpPr>
          <p:grpSpPr>
            <a:xfrm>
              <a:off x="-1" y="0"/>
              <a:ext cx="600394" cy="526166"/>
              <a:chOff x="0" y="0"/>
              <a:chExt cx="600392" cy="526165"/>
            </a:xfrm>
          </p:grpSpPr>
          <p:sp>
            <p:nvSpPr>
              <p:cNvPr id="222" name="197"/>
              <p:cNvSpPr txBox="1"/>
              <p:nvPr/>
            </p:nvSpPr>
            <p:spPr>
              <a:xfrm>
                <a:off x="0" y="0"/>
                <a:ext cx="437762" cy="296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23" name="255"/>
              <p:cNvSpPr txBox="1"/>
              <p:nvPr/>
            </p:nvSpPr>
            <p:spPr>
              <a:xfrm>
                <a:off x="162630" y="230047"/>
                <a:ext cx="437763" cy="296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24" name="線"/>
              <p:cNvSpPr/>
              <p:nvPr/>
            </p:nvSpPr>
            <p:spPr>
              <a:xfrm flipV="1">
                <a:off x="136723" y="156824"/>
                <a:ext cx="317149" cy="21262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31" name="グループ"/>
          <p:cNvGrpSpPr/>
          <p:nvPr/>
        </p:nvGrpSpPr>
        <p:grpSpPr>
          <a:xfrm>
            <a:off x="9050560" y="6404498"/>
            <a:ext cx="600393" cy="526448"/>
            <a:chOff x="0" y="0"/>
            <a:chExt cx="600392" cy="526446"/>
          </a:xfrm>
        </p:grpSpPr>
        <p:pic>
          <p:nvPicPr>
            <p:cNvPr id="227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55881" r="61265" b="31584"/>
            <a:stretch>
              <a:fillRect/>
            </a:stretch>
          </p:blipFill>
          <p:spPr>
            <a:xfrm>
              <a:off x="97982" y="40174"/>
              <a:ext cx="437382" cy="441068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28" name="123"/>
            <p:cNvSpPr txBox="1"/>
            <p:nvPr/>
          </p:nvSpPr>
          <p:spPr>
            <a:xfrm>
              <a:off x="0" y="0"/>
              <a:ext cx="437381" cy="295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123</a:t>
              </a:r>
            </a:p>
          </p:txBody>
        </p:sp>
        <p:sp>
          <p:nvSpPr>
            <p:cNvPr id="229" name="255"/>
            <p:cNvSpPr txBox="1"/>
            <p:nvPr/>
          </p:nvSpPr>
          <p:spPr>
            <a:xfrm>
              <a:off x="163011" y="230586"/>
              <a:ext cx="437382" cy="295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30" name="線"/>
            <p:cNvSpPr/>
            <p:nvPr/>
          </p:nvSpPr>
          <p:spPr>
            <a:xfrm flipV="1">
              <a:off x="167687" y="168221"/>
              <a:ext cx="317892" cy="21312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6" name="グループ"/>
          <p:cNvGrpSpPr/>
          <p:nvPr/>
        </p:nvGrpSpPr>
        <p:grpSpPr>
          <a:xfrm>
            <a:off x="9081520" y="7030204"/>
            <a:ext cx="600393" cy="528024"/>
            <a:chOff x="0" y="0"/>
            <a:chExt cx="600392" cy="528023"/>
          </a:xfrm>
        </p:grpSpPr>
        <p:pic>
          <p:nvPicPr>
            <p:cNvPr id="232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72566" y="32997"/>
              <a:ext cx="435246" cy="44331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33" name="125"/>
            <p:cNvSpPr txBox="1"/>
            <p:nvPr/>
          </p:nvSpPr>
          <p:spPr>
            <a:xfrm>
              <a:off x="0" y="0"/>
              <a:ext cx="435245" cy="294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34" name="255"/>
            <p:cNvSpPr txBox="1"/>
            <p:nvPr/>
          </p:nvSpPr>
          <p:spPr>
            <a:xfrm>
              <a:off x="165147" y="233607"/>
              <a:ext cx="435246" cy="294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35" name="線"/>
            <p:cNvSpPr/>
            <p:nvPr/>
          </p:nvSpPr>
          <p:spPr>
            <a:xfrm flipV="1">
              <a:off x="112025" y="136688"/>
              <a:ext cx="322057" cy="21591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2" name="グループ"/>
          <p:cNvGrpSpPr/>
          <p:nvPr/>
        </p:nvGrpSpPr>
        <p:grpSpPr>
          <a:xfrm>
            <a:off x="9043927" y="7658399"/>
            <a:ext cx="600393" cy="524620"/>
            <a:chOff x="0" y="0"/>
            <a:chExt cx="600392" cy="524618"/>
          </a:xfrm>
        </p:grpSpPr>
        <p:pic>
          <p:nvPicPr>
            <p:cNvPr id="237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397" t="68364" r="77502" b="18903"/>
            <a:stretch>
              <a:fillRect/>
            </a:stretch>
          </p:blipFill>
          <p:spPr>
            <a:xfrm>
              <a:off x="87370" y="28266"/>
              <a:ext cx="439859" cy="45050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1" name="グループ"/>
            <p:cNvGrpSpPr/>
            <p:nvPr/>
          </p:nvGrpSpPr>
          <p:grpSpPr>
            <a:xfrm>
              <a:off x="-1" y="-1"/>
              <a:ext cx="600394" cy="524620"/>
              <a:chOff x="0" y="0"/>
              <a:chExt cx="600392" cy="524618"/>
            </a:xfrm>
          </p:grpSpPr>
          <p:sp>
            <p:nvSpPr>
              <p:cNvPr id="238" name="165"/>
              <p:cNvSpPr txBox="1"/>
              <p:nvPr/>
            </p:nvSpPr>
            <p:spPr>
              <a:xfrm>
                <a:off x="0" y="0"/>
                <a:ext cx="439858" cy="297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165</a:t>
                </a:r>
              </a:p>
            </p:txBody>
          </p:sp>
          <p:sp>
            <p:nvSpPr>
              <p:cNvPr id="239" name="255"/>
              <p:cNvSpPr txBox="1"/>
              <p:nvPr/>
            </p:nvSpPr>
            <p:spPr>
              <a:xfrm>
                <a:off x="160534" y="227083"/>
                <a:ext cx="439859" cy="297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40" name="線"/>
              <p:cNvSpPr/>
              <p:nvPr/>
            </p:nvSpPr>
            <p:spPr>
              <a:xfrm flipV="1">
                <a:off x="159211" y="148635"/>
                <a:ext cx="313062" cy="20988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48" name="グループ"/>
          <p:cNvGrpSpPr/>
          <p:nvPr/>
        </p:nvGrpSpPr>
        <p:grpSpPr>
          <a:xfrm>
            <a:off x="9072104" y="8284514"/>
            <a:ext cx="600393" cy="525378"/>
            <a:chOff x="0" y="0"/>
            <a:chExt cx="600392" cy="525377"/>
          </a:xfrm>
        </p:grpSpPr>
        <p:pic>
          <p:nvPicPr>
            <p:cNvPr id="243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84024" y="39643"/>
              <a:ext cx="438831" cy="44354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7" name="グループ"/>
            <p:cNvGrpSpPr/>
            <p:nvPr/>
          </p:nvGrpSpPr>
          <p:grpSpPr>
            <a:xfrm>
              <a:off x="0" y="0"/>
              <a:ext cx="600393" cy="525378"/>
              <a:chOff x="0" y="0"/>
              <a:chExt cx="600392" cy="525377"/>
            </a:xfrm>
          </p:grpSpPr>
          <p:sp>
            <p:nvSpPr>
              <p:cNvPr id="244" name="197"/>
              <p:cNvSpPr txBox="1"/>
              <p:nvPr/>
            </p:nvSpPr>
            <p:spPr>
              <a:xfrm>
                <a:off x="0" y="0"/>
                <a:ext cx="438830" cy="296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45" name="255"/>
              <p:cNvSpPr txBox="1"/>
              <p:nvPr/>
            </p:nvSpPr>
            <p:spPr>
              <a:xfrm>
                <a:off x="161562" y="228536"/>
                <a:ext cx="438831" cy="2968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46" name="線"/>
              <p:cNvSpPr/>
              <p:nvPr/>
            </p:nvSpPr>
            <p:spPr>
              <a:xfrm flipV="1">
                <a:off x="131950" y="146010"/>
                <a:ext cx="315066" cy="21122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53" name="グループ"/>
          <p:cNvGrpSpPr/>
          <p:nvPr/>
        </p:nvGrpSpPr>
        <p:grpSpPr>
          <a:xfrm>
            <a:off x="9071947" y="8911029"/>
            <a:ext cx="600393" cy="525335"/>
            <a:chOff x="0" y="0"/>
            <a:chExt cx="600392" cy="525334"/>
          </a:xfrm>
        </p:grpSpPr>
        <p:pic>
          <p:nvPicPr>
            <p:cNvPr id="24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68403" r="61265" b="19061"/>
            <a:stretch>
              <a:fillRect/>
            </a:stretch>
          </p:blipFill>
          <p:spPr>
            <a:xfrm>
              <a:off x="84210" y="52146"/>
              <a:ext cx="438889" cy="442588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50" name="197"/>
            <p:cNvSpPr txBox="1"/>
            <p:nvPr/>
          </p:nvSpPr>
          <p:spPr>
            <a:xfrm>
              <a:off x="0" y="0"/>
              <a:ext cx="438889" cy="29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51" name="255"/>
            <p:cNvSpPr txBox="1"/>
            <p:nvPr/>
          </p:nvSpPr>
          <p:spPr>
            <a:xfrm>
              <a:off x="161503" y="228454"/>
              <a:ext cx="438890" cy="29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52" name="線"/>
            <p:cNvSpPr/>
            <p:nvPr/>
          </p:nvSpPr>
          <p:spPr>
            <a:xfrm flipV="1">
              <a:off x="153693" y="158077"/>
              <a:ext cx="314952" cy="211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8" name="グループ"/>
          <p:cNvGrpSpPr/>
          <p:nvPr/>
        </p:nvGrpSpPr>
        <p:grpSpPr>
          <a:xfrm>
            <a:off x="9085363" y="9528021"/>
            <a:ext cx="600393" cy="544339"/>
            <a:chOff x="0" y="0"/>
            <a:chExt cx="600392" cy="544337"/>
          </a:xfrm>
        </p:grpSpPr>
        <p:pic>
          <p:nvPicPr>
            <p:cNvPr id="254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67741" y="48681"/>
              <a:ext cx="442803" cy="45101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55" name="125"/>
            <p:cNvSpPr txBox="1"/>
            <p:nvPr/>
          </p:nvSpPr>
          <p:spPr>
            <a:xfrm>
              <a:off x="0" y="0"/>
              <a:ext cx="442803" cy="29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56" name="255"/>
            <p:cNvSpPr txBox="1"/>
            <p:nvPr/>
          </p:nvSpPr>
          <p:spPr>
            <a:xfrm>
              <a:off x="157589" y="244810"/>
              <a:ext cx="442804" cy="29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57" name="線"/>
            <p:cNvSpPr/>
            <p:nvPr/>
          </p:nvSpPr>
          <p:spPr>
            <a:xfrm flipV="1">
              <a:off x="108890" y="165281"/>
              <a:ext cx="325001" cy="21788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3" name="グループ"/>
          <p:cNvGrpSpPr/>
          <p:nvPr/>
        </p:nvGrpSpPr>
        <p:grpSpPr>
          <a:xfrm>
            <a:off x="9082852" y="10154925"/>
            <a:ext cx="600393" cy="543518"/>
            <a:chOff x="0" y="0"/>
            <a:chExt cx="600392" cy="543517"/>
          </a:xfrm>
        </p:grpSpPr>
        <p:pic>
          <p:nvPicPr>
            <p:cNvPr id="25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488" t="55358" r="77411" b="31910"/>
            <a:stretch>
              <a:fillRect/>
            </a:stretch>
          </p:blipFill>
          <p:spPr>
            <a:xfrm>
              <a:off x="70903" y="30785"/>
              <a:ext cx="443739" cy="45447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0" name="197"/>
            <p:cNvSpPr txBox="1"/>
            <p:nvPr/>
          </p:nvSpPr>
          <p:spPr>
            <a:xfrm>
              <a:off x="0" y="0"/>
              <a:ext cx="443738" cy="300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61" name="255"/>
            <p:cNvSpPr txBox="1"/>
            <p:nvPr/>
          </p:nvSpPr>
          <p:spPr>
            <a:xfrm>
              <a:off x="156654" y="243356"/>
              <a:ext cx="443739" cy="30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62" name="線"/>
            <p:cNvSpPr/>
            <p:nvPr/>
          </p:nvSpPr>
          <p:spPr>
            <a:xfrm flipV="1">
              <a:off x="145072" y="149766"/>
              <a:ext cx="323072" cy="21659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8" name="グループ"/>
          <p:cNvGrpSpPr/>
          <p:nvPr/>
        </p:nvGrpSpPr>
        <p:grpSpPr>
          <a:xfrm>
            <a:off x="9062790" y="10781223"/>
            <a:ext cx="600393" cy="543909"/>
            <a:chOff x="0" y="0"/>
            <a:chExt cx="600392" cy="543907"/>
          </a:xfrm>
        </p:grpSpPr>
        <p:pic>
          <p:nvPicPr>
            <p:cNvPr id="264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93300" y="32583"/>
              <a:ext cx="443294" cy="44805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5" name="197"/>
            <p:cNvSpPr txBox="1"/>
            <p:nvPr/>
          </p:nvSpPr>
          <p:spPr>
            <a:xfrm>
              <a:off x="0" y="0"/>
              <a:ext cx="443293" cy="299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66" name="255"/>
            <p:cNvSpPr txBox="1"/>
            <p:nvPr/>
          </p:nvSpPr>
          <p:spPr>
            <a:xfrm>
              <a:off x="157099" y="244048"/>
              <a:ext cx="443294" cy="299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67" name="線"/>
            <p:cNvSpPr/>
            <p:nvPr/>
          </p:nvSpPr>
          <p:spPr>
            <a:xfrm flipV="1">
              <a:off x="139672" y="148044"/>
              <a:ext cx="323990" cy="21720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" name="グループ"/>
          <p:cNvGrpSpPr/>
          <p:nvPr/>
        </p:nvGrpSpPr>
        <p:grpSpPr>
          <a:xfrm>
            <a:off x="9069328" y="11417362"/>
            <a:ext cx="600393" cy="524619"/>
            <a:chOff x="0" y="0"/>
            <a:chExt cx="600392" cy="524618"/>
          </a:xfrm>
        </p:grpSpPr>
        <p:pic>
          <p:nvPicPr>
            <p:cNvPr id="26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726" t="80914" r="61174" b="6550"/>
            <a:stretch>
              <a:fillRect/>
            </a:stretch>
          </p:blipFill>
          <p:spPr>
            <a:xfrm>
              <a:off x="78637" y="27517"/>
              <a:ext cx="439858" cy="44356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70" name="255"/>
            <p:cNvSpPr txBox="1"/>
            <p:nvPr/>
          </p:nvSpPr>
          <p:spPr>
            <a:xfrm>
              <a:off x="0" y="0"/>
              <a:ext cx="439858" cy="297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71" name="255"/>
            <p:cNvSpPr txBox="1"/>
            <p:nvPr/>
          </p:nvSpPr>
          <p:spPr>
            <a:xfrm>
              <a:off x="160534" y="227083"/>
              <a:ext cx="439859" cy="297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72" name="線"/>
            <p:cNvSpPr/>
            <p:nvPr/>
          </p:nvSpPr>
          <p:spPr>
            <a:xfrm flipV="1">
              <a:off x="147671" y="144396"/>
              <a:ext cx="313062" cy="2098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8" name="グループ"/>
          <p:cNvGrpSpPr/>
          <p:nvPr/>
        </p:nvGrpSpPr>
        <p:grpSpPr>
          <a:xfrm>
            <a:off x="16255728" y="3302285"/>
            <a:ext cx="2518792" cy="1718543"/>
            <a:chOff x="0" y="0"/>
            <a:chExt cx="2518790" cy="1718542"/>
          </a:xfrm>
        </p:grpSpPr>
        <p:sp>
          <p:nvSpPr>
            <p:cNvPr id="274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75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76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77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3" name="グループ"/>
          <p:cNvGrpSpPr/>
          <p:nvPr/>
        </p:nvGrpSpPr>
        <p:grpSpPr>
          <a:xfrm>
            <a:off x="16247129" y="5862573"/>
            <a:ext cx="2518791" cy="1718543"/>
            <a:chOff x="0" y="0"/>
            <a:chExt cx="2518790" cy="1718542"/>
          </a:xfrm>
        </p:grpSpPr>
        <p:sp>
          <p:nvSpPr>
            <p:cNvPr id="279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80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81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82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8" name="グループ"/>
          <p:cNvGrpSpPr/>
          <p:nvPr/>
        </p:nvGrpSpPr>
        <p:grpSpPr>
          <a:xfrm>
            <a:off x="16218056" y="8695172"/>
            <a:ext cx="2518792" cy="1718543"/>
            <a:chOff x="0" y="0"/>
            <a:chExt cx="2518790" cy="1718542"/>
          </a:xfrm>
        </p:grpSpPr>
        <p:sp>
          <p:nvSpPr>
            <p:cNvPr id="284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85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86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87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89" name="線"/>
          <p:cNvSpPr/>
          <p:nvPr/>
        </p:nvSpPr>
        <p:spPr>
          <a:xfrm>
            <a:off x="10051654" y="2260152"/>
            <a:ext cx="5657644" cy="1889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0" name="線"/>
          <p:cNvSpPr/>
          <p:nvPr/>
        </p:nvSpPr>
        <p:spPr>
          <a:xfrm>
            <a:off x="10085507" y="2267980"/>
            <a:ext cx="5539868" cy="75939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1" name="線"/>
          <p:cNvSpPr/>
          <p:nvPr/>
        </p:nvSpPr>
        <p:spPr>
          <a:xfrm>
            <a:off x="10027497" y="2228515"/>
            <a:ext cx="5628789" cy="4704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2" name="線"/>
          <p:cNvSpPr/>
          <p:nvPr/>
        </p:nvSpPr>
        <p:spPr>
          <a:xfrm>
            <a:off x="10255075" y="2828926"/>
            <a:ext cx="5454222" cy="1354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線"/>
          <p:cNvSpPr/>
          <p:nvPr/>
        </p:nvSpPr>
        <p:spPr>
          <a:xfrm>
            <a:off x="10212815" y="2831491"/>
            <a:ext cx="5443471" cy="4137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線"/>
          <p:cNvSpPr/>
          <p:nvPr/>
        </p:nvSpPr>
        <p:spPr>
          <a:xfrm>
            <a:off x="10281888" y="2880949"/>
            <a:ext cx="5336881" cy="70084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線"/>
          <p:cNvSpPr/>
          <p:nvPr/>
        </p:nvSpPr>
        <p:spPr>
          <a:xfrm flipV="1">
            <a:off x="10082631" y="9719376"/>
            <a:ext cx="5628157" cy="19407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6" name="線"/>
          <p:cNvSpPr/>
          <p:nvPr/>
        </p:nvSpPr>
        <p:spPr>
          <a:xfrm flipV="1">
            <a:off x="10099394" y="6902686"/>
            <a:ext cx="5560603" cy="47570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線"/>
          <p:cNvSpPr/>
          <p:nvPr/>
        </p:nvSpPr>
        <p:spPr>
          <a:xfrm flipV="1">
            <a:off x="10088212" y="4196410"/>
            <a:ext cx="5578293" cy="74665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・…"/>
          <p:cNvSpPr txBox="1"/>
          <p:nvPr/>
        </p:nvSpPr>
        <p:spPr>
          <a:xfrm>
            <a:off x="12624431" y="6309431"/>
            <a:ext cx="508001" cy="16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</p:txBody>
      </p:sp>
      <p:sp>
        <p:nvSpPr>
          <p:cNvPr id="299" name="矢印"/>
          <p:cNvSpPr/>
          <p:nvPr/>
        </p:nvSpPr>
        <p:spPr>
          <a:xfrm>
            <a:off x="6583541" y="648215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0" name="MLPでは画像サイズを１次元にして入力する→画像サイズ分の重みが存在"/>
          <p:cNvSpPr txBox="1"/>
          <p:nvPr/>
        </p:nvSpPr>
        <p:spPr>
          <a:xfrm>
            <a:off x="3639249" y="657514"/>
            <a:ext cx="1778210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MLPでは画像サイズを１次元にして入力する→画像サイズ分の重みが存在</a:t>
            </a:r>
          </a:p>
        </p:txBody>
      </p:sp>
      <p:sp>
        <p:nvSpPr>
          <p:cNvPr id="301" name="サイズが大きいほど調整する重みが増えてしまう"/>
          <p:cNvSpPr txBox="1"/>
          <p:nvPr/>
        </p:nvSpPr>
        <p:spPr>
          <a:xfrm>
            <a:off x="6296786" y="12475808"/>
            <a:ext cx="11790427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サイズが大きいほど調整する重みが増えてしまう</a:t>
            </a:r>
          </a:p>
        </p:txBody>
      </p:sp>
      <p:sp>
        <p:nvSpPr>
          <p:cNvPr id="302" name="w1"/>
          <p:cNvSpPr txBox="1"/>
          <p:nvPr/>
        </p:nvSpPr>
        <p:spPr>
          <a:xfrm>
            <a:off x="13358748" y="2511059"/>
            <a:ext cx="576996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t>w</a:t>
            </a:r>
            <a:r>
              <a:rPr baseline="-5999"/>
              <a:t>1</a:t>
            </a:r>
          </a:p>
        </p:txBody>
      </p:sp>
      <p:sp>
        <p:nvSpPr>
          <p:cNvPr id="303" name="w2"/>
          <p:cNvSpPr txBox="1"/>
          <p:nvPr/>
        </p:nvSpPr>
        <p:spPr>
          <a:xfrm>
            <a:off x="13358748" y="3570809"/>
            <a:ext cx="623672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rPr dirty="0"/>
              <a:t>w</a:t>
            </a:r>
            <a:r>
              <a:rPr baseline="-5999" dirty="0"/>
              <a:t>2</a:t>
            </a:r>
          </a:p>
        </p:txBody>
      </p:sp>
      <p:sp>
        <p:nvSpPr>
          <p:cNvPr id="304" name="wn"/>
          <p:cNvSpPr txBox="1"/>
          <p:nvPr/>
        </p:nvSpPr>
        <p:spPr>
          <a:xfrm>
            <a:off x="13316927" y="10289109"/>
            <a:ext cx="660638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t>w</a:t>
            </a:r>
            <a:r>
              <a:rPr baseline="-5999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230156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5805421F-42A0-D2A8-D0B7-6EB90123D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52686"/>
              </p:ext>
            </p:extLst>
          </p:nvPr>
        </p:nvGraphicFramePr>
        <p:xfrm>
          <a:off x="6245114" y="8632904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sp>
        <p:nvSpPr>
          <p:cNvPr id="310" name="畳み込み層"/>
          <p:cNvSpPr txBox="1"/>
          <p:nvPr/>
        </p:nvSpPr>
        <p:spPr>
          <a:xfrm>
            <a:off x="7382997" y="300974"/>
            <a:ext cx="961801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  <a:r>
              <a:rPr lang="ja-JP" altLang="en-US"/>
              <a:t>は何をしているのか</a:t>
            </a:r>
            <a:endParaRPr/>
          </a:p>
        </p:txBody>
      </p:sp>
      <p:sp>
        <p:nvSpPr>
          <p:cNvPr id="311" name="入力データに対してカーネルと呼ばれる小さな行列をスライドさせながら学習させる手法"/>
          <p:cNvSpPr txBox="1"/>
          <p:nvPr/>
        </p:nvSpPr>
        <p:spPr>
          <a:xfrm>
            <a:off x="8966758" y="1623936"/>
            <a:ext cx="645048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 dirty="0"/>
              <a:t>カーネル≒認識パターン</a:t>
            </a:r>
            <a:endParaRPr lang="en-US" altLang="ja-JP" dirty="0"/>
          </a:p>
        </p:txBody>
      </p:sp>
      <p:sp>
        <p:nvSpPr>
          <p:cNvPr id="6" name="入力データに対してカーネルと呼ばれる小さな行列をスライドさせながら学習させる手法">
            <a:extLst>
              <a:ext uri="{FF2B5EF4-FFF2-40B4-BE49-F238E27FC236}">
                <a16:creationId xmlns:a16="http://schemas.microsoft.com/office/drawing/2014/main" id="{1E8121B1-2E2B-42E7-BE53-333AB6356E4F}"/>
              </a:ext>
            </a:extLst>
          </p:cNvPr>
          <p:cNvSpPr txBox="1"/>
          <p:nvPr/>
        </p:nvSpPr>
        <p:spPr>
          <a:xfrm>
            <a:off x="230423" y="12418561"/>
            <a:ext cx="1818816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pPr algn="ctr"/>
            <a:r>
              <a:rPr lang="ja-JP" altLang="en-US" dirty="0"/>
              <a:t>複数のパターンを使って入力画像の特徴を抽出していく作業</a:t>
            </a:r>
            <a:endParaRPr lang="en-US" altLang="ja-JP" dirty="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D9947A9-2524-8561-A136-1585E286ECF0}"/>
              </a:ext>
            </a:extLst>
          </p:cNvPr>
          <p:cNvSpPr/>
          <p:nvPr/>
        </p:nvSpPr>
        <p:spPr>
          <a:xfrm>
            <a:off x="5251423" y="5801446"/>
            <a:ext cx="982197" cy="934322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EF2A2C5-229C-99D1-DDA3-28DFE961D36F}"/>
              </a:ext>
            </a:extLst>
          </p:cNvPr>
          <p:cNvSpPr/>
          <p:nvPr/>
        </p:nvSpPr>
        <p:spPr>
          <a:xfrm>
            <a:off x="4322010" y="7289129"/>
            <a:ext cx="882315" cy="725840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64D6848A-6603-8468-16D6-9BF68E28D1AD}"/>
              </a:ext>
            </a:extLst>
          </p:cNvPr>
          <p:cNvSpPr/>
          <p:nvPr/>
        </p:nvSpPr>
        <p:spPr>
          <a:xfrm>
            <a:off x="1661017" y="4211053"/>
            <a:ext cx="6207635" cy="5962156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79E92D18-727D-9B27-3FF8-4F1AF1923C45}"/>
              </a:ext>
            </a:extLst>
          </p:cNvPr>
          <p:cNvSpPr/>
          <p:nvPr/>
        </p:nvSpPr>
        <p:spPr>
          <a:xfrm rot="8672500">
            <a:off x="3388598" y="6256913"/>
            <a:ext cx="3938338" cy="2790273"/>
          </a:xfrm>
          <a:prstGeom prst="arc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5FD2763-3332-6D39-4661-C863A2B72EA4}"/>
              </a:ext>
            </a:extLst>
          </p:cNvPr>
          <p:cNvSpPr/>
          <p:nvPr/>
        </p:nvSpPr>
        <p:spPr>
          <a:xfrm>
            <a:off x="5491726" y="6035261"/>
            <a:ext cx="497306" cy="469705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25EBA80-6119-FCDC-84EA-0BD061F6A864}"/>
              </a:ext>
            </a:extLst>
          </p:cNvPr>
          <p:cNvCxnSpPr/>
          <p:nvPr/>
        </p:nvCxnSpPr>
        <p:spPr>
          <a:xfrm>
            <a:off x="3272866" y="5349258"/>
            <a:ext cx="98658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162A2A6-46A4-FEE8-78C1-AE8683189197}"/>
              </a:ext>
            </a:extLst>
          </p:cNvPr>
          <p:cNvCxnSpPr/>
          <p:nvPr/>
        </p:nvCxnSpPr>
        <p:spPr>
          <a:xfrm>
            <a:off x="5251424" y="5349258"/>
            <a:ext cx="98658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26D1A01C-52C7-4A7F-3542-BEC6ED399BCB}"/>
              </a:ext>
            </a:extLst>
          </p:cNvPr>
          <p:cNvSpPr/>
          <p:nvPr/>
        </p:nvSpPr>
        <p:spPr>
          <a:xfrm>
            <a:off x="3272866" y="5783944"/>
            <a:ext cx="982197" cy="934322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24281F4-BB7B-52C0-5613-E60A24179367}"/>
              </a:ext>
            </a:extLst>
          </p:cNvPr>
          <p:cNvSpPr/>
          <p:nvPr/>
        </p:nvSpPr>
        <p:spPr>
          <a:xfrm>
            <a:off x="3513169" y="6017759"/>
            <a:ext cx="497306" cy="469705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graphicFrame>
        <p:nvGraphicFramePr>
          <p:cNvPr id="21" name="表 21">
            <a:extLst>
              <a:ext uri="{FF2B5EF4-FFF2-40B4-BE49-F238E27FC236}">
                <a16:creationId xmlns:a16="http://schemas.microsoft.com/office/drawing/2014/main" id="{B261E11E-44CF-BEA7-B7B8-3CC1CC556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70193"/>
              </p:ext>
            </p:extLst>
          </p:nvPr>
        </p:nvGraphicFramePr>
        <p:xfrm>
          <a:off x="1272674" y="3868660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CDBF40C0-04B7-1343-67C3-38A541CF4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6367"/>
              </p:ext>
            </p:extLst>
          </p:nvPr>
        </p:nvGraphicFramePr>
        <p:xfrm>
          <a:off x="3263214" y="3864045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D10AE3A2-981C-7956-9C1F-2AF554C2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070"/>
              </p:ext>
            </p:extLst>
          </p:nvPr>
        </p:nvGraphicFramePr>
        <p:xfrm>
          <a:off x="5253754" y="3859430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6A17EA4A-2471-6BF2-0617-B1829769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93586"/>
              </p:ext>
            </p:extLst>
          </p:nvPr>
        </p:nvGraphicFramePr>
        <p:xfrm>
          <a:off x="6251716" y="3860633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25" name="表 21">
            <a:extLst>
              <a:ext uri="{FF2B5EF4-FFF2-40B4-BE49-F238E27FC236}">
                <a16:creationId xmlns:a16="http://schemas.microsoft.com/office/drawing/2014/main" id="{CCD6F253-7C05-C1CB-6322-CDDD562A2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81074"/>
              </p:ext>
            </p:extLst>
          </p:nvPr>
        </p:nvGraphicFramePr>
        <p:xfrm>
          <a:off x="1272674" y="5780093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E008525F-BF9C-7A99-F7FE-08960FA42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82400"/>
              </p:ext>
            </p:extLst>
          </p:nvPr>
        </p:nvGraphicFramePr>
        <p:xfrm>
          <a:off x="3263214" y="5775478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8C049FED-B683-2FA1-D202-3F5E1CC2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30365"/>
              </p:ext>
            </p:extLst>
          </p:nvPr>
        </p:nvGraphicFramePr>
        <p:xfrm>
          <a:off x="5253754" y="5770863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2EA5E1C2-1212-5882-F3F2-D7719F3F2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32052"/>
              </p:ext>
            </p:extLst>
          </p:nvPr>
        </p:nvGraphicFramePr>
        <p:xfrm>
          <a:off x="6251716" y="5772066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29" name="表 21">
            <a:extLst>
              <a:ext uri="{FF2B5EF4-FFF2-40B4-BE49-F238E27FC236}">
                <a16:creationId xmlns:a16="http://schemas.microsoft.com/office/drawing/2014/main" id="{0A7D9F8A-310A-B6FA-D194-5D539C634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29837"/>
              </p:ext>
            </p:extLst>
          </p:nvPr>
        </p:nvGraphicFramePr>
        <p:xfrm>
          <a:off x="1272674" y="7691526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C44073AC-C353-BCA1-6341-68197AE4D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20013"/>
              </p:ext>
            </p:extLst>
          </p:nvPr>
        </p:nvGraphicFramePr>
        <p:xfrm>
          <a:off x="3263214" y="7686911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3BF645F8-B51D-698A-D0D1-F85FACE9C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67670"/>
              </p:ext>
            </p:extLst>
          </p:nvPr>
        </p:nvGraphicFramePr>
        <p:xfrm>
          <a:off x="5253754" y="7682296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72115D51-3E93-6A9F-7207-5F9AC0A23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39214"/>
              </p:ext>
            </p:extLst>
          </p:nvPr>
        </p:nvGraphicFramePr>
        <p:xfrm>
          <a:off x="6251716" y="7673667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33" name="表 21">
            <a:extLst>
              <a:ext uri="{FF2B5EF4-FFF2-40B4-BE49-F238E27FC236}">
                <a16:creationId xmlns:a16="http://schemas.microsoft.com/office/drawing/2014/main" id="{4BCE12AE-88B3-7AB5-CE66-1763EDA2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68541"/>
              </p:ext>
            </p:extLst>
          </p:nvPr>
        </p:nvGraphicFramePr>
        <p:xfrm>
          <a:off x="1266072" y="8650763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7EC2AB6C-03E8-15A1-6874-05588C08A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79456"/>
              </p:ext>
            </p:extLst>
          </p:nvPr>
        </p:nvGraphicFramePr>
        <p:xfrm>
          <a:off x="3256612" y="8646148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49219C79-7C55-229B-1DF4-5D0EA1052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80486"/>
              </p:ext>
            </p:extLst>
          </p:nvPr>
        </p:nvGraphicFramePr>
        <p:xfrm>
          <a:off x="5247152" y="8641533"/>
          <a:ext cx="1997142" cy="192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57">
                  <a:extLst>
                    <a:ext uri="{9D8B030D-6E8A-4147-A177-3AD203B41FA5}">
                      <a16:colId xmlns:a16="http://schemas.microsoft.com/office/drawing/2014/main" val="409360063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276840022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151924474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510390957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903707472"/>
                    </a:ext>
                  </a:extLst>
                </a:gridCol>
                <a:gridCol w="332857">
                  <a:extLst>
                    <a:ext uri="{9D8B030D-6E8A-4147-A177-3AD203B41FA5}">
                      <a16:colId xmlns:a16="http://schemas.microsoft.com/office/drawing/2014/main" val="3019207996"/>
                    </a:ext>
                  </a:extLst>
                </a:gridCol>
              </a:tblGrid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688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0100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69311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4429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95178"/>
                  </a:ext>
                </a:extLst>
              </a:tr>
              <a:tr h="3208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1195"/>
                  </a:ext>
                </a:extLst>
              </a:tr>
            </a:tbl>
          </a:graphicData>
        </a:graphic>
      </p:graphicFrame>
      <p:pic>
        <p:nvPicPr>
          <p:cNvPr id="38" name="図 37" descr="概略図 が含まれている画像&#10;&#10;自動的に生成された説明">
            <a:extLst>
              <a:ext uri="{FF2B5EF4-FFF2-40B4-BE49-F238E27FC236}">
                <a16:creationId xmlns:a16="http://schemas.microsoft.com/office/drawing/2014/main" id="{89D62962-7682-907A-67F4-974ED1AA1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4" t="47400" r="43098" b="38419"/>
          <a:stretch/>
        </p:blipFill>
        <p:spPr>
          <a:xfrm>
            <a:off x="11498680" y="9426240"/>
            <a:ext cx="1012372" cy="979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図 38" descr="概略図 が含まれている画像&#10;&#10;自動的に生成された説明">
            <a:extLst>
              <a:ext uri="{FF2B5EF4-FFF2-40B4-BE49-F238E27FC236}">
                <a16:creationId xmlns:a16="http://schemas.microsoft.com/office/drawing/2014/main" id="{FCFB45BA-AAC2-4E63-E3B9-7717EA267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0" t="28543" r="56957" b="57276"/>
          <a:stretch/>
        </p:blipFill>
        <p:spPr>
          <a:xfrm>
            <a:off x="11501110" y="6778704"/>
            <a:ext cx="1045029" cy="979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図 39" descr="概略図 が含まれている画像&#10;&#10;自動的に生成された説明">
            <a:extLst>
              <a:ext uri="{FF2B5EF4-FFF2-40B4-BE49-F238E27FC236}">
                <a16:creationId xmlns:a16="http://schemas.microsoft.com/office/drawing/2014/main" id="{9218E012-A19A-A998-A658-C974E7C70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2" t="14233" r="57054" b="71587"/>
          <a:stretch/>
        </p:blipFill>
        <p:spPr>
          <a:xfrm>
            <a:off x="11466024" y="3828518"/>
            <a:ext cx="1045028" cy="97971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4" name="表 44">
            <a:extLst>
              <a:ext uri="{FF2B5EF4-FFF2-40B4-BE49-F238E27FC236}">
                <a16:creationId xmlns:a16="http://schemas.microsoft.com/office/drawing/2014/main" id="{0CE900C7-114D-71D1-CC6D-C9EA15B20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316"/>
              </p:ext>
            </p:extLst>
          </p:nvPr>
        </p:nvGraphicFramePr>
        <p:xfrm>
          <a:off x="17980622" y="3128395"/>
          <a:ext cx="2299248" cy="237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72">
                  <a:extLst>
                    <a:ext uri="{9D8B030D-6E8A-4147-A177-3AD203B41FA5}">
                      <a16:colId xmlns:a16="http://schemas.microsoft.com/office/drawing/2014/main" val="1304275946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2114419495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3344949629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347477485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717759652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766438799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2162213248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643733343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349358302"/>
                    </a:ext>
                  </a:extLst>
                </a:gridCol>
              </a:tblGrid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49499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97232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3110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049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05142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769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8125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7288"/>
                  </a:ext>
                </a:extLst>
              </a:tr>
            </a:tbl>
          </a:graphicData>
        </a:graphic>
      </p:graphicFrame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A19EA9D4-08D4-F4D0-C788-A290F8844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125"/>
              </p:ext>
            </p:extLst>
          </p:nvPr>
        </p:nvGraphicFramePr>
        <p:xfrm>
          <a:off x="17980622" y="6078581"/>
          <a:ext cx="2299248" cy="237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72">
                  <a:extLst>
                    <a:ext uri="{9D8B030D-6E8A-4147-A177-3AD203B41FA5}">
                      <a16:colId xmlns:a16="http://schemas.microsoft.com/office/drawing/2014/main" val="1304275946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2114419495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3344949629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347477485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717759652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766438799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2162213248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643733343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349358302"/>
                    </a:ext>
                  </a:extLst>
                </a:gridCol>
              </a:tblGrid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49499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97232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3110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049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05142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769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8125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7288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A2C8159D-B467-2411-CE77-ECF1FD06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93050"/>
              </p:ext>
            </p:extLst>
          </p:nvPr>
        </p:nvGraphicFramePr>
        <p:xfrm>
          <a:off x="17980622" y="8948120"/>
          <a:ext cx="2299248" cy="237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72">
                  <a:extLst>
                    <a:ext uri="{9D8B030D-6E8A-4147-A177-3AD203B41FA5}">
                      <a16:colId xmlns:a16="http://schemas.microsoft.com/office/drawing/2014/main" val="1304275946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2114419495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3344949629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347477485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717759652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766438799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2162213248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643733343"/>
                    </a:ext>
                  </a:extLst>
                </a:gridCol>
                <a:gridCol w="255472">
                  <a:extLst>
                    <a:ext uri="{9D8B030D-6E8A-4147-A177-3AD203B41FA5}">
                      <a16:colId xmlns:a16="http://schemas.microsoft.com/office/drawing/2014/main" val="1349358302"/>
                    </a:ext>
                  </a:extLst>
                </a:gridCol>
              </a:tblGrid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49499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97232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3110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049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05142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769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8125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7288"/>
                  </a:ext>
                </a:extLst>
              </a:tr>
            </a:tbl>
          </a:graphicData>
        </a:graphic>
      </p:graphicFrame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24C81ED-4E42-6306-0D91-3EDD3D5893D4}"/>
              </a:ext>
            </a:extLst>
          </p:cNvPr>
          <p:cNvCxnSpPr/>
          <p:nvPr/>
        </p:nvCxnSpPr>
        <p:spPr>
          <a:xfrm flipV="1">
            <a:off x="8966758" y="4808233"/>
            <a:ext cx="1812078" cy="96263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1D637FB-530F-22D8-26BE-5F998FF0BE91}"/>
              </a:ext>
            </a:extLst>
          </p:cNvPr>
          <p:cNvCxnSpPr>
            <a:cxnSpLocks/>
          </p:cNvCxnSpPr>
          <p:nvPr/>
        </p:nvCxnSpPr>
        <p:spPr>
          <a:xfrm flipV="1">
            <a:off x="8966758" y="7268561"/>
            <a:ext cx="1812078" cy="70754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D8BBD20-EE09-CA8F-FBEC-6EE23C9C4284}"/>
              </a:ext>
            </a:extLst>
          </p:cNvPr>
          <p:cNvCxnSpPr>
            <a:cxnSpLocks/>
          </p:cNvCxnSpPr>
          <p:nvPr/>
        </p:nvCxnSpPr>
        <p:spPr>
          <a:xfrm>
            <a:off x="9000759" y="9015275"/>
            <a:ext cx="1778077" cy="84038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右矢印 52">
            <a:extLst>
              <a:ext uri="{FF2B5EF4-FFF2-40B4-BE49-F238E27FC236}">
                <a16:creationId xmlns:a16="http://schemas.microsoft.com/office/drawing/2014/main" id="{BE2A3D51-EAE6-EB6C-9C62-E5290F88A5A2}"/>
              </a:ext>
            </a:extLst>
          </p:cNvPr>
          <p:cNvSpPr/>
          <p:nvPr/>
        </p:nvSpPr>
        <p:spPr>
          <a:xfrm>
            <a:off x="14006144" y="4144046"/>
            <a:ext cx="2619311" cy="54121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278BB2F6-1594-E3CC-E880-F22A46F8E0C2}"/>
              </a:ext>
            </a:extLst>
          </p:cNvPr>
          <p:cNvSpPr/>
          <p:nvPr/>
        </p:nvSpPr>
        <p:spPr>
          <a:xfrm>
            <a:off x="14107586" y="7068710"/>
            <a:ext cx="2619311" cy="54121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4667B01A-58D4-B394-7FE8-2C2A84505472}"/>
              </a:ext>
            </a:extLst>
          </p:cNvPr>
          <p:cNvSpPr/>
          <p:nvPr/>
        </p:nvSpPr>
        <p:spPr>
          <a:xfrm>
            <a:off x="14107585" y="9691390"/>
            <a:ext cx="2619311" cy="54121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C533B759-7A47-CC13-0C72-3856D16E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606" y="5088262"/>
            <a:ext cx="9489448" cy="5900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F690823-1A19-C8E7-03C0-8B1A92C6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54" y="5230211"/>
            <a:ext cx="12014561" cy="5616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F16EB2-07E1-AB5F-1617-8F059A7BD8E9}"/>
              </a:ext>
            </a:extLst>
          </p:cNvPr>
          <p:cNvSpPr txBox="1"/>
          <p:nvPr/>
        </p:nvSpPr>
        <p:spPr>
          <a:xfrm>
            <a:off x="1928067" y="2069620"/>
            <a:ext cx="21045826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MLP</a:t>
            </a:r>
            <a:r>
              <a:rPr kumimoji="0" lang="ja-JP" altLang="en-US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は画像を</a:t>
            </a:r>
            <a:r>
              <a:rPr kumimoji="0" lang="en-US" altLang="ja-JP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1</a:t>
            </a:r>
            <a:r>
              <a:rPr kumimoji="0" lang="ja-JP" altLang="en-US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次元にしてしまうので、画像の特徴を失ってしまう</a:t>
            </a:r>
            <a:endParaRPr kumimoji="0" lang="en-US" altLang="ja-JP" sz="5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5400"/>
              <a:t>CNN</a:t>
            </a:r>
            <a:r>
              <a:rPr lang="ja-JP" altLang="en-US" sz="5400"/>
              <a:t>は画像の特徴を保存したまま、特徴を抽出するように学習する</a:t>
            </a:r>
            <a:endParaRPr kumimoji="0" lang="ja-JP" altLang="en-US" sz="5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888600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36F064E-06B2-433B-8F87-BCD7BD00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950" y="1805635"/>
            <a:ext cx="792480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loss: 0.23001757264137268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accuracy: 0.9223999977111816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4C0293-C6B6-4AE9-BA79-EBC27772B616}"/>
              </a:ext>
            </a:extLst>
          </p:cNvPr>
          <p:cNvSpPr/>
          <p:nvPr/>
        </p:nvSpPr>
        <p:spPr>
          <a:xfrm>
            <a:off x="10515600" y="6858000"/>
            <a:ext cx="2438400" cy="15240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09CFBA-52D4-079B-BEE1-CF59ED958A2C}"/>
              </a:ext>
            </a:extLst>
          </p:cNvPr>
          <p:cNvSpPr txBox="1"/>
          <p:nvPr/>
        </p:nvSpPr>
        <p:spPr>
          <a:xfrm>
            <a:off x="9829800" y="702769"/>
            <a:ext cx="411480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Epochs=15</a:t>
            </a:r>
            <a:endParaRPr kumimoji="0" lang="ja-JP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D36D6CF-BEC7-9B32-C27C-F9169125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950" y="8382000"/>
            <a:ext cx="7520376" cy="49138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6F77830-C8E6-B1D6-2DD4-A11D6397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50" y="3042322"/>
            <a:ext cx="7520376" cy="4959780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097139D5-6B18-2EC7-E88F-47A1FC57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1" y="1565930"/>
            <a:ext cx="681990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loss: 0.2920217216014862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accuracy: 0.8999000191688538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7F7D974-2BA8-4A16-9936-D081D6ECC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15" y="8518539"/>
            <a:ext cx="7312936" cy="477726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450B26B-7BF9-8ABD-7A4A-05DC42766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673" y="3188950"/>
            <a:ext cx="7103443" cy="46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883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661AFEB-21A0-4420-8C62-3C5262A4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25" y="3137693"/>
            <a:ext cx="7520376" cy="1007446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4CEE0A7-8EAC-4627-A5D3-EFAD5694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2" y="1650375"/>
            <a:ext cx="72390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loss: 0.4930589497089386 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accuracy: 0.9175000190734863</a:t>
            </a:r>
            <a:r>
              <a:rPr kumimoji="0" lang="ja-JP" altLang="ja-JP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9E0B58-296F-4CA4-B9F4-68D67B0B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401" y="3137693"/>
            <a:ext cx="7663249" cy="1022206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36F064E-06B2-433B-8F87-BCD7BD00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950" y="1636358"/>
            <a:ext cx="7924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loss: 0.2698012888431549 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accuracy: 0.9247000217437744</a:t>
            </a:r>
            <a:r>
              <a:rPr kumimoji="0" lang="ja-JP" altLang="ja-JP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4C0293-C6B6-4AE9-BA79-EBC27772B616}"/>
              </a:ext>
            </a:extLst>
          </p:cNvPr>
          <p:cNvSpPr/>
          <p:nvPr/>
        </p:nvSpPr>
        <p:spPr>
          <a:xfrm>
            <a:off x="10515600" y="6858000"/>
            <a:ext cx="2438400" cy="15240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09CFBA-52D4-079B-BEE1-CF59ED958A2C}"/>
              </a:ext>
            </a:extLst>
          </p:cNvPr>
          <p:cNvSpPr txBox="1"/>
          <p:nvPr/>
        </p:nvSpPr>
        <p:spPr>
          <a:xfrm>
            <a:off x="9829800" y="702769"/>
            <a:ext cx="411480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Epochs=50</a:t>
            </a:r>
            <a:endParaRPr kumimoji="0" lang="ja-JP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30351958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2A4E1E4-EBDE-4B94-8868-495C8B815D37}"/>
              </a:ext>
            </a:extLst>
          </p:cNvPr>
          <p:cNvSpPr/>
          <p:nvPr/>
        </p:nvSpPr>
        <p:spPr>
          <a:xfrm>
            <a:off x="819150" y="1454059"/>
            <a:ext cx="22721888" cy="9502449"/>
          </a:xfrm>
          <a:prstGeom prst="roundRect">
            <a:avLst>
              <a:gd name="adj" fmla="val 11321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847F38-42E9-4AC4-AF43-4D0BF6621FBD}"/>
              </a:ext>
            </a:extLst>
          </p:cNvPr>
          <p:cNvSpPr txBox="1"/>
          <p:nvPr/>
        </p:nvSpPr>
        <p:spPr>
          <a:xfrm>
            <a:off x="842962" y="2170332"/>
            <a:ext cx="24944389" cy="80699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tensorflow.keras.models</a:t>
            </a:r>
            <a:r>
              <a:rPr lang="en-US" altLang="ja-JP" sz="3600" dirty="0">
                <a:solidFill>
                  <a:schemeClr val="bg1"/>
                </a:solidFill>
              </a:rPr>
              <a:t> import Sequential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</a:rPr>
              <a:t>tensorflow.keras.layers</a:t>
            </a:r>
            <a:r>
              <a:rPr lang="en-US" altLang="ja-JP" sz="3600" dirty="0">
                <a:solidFill>
                  <a:schemeClr val="bg1"/>
                </a:solidFill>
              </a:rPr>
              <a:t> import Dense, Dropout, Conv2D, Flatten, MaxPooling2D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</a:rPr>
              <a:t>model = Sequential()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(Conv2D(filters=32,kernel_size=(3,3),padding='same',</a:t>
            </a:r>
            <a:r>
              <a:rPr lang="en-US" altLang="ja-JP" sz="3600" dirty="0" err="1">
                <a:solidFill>
                  <a:schemeClr val="bg1"/>
                </a:solidFill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</a:rPr>
              <a:t>=(28,28,1),activation='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(Conv2D(filters=64,kernel_size=(3,3),padding='</a:t>
            </a:r>
            <a:r>
              <a:rPr lang="en-US" altLang="ja-JP" sz="3600" dirty="0" err="1">
                <a:solidFill>
                  <a:schemeClr val="bg1"/>
                </a:solidFill>
              </a:rPr>
              <a:t>same',activation</a:t>
            </a:r>
            <a:r>
              <a:rPr lang="en-US" altLang="ja-JP" sz="3600" dirty="0">
                <a:solidFill>
                  <a:schemeClr val="bg1"/>
                </a:solidFill>
              </a:rPr>
              <a:t>='</a:t>
            </a:r>
            <a:r>
              <a:rPr lang="en-US" altLang="ja-JP" sz="3600" dirty="0" err="1">
                <a:solidFill>
                  <a:schemeClr val="bg1"/>
                </a:solidFill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(MaxPooling2D(</a:t>
            </a:r>
            <a:r>
              <a:rPr lang="en-US" altLang="ja-JP" sz="3600" dirty="0" err="1">
                <a:solidFill>
                  <a:schemeClr val="bg1"/>
                </a:solidFill>
              </a:rPr>
              <a:t>pool_size</a:t>
            </a:r>
            <a:r>
              <a:rPr lang="en-US" altLang="ja-JP" sz="3600" dirty="0">
                <a:solidFill>
                  <a:schemeClr val="bg1"/>
                </a:solidFill>
              </a:rPr>
              <a:t>=(2,2)))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(Conv2D(filters=64,kernel_size=(3,3),</a:t>
            </a:r>
            <a:r>
              <a:rPr lang="en-US" altLang="ja-JP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rgbClr val="FFFF00"/>
                </a:solidFill>
              </a:rPr>
              <a:t>strides = (1, 1),</a:t>
            </a:r>
            <a:r>
              <a:rPr lang="en-US" altLang="ja-JP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rgbClr val="FFFF00"/>
                </a:solidFill>
              </a:rPr>
              <a:t>padding='same', activation='</a:t>
            </a:r>
            <a:r>
              <a:rPr lang="en-US" altLang="ja-JP" sz="3600" dirty="0" err="1">
                <a:solidFill>
                  <a:srgbClr val="FFFF00"/>
                </a:solidFill>
              </a:rPr>
              <a:t>relu</a:t>
            </a:r>
            <a:r>
              <a:rPr lang="en-US" altLang="ja-JP" sz="3600" dirty="0">
                <a:solidFill>
                  <a:srgbClr val="FFFF00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(Conv2D(filters=128,kernel_size=(3,3), strides = (1, 1), padding='</a:t>
            </a:r>
            <a:r>
              <a:rPr lang="en-US" altLang="ja-JP" sz="3600" dirty="0" err="1">
                <a:solidFill>
                  <a:srgbClr val="FFFF00"/>
                </a:solidFill>
              </a:rPr>
              <a:t>same',activation</a:t>
            </a:r>
            <a:r>
              <a:rPr lang="en-US" altLang="ja-JP" sz="3600" dirty="0">
                <a:solidFill>
                  <a:srgbClr val="FFFF00"/>
                </a:solidFill>
              </a:rPr>
              <a:t>='</a:t>
            </a:r>
            <a:r>
              <a:rPr lang="en-US" altLang="ja-JP" sz="3600" dirty="0" err="1">
                <a:solidFill>
                  <a:srgbClr val="FFFF00"/>
                </a:solidFill>
              </a:rPr>
              <a:t>relu</a:t>
            </a:r>
            <a:r>
              <a:rPr lang="en-US" altLang="ja-JP" sz="3600" dirty="0">
                <a:solidFill>
                  <a:srgbClr val="FFFF00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(MaxPooling2D(</a:t>
            </a:r>
            <a:r>
              <a:rPr lang="en-US" altLang="ja-JP" sz="3600" dirty="0" err="1">
                <a:solidFill>
                  <a:srgbClr val="FFFF00"/>
                </a:solidFill>
              </a:rPr>
              <a:t>pool_size</a:t>
            </a:r>
            <a:r>
              <a:rPr lang="en-US" altLang="ja-JP" sz="3600" dirty="0">
                <a:solidFill>
                  <a:srgbClr val="FFFF00"/>
                </a:solidFill>
              </a:rPr>
              <a:t>=(2,2)))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</a:rPr>
              <a:t>',optimizer='</a:t>
            </a:r>
            <a:r>
              <a:rPr lang="en-US" altLang="ja-JP" sz="3600" dirty="0" err="1">
                <a:solidFill>
                  <a:schemeClr val="bg1"/>
                </a:solidFill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</a:rPr>
              <a:t>()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AF8B773-0A7D-42EF-BD6B-00BDBC415E75}"/>
              </a:ext>
            </a:extLst>
          </p:cNvPr>
          <p:cNvSpPr/>
          <p:nvPr/>
        </p:nvSpPr>
        <p:spPr>
          <a:xfrm>
            <a:off x="576262" y="11537808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192DD0-3D0B-471D-A03E-73E40B1DE1B9}"/>
              </a:ext>
            </a:extLst>
          </p:cNvPr>
          <p:cNvSpPr txBox="1"/>
          <p:nvPr/>
        </p:nvSpPr>
        <p:spPr>
          <a:xfrm>
            <a:off x="819150" y="11941292"/>
            <a:ext cx="2395036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epochs = 50,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ja-JP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verbose = 1,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validation_split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=0.2, shuffle=True)</a:t>
            </a:r>
            <a:endParaRPr lang="ja-JP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2879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EE98DCC-CDBC-46DA-94CB-9371D150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51" y="2947193"/>
            <a:ext cx="7663249" cy="1022206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A2E621C-8189-460A-8C79-357B369E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45858"/>
            <a:ext cx="7924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loss: 0.2698012888431549 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Test accuracy: 0.9247000217437744</a:t>
            </a:r>
            <a:r>
              <a:rPr kumimoji="0" lang="ja-JP" altLang="ja-JP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E5AAE211-5E8D-44B8-B3B5-8FA557CBAC54}"/>
              </a:ext>
            </a:extLst>
          </p:cNvPr>
          <p:cNvSpPr/>
          <p:nvPr/>
        </p:nvSpPr>
        <p:spPr>
          <a:xfrm>
            <a:off x="11220450" y="6181725"/>
            <a:ext cx="1276350" cy="13525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19F880-FB39-4DE8-820F-C1490364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206" y="2947193"/>
            <a:ext cx="7663249" cy="1037815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471D60-7952-4BF5-B419-71220560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850" y="1445857"/>
            <a:ext cx="7924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loss: 0.19490012526512146 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Test accuracy: 0.9326000213623047</a:t>
            </a:r>
            <a:r>
              <a:rPr kumimoji="0" lang="ja-JP" altLang="ja-JP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427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09EA7D-6355-4944-9503-8445277CB80B}"/>
              </a:ext>
            </a:extLst>
          </p:cNvPr>
          <p:cNvSpPr/>
          <p:nvPr/>
        </p:nvSpPr>
        <p:spPr>
          <a:xfrm>
            <a:off x="690562" y="10021246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3A4983E-B3A6-40DA-B3F2-4309331002A2}"/>
              </a:ext>
            </a:extLst>
          </p:cNvPr>
          <p:cNvSpPr/>
          <p:nvPr/>
        </p:nvSpPr>
        <p:spPr>
          <a:xfrm>
            <a:off x="690562" y="1256797"/>
            <a:ext cx="23231475" cy="61065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CE4FF2-8CCC-4BBC-9F8E-B75549E9D42D}"/>
              </a:ext>
            </a:extLst>
          </p:cNvPr>
          <p:cNvSpPr txBox="1"/>
          <p:nvPr/>
        </p:nvSpPr>
        <p:spPr>
          <a:xfrm>
            <a:off x="1019173" y="1949761"/>
            <a:ext cx="25117427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200" dirty="0">
                <a:solidFill>
                  <a:schemeClr val="bg1"/>
                </a:solidFill>
              </a:rPr>
              <a:t>from </a:t>
            </a:r>
            <a:r>
              <a:rPr lang="en-US" altLang="ja-JP" sz="3200" dirty="0" err="1">
                <a:solidFill>
                  <a:schemeClr val="bg1"/>
                </a:solidFill>
              </a:rPr>
              <a:t>tensorflow.keras.models</a:t>
            </a:r>
            <a:r>
              <a:rPr lang="en-US" altLang="ja-JP" sz="3200" dirty="0">
                <a:solidFill>
                  <a:schemeClr val="bg1"/>
                </a:solidFill>
              </a:rPr>
              <a:t> import Sequential</a:t>
            </a:r>
          </a:p>
          <a:p>
            <a:pPr algn="l"/>
            <a:r>
              <a:rPr lang="en-US" altLang="ja-JP" sz="3200" dirty="0">
                <a:solidFill>
                  <a:schemeClr val="bg1"/>
                </a:solidFill>
              </a:rPr>
              <a:t>from </a:t>
            </a:r>
            <a:r>
              <a:rPr lang="en-US" altLang="ja-JP" sz="3200" dirty="0" err="1">
                <a:solidFill>
                  <a:schemeClr val="bg1"/>
                </a:solidFill>
              </a:rPr>
              <a:t>tensorflow.keras.layers</a:t>
            </a:r>
            <a:r>
              <a:rPr lang="en-US" altLang="ja-JP" sz="3200" dirty="0">
                <a:solidFill>
                  <a:schemeClr val="bg1"/>
                </a:solidFill>
              </a:rPr>
              <a:t> import Dense, Dropout, </a:t>
            </a:r>
            <a:r>
              <a:rPr lang="en-US" altLang="ja-JP" sz="3200" dirty="0">
                <a:solidFill>
                  <a:srgbClr val="FFFF00"/>
                </a:solidFill>
              </a:rPr>
              <a:t>Conv2D, Flatten, MaxPooling2D</a:t>
            </a:r>
          </a:p>
          <a:p>
            <a:pPr algn="l"/>
            <a:endParaRPr lang="en-US" altLang="ja-JP" sz="3200" dirty="0">
              <a:solidFill>
                <a:schemeClr val="bg1"/>
              </a:solidFill>
            </a:endParaRPr>
          </a:p>
          <a:p>
            <a:pPr algn="l"/>
            <a:r>
              <a:rPr lang="en-US" altLang="ja-JP" sz="3200" dirty="0">
                <a:solidFill>
                  <a:schemeClr val="bg1"/>
                </a:solidFill>
              </a:rPr>
              <a:t>model = Sequential()</a:t>
            </a:r>
          </a:p>
          <a:p>
            <a:pPr algn="l"/>
            <a:r>
              <a:rPr lang="en-US" altLang="ja-JP" sz="3200" dirty="0" err="1">
                <a:solidFill>
                  <a:srgbClr val="FFFF00"/>
                </a:solidFill>
              </a:rPr>
              <a:t>model.add</a:t>
            </a:r>
            <a:r>
              <a:rPr lang="en-US" altLang="ja-JP" sz="3200" dirty="0">
                <a:solidFill>
                  <a:srgbClr val="FFFF00"/>
                </a:solidFill>
              </a:rPr>
              <a:t>(Conv2D(filters=32,kernel_size=(3,3), strides = (1, 1), padding='same',</a:t>
            </a:r>
            <a:r>
              <a:rPr lang="en-US" altLang="ja-JP" sz="3200" dirty="0" err="1">
                <a:solidFill>
                  <a:srgbClr val="FFFF00"/>
                </a:solidFill>
              </a:rPr>
              <a:t>input_shape</a:t>
            </a:r>
            <a:r>
              <a:rPr lang="en-US" altLang="ja-JP" sz="3200" dirty="0">
                <a:solidFill>
                  <a:srgbClr val="FFFF00"/>
                </a:solidFill>
              </a:rPr>
              <a:t>=(28,28,1),activation='</a:t>
            </a:r>
            <a:r>
              <a:rPr lang="en-US" altLang="ja-JP" sz="3200" dirty="0" err="1">
                <a:solidFill>
                  <a:srgbClr val="FFFF00"/>
                </a:solidFill>
              </a:rPr>
              <a:t>relu</a:t>
            </a:r>
            <a:r>
              <a:rPr lang="en-US" altLang="ja-JP" sz="3200" dirty="0">
                <a:solidFill>
                  <a:srgbClr val="FFFF00"/>
                </a:solidFill>
              </a:rPr>
              <a:t>'))</a:t>
            </a:r>
          </a:p>
          <a:p>
            <a:pPr algn="l"/>
            <a:r>
              <a:rPr lang="en-US" altLang="ja-JP" sz="3200" dirty="0" err="1">
                <a:solidFill>
                  <a:srgbClr val="FFFF00"/>
                </a:solidFill>
              </a:rPr>
              <a:t>model.add</a:t>
            </a:r>
            <a:r>
              <a:rPr lang="en-US" altLang="ja-JP" sz="3200" dirty="0">
                <a:solidFill>
                  <a:srgbClr val="FFFF00"/>
                </a:solidFill>
              </a:rPr>
              <a:t>(Flatten())</a:t>
            </a:r>
          </a:p>
          <a:p>
            <a:pPr algn="l"/>
            <a:r>
              <a:rPr lang="en-US" altLang="ja-JP" sz="3200" dirty="0" err="1">
                <a:solidFill>
                  <a:schemeClr val="bg1"/>
                </a:solidFill>
              </a:rPr>
              <a:t>model.add</a:t>
            </a:r>
            <a:r>
              <a:rPr lang="en-US" altLang="ja-JP" sz="3200" dirty="0">
                <a:solidFill>
                  <a:schemeClr val="bg1"/>
                </a:solidFill>
              </a:rPr>
              <a:t>(Dropout(0.5))</a:t>
            </a:r>
          </a:p>
          <a:p>
            <a:pPr algn="l"/>
            <a:r>
              <a:rPr lang="en-US" altLang="ja-JP" sz="3200" dirty="0" err="1">
                <a:solidFill>
                  <a:schemeClr val="bg1"/>
                </a:solidFill>
              </a:rPr>
              <a:t>model.add</a:t>
            </a:r>
            <a:r>
              <a:rPr lang="en-US" altLang="ja-JP" sz="3200" dirty="0">
                <a:solidFill>
                  <a:schemeClr val="bg1"/>
                </a:solidFill>
              </a:rPr>
              <a:t>(Dense(10,activation='</a:t>
            </a:r>
            <a:r>
              <a:rPr lang="en-US" altLang="ja-JP" sz="3200" dirty="0" err="1">
                <a:solidFill>
                  <a:schemeClr val="bg1"/>
                </a:solidFill>
              </a:rPr>
              <a:t>softmax</a:t>
            </a:r>
            <a:r>
              <a:rPr lang="en-US" altLang="ja-JP" sz="3200" dirty="0">
                <a:solidFill>
                  <a:schemeClr val="bg1"/>
                </a:solidFill>
              </a:rPr>
              <a:t>'))</a:t>
            </a:r>
          </a:p>
          <a:p>
            <a:pPr algn="l"/>
            <a:r>
              <a:rPr lang="en-US" altLang="ja-JP" sz="3200" dirty="0" err="1">
                <a:solidFill>
                  <a:schemeClr val="bg1"/>
                </a:solidFill>
              </a:rPr>
              <a:t>model.compile</a:t>
            </a:r>
            <a:r>
              <a:rPr lang="en-US" altLang="ja-JP" sz="3200" dirty="0">
                <a:solidFill>
                  <a:schemeClr val="bg1"/>
                </a:solidFill>
              </a:rPr>
              <a:t>(loss='categorical_</a:t>
            </a:r>
            <a:r>
              <a:rPr lang="en-US" altLang="ja-JP" sz="3200" dirty="0" err="1">
                <a:solidFill>
                  <a:schemeClr val="bg1"/>
                </a:solidFill>
              </a:rPr>
              <a:t>crossentropy</a:t>
            </a:r>
            <a:r>
              <a:rPr lang="en-US" altLang="ja-JP" sz="3200" dirty="0">
                <a:solidFill>
                  <a:schemeClr val="bg1"/>
                </a:solidFill>
              </a:rPr>
              <a:t>',optimizer='</a:t>
            </a:r>
            <a:r>
              <a:rPr lang="en-US" altLang="ja-JP" sz="3200" dirty="0" err="1">
                <a:solidFill>
                  <a:schemeClr val="bg1"/>
                </a:solidFill>
              </a:rPr>
              <a:t>Adam',metrics</a:t>
            </a:r>
            <a:r>
              <a:rPr lang="en-US" altLang="ja-JP" sz="3200" dirty="0">
                <a:solidFill>
                  <a:schemeClr val="bg1"/>
                </a:solidFill>
              </a:rPr>
              <a:t>=['accuracy'])</a:t>
            </a:r>
          </a:p>
          <a:p>
            <a:pPr algn="l"/>
            <a:r>
              <a:rPr lang="en-US" altLang="ja-JP" sz="3200" dirty="0" err="1">
                <a:solidFill>
                  <a:schemeClr val="bg1"/>
                </a:solidFill>
              </a:rPr>
              <a:t>model.summary</a:t>
            </a:r>
            <a:r>
              <a:rPr lang="en-US" altLang="ja-JP" sz="3200" dirty="0">
                <a:solidFill>
                  <a:schemeClr val="bg1"/>
                </a:solidFill>
              </a:rPr>
              <a:t>()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4A0AEA-C3AE-4782-B3E7-EB073CBFE9AB}"/>
              </a:ext>
            </a:extLst>
          </p:cNvPr>
          <p:cNvSpPr txBox="1"/>
          <p:nvPr/>
        </p:nvSpPr>
        <p:spPr>
          <a:xfrm>
            <a:off x="1019175" y="10450032"/>
            <a:ext cx="2289333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epochs = 15,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64, verbose = 1, </a:t>
            </a:r>
            <a:r>
              <a:rPr lang="en-US" altLang="ja-JP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validation_split</a:t>
            </a:r>
            <a:r>
              <a:rPr lang="en-US" altLang="ja-JP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=0.2, shuffle=True)</a:t>
            </a:r>
            <a:endParaRPr lang="ja-JP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入力データの周りを0で埋めてサイズを同じにする">
            <a:extLst>
              <a:ext uri="{FF2B5EF4-FFF2-40B4-BE49-F238E27FC236}">
                <a16:creationId xmlns:a16="http://schemas.microsoft.com/office/drawing/2014/main" id="{3FAE3E56-3EDB-494D-942A-27ECDD1F8EA4}"/>
              </a:ext>
            </a:extLst>
          </p:cNvPr>
          <p:cNvSpPr txBox="1"/>
          <p:nvPr/>
        </p:nvSpPr>
        <p:spPr>
          <a:xfrm>
            <a:off x="9815670" y="270461"/>
            <a:ext cx="41806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モデルの作成</a:t>
            </a:r>
            <a:endParaRPr dirty="0"/>
          </a:p>
        </p:txBody>
      </p:sp>
      <p:sp>
        <p:nvSpPr>
          <p:cNvPr id="9" name="入力データの周りを0で埋めてサイズを同じにする">
            <a:extLst>
              <a:ext uri="{FF2B5EF4-FFF2-40B4-BE49-F238E27FC236}">
                <a16:creationId xmlns:a16="http://schemas.microsoft.com/office/drawing/2014/main" id="{1449D2E5-F849-45DB-98C8-DA8C61830B2C}"/>
              </a:ext>
            </a:extLst>
          </p:cNvPr>
          <p:cNvSpPr txBox="1"/>
          <p:nvPr/>
        </p:nvSpPr>
        <p:spPr>
          <a:xfrm>
            <a:off x="10251759" y="8056290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/>
              <a:t>学習の実行</a:t>
            </a:r>
            <a:endParaRPr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05C5FA1-B48A-4AA9-8C8F-3691F29C4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2"/>
          <a:stretch/>
        </p:blipFill>
        <p:spPr>
          <a:xfrm>
            <a:off x="5652110" y="11633540"/>
            <a:ext cx="14003704" cy="19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65774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39D5D8-8153-4330-B3D5-2211417F10C6}"/>
              </a:ext>
            </a:extLst>
          </p:cNvPr>
          <p:cNvSpPr txBox="1"/>
          <p:nvPr/>
        </p:nvSpPr>
        <p:spPr>
          <a:xfrm>
            <a:off x="8072769" y="777063"/>
            <a:ext cx="740026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400" dirty="0"/>
              <a:t>課題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DCF389-44BE-463E-92B4-B7C5BA8DA9E9}"/>
              </a:ext>
            </a:extLst>
          </p:cNvPr>
          <p:cNvSpPr txBox="1"/>
          <p:nvPr/>
        </p:nvSpPr>
        <p:spPr>
          <a:xfrm>
            <a:off x="1434811" y="2323652"/>
            <a:ext cx="21514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FASHION-MNIST</a:t>
            </a:r>
            <a:r>
              <a:rPr kumimoji="1" lang="ja-JP" altLang="en-US" sz="6000" dirty="0"/>
              <a:t>ではなく、</a:t>
            </a:r>
            <a:r>
              <a:rPr kumimoji="1" lang="en-US" altLang="ja-JP" sz="6000" dirty="0"/>
              <a:t>MNIST</a:t>
            </a:r>
            <a:r>
              <a:rPr kumimoji="1" lang="ja-JP" altLang="en-US" sz="6000" dirty="0"/>
              <a:t>で</a:t>
            </a:r>
            <a:r>
              <a:rPr kumimoji="1" lang="en-US" altLang="ja-JP" sz="6000" dirty="0"/>
              <a:t>CNN</a:t>
            </a:r>
            <a:r>
              <a:rPr kumimoji="1" lang="ja-JP" altLang="en-US" sz="6000" dirty="0"/>
              <a:t>を実践して下さい</a:t>
            </a:r>
            <a:endParaRPr kumimoji="1" lang="en-US" altLang="ja-JP" sz="6000" dirty="0"/>
          </a:p>
          <a:p>
            <a:r>
              <a:rPr kumimoji="1" lang="ja-JP" altLang="en-US" sz="6000" dirty="0"/>
              <a:t>学習結果の正解率の図を添付してください</a:t>
            </a:r>
            <a:endParaRPr kumimoji="1" lang="en-US" altLang="ja-JP" sz="6000" dirty="0"/>
          </a:p>
          <a:p>
            <a:r>
              <a:rPr kumimoji="1" lang="en-US" altLang="ja-JP" sz="6000" dirty="0"/>
              <a:t>(</a:t>
            </a:r>
            <a:r>
              <a:rPr kumimoji="1" lang="en-US" altLang="ja-JP" sz="6000" dirty="0" err="1"/>
              <a:t>spyder</a:t>
            </a:r>
            <a:r>
              <a:rPr kumimoji="1" lang="ja-JP" altLang="en-US" sz="6000" dirty="0"/>
              <a:t>の保存アイコンから図を保存すること</a:t>
            </a:r>
            <a:r>
              <a:rPr kumimoji="1" lang="en-US" altLang="ja-JP" sz="6000" dirty="0"/>
              <a:t>)</a:t>
            </a:r>
            <a:endParaRPr kumimoji="1" lang="ja-JP" altLang="en-US" sz="6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470252-0891-4052-8E0C-EC62FA66860E}"/>
              </a:ext>
            </a:extLst>
          </p:cNvPr>
          <p:cNvSpPr txBox="1"/>
          <p:nvPr/>
        </p:nvSpPr>
        <p:spPr>
          <a:xfrm>
            <a:off x="5187801" y="5220978"/>
            <a:ext cx="131701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dirty="0"/>
              <a:t>・畳み込み層とプーリング層を</a:t>
            </a:r>
            <a:r>
              <a:rPr kumimoji="1" lang="en-US" altLang="ja-JP" sz="4400" dirty="0"/>
              <a:t>2</a:t>
            </a:r>
            <a:r>
              <a:rPr kumimoji="1" lang="ja-JP" altLang="en-US" sz="4400" dirty="0"/>
              <a:t>つ以上いれること</a:t>
            </a:r>
            <a:endParaRPr kumimoji="1" lang="en-US" altLang="ja-JP" sz="4400" dirty="0"/>
          </a:p>
          <a:p>
            <a:pPr algn="l"/>
            <a:r>
              <a:rPr kumimoji="1" lang="ja-JP" altLang="en-US" sz="4400" dirty="0"/>
              <a:t>・</a:t>
            </a:r>
            <a:r>
              <a:rPr kumimoji="1" lang="en-US" altLang="ja-JP" sz="4400" dirty="0"/>
              <a:t>Dropout()</a:t>
            </a:r>
            <a:r>
              <a:rPr kumimoji="1" lang="ja-JP" altLang="en-US" sz="4400" dirty="0"/>
              <a:t>をいれること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944A95-284B-4318-9AAE-171CD854EE5E}"/>
              </a:ext>
            </a:extLst>
          </p:cNvPr>
          <p:cNvSpPr txBox="1"/>
          <p:nvPr/>
        </p:nvSpPr>
        <p:spPr>
          <a:xfrm>
            <a:off x="2050982" y="9247686"/>
            <a:ext cx="21145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6000" dirty="0"/>
              <a:t>test</a:t>
            </a:r>
            <a:r>
              <a:rPr kumimoji="1" lang="ja-JP" altLang="en-US" sz="6000" dirty="0"/>
              <a:t>用データのうち、自分の学籍番号下</a:t>
            </a:r>
            <a:r>
              <a:rPr kumimoji="1" lang="en-US" altLang="ja-JP" sz="6000" dirty="0"/>
              <a:t>4</a:t>
            </a:r>
            <a:r>
              <a:rPr kumimoji="1" lang="ja-JP" altLang="en-US" sz="6000" dirty="0"/>
              <a:t>桁</a:t>
            </a:r>
            <a:r>
              <a:rPr kumimoji="1" lang="en-US" altLang="ja-JP" sz="6000" dirty="0"/>
              <a:t>+10</a:t>
            </a:r>
            <a:r>
              <a:rPr kumimoji="1" lang="ja-JP" altLang="en-US" sz="6000" dirty="0"/>
              <a:t>番目の画像の予測結果</a:t>
            </a:r>
            <a:r>
              <a:rPr kumimoji="1" lang="en-US" altLang="ja-JP" sz="6000" dirty="0"/>
              <a:t>(</a:t>
            </a:r>
            <a:r>
              <a:rPr kumimoji="1" lang="ja-JP" altLang="en-US" sz="6000" dirty="0"/>
              <a:t>数字とその確率</a:t>
            </a:r>
            <a:r>
              <a:rPr kumimoji="1" lang="en-US" altLang="ja-JP" sz="6000" dirty="0"/>
              <a:t>)</a:t>
            </a:r>
            <a:r>
              <a:rPr kumimoji="1" lang="ja-JP" altLang="en-US" sz="6000" dirty="0"/>
              <a:t>を示しなさい</a:t>
            </a:r>
            <a:endParaRPr kumimoji="1" lang="en-US" altLang="ja-JP" sz="6000" dirty="0"/>
          </a:p>
          <a:p>
            <a:pPr algn="l"/>
            <a:r>
              <a:rPr kumimoji="1" lang="en-US" altLang="ja-JP" sz="6000" dirty="0"/>
              <a:t>Ex) </a:t>
            </a:r>
            <a:r>
              <a:rPr kumimoji="1" lang="ja-JP" altLang="en-US" sz="6000" dirty="0"/>
              <a:t>〇〇〇〇</a:t>
            </a:r>
            <a:r>
              <a:rPr kumimoji="1" lang="en-US" altLang="ja-JP" sz="6000" dirty="0"/>
              <a:t>2015</a:t>
            </a:r>
            <a:r>
              <a:rPr kumimoji="1" lang="ja-JP" altLang="en-US" sz="6000" dirty="0"/>
              <a:t>　→　</a:t>
            </a:r>
            <a:r>
              <a:rPr kumimoji="1" lang="en-US" altLang="ja-JP" sz="6000" dirty="0"/>
              <a:t>2025</a:t>
            </a:r>
            <a:r>
              <a:rPr kumimoji="1" lang="ja-JP" altLang="en-US" sz="6000" dirty="0"/>
              <a:t>番目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C0521B-53AD-8481-C836-5AB39229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033" y="5091444"/>
            <a:ext cx="6086310" cy="39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11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12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  <a:lnT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  <a:lnT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  <a:lnT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  <a:lnB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  <a:lnB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  <a:lnB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  <a:lnB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  <a:lnB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  <a:lnB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3" name="表"/>
          <p:cNvGraphicFramePr/>
          <p:nvPr/>
        </p:nvGraphicFramePr>
        <p:xfrm>
          <a:off x="11544059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4" name="表"/>
          <p:cNvGraphicFramePr/>
          <p:nvPr/>
        </p:nvGraphicFramePr>
        <p:xfrm>
          <a:off x="17636791" y="5474309"/>
          <a:ext cx="4480600" cy="42242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60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0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0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5" name="矢印"/>
          <p:cNvSpPr/>
          <p:nvPr/>
        </p:nvSpPr>
        <p:spPr>
          <a:xfrm>
            <a:off x="15389880" y="672918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6" name="入力層"/>
          <p:cNvSpPr txBox="1"/>
          <p:nvPr/>
        </p:nvSpPr>
        <p:spPr>
          <a:xfrm>
            <a:off x="4031072" y="11753589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317" name="カーネル"/>
          <p:cNvSpPr txBox="1"/>
          <p:nvPr/>
        </p:nvSpPr>
        <p:spPr>
          <a:xfrm>
            <a:off x="11786619" y="11753589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  <p:sp>
        <p:nvSpPr>
          <p:cNvPr id="318" name="線"/>
          <p:cNvSpPr/>
          <p:nvPr/>
        </p:nvSpPr>
        <p:spPr>
          <a:xfrm>
            <a:off x="4949505" y="5283448"/>
            <a:ext cx="6450707" cy="1902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66" extrusionOk="0">
                <a:moveTo>
                  <a:pt x="21600" y="21166"/>
                </a:moveTo>
                <a:cubicBezTo>
                  <a:pt x="17930" y="8803"/>
                  <a:pt x="13025" y="1331"/>
                  <a:pt x="7811" y="159"/>
                </a:cubicBezTo>
                <a:cubicBezTo>
                  <a:pt x="5171" y="-434"/>
                  <a:pt x="2521" y="632"/>
                  <a:pt x="0" y="3301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9" name="線"/>
          <p:cNvSpPr/>
          <p:nvPr/>
        </p:nvSpPr>
        <p:spPr>
          <a:xfrm>
            <a:off x="3155912" y="5214850"/>
            <a:ext cx="8253368" cy="1970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63" extrusionOk="0">
                <a:moveTo>
                  <a:pt x="21600" y="20363"/>
                </a:moveTo>
                <a:cubicBezTo>
                  <a:pt x="18556" y="9913"/>
                  <a:pt x="14815" y="3142"/>
                  <a:pt x="10823" y="857"/>
                </a:cubicBezTo>
                <a:cubicBezTo>
                  <a:pt x="7164" y="-1237"/>
                  <a:pt x="3431" y="523"/>
                  <a:pt x="0" y="596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0" name="線"/>
          <p:cNvSpPr/>
          <p:nvPr/>
        </p:nvSpPr>
        <p:spPr>
          <a:xfrm>
            <a:off x="6595560" y="5143391"/>
            <a:ext cx="4804652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1" name="出力層"/>
          <p:cNvSpPr txBox="1"/>
          <p:nvPr/>
        </p:nvSpPr>
        <p:spPr>
          <a:xfrm>
            <a:off x="18962692" y="11753589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14086971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24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2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6" name="入力層"/>
          <p:cNvSpPr txBox="1"/>
          <p:nvPr/>
        </p:nvSpPr>
        <p:spPr>
          <a:xfrm>
            <a:off x="4031072" y="11753589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畳み込み層"/>
          <p:cNvSpPr txBox="1"/>
          <p:nvPr/>
        </p:nvSpPr>
        <p:spPr>
          <a:xfrm>
            <a:off x="10452099" y="328768"/>
            <a:ext cx="3479801" cy="7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畳み込み層</a:t>
            </a:r>
          </a:p>
        </p:txBody>
      </p:sp>
      <p:sp>
        <p:nvSpPr>
          <p:cNvPr id="329" name="入力データに対してカーネルと呼ばれる小さな行列をスライドさせながら学習させる手法"/>
          <p:cNvSpPr txBox="1"/>
          <p:nvPr/>
        </p:nvSpPr>
        <p:spPr>
          <a:xfrm>
            <a:off x="973965" y="2073100"/>
            <a:ext cx="22860001" cy="67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30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1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入力層"/>
          <p:cNvSpPr txBox="1"/>
          <p:nvPr/>
        </p:nvSpPr>
        <p:spPr>
          <a:xfrm>
            <a:off x="4031072" y="11753589"/>
            <a:ext cx="182880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入力層</a:t>
            </a:r>
          </a:p>
        </p:txBody>
      </p:sp>
      <p:sp>
        <p:nvSpPr>
          <p:cNvPr id="333" name="カーネル"/>
          <p:cNvSpPr txBox="1"/>
          <p:nvPr/>
        </p:nvSpPr>
        <p:spPr>
          <a:xfrm>
            <a:off x="11215244" y="11753589"/>
            <a:ext cx="2377441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t>カーネル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12068</TotalTime>
  <Words>5962</Words>
  <Application>Microsoft Macintosh PowerPoint</Application>
  <PresentationFormat>ユーザー設定</PresentationFormat>
  <Paragraphs>2727</Paragraphs>
  <Slides>60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74" baseType="lpstr">
      <vt:lpstr>Arial Unicode MS</vt:lpstr>
      <vt:lpstr>ヒラギノ角ゴ ProN W3</vt:lpstr>
      <vt:lpstr>ヒラギノ角ゴ ProN W6</vt:lpstr>
      <vt:lpstr>Apple Chancery</vt:lpstr>
      <vt:lpstr>Arial</vt:lpstr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 Light</vt:lpstr>
      <vt:lpstr>23_ClassicWhite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26</cp:revision>
  <dcterms:modified xsi:type="dcterms:W3CDTF">2024-07-25T00:53:43Z</dcterms:modified>
</cp:coreProperties>
</file>