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342" r:id="rId4"/>
    <p:sldId id="260" r:id="rId5"/>
    <p:sldId id="378" r:id="rId6"/>
    <p:sldId id="386" r:id="rId7"/>
    <p:sldId id="379" r:id="rId8"/>
    <p:sldId id="382" r:id="rId9"/>
    <p:sldId id="383" r:id="rId10"/>
    <p:sldId id="370" r:id="rId11"/>
    <p:sldId id="384" r:id="rId12"/>
    <p:sldId id="371" r:id="rId13"/>
    <p:sldId id="380" r:id="rId14"/>
    <p:sldId id="372" r:id="rId15"/>
    <p:sldId id="385"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6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p:spTree>
      <p:nvGrpSpPr>
        <p:cNvPr id="1" name=""/>
        <p:cNvGrpSpPr/>
        <p:nvPr/>
      </p:nvGrpSpPr>
      <p:grpSpPr>
        <a:xfrm>
          <a:off x="0" y="0"/>
          <a:ext cx="0" cy="0"/>
          <a:chOff x="0" y="0"/>
          <a:chExt cx="0" cy="0"/>
        </a:xfrm>
      </p:grpSpPr>
      <p:sp>
        <p:nvSpPr>
          <p:cNvPr id="11" name="作者と日付"/>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作者と日付</a:t>
            </a:r>
          </a:p>
        </p:txBody>
      </p:sp>
      <p:sp>
        <p:nvSpPr>
          <p:cNvPr id="1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プレゼンテーションのタイトル</a:t>
            </a:r>
          </a:p>
        </p:txBody>
      </p:sp>
      <p:sp>
        <p:nvSpPr>
          <p:cNvPr id="13" name="本文レベル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14"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ステートメント">
    <p:spTree>
      <p:nvGrpSpPr>
        <p:cNvPr id="1" name=""/>
        <p:cNvGrpSpPr/>
        <p:nvPr/>
      </p:nvGrpSpPr>
      <p:grpSpPr>
        <a:xfrm>
          <a:off x="0" y="0"/>
          <a:ext cx="0" cy="0"/>
          <a:chOff x="0" y="0"/>
          <a:chExt cx="0" cy="0"/>
        </a:xfrm>
      </p:grpSpPr>
      <p:sp>
        <p:nvSpPr>
          <p:cNvPr id="98" name="本文レベル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ステートメント</a:t>
            </a:r>
          </a:p>
          <a:p>
            <a:pPr lvl="1"/>
            <a:endParaRPr/>
          </a:p>
          <a:p>
            <a:pPr lvl="2"/>
            <a:endParaRPr/>
          </a:p>
          <a:p>
            <a:pPr lvl="3"/>
            <a:endParaRPr/>
          </a:p>
          <a:p>
            <a:pPr lvl="4"/>
            <a:endParaRPr/>
          </a:p>
        </p:txBody>
      </p:sp>
      <p:sp>
        <p:nvSpPr>
          <p:cNvPr id="9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ビッグファクト">
    <p:spTree>
      <p:nvGrpSpPr>
        <p:cNvPr id="1" name=""/>
        <p:cNvGrpSpPr/>
        <p:nvPr/>
      </p:nvGrpSpPr>
      <p:grpSpPr>
        <a:xfrm>
          <a:off x="0" y="0"/>
          <a:ext cx="0" cy="0"/>
          <a:chOff x="0" y="0"/>
          <a:chExt cx="0" cy="0"/>
        </a:xfrm>
      </p:grpSpPr>
      <p:sp>
        <p:nvSpPr>
          <p:cNvPr id="106" name="ファクト情報"/>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ファクト情報</a:t>
            </a:r>
          </a:p>
        </p:txBody>
      </p:sp>
      <p:sp>
        <p:nvSpPr>
          <p:cNvPr id="107" name="本文レベル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属性</a:t>
            </a:r>
          </a:p>
        </p:txBody>
      </p:sp>
      <p:sp>
        <p:nvSpPr>
          <p:cNvPr id="116" name="本文レベル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“重要な引用”</a:t>
            </a:r>
          </a:p>
          <a:p>
            <a:pPr lvl="1"/>
            <a:endParaRPr/>
          </a:p>
          <a:p>
            <a:pPr lvl="2"/>
            <a:endParaRPr/>
          </a:p>
          <a:p>
            <a:pPr lvl="3"/>
            <a:endParaRPr/>
          </a:p>
          <a:p>
            <a:pPr lvl="4"/>
            <a:endParaRPr/>
          </a:p>
        </p:txBody>
      </p:sp>
      <p:sp>
        <p:nvSpPr>
          <p:cNvPr id="11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49"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ヒラギノ角ゴ ProN W6"/>
                <a:ea typeface="ヒラギノ角ゴ ProN W6"/>
                <a:cs typeface="ヒラギノ角ゴ ProN W6"/>
                <a:sym typeface="ヒラギノ角ゴ ProN W6"/>
              </a:defRPr>
            </a:lvl1pPr>
          </a:lstStyle>
          <a:p>
            <a:r>
              <a:t>作者と日付</a:t>
            </a:r>
          </a:p>
        </p:txBody>
      </p:sp>
      <p:sp>
        <p:nvSpPr>
          <p:cNvPr id="150"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lgn="l" defTabSz="2438338">
              <a:defRPr sz="11600" spc="-232">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51" name="本文レベル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vl2pPr marL="0" indent="4572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2pPr>
            <a:lvl3pPr marL="0" indent="9144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3pPr>
            <a:lvl4pPr marL="0" indent="13716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4pPr>
            <a:lvl5pPr marL="0" indent="18288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5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59" name="スライドのタイトル"/>
          <p:cNvSpPr txBox="1">
            <a:spLocks noGrp="1"/>
          </p:cNvSpPr>
          <p:nvPr>
            <p:ph type="title" hasCustomPrompt="1"/>
          </p:nvPr>
        </p:nvSpPr>
        <p:spPr>
          <a:xfrm>
            <a:off x="1206500" y="1079500"/>
            <a:ext cx="21971000" cy="1433163"/>
          </a:xfrm>
          <a:prstGeom prst="rect">
            <a:avLst/>
          </a:prstGeom>
        </p:spPr>
        <p:txBody>
          <a:bodyPr/>
          <a:lstStyle>
            <a:lvl1pPr algn="l" defTabSz="2438338">
              <a:defRPr sz="8500" spc="-170">
                <a:latin typeface="ヒラギノ角ゴ ProN W6"/>
                <a:ea typeface="ヒラギノ角ゴ ProN W6"/>
                <a:cs typeface="ヒラギノ角ゴ ProN W6"/>
                <a:sym typeface="ヒラギノ角ゴ ProN W6"/>
              </a:defRPr>
            </a:lvl1pPr>
          </a:lstStyle>
          <a:p>
            <a:r>
              <a:t>スライドのタイトル</a:t>
            </a:r>
          </a:p>
        </p:txBody>
      </p:sp>
      <p:sp>
        <p:nvSpPr>
          <p:cNvPr id="160"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stStyle>
          <a:p>
            <a:r>
              <a:t>スライドのサブタイトル</a:t>
            </a:r>
          </a:p>
        </p:txBody>
      </p:sp>
      <p:sp>
        <p:nvSpPr>
          <p:cNvPr id="161" name="本文レベル1…"/>
          <p:cNvSpPr txBox="1">
            <a:spLocks noGrp="1"/>
          </p:cNvSpPr>
          <p:nvPr>
            <p:ph type="body" idx="1" hasCustomPrompt="1"/>
          </p:nvPr>
        </p:nvSpPr>
        <p:spPr>
          <a:xfrm>
            <a:off x="1206500" y="4248504"/>
            <a:ext cx="21971000" cy="8256012"/>
          </a:xfrm>
          <a:prstGeom prst="rect">
            <a:avLst/>
          </a:prstGeom>
        </p:spPr>
        <p:txBody>
          <a:bodyPr/>
          <a:lstStyle>
            <a:lvl1pPr marL="609600" indent="-609600">
              <a:spcBef>
                <a:spcPts val="4500"/>
              </a:spcBef>
              <a:buSzPct val="123000"/>
              <a:defRPr sz="4800">
                <a:latin typeface="ヒラギノ角ゴ ProN W3"/>
                <a:ea typeface="ヒラギノ角ゴ ProN W3"/>
                <a:cs typeface="ヒラギノ角ゴ ProN W3"/>
                <a:sym typeface="ヒラギノ角ゴ ProN W3"/>
              </a:defRPr>
            </a:lvl1pPr>
            <a:lvl2pPr marL="1219200" indent="-609600">
              <a:spcBef>
                <a:spcPts val="4500"/>
              </a:spcBef>
              <a:buSzPct val="123000"/>
              <a:defRPr sz="4800">
                <a:latin typeface="ヒラギノ角ゴ ProN W3"/>
                <a:ea typeface="ヒラギノ角ゴ ProN W3"/>
                <a:cs typeface="ヒラギノ角ゴ ProN W3"/>
                <a:sym typeface="ヒラギノ角ゴ ProN W3"/>
              </a:defRPr>
            </a:lvl2pPr>
            <a:lvl3pPr marL="1828800" indent="-609600">
              <a:spcBef>
                <a:spcPts val="4500"/>
              </a:spcBef>
              <a:buSzPct val="123000"/>
              <a:defRPr sz="4800">
                <a:latin typeface="ヒラギノ角ゴ ProN W3"/>
                <a:ea typeface="ヒラギノ角ゴ ProN W3"/>
                <a:cs typeface="ヒラギノ角ゴ ProN W3"/>
                <a:sym typeface="ヒラギノ角ゴ ProN W3"/>
              </a:defRPr>
            </a:lvl3pPr>
            <a:lvl4pPr marL="2438400" indent="-609600">
              <a:spcBef>
                <a:spcPts val="4500"/>
              </a:spcBef>
              <a:buSzPct val="123000"/>
              <a:defRPr sz="4800">
                <a:latin typeface="ヒラギノ角ゴ ProN W3"/>
                <a:ea typeface="ヒラギノ角ゴ ProN W3"/>
                <a:cs typeface="ヒラギノ角ゴ ProN W3"/>
                <a:sym typeface="ヒラギノ角ゴ ProN W3"/>
              </a:defRPr>
            </a:lvl4pPr>
            <a:lvl5pPr marL="3048000" indent="-609600">
              <a:spcBef>
                <a:spcPts val="4500"/>
              </a:spcBef>
              <a:buSzPct val="123000"/>
              <a:defRPr sz="4800">
                <a:latin typeface="ヒラギノ角ゴ ProN W3"/>
                <a:ea typeface="ヒラギノ角ゴ ProN W3"/>
                <a:cs typeface="ヒラギノ角ゴ ProN W3"/>
                <a:sym typeface="ヒラギノ角ゴ ProN W3"/>
              </a:defRPr>
            </a:lvl5pPr>
          </a:lstStyle>
          <a:p>
            <a:r>
              <a:t>スライドの箇条書きテキスト</a:t>
            </a:r>
          </a:p>
          <a:p>
            <a:pPr lvl="1"/>
            <a:endParaRPr/>
          </a:p>
          <a:p>
            <a:pPr lvl="2"/>
            <a:endParaRPr/>
          </a:p>
          <a:p>
            <a:pPr lvl="3"/>
            <a:endParaRPr/>
          </a:p>
          <a:p>
            <a:pPr lvl="4"/>
            <a:endParaRPr/>
          </a:p>
        </p:txBody>
      </p:sp>
      <p:sp>
        <p:nvSpPr>
          <p:cNvPr id="16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タイトル&amp;サブタイトル">
    <p:spTree>
      <p:nvGrpSpPr>
        <p:cNvPr id="1" name=""/>
        <p:cNvGrpSpPr/>
        <p:nvPr/>
      </p:nvGrpSpPr>
      <p:grpSpPr>
        <a:xfrm>
          <a:off x="0" y="0"/>
          <a:ext cx="0" cy="0"/>
          <a:chOff x="0" y="0"/>
          <a:chExt cx="0" cy="0"/>
        </a:xfrm>
      </p:grpSpPr>
      <p:sp>
        <p:nvSpPr>
          <p:cNvPr id="178" name="タイトルテキスト"/>
          <p:cNvSpPr txBox="1">
            <a:spLocks noGrp="1"/>
          </p:cNvSpPr>
          <p:nvPr>
            <p:ph type="title"/>
          </p:nvPr>
        </p:nvSpPr>
        <p:spPr>
          <a:xfrm>
            <a:off x="1778000" y="2298700"/>
            <a:ext cx="20828000" cy="4648200"/>
          </a:xfrm>
          <a:prstGeom prst="rect">
            <a:avLst/>
          </a:prstGeom>
        </p:spPr>
        <p:txBody>
          <a:bodyPr anchor="b"/>
          <a:lstStyle>
            <a:lvl1pPr defTabSz="825500">
              <a:lnSpc>
                <a:spcPct val="100000"/>
              </a:lnSpc>
              <a:defRPr sz="11200" spc="0">
                <a:latin typeface="ヒラギノ角ゴ ProN W3"/>
                <a:ea typeface="ヒラギノ角ゴ ProN W3"/>
                <a:cs typeface="ヒラギノ角ゴ ProN W3"/>
                <a:sym typeface="ヒラギノ角ゴ ProN W3"/>
              </a:defRPr>
            </a:lvl1pPr>
          </a:lstStyle>
          <a:p>
            <a:r>
              <a:t>タイトルテキスト</a:t>
            </a:r>
          </a:p>
        </p:txBody>
      </p:sp>
      <p:sp>
        <p:nvSpPr>
          <p:cNvPr id="179" name="本文レベル1…"/>
          <p:cNvSpPr txBox="1">
            <a:spLocks noGrp="1"/>
          </p:cNvSpPr>
          <p:nvPr>
            <p:ph type="body" sz="quarter" idx="1"/>
          </p:nvPr>
        </p:nvSpPr>
        <p:spPr>
          <a:xfrm>
            <a:off x="1778000" y="7073900"/>
            <a:ext cx="20828000" cy="1587500"/>
          </a:xfrm>
          <a:prstGeom prst="rect">
            <a:avLst/>
          </a:prstGeom>
        </p:spPr>
        <p:txBody>
          <a:bodyPr/>
          <a:lstStyle>
            <a:lvl1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1pPr>
            <a:lvl2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2pPr>
            <a:lvl3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3pPr>
            <a:lvl4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4pPr>
            <a:lvl5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5pPr>
          </a:lstStyle>
          <a:p>
            <a:r>
              <a:t>本文レベル1</a:t>
            </a:r>
          </a:p>
          <a:p>
            <a:pPr lvl="1"/>
            <a:r>
              <a:t>本文レベル2</a:t>
            </a:r>
          </a:p>
          <a:p>
            <a:pPr lvl="2"/>
            <a:r>
              <a:t>本文レベル3</a:t>
            </a:r>
          </a:p>
          <a:p>
            <a:pPr lvl="3"/>
            <a:r>
              <a:t>本文レベル4</a:t>
            </a:r>
          </a:p>
          <a:p>
            <a:pPr lvl="4"/>
            <a:r>
              <a:t>本文レベル5</a:t>
            </a:r>
          </a:p>
        </p:txBody>
      </p:sp>
      <p:sp>
        <p:nvSpPr>
          <p:cNvPr id="180" name="スライド番号"/>
          <p:cNvSpPr txBox="1">
            <a:spLocks noGrp="1"/>
          </p:cNvSpPr>
          <p:nvPr>
            <p:ph type="sldNum" sz="quarter" idx="2"/>
          </p:nvPr>
        </p:nvSpPr>
        <p:spPr>
          <a:xfrm>
            <a:off x="11959031" y="13081000"/>
            <a:ext cx="453238" cy="461059"/>
          </a:xfrm>
          <a:prstGeom prst="rect">
            <a:avLst/>
          </a:prstGeom>
        </p:spPr>
        <p:txBody>
          <a:bodyPr anchor="t"/>
          <a:lstStyle>
            <a:lvl1pPr defTabSz="825500">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amp;画像">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プレゼンテーションのタイトル</a:t>
            </a:r>
          </a:p>
        </p:txBody>
      </p:sp>
      <p:sp>
        <p:nvSpPr>
          <p:cNvPr id="23" name="本文レベル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24" name="作者と日付"/>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作者と日付</a:t>
            </a:r>
          </a:p>
        </p:txBody>
      </p:sp>
      <p:sp>
        <p:nvSpPr>
          <p:cNvPr id="25" name="スライド番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画像（代替）">
    <p:spTree>
      <p:nvGrpSpPr>
        <p:cNvPr id="1" name=""/>
        <p:cNvGrpSpPr/>
        <p:nvPr/>
      </p:nvGrpSpPr>
      <p:grpSpPr>
        <a:xfrm>
          <a:off x="0" y="0"/>
          <a:ext cx="0" cy="0"/>
          <a:chOff x="0" y="0"/>
          <a:chExt cx="0" cy="0"/>
        </a:xfrm>
      </p:grpSpPr>
      <p:sp>
        <p:nvSpPr>
          <p:cNvPr id="32" name="スライドのタイトル"/>
          <p:cNvSpPr txBox="1">
            <a:spLocks noGrp="1"/>
          </p:cNvSpPr>
          <p:nvPr>
            <p:ph type="title" hasCustomPrompt="1"/>
          </p:nvPr>
        </p:nvSpPr>
        <p:spPr>
          <a:xfrm>
            <a:off x="1215495" y="4585102"/>
            <a:ext cx="9757338" cy="2540001"/>
          </a:xfrm>
          <a:prstGeom prst="rect">
            <a:avLst/>
          </a:prstGeom>
        </p:spPr>
        <p:txBody>
          <a:bodyPr anchor="b"/>
          <a:lstStyle/>
          <a:p>
            <a:r>
              <a:t>スライドのタイトル</a:t>
            </a:r>
          </a:p>
        </p:txBody>
      </p:sp>
      <p:sp>
        <p:nvSpPr>
          <p:cNvPr id="33" name="イメージ"/>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本文レベル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スライドのサブタイトル</a:t>
            </a:r>
          </a:p>
          <a:p>
            <a:pPr lvl="1"/>
            <a:endParaRPr/>
          </a:p>
          <a:p>
            <a:pPr lvl="2"/>
            <a:endParaRPr/>
          </a:p>
          <a:p>
            <a:pPr lvl="3"/>
            <a:endParaRPr/>
          </a:p>
          <a:p>
            <a:pPr lvl="4"/>
            <a:endParaRPr/>
          </a:p>
        </p:txBody>
      </p:sp>
      <p:sp>
        <p:nvSpPr>
          <p:cNvPr id="3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42" name="スライドのタイトル"/>
          <p:cNvSpPr txBox="1">
            <a:spLocks noGrp="1"/>
          </p:cNvSpPr>
          <p:nvPr>
            <p:ph type="title" hasCustomPrompt="1"/>
          </p:nvPr>
        </p:nvSpPr>
        <p:spPr>
          <a:prstGeom prst="rect">
            <a:avLst/>
          </a:prstGeom>
        </p:spPr>
        <p:txBody>
          <a:bodyPr/>
          <a:lstStyle/>
          <a:p>
            <a:r>
              <a:t>スライドのタイトル</a:t>
            </a:r>
          </a:p>
        </p:txBody>
      </p:sp>
      <p:sp>
        <p:nvSpPr>
          <p:cNvPr id="43" name="本文レベル1…"/>
          <p:cNvSpPr txBox="1">
            <a:spLocks noGrp="1"/>
          </p:cNvSpPr>
          <p:nvPr>
            <p:ph type="body" idx="1" hasCustomPrompt="1"/>
          </p:nvPr>
        </p:nvSpPr>
        <p:spPr>
          <a:prstGeom prst="rect">
            <a:avLst/>
          </a:prstGeom>
        </p:spPr>
        <p:txBody>
          <a:bodyPr/>
          <a:lstStyle/>
          <a:p>
            <a:r>
              <a:t>スライドの箇条書きテキスト</a:t>
            </a:r>
          </a:p>
          <a:p>
            <a:pPr lvl="1"/>
            <a:endParaRPr/>
          </a:p>
          <a:p>
            <a:pPr lvl="2"/>
            <a:endParaRPr/>
          </a:p>
          <a:p>
            <a:pPr lvl="3"/>
            <a:endParaRPr/>
          </a:p>
          <a:p>
            <a:pPr lvl="4"/>
            <a:endParaRPr/>
          </a:p>
        </p:txBody>
      </p:sp>
      <p:sp>
        <p:nvSpPr>
          <p:cNvPr id="44"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52" name="本文レベル1…"/>
          <p:cNvSpPr txBox="1">
            <a:spLocks noGrp="1"/>
          </p:cNvSpPr>
          <p:nvPr>
            <p:ph type="body" idx="1" hasCustomPrompt="1"/>
          </p:nvPr>
        </p:nvSpPr>
        <p:spPr>
          <a:xfrm>
            <a:off x="1219200" y="4013200"/>
            <a:ext cx="21945600" cy="8487148"/>
          </a:xfrm>
          <a:prstGeom prst="rect">
            <a:avLst/>
          </a:prstGeom>
        </p:spPr>
        <p:txBody>
          <a:bodyPr numCol="2" spcCol="2558384"/>
          <a:lstStyle/>
          <a:p>
            <a:r>
              <a:t>スライドの箇条書きテキスト</a:t>
            </a:r>
          </a:p>
          <a:p>
            <a:pPr lvl="1"/>
            <a:endParaRPr/>
          </a:p>
          <a:p>
            <a:pPr lvl="2"/>
            <a:endParaRPr/>
          </a:p>
          <a:p>
            <a:pPr lvl="3"/>
            <a:endParaRPr/>
          </a:p>
          <a:p>
            <a:pPr lvl="4"/>
            <a:endParaRPr/>
          </a:p>
        </p:txBody>
      </p:sp>
      <p:sp>
        <p:nvSpPr>
          <p:cNvPr id="53"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0" name="スライドのタイトル"/>
          <p:cNvSpPr txBox="1">
            <a:spLocks noGrp="1"/>
          </p:cNvSpPr>
          <p:nvPr>
            <p:ph type="title" hasCustomPrompt="1"/>
          </p:nvPr>
        </p:nvSpPr>
        <p:spPr>
          <a:xfrm>
            <a:off x="1219200" y="774700"/>
            <a:ext cx="9753600" cy="1600200"/>
          </a:xfrm>
          <a:prstGeom prst="rect">
            <a:avLst/>
          </a:prstGeom>
        </p:spPr>
        <p:txBody>
          <a:bodyPr/>
          <a:lstStyle/>
          <a:p>
            <a:r>
              <a:t>スライドのタイトル</a:t>
            </a:r>
          </a:p>
        </p:txBody>
      </p:sp>
      <p:sp>
        <p:nvSpPr>
          <p:cNvPr id="61" name="イメージ"/>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スライドのサブタイトル"/>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63" name="本文レベル1…"/>
          <p:cNvSpPr txBox="1">
            <a:spLocks noGrp="1"/>
          </p:cNvSpPr>
          <p:nvPr>
            <p:ph type="body" sz="half" idx="1" hasCustomPrompt="1"/>
          </p:nvPr>
        </p:nvSpPr>
        <p:spPr>
          <a:xfrm>
            <a:off x="1219200" y="4023221"/>
            <a:ext cx="9757569" cy="8384679"/>
          </a:xfrm>
          <a:prstGeom prst="rect">
            <a:avLst/>
          </a:prstGeom>
        </p:spPr>
        <p:txBody>
          <a:bodyPr/>
          <a:lstStyle/>
          <a:p>
            <a:r>
              <a:t>スライドの箇条書きテキスト</a:t>
            </a:r>
          </a:p>
          <a:p>
            <a:pPr lvl="1"/>
            <a:endParaRPr/>
          </a:p>
          <a:p>
            <a:pPr lvl="2"/>
            <a:endParaRPr/>
          </a:p>
          <a:p>
            <a:pPr lvl="3"/>
            <a:endParaRPr/>
          </a:p>
          <a:p>
            <a:pPr lvl="4"/>
            <a:endParaRPr/>
          </a:p>
        </p:txBody>
      </p:sp>
      <p:sp>
        <p:nvSpPr>
          <p:cNvPr id="64" name="スライド番号"/>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セクション">
    <p:spTree>
      <p:nvGrpSpPr>
        <p:cNvPr id="1" name=""/>
        <p:cNvGrpSpPr/>
        <p:nvPr/>
      </p:nvGrpSpPr>
      <p:grpSpPr>
        <a:xfrm>
          <a:off x="0" y="0"/>
          <a:ext cx="0" cy="0"/>
          <a:chOff x="0" y="0"/>
          <a:chExt cx="0" cy="0"/>
        </a:xfrm>
      </p:grpSpPr>
      <p:sp>
        <p:nvSpPr>
          <p:cNvPr id="71" name="セクションタイトル"/>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セクションタイトル</a:t>
            </a:r>
          </a:p>
        </p:txBody>
      </p:sp>
      <p:sp>
        <p:nvSpPr>
          <p:cNvPr id="7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タイトルのみ">
    <p:spTree>
      <p:nvGrpSpPr>
        <p:cNvPr id="1" name=""/>
        <p:cNvGrpSpPr/>
        <p:nvPr/>
      </p:nvGrpSpPr>
      <p:grpSpPr>
        <a:xfrm>
          <a:off x="0" y="0"/>
          <a:ext cx="0" cy="0"/>
          <a:chOff x="0" y="0"/>
          <a:chExt cx="0" cy="0"/>
        </a:xfrm>
      </p:grpSpPr>
      <p:sp>
        <p:nvSpPr>
          <p:cNvPr id="79" name="スライドのタイトル"/>
          <p:cNvSpPr txBox="1">
            <a:spLocks noGrp="1"/>
          </p:cNvSpPr>
          <p:nvPr>
            <p:ph type="title" hasCustomPrompt="1"/>
          </p:nvPr>
        </p:nvSpPr>
        <p:spPr>
          <a:prstGeom prst="rect">
            <a:avLst/>
          </a:prstGeom>
        </p:spPr>
        <p:txBody>
          <a:bodyPr/>
          <a:lstStyle/>
          <a:p>
            <a:r>
              <a:t>スライドのタイトル</a:t>
            </a:r>
          </a:p>
        </p:txBody>
      </p:sp>
      <p:sp>
        <p:nvSpPr>
          <p:cNvPr id="80"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8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議題">
    <p:spTree>
      <p:nvGrpSpPr>
        <p:cNvPr id="1" name=""/>
        <p:cNvGrpSpPr/>
        <p:nvPr/>
      </p:nvGrpSpPr>
      <p:grpSpPr>
        <a:xfrm>
          <a:off x="0" y="0"/>
          <a:ext cx="0" cy="0"/>
          <a:chOff x="0" y="0"/>
          <a:chExt cx="0" cy="0"/>
        </a:xfrm>
      </p:grpSpPr>
      <p:sp>
        <p:nvSpPr>
          <p:cNvPr id="88" name="議題のタイトル"/>
          <p:cNvSpPr txBox="1">
            <a:spLocks noGrp="1"/>
          </p:cNvSpPr>
          <p:nvPr>
            <p:ph type="title" hasCustomPrompt="1"/>
          </p:nvPr>
        </p:nvSpPr>
        <p:spPr>
          <a:prstGeom prst="rect">
            <a:avLst/>
          </a:prstGeom>
        </p:spPr>
        <p:txBody>
          <a:bodyPr/>
          <a:lstStyle/>
          <a:p>
            <a:r>
              <a:t>議題のタイトル</a:t>
            </a:r>
          </a:p>
        </p:txBody>
      </p:sp>
      <p:sp>
        <p:nvSpPr>
          <p:cNvPr id="89" name="本文レベル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議題のトピック</a:t>
            </a:r>
          </a:p>
          <a:p>
            <a:pPr lvl="1"/>
            <a:endParaRPr/>
          </a:p>
          <a:p>
            <a:pPr lvl="2"/>
            <a:endParaRPr/>
          </a:p>
          <a:p>
            <a:pPr lvl="3"/>
            <a:endParaRPr/>
          </a:p>
          <a:p>
            <a:pPr lvl="4"/>
            <a:endParaRPr/>
          </a:p>
        </p:txBody>
      </p:sp>
      <p:sp>
        <p:nvSpPr>
          <p:cNvPr id="90" name="議題のサブタイトル"/>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議題のサブタイトル</a:t>
            </a:r>
          </a:p>
        </p:txBody>
      </p:sp>
      <p:sp>
        <p:nvSpPr>
          <p:cNvPr id="9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スライドのタイトル"/>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スライドのタイトル</a:t>
            </a:r>
          </a:p>
        </p:txBody>
      </p:sp>
      <p:sp>
        <p:nvSpPr>
          <p:cNvPr id="3" name="本文レベル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スライドの箇条書きテキスト</a:t>
            </a:r>
          </a:p>
          <a:p>
            <a:pPr lvl="1"/>
            <a:endParaRPr/>
          </a:p>
          <a:p>
            <a:pPr lvl="2"/>
            <a:endParaRPr/>
          </a:p>
          <a:p>
            <a:pPr lvl="3"/>
            <a:endParaRPr/>
          </a:p>
          <a:p>
            <a:pPr lvl="4"/>
            <a:endParaRPr/>
          </a:p>
        </p:txBody>
      </p:sp>
      <p:sp>
        <p:nvSpPr>
          <p:cNvPr id="4" name="スライド番号"/>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C44A"/>
        </a:solidFill>
        <a:effectLst/>
      </p:bgPr>
    </p:bg>
    <p:spTree>
      <p:nvGrpSpPr>
        <p:cNvPr id="1" name=""/>
        <p:cNvGrpSpPr/>
        <p:nvPr/>
      </p:nvGrpSpPr>
      <p:grpSpPr>
        <a:xfrm>
          <a:off x="0" y="0"/>
          <a:ext cx="0" cy="0"/>
          <a:chOff x="0" y="0"/>
          <a:chExt cx="0" cy="0"/>
        </a:xfrm>
      </p:grpSpPr>
      <p:sp>
        <p:nvSpPr>
          <p:cNvPr id="189" name="四角形"/>
          <p:cNvSpPr/>
          <p:nvPr/>
        </p:nvSpPr>
        <p:spPr>
          <a:xfrm rot="19864283">
            <a:off x="7058061" y="8221405"/>
            <a:ext cx="21850129" cy="9322709"/>
          </a:xfrm>
          <a:prstGeom prst="rect">
            <a:avLst/>
          </a:prstGeom>
          <a:solidFill>
            <a:srgbClr val="0D48FF"/>
          </a:solidFill>
          <a:ln w="12700">
            <a:miter lim="400000"/>
          </a:ln>
        </p:spPr>
        <p:txBody>
          <a:bodyPr lIns="0" tIns="0" rIns="0" bIns="0" anchor="ctr"/>
          <a:lstStyle/>
          <a:p>
            <a:pPr defTabSz="825500">
              <a:lnSpc>
                <a:spcPct val="100000"/>
              </a:lnSpc>
              <a:defRPr sz="3200">
                <a:solidFill>
                  <a:srgbClr val="FFFFFF"/>
                </a:solidFill>
                <a:latin typeface="ヒラギノ角ゴ ProN W3"/>
                <a:ea typeface="ヒラギノ角ゴ ProN W3"/>
                <a:cs typeface="ヒラギノ角ゴ ProN W3"/>
                <a:sym typeface="ヒラギノ角ゴ ProN W3"/>
              </a:defRPr>
            </a:pPr>
            <a:endParaRPr/>
          </a:p>
        </p:txBody>
      </p:sp>
      <p:sp>
        <p:nvSpPr>
          <p:cNvPr id="190" name="医療とAI・ビッグデータ応用"/>
          <p:cNvSpPr txBox="1"/>
          <p:nvPr/>
        </p:nvSpPr>
        <p:spPr>
          <a:xfrm>
            <a:off x="1817715" y="1156659"/>
            <a:ext cx="16586201" cy="1371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t>医療とAI・ビッグデータ応用</a:t>
            </a:r>
          </a:p>
        </p:txBody>
      </p:sp>
      <p:sp>
        <p:nvSpPr>
          <p:cNvPr id="191" name="統合教育機構…"/>
          <p:cNvSpPr txBox="1"/>
          <p:nvPr/>
        </p:nvSpPr>
        <p:spPr>
          <a:xfrm>
            <a:off x="16990324" y="9884538"/>
            <a:ext cx="5524501" cy="2368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統合教育機構</a:t>
            </a:r>
          </a:p>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須藤毅顕</a:t>
            </a:r>
          </a:p>
        </p:txBody>
      </p:sp>
      <p:sp>
        <p:nvSpPr>
          <p:cNvPr id="192" name="MLP"/>
          <p:cNvSpPr txBox="1"/>
          <p:nvPr/>
        </p:nvSpPr>
        <p:spPr>
          <a:xfrm>
            <a:off x="2069077" y="2969087"/>
            <a:ext cx="15485008"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rPr lang="en-US" dirty="0"/>
              <a:t>CIFAR10</a:t>
            </a:r>
            <a:r>
              <a:rPr lang="ja-JP" altLang="en-US" dirty="0"/>
              <a:t>で</a:t>
            </a:r>
            <a:r>
              <a:rPr lang="en-US" altLang="ja-JP" dirty="0"/>
              <a:t>MLP</a:t>
            </a:r>
            <a:r>
              <a:rPr lang="ja-JP" altLang="en-US" dirty="0"/>
              <a:t>、</a:t>
            </a:r>
            <a:r>
              <a:rPr lang="en-US" altLang="ja-JP" dirty="0"/>
              <a:t>CNN</a:t>
            </a:r>
            <a:r>
              <a:rPr lang="ja-JP" altLang="en-US" dirty="0"/>
              <a:t>を実践</a:t>
            </a:r>
            <a:endParaRPr lang="en-US" dirty="0"/>
          </a:p>
        </p:txBody>
      </p:sp>
      <p:pic>
        <p:nvPicPr>
          <p:cNvPr id="2" name="スクリーンショット 2024-03-07 16.19.54.png" descr="スクリーンショット 2024-03-07 16.19.54.png">
            <a:extLst>
              <a:ext uri="{FF2B5EF4-FFF2-40B4-BE49-F238E27FC236}">
                <a16:creationId xmlns:a16="http://schemas.microsoft.com/office/drawing/2014/main" id="{E072C8D0-C3A9-1DC5-CB04-2B85DF161626}"/>
              </a:ext>
            </a:extLst>
          </p:cNvPr>
          <p:cNvPicPr>
            <a:picLocks noChangeAspect="1"/>
          </p:cNvPicPr>
          <p:nvPr/>
        </p:nvPicPr>
        <p:blipFill>
          <a:blip r:embed="rId2"/>
          <a:stretch>
            <a:fillRect/>
          </a:stretch>
        </p:blipFill>
        <p:spPr>
          <a:xfrm>
            <a:off x="377856" y="8320613"/>
            <a:ext cx="6776355" cy="4901656"/>
          </a:xfrm>
          <a:prstGeom prst="rect">
            <a:avLst/>
          </a:prstGeom>
          <a:ln w="12700">
            <a:miter lim="400000"/>
          </a:ln>
        </p:spPr>
      </p:pic>
      <p:pic>
        <p:nvPicPr>
          <p:cNvPr id="3" name="図 2" descr="QR コード&#10;&#10;自動的に生成された説明">
            <a:extLst>
              <a:ext uri="{FF2B5EF4-FFF2-40B4-BE49-F238E27FC236}">
                <a16:creationId xmlns:a16="http://schemas.microsoft.com/office/drawing/2014/main" id="{3F716537-FE83-9CF7-C2F5-DEBCB11D6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322" y="9707758"/>
            <a:ext cx="3423197" cy="3423197"/>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9966131" y="458878"/>
            <a:ext cx="453489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t>メンバー</a:t>
            </a:r>
            <a:r>
              <a:rPr lang="en-US" altLang="ja-JP" dirty="0"/>
              <a:t>174</a:t>
            </a:r>
            <a:r>
              <a:rPr lang="ja-JP" altLang="en-US" dirty="0"/>
              <a:t>人</a:t>
            </a:r>
            <a:endParaRPr dirty="0"/>
          </a:p>
        </p:txBody>
      </p:sp>
      <p:sp>
        <p:nvSpPr>
          <p:cNvPr id="311" name="入力データに対してカーネルと呼ばれる小さな行列をスライドさせながら学習させる手法"/>
          <p:cNvSpPr txBox="1"/>
          <p:nvPr/>
        </p:nvSpPr>
        <p:spPr>
          <a:xfrm>
            <a:off x="1596148" y="2279126"/>
            <a:ext cx="8343631"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a:t>
            </a:r>
            <a:r>
              <a:rPr lang="en-US" altLang="ja-JP" sz="3600" dirty="0"/>
              <a:t>1</a:t>
            </a:r>
            <a:r>
              <a:rPr lang="ja-JP" altLang="en-US" sz="3600" dirty="0"/>
              <a:t>グループ</a:t>
            </a:r>
            <a:r>
              <a:rPr lang="en-US" altLang="ja-JP" sz="3600" dirty="0"/>
              <a:t>6</a:t>
            </a:r>
            <a:r>
              <a:rPr lang="ja-JP" altLang="en-US" sz="3600" dirty="0"/>
              <a:t>～</a:t>
            </a:r>
            <a:r>
              <a:rPr lang="en-US" altLang="ja-JP" sz="3600" dirty="0"/>
              <a:t>7</a:t>
            </a:r>
            <a:r>
              <a:rPr lang="ja-JP" altLang="en-US" sz="3600" dirty="0"/>
              <a:t>人（計</a:t>
            </a:r>
            <a:r>
              <a:rPr lang="en-US" altLang="ja-JP" sz="3600" dirty="0"/>
              <a:t>29</a:t>
            </a:r>
            <a:r>
              <a:rPr lang="ja-JP" altLang="en-US" sz="3600" dirty="0"/>
              <a:t>～</a:t>
            </a:r>
            <a:r>
              <a:rPr lang="en-US" altLang="ja-JP" sz="3600" dirty="0"/>
              <a:t>25</a:t>
            </a:r>
            <a:r>
              <a:rPr lang="ja-JP" altLang="en-US" sz="3600" dirty="0"/>
              <a:t>グループ</a:t>
            </a:r>
            <a:r>
              <a:rPr lang="en-US" altLang="ja-JP" sz="3600" dirty="0"/>
              <a:t>)</a:t>
            </a:r>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2289166" y="4375104"/>
            <a:ext cx="19046881" cy="3094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・グループとして</a:t>
            </a:r>
            <a:r>
              <a:rPr lang="en-US" altLang="ja-JP" sz="3600" dirty="0"/>
              <a:t>1</a:t>
            </a:r>
            <a:r>
              <a:rPr lang="ja-JP" altLang="en-US" sz="3600" dirty="0"/>
              <a:t>つの答えにしてもらい、各自が提出</a:t>
            </a:r>
            <a:endParaRPr lang="en-US" altLang="ja-JP" sz="3600" dirty="0"/>
          </a:p>
          <a:p>
            <a:r>
              <a:rPr lang="ja-JP" altLang="en-US" sz="3600" dirty="0"/>
              <a:t>・</a:t>
            </a:r>
            <a:r>
              <a:rPr lang="en-US" altLang="ja-JP" sz="3600" dirty="0"/>
              <a:t>MLP</a:t>
            </a:r>
            <a:r>
              <a:rPr lang="ja-JP" altLang="en-US" sz="3600" dirty="0"/>
              <a:t>と</a:t>
            </a:r>
            <a:r>
              <a:rPr lang="en-US" altLang="ja-JP" sz="3600" dirty="0"/>
              <a:t>CNN</a:t>
            </a:r>
            <a:r>
              <a:rPr lang="ja-JP" altLang="en-US" sz="3600" dirty="0"/>
              <a:t>の学習時</a:t>
            </a:r>
            <a:r>
              <a:rPr lang="en-US" altLang="ja-JP" sz="3600" dirty="0"/>
              <a:t>(</a:t>
            </a:r>
            <a:r>
              <a:rPr lang="ja-JP" altLang="en-US" sz="3600" dirty="0"/>
              <a:t>特に</a:t>
            </a:r>
            <a:r>
              <a:rPr lang="en-US" altLang="ja-JP" sz="3600" dirty="0"/>
              <a:t>CNN)</a:t>
            </a:r>
            <a:r>
              <a:rPr lang="ja-JP" altLang="en-US" sz="3600" dirty="0"/>
              <a:t>が時間がかかるので、手分けすることを推奨</a:t>
            </a:r>
            <a:endParaRPr lang="en-US" altLang="ja-JP" sz="3600" dirty="0"/>
          </a:p>
          <a:p>
            <a:r>
              <a:rPr lang="ja-JP" altLang="en-US" sz="3600" dirty="0"/>
              <a:t>　　案</a:t>
            </a:r>
            <a:r>
              <a:rPr lang="en-US" altLang="ja-JP" sz="3600" dirty="0"/>
              <a:t>1) </a:t>
            </a:r>
            <a:r>
              <a:rPr lang="ja-JP" altLang="en-US" sz="3600" dirty="0"/>
              <a:t>みんなでモデルを作る、</a:t>
            </a:r>
            <a:r>
              <a:rPr lang="en-US" altLang="ja-JP" sz="3600" dirty="0"/>
              <a:t>1</a:t>
            </a:r>
            <a:r>
              <a:rPr lang="ja-JP" altLang="en-US" sz="3600" dirty="0"/>
              <a:t>～</a:t>
            </a:r>
            <a:r>
              <a:rPr lang="en-US" altLang="ja-JP" sz="3600" dirty="0"/>
              <a:t>2</a:t>
            </a:r>
            <a:r>
              <a:rPr lang="ja-JP" altLang="en-US" sz="3600" dirty="0"/>
              <a:t>人の</a:t>
            </a:r>
            <a:r>
              <a:rPr lang="en-US" altLang="ja-JP" sz="3600" dirty="0"/>
              <a:t>PC</a:t>
            </a:r>
            <a:r>
              <a:rPr lang="ja-JP" altLang="en-US" sz="3600" dirty="0"/>
              <a:t>で実行</a:t>
            </a:r>
            <a:r>
              <a:rPr lang="en-US" altLang="ja-JP" sz="3600" dirty="0"/>
              <a:t>(</a:t>
            </a:r>
            <a:r>
              <a:rPr lang="ja-JP" altLang="en-US" sz="3600" dirty="0"/>
              <a:t>一番サクサク動く</a:t>
            </a:r>
            <a:r>
              <a:rPr lang="en-US" altLang="ja-JP" sz="3600" dirty="0"/>
              <a:t>PC</a:t>
            </a:r>
            <a:r>
              <a:rPr lang="ja-JP" altLang="en-US" sz="3600" dirty="0"/>
              <a:t>を探す？</a:t>
            </a:r>
            <a:r>
              <a:rPr lang="en-US" altLang="ja-JP" sz="3600" dirty="0"/>
              <a:t>)</a:t>
            </a:r>
          </a:p>
          <a:p>
            <a:r>
              <a:rPr lang="ja-JP" altLang="en-US" sz="3600" dirty="0"/>
              <a:t>　　　    待つ間に画像の表示方法を考える</a:t>
            </a:r>
            <a:endParaRPr lang="en-US" altLang="ja-JP" sz="3600" dirty="0"/>
          </a:p>
          <a:p>
            <a:r>
              <a:rPr lang="ja-JP" altLang="en-US" sz="3600" dirty="0"/>
              <a:t>　　　    学習中の学生は調べものをする、提案するなど</a:t>
            </a:r>
            <a:endParaRPr lang="en-US" altLang="ja-JP" sz="3600" dirty="0"/>
          </a:p>
          <a:p>
            <a:r>
              <a:rPr lang="ja-JP" altLang="en-US" sz="3600" dirty="0"/>
              <a:t>　　案</a:t>
            </a:r>
            <a:r>
              <a:rPr lang="en-US" altLang="ja-JP" sz="3600" dirty="0"/>
              <a:t>2) </a:t>
            </a:r>
            <a:r>
              <a:rPr lang="ja-JP" altLang="en-US" sz="3600" dirty="0"/>
              <a:t>みんなで一斉に取り組む、実行する際にグループ内でモデルを調整して比較しあう</a:t>
            </a:r>
            <a:endParaRPr lang="en-US" altLang="ja-JP" sz="3600" dirty="0"/>
          </a:p>
        </p:txBody>
      </p:sp>
      <p:sp>
        <p:nvSpPr>
          <p:cNvPr id="14" name="入力データに対してカーネルと呼ばれる小さな行列をスライドさせながら学習させる手法">
            <a:extLst>
              <a:ext uri="{FF2B5EF4-FFF2-40B4-BE49-F238E27FC236}">
                <a16:creationId xmlns:a16="http://schemas.microsoft.com/office/drawing/2014/main" id="{77D14B4E-5B43-435B-857C-ADB689B91787}"/>
              </a:ext>
            </a:extLst>
          </p:cNvPr>
          <p:cNvSpPr txBox="1"/>
          <p:nvPr/>
        </p:nvSpPr>
        <p:spPr>
          <a:xfrm>
            <a:off x="2573132" y="8094401"/>
            <a:ext cx="17184191"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問４，５は時間内で一番良い結果のものを提出してもらっても勿論大丈夫ですし、</a:t>
            </a:r>
            <a:endParaRPr lang="en-US" altLang="ja-JP" sz="3600" dirty="0"/>
          </a:p>
          <a:p>
            <a:r>
              <a:rPr lang="ja-JP" altLang="en-US" sz="3600" dirty="0"/>
              <a:t>時間外にさらに取り組んでもらっても大丈夫です。</a:t>
            </a:r>
            <a:endParaRPr lang="en-US" altLang="ja-JP" sz="3600" dirty="0"/>
          </a:p>
          <a:p>
            <a:r>
              <a:rPr lang="ja-JP" altLang="en-US" sz="3600" dirty="0"/>
              <a:t>期限はいつもの課題同様、翌週の日曜日までとします。</a:t>
            </a:r>
            <a:endParaRPr lang="en-US" altLang="ja-JP" sz="3600" dirty="0"/>
          </a:p>
          <a:p>
            <a:r>
              <a:rPr lang="ja-JP" altLang="en-US" sz="3600" dirty="0"/>
              <a:t>精度が高いグループには加点されます。</a:t>
            </a:r>
            <a:endParaRPr lang="en-US" altLang="ja-JP" sz="3600" dirty="0"/>
          </a:p>
          <a:p>
            <a:r>
              <a:rPr lang="en-US" altLang="ja-JP" sz="3600" dirty="0"/>
              <a:t>※</a:t>
            </a:r>
            <a:r>
              <a:rPr lang="ja-JP" altLang="en-US" sz="3600" dirty="0"/>
              <a:t>全員が内容を理解するように努めてください</a:t>
            </a:r>
            <a:endParaRPr lang="en-US" altLang="ja-JP" sz="36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BCACE38B-D8FA-ED3F-DC5C-799D7C8DD293}"/>
              </a:ext>
            </a:extLst>
          </p:cNvPr>
          <p:cNvSpPr txBox="1"/>
          <p:nvPr/>
        </p:nvSpPr>
        <p:spPr>
          <a:xfrm>
            <a:off x="1596148" y="3275316"/>
            <a:ext cx="4257576"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・取り組み方は自由</a:t>
            </a:r>
            <a:endParaRPr lang="en-US" altLang="ja-JP" sz="3600" dirty="0"/>
          </a:p>
          <a:p>
            <a:r>
              <a:rPr lang="ja-JP" altLang="en-US" sz="3600" dirty="0"/>
              <a:t>　</a:t>
            </a:r>
            <a:endParaRPr lang="en-US" altLang="ja-JP" sz="3600" dirty="0"/>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06E7DFF8-2C75-B05D-0CD9-5FDF8DBBF558}"/>
              </a:ext>
            </a:extLst>
          </p:cNvPr>
          <p:cNvSpPr txBox="1"/>
          <p:nvPr/>
        </p:nvSpPr>
        <p:spPr>
          <a:xfrm>
            <a:off x="1768427" y="11531300"/>
            <a:ext cx="19723348"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dirty="0"/>
              <a:t>時間外になる可能性もあるのでグループ内の連絡先は交換しておきましょう</a:t>
            </a:r>
            <a:endParaRPr lang="en-US" altLang="ja-JP" dirty="0"/>
          </a:p>
        </p:txBody>
      </p:sp>
    </p:spTree>
    <p:extLst>
      <p:ext uri="{BB962C8B-B14F-4D97-AF65-F5344CB8AC3E}">
        <p14:creationId xmlns:p14="http://schemas.microsoft.com/office/powerpoint/2010/main" val="6796693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F8522F6-D1A7-3C62-5FDA-DDBFEA4F0BA4}"/>
              </a:ext>
            </a:extLst>
          </p:cNvPr>
          <p:cNvPicPr>
            <a:picLocks noChangeAspect="1"/>
          </p:cNvPicPr>
          <p:nvPr/>
        </p:nvPicPr>
        <p:blipFill rotWithShape="1">
          <a:blip r:embed="rId2"/>
          <a:srcRect l="36863" t="40495"/>
          <a:stretch/>
        </p:blipFill>
        <p:spPr>
          <a:xfrm>
            <a:off x="1202076" y="7919550"/>
            <a:ext cx="9754341" cy="5349603"/>
          </a:xfrm>
          <a:prstGeom prst="rect">
            <a:avLst/>
          </a:prstGeom>
        </p:spPr>
      </p:pic>
      <p:pic>
        <p:nvPicPr>
          <p:cNvPr id="11" name="図 10">
            <a:extLst>
              <a:ext uri="{FF2B5EF4-FFF2-40B4-BE49-F238E27FC236}">
                <a16:creationId xmlns:a16="http://schemas.microsoft.com/office/drawing/2014/main" id="{5901ED2F-E979-59B8-719C-9CAC2C52F7A7}"/>
              </a:ext>
            </a:extLst>
          </p:cNvPr>
          <p:cNvPicPr>
            <a:picLocks noChangeAspect="1"/>
          </p:cNvPicPr>
          <p:nvPr/>
        </p:nvPicPr>
        <p:blipFill>
          <a:blip r:embed="rId3"/>
          <a:stretch>
            <a:fillRect/>
          </a:stretch>
        </p:blipFill>
        <p:spPr>
          <a:xfrm>
            <a:off x="1746875" y="1591732"/>
            <a:ext cx="8901317" cy="5665521"/>
          </a:xfrm>
          <a:prstGeom prst="rect">
            <a:avLst/>
          </a:prstGeom>
        </p:spPr>
      </p:pic>
      <p:pic>
        <p:nvPicPr>
          <p:cNvPr id="13" name="図 12">
            <a:extLst>
              <a:ext uri="{FF2B5EF4-FFF2-40B4-BE49-F238E27FC236}">
                <a16:creationId xmlns:a16="http://schemas.microsoft.com/office/drawing/2014/main" id="{120707C6-BC27-6A39-92B3-C00E82DB1C55}"/>
              </a:ext>
            </a:extLst>
          </p:cNvPr>
          <p:cNvPicPr>
            <a:picLocks noChangeAspect="1"/>
          </p:cNvPicPr>
          <p:nvPr/>
        </p:nvPicPr>
        <p:blipFill rotWithShape="1">
          <a:blip r:embed="rId4"/>
          <a:srcRect l="37788" t="44649"/>
          <a:stretch/>
        </p:blipFill>
        <p:spPr>
          <a:xfrm>
            <a:off x="13427584" y="7955511"/>
            <a:ext cx="10199285" cy="5277683"/>
          </a:xfrm>
          <a:prstGeom prst="rect">
            <a:avLst/>
          </a:prstGeom>
        </p:spPr>
      </p:pic>
      <p:sp>
        <p:nvSpPr>
          <p:cNvPr id="14" name="テキスト ボックス 13">
            <a:extLst>
              <a:ext uri="{FF2B5EF4-FFF2-40B4-BE49-F238E27FC236}">
                <a16:creationId xmlns:a16="http://schemas.microsoft.com/office/drawing/2014/main" id="{2CA2ECA1-F282-E6A1-8657-E57FC3B1D4B0}"/>
              </a:ext>
            </a:extLst>
          </p:cNvPr>
          <p:cNvSpPr txBox="1"/>
          <p:nvPr/>
        </p:nvSpPr>
        <p:spPr>
          <a:xfrm>
            <a:off x="5455578" y="505435"/>
            <a:ext cx="150310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つのプログラムを同時に実行したい場合</a:t>
            </a:r>
            <a:r>
              <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コンソールを</a:t>
            </a:r>
            <a:r>
              <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つ作る</a:t>
            </a:r>
            <a:r>
              <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5" name="矢印: 右 14">
            <a:extLst>
              <a:ext uri="{FF2B5EF4-FFF2-40B4-BE49-F238E27FC236}">
                <a16:creationId xmlns:a16="http://schemas.microsoft.com/office/drawing/2014/main" id="{98646F12-EB51-8C67-23DE-4D32066A9536}"/>
              </a:ext>
            </a:extLst>
          </p:cNvPr>
          <p:cNvSpPr/>
          <p:nvPr/>
        </p:nvSpPr>
        <p:spPr>
          <a:xfrm>
            <a:off x="11815281" y="10181690"/>
            <a:ext cx="996593" cy="729465"/>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6" name="テキスト ボックス 15">
            <a:extLst>
              <a:ext uri="{FF2B5EF4-FFF2-40B4-BE49-F238E27FC236}">
                <a16:creationId xmlns:a16="http://schemas.microsoft.com/office/drawing/2014/main" id="{782D21CD-108A-C635-4410-7A2D2D4CB333}"/>
              </a:ext>
            </a:extLst>
          </p:cNvPr>
          <p:cNvSpPr txBox="1"/>
          <p:nvPr/>
        </p:nvSpPr>
        <p:spPr>
          <a:xfrm>
            <a:off x="12477964" y="2845478"/>
            <a:ext cx="10590944"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r>
              <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CNN</a:t>
            </a: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を実行している間に別のコンソールで</a:t>
            </a:r>
            <a:endPar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ja-JP" altLang="en-US" sz="4000" dirty="0"/>
              <a:t>別のプログラムを実行することも出来ます。</a:t>
            </a:r>
            <a:endParaRPr lang="en-US" altLang="ja-JP" sz="4000" dirty="0"/>
          </a:p>
          <a:p>
            <a:pPr marL="0" marR="0" indent="0" algn="l" defTabSz="2438400" rtl="0" fontAlgn="auto" latinLnBrk="0" hangingPunct="0">
              <a:lnSpc>
                <a:spcPct val="90000"/>
              </a:lnSpc>
              <a:spcBef>
                <a:spcPts val="0"/>
              </a:spcBef>
              <a:spcAft>
                <a:spcPts val="0"/>
              </a:spcAft>
              <a:buClrTx/>
              <a:buSzTx/>
              <a:buFontTx/>
              <a:buNone/>
              <a:tabLst/>
            </a:pP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・ですが、より重たくなる可能性があるので</a:t>
            </a:r>
            <a:endParaRPr kumimoji="0" lang="en-US" altLang="ja-JP"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深層学習を</a:t>
            </a:r>
            <a:r>
              <a:rPr lang="ja-JP" altLang="en-US" sz="4000" dirty="0"/>
              <a:t>同時に</a:t>
            </a:r>
            <a:r>
              <a:rPr lang="en-US" altLang="ja-JP" sz="4000" dirty="0"/>
              <a:t>2</a:t>
            </a:r>
            <a:r>
              <a:rPr lang="ja-JP" altLang="en-US" sz="4000" dirty="0"/>
              <a:t>つ実行することはお勧めしません。</a:t>
            </a:r>
            <a:r>
              <a:rPr lang="en-US" altLang="ja-JP" sz="4000" dirty="0"/>
              <a:t>(</a:t>
            </a:r>
            <a:r>
              <a:rPr lang="ja-JP" altLang="en-US" sz="4000" dirty="0"/>
              <a:t>課題</a:t>
            </a:r>
            <a:r>
              <a:rPr lang="en-US" altLang="ja-JP" sz="4000" dirty="0"/>
              <a:t>1</a:t>
            </a:r>
            <a:r>
              <a:rPr lang="ja-JP" altLang="en-US" sz="4000" dirty="0"/>
              <a:t>をやるか、手分けすることをお勧めします</a:t>
            </a:r>
            <a:r>
              <a:rPr lang="en-US" altLang="ja-JP" sz="4000" dirty="0"/>
              <a:t>)</a:t>
            </a:r>
            <a:endParaRPr kumimoji="0" lang="ja-JP" altLang="en-US" sz="40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7" name="楕円 16">
            <a:extLst>
              <a:ext uri="{FF2B5EF4-FFF2-40B4-BE49-F238E27FC236}">
                <a16:creationId xmlns:a16="http://schemas.microsoft.com/office/drawing/2014/main" id="{796E9F95-6D95-3010-B0CC-568CE5DA1C5E}"/>
              </a:ext>
            </a:extLst>
          </p:cNvPr>
          <p:cNvSpPr/>
          <p:nvPr/>
        </p:nvSpPr>
        <p:spPr>
          <a:xfrm>
            <a:off x="4495915" y="1913867"/>
            <a:ext cx="5757693" cy="1271122"/>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noFill/>
              <a:effectLst/>
              <a:uFillTx/>
              <a:latin typeface="Graphik"/>
              <a:ea typeface="Graphik"/>
              <a:cs typeface="Graphik"/>
              <a:sym typeface="Graphik"/>
            </a:endParaRPr>
          </a:p>
        </p:txBody>
      </p:sp>
      <p:sp>
        <p:nvSpPr>
          <p:cNvPr id="18" name="楕円 17">
            <a:extLst>
              <a:ext uri="{FF2B5EF4-FFF2-40B4-BE49-F238E27FC236}">
                <a16:creationId xmlns:a16="http://schemas.microsoft.com/office/drawing/2014/main" id="{1580AFD1-C851-DE27-D630-B177DF13F5E4}"/>
              </a:ext>
            </a:extLst>
          </p:cNvPr>
          <p:cNvSpPr/>
          <p:nvPr/>
        </p:nvSpPr>
        <p:spPr>
          <a:xfrm>
            <a:off x="1202076" y="8282132"/>
            <a:ext cx="2636062" cy="1026254"/>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noFill/>
              <a:effectLst/>
              <a:uFillTx/>
              <a:latin typeface="Graphik"/>
              <a:ea typeface="Graphik"/>
              <a:cs typeface="Graphik"/>
              <a:sym typeface="Graphik"/>
            </a:endParaRPr>
          </a:p>
        </p:txBody>
      </p:sp>
      <p:sp>
        <p:nvSpPr>
          <p:cNvPr id="19" name="楕円 18">
            <a:extLst>
              <a:ext uri="{FF2B5EF4-FFF2-40B4-BE49-F238E27FC236}">
                <a16:creationId xmlns:a16="http://schemas.microsoft.com/office/drawing/2014/main" id="{76019645-BFF1-09A3-C891-C6E903069C22}"/>
              </a:ext>
            </a:extLst>
          </p:cNvPr>
          <p:cNvSpPr/>
          <p:nvPr/>
        </p:nvSpPr>
        <p:spPr>
          <a:xfrm>
            <a:off x="12848573" y="7955510"/>
            <a:ext cx="4329817" cy="1026254"/>
          </a:xfrm>
          <a:prstGeom prst="ellipse">
            <a:avLst/>
          </a:prstGeom>
          <a:noFill/>
          <a:ln w="762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noFill/>
              <a:effectLst/>
              <a:uFillTx/>
              <a:latin typeface="Graphik"/>
              <a:ea typeface="Graphik"/>
              <a:cs typeface="Graphik"/>
              <a:sym typeface="Graphik"/>
            </a:endParaRPr>
          </a:p>
        </p:txBody>
      </p:sp>
    </p:spTree>
    <p:extLst>
      <p:ext uri="{BB962C8B-B14F-4D97-AF65-F5344CB8AC3E}">
        <p14:creationId xmlns:p14="http://schemas.microsoft.com/office/powerpoint/2010/main" val="20598121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8B6E01-6466-F0C2-4773-9A09C5A68CEC}"/>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7" name="テキスト ボックス 6">
            <a:extLst>
              <a:ext uri="{FF2B5EF4-FFF2-40B4-BE49-F238E27FC236}">
                <a16:creationId xmlns:a16="http://schemas.microsoft.com/office/drawing/2014/main" id="{6248F43E-BCC4-6F19-C92C-55CAB5251B50}"/>
              </a:ext>
            </a:extLst>
          </p:cNvPr>
          <p:cNvSpPr txBox="1"/>
          <p:nvPr/>
        </p:nvSpPr>
        <p:spPr>
          <a:xfrm>
            <a:off x="2269958" y="1361696"/>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画像の表示</a:t>
            </a:r>
          </a:p>
        </p:txBody>
      </p:sp>
      <p:sp>
        <p:nvSpPr>
          <p:cNvPr id="8" name="テキスト ボックス 7">
            <a:extLst>
              <a:ext uri="{FF2B5EF4-FFF2-40B4-BE49-F238E27FC236}">
                <a16:creationId xmlns:a16="http://schemas.microsoft.com/office/drawing/2014/main" id="{8F5C4B36-0E61-A5B1-C259-42626020C57F}"/>
              </a:ext>
            </a:extLst>
          </p:cNvPr>
          <p:cNvSpPr txBox="1"/>
          <p:nvPr/>
        </p:nvSpPr>
        <p:spPr>
          <a:xfrm>
            <a:off x="4185384" y="2321432"/>
            <a:ext cx="960761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plt.imshow</a:t>
            </a:r>
            <a:r>
              <a:rPr lang="en-US" altLang="ja-JP" sz="4400" dirty="0"/>
              <a:t>(</a:t>
            </a:r>
            <a:r>
              <a:rPr lang="ja-JP" altLang="en-US" sz="4400" dirty="0"/>
              <a:t>画像データ</a:t>
            </a:r>
            <a:r>
              <a:rPr lang="en-US" altLang="ja-JP" sz="4400" dirty="0"/>
              <a:t>,’gray’)</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54102EAA-FAA5-55B8-0F01-E0515FB20B54}"/>
              </a:ext>
            </a:extLst>
          </p:cNvPr>
          <p:cNvSpPr txBox="1"/>
          <p:nvPr/>
        </p:nvSpPr>
        <p:spPr>
          <a:xfrm>
            <a:off x="4185384" y="3033422"/>
            <a:ext cx="960761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plt.imshow</a:t>
            </a:r>
            <a:r>
              <a:rPr lang="en-US" altLang="ja-JP" sz="4400" dirty="0"/>
              <a:t>(</a:t>
            </a:r>
            <a:r>
              <a:rPr lang="ja-JP" altLang="en-US" sz="4400" dirty="0"/>
              <a:t>画像データ</a:t>
            </a:r>
            <a:r>
              <a:rPr lang="en-US" altLang="ja-JP" sz="4400" dirty="0"/>
              <a:t>)</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テキスト ボックス 9">
            <a:extLst>
              <a:ext uri="{FF2B5EF4-FFF2-40B4-BE49-F238E27FC236}">
                <a16:creationId xmlns:a16="http://schemas.microsoft.com/office/drawing/2014/main" id="{4A0D3A8A-BC37-4887-DC33-CDAD379E5B28}"/>
              </a:ext>
            </a:extLst>
          </p:cNvPr>
          <p:cNvSpPr txBox="1"/>
          <p:nvPr/>
        </p:nvSpPr>
        <p:spPr>
          <a:xfrm>
            <a:off x="11728382" y="2321432"/>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白黒</a:t>
            </a:r>
          </a:p>
        </p:txBody>
      </p:sp>
      <p:sp>
        <p:nvSpPr>
          <p:cNvPr id="11" name="テキスト ボックス 10">
            <a:extLst>
              <a:ext uri="{FF2B5EF4-FFF2-40B4-BE49-F238E27FC236}">
                <a16:creationId xmlns:a16="http://schemas.microsoft.com/office/drawing/2014/main" id="{5D5443D0-EA8B-A86C-D571-D80752BDC958}"/>
              </a:ext>
            </a:extLst>
          </p:cNvPr>
          <p:cNvSpPr txBox="1"/>
          <p:nvPr/>
        </p:nvSpPr>
        <p:spPr>
          <a:xfrm>
            <a:off x="11815010" y="3033422"/>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カラー</a:t>
            </a:r>
          </a:p>
        </p:txBody>
      </p:sp>
      <p:pic>
        <p:nvPicPr>
          <p:cNvPr id="3" name="図 2">
            <a:extLst>
              <a:ext uri="{FF2B5EF4-FFF2-40B4-BE49-F238E27FC236}">
                <a16:creationId xmlns:a16="http://schemas.microsoft.com/office/drawing/2014/main" id="{DC4CF144-4E68-CC0B-6E99-E6D55510D49A}"/>
              </a:ext>
            </a:extLst>
          </p:cNvPr>
          <p:cNvPicPr>
            <a:picLocks noChangeAspect="1"/>
          </p:cNvPicPr>
          <p:nvPr/>
        </p:nvPicPr>
        <p:blipFill>
          <a:blip r:embed="rId2"/>
          <a:stretch>
            <a:fillRect/>
          </a:stretch>
        </p:blipFill>
        <p:spPr>
          <a:xfrm>
            <a:off x="778090" y="5099262"/>
            <a:ext cx="11036920" cy="6712975"/>
          </a:xfrm>
          <a:prstGeom prst="rect">
            <a:avLst/>
          </a:prstGeom>
          <a:ln>
            <a:solidFill>
              <a:schemeClr val="tx1"/>
            </a:solidFill>
          </a:ln>
        </p:spPr>
      </p:pic>
      <p:pic>
        <p:nvPicPr>
          <p:cNvPr id="5" name="図 4">
            <a:extLst>
              <a:ext uri="{FF2B5EF4-FFF2-40B4-BE49-F238E27FC236}">
                <a16:creationId xmlns:a16="http://schemas.microsoft.com/office/drawing/2014/main" id="{8A585A06-1B06-0139-4447-EA644CCE287F}"/>
              </a:ext>
            </a:extLst>
          </p:cNvPr>
          <p:cNvPicPr>
            <a:picLocks noChangeAspect="1"/>
          </p:cNvPicPr>
          <p:nvPr/>
        </p:nvPicPr>
        <p:blipFill>
          <a:blip r:embed="rId3"/>
          <a:stretch>
            <a:fillRect/>
          </a:stretch>
        </p:blipFill>
        <p:spPr>
          <a:xfrm>
            <a:off x="12979006" y="5054700"/>
            <a:ext cx="10398304" cy="6757537"/>
          </a:xfrm>
          <a:prstGeom prst="rect">
            <a:avLst/>
          </a:prstGeom>
          <a:ln>
            <a:solidFill>
              <a:schemeClr val="tx1"/>
            </a:solidFill>
          </a:ln>
        </p:spPr>
      </p:pic>
      <p:sp>
        <p:nvSpPr>
          <p:cNvPr id="12" name="テキスト ボックス 11">
            <a:extLst>
              <a:ext uri="{FF2B5EF4-FFF2-40B4-BE49-F238E27FC236}">
                <a16:creationId xmlns:a16="http://schemas.microsoft.com/office/drawing/2014/main" id="{A7C4DAE5-316C-EFE0-2B03-B4E1E3C5D667}"/>
              </a:ext>
            </a:extLst>
          </p:cNvPr>
          <p:cNvSpPr txBox="1"/>
          <p:nvPr/>
        </p:nvSpPr>
        <p:spPr>
          <a:xfrm>
            <a:off x="9480884" y="12353846"/>
            <a:ext cx="5101389"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第</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回のスライ</a:t>
            </a:r>
            <a:r>
              <a:rPr lang="ja-JP" altLang="en-US" sz="3600" dirty="0"/>
              <a:t>ド</a:t>
            </a:r>
            <a:endParaRPr lang="en-US" altLang="ja-JP" sz="3600" dirty="0"/>
          </a:p>
        </p:txBody>
      </p:sp>
    </p:spTree>
    <p:extLst>
      <p:ext uri="{BB962C8B-B14F-4D97-AF65-F5344CB8AC3E}">
        <p14:creationId xmlns:p14="http://schemas.microsoft.com/office/powerpoint/2010/main" val="37344255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0AAB07A5-40D9-7BF2-8B34-E45D326108C4}"/>
              </a:ext>
            </a:extLst>
          </p:cNvPr>
          <p:cNvSpPr txBox="1"/>
          <p:nvPr/>
        </p:nvSpPr>
        <p:spPr>
          <a:xfrm>
            <a:off x="1403527" y="1446821"/>
            <a:ext cx="14492255" cy="557691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test = [1,2,3,4,5]</a:t>
            </a:r>
          </a:p>
          <a:p>
            <a:pPr algn="l"/>
            <a:r>
              <a:rPr lang="ja-JP" altLang="en-US" sz="3600" dirty="0"/>
              <a:t>print(test)</a:t>
            </a:r>
          </a:p>
          <a:p>
            <a:pPr algn="l"/>
            <a:r>
              <a:rPr lang="ja-JP" altLang="en-US" sz="3600" dirty="0"/>
              <a:t>print(test[0]) # 1つ目の1が出力されます</a:t>
            </a:r>
          </a:p>
          <a:p>
            <a:pPr algn="l"/>
            <a:r>
              <a:rPr lang="ja-JP" altLang="en-US" sz="3600" dirty="0"/>
              <a:t>test2 = [[1],[2],[3],[4],[5]]</a:t>
            </a:r>
          </a:p>
          <a:p>
            <a:pPr algn="l"/>
            <a:r>
              <a:rPr lang="ja-JP" altLang="en-US" sz="3600" dirty="0"/>
              <a:t>print(test2)</a:t>
            </a:r>
          </a:p>
          <a:p>
            <a:pPr algn="l"/>
            <a:r>
              <a:rPr lang="ja-JP" altLang="en-US" sz="3600" dirty="0"/>
              <a:t>print(test2[0]) # 1つ目の[1]が出力されます</a:t>
            </a:r>
          </a:p>
          <a:p>
            <a:pPr algn="l"/>
            <a:r>
              <a:rPr lang="ja-JP" altLang="en-US" sz="3600" dirty="0"/>
              <a:t>print(test2[0][0]) # [1](test2[0])の１つ目である1が出力されます</a:t>
            </a:r>
          </a:p>
          <a:p>
            <a:pPr algn="l"/>
            <a:r>
              <a:rPr lang="ja-JP" altLang="en-US" sz="3600" dirty="0"/>
              <a:t>test3 = [[1,2,3],[4,5,6],[7,8,9],[10,11,12],[12,13,14]]</a:t>
            </a:r>
          </a:p>
          <a:p>
            <a:pPr algn="l"/>
            <a:r>
              <a:rPr lang="ja-JP" altLang="en-US" sz="3600" dirty="0"/>
              <a:t>print(test3) </a:t>
            </a:r>
          </a:p>
          <a:p>
            <a:pPr algn="l"/>
            <a:r>
              <a:rPr lang="ja-JP" altLang="en-US" sz="3600" dirty="0"/>
              <a:t>print(test3[0]) # 1つ目の[1,2,3]が出力されます</a:t>
            </a:r>
          </a:p>
          <a:p>
            <a:pPr algn="l"/>
            <a:r>
              <a:rPr lang="ja-JP" altLang="en-US" sz="3600" dirty="0"/>
              <a:t>print(test3[0][0]) #[1,2,3](test3[0])の1つ目である[1]</a:t>
            </a:r>
          </a:p>
        </p:txBody>
      </p:sp>
      <p:sp>
        <p:nvSpPr>
          <p:cNvPr id="8" name="テキスト ボックス 7">
            <a:extLst>
              <a:ext uri="{FF2B5EF4-FFF2-40B4-BE49-F238E27FC236}">
                <a16:creationId xmlns:a16="http://schemas.microsoft.com/office/drawing/2014/main" id="{91A1E6CA-F4E5-75A8-6EB8-F8D9A1A29BC3}"/>
              </a:ext>
            </a:extLst>
          </p:cNvPr>
          <p:cNvSpPr txBox="1"/>
          <p:nvPr/>
        </p:nvSpPr>
        <p:spPr>
          <a:xfrm>
            <a:off x="1403527" y="7486867"/>
            <a:ext cx="14372183" cy="6085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import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numpy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 as np</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test2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print(test2[0][0])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test3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([[1,2,3],[4,5,6],[7,8,9],[10,11,12],[12,13,14]])</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print(test3[0][0])</a:t>
            </a:r>
            <a:endPar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C18CED1D-1471-E30B-F10B-48F9019AE183}"/>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10" name="テキスト ボックス 9">
            <a:extLst>
              <a:ext uri="{FF2B5EF4-FFF2-40B4-BE49-F238E27FC236}">
                <a16:creationId xmlns:a16="http://schemas.microsoft.com/office/drawing/2014/main" id="{B0D53F64-9C28-B974-C1B1-B6FDF4DE4EA3}"/>
              </a:ext>
            </a:extLst>
          </p:cNvPr>
          <p:cNvSpPr txBox="1"/>
          <p:nvPr/>
        </p:nvSpPr>
        <p:spPr>
          <a:xfrm>
            <a:off x="17170400" y="3975842"/>
            <a:ext cx="51816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配列の要素の取り出し方</a:t>
            </a:r>
          </a:p>
        </p:txBody>
      </p:sp>
      <p:sp>
        <p:nvSpPr>
          <p:cNvPr id="11" name="テキスト ボックス 10">
            <a:extLst>
              <a:ext uri="{FF2B5EF4-FFF2-40B4-BE49-F238E27FC236}">
                <a16:creationId xmlns:a16="http://schemas.microsoft.com/office/drawing/2014/main" id="{731CB03E-C3D8-2830-A881-123848F5E2C9}"/>
              </a:ext>
            </a:extLst>
          </p:cNvPr>
          <p:cNvSpPr txBox="1"/>
          <p:nvPr/>
        </p:nvSpPr>
        <p:spPr>
          <a:xfrm>
            <a:off x="17054945" y="9282299"/>
            <a:ext cx="5181600" cy="1598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リストも</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numpy</a:t>
            </a: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配列も</a:t>
            </a:r>
            <a:endPar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t>同じように取り出すことが出来ます</a:t>
            </a:r>
            <a:endPar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38093791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8B6E01-6466-F0C2-4773-9A09C5A68CEC}"/>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7" name="テキスト ボックス 6">
            <a:extLst>
              <a:ext uri="{FF2B5EF4-FFF2-40B4-BE49-F238E27FC236}">
                <a16:creationId xmlns:a16="http://schemas.microsoft.com/office/drawing/2014/main" id="{6248F43E-BCC4-6F19-C92C-55CAB5251B50}"/>
              </a:ext>
            </a:extLst>
          </p:cNvPr>
          <p:cNvSpPr txBox="1"/>
          <p:nvPr/>
        </p:nvSpPr>
        <p:spPr>
          <a:xfrm>
            <a:off x="8603381" y="289107"/>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MLP</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8" name="テキスト ボックス 7">
            <a:extLst>
              <a:ext uri="{FF2B5EF4-FFF2-40B4-BE49-F238E27FC236}">
                <a16:creationId xmlns:a16="http://schemas.microsoft.com/office/drawing/2014/main" id="{8F5C4B36-0E61-A5B1-C259-42626020C57F}"/>
              </a:ext>
            </a:extLst>
          </p:cNvPr>
          <p:cNvSpPr txBox="1"/>
          <p:nvPr/>
        </p:nvSpPr>
        <p:spPr>
          <a:xfrm>
            <a:off x="2269958" y="2690958"/>
            <a:ext cx="20777735"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ja-JP" altLang="en-US" sz="4400" dirty="0"/>
              <a:t>チャンネル数</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テキスト ボックス 9">
            <a:extLst>
              <a:ext uri="{FF2B5EF4-FFF2-40B4-BE49-F238E27FC236}">
                <a16:creationId xmlns:a16="http://schemas.microsoft.com/office/drawing/2014/main" id="{4A0D3A8A-BC37-4887-DC33-CDAD379E5B28}"/>
              </a:ext>
            </a:extLst>
          </p:cNvPr>
          <p:cNvSpPr txBox="1"/>
          <p:nvPr/>
        </p:nvSpPr>
        <p:spPr>
          <a:xfrm>
            <a:off x="786062" y="4394455"/>
            <a:ext cx="2159269"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白黒</a:t>
            </a:r>
          </a:p>
        </p:txBody>
      </p:sp>
      <p:sp>
        <p:nvSpPr>
          <p:cNvPr id="11" name="テキスト ボックス 10">
            <a:extLst>
              <a:ext uri="{FF2B5EF4-FFF2-40B4-BE49-F238E27FC236}">
                <a16:creationId xmlns:a16="http://schemas.microsoft.com/office/drawing/2014/main" id="{5D5443D0-EA8B-A86C-D571-D80752BDC958}"/>
              </a:ext>
            </a:extLst>
          </p:cNvPr>
          <p:cNvSpPr txBox="1"/>
          <p:nvPr/>
        </p:nvSpPr>
        <p:spPr>
          <a:xfrm>
            <a:off x="1020277" y="6507375"/>
            <a:ext cx="2159269"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カラー</a:t>
            </a:r>
          </a:p>
        </p:txBody>
      </p:sp>
      <p:sp>
        <p:nvSpPr>
          <p:cNvPr id="2" name="テキスト ボックス 1">
            <a:extLst>
              <a:ext uri="{FF2B5EF4-FFF2-40B4-BE49-F238E27FC236}">
                <a16:creationId xmlns:a16="http://schemas.microsoft.com/office/drawing/2014/main" id="{6A792D2D-CB24-ED73-9503-1F9041C83105}"/>
              </a:ext>
            </a:extLst>
          </p:cNvPr>
          <p:cNvSpPr txBox="1"/>
          <p:nvPr/>
        </p:nvSpPr>
        <p:spPr>
          <a:xfrm>
            <a:off x="786062" y="1698092"/>
            <a:ext cx="6654265"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次元の変換と正規化</a:t>
            </a:r>
          </a:p>
        </p:txBody>
      </p:sp>
      <p:sp>
        <p:nvSpPr>
          <p:cNvPr id="3" name="テキスト ボックス 2">
            <a:extLst>
              <a:ext uri="{FF2B5EF4-FFF2-40B4-BE49-F238E27FC236}">
                <a16:creationId xmlns:a16="http://schemas.microsoft.com/office/drawing/2014/main" id="{D00C56B5-51A2-D4A7-2DB1-19D1896363E2}"/>
              </a:ext>
            </a:extLst>
          </p:cNvPr>
          <p:cNvSpPr txBox="1"/>
          <p:nvPr/>
        </p:nvSpPr>
        <p:spPr>
          <a:xfrm>
            <a:off x="4235116" y="4326066"/>
            <a:ext cx="1903395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en-US" altLang="ja-JP" sz="4400" dirty="0">
                <a:solidFill>
                  <a:srgbClr val="FF0000"/>
                </a:solidFill>
              </a:rPr>
              <a:t>1</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 name="テキスト ボックス 3">
            <a:extLst>
              <a:ext uri="{FF2B5EF4-FFF2-40B4-BE49-F238E27FC236}">
                <a16:creationId xmlns:a16="http://schemas.microsoft.com/office/drawing/2014/main" id="{B914E8D1-748D-1B61-D6C7-CDD30327F7E2}"/>
              </a:ext>
            </a:extLst>
          </p:cNvPr>
          <p:cNvSpPr txBox="1"/>
          <p:nvPr/>
        </p:nvSpPr>
        <p:spPr>
          <a:xfrm>
            <a:off x="3599848" y="5371245"/>
            <a:ext cx="14928783"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MLP</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の授業では白黒だったので</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１を省略してました</a:t>
            </a:r>
          </a:p>
        </p:txBody>
      </p:sp>
      <p:sp>
        <p:nvSpPr>
          <p:cNvPr id="5" name="テキスト ボックス 4">
            <a:extLst>
              <a:ext uri="{FF2B5EF4-FFF2-40B4-BE49-F238E27FC236}">
                <a16:creationId xmlns:a16="http://schemas.microsoft.com/office/drawing/2014/main" id="{4A493B34-B176-99CA-CAED-B6D037D5AB53}"/>
              </a:ext>
            </a:extLst>
          </p:cNvPr>
          <p:cNvSpPr txBox="1"/>
          <p:nvPr/>
        </p:nvSpPr>
        <p:spPr>
          <a:xfrm>
            <a:off x="4235115" y="6502005"/>
            <a:ext cx="1881257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en-US" altLang="ja-JP" sz="4400" dirty="0">
                <a:solidFill>
                  <a:srgbClr val="FF0000"/>
                </a:solidFill>
              </a:rPr>
              <a:t>3</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pic>
        <p:nvPicPr>
          <p:cNvPr id="12" name="図 11">
            <a:extLst>
              <a:ext uri="{FF2B5EF4-FFF2-40B4-BE49-F238E27FC236}">
                <a16:creationId xmlns:a16="http://schemas.microsoft.com/office/drawing/2014/main" id="{0EB40612-0939-A868-04C9-DE7275B1CB18}"/>
              </a:ext>
            </a:extLst>
          </p:cNvPr>
          <p:cNvPicPr>
            <a:picLocks noChangeAspect="1"/>
          </p:cNvPicPr>
          <p:nvPr/>
        </p:nvPicPr>
        <p:blipFill>
          <a:blip r:embed="rId2"/>
          <a:stretch>
            <a:fillRect/>
          </a:stretch>
        </p:blipFill>
        <p:spPr>
          <a:xfrm>
            <a:off x="1699130" y="7642192"/>
            <a:ext cx="9646649" cy="5371766"/>
          </a:xfrm>
          <a:prstGeom prst="rect">
            <a:avLst/>
          </a:prstGeom>
          <a:ln>
            <a:solidFill>
              <a:schemeClr val="tx1"/>
            </a:solidFill>
          </a:ln>
        </p:spPr>
      </p:pic>
      <p:sp>
        <p:nvSpPr>
          <p:cNvPr id="13" name="テキスト ボックス 12">
            <a:extLst>
              <a:ext uri="{FF2B5EF4-FFF2-40B4-BE49-F238E27FC236}">
                <a16:creationId xmlns:a16="http://schemas.microsoft.com/office/drawing/2014/main" id="{BEC9FD30-F4B5-DF7C-8AF1-FD6F10AE929F}"/>
              </a:ext>
            </a:extLst>
          </p:cNvPr>
          <p:cNvSpPr txBox="1"/>
          <p:nvPr/>
        </p:nvSpPr>
        <p:spPr>
          <a:xfrm>
            <a:off x="4831882" y="13200435"/>
            <a:ext cx="27432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第</a:t>
            </a:r>
            <a:r>
              <a:rPr kumimoji="0" lang="en-US" altLang="ja-JP"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回のスライド</a:t>
            </a:r>
          </a:p>
        </p:txBody>
      </p:sp>
      <p:sp>
        <p:nvSpPr>
          <p:cNvPr id="14" name="矢印: 右 13">
            <a:extLst>
              <a:ext uri="{FF2B5EF4-FFF2-40B4-BE49-F238E27FC236}">
                <a16:creationId xmlns:a16="http://schemas.microsoft.com/office/drawing/2014/main" id="{1F2553F7-2061-E8BB-A30A-D486019013F3}"/>
              </a:ext>
            </a:extLst>
          </p:cNvPr>
          <p:cNvSpPr/>
          <p:nvPr/>
        </p:nvSpPr>
        <p:spPr>
          <a:xfrm rot="10800000">
            <a:off x="11685871" y="10182831"/>
            <a:ext cx="814939" cy="71199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5" name="テキスト ボックス 14">
            <a:extLst>
              <a:ext uri="{FF2B5EF4-FFF2-40B4-BE49-F238E27FC236}">
                <a16:creationId xmlns:a16="http://schemas.microsoft.com/office/drawing/2014/main" id="{6EAB35A8-701E-EEF6-2F61-4E59E5E937F1}"/>
              </a:ext>
            </a:extLst>
          </p:cNvPr>
          <p:cNvSpPr txBox="1"/>
          <p:nvPr/>
        </p:nvSpPr>
        <p:spPr>
          <a:xfrm>
            <a:off x="13038223" y="10182831"/>
            <a:ext cx="9244263"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この</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784</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は </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28×28×</a:t>
            </a:r>
            <a:r>
              <a:rPr kumimoji="0" lang="en-US" altLang="ja-JP" sz="4400" b="0" i="0" u="none" strike="noStrike" cap="none" spc="0" normalizeH="0" baseline="0" dirty="0">
                <a:ln>
                  <a:noFill/>
                </a:ln>
                <a:solidFill>
                  <a:srgbClr val="FF0000"/>
                </a:solidFill>
                <a:effectLst/>
                <a:uFillTx/>
                <a:latin typeface="Canela Text Regular"/>
                <a:ea typeface="Canela Text Regular"/>
                <a:cs typeface="Canela Text Regular"/>
                <a:sym typeface="Canela Text Regular"/>
              </a:rPr>
              <a:t>1</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 = 784</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18475925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C0A1B3D-0CC4-D9ED-9CA5-BE2B73BD1392}"/>
              </a:ext>
            </a:extLst>
          </p:cNvPr>
          <p:cNvSpPr txBox="1"/>
          <p:nvPr/>
        </p:nvSpPr>
        <p:spPr>
          <a:xfrm>
            <a:off x="3109005" y="2693270"/>
            <a:ext cx="18165990" cy="8329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質問などは随時受け付けます。</a:t>
            </a: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ja-JP" altLang="en-US" sz="5400" dirty="0"/>
              <a:t>メンバーの</a:t>
            </a:r>
            <a:r>
              <a:rPr lang="en-US" altLang="ja-JP" sz="5400" dirty="0"/>
              <a:t>PC</a:t>
            </a:r>
            <a:r>
              <a:rPr lang="ja-JP" altLang="en-US" sz="5400" dirty="0"/>
              <a:t>がいずれも古くてＣＮＮの実行が難しそうであれば教えてください。</a:t>
            </a: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こちらで用意した実行環境を提供します。</a:t>
            </a: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ja-JP" altLang="en-US" sz="5400" dirty="0"/>
              <a:t>時間内にグループで回答が終わり、他のグループのサポートが出来る学生がいればご連絡下さい。</a:t>
            </a: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en-US" altLang="ja-JP" sz="5400" dirty="0"/>
              <a:t>(</a:t>
            </a:r>
            <a:r>
              <a:rPr lang="ja-JP" altLang="en-US" sz="5400" dirty="0"/>
              <a:t>成績にも加味致します。</a:t>
            </a:r>
            <a:r>
              <a:rPr lang="en-US" altLang="ja-JP" sz="5400" dirty="0"/>
              <a:t>)</a:t>
            </a:r>
          </a:p>
          <a:p>
            <a:pPr marL="0" marR="0" indent="0" algn="ctr" defTabSz="2438400" rtl="0" fontAlgn="auto" latinLnBrk="0" hangingPunct="0">
              <a:lnSpc>
                <a:spcPct val="90000"/>
              </a:lnSpc>
              <a:spcBef>
                <a:spcPts val="0"/>
              </a:spcBef>
              <a:spcAft>
                <a:spcPts val="0"/>
              </a:spcAft>
              <a:buClrTx/>
              <a:buSzTx/>
              <a:buFontTx/>
              <a:buNone/>
              <a:tabLst/>
            </a:pP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5400" dirty="0"/>
              <a:t>この授業は欠席した学生は課題の提出も無しとなります。</a:t>
            </a:r>
            <a:endParaRPr kumimoji="0" lang="ja-JP" altLang="en-US"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16354155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これよりも高い精度が出せるニューラルネットワークである、…"/>
          <p:cNvSpPr txBox="1"/>
          <p:nvPr/>
        </p:nvSpPr>
        <p:spPr>
          <a:xfrm>
            <a:off x="4907964" y="11152685"/>
            <a:ext cx="14568091" cy="753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ヒラギノ丸ゴ ProN W4"/>
                <a:ea typeface="ヒラギノ丸ゴ ProN W4"/>
                <a:cs typeface="ヒラギノ丸ゴ ProN W4"/>
                <a:sym typeface="ヒラギノ丸ゴ ProN W4"/>
              </a:defRPr>
            </a:pPr>
            <a:r>
              <a:rPr lang="ja-JP" altLang="en-US" dirty="0"/>
              <a:t>グループに分かれて別のデータセットで試してみよう</a:t>
            </a:r>
            <a:endParaRPr dirty="0"/>
          </a:p>
        </p:txBody>
      </p:sp>
      <p:sp>
        <p:nvSpPr>
          <p:cNvPr id="187" name="前回の深層学習はMLP"/>
          <p:cNvSpPr txBox="1"/>
          <p:nvPr/>
        </p:nvSpPr>
        <p:spPr>
          <a:xfrm>
            <a:off x="6297758" y="887914"/>
            <a:ext cx="11788484" cy="1404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700">
                <a:latin typeface="ヒラギノ丸ゴ ProN W4"/>
                <a:ea typeface="ヒラギノ丸ゴ ProN W4"/>
                <a:cs typeface="ヒラギノ丸ゴ ProN W4"/>
                <a:sym typeface="ヒラギノ丸ゴ ProN W4"/>
              </a:defRPr>
            </a:lvl1pPr>
          </a:lstStyle>
          <a:p>
            <a:r>
              <a:rPr lang="ja-JP" altLang="en-US" dirty="0"/>
              <a:t>これまで</a:t>
            </a:r>
            <a:r>
              <a:rPr lang="en-US" altLang="ja-JP" dirty="0"/>
              <a:t>MNIST</a:t>
            </a:r>
            <a:r>
              <a:rPr lang="ja-JP" altLang="en-US" dirty="0"/>
              <a:t>、</a:t>
            </a:r>
            <a:r>
              <a:rPr lang="en-US" altLang="ja-JP" dirty="0"/>
              <a:t>FASHION-MNIST</a:t>
            </a:r>
            <a:r>
              <a:rPr lang="ja-JP" altLang="en-US" dirty="0"/>
              <a:t>を使用して</a:t>
            </a:r>
            <a:endParaRPr lang="en-US" altLang="ja-JP" dirty="0"/>
          </a:p>
          <a:p>
            <a:r>
              <a:rPr lang="en-US" altLang="ja-JP" dirty="0"/>
              <a:t>MLP</a:t>
            </a:r>
            <a:r>
              <a:rPr lang="ja-JP" altLang="en-US" dirty="0"/>
              <a:t>、</a:t>
            </a:r>
            <a:r>
              <a:rPr lang="en-US" altLang="ja-JP" dirty="0"/>
              <a:t>CNN</a:t>
            </a:r>
            <a:r>
              <a:rPr lang="ja-JP" altLang="en-US" dirty="0"/>
              <a:t>を実践</a:t>
            </a:r>
            <a:endParaRPr dirty="0"/>
          </a:p>
        </p:txBody>
      </p:sp>
      <p:pic>
        <p:nvPicPr>
          <p:cNvPr id="3" name="図 2">
            <a:extLst>
              <a:ext uri="{FF2B5EF4-FFF2-40B4-BE49-F238E27FC236}">
                <a16:creationId xmlns:a16="http://schemas.microsoft.com/office/drawing/2014/main" id="{8A3C0AC5-AF45-4299-9177-779BEF8063D0}"/>
              </a:ext>
            </a:extLst>
          </p:cNvPr>
          <p:cNvPicPr>
            <a:picLocks noChangeAspect="1"/>
          </p:cNvPicPr>
          <p:nvPr/>
        </p:nvPicPr>
        <p:blipFill>
          <a:blip r:embed="rId2"/>
          <a:stretch>
            <a:fillRect/>
          </a:stretch>
        </p:blipFill>
        <p:spPr>
          <a:xfrm>
            <a:off x="1338134" y="3409332"/>
            <a:ext cx="10640910" cy="5963482"/>
          </a:xfrm>
          <a:prstGeom prst="rect">
            <a:avLst/>
          </a:prstGeom>
          <a:ln>
            <a:solidFill>
              <a:schemeClr val="tx1"/>
            </a:solidFill>
          </a:ln>
        </p:spPr>
      </p:pic>
      <p:pic>
        <p:nvPicPr>
          <p:cNvPr id="5" name="図 4">
            <a:extLst>
              <a:ext uri="{FF2B5EF4-FFF2-40B4-BE49-F238E27FC236}">
                <a16:creationId xmlns:a16="http://schemas.microsoft.com/office/drawing/2014/main" id="{B2D3DFDF-5FF3-4403-865A-DF386A7EBD74}"/>
              </a:ext>
            </a:extLst>
          </p:cNvPr>
          <p:cNvPicPr>
            <a:picLocks noChangeAspect="1"/>
          </p:cNvPicPr>
          <p:nvPr/>
        </p:nvPicPr>
        <p:blipFill>
          <a:blip r:embed="rId3"/>
          <a:stretch>
            <a:fillRect/>
          </a:stretch>
        </p:blipFill>
        <p:spPr>
          <a:xfrm>
            <a:off x="12404956" y="3409332"/>
            <a:ext cx="10640910" cy="5903989"/>
          </a:xfrm>
          <a:prstGeom prst="rect">
            <a:avLst/>
          </a:prstGeom>
          <a:ln>
            <a:solidFill>
              <a:schemeClr val="tx1"/>
            </a:solid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NN"/>
          <p:cNvSpPr txBox="1"/>
          <p:nvPr/>
        </p:nvSpPr>
        <p:spPr>
          <a:xfrm>
            <a:off x="10798190" y="457381"/>
            <a:ext cx="2787622" cy="961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CIFAR10</a:t>
            </a:r>
            <a:endParaRPr dirty="0"/>
          </a:p>
        </p:txBody>
      </p:sp>
      <p:pic>
        <p:nvPicPr>
          <p:cNvPr id="3" name="図 2">
            <a:extLst>
              <a:ext uri="{FF2B5EF4-FFF2-40B4-BE49-F238E27FC236}">
                <a16:creationId xmlns:a16="http://schemas.microsoft.com/office/drawing/2014/main" id="{4A4FFD26-F8FF-434D-900D-ADC9BC90F007}"/>
              </a:ext>
            </a:extLst>
          </p:cNvPr>
          <p:cNvPicPr>
            <a:picLocks noChangeAspect="1"/>
          </p:cNvPicPr>
          <p:nvPr/>
        </p:nvPicPr>
        <p:blipFill>
          <a:blip r:embed="rId2"/>
          <a:stretch>
            <a:fillRect/>
          </a:stretch>
        </p:blipFill>
        <p:spPr>
          <a:xfrm>
            <a:off x="9035410" y="1877671"/>
            <a:ext cx="9100804" cy="7073507"/>
          </a:xfrm>
          <a:prstGeom prst="rect">
            <a:avLst/>
          </a:prstGeom>
        </p:spPr>
      </p:pic>
      <p:sp>
        <p:nvSpPr>
          <p:cNvPr id="64" name="CNN">
            <a:extLst>
              <a:ext uri="{FF2B5EF4-FFF2-40B4-BE49-F238E27FC236}">
                <a16:creationId xmlns:a16="http://schemas.microsoft.com/office/drawing/2014/main" id="{E4F2DBB6-737C-4D3A-850E-E574C1BF30A0}"/>
              </a:ext>
            </a:extLst>
          </p:cNvPr>
          <p:cNvSpPr txBox="1"/>
          <p:nvPr/>
        </p:nvSpPr>
        <p:spPr>
          <a:xfrm>
            <a:off x="2907757" y="10181799"/>
            <a:ext cx="19340231" cy="961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60000</a:t>
            </a:r>
            <a:r>
              <a:rPr lang="ja-JP" altLang="en-US" dirty="0"/>
              <a:t>画像</a:t>
            </a:r>
            <a:r>
              <a:rPr lang="en-US" altLang="ja-JP" dirty="0"/>
              <a:t>(50000</a:t>
            </a:r>
            <a:r>
              <a:rPr lang="ja-JP" altLang="en-US" dirty="0"/>
              <a:t>画像：学習用、</a:t>
            </a:r>
            <a:r>
              <a:rPr lang="en-US" altLang="ja-JP" dirty="0"/>
              <a:t>10000</a:t>
            </a:r>
            <a:r>
              <a:rPr lang="ja-JP" altLang="en-US" dirty="0"/>
              <a:t>画像：テスト用</a:t>
            </a:r>
            <a:r>
              <a:rPr lang="en-US" altLang="ja-JP" dirty="0"/>
              <a:t>)</a:t>
            </a:r>
          </a:p>
        </p:txBody>
      </p:sp>
      <p:sp>
        <p:nvSpPr>
          <p:cNvPr id="66" name="CNN">
            <a:extLst>
              <a:ext uri="{FF2B5EF4-FFF2-40B4-BE49-F238E27FC236}">
                <a16:creationId xmlns:a16="http://schemas.microsoft.com/office/drawing/2014/main" id="{4182753B-0333-400C-9D04-EF2ECD5BF3E8}"/>
              </a:ext>
            </a:extLst>
          </p:cNvPr>
          <p:cNvSpPr txBox="1"/>
          <p:nvPr/>
        </p:nvSpPr>
        <p:spPr>
          <a:xfrm>
            <a:off x="3880868" y="11235267"/>
            <a:ext cx="17625018" cy="961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MNIST</a:t>
            </a:r>
            <a:r>
              <a:rPr lang="ja-JP" altLang="en-US" dirty="0"/>
              <a:t>、</a:t>
            </a:r>
            <a:r>
              <a:rPr lang="en-US" altLang="ja-JP" dirty="0" err="1"/>
              <a:t>Fashion_MNIST</a:t>
            </a:r>
            <a:r>
              <a:rPr lang="ja-JP" altLang="en-US" dirty="0"/>
              <a:t>と違う点はサイズとカラー</a:t>
            </a:r>
            <a:endParaRPr lang="en-US" altLang="ja-JP" dirty="0"/>
          </a:p>
        </p:txBody>
      </p:sp>
      <p:sp>
        <p:nvSpPr>
          <p:cNvPr id="67" name="CNN">
            <a:extLst>
              <a:ext uri="{FF2B5EF4-FFF2-40B4-BE49-F238E27FC236}">
                <a16:creationId xmlns:a16="http://schemas.microsoft.com/office/drawing/2014/main" id="{53834339-A5F3-4FBB-B41B-A1EB0AD00559}"/>
              </a:ext>
            </a:extLst>
          </p:cNvPr>
          <p:cNvSpPr txBox="1"/>
          <p:nvPr/>
        </p:nvSpPr>
        <p:spPr>
          <a:xfrm>
            <a:off x="4419202" y="5208523"/>
            <a:ext cx="2882199"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5400" dirty="0"/>
              <a:t>10</a:t>
            </a:r>
            <a:r>
              <a:rPr lang="ja-JP" altLang="en-US" sz="5400" dirty="0"/>
              <a:t>クラス</a:t>
            </a:r>
            <a:endParaRPr lang="en-US" altLang="ja-JP" sz="5400" dirty="0"/>
          </a:p>
        </p:txBody>
      </p:sp>
      <p:sp>
        <p:nvSpPr>
          <p:cNvPr id="5" name="左中かっこ 4">
            <a:extLst>
              <a:ext uri="{FF2B5EF4-FFF2-40B4-BE49-F238E27FC236}">
                <a16:creationId xmlns:a16="http://schemas.microsoft.com/office/drawing/2014/main" id="{158473A4-11F5-4AB0-886E-924421ACF1E2}"/>
              </a:ext>
            </a:extLst>
          </p:cNvPr>
          <p:cNvSpPr/>
          <p:nvPr/>
        </p:nvSpPr>
        <p:spPr>
          <a:xfrm>
            <a:off x="7704306" y="2217906"/>
            <a:ext cx="525294" cy="6575898"/>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2" name="CNN">
            <a:extLst>
              <a:ext uri="{FF2B5EF4-FFF2-40B4-BE49-F238E27FC236}">
                <a16:creationId xmlns:a16="http://schemas.microsoft.com/office/drawing/2014/main" id="{7511BF33-62B1-1C7E-D22A-611405C83661}"/>
              </a:ext>
            </a:extLst>
          </p:cNvPr>
          <p:cNvSpPr txBox="1"/>
          <p:nvPr/>
        </p:nvSpPr>
        <p:spPr>
          <a:xfrm>
            <a:off x="5077434" y="12340454"/>
            <a:ext cx="15000902" cy="961289"/>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from </a:t>
            </a:r>
            <a:r>
              <a:rPr lang="en-US" altLang="ja-JP" dirty="0" err="1"/>
              <a:t>tensorflow.keras.datasets</a:t>
            </a:r>
            <a:r>
              <a:rPr lang="en-US" altLang="ja-JP" dirty="0"/>
              <a:t> import cifar10</a:t>
            </a:r>
          </a:p>
        </p:txBody>
      </p:sp>
      <p:sp>
        <p:nvSpPr>
          <p:cNvPr id="4" name="CNN">
            <a:extLst>
              <a:ext uri="{FF2B5EF4-FFF2-40B4-BE49-F238E27FC236}">
                <a16:creationId xmlns:a16="http://schemas.microsoft.com/office/drawing/2014/main" id="{F836FEFC-C0C2-9C41-51A2-BC40D6D2B625}"/>
              </a:ext>
            </a:extLst>
          </p:cNvPr>
          <p:cNvSpPr txBox="1"/>
          <p:nvPr/>
        </p:nvSpPr>
        <p:spPr>
          <a:xfrm>
            <a:off x="18526842" y="1923512"/>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0</a:t>
            </a:r>
          </a:p>
        </p:txBody>
      </p:sp>
      <p:sp>
        <p:nvSpPr>
          <p:cNvPr id="8" name="CNN">
            <a:extLst>
              <a:ext uri="{FF2B5EF4-FFF2-40B4-BE49-F238E27FC236}">
                <a16:creationId xmlns:a16="http://schemas.microsoft.com/office/drawing/2014/main" id="{3B389889-6DAB-CA88-CECA-6B49D4D55E1B}"/>
              </a:ext>
            </a:extLst>
          </p:cNvPr>
          <p:cNvSpPr txBox="1"/>
          <p:nvPr/>
        </p:nvSpPr>
        <p:spPr>
          <a:xfrm>
            <a:off x="18526846" y="2634759"/>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1</a:t>
            </a:r>
          </a:p>
        </p:txBody>
      </p:sp>
      <p:sp>
        <p:nvSpPr>
          <p:cNvPr id="9" name="CNN">
            <a:extLst>
              <a:ext uri="{FF2B5EF4-FFF2-40B4-BE49-F238E27FC236}">
                <a16:creationId xmlns:a16="http://schemas.microsoft.com/office/drawing/2014/main" id="{870E59D4-77AE-5262-B5F8-6354AF8A7573}"/>
              </a:ext>
            </a:extLst>
          </p:cNvPr>
          <p:cNvSpPr txBox="1"/>
          <p:nvPr/>
        </p:nvSpPr>
        <p:spPr>
          <a:xfrm>
            <a:off x="18526846" y="3363999"/>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2</a:t>
            </a:r>
          </a:p>
        </p:txBody>
      </p:sp>
      <p:sp>
        <p:nvSpPr>
          <p:cNvPr id="10" name="CNN">
            <a:extLst>
              <a:ext uri="{FF2B5EF4-FFF2-40B4-BE49-F238E27FC236}">
                <a16:creationId xmlns:a16="http://schemas.microsoft.com/office/drawing/2014/main" id="{04F05D53-A6F8-AF35-EE1B-40EBDCB46C5E}"/>
              </a:ext>
            </a:extLst>
          </p:cNvPr>
          <p:cNvSpPr txBox="1"/>
          <p:nvPr/>
        </p:nvSpPr>
        <p:spPr>
          <a:xfrm>
            <a:off x="18526846" y="4022754"/>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3</a:t>
            </a:r>
          </a:p>
        </p:txBody>
      </p:sp>
      <p:sp>
        <p:nvSpPr>
          <p:cNvPr id="11" name="CNN">
            <a:extLst>
              <a:ext uri="{FF2B5EF4-FFF2-40B4-BE49-F238E27FC236}">
                <a16:creationId xmlns:a16="http://schemas.microsoft.com/office/drawing/2014/main" id="{CBF5D5E3-9264-6790-A95F-8E823C1B6E3E}"/>
              </a:ext>
            </a:extLst>
          </p:cNvPr>
          <p:cNvSpPr txBox="1"/>
          <p:nvPr/>
        </p:nvSpPr>
        <p:spPr>
          <a:xfrm>
            <a:off x="18526846" y="4735411"/>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4</a:t>
            </a:r>
          </a:p>
        </p:txBody>
      </p:sp>
      <p:sp>
        <p:nvSpPr>
          <p:cNvPr id="12" name="CNN">
            <a:extLst>
              <a:ext uri="{FF2B5EF4-FFF2-40B4-BE49-F238E27FC236}">
                <a16:creationId xmlns:a16="http://schemas.microsoft.com/office/drawing/2014/main" id="{BEEA04B3-1CF6-472B-F113-AD8AC3CD369B}"/>
              </a:ext>
            </a:extLst>
          </p:cNvPr>
          <p:cNvSpPr txBox="1"/>
          <p:nvPr/>
        </p:nvSpPr>
        <p:spPr>
          <a:xfrm>
            <a:off x="18526845" y="5394166"/>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5</a:t>
            </a:r>
          </a:p>
        </p:txBody>
      </p:sp>
      <p:sp>
        <p:nvSpPr>
          <p:cNvPr id="13" name="CNN">
            <a:extLst>
              <a:ext uri="{FF2B5EF4-FFF2-40B4-BE49-F238E27FC236}">
                <a16:creationId xmlns:a16="http://schemas.microsoft.com/office/drawing/2014/main" id="{9475EA29-648B-8A45-F96E-10C72DB74F06}"/>
              </a:ext>
            </a:extLst>
          </p:cNvPr>
          <p:cNvSpPr txBox="1"/>
          <p:nvPr/>
        </p:nvSpPr>
        <p:spPr>
          <a:xfrm>
            <a:off x="18526844" y="6123406"/>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6</a:t>
            </a:r>
          </a:p>
        </p:txBody>
      </p:sp>
      <p:sp>
        <p:nvSpPr>
          <p:cNvPr id="14" name="CNN">
            <a:extLst>
              <a:ext uri="{FF2B5EF4-FFF2-40B4-BE49-F238E27FC236}">
                <a16:creationId xmlns:a16="http://schemas.microsoft.com/office/drawing/2014/main" id="{3EE746CD-2071-46D6-A616-65FA26B5C528}"/>
              </a:ext>
            </a:extLst>
          </p:cNvPr>
          <p:cNvSpPr txBox="1"/>
          <p:nvPr/>
        </p:nvSpPr>
        <p:spPr>
          <a:xfrm>
            <a:off x="18526843" y="6816661"/>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7</a:t>
            </a:r>
          </a:p>
        </p:txBody>
      </p:sp>
      <p:sp>
        <p:nvSpPr>
          <p:cNvPr id="15" name="CNN">
            <a:extLst>
              <a:ext uri="{FF2B5EF4-FFF2-40B4-BE49-F238E27FC236}">
                <a16:creationId xmlns:a16="http://schemas.microsoft.com/office/drawing/2014/main" id="{34094839-8496-D7E9-47A5-706B8803845C}"/>
              </a:ext>
            </a:extLst>
          </p:cNvPr>
          <p:cNvSpPr txBox="1"/>
          <p:nvPr/>
        </p:nvSpPr>
        <p:spPr>
          <a:xfrm>
            <a:off x="18526842" y="7486786"/>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8</a:t>
            </a:r>
          </a:p>
        </p:txBody>
      </p:sp>
      <p:sp>
        <p:nvSpPr>
          <p:cNvPr id="16" name="CNN">
            <a:extLst>
              <a:ext uri="{FF2B5EF4-FFF2-40B4-BE49-F238E27FC236}">
                <a16:creationId xmlns:a16="http://schemas.microsoft.com/office/drawing/2014/main" id="{ED909D63-DAC0-F5F3-0CC8-23A132CA8636}"/>
              </a:ext>
            </a:extLst>
          </p:cNvPr>
          <p:cNvSpPr txBox="1"/>
          <p:nvPr/>
        </p:nvSpPr>
        <p:spPr>
          <a:xfrm>
            <a:off x="18526842" y="8188073"/>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9</a:t>
            </a:r>
          </a:p>
        </p:txBody>
      </p:sp>
    </p:spTree>
    <p:extLst>
      <p:ext uri="{BB962C8B-B14F-4D97-AF65-F5344CB8AC3E}">
        <p14:creationId xmlns:p14="http://schemas.microsoft.com/office/powerpoint/2010/main" val="1507641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t>グループ演習</a:t>
            </a:r>
            <a:endParaRPr dirty="0"/>
          </a:p>
        </p:txBody>
      </p:sp>
      <p:sp>
        <p:nvSpPr>
          <p:cNvPr id="311" name="入力データに対してカーネルと呼ばれる小さな行列をスライドさせながら学習させる手法"/>
          <p:cNvSpPr txBox="1"/>
          <p:nvPr/>
        </p:nvSpPr>
        <p:spPr>
          <a:xfrm>
            <a:off x="2702419" y="3558341"/>
            <a:ext cx="16898857" cy="5587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a:t>
            </a:r>
            <a:r>
              <a:rPr lang="en-US" altLang="ja-JP" sz="3600" dirty="0"/>
              <a:t>1~3: </a:t>
            </a:r>
            <a:r>
              <a:rPr lang="ja-JP" altLang="en-US" sz="3600" dirty="0"/>
              <a:t>画像の読み込みと加工</a:t>
            </a:r>
            <a:endParaRPr lang="en-US" altLang="ja-JP" sz="3600" dirty="0"/>
          </a:p>
          <a:p>
            <a:r>
              <a:rPr lang="ja-JP" altLang="en-US" sz="3600" dirty="0"/>
              <a:t>　</a:t>
            </a:r>
            <a:r>
              <a:rPr lang="en-US" altLang="ja-JP" sz="3600" dirty="0"/>
              <a:t>test</a:t>
            </a:r>
            <a:r>
              <a:rPr lang="ja-JP" altLang="en-US" sz="3600" dirty="0"/>
              <a:t>の画像の</a:t>
            </a:r>
            <a:r>
              <a:rPr lang="en-US" altLang="ja-JP" sz="3600" dirty="0"/>
              <a:t>9991</a:t>
            </a:r>
            <a:r>
              <a:rPr lang="ja-JP" altLang="en-US" sz="3600" dirty="0"/>
              <a:t>から</a:t>
            </a:r>
            <a:r>
              <a:rPr lang="en-US" altLang="ja-JP" sz="3600" dirty="0"/>
              <a:t>10000</a:t>
            </a:r>
            <a:r>
              <a:rPr lang="ja-JP" altLang="en-US" sz="3600" dirty="0"/>
              <a:t>番目の画像が、</a:t>
            </a:r>
            <a:r>
              <a:rPr lang="en-US" altLang="ja-JP" sz="3600" dirty="0"/>
              <a:t>airplane</a:t>
            </a:r>
            <a:r>
              <a:rPr lang="ja-JP" altLang="en-US" sz="3600" dirty="0"/>
              <a:t>、</a:t>
            </a:r>
            <a:r>
              <a:rPr lang="en-US" altLang="ja-JP" sz="3600" dirty="0"/>
              <a:t>automobile</a:t>
            </a:r>
            <a:r>
              <a:rPr lang="ja-JP" altLang="en-US" sz="3600" dirty="0"/>
              <a:t>、</a:t>
            </a:r>
            <a:r>
              <a:rPr lang="en-US" altLang="ja-JP" sz="3600" dirty="0"/>
              <a:t>bird</a:t>
            </a:r>
            <a:r>
              <a:rPr lang="ja-JP" altLang="en-US" sz="3600" dirty="0"/>
              <a:t>、</a:t>
            </a:r>
            <a:r>
              <a:rPr lang="en-US" altLang="ja-JP" sz="3600" dirty="0"/>
              <a:t>cat</a:t>
            </a:r>
          </a:p>
          <a:p>
            <a:r>
              <a:rPr lang="ja-JP" altLang="en-US" sz="3600" dirty="0"/>
              <a:t>　</a:t>
            </a:r>
            <a:r>
              <a:rPr lang="en-US" altLang="ja-JP" sz="3600" dirty="0"/>
              <a:t>deer</a:t>
            </a:r>
            <a:r>
              <a:rPr lang="ja-JP" altLang="en-US" sz="3600" dirty="0"/>
              <a:t>、</a:t>
            </a:r>
            <a:r>
              <a:rPr lang="en-US" altLang="ja-JP" sz="3600" dirty="0"/>
              <a:t>dog</a:t>
            </a:r>
            <a:r>
              <a:rPr lang="ja-JP" altLang="en-US" sz="3600" dirty="0"/>
              <a:t>、</a:t>
            </a:r>
            <a:r>
              <a:rPr lang="en-US" altLang="ja-JP" sz="3600" dirty="0"/>
              <a:t>frog</a:t>
            </a:r>
            <a:r>
              <a:rPr lang="ja-JP" altLang="en-US" sz="3600" dirty="0"/>
              <a:t>、</a:t>
            </a:r>
            <a:r>
              <a:rPr lang="en-US" altLang="ja-JP" sz="3600" dirty="0"/>
              <a:t>horse</a:t>
            </a:r>
            <a:r>
              <a:rPr lang="ja-JP" altLang="en-US" sz="3600" dirty="0"/>
              <a:t>、</a:t>
            </a:r>
            <a:r>
              <a:rPr lang="en-US" altLang="ja-JP" sz="3600" dirty="0"/>
              <a:t>ship</a:t>
            </a:r>
            <a:r>
              <a:rPr lang="ja-JP" altLang="en-US" sz="3600" dirty="0"/>
              <a:t>、</a:t>
            </a:r>
            <a:r>
              <a:rPr lang="en-US" altLang="ja-JP" sz="3600" dirty="0"/>
              <a:t>truck</a:t>
            </a:r>
            <a:r>
              <a:rPr lang="ja-JP" altLang="en-US" sz="3600" dirty="0"/>
              <a:t>のどれに相当するか調べなさい</a:t>
            </a:r>
            <a:endParaRPr lang="en-US" altLang="ja-JP" sz="3600" dirty="0"/>
          </a:p>
          <a:p>
            <a:r>
              <a:rPr lang="ja-JP" altLang="en-US" sz="3600" dirty="0"/>
              <a:t>　　</a:t>
            </a:r>
            <a:r>
              <a:rPr lang="en-US" altLang="ja-JP" sz="3600" dirty="0"/>
              <a:t>(9991</a:t>
            </a:r>
            <a:r>
              <a:rPr lang="ja-JP" altLang="en-US" sz="3600" dirty="0"/>
              <a:t>から</a:t>
            </a:r>
            <a:r>
              <a:rPr lang="en-US" altLang="ja-JP" sz="3600" dirty="0"/>
              <a:t>10000</a:t>
            </a:r>
            <a:r>
              <a:rPr lang="ja-JP" altLang="en-US" sz="3600" dirty="0"/>
              <a:t>番目まで順番に表示してください</a:t>
            </a:r>
            <a:r>
              <a:rPr lang="en-US" altLang="ja-JP" sz="3600" dirty="0"/>
              <a:t>)</a:t>
            </a:r>
          </a:p>
          <a:p>
            <a:r>
              <a:rPr lang="ja-JP" altLang="en-US" sz="3600" dirty="0"/>
              <a:t>　　　</a:t>
            </a:r>
            <a:r>
              <a:rPr lang="ja-JP" altLang="en-US" sz="3600" dirty="0">
                <a:solidFill>
                  <a:srgbClr val="FF0000"/>
                </a:solidFill>
              </a:rPr>
              <a:t>提出方法：</a:t>
            </a:r>
            <a:r>
              <a:rPr lang="en-US" altLang="ja-JP" sz="3600" dirty="0" err="1">
                <a:solidFill>
                  <a:srgbClr val="FF0000"/>
                </a:solidFill>
              </a:rPr>
              <a:t>WebClass</a:t>
            </a:r>
            <a:r>
              <a:rPr lang="ja-JP" altLang="en-US" sz="3600" dirty="0">
                <a:solidFill>
                  <a:srgbClr val="FF0000"/>
                </a:solidFill>
              </a:rPr>
              <a:t>上で答える</a:t>
            </a:r>
            <a:endParaRPr lang="en-US" altLang="ja-JP" sz="3600" dirty="0">
              <a:solidFill>
                <a:srgbClr val="FF0000"/>
              </a:solidFill>
            </a:endParaRPr>
          </a:p>
          <a:p>
            <a:r>
              <a:rPr lang="ja-JP" altLang="en-US" sz="3600" dirty="0"/>
              <a:t>　</a:t>
            </a:r>
            <a:r>
              <a:rPr lang="en-US" altLang="ja-JP" sz="3600" dirty="0"/>
              <a:t>train</a:t>
            </a:r>
            <a:r>
              <a:rPr lang="ja-JP" altLang="en-US" sz="3600" dirty="0"/>
              <a:t>の画像の最初の</a:t>
            </a:r>
            <a:r>
              <a:rPr lang="en-US" altLang="ja-JP" sz="3600" dirty="0"/>
              <a:t>6</a:t>
            </a:r>
            <a:r>
              <a:rPr lang="ja-JP" altLang="en-US" sz="3600" dirty="0"/>
              <a:t>枚を画像の上に</a:t>
            </a:r>
            <a:r>
              <a:rPr lang="en-US" altLang="ja-JP" sz="3600" dirty="0" err="1"/>
              <a:t>plt.title</a:t>
            </a:r>
            <a:r>
              <a:rPr lang="ja-JP" altLang="en-US" sz="3600" dirty="0"/>
              <a:t>を使用して正解も表示してください</a:t>
            </a:r>
            <a:endParaRPr lang="en-US" altLang="ja-JP" sz="3600" dirty="0"/>
          </a:p>
          <a:p>
            <a:r>
              <a:rPr lang="ja-JP" altLang="en-US" sz="3600" dirty="0"/>
              <a:t>　　　</a:t>
            </a:r>
            <a:r>
              <a:rPr lang="ja-JP" altLang="en-US" sz="3600" dirty="0">
                <a:solidFill>
                  <a:srgbClr val="FF0000"/>
                </a:solidFill>
              </a:rPr>
              <a:t>提出方法：</a:t>
            </a:r>
            <a:r>
              <a:rPr lang="en-US" altLang="ja-JP" sz="3600" dirty="0">
                <a:solidFill>
                  <a:srgbClr val="FF0000"/>
                </a:solidFill>
              </a:rPr>
              <a:t>2_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a:p>
            <a:r>
              <a:rPr lang="ja-JP" altLang="en-US" sz="3600" dirty="0"/>
              <a:t>　</a:t>
            </a:r>
            <a:r>
              <a:rPr lang="en-US" altLang="ja-JP" sz="3600" dirty="0"/>
              <a:t>train</a:t>
            </a:r>
            <a:r>
              <a:rPr lang="ja-JP" altLang="en-US" sz="3600" dirty="0"/>
              <a:t>の画像の最初の</a:t>
            </a:r>
            <a:r>
              <a:rPr lang="en-US" altLang="ja-JP" sz="3600" dirty="0"/>
              <a:t>18</a:t>
            </a:r>
            <a:r>
              <a:rPr lang="ja-JP" altLang="en-US" sz="3600" dirty="0"/>
              <a:t>枚を</a:t>
            </a:r>
            <a:r>
              <a:rPr lang="en-US" altLang="ja-JP" sz="3600" dirty="0"/>
              <a:t>matplotlib</a:t>
            </a:r>
            <a:r>
              <a:rPr lang="ja-JP" altLang="en-US" sz="3600" dirty="0"/>
              <a:t>の</a:t>
            </a:r>
            <a:r>
              <a:rPr lang="en-US" altLang="ja-JP" sz="3600" dirty="0"/>
              <a:t>subplot</a:t>
            </a:r>
            <a:r>
              <a:rPr lang="ja-JP" altLang="en-US" sz="3600" dirty="0"/>
              <a:t>を使って縦</a:t>
            </a:r>
            <a:r>
              <a:rPr lang="en-US" altLang="ja-JP" sz="3600" dirty="0"/>
              <a:t>3</a:t>
            </a:r>
            <a:r>
              <a:rPr lang="ja-JP" altLang="en-US" sz="3600" dirty="0"/>
              <a:t>、横</a:t>
            </a:r>
            <a:r>
              <a:rPr lang="en-US" altLang="ja-JP" sz="3600" dirty="0"/>
              <a:t>6</a:t>
            </a:r>
            <a:r>
              <a:rPr lang="ja-JP" altLang="en-US" sz="3600" dirty="0"/>
              <a:t>で表示する</a:t>
            </a:r>
            <a:endParaRPr lang="en-US" altLang="ja-JP" sz="3600" dirty="0"/>
          </a:p>
          <a:p>
            <a:r>
              <a:rPr lang="ja-JP" altLang="en-US" sz="3600" dirty="0"/>
              <a:t>　　その際に目盛りを消して表示してください。</a:t>
            </a:r>
            <a:endParaRPr lang="en-US" altLang="ja-JP" sz="3600" dirty="0"/>
          </a:p>
          <a:p>
            <a:r>
              <a:rPr lang="ja-JP" altLang="en-US" sz="3600" dirty="0"/>
              <a:t>　　</a:t>
            </a:r>
            <a:r>
              <a:rPr lang="en-US" altLang="ja-JP" sz="3600" dirty="0"/>
              <a:t>(matplotlib</a:t>
            </a:r>
            <a:r>
              <a:rPr lang="ja-JP" altLang="en-US" sz="3600" dirty="0"/>
              <a:t>で検索するとオプションの使い方が色々出てきます。</a:t>
            </a:r>
            <a:r>
              <a:rPr lang="en-US" altLang="ja-JP" sz="3600" dirty="0"/>
              <a:t>)</a:t>
            </a:r>
          </a:p>
          <a:p>
            <a:r>
              <a:rPr lang="ja-JP" altLang="en-US" sz="3600" dirty="0"/>
              <a:t>　　　</a:t>
            </a:r>
            <a:r>
              <a:rPr lang="ja-JP" altLang="en-US" sz="3600" dirty="0">
                <a:solidFill>
                  <a:srgbClr val="FF0000"/>
                </a:solidFill>
              </a:rPr>
              <a:t>提出方法：</a:t>
            </a:r>
            <a:r>
              <a:rPr lang="en-US" altLang="ja-JP" sz="3600" dirty="0">
                <a:solidFill>
                  <a:srgbClr val="FF0000"/>
                </a:solidFill>
              </a:rPr>
              <a:t>3_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p:txBody>
      </p:sp>
      <p:sp>
        <p:nvSpPr>
          <p:cNvPr id="10" name="テキスト ボックス 9">
            <a:extLst>
              <a:ext uri="{FF2B5EF4-FFF2-40B4-BE49-F238E27FC236}">
                <a16:creationId xmlns:a16="http://schemas.microsoft.com/office/drawing/2014/main" id="{D16C83C2-BA8E-41A5-8421-6F57C29DB86C}"/>
              </a:ext>
            </a:extLst>
          </p:cNvPr>
          <p:cNvSpPr txBox="1"/>
          <p:nvPr/>
        </p:nvSpPr>
        <p:spPr>
          <a:xfrm>
            <a:off x="17935795" y="8069058"/>
            <a:ext cx="5718532" cy="978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u="sng" dirty="0"/>
              <a:t>公式</a:t>
            </a:r>
            <a:r>
              <a:rPr lang="en-US" altLang="ja-JP" sz="3200" u="sng" dirty="0"/>
              <a:t>URL</a:t>
            </a:r>
            <a:r>
              <a:rPr lang="ja-JP" altLang="en-US" sz="3200" u="sng" dirty="0"/>
              <a:t>　</a:t>
            </a:r>
            <a:r>
              <a:rPr lang="en-US" altLang="ja-JP" sz="3200" u="sng" dirty="0"/>
              <a:t>https://matplotlib.org/</a:t>
            </a:r>
            <a:endParaRPr lang="ja-JP" altLang="en-US" sz="3200" u="sng" dirty="0"/>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2702419" y="9551828"/>
            <a:ext cx="17289990"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　</a:t>
            </a:r>
            <a:r>
              <a:rPr lang="en-US" altLang="ja-JP" sz="3600" dirty="0" err="1"/>
              <a:t>MLP</a:t>
            </a:r>
            <a:r>
              <a:rPr lang="ja-JP" altLang="en-US" sz="3600" dirty="0"/>
              <a:t>を実行して一番</a:t>
            </a:r>
            <a:r>
              <a:rPr lang="en-US" altLang="ja-JP" sz="3600" dirty="0"/>
              <a:t>test</a:t>
            </a:r>
            <a:r>
              <a:rPr lang="ja-JP" altLang="en-US" sz="3600" dirty="0"/>
              <a:t>データの</a:t>
            </a:r>
            <a:r>
              <a:rPr lang="en-US" altLang="ja-JP" sz="3600" dirty="0"/>
              <a:t>accuracy</a:t>
            </a:r>
            <a:r>
              <a:rPr lang="ja-JP" altLang="en-US" sz="3600" dirty="0"/>
              <a:t>が高いモデルの学習結果を提出しなさい</a:t>
            </a:r>
            <a:endParaRPr lang="en-US" altLang="ja-JP" sz="3600" dirty="0"/>
          </a:p>
          <a:p>
            <a:r>
              <a:rPr lang="ja-JP" altLang="en-US" sz="3600" dirty="0"/>
              <a:t>　　　</a:t>
            </a:r>
            <a:r>
              <a:rPr lang="ja-JP" altLang="en-US" sz="3600" dirty="0">
                <a:solidFill>
                  <a:srgbClr val="FF0000"/>
                </a:solidFill>
              </a:rPr>
              <a:t>提出方法：</a:t>
            </a:r>
            <a:r>
              <a:rPr lang="en-US" altLang="ja-JP" sz="3600" dirty="0">
                <a:solidFill>
                  <a:srgbClr val="FF0000"/>
                </a:solidFill>
              </a:rPr>
              <a:t>4_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p:txBody>
      </p:sp>
      <p:sp>
        <p:nvSpPr>
          <p:cNvPr id="3" name="テキスト ボックス 2">
            <a:extLst>
              <a:ext uri="{FF2B5EF4-FFF2-40B4-BE49-F238E27FC236}">
                <a16:creationId xmlns:a16="http://schemas.microsoft.com/office/drawing/2014/main" id="{8A5FAAC9-C574-C5DA-6C2D-5D20432DD82C}"/>
              </a:ext>
            </a:extLst>
          </p:cNvPr>
          <p:cNvSpPr txBox="1"/>
          <p:nvPr/>
        </p:nvSpPr>
        <p:spPr>
          <a:xfrm>
            <a:off x="2702419" y="10946676"/>
            <a:ext cx="18180903"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　</a:t>
            </a:r>
            <a:r>
              <a:rPr lang="en-US" altLang="ja-JP" sz="3600" dirty="0"/>
              <a:t>CNN</a:t>
            </a:r>
            <a:r>
              <a:rPr lang="ja-JP" altLang="en-US" sz="3600" dirty="0"/>
              <a:t>を実行して一番</a:t>
            </a:r>
            <a:r>
              <a:rPr lang="en-US" altLang="ja-JP" sz="3600" dirty="0"/>
              <a:t>test</a:t>
            </a:r>
            <a:r>
              <a:rPr lang="ja-JP" altLang="en-US" sz="3600" dirty="0"/>
              <a:t>データの</a:t>
            </a:r>
            <a:r>
              <a:rPr lang="en-US" altLang="ja-JP" sz="3600" dirty="0"/>
              <a:t>accuracy</a:t>
            </a:r>
            <a:r>
              <a:rPr lang="ja-JP" altLang="en-US" sz="3600" dirty="0"/>
              <a:t>が高いものを提出しなさい</a:t>
            </a:r>
            <a:endParaRPr lang="en-US" altLang="ja-JP" sz="3600" dirty="0"/>
          </a:p>
          <a:p>
            <a:pPr algn="l"/>
            <a:r>
              <a:rPr lang="ja-JP" altLang="en-US" sz="3600" dirty="0"/>
              <a:t>　　　</a:t>
            </a:r>
            <a:r>
              <a:rPr lang="ja-JP" altLang="en-US" sz="3600" dirty="0">
                <a:solidFill>
                  <a:srgbClr val="FF0000"/>
                </a:solidFill>
              </a:rPr>
              <a:t>提出方法：</a:t>
            </a:r>
            <a:r>
              <a:rPr lang="en-US" altLang="ja-JP" sz="3600" dirty="0">
                <a:solidFill>
                  <a:srgbClr val="FF0000"/>
                </a:solidFill>
              </a:rPr>
              <a:t>5_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t>ブレイクアウトルームでグループごとに分かれて演習を行ってもらいます。</a:t>
            </a:r>
            <a:endParaRPr lang="en-US" altLang="ja-JP" sz="3200" dirty="0"/>
          </a:p>
          <a:p>
            <a:r>
              <a:rPr lang="ja-JP" altLang="en-US" sz="3200" dirty="0"/>
              <a:t>ブレイクアウトルームの部屋番号をグループ番号とします。</a:t>
            </a:r>
            <a:endParaRPr lang="en-US" altLang="ja-JP" sz="3200" dirty="0"/>
          </a:p>
          <a:p>
            <a:r>
              <a:rPr lang="ja-JP" altLang="en-US" sz="3200" dirty="0"/>
              <a:t>原則グループで</a:t>
            </a:r>
            <a:r>
              <a:rPr lang="en-US" altLang="ja-JP" sz="3200" dirty="0"/>
              <a:t>1</a:t>
            </a:r>
            <a:r>
              <a:rPr lang="ja-JP" altLang="en-US" sz="3200" dirty="0"/>
              <a:t>つの答案を作ってそれぞれ全員に提出してもらいます。</a:t>
            </a:r>
            <a:endParaRPr lang="en-US" altLang="ja-JP" sz="3200" dirty="0"/>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4BE15928-4594-EA90-AD2B-B6965B743483}"/>
              </a:ext>
            </a:extLst>
          </p:cNvPr>
          <p:cNvSpPr txBox="1"/>
          <p:nvPr/>
        </p:nvSpPr>
        <p:spPr>
          <a:xfrm>
            <a:off x="2240302" y="12258652"/>
            <a:ext cx="18767958"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最後に全てコードを残して、</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py</a:t>
            </a:r>
            <a:r>
              <a:rPr lang="ja-JP" altLang="en-US" sz="3600" dirty="0"/>
              <a:t>で提出すること</a:t>
            </a:r>
            <a:endParaRPr lang="en-US" altLang="ja-JP" sz="3600" dirty="0"/>
          </a:p>
          <a:p>
            <a:r>
              <a:rPr lang="en-US" altLang="ja-JP" sz="3600" dirty="0"/>
              <a:t>(ex. 3_</a:t>
            </a:r>
            <a:r>
              <a:rPr lang="ja-JP" altLang="en-US" sz="3600" dirty="0"/>
              <a:t>須藤毅顕</a:t>
            </a:r>
            <a:r>
              <a:rPr lang="en-US" altLang="ja-JP" sz="3600" dirty="0"/>
              <a:t>_12345678.py)</a:t>
            </a:r>
          </a:p>
        </p:txBody>
      </p:sp>
      <p:sp>
        <p:nvSpPr>
          <p:cNvPr id="5" name="テキスト ボックス 4">
            <a:extLst>
              <a:ext uri="{FF2B5EF4-FFF2-40B4-BE49-F238E27FC236}">
                <a16:creationId xmlns:a16="http://schemas.microsoft.com/office/drawing/2014/main" id="{1FAD5555-647C-F15B-E224-9789C4F42882}"/>
              </a:ext>
            </a:extLst>
          </p:cNvPr>
          <p:cNvSpPr txBox="1"/>
          <p:nvPr/>
        </p:nvSpPr>
        <p:spPr>
          <a:xfrm>
            <a:off x="1856096" y="4164172"/>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問</a:t>
            </a:r>
            <a:r>
              <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a:t>
            </a:r>
            <a:endPar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6" name="テキスト ボックス 5">
            <a:extLst>
              <a:ext uri="{FF2B5EF4-FFF2-40B4-BE49-F238E27FC236}">
                <a16:creationId xmlns:a16="http://schemas.microsoft.com/office/drawing/2014/main" id="{B6DA3AE0-4F97-2C9F-9143-5F1D01BF289C}"/>
              </a:ext>
            </a:extLst>
          </p:cNvPr>
          <p:cNvSpPr txBox="1"/>
          <p:nvPr/>
        </p:nvSpPr>
        <p:spPr>
          <a:xfrm>
            <a:off x="1856096" y="6063061"/>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問</a:t>
            </a:r>
            <a:r>
              <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endPar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7" name="テキスト ボックス 6">
            <a:extLst>
              <a:ext uri="{FF2B5EF4-FFF2-40B4-BE49-F238E27FC236}">
                <a16:creationId xmlns:a16="http://schemas.microsoft.com/office/drawing/2014/main" id="{11B3C1C9-295B-2567-8CDF-F1842477EB3A}"/>
              </a:ext>
            </a:extLst>
          </p:cNvPr>
          <p:cNvSpPr txBox="1"/>
          <p:nvPr/>
        </p:nvSpPr>
        <p:spPr>
          <a:xfrm>
            <a:off x="1856096" y="7127342"/>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問</a:t>
            </a:r>
            <a:r>
              <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3</a:t>
            </a:r>
            <a:endPar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8" name="テキスト ボックス 7">
            <a:extLst>
              <a:ext uri="{FF2B5EF4-FFF2-40B4-BE49-F238E27FC236}">
                <a16:creationId xmlns:a16="http://schemas.microsoft.com/office/drawing/2014/main" id="{674297AF-D960-7B7B-7908-D98CCF75C137}"/>
              </a:ext>
            </a:extLst>
          </p:cNvPr>
          <p:cNvSpPr txBox="1"/>
          <p:nvPr/>
        </p:nvSpPr>
        <p:spPr>
          <a:xfrm>
            <a:off x="1856096" y="9583256"/>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問</a:t>
            </a:r>
            <a:r>
              <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4</a:t>
            </a:r>
            <a:endPar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B8488B8E-C8CE-0448-0611-0A66BB15BB98}"/>
              </a:ext>
            </a:extLst>
          </p:cNvPr>
          <p:cNvSpPr txBox="1"/>
          <p:nvPr/>
        </p:nvSpPr>
        <p:spPr>
          <a:xfrm>
            <a:off x="1856096" y="10977334"/>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問</a:t>
            </a:r>
            <a:r>
              <a:rPr kumimoji="0" lang="en-US" altLang="ja-JP"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5</a:t>
            </a:r>
            <a:endParaRPr kumimoji="0" lang="ja-JP" altLang="en-US" sz="2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22C80DF7-F7BD-035F-21DE-9DB8FD9DEB2D}"/>
              </a:ext>
            </a:extLst>
          </p:cNvPr>
          <p:cNvSpPr/>
          <p:nvPr/>
        </p:nvSpPr>
        <p:spPr>
          <a:xfrm>
            <a:off x="15166109" y="7301249"/>
            <a:ext cx="8626764" cy="6031345"/>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t>グループ演習</a:t>
            </a:r>
            <a:endParaRPr dirty="0"/>
          </a:p>
        </p:txBody>
      </p:sp>
      <p:sp>
        <p:nvSpPr>
          <p:cNvPr id="311" name="入力データに対してカーネルと呼ばれる小さな行列をスライドさせながら学習させる手法"/>
          <p:cNvSpPr txBox="1"/>
          <p:nvPr/>
        </p:nvSpPr>
        <p:spPr>
          <a:xfrm>
            <a:off x="1330037" y="3657580"/>
            <a:ext cx="16475664"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a:t>
            </a:r>
            <a:r>
              <a:rPr lang="en-US" altLang="ja-JP" sz="3600" dirty="0"/>
              <a:t>1</a:t>
            </a:r>
            <a:r>
              <a:rPr lang="ja-JP" altLang="en-US" sz="3600" dirty="0"/>
              <a:t>　</a:t>
            </a:r>
            <a:r>
              <a:rPr lang="en-US" altLang="ja-JP" sz="3600" dirty="0"/>
              <a:t>test</a:t>
            </a:r>
            <a:r>
              <a:rPr lang="ja-JP" altLang="en-US" sz="3600" dirty="0"/>
              <a:t>の画像の</a:t>
            </a:r>
            <a:r>
              <a:rPr lang="en-US" altLang="ja-JP" sz="3600" dirty="0"/>
              <a:t>9991</a:t>
            </a:r>
            <a:r>
              <a:rPr lang="ja-JP" altLang="en-US" sz="3600" dirty="0"/>
              <a:t>から</a:t>
            </a:r>
            <a:r>
              <a:rPr lang="en-US" altLang="ja-JP" sz="3600" dirty="0"/>
              <a:t>10000</a:t>
            </a:r>
            <a:r>
              <a:rPr lang="ja-JP" altLang="en-US" sz="3600" dirty="0"/>
              <a:t>番目の画像が、</a:t>
            </a:r>
            <a:r>
              <a:rPr lang="en-US" altLang="ja-JP" sz="3600" dirty="0"/>
              <a:t>airplane</a:t>
            </a:r>
            <a:r>
              <a:rPr lang="ja-JP" altLang="en-US" sz="3600" dirty="0"/>
              <a:t>、</a:t>
            </a:r>
            <a:r>
              <a:rPr lang="en-US" altLang="ja-JP" sz="3600" dirty="0"/>
              <a:t>automobile</a:t>
            </a:r>
            <a:r>
              <a:rPr lang="ja-JP" altLang="en-US" sz="3600" dirty="0"/>
              <a:t>、</a:t>
            </a:r>
            <a:r>
              <a:rPr lang="en-US" altLang="ja-JP" sz="3600" dirty="0"/>
              <a:t>bird</a:t>
            </a:r>
            <a:r>
              <a:rPr lang="ja-JP" altLang="en-US" sz="3600" dirty="0"/>
              <a:t>、</a:t>
            </a:r>
            <a:r>
              <a:rPr lang="en-US" altLang="ja-JP" sz="3600" dirty="0"/>
              <a:t>cat</a:t>
            </a:r>
          </a:p>
          <a:p>
            <a:r>
              <a:rPr lang="ja-JP" altLang="en-US" sz="3600" dirty="0"/>
              <a:t>　</a:t>
            </a:r>
            <a:r>
              <a:rPr lang="en-US" altLang="ja-JP" sz="3600" dirty="0"/>
              <a:t>deer</a:t>
            </a:r>
            <a:r>
              <a:rPr lang="ja-JP" altLang="en-US" sz="3600" dirty="0"/>
              <a:t>、</a:t>
            </a:r>
            <a:r>
              <a:rPr lang="en-US" altLang="ja-JP" sz="3600" dirty="0"/>
              <a:t>dog</a:t>
            </a:r>
            <a:r>
              <a:rPr lang="ja-JP" altLang="en-US" sz="3600" dirty="0"/>
              <a:t>、</a:t>
            </a:r>
            <a:r>
              <a:rPr lang="en-US" altLang="ja-JP" sz="3600" dirty="0"/>
              <a:t>frog</a:t>
            </a:r>
            <a:r>
              <a:rPr lang="ja-JP" altLang="en-US" sz="3600" dirty="0"/>
              <a:t>、</a:t>
            </a:r>
            <a:r>
              <a:rPr lang="en-US" altLang="ja-JP" sz="3600" dirty="0"/>
              <a:t>horse</a:t>
            </a:r>
            <a:r>
              <a:rPr lang="ja-JP" altLang="en-US" sz="3600" dirty="0"/>
              <a:t>、</a:t>
            </a:r>
            <a:r>
              <a:rPr lang="en-US" altLang="ja-JP" sz="3600" dirty="0"/>
              <a:t>ship</a:t>
            </a:r>
            <a:r>
              <a:rPr lang="ja-JP" altLang="en-US" sz="3600" dirty="0"/>
              <a:t>、</a:t>
            </a:r>
            <a:r>
              <a:rPr lang="en-US" altLang="ja-JP" sz="3600" dirty="0"/>
              <a:t>truck</a:t>
            </a:r>
            <a:r>
              <a:rPr lang="ja-JP" altLang="en-US" sz="3600" dirty="0"/>
              <a:t>のどれに相当するか調べたい</a:t>
            </a:r>
            <a:endParaRPr lang="en-US" altLang="ja-JP" sz="3600" dirty="0"/>
          </a:p>
          <a:p>
            <a:r>
              <a:rPr lang="ja-JP" altLang="en-US" sz="3600" dirty="0"/>
              <a:t>　下のような出力結果が得られるように下記プログラムを完成させなさい　</a:t>
            </a:r>
            <a:endParaRPr lang="en-US" altLang="ja-JP" sz="3600" dirty="0">
              <a:solidFill>
                <a:srgbClr val="FF0000"/>
              </a:solidFill>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t>ブレイクアウトルームでグループごとに分かれて演習を行ってもらいます。</a:t>
            </a:r>
            <a:endParaRPr lang="en-US" altLang="ja-JP" sz="3200" dirty="0"/>
          </a:p>
          <a:p>
            <a:r>
              <a:rPr lang="ja-JP" altLang="en-US" sz="3200" dirty="0"/>
              <a:t>ブレイクアウトルームの部屋番号をグループ番号とします。</a:t>
            </a:r>
            <a:endParaRPr lang="en-US" altLang="ja-JP" sz="3200" dirty="0"/>
          </a:p>
          <a:p>
            <a:r>
              <a:rPr lang="ja-JP" altLang="en-US" sz="3200" dirty="0"/>
              <a:t>原則グループで</a:t>
            </a:r>
            <a:r>
              <a:rPr lang="en-US" altLang="ja-JP" sz="3200" dirty="0"/>
              <a:t>1</a:t>
            </a:r>
            <a:r>
              <a:rPr lang="ja-JP" altLang="en-US" sz="3200" dirty="0"/>
              <a:t>つの答案を作ってそれぞれ全員に提出してもらいます。</a:t>
            </a:r>
            <a:endParaRPr lang="en-US" altLang="ja-JP" sz="3200" dirty="0"/>
          </a:p>
        </p:txBody>
      </p:sp>
      <p:sp>
        <p:nvSpPr>
          <p:cNvPr id="6" name="テキスト ボックス 5">
            <a:extLst>
              <a:ext uri="{FF2B5EF4-FFF2-40B4-BE49-F238E27FC236}">
                <a16:creationId xmlns:a16="http://schemas.microsoft.com/office/drawing/2014/main" id="{D1D4E5FB-1CB9-6485-4A92-DC85DCD98037}"/>
              </a:ext>
            </a:extLst>
          </p:cNvPr>
          <p:cNvSpPr txBox="1"/>
          <p:nvPr/>
        </p:nvSpPr>
        <p:spPr>
          <a:xfrm>
            <a:off x="823693" y="6326812"/>
            <a:ext cx="16764000"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label = ['airplane','automobile','bird','cat','deer','frog','horse','ship','truck']</a:t>
            </a:r>
          </a:p>
          <a:p>
            <a:pPr algn="l"/>
            <a:r>
              <a:rPr lang="ja-JP" altLang="en-US" sz="3600" dirty="0"/>
              <a:t>for i in range(</a:t>
            </a:r>
            <a:r>
              <a:rPr lang="ja-JP" altLang="en-US" sz="3600" dirty="0">
                <a:highlight>
                  <a:srgbClr val="000000"/>
                </a:highlight>
              </a:rPr>
              <a:t>9990</a:t>
            </a:r>
            <a:r>
              <a:rPr lang="ja-JP" altLang="en-US" sz="3600" dirty="0"/>
              <a:t>,</a:t>
            </a:r>
            <a:r>
              <a:rPr lang="ja-JP" altLang="en-US" sz="3600" dirty="0">
                <a:highlight>
                  <a:srgbClr val="000000"/>
                </a:highlight>
              </a:rPr>
              <a:t>10000</a:t>
            </a:r>
            <a:r>
              <a:rPr lang="ja-JP" altLang="en-US" sz="3600" dirty="0"/>
              <a:t>):</a:t>
            </a:r>
          </a:p>
          <a:p>
            <a:pPr algn="l"/>
            <a:r>
              <a:rPr lang="ja-JP" altLang="en-US" sz="3600" dirty="0"/>
              <a:t>    print(</a:t>
            </a:r>
            <a:r>
              <a:rPr lang="ja-JP" altLang="en-US" sz="3600" dirty="0">
                <a:highlight>
                  <a:srgbClr val="000000"/>
                </a:highlight>
              </a:rPr>
              <a:t>i+1</a:t>
            </a:r>
            <a:r>
              <a:rPr lang="ja-JP" altLang="en-US" sz="3600" dirty="0"/>
              <a:t>,label[</a:t>
            </a:r>
            <a:r>
              <a:rPr lang="ja-JP" altLang="en-US" sz="3600" dirty="0">
                <a:highlight>
                  <a:srgbClr val="000000"/>
                </a:highlight>
              </a:rPr>
              <a:t>y_test[i][0]</a:t>
            </a:r>
            <a:r>
              <a:rPr lang="ja-JP" altLang="en-US" sz="3600" dirty="0"/>
              <a:t>])</a:t>
            </a:r>
          </a:p>
        </p:txBody>
      </p:sp>
      <p:sp>
        <p:nvSpPr>
          <p:cNvPr id="7" name="テキスト ボックス 6">
            <a:extLst>
              <a:ext uri="{FF2B5EF4-FFF2-40B4-BE49-F238E27FC236}">
                <a16:creationId xmlns:a16="http://schemas.microsoft.com/office/drawing/2014/main" id="{89F8DB2C-D927-F252-14D8-89B243C9C72E}"/>
              </a:ext>
            </a:extLst>
          </p:cNvPr>
          <p:cNvSpPr txBox="1"/>
          <p:nvPr/>
        </p:nvSpPr>
        <p:spPr>
          <a:xfrm>
            <a:off x="15609633" y="7951855"/>
            <a:ext cx="3061250"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solidFill>
                  <a:srgbClr val="FFFF00"/>
                </a:solidFill>
              </a:rPr>
              <a:t>出力結果</a:t>
            </a:r>
          </a:p>
        </p:txBody>
      </p:sp>
      <p:sp>
        <p:nvSpPr>
          <p:cNvPr id="9" name="テキスト ボックス 8">
            <a:extLst>
              <a:ext uri="{FF2B5EF4-FFF2-40B4-BE49-F238E27FC236}">
                <a16:creationId xmlns:a16="http://schemas.microsoft.com/office/drawing/2014/main" id="{8887CBA4-F01A-5E97-49BF-454450E2DCCF}"/>
              </a:ext>
            </a:extLst>
          </p:cNvPr>
          <p:cNvSpPr txBox="1"/>
          <p:nvPr/>
        </p:nvSpPr>
        <p:spPr>
          <a:xfrm>
            <a:off x="18425693" y="7914939"/>
            <a:ext cx="4690368"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solidFill>
                  <a:srgbClr val="FFFF00"/>
                </a:solidFill>
              </a:rPr>
              <a:t>9991 ship</a:t>
            </a:r>
          </a:p>
          <a:p>
            <a:pPr algn="l"/>
            <a:r>
              <a:rPr lang="ja-JP" altLang="en-US" sz="3600" dirty="0">
                <a:solidFill>
                  <a:srgbClr val="FFFF00"/>
                </a:solidFill>
              </a:rPr>
              <a:t>9992 airplane</a:t>
            </a:r>
          </a:p>
          <a:p>
            <a:pPr algn="l"/>
            <a:r>
              <a:rPr lang="ja-JP" altLang="en-US" sz="3600" dirty="0">
                <a:solidFill>
                  <a:srgbClr val="FFFF00"/>
                </a:solidFill>
              </a:rPr>
              <a:t>9993 cat</a:t>
            </a:r>
          </a:p>
          <a:p>
            <a:pPr algn="l"/>
            <a:r>
              <a:rPr lang="ja-JP" altLang="en-US" sz="3600" dirty="0">
                <a:solidFill>
                  <a:srgbClr val="FFFF00"/>
                </a:solidFill>
              </a:rPr>
              <a:t>9994 frog</a:t>
            </a:r>
          </a:p>
          <a:p>
            <a:pPr algn="l"/>
            <a:r>
              <a:rPr lang="ja-JP" altLang="en-US" sz="3600" dirty="0">
                <a:solidFill>
                  <a:srgbClr val="FFFF00"/>
                </a:solidFill>
              </a:rPr>
              <a:t>9995 cat</a:t>
            </a:r>
          </a:p>
          <a:p>
            <a:pPr algn="l"/>
            <a:r>
              <a:rPr lang="ja-JP" altLang="en-US" sz="3600" dirty="0">
                <a:solidFill>
                  <a:srgbClr val="FFFF00"/>
                </a:solidFill>
              </a:rPr>
              <a:t>9996 truck</a:t>
            </a:r>
          </a:p>
          <a:p>
            <a:pPr algn="l"/>
            <a:r>
              <a:rPr lang="ja-JP" altLang="en-US" sz="3600" dirty="0">
                <a:solidFill>
                  <a:srgbClr val="FFFF00"/>
                </a:solidFill>
              </a:rPr>
              <a:t>9997 cat</a:t>
            </a:r>
          </a:p>
          <a:p>
            <a:pPr algn="l"/>
            <a:r>
              <a:rPr lang="ja-JP" altLang="en-US" sz="3600" dirty="0">
                <a:solidFill>
                  <a:srgbClr val="FFFF00"/>
                </a:solidFill>
              </a:rPr>
              <a:t>9998 frog</a:t>
            </a:r>
          </a:p>
          <a:p>
            <a:pPr algn="l"/>
            <a:r>
              <a:rPr lang="ja-JP" altLang="en-US" sz="3600" dirty="0">
                <a:solidFill>
                  <a:srgbClr val="FFFF00"/>
                </a:solidFill>
              </a:rPr>
              <a:t>9999 automobile</a:t>
            </a:r>
          </a:p>
          <a:p>
            <a:pPr algn="l"/>
            <a:r>
              <a:rPr lang="ja-JP" altLang="en-US" sz="3600" dirty="0">
                <a:solidFill>
                  <a:srgbClr val="FFFF00"/>
                </a:solidFill>
              </a:rPr>
              <a:t>10000 ship</a:t>
            </a:r>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AE22B541-66AE-5646-DEC0-67ECE356C6D1}"/>
              </a:ext>
            </a:extLst>
          </p:cNvPr>
          <p:cNvSpPr txBox="1"/>
          <p:nvPr/>
        </p:nvSpPr>
        <p:spPr>
          <a:xfrm>
            <a:off x="3620723" y="6832315"/>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①</a:t>
            </a:r>
            <a:endParaRPr lang="en-US" altLang="ja-JP" sz="2800" dirty="0">
              <a:solidFill>
                <a:schemeClr val="bg1"/>
              </a:solidFill>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12F1791F-6FB6-C41D-DC1A-9284AEBE4DBB}"/>
              </a:ext>
            </a:extLst>
          </p:cNvPr>
          <p:cNvSpPr txBox="1"/>
          <p:nvPr/>
        </p:nvSpPr>
        <p:spPr>
          <a:xfrm>
            <a:off x="4728620" y="6858000"/>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②</a:t>
            </a:r>
            <a:endParaRPr lang="en-US" altLang="ja-JP" sz="2800" dirty="0">
              <a:solidFill>
                <a:schemeClr val="bg1"/>
              </a:solidFill>
            </a:endParaRPr>
          </a:p>
        </p:txBody>
      </p:sp>
      <p:sp>
        <p:nvSpPr>
          <p:cNvPr id="5" name="入力データに対してカーネルと呼ばれる小さな行列をスライドさせながら学習させる手法">
            <a:extLst>
              <a:ext uri="{FF2B5EF4-FFF2-40B4-BE49-F238E27FC236}">
                <a16:creationId xmlns:a16="http://schemas.microsoft.com/office/drawing/2014/main" id="{D371E8CB-CDC8-FF23-8DF1-CF4820E8B4E7}"/>
              </a:ext>
            </a:extLst>
          </p:cNvPr>
          <p:cNvSpPr txBox="1"/>
          <p:nvPr/>
        </p:nvSpPr>
        <p:spPr>
          <a:xfrm>
            <a:off x="2363663" y="7348391"/>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③</a:t>
            </a:r>
            <a:endParaRPr lang="en-US" altLang="ja-JP" sz="2800" dirty="0">
              <a:solidFill>
                <a:schemeClr val="bg1"/>
              </a:solidFill>
            </a:endParaRPr>
          </a:p>
        </p:txBody>
      </p:sp>
      <p:sp>
        <p:nvSpPr>
          <p:cNvPr id="8" name="入力データに対してカーネルと呼ばれる小さな行列をスライドさせながら学習させる手法">
            <a:extLst>
              <a:ext uri="{FF2B5EF4-FFF2-40B4-BE49-F238E27FC236}">
                <a16:creationId xmlns:a16="http://schemas.microsoft.com/office/drawing/2014/main" id="{12D44B09-2130-8896-3936-86BF5FB56796}"/>
              </a:ext>
            </a:extLst>
          </p:cNvPr>
          <p:cNvSpPr txBox="1"/>
          <p:nvPr/>
        </p:nvSpPr>
        <p:spPr>
          <a:xfrm>
            <a:off x="4767574" y="7373120"/>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④</a:t>
            </a:r>
            <a:endParaRPr lang="en-US" altLang="ja-JP" sz="2800" dirty="0">
              <a:solidFill>
                <a:schemeClr val="bg1"/>
              </a:solidFill>
            </a:endParaRPr>
          </a:p>
        </p:txBody>
      </p:sp>
    </p:spTree>
    <p:extLst>
      <p:ext uri="{BB962C8B-B14F-4D97-AF65-F5344CB8AC3E}">
        <p14:creationId xmlns:p14="http://schemas.microsoft.com/office/powerpoint/2010/main" val="8136728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22C80DF7-F7BD-035F-21DE-9DB8FD9DEB2D}"/>
              </a:ext>
            </a:extLst>
          </p:cNvPr>
          <p:cNvSpPr/>
          <p:nvPr/>
        </p:nvSpPr>
        <p:spPr>
          <a:xfrm>
            <a:off x="15166109" y="7301249"/>
            <a:ext cx="8626764" cy="6031345"/>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10" name="畳み込み層"/>
          <p:cNvSpPr txBox="1"/>
          <p:nvPr/>
        </p:nvSpPr>
        <p:spPr>
          <a:xfrm>
            <a:off x="8916970" y="458878"/>
            <a:ext cx="663322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t>グループ演習</a:t>
            </a:r>
            <a:r>
              <a:rPr lang="en-US" altLang="ja-JP" dirty="0"/>
              <a:t>(</a:t>
            </a:r>
            <a:r>
              <a:rPr lang="ja-JP" altLang="en-US" dirty="0"/>
              <a:t>修正版</a:t>
            </a:r>
            <a:r>
              <a:rPr lang="en-US" altLang="ja-JP" dirty="0"/>
              <a:t>)</a:t>
            </a:r>
            <a:endParaRPr dirty="0"/>
          </a:p>
        </p:txBody>
      </p:sp>
      <p:sp>
        <p:nvSpPr>
          <p:cNvPr id="311" name="入力データに対してカーネルと呼ばれる小さな行列をスライドさせながら学習させる手法"/>
          <p:cNvSpPr txBox="1"/>
          <p:nvPr/>
        </p:nvSpPr>
        <p:spPr>
          <a:xfrm>
            <a:off x="1330037" y="3657580"/>
            <a:ext cx="16475664"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a:t>
            </a:r>
            <a:r>
              <a:rPr lang="en-US" altLang="ja-JP" sz="3600" dirty="0"/>
              <a:t>1</a:t>
            </a:r>
            <a:r>
              <a:rPr lang="ja-JP" altLang="en-US" sz="3600" dirty="0"/>
              <a:t>　</a:t>
            </a:r>
            <a:r>
              <a:rPr lang="en-US" altLang="ja-JP" sz="3600" dirty="0"/>
              <a:t>test</a:t>
            </a:r>
            <a:r>
              <a:rPr lang="ja-JP" altLang="en-US" sz="3600" dirty="0"/>
              <a:t>の画像の</a:t>
            </a:r>
            <a:r>
              <a:rPr lang="en-US" altLang="ja-JP" sz="3600" dirty="0"/>
              <a:t>9991</a:t>
            </a:r>
            <a:r>
              <a:rPr lang="ja-JP" altLang="en-US" sz="3600" dirty="0"/>
              <a:t>から</a:t>
            </a:r>
            <a:r>
              <a:rPr lang="en-US" altLang="ja-JP" sz="3600" dirty="0"/>
              <a:t>10000</a:t>
            </a:r>
            <a:r>
              <a:rPr lang="ja-JP" altLang="en-US" sz="3600" dirty="0"/>
              <a:t>番目の画像が、</a:t>
            </a:r>
            <a:r>
              <a:rPr lang="en-US" altLang="ja-JP" sz="3600" dirty="0"/>
              <a:t>airplane</a:t>
            </a:r>
            <a:r>
              <a:rPr lang="ja-JP" altLang="en-US" sz="3600" dirty="0"/>
              <a:t>、</a:t>
            </a:r>
            <a:r>
              <a:rPr lang="en-US" altLang="ja-JP" sz="3600" dirty="0"/>
              <a:t>automobile</a:t>
            </a:r>
            <a:r>
              <a:rPr lang="ja-JP" altLang="en-US" sz="3600" dirty="0"/>
              <a:t>、</a:t>
            </a:r>
            <a:r>
              <a:rPr lang="en-US" altLang="ja-JP" sz="3600" dirty="0"/>
              <a:t>bird</a:t>
            </a:r>
            <a:r>
              <a:rPr lang="ja-JP" altLang="en-US" sz="3600" dirty="0"/>
              <a:t>、</a:t>
            </a:r>
            <a:r>
              <a:rPr lang="en-US" altLang="ja-JP" sz="3600" dirty="0"/>
              <a:t>cat</a:t>
            </a:r>
          </a:p>
          <a:p>
            <a:r>
              <a:rPr lang="ja-JP" altLang="en-US" sz="3600" dirty="0"/>
              <a:t>　</a:t>
            </a:r>
            <a:r>
              <a:rPr lang="en-US" altLang="ja-JP" sz="3600" dirty="0"/>
              <a:t>deer</a:t>
            </a:r>
            <a:r>
              <a:rPr lang="ja-JP" altLang="en-US" sz="3600" dirty="0"/>
              <a:t>、</a:t>
            </a:r>
            <a:r>
              <a:rPr lang="en-US" altLang="ja-JP" sz="3600" dirty="0"/>
              <a:t>dog</a:t>
            </a:r>
            <a:r>
              <a:rPr lang="ja-JP" altLang="en-US" sz="3600" dirty="0"/>
              <a:t>、</a:t>
            </a:r>
            <a:r>
              <a:rPr lang="en-US" altLang="ja-JP" sz="3600" dirty="0"/>
              <a:t>frog</a:t>
            </a:r>
            <a:r>
              <a:rPr lang="ja-JP" altLang="en-US" sz="3600" dirty="0"/>
              <a:t>、</a:t>
            </a:r>
            <a:r>
              <a:rPr lang="en-US" altLang="ja-JP" sz="3600" dirty="0"/>
              <a:t>horse</a:t>
            </a:r>
            <a:r>
              <a:rPr lang="ja-JP" altLang="en-US" sz="3600" dirty="0"/>
              <a:t>、</a:t>
            </a:r>
            <a:r>
              <a:rPr lang="en-US" altLang="ja-JP" sz="3600" dirty="0"/>
              <a:t>ship</a:t>
            </a:r>
            <a:r>
              <a:rPr lang="ja-JP" altLang="en-US" sz="3600" dirty="0"/>
              <a:t>、</a:t>
            </a:r>
            <a:r>
              <a:rPr lang="en-US" altLang="ja-JP" sz="3600" dirty="0"/>
              <a:t>truck</a:t>
            </a:r>
            <a:r>
              <a:rPr lang="ja-JP" altLang="en-US" sz="3600" dirty="0"/>
              <a:t>のどれに相当するか調べたい</a:t>
            </a:r>
            <a:endParaRPr lang="en-US" altLang="ja-JP" sz="3600" dirty="0"/>
          </a:p>
          <a:p>
            <a:r>
              <a:rPr lang="ja-JP" altLang="en-US" sz="3600" dirty="0"/>
              <a:t>　下のような出力結果が得られるように下記プログラムを完成させなさい　</a:t>
            </a:r>
            <a:endParaRPr lang="en-US" altLang="ja-JP" sz="3600" dirty="0">
              <a:solidFill>
                <a:srgbClr val="FF0000"/>
              </a:solidFill>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t>ブレイクアウトルームでグループごとに分かれて演習を行ってもらいます。</a:t>
            </a:r>
            <a:endParaRPr lang="en-US" altLang="ja-JP" sz="3200" dirty="0"/>
          </a:p>
          <a:p>
            <a:r>
              <a:rPr lang="ja-JP" altLang="en-US" sz="3200" dirty="0"/>
              <a:t>ブレイクアウトルームの部屋番号をグループ番号とします。</a:t>
            </a:r>
            <a:endParaRPr lang="en-US" altLang="ja-JP" sz="3200" dirty="0"/>
          </a:p>
          <a:p>
            <a:r>
              <a:rPr lang="ja-JP" altLang="en-US" sz="3200" dirty="0"/>
              <a:t>原則グループで</a:t>
            </a:r>
            <a:r>
              <a:rPr lang="en-US" altLang="ja-JP" sz="3200" dirty="0"/>
              <a:t>1</a:t>
            </a:r>
            <a:r>
              <a:rPr lang="ja-JP" altLang="en-US" sz="3200" dirty="0"/>
              <a:t>つの答案を作ってそれぞれ全員に提出してもらいます。</a:t>
            </a:r>
            <a:endParaRPr lang="en-US" altLang="ja-JP" sz="3200" dirty="0"/>
          </a:p>
        </p:txBody>
      </p:sp>
      <p:sp>
        <p:nvSpPr>
          <p:cNvPr id="6" name="テキスト ボックス 5">
            <a:extLst>
              <a:ext uri="{FF2B5EF4-FFF2-40B4-BE49-F238E27FC236}">
                <a16:creationId xmlns:a16="http://schemas.microsoft.com/office/drawing/2014/main" id="{D1D4E5FB-1CB9-6485-4A92-DC85DCD98037}"/>
              </a:ext>
            </a:extLst>
          </p:cNvPr>
          <p:cNvSpPr txBox="1"/>
          <p:nvPr/>
        </p:nvSpPr>
        <p:spPr>
          <a:xfrm>
            <a:off x="823693" y="6326812"/>
            <a:ext cx="16764000"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label = ['airplane','automobile','bird','cat','deer’</a:t>
            </a:r>
            <a:r>
              <a:rPr lang="en-US" altLang="ja-JP" sz="3600" dirty="0">
                <a:solidFill>
                  <a:srgbClr val="FF0000"/>
                </a:solidFill>
              </a:rPr>
              <a:t>,’dog’</a:t>
            </a:r>
            <a:r>
              <a:rPr lang="ja-JP" altLang="en-US" sz="3600" dirty="0"/>
              <a:t>,'frog','horse','ship','truck']</a:t>
            </a:r>
          </a:p>
          <a:p>
            <a:pPr algn="l"/>
            <a:r>
              <a:rPr lang="ja-JP" altLang="en-US" sz="3600" dirty="0"/>
              <a:t>for i in range(</a:t>
            </a:r>
            <a:r>
              <a:rPr lang="ja-JP" altLang="en-US" sz="3600" dirty="0">
                <a:highlight>
                  <a:srgbClr val="000000"/>
                </a:highlight>
              </a:rPr>
              <a:t>9990</a:t>
            </a:r>
            <a:r>
              <a:rPr lang="ja-JP" altLang="en-US" sz="3600" dirty="0"/>
              <a:t>,</a:t>
            </a:r>
            <a:r>
              <a:rPr lang="ja-JP" altLang="en-US" sz="3600" dirty="0">
                <a:highlight>
                  <a:srgbClr val="000000"/>
                </a:highlight>
              </a:rPr>
              <a:t>10000</a:t>
            </a:r>
            <a:r>
              <a:rPr lang="ja-JP" altLang="en-US" sz="3600" dirty="0"/>
              <a:t>):</a:t>
            </a:r>
          </a:p>
          <a:p>
            <a:pPr algn="l"/>
            <a:r>
              <a:rPr lang="ja-JP" altLang="en-US" sz="3600" dirty="0"/>
              <a:t>    print(</a:t>
            </a:r>
            <a:r>
              <a:rPr lang="ja-JP" altLang="en-US" sz="3600" dirty="0">
                <a:highlight>
                  <a:srgbClr val="000000"/>
                </a:highlight>
              </a:rPr>
              <a:t>i+1</a:t>
            </a:r>
            <a:r>
              <a:rPr lang="ja-JP" altLang="en-US" sz="3600" dirty="0"/>
              <a:t>,label[</a:t>
            </a:r>
            <a:r>
              <a:rPr lang="ja-JP" altLang="en-US" sz="3600" dirty="0">
                <a:highlight>
                  <a:srgbClr val="000000"/>
                </a:highlight>
              </a:rPr>
              <a:t>y_test[i][0]</a:t>
            </a:r>
            <a:r>
              <a:rPr lang="ja-JP" altLang="en-US" sz="3600" dirty="0"/>
              <a:t>])</a:t>
            </a:r>
          </a:p>
        </p:txBody>
      </p:sp>
      <p:sp>
        <p:nvSpPr>
          <p:cNvPr id="7" name="テキスト ボックス 6">
            <a:extLst>
              <a:ext uri="{FF2B5EF4-FFF2-40B4-BE49-F238E27FC236}">
                <a16:creationId xmlns:a16="http://schemas.microsoft.com/office/drawing/2014/main" id="{89F8DB2C-D927-F252-14D8-89B243C9C72E}"/>
              </a:ext>
            </a:extLst>
          </p:cNvPr>
          <p:cNvSpPr txBox="1"/>
          <p:nvPr/>
        </p:nvSpPr>
        <p:spPr>
          <a:xfrm>
            <a:off x="15609633" y="7951855"/>
            <a:ext cx="3061250"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solidFill>
                  <a:srgbClr val="FFFF00"/>
                </a:solidFill>
              </a:rPr>
              <a:t>出力結果</a:t>
            </a:r>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AE22B541-66AE-5646-DEC0-67ECE356C6D1}"/>
              </a:ext>
            </a:extLst>
          </p:cNvPr>
          <p:cNvSpPr txBox="1"/>
          <p:nvPr/>
        </p:nvSpPr>
        <p:spPr>
          <a:xfrm>
            <a:off x="3620723" y="6832315"/>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①</a:t>
            </a:r>
            <a:endParaRPr lang="en-US" altLang="ja-JP" sz="2800" dirty="0">
              <a:solidFill>
                <a:schemeClr val="bg1"/>
              </a:solidFill>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12F1791F-6FB6-C41D-DC1A-9284AEBE4DBB}"/>
              </a:ext>
            </a:extLst>
          </p:cNvPr>
          <p:cNvSpPr txBox="1"/>
          <p:nvPr/>
        </p:nvSpPr>
        <p:spPr>
          <a:xfrm>
            <a:off x="4728620" y="6858000"/>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②</a:t>
            </a:r>
            <a:endParaRPr lang="en-US" altLang="ja-JP" sz="2800" dirty="0">
              <a:solidFill>
                <a:schemeClr val="bg1"/>
              </a:solidFill>
            </a:endParaRPr>
          </a:p>
        </p:txBody>
      </p:sp>
      <p:sp>
        <p:nvSpPr>
          <p:cNvPr id="5" name="入力データに対してカーネルと呼ばれる小さな行列をスライドさせながら学習させる手法">
            <a:extLst>
              <a:ext uri="{FF2B5EF4-FFF2-40B4-BE49-F238E27FC236}">
                <a16:creationId xmlns:a16="http://schemas.microsoft.com/office/drawing/2014/main" id="{D371E8CB-CDC8-FF23-8DF1-CF4820E8B4E7}"/>
              </a:ext>
            </a:extLst>
          </p:cNvPr>
          <p:cNvSpPr txBox="1"/>
          <p:nvPr/>
        </p:nvSpPr>
        <p:spPr>
          <a:xfrm>
            <a:off x="2363663" y="7348391"/>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③</a:t>
            </a:r>
            <a:endParaRPr lang="en-US" altLang="ja-JP" sz="2800" dirty="0">
              <a:solidFill>
                <a:schemeClr val="bg1"/>
              </a:solidFill>
            </a:endParaRPr>
          </a:p>
        </p:txBody>
      </p:sp>
      <p:sp>
        <p:nvSpPr>
          <p:cNvPr id="8" name="入力データに対してカーネルと呼ばれる小さな行列をスライドさせながら学習させる手法">
            <a:extLst>
              <a:ext uri="{FF2B5EF4-FFF2-40B4-BE49-F238E27FC236}">
                <a16:creationId xmlns:a16="http://schemas.microsoft.com/office/drawing/2014/main" id="{12D44B09-2130-8896-3936-86BF5FB56796}"/>
              </a:ext>
            </a:extLst>
          </p:cNvPr>
          <p:cNvSpPr txBox="1"/>
          <p:nvPr/>
        </p:nvSpPr>
        <p:spPr>
          <a:xfrm>
            <a:off x="4767574" y="7373120"/>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④</a:t>
            </a:r>
            <a:endParaRPr lang="en-US" altLang="ja-JP" sz="2800" dirty="0">
              <a:solidFill>
                <a:schemeClr val="bg1"/>
              </a:solidFill>
            </a:endParaRPr>
          </a:p>
        </p:txBody>
      </p:sp>
      <p:sp>
        <p:nvSpPr>
          <p:cNvPr id="10" name="テキスト ボックス 9">
            <a:extLst>
              <a:ext uri="{FF2B5EF4-FFF2-40B4-BE49-F238E27FC236}">
                <a16:creationId xmlns:a16="http://schemas.microsoft.com/office/drawing/2014/main" id="{F1A4BD32-CE22-709C-70DA-2447176522EF}"/>
              </a:ext>
            </a:extLst>
          </p:cNvPr>
          <p:cNvSpPr txBox="1"/>
          <p:nvPr/>
        </p:nvSpPr>
        <p:spPr>
          <a:xfrm>
            <a:off x="18534221" y="7951855"/>
            <a:ext cx="4690368"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3600" dirty="0">
                <a:solidFill>
                  <a:srgbClr val="FFFF00"/>
                </a:solidFill>
              </a:rPr>
              <a:t>9991 horse</a:t>
            </a:r>
          </a:p>
          <a:p>
            <a:pPr algn="l"/>
            <a:r>
              <a:rPr lang="en-US" altLang="ja-JP" sz="3600" dirty="0">
                <a:solidFill>
                  <a:srgbClr val="FFFF00"/>
                </a:solidFill>
              </a:rPr>
              <a:t>9992 airplane</a:t>
            </a:r>
          </a:p>
          <a:p>
            <a:pPr algn="l"/>
            <a:r>
              <a:rPr lang="en-US" altLang="ja-JP" sz="3600" dirty="0">
                <a:solidFill>
                  <a:srgbClr val="FFFF00"/>
                </a:solidFill>
              </a:rPr>
              <a:t>9993 cat</a:t>
            </a:r>
          </a:p>
          <a:p>
            <a:pPr algn="l"/>
            <a:r>
              <a:rPr lang="en-US" altLang="ja-JP" sz="3600" dirty="0">
                <a:solidFill>
                  <a:srgbClr val="FFFF00"/>
                </a:solidFill>
              </a:rPr>
              <a:t>9994 dog</a:t>
            </a:r>
          </a:p>
          <a:p>
            <a:pPr algn="l"/>
            <a:r>
              <a:rPr lang="en-US" altLang="ja-JP" sz="3600" dirty="0">
                <a:solidFill>
                  <a:srgbClr val="FFFF00"/>
                </a:solidFill>
              </a:rPr>
              <a:t>9995 cat</a:t>
            </a:r>
          </a:p>
          <a:p>
            <a:pPr algn="l"/>
            <a:r>
              <a:rPr lang="en-US" altLang="ja-JP" sz="3600" dirty="0">
                <a:solidFill>
                  <a:srgbClr val="FFFF00"/>
                </a:solidFill>
              </a:rPr>
              <a:t>9996 ship</a:t>
            </a:r>
          </a:p>
          <a:p>
            <a:pPr algn="l"/>
            <a:r>
              <a:rPr lang="en-US" altLang="ja-JP" sz="3600" dirty="0">
                <a:solidFill>
                  <a:srgbClr val="FFFF00"/>
                </a:solidFill>
              </a:rPr>
              <a:t>9997 cat</a:t>
            </a:r>
          </a:p>
          <a:p>
            <a:pPr algn="l"/>
            <a:r>
              <a:rPr lang="en-US" altLang="ja-JP" sz="3600" dirty="0">
                <a:solidFill>
                  <a:srgbClr val="FFFF00"/>
                </a:solidFill>
              </a:rPr>
              <a:t>9998 dog</a:t>
            </a:r>
          </a:p>
          <a:p>
            <a:pPr algn="l"/>
            <a:r>
              <a:rPr lang="en-US" altLang="ja-JP" sz="3600" dirty="0">
                <a:solidFill>
                  <a:srgbClr val="FFFF00"/>
                </a:solidFill>
              </a:rPr>
              <a:t>9999 automobile</a:t>
            </a:r>
          </a:p>
          <a:p>
            <a:pPr algn="l"/>
            <a:r>
              <a:rPr lang="en-US" altLang="ja-JP" sz="3600" dirty="0">
                <a:solidFill>
                  <a:srgbClr val="FFFF00"/>
                </a:solidFill>
              </a:rPr>
              <a:t>10000 horse</a:t>
            </a:r>
            <a:endParaRPr lang="ja-JP" altLang="en-US" sz="3600" dirty="0">
              <a:solidFill>
                <a:srgbClr val="FFFF00"/>
              </a:solidFill>
            </a:endParaRPr>
          </a:p>
        </p:txBody>
      </p:sp>
    </p:spTree>
    <p:extLst>
      <p:ext uri="{BB962C8B-B14F-4D97-AF65-F5344CB8AC3E}">
        <p14:creationId xmlns:p14="http://schemas.microsoft.com/office/powerpoint/2010/main" val="33324302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t>グループ演習</a:t>
            </a:r>
            <a:endParaRPr dirty="0"/>
          </a:p>
        </p:txBody>
      </p:sp>
      <p:sp>
        <p:nvSpPr>
          <p:cNvPr id="311" name="入力データに対してカーネルと呼ばれる小さな行列をスライドさせながら学習させる手法"/>
          <p:cNvSpPr txBox="1"/>
          <p:nvPr/>
        </p:nvSpPr>
        <p:spPr>
          <a:xfrm>
            <a:off x="2850201" y="4034427"/>
            <a:ext cx="16898857" cy="2096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問２</a:t>
            </a:r>
            <a:endParaRPr lang="en-US" altLang="ja-JP" sz="3600" dirty="0"/>
          </a:p>
          <a:p>
            <a:r>
              <a:rPr lang="ja-JP" altLang="en-US" sz="3600" dirty="0"/>
              <a:t>　</a:t>
            </a:r>
            <a:r>
              <a:rPr lang="en-US" altLang="ja-JP" sz="3600" dirty="0"/>
              <a:t>train</a:t>
            </a:r>
            <a:r>
              <a:rPr lang="ja-JP" altLang="en-US" sz="3600" dirty="0"/>
              <a:t>の画像の最初の</a:t>
            </a:r>
            <a:r>
              <a:rPr lang="en-US" altLang="ja-JP" sz="3600" dirty="0"/>
              <a:t>6</a:t>
            </a:r>
            <a:r>
              <a:rPr lang="ja-JP" altLang="en-US" sz="3600" dirty="0"/>
              <a:t>枚を画像の上に</a:t>
            </a:r>
            <a:r>
              <a:rPr lang="en-US" altLang="ja-JP" sz="3600" dirty="0" err="1"/>
              <a:t>plt.title</a:t>
            </a:r>
            <a:r>
              <a:rPr lang="ja-JP" altLang="en-US" sz="3600" dirty="0"/>
              <a:t>を使用して正解も表示してください</a:t>
            </a:r>
            <a:endParaRPr lang="en-US" altLang="ja-JP" sz="3600" dirty="0"/>
          </a:p>
          <a:p>
            <a:r>
              <a:rPr lang="ja-JP" altLang="en-US" sz="3600" dirty="0"/>
              <a:t>　　　</a:t>
            </a:r>
            <a:r>
              <a:rPr lang="ja-JP" altLang="en-US" sz="3600" dirty="0">
                <a:solidFill>
                  <a:srgbClr val="FF0000"/>
                </a:solidFill>
              </a:rPr>
              <a:t>提出方法：</a:t>
            </a:r>
            <a:r>
              <a:rPr lang="en-US" altLang="ja-JP" sz="3600" dirty="0">
                <a:solidFill>
                  <a:srgbClr val="FF0000"/>
                </a:solidFill>
              </a:rPr>
              <a:t>2_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a:p>
            <a:r>
              <a:rPr lang="ja-JP" altLang="en-US" sz="3600" dirty="0"/>
              <a:t>　</a:t>
            </a:r>
            <a:endParaRPr lang="en-US" altLang="ja-JP" sz="3600" dirty="0">
              <a:solidFill>
                <a:srgbClr val="FF0000"/>
              </a:solidFill>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t>ブレイクアウトルームでグループごとに分かれて演習を行ってもらいます。</a:t>
            </a:r>
            <a:endParaRPr lang="en-US" altLang="ja-JP" sz="3200" dirty="0"/>
          </a:p>
          <a:p>
            <a:r>
              <a:rPr lang="ja-JP" altLang="en-US" sz="3200" dirty="0"/>
              <a:t>ブレイクアウトルームの部屋番号をグループ番号とします。</a:t>
            </a:r>
            <a:endParaRPr lang="en-US" altLang="ja-JP" sz="3200" dirty="0"/>
          </a:p>
          <a:p>
            <a:r>
              <a:rPr lang="ja-JP" altLang="en-US" sz="3200" dirty="0"/>
              <a:t>原則グループで</a:t>
            </a:r>
            <a:r>
              <a:rPr lang="en-US" altLang="ja-JP" sz="3200" dirty="0"/>
              <a:t>1</a:t>
            </a:r>
            <a:r>
              <a:rPr lang="ja-JP" altLang="en-US" sz="3200" dirty="0"/>
              <a:t>つの答案を作ってそれぞれ全員に提出してもらいます。</a:t>
            </a:r>
            <a:endParaRPr lang="en-US" altLang="ja-JP" sz="3200" dirty="0"/>
          </a:p>
        </p:txBody>
      </p:sp>
      <p:pic>
        <p:nvPicPr>
          <p:cNvPr id="6" name="図 5">
            <a:extLst>
              <a:ext uri="{FF2B5EF4-FFF2-40B4-BE49-F238E27FC236}">
                <a16:creationId xmlns:a16="http://schemas.microsoft.com/office/drawing/2014/main" id="{51248481-9808-E3BB-59E0-D58290FA7DFC}"/>
              </a:ext>
            </a:extLst>
          </p:cNvPr>
          <p:cNvPicPr>
            <a:picLocks noChangeAspect="1"/>
          </p:cNvPicPr>
          <p:nvPr/>
        </p:nvPicPr>
        <p:blipFill>
          <a:blip r:embed="rId2"/>
          <a:stretch>
            <a:fillRect/>
          </a:stretch>
        </p:blipFill>
        <p:spPr>
          <a:xfrm>
            <a:off x="5503844" y="7793270"/>
            <a:ext cx="11965070" cy="2876951"/>
          </a:xfrm>
          <a:prstGeom prst="rect">
            <a:avLst/>
          </a:prstGeom>
        </p:spPr>
      </p:pic>
      <p:sp>
        <p:nvSpPr>
          <p:cNvPr id="7" name="テキスト ボックス 6">
            <a:extLst>
              <a:ext uri="{FF2B5EF4-FFF2-40B4-BE49-F238E27FC236}">
                <a16:creationId xmlns:a16="http://schemas.microsoft.com/office/drawing/2014/main" id="{BC5C2064-EF86-2C53-EB99-21A357A64F6A}"/>
              </a:ext>
            </a:extLst>
          </p:cNvPr>
          <p:cNvSpPr txBox="1"/>
          <p:nvPr/>
        </p:nvSpPr>
        <p:spPr>
          <a:xfrm>
            <a:off x="6151418" y="11420417"/>
            <a:ext cx="10421568" cy="988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ja-JP" altLang="en-US" sz="3200" dirty="0"/>
              <a:t>例：正解の画像ではないです</a:t>
            </a:r>
            <a:endParaRPr lang="en-US" altLang="ja-JP" sz="3200" dirty="0"/>
          </a:p>
          <a:p>
            <a:pPr marL="0" marR="0" indent="0" algn="l" defTabSz="2438400" rtl="0" fontAlgn="auto" latinLnBrk="0" hangingPunct="0">
              <a:lnSpc>
                <a:spcPct val="90000"/>
              </a:lnSpc>
              <a:spcBef>
                <a:spcPts val="0"/>
              </a:spcBef>
              <a:spcAft>
                <a:spcPts val="0"/>
              </a:spcAft>
              <a:buClrTx/>
              <a:buSzTx/>
              <a:buFontTx/>
              <a:buNone/>
              <a:tabLst/>
            </a:pPr>
            <a:r>
              <a:rPr lang="en-US" altLang="ja-JP" sz="3200" dirty="0" err="1"/>
              <a:t>plt.title</a:t>
            </a:r>
            <a:r>
              <a:rPr lang="en-US" altLang="ja-JP" sz="3200" dirty="0"/>
              <a:t>(???,</a:t>
            </a:r>
            <a:r>
              <a:rPr lang="en-US" altLang="ja-JP" sz="3200" dirty="0" err="1"/>
              <a:t>fontsize</a:t>
            </a:r>
            <a:r>
              <a:rPr lang="en-US" altLang="ja-JP" sz="3200" dirty="0"/>
              <a:t>=??)</a:t>
            </a:r>
            <a:r>
              <a:rPr lang="ja-JP" altLang="en-US" sz="3200" dirty="0"/>
              <a:t>で表示するサイズが変えられます</a:t>
            </a:r>
            <a:endPar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21614289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t>グループ演習</a:t>
            </a:r>
            <a:endParaRPr dirty="0"/>
          </a:p>
        </p:txBody>
      </p:sp>
      <p:sp>
        <p:nvSpPr>
          <p:cNvPr id="311" name="入力データに対してカーネルと呼ばれる小さな行列をスライドさせながら学習させる手法"/>
          <p:cNvSpPr txBox="1"/>
          <p:nvPr/>
        </p:nvSpPr>
        <p:spPr>
          <a:xfrm>
            <a:off x="2785547" y="3933018"/>
            <a:ext cx="16728939"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問３</a:t>
            </a:r>
            <a:endParaRPr lang="en-US" altLang="ja-JP" sz="3600" dirty="0"/>
          </a:p>
          <a:p>
            <a:r>
              <a:rPr lang="ja-JP" altLang="en-US" sz="3600" dirty="0"/>
              <a:t>　　</a:t>
            </a:r>
            <a:r>
              <a:rPr lang="en-US" altLang="ja-JP" sz="3600" dirty="0"/>
              <a:t>train</a:t>
            </a:r>
            <a:r>
              <a:rPr lang="ja-JP" altLang="en-US" sz="3600" dirty="0"/>
              <a:t>の画像の最初の</a:t>
            </a:r>
            <a:r>
              <a:rPr lang="en-US" altLang="ja-JP" sz="3600" dirty="0"/>
              <a:t>18</a:t>
            </a:r>
            <a:r>
              <a:rPr lang="ja-JP" altLang="en-US" sz="3600" dirty="0"/>
              <a:t>枚を</a:t>
            </a:r>
            <a:r>
              <a:rPr lang="en-US" altLang="ja-JP" sz="3600" dirty="0"/>
              <a:t>matplotlib</a:t>
            </a:r>
            <a:r>
              <a:rPr lang="ja-JP" altLang="en-US" sz="3600" dirty="0"/>
              <a:t>の</a:t>
            </a:r>
            <a:r>
              <a:rPr lang="en-US" altLang="ja-JP" sz="3600" dirty="0"/>
              <a:t>subplot</a:t>
            </a:r>
            <a:r>
              <a:rPr lang="ja-JP" altLang="en-US" sz="3600" dirty="0"/>
              <a:t>を使って縦</a:t>
            </a:r>
            <a:r>
              <a:rPr lang="en-US" altLang="ja-JP" sz="3600" dirty="0"/>
              <a:t>3</a:t>
            </a:r>
            <a:r>
              <a:rPr lang="ja-JP" altLang="en-US" sz="3600" dirty="0"/>
              <a:t>、横</a:t>
            </a:r>
            <a:r>
              <a:rPr lang="en-US" altLang="ja-JP" sz="3600" dirty="0"/>
              <a:t>6</a:t>
            </a:r>
            <a:r>
              <a:rPr lang="ja-JP" altLang="en-US" sz="3600" dirty="0"/>
              <a:t>で表示する</a:t>
            </a:r>
            <a:endParaRPr lang="en-US" altLang="ja-JP" sz="3600" dirty="0"/>
          </a:p>
          <a:p>
            <a:r>
              <a:rPr lang="ja-JP" altLang="en-US" sz="3600" dirty="0"/>
              <a:t>　　その際に目盛りを消して表示してください。</a:t>
            </a:r>
            <a:endParaRPr lang="en-US" altLang="ja-JP" sz="3600" dirty="0"/>
          </a:p>
          <a:p>
            <a:r>
              <a:rPr lang="ja-JP" altLang="en-US" sz="3600" dirty="0"/>
              <a:t>　　</a:t>
            </a:r>
            <a:r>
              <a:rPr lang="en-US" altLang="ja-JP" sz="3600" dirty="0"/>
              <a:t>(matplotlib</a:t>
            </a:r>
            <a:r>
              <a:rPr lang="ja-JP" altLang="en-US" sz="3600" dirty="0"/>
              <a:t>で検索するとオプションの使い方が色々出てきます。</a:t>
            </a:r>
            <a:r>
              <a:rPr lang="en-US" altLang="ja-JP" sz="3600" dirty="0"/>
              <a:t>)</a:t>
            </a:r>
          </a:p>
          <a:p>
            <a:r>
              <a:rPr lang="ja-JP" altLang="en-US" sz="3600" dirty="0"/>
              <a:t>　　　</a:t>
            </a:r>
            <a:r>
              <a:rPr lang="ja-JP" altLang="en-US" sz="3600" dirty="0">
                <a:solidFill>
                  <a:srgbClr val="FF0000"/>
                </a:solidFill>
              </a:rPr>
              <a:t>提出方法：</a:t>
            </a:r>
            <a:r>
              <a:rPr lang="en-US" altLang="ja-JP" sz="3600" dirty="0">
                <a:solidFill>
                  <a:srgbClr val="FF0000"/>
                </a:solidFill>
              </a:rPr>
              <a:t>3_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p:txBody>
      </p:sp>
      <p:sp>
        <p:nvSpPr>
          <p:cNvPr id="10" name="テキスト ボックス 9">
            <a:extLst>
              <a:ext uri="{FF2B5EF4-FFF2-40B4-BE49-F238E27FC236}">
                <a16:creationId xmlns:a16="http://schemas.microsoft.com/office/drawing/2014/main" id="{D16C83C2-BA8E-41A5-8421-6F57C29DB86C}"/>
              </a:ext>
            </a:extLst>
          </p:cNvPr>
          <p:cNvSpPr txBox="1"/>
          <p:nvPr/>
        </p:nvSpPr>
        <p:spPr>
          <a:xfrm>
            <a:off x="18208880" y="5879271"/>
            <a:ext cx="5718532" cy="978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u="sng" dirty="0"/>
              <a:t>公式</a:t>
            </a:r>
            <a:r>
              <a:rPr lang="en-US" altLang="ja-JP" sz="3200" u="sng" dirty="0"/>
              <a:t>URL</a:t>
            </a:r>
            <a:r>
              <a:rPr lang="ja-JP" altLang="en-US" sz="3200" u="sng" dirty="0"/>
              <a:t>　</a:t>
            </a:r>
            <a:r>
              <a:rPr lang="en-US" altLang="ja-JP" sz="3200" u="sng" dirty="0"/>
              <a:t>https://matplotlib.org/</a:t>
            </a:r>
            <a:endParaRPr lang="ja-JP" altLang="en-US" sz="3200" u="sng" dirty="0"/>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1626625" y="9451017"/>
            <a:ext cx="20831024"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問４　</a:t>
            </a:r>
            <a:r>
              <a:rPr lang="en-US" altLang="ja-JP" sz="3600" dirty="0" err="1"/>
              <a:t>MLP</a:t>
            </a:r>
            <a:r>
              <a:rPr lang="ja-JP" altLang="en-US" sz="3600" dirty="0"/>
              <a:t>を実行して一番</a:t>
            </a:r>
            <a:r>
              <a:rPr lang="en-US" altLang="ja-JP" sz="3600" dirty="0"/>
              <a:t>test</a:t>
            </a:r>
            <a:r>
              <a:rPr lang="ja-JP" altLang="en-US" sz="3600" dirty="0"/>
              <a:t>データの</a:t>
            </a:r>
            <a:r>
              <a:rPr lang="en-US" altLang="ja-JP" sz="3600" dirty="0"/>
              <a:t>accuracy</a:t>
            </a:r>
            <a:r>
              <a:rPr lang="ja-JP" altLang="en-US" sz="3600" dirty="0"/>
              <a:t>がグループ内で高いモデルの学習結果を提出しなさい</a:t>
            </a:r>
            <a:endParaRPr lang="en-US" altLang="ja-JP" sz="3600" dirty="0"/>
          </a:p>
          <a:p>
            <a:r>
              <a:rPr lang="ja-JP" altLang="en-US" sz="3600" dirty="0"/>
              <a:t>　　　</a:t>
            </a:r>
            <a:r>
              <a:rPr lang="ja-JP" altLang="en-US" sz="3600" dirty="0">
                <a:solidFill>
                  <a:srgbClr val="FF0000"/>
                </a:solidFill>
              </a:rPr>
              <a:t>提出方法：</a:t>
            </a:r>
            <a:r>
              <a:rPr lang="en-US" altLang="ja-JP" sz="3600" dirty="0">
                <a:solidFill>
                  <a:srgbClr val="FF0000"/>
                </a:solidFill>
              </a:rPr>
              <a:t>4_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p:txBody>
      </p:sp>
      <p:sp>
        <p:nvSpPr>
          <p:cNvPr id="3" name="テキスト ボックス 2">
            <a:extLst>
              <a:ext uri="{FF2B5EF4-FFF2-40B4-BE49-F238E27FC236}">
                <a16:creationId xmlns:a16="http://schemas.microsoft.com/office/drawing/2014/main" id="{8A5FAAC9-C574-C5DA-6C2D-5D20432DD82C}"/>
              </a:ext>
            </a:extLst>
          </p:cNvPr>
          <p:cNvSpPr txBox="1"/>
          <p:nvPr/>
        </p:nvSpPr>
        <p:spPr>
          <a:xfrm>
            <a:off x="1626625" y="10783838"/>
            <a:ext cx="20831024"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問５　</a:t>
            </a:r>
            <a:r>
              <a:rPr lang="en-US" altLang="ja-JP" sz="3600" dirty="0"/>
              <a:t>CNN</a:t>
            </a:r>
            <a:r>
              <a:rPr lang="ja-JP" altLang="en-US" sz="3600" dirty="0"/>
              <a:t>を実行して一番</a:t>
            </a:r>
            <a:r>
              <a:rPr lang="en-US" altLang="ja-JP" sz="3600" dirty="0"/>
              <a:t>test</a:t>
            </a:r>
            <a:r>
              <a:rPr lang="ja-JP" altLang="en-US" sz="3600" dirty="0"/>
              <a:t>データの</a:t>
            </a:r>
            <a:r>
              <a:rPr lang="en-US" altLang="ja-JP" sz="3600" dirty="0"/>
              <a:t>accuracy</a:t>
            </a:r>
            <a:r>
              <a:rPr lang="ja-JP" altLang="en-US" sz="3600" dirty="0"/>
              <a:t>がグループ内で高いモデルの学習結果を提出しなさい</a:t>
            </a:r>
            <a:endParaRPr lang="en-US" altLang="ja-JP" sz="3600" dirty="0"/>
          </a:p>
          <a:p>
            <a:pPr algn="l"/>
            <a:r>
              <a:rPr lang="ja-JP" altLang="en-US" sz="3600" dirty="0"/>
              <a:t>　　　</a:t>
            </a:r>
            <a:r>
              <a:rPr lang="ja-JP" altLang="en-US" sz="3600" dirty="0">
                <a:solidFill>
                  <a:srgbClr val="FF0000"/>
                </a:solidFill>
              </a:rPr>
              <a:t>提出方法：</a:t>
            </a:r>
            <a:r>
              <a:rPr lang="en-US" altLang="ja-JP" sz="3600" dirty="0">
                <a:solidFill>
                  <a:srgbClr val="FF0000"/>
                </a:solidFill>
              </a:rPr>
              <a:t>5_</a:t>
            </a:r>
            <a:r>
              <a:rPr lang="ja-JP" altLang="en-US" sz="3600" dirty="0">
                <a:solidFill>
                  <a:srgbClr val="FF0000"/>
                </a:solidFill>
              </a:rPr>
              <a:t>グループ番号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)_</a:t>
            </a:r>
            <a:r>
              <a:rPr lang="ja-JP" altLang="en-US" sz="3600" dirty="0">
                <a:solidFill>
                  <a:srgbClr val="FF0000"/>
                </a:solidFill>
              </a:rPr>
              <a:t>名前</a:t>
            </a:r>
            <a:r>
              <a:rPr lang="en-US" altLang="ja-JP" sz="3600" dirty="0">
                <a:solidFill>
                  <a:srgbClr val="FF0000"/>
                </a:solidFill>
              </a:rPr>
              <a:t>_</a:t>
            </a:r>
            <a:r>
              <a:rPr lang="ja-JP" altLang="en-US" sz="3600" dirty="0">
                <a:solidFill>
                  <a:srgbClr val="FF0000"/>
                </a:solidFill>
              </a:rPr>
              <a:t>学籍番号</a:t>
            </a:r>
            <a:r>
              <a:rPr lang="en-US" altLang="ja-JP" sz="3600" dirty="0">
                <a:solidFill>
                  <a:srgbClr val="FF0000"/>
                </a:solidFill>
              </a:rPr>
              <a:t>(</a:t>
            </a:r>
            <a:r>
              <a:rPr lang="ja-JP" altLang="en-US" sz="3600" dirty="0">
                <a:solidFill>
                  <a:srgbClr val="FF0000"/>
                </a:solidFill>
              </a:rPr>
              <a:t>半角</a:t>
            </a:r>
            <a:r>
              <a:rPr lang="en-US" altLang="ja-JP" sz="3600" dirty="0">
                <a:solidFill>
                  <a:srgbClr val="FF0000"/>
                </a:solidFill>
              </a:rPr>
              <a:t>).</a:t>
            </a:r>
            <a:r>
              <a:rPr lang="en-US" altLang="ja-JP" sz="3600" dirty="0" err="1">
                <a:solidFill>
                  <a:srgbClr val="FF0000"/>
                </a:solidFill>
              </a:rPr>
              <a:t>png</a:t>
            </a:r>
            <a:endParaRPr lang="en-US" altLang="ja-JP" sz="3600" dirty="0">
              <a:solidFill>
                <a:srgbClr val="FF0000"/>
              </a:solidFill>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t>ブレイクアウトルームでグループごとに分かれて演習を行ってもらいます。</a:t>
            </a:r>
            <a:endParaRPr lang="en-US" altLang="ja-JP" sz="3200" dirty="0"/>
          </a:p>
          <a:p>
            <a:r>
              <a:rPr lang="ja-JP" altLang="en-US" sz="3200" dirty="0"/>
              <a:t>ブレイクアウトルームの部屋番号をグループ番号とします。</a:t>
            </a:r>
            <a:endParaRPr lang="en-US" altLang="ja-JP" sz="3200" dirty="0"/>
          </a:p>
          <a:p>
            <a:r>
              <a:rPr lang="ja-JP" altLang="en-US" sz="3200" dirty="0"/>
              <a:t>原則グループで</a:t>
            </a:r>
            <a:r>
              <a:rPr lang="en-US" altLang="ja-JP" sz="3200" dirty="0"/>
              <a:t>1</a:t>
            </a:r>
            <a:r>
              <a:rPr lang="ja-JP" altLang="en-US" sz="3200" dirty="0"/>
              <a:t>つの答案を作ってそれぞれ全員に提出してもらいます。</a:t>
            </a:r>
            <a:endParaRPr lang="en-US" altLang="ja-JP" sz="3200" dirty="0"/>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4BE15928-4594-EA90-AD2B-B6965B743483}"/>
              </a:ext>
            </a:extLst>
          </p:cNvPr>
          <p:cNvSpPr txBox="1"/>
          <p:nvPr/>
        </p:nvSpPr>
        <p:spPr>
          <a:xfrm>
            <a:off x="1626625" y="12214957"/>
            <a:ext cx="20332489" cy="1210588"/>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4000" dirty="0"/>
              <a:t>最後に全てコードを残して、</a:t>
            </a:r>
            <a:r>
              <a:rPr lang="ja-JP" altLang="en-US" sz="4000" dirty="0">
                <a:solidFill>
                  <a:srgbClr val="FF0000"/>
                </a:solidFill>
              </a:rPr>
              <a:t>グループ番号</a:t>
            </a:r>
            <a:r>
              <a:rPr lang="en-US" altLang="ja-JP" sz="4000" dirty="0">
                <a:solidFill>
                  <a:srgbClr val="FF0000"/>
                </a:solidFill>
              </a:rPr>
              <a:t>(</a:t>
            </a:r>
            <a:r>
              <a:rPr lang="ja-JP" altLang="en-US" sz="4000" dirty="0">
                <a:solidFill>
                  <a:srgbClr val="FF0000"/>
                </a:solidFill>
              </a:rPr>
              <a:t>半角</a:t>
            </a:r>
            <a:r>
              <a:rPr lang="en-US" altLang="ja-JP" sz="4000" dirty="0">
                <a:solidFill>
                  <a:srgbClr val="FF0000"/>
                </a:solidFill>
              </a:rPr>
              <a:t>)_</a:t>
            </a:r>
            <a:r>
              <a:rPr lang="ja-JP" altLang="en-US" sz="4000" dirty="0">
                <a:solidFill>
                  <a:srgbClr val="FF0000"/>
                </a:solidFill>
              </a:rPr>
              <a:t>名前</a:t>
            </a:r>
            <a:r>
              <a:rPr lang="en-US" altLang="ja-JP" sz="4000" dirty="0">
                <a:solidFill>
                  <a:srgbClr val="FF0000"/>
                </a:solidFill>
              </a:rPr>
              <a:t>_</a:t>
            </a:r>
            <a:r>
              <a:rPr lang="ja-JP" altLang="en-US" sz="4000" dirty="0">
                <a:solidFill>
                  <a:srgbClr val="FF0000"/>
                </a:solidFill>
              </a:rPr>
              <a:t>学籍番号</a:t>
            </a:r>
            <a:r>
              <a:rPr lang="en-US" altLang="ja-JP" sz="4000" dirty="0">
                <a:solidFill>
                  <a:srgbClr val="FF0000"/>
                </a:solidFill>
              </a:rPr>
              <a:t>(</a:t>
            </a:r>
            <a:r>
              <a:rPr lang="ja-JP" altLang="en-US" sz="4000" dirty="0">
                <a:solidFill>
                  <a:srgbClr val="FF0000"/>
                </a:solidFill>
              </a:rPr>
              <a:t>半角</a:t>
            </a:r>
            <a:r>
              <a:rPr lang="en-US" altLang="ja-JP" sz="4000" dirty="0">
                <a:solidFill>
                  <a:srgbClr val="FF0000"/>
                </a:solidFill>
              </a:rPr>
              <a:t>).</a:t>
            </a:r>
            <a:r>
              <a:rPr lang="en-US" altLang="ja-JP" sz="4000" dirty="0" err="1">
                <a:solidFill>
                  <a:srgbClr val="FF0000"/>
                </a:solidFill>
              </a:rPr>
              <a:t>py</a:t>
            </a:r>
            <a:r>
              <a:rPr lang="ja-JP" altLang="en-US" sz="4000" dirty="0"/>
              <a:t>で提出すること</a:t>
            </a:r>
            <a:endParaRPr lang="en-US" altLang="ja-JP" sz="4000" dirty="0"/>
          </a:p>
          <a:p>
            <a:r>
              <a:rPr lang="en-US" altLang="ja-JP" sz="4000" dirty="0"/>
              <a:t>(ex. 3_</a:t>
            </a:r>
            <a:r>
              <a:rPr lang="ja-JP" altLang="en-US" sz="4000" dirty="0"/>
              <a:t>須藤毅顕</a:t>
            </a:r>
            <a:r>
              <a:rPr lang="en-US" altLang="ja-JP" sz="4000" dirty="0"/>
              <a:t>_12345678.py)</a:t>
            </a:r>
          </a:p>
        </p:txBody>
      </p:sp>
      <p:pic>
        <p:nvPicPr>
          <p:cNvPr id="5" name="図 4">
            <a:extLst>
              <a:ext uri="{FF2B5EF4-FFF2-40B4-BE49-F238E27FC236}">
                <a16:creationId xmlns:a16="http://schemas.microsoft.com/office/drawing/2014/main" id="{29C80919-6872-1865-42AB-388D6FB22F06}"/>
              </a:ext>
            </a:extLst>
          </p:cNvPr>
          <p:cNvPicPr>
            <a:picLocks noChangeAspect="1"/>
          </p:cNvPicPr>
          <p:nvPr/>
        </p:nvPicPr>
        <p:blipFill rotWithShape="1">
          <a:blip r:embed="rId2"/>
          <a:srcRect t="17703"/>
          <a:stretch/>
        </p:blipFill>
        <p:spPr>
          <a:xfrm>
            <a:off x="4219989" y="7167510"/>
            <a:ext cx="9865465" cy="1952176"/>
          </a:xfrm>
          <a:prstGeom prst="rect">
            <a:avLst/>
          </a:prstGeom>
        </p:spPr>
      </p:pic>
      <p:sp>
        <p:nvSpPr>
          <p:cNvPr id="6" name="矢印: 右 5">
            <a:extLst>
              <a:ext uri="{FF2B5EF4-FFF2-40B4-BE49-F238E27FC236}">
                <a16:creationId xmlns:a16="http://schemas.microsoft.com/office/drawing/2014/main" id="{84D3F687-02A7-39BB-5C76-CC0157DD384D}"/>
              </a:ext>
            </a:extLst>
          </p:cNvPr>
          <p:cNvSpPr/>
          <p:nvPr/>
        </p:nvSpPr>
        <p:spPr>
          <a:xfrm rot="10800000">
            <a:off x="14427201" y="7601488"/>
            <a:ext cx="1265382" cy="644862"/>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 name="入力データに対してカーネルと呼ばれる小さな行列をスライドさせながら学習させる手法">
            <a:extLst>
              <a:ext uri="{FF2B5EF4-FFF2-40B4-BE49-F238E27FC236}">
                <a16:creationId xmlns:a16="http://schemas.microsoft.com/office/drawing/2014/main" id="{BD3165C9-59FC-F5FE-CA91-E934B52F7E20}"/>
              </a:ext>
            </a:extLst>
          </p:cNvPr>
          <p:cNvSpPr txBox="1"/>
          <p:nvPr/>
        </p:nvSpPr>
        <p:spPr>
          <a:xfrm>
            <a:off x="16034329" y="7659124"/>
            <a:ext cx="711661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t>この目盛りを消してください</a:t>
            </a:r>
            <a:endParaRPr lang="en-US" altLang="ja-JP" sz="3200" dirty="0"/>
          </a:p>
        </p:txBody>
      </p:sp>
    </p:spTree>
    <p:extLst>
      <p:ext uri="{BB962C8B-B14F-4D97-AF65-F5344CB8AC3E}">
        <p14:creationId xmlns:p14="http://schemas.microsoft.com/office/powerpoint/2010/main" val="20143854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5CF793-1623-FAC1-29DA-63DAC441581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87618" y="2149792"/>
            <a:ext cx="7882399" cy="5191094"/>
          </a:xfrm>
          <a:prstGeom prst="rect">
            <a:avLst/>
          </a:prstGeom>
        </p:spPr>
      </p:pic>
      <p:pic>
        <p:nvPicPr>
          <p:cNvPr id="9" name="図 8">
            <a:extLst>
              <a:ext uri="{FF2B5EF4-FFF2-40B4-BE49-F238E27FC236}">
                <a16:creationId xmlns:a16="http://schemas.microsoft.com/office/drawing/2014/main" id="{D2039F2C-11B6-0EA5-189F-D1A27DA85F8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1101935" y="7862119"/>
            <a:ext cx="7768082" cy="5104740"/>
          </a:xfrm>
          <a:prstGeom prst="rect">
            <a:avLst/>
          </a:prstGeom>
        </p:spPr>
      </p:pic>
      <p:sp>
        <p:nvSpPr>
          <p:cNvPr id="10" name="テキスト ボックス 9">
            <a:extLst>
              <a:ext uri="{FF2B5EF4-FFF2-40B4-BE49-F238E27FC236}">
                <a16:creationId xmlns:a16="http://schemas.microsoft.com/office/drawing/2014/main" id="{36D04447-4ACE-0E35-53D4-F4F4E2223D91}"/>
              </a:ext>
            </a:extLst>
          </p:cNvPr>
          <p:cNvSpPr txBox="1"/>
          <p:nvPr/>
        </p:nvSpPr>
        <p:spPr>
          <a:xfrm>
            <a:off x="2145170" y="1070491"/>
            <a:ext cx="727623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3200" dirty="0"/>
              <a:t>試しにやった</a:t>
            </a:r>
            <a:r>
              <a:rPr lang="en-US" altLang="ja-JP" sz="3200" dirty="0"/>
              <a:t>MLP</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では精度</a:t>
            </a:r>
            <a:r>
              <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45%</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でした</a:t>
            </a:r>
          </a:p>
        </p:txBody>
      </p:sp>
      <p:sp>
        <p:nvSpPr>
          <p:cNvPr id="11" name="テキスト ボックス 10">
            <a:extLst>
              <a:ext uri="{FF2B5EF4-FFF2-40B4-BE49-F238E27FC236}">
                <a16:creationId xmlns:a16="http://schemas.microsoft.com/office/drawing/2014/main" id="{DE584209-C6EE-058B-4A6C-E2A025A2BDAE}"/>
              </a:ext>
            </a:extLst>
          </p:cNvPr>
          <p:cNvSpPr txBox="1"/>
          <p:nvPr/>
        </p:nvSpPr>
        <p:spPr>
          <a:xfrm>
            <a:off x="14220772" y="931656"/>
            <a:ext cx="6539911" cy="988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試しにやった</a:t>
            </a:r>
            <a:r>
              <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CNN</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ではエポック</a:t>
            </a:r>
            <a:r>
              <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15</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a:t>
            </a:r>
            <a:r>
              <a:rPr lang="ja-JP" altLang="en-US" sz="3200" dirty="0"/>
              <a:t>精度</a:t>
            </a:r>
            <a:r>
              <a:rPr lang="en-US" altLang="ja-JP" sz="3200" dirty="0"/>
              <a:t>75%</a:t>
            </a:r>
            <a:r>
              <a:rPr lang="ja-JP" altLang="en-US" sz="3200" dirty="0"/>
              <a:t>ぐらいでした</a:t>
            </a:r>
            <a:endPar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pic>
        <p:nvPicPr>
          <p:cNvPr id="2" name="図 1">
            <a:extLst>
              <a:ext uri="{FF2B5EF4-FFF2-40B4-BE49-F238E27FC236}">
                <a16:creationId xmlns:a16="http://schemas.microsoft.com/office/drawing/2014/main" id="{E70D117B-DE0C-C11F-474B-583DAE195E1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3313535" y="2226848"/>
            <a:ext cx="8066260" cy="5261580"/>
          </a:xfrm>
          <a:prstGeom prst="rect">
            <a:avLst/>
          </a:prstGeom>
        </p:spPr>
      </p:pic>
      <p:pic>
        <p:nvPicPr>
          <p:cNvPr id="3" name="図 2">
            <a:extLst>
              <a:ext uri="{FF2B5EF4-FFF2-40B4-BE49-F238E27FC236}">
                <a16:creationId xmlns:a16="http://schemas.microsoft.com/office/drawing/2014/main" id="{9954E04F-FDEF-FC31-DE0D-6413B8CD5541}"/>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Lst>
          </a:blip>
          <a:stretch>
            <a:fillRect/>
          </a:stretch>
        </p:blipFill>
        <p:spPr>
          <a:xfrm>
            <a:off x="13601660" y="8016231"/>
            <a:ext cx="7778133" cy="5178077"/>
          </a:xfrm>
          <a:prstGeom prst="rect">
            <a:avLst/>
          </a:prstGeom>
        </p:spPr>
      </p:pic>
    </p:spTree>
    <p:extLst>
      <p:ext uri="{BB962C8B-B14F-4D97-AF65-F5344CB8AC3E}">
        <p14:creationId xmlns:p14="http://schemas.microsoft.com/office/powerpoint/2010/main" val="1071223986"/>
      </p:ext>
    </p:extLst>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8399</TotalTime>
  <Words>1918</Words>
  <Application>Microsoft Macintosh PowerPoint</Application>
  <PresentationFormat>ユーザー設定</PresentationFormat>
  <Paragraphs>203</Paragraphs>
  <Slides>15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15</vt:i4>
      </vt:variant>
    </vt:vector>
  </HeadingPairs>
  <TitlesOfParts>
    <vt:vector size="26" baseType="lpstr">
      <vt:lpstr>ヒラギノ角ゴ ProN W3</vt:lpstr>
      <vt:lpstr>ヒラギノ角ゴ ProN W6</vt:lpstr>
      <vt:lpstr>Canela Bold</vt:lpstr>
      <vt:lpstr>Canela Deck Regular</vt:lpstr>
      <vt:lpstr>Canela Regular</vt:lpstr>
      <vt:lpstr>Canela Text Regular</vt:lpstr>
      <vt:lpstr>Graphik</vt:lpstr>
      <vt:lpstr>Graphik-Medium</vt:lpstr>
      <vt:lpstr>Graphik-SemiboldItalic</vt:lpstr>
      <vt:lpstr>Helvetica Neue Light</vt:lpstr>
      <vt:lpstr>23_ClassicWhite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30</cp:revision>
  <dcterms:modified xsi:type="dcterms:W3CDTF">2024-07-25T00:54:11Z</dcterms:modified>
</cp:coreProperties>
</file>