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33" r:id="rId3"/>
    <p:sldId id="332" r:id="rId4"/>
    <p:sldId id="311" r:id="rId5"/>
    <p:sldId id="312" r:id="rId6"/>
    <p:sldId id="403" r:id="rId7"/>
    <p:sldId id="404" r:id="rId8"/>
    <p:sldId id="313" r:id="rId9"/>
    <p:sldId id="314" r:id="rId10"/>
    <p:sldId id="315" r:id="rId11"/>
    <p:sldId id="316" r:id="rId12"/>
    <p:sldId id="317" r:id="rId13"/>
    <p:sldId id="405" r:id="rId14"/>
    <p:sldId id="258" r:id="rId15"/>
    <p:sldId id="426" r:id="rId16"/>
    <p:sldId id="427" r:id="rId17"/>
    <p:sldId id="428" r:id="rId18"/>
    <p:sldId id="443" r:id="rId19"/>
    <p:sldId id="386" r:id="rId20"/>
    <p:sldId id="395" r:id="rId21"/>
    <p:sldId id="413" r:id="rId22"/>
    <p:sldId id="414" r:id="rId23"/>
    <p:sldId id="444" r:id="rId24"/>
    <p:sldId id="445" r:id="rId25"/>
    <p:sldId id="446" r:id="rId26"/>
    <p:sldId id="415" r:id="rId27"/>
    <p:sldId id="417" r:id="rId28"/>
    <p:sldId id="447" r:id="rId29"/>
    <p:sldId id="430" r:id="rId30"/>
    <p:sldId id="448" r:id="rId31"/>
    <p:sldId id="432" r:id="rId32"/>
    <p:sldId id="449" r:id="rId33"/>
    <p:sldId id="433" r:id="rId34"/>
    <p:sldId id="450" r:id="rId35"/>
    <p:sldId id="418" r:id="rId36"/>
    <p:sldId id="419" r:id="rId37"/>
    <p:sldId id="421" r:id="rId38"/>
    <p:sldId id="451" r:id="rId39"/>
    <p:sldId id="436" r:id="rId40"/>
    <p:sldId id="452" r:id="rId41"/>
    <p:sldId id="437" r:id="rId42"/>
    <p:sldId id="438" r:id="rId43"/>
    <p:sldId id="439" r:id="rId44"/>
    <p:sldId id="434" r:id="rId45"/>
    <p:sldId id="440" r:id="rId46"/>
    <p:sldId id="441" r:id="rId47"/>
    <p:sldId id="442" r:id="rId4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900"/>
    <a:srgbClr val="FFFFFF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38" autoAdjust="0"/>
  </p:normalViewPr>
  <p:slideViewPr>
    <p:cSldViewPr snapToGrid="0">
      <p:cViewPr varScale="1">
        <p:scale>
          <a:sx n="109" d="100"/>
          <a:sy n="109" d="100"/>
        </p:scale>
        <p:origin x="216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1F212-0CF5-43EB-B80E-7A651D7C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021A0B-AA81-45FD-9351-C2899040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631633-02A3-422C-9BF3-4B4106F0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3A3CAC-ACDC-40FE-8C0A-C5CBFA73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C6AAD-B024-4D55-9E2D-B7EFC88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B216E-3C9A-4C45-A48A-3F10AA36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92AF92-7293-409E-A7CD-D1F15B41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F1145-1F7F-4A2F-8176-9987048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46FC30-1196-4BC5-A38E-7CD8ABB5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C52D73-9CB0-4286-A655-B1CEEFC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B4DDE6-14A9-408B-86A9-E2AE5755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11354-3C91-4D89-836E-2F6D6F16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6889F-8BFE-47A9-85A8-C5C048C7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0EDC9-B491-4FFD-B659-4BD03C8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DB4F3-B330-4268-A44D-098D7C4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1297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C4E18-A0B9-4CE6-880C-22F9F38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67291-648C-486B-B35A-F50EEE32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9CD90-2F3B-4553-BE29-E251CEF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ADA6B-5C3B-483D-BC27-6BDB6605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83908-B898-4A88-956E-E39D25B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C7A45-8DAF-4907-A17E-464DA93D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45249-A97B-43FE-9ED4-9479C3BC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4C134-065D-475A-AEBF-A147E94A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9B84C-3261-45FA-B130-167BDCE2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C26C9-83EE-4C51-943A-F9C3919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7E622-FD9A-4733-A878-A76BDB0A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0D2B4-5573-4466-8F89-4CBCE1227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8E17E4-ABCF-4C74-8D46-24C7E947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2CC7F0-9B06-45EE-AB0F-130E771C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2AD4C7-9C18-40E0-81C1-4C2726A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88EB7-AF44-4912-99DE-EC60BB1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1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214F6-4AC4-4843-BB07-383D229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E12E-5B23-4B85-AAD8-73A09BC7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16646-648A-48B3-9028-D832F8CF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C19FDB-B3A9-4E19-9185-D633F726A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008B72-603D-4838-A66B-DED5C389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5B69DD-0C24-4DB9-833B-5080044C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4B87FA-47B8-42C9-A744-B623C2F8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A93B6F-9C54-4B54-956C-042CB18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FC004-CE92-4093-BF5D-0322495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613CFF-DE6B-4334-9D3C-2B3CE653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01CB54-1F21-4BA3-B5F5-8E0867E8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2A9550-11A2-4530-8C45-DA3759AA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4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8A5108-5C60-4AA6-9B0C-36470804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122C0F-3FF7-4A76-8EFE-93F88C2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B3FA10-9C0B-4E5F-88EB-4F6C0D4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A9EDF-7E47-4C47-8CD4-0851490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C2B8E-1D68-43F8-8B5E-854FB278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6CD822-8352-49FD-8799-3CA70151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ED4177-47E0-4F01-80D4-82F45C1B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9416C8-E431-46CF-BC74-7059C537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26EF0E-5586-40D6-8DDE-DD8B8549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7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B68A6-6E68-4BBF-9389-41E0AC3E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3C0FC8-BC56-467E-9AC0-CE19D9ED8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D8FD-27A1-4C62-B7A5-159B3A9A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8D2F3-0D8E-4D4E-ABC6-C68F36C3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CF8A8-A251-4C30-B5D1-02ACF9A2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B55E93-6BFE-44AE-9077-A7E5510F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ABDAC-A6AC-41C5-A7F9-F0CA154E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CB444-1211-4DC1-B2AE-58EA0909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A9173-6B7C-4F47-A701-6C6C38C8A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3A348-DB95-4BB6-8D8C-B5F4B35C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0675D-4C0C-4E5E-A0CA-DBE27245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AD2934-0D71-4BD6-900B-4BF0F4994134}"/>
              </a:ext>
            </a:extLst>
          </p:cNvPr>
          <p:cNvSpPr txBox="1"/>
          <p:nvPr/>
        </p:nvSpPr>
        <p:spPr>
          <a:xfrm>
            <a:off x="3875567" y="2080282"/>
            <a:ext cx="444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教師なし</a:t>
            </a:r>
            <a:r>
              <a:rPr kumimoji="1" lang="ja-JP" altLang="en-US" sz="3600"/>
              <a:t>機械学習②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FABCFD-7751-C739-489A-B0FAF51E848B}"/>
              </a:ext>
            </a:extLst>
          </p:cNvPr>
          <p:cNvSpPr txBox="1"/>
          <p:nvPr/>
        </p:nvSpPr>
        <p:spPr>
          <a:xfrm>
            <a:off x="8463280" y="5151120"/>
            <a:ext cx="275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統合教育機構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須藤毅顕</a:t>
            </a:r>
            <a:endParaRPr kumimoji="1" lang="ja-JP" altLang="en-US" sz="28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2C1DAC9-681C-31DE-4360-2B7FC284AEF2}"/>
              </a:ext>
            </a:extLst>
          </p:cNvPr>
          <p:cNvGrpSpPr/>
          <p:nvPr/>
        </p:nvGrpSpPr>
        <p:grpSpPr>
          <a:xfrm>
            <a:off x="223313" y="3319199"/>
            <a:ext cx="4712102" cy="3408485"/>
            <a:chOff x="377856" y="8320613"/>
            <a:chExt cx="6776355" cy="4901656"/>
          </a:xfrm>
        </p:grpSpPr>
        <p:pic>
          <p:nvPicPr>
            <p:cNvPr id="3" name="スクリーンショット 2024-03-07 16.19.54.png" descr="スクリーンショット 2024-03-07 16.19.54.png">
              <a:extLst>
                <a:ext uri="{FF2B5EF4-FFF2-40B4-BE49-F238E27FC236}">
                  <a16:creationId xmlns:a16="http://schemas.microsoft.com/office/drawing/2014/main" id="{ABF67D9A-5F2E-2BFB-C54C-89A9533C6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56" y="8320613"/>
              <a:ext cx="6776355" cy="490165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" name="図 4" descr="QR コード&#10;&#10;自動的に生成された説明">
              <a:extLst>
                <a:ext uri="{FF2B5EF4-FFF2-40B4-BE49-F238E27FC236}">
                  <a16:creationId xmlns:a16="http://schemas.microsoft.com/office/drawing/2014/main" id="{C7222D77-8E76-AEC4-72E6-656C376C8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22" y="9707758"/>
              <a:ext cx="3423197" cy="3423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80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線"/>
          <p:cNvSpPr/>
          <p:nvPr/>
        </p:nvSpPr>
        <p:spPr>
          <a:xfrm>
            <a:off x="5621556" y="4773352"/>
            <a:ext cx="136707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4" name="線"/>
          <p:cNvSpPr/>
          <p:nvPr/>
        </p:nvSpPr>
        <p:spPr>
          <a:xfrm flipV="1">
            <a:off x="4443537" y="4792945"/>
            <a:ext cx="1271682" cy="41369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5" name="線"/>
          <p:cNvSpPr/>
          <p:nvPr/>
        </p:nvSpPr>
        <p:spPr>
          <a:xfrm flipV="1">
            <a:off x="4126046" y="3360371"/>
            <a:ext cx="468106" cy="99989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6" name="線"/>
          <p:cNvSpPr/>
          <p:nvPr/>
        </p:nvSpPr>
        <p:spPr>
          <a:xfrm flipH="1" flipV="1">
            <a:off x="4459387" y="2985529"/>
            <a:ext cx="134716" cy="3422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7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8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9" name="線"/>
          <p:cNvSpPr/>
          <p:nvPr/>
        </p:nvSpPr>
        <p:spPr>
          <a:xfrm flipH="1" flipV="1">
            <a:off x="7487095" y="3999851"/>
            <a:ext cx="435839" cy="43583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0" name="線"/>
          <p:cNvSpPr/>
          <p:nvPr/>
        </p:nvSpPr>
        <p:spPr>
          <a:xfrm>
            <a:off x="6948641" y="3314104"/>
            <a:ext cx="470428" cy="50743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1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172" name="④各クラスタの中心点を新たな代表点とする"/>
          <p:cNvSpPr txBox="1"/>
          <p:nvPr/>
        </p:nvSpPr>
        <p:spPr>
          <a:xfrm>
            <a:off x="3326987" y="1347755"/>
            <a:ext cx="504625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/>
              <a:t>④</a:t>
            </a:r>
            <a:r>
              <a:rPr sz="2050" dirty="0" err="1"/>
              <a:t>各クラスタの</a:t>
            </a:r>
            <a:r>
              <a:rPr lang="ja-JP" altLang="en-US" sz="2050" dirty="0"/>
              <a:t>重心</a:t>
            </a:r>
            <a:r>
              <a:rPr sz="2050" dirty="0" err="1"/>
              <a:t>を新たな代表点とする</a:t>
            </a:r>
            <a:endParaRPr sz="2050" dirty="0"/>
          </a:p>
        </p:txBody>
      </p:sp>
      <p:sp>
        <p:nvSpPr>
          <p:cNvPr id="1173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4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5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6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7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8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9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0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1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2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3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4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5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6" name="楕円"/>
          <p:cNvSpPr/>
          <p:nvPr/>
        </p:nvSpPr>
        <p:spPr>
          <a:xfrm>
            <a:off x="4464651" y="3230514"/>
            <a:ext cx="222062" cy="242811"/>
          </a:xfrm>
          <a:prstGeom prst="ellipse">
            <a:avLst/>
          </a:prstGeom>
          <a:solidFill>
            <a:srgbClr val="FF26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7" name="楕円"/>
          <p:cNvSpPr/>
          <p:nvPr/>
        </p:nvSpPr>
        <p:spPr>
          <a:xfrm>
            <a:off x="7319182" y="3783257"/>
            <a:ext cx="197545" cy="180486"/>
          </a:xfrm>
          <a:prstGeom prst="ellipse">
            <a:avLst/>
          </a:prstGeom>
          <a:solidFill>
            <a:srgbClr val="00F9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8" name="楕円"/>
          <p:cNvSpPr/>
          <p:nvPr/>
        </p:nvSpPr>
        <p:spPr>
          <a:xfrm>
            <a:off x="5593661" y="4648453"/>
            <a:ext cx="234762" cy="255511"/>
          </a:xfrm>
          <a:prstGeom prst="ellipse">
            <a:avLst/>
          </a:prstGeom>
          <a:solidFill>
            <a:srgbClr val="FF40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9" name="線"/>
          <p:cNvSpPr/>
          <p:nvPr/>
        </p:nvSpPr>
        <p:spPr>
          <a:xfrm flipV="1">
            <a:off x="4685057" y="2980619"/>
            <a:ext cx="198578" cy="3129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200" name="⑤再度、代表点をもとに所属するクラスタを変えます"/>
          <p:cNvSpPr txBox="1"/>
          <p:nvPr/>
        </p:nvSpPr>
        <p:spPr>
          <a:xfrm>
            <a:off x="2806287" y="1324193"/>
            <a:ext cx="636071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⑤再度、代表点をもとに所属するクラスタを変えます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6301178-A8C1-41F1-BA38-8F7E616A3E9C}"/>
              </a:ext>
            </a:extLst>
          </p:cNvPr>
          <p:cNvGrpSpPr/>
          <p:nvPr/>
        </p:nvGrpSpPr>
        <p:grpSpPr>
          <a:xfrm>
            <a:off x="3361753" y="2646439"/>
            <a:ext cx="5156201" cy="3315960"/>
            <a:chOff x="3361753" y="2646439"/>
            <a:chExt cx="5156201" cy="3315960"/>
          </a:xfrm>
        </p:grpSpPr>
        <p:sp>
          <p:nvSpPr>
            <p:cNvPr id="1191" name="線"/>
            <p:cNvSpPr/>
            <p:nvPr/>
          </p:nvSpPr>
          <p:spPr>
            <a:xfrm flipV="1">
              <a:off x="5621556" y="4241886"/>
              <a:ext cx="948889" cy="531466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2" name="線"/>
            <p:cNvSpPr/>
            <p:nvPr/>
          </p:nvSpPr>
          <p:spPr>
            <a:xfrm flipV="1">
              <a:off x="4443537" y="4792945"/>
              <a:ext cx="1271682" cy="413690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3" name="線"/>
            <p:cNvSpPr/>
            <p:nvPr/>
          </p:nvSpPr>
          <p:spPr>
            <a:xfrm flipV="1">
              <a:off x="4126046" y="3360371"/>
              <a:ext cx="468106" cy="99989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4" name="線"/>
            <p:cNvSpPr/>
            <p:nvPr/>
          </p:nvSpPr>
          <p:spPr>
            <a:xfrm flipH="1" flipV="1">
              <a:off x="4459387" y="2985529"/>
              <a:ext cx="134716" cy="342295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5" name="線"/>
            <p:cNvSpPr/>
            <p:nvPr/>
          </p:nvSpPr>
          <p:spPr>
            <a:xfrm flipV="1">
              <a:off x="5711042" y="4034693"/>
              <a:ext cx="1" cy="99693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6" name="線"/>
            <p:cNvSpPr/>
            <p:nvPr/>
          </p:nvSpPr>
          <p:spPr>
            <a:xfrm flipV="1">
              <a:off x="7030614" y="3901783"/>
              <a:ext cx="349499" cy="68352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7" name="線"/>
            <p:cNvSpPr/>
            <p:nvPr/>
          </p:nvSpPr>
          <p:spPr>
            <a:xfrm flipH="1" flipV="1">
              <a:off x="7487095" y="3999851"/>
              <a:ext cx="435839" cy="435839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8" name="線"/>
            <p:cNvSpPr/>
            <p:nvPr/>
          </p:nvSpPr>
          <p:spPr>
            <a:xfrm>
              <a:off x="6948641" y="3314104"/>
              <a:ext cx="470428" cy="507431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1" name="線"/>
            <p:cNvSpPr/>
            <p:nvPr/>
          </p:nvSpPr>
          <p:spPr>
            <a:xfrm flipV="1">
              <a:off x="3361753" y="2646439"/>
              <a:ext cx="1" cy="331596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2" name="線"/>
            <p:cNvSpPr/>
            <p:nvPr/>
          </p:nvSpPr>
          <p:spPr>
            <a:xfrm>
              <a:off x="3387153" y="5953863"/>
              <a:ext cx="5130801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3" name="楕円"/>
            <p:cNvSpPr/>
            <p:nvPr/>
          </p:nvSpPr>
          <p:spPr>
            <a:xfrm>
              <a:off x="4746053" y="270803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4" name="楕円"/>
            <p:cNvSpPr/>
            <p:nvPr/>
          </p:nvSpPr>
          <p:spPr>
            <a:xfrm>
              <a:off x="4276153" y="284773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5" name="楕円"/>
            <p:cNvSpPr/>
            <p:nvPr/>
          </p:nvSpPr>
          <p:spPr>
            <a:xfrm>
              <a:off x="3984053" y="413068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6" name="楕円"/>
            <p:cNvSpPr/>
            <p:nvPr/>
          </p:nvSpPr>
          <p:spPr>
            <a:xfrm>
              <a:off x="6790753" y="31781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7" name="楕円"/>
            <p:cNvSpPr/>
            <p:nvPr/>
          </p:nvSpPr>
          <p:spPr>
            <a:xfrm>
              <a:off x="5558853" y="3787016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8" name="楕円"/>
            <p:cNvSpPr/>
            <p:nvPr/>
          </p:nvSpPr>
          <p:spPr>
            <a:xfrm>
              <a:off x="7870253" y="33940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9" name="楕円"/>
            <p:cNvSpPr/>
            <p:nvPr/>
          </p:nvSpPr>
          <p:spPr>
            <a:xfrm>
              <a:off x="6790753" y="4562850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0" name="楕円"/>
            <p:cNvSpPr/>
            <p:nvPr/>
          </p:nvSpPr>
          <p:spPr>
            <a:xfrm>
              <a:off x="5558853" y="4867265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1" name="楕円"/>
            <p:cNvSpPr/>
            <p:nvPr/>
          </p:nvSpPr>
          <p:spPr>
            <a:xfrm>
              <a:off x="7743253" y="43338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2" name="楕円"/>
            <p:cNvSpPr/>
            <p:nvPr/>
          </p:nvSpPr>
          <p:spPr>
            <a:xfrm>
              <a:off x="6520729" y="4038062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3" name="楕円"/>
            <p:cNvSpPr/>
            <p:nvPr/>
          </p:nvSpPr>
          <p:spPr>
            <a:xfrm>
              <a:off x="4276153" y="5039100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4" name="楕円"/>
            <p:cNvSpPr/>
            <p:nvPr/>
          </p:nvSpPr>
          <p:spPr>
            <a:xfrm>
              <a:off x="4464651" y="3230514"/>
              <a:ext cx="222062" cy="242811"/>
            </a:xfrm>
            <a:prstGeom prst="ellipse">
              <a:avLst/>
            </a:prstGeom>
            <a:solidFill>
              <a:srgbClr val="FF2600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5" name="楕円"/>
            <p:cNvSpPr/>
            <p:nvPr/>
          </p:nvSpPr>
          <p:spPr>
            <a:xfrm>
              <a:off x="7319182" y="3783257"/>
              <a:ext cx="197545" cy="180486"/>
            </a:xfrm>
            <a:prstGeom prst="ellipse">
              <a:avLst/>
            </a:prstGeom>
            <a:solidFill>
              <a:srgbClr val="00F900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6" name="楕円"/>
            <p:cNvSpPr/>
            <p:nvPr/>
          </p:nvSpPr>
          <p:spPr>
            <a:xfrm>
              <a:off x="5593661" y="4648453"/>
              <a:ext cx="234762" cy="255511"/>
            </a:xfrm>
            <a:prstGeom prst="ellipse">
              <a:avLst/>
            </a:prstGeom>
            <a:solidFill>
              <a:srgbClr val="FF40FF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7" name="線"/>
            <p:cNvSpPr/>
            <p:nvPr/>
          </p:nvSpPr>
          <p:spPr>
            <a:xfrm flipV="1">
              <a:off x="4685057" y="2980619"/>
              <a:ext cx="198578" cy="312996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18" name="線"/>
            <p:cNvSpPr/>
            <p:nvPr/>
          </p:nvSpPr>
          <p:spPr>
            <a:xfrm flipV="1">
              <a:off x="7528703" y="3631452"/>
              <a:ext cx="352622" cy="181430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</p:grpSp>
      <p:sp>
        <p:nvSpPr>
          <p:cNvPr id="1219" name="距離が変わるので所属するクラスタが変わります"/>
          <p:cNvSpPr txBox="1"/>
          <p:nvPr/>
        </p:nvSpPr>
        <p:spPr>
          <a:xfrm>
            <a:off x="3066637" y="6229922"/>
            <a:ext cx="583493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距離が変わるので所属するクラスタが変わります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線"/>
          <p:cNvSpPr/>
          <p:nvPr/>
        </p:nvSpPr>
        <p:spPr>
          <a:xfrm flipV="1">
            <a:off x="5621556" y="4241886"/>
            <a:ext cx="948889" cy="5314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2" name="線"/>
          <p:cNvSpPr/>
          <p:nvPr/>
        </p:nvSpPr>
        <p:spPr>
          <a:xfrm flipV="1">
            <a:off x="4443537" y="4792945"/>
            <a:ext cx="1271682" cy="41369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3" name="線"/>
          <p:cNvSpPr/>
          <p:nvPr/>
        </p:nvSpPr>
        <p:spPr>
          <a:xfrm flipV="1">
            <a:off x="4126046" y="3360371"/>
            <a:ext cx="468106" cy="99989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4" name="線"/>
          <p:cNvSpPr/>
          <p:nvPr/>
        </p:nvSpPr>
        <p:spPr>
          <a:xfrm flipH="1" flipV="1">
            <a:off x="4459387" y="2985529"/>
            <a:ext cx="134716" cy="3422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5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6" name="線"/>
          <p:cNvSpPr/>
          <p:nvPr/>
        </p:nvSpPr>
        <p:spPr>
          <a:xfrm flipV="1">
            <a:off x="7030614" y="3901783"/>
            <a:ext cx="349499" cy="6835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7" name="線"/>
          <p:cNvSpPr/>
          <p:nvPr/>
        </p:nvSpPr>
        <p:spPr>
          <a:xfrm flipH="1" flipV="1">
            <a:off x="7487095" y="3999851"/>
            <a:ext cx="435839" cy="43583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8" name="線"/>
          <p:cNvSpPr/>
          <p:nvPr/>
        </p:nvSpPr>
        <p:spPr>
          <a:xfrm>
            <a:off x="6948641" y="3314104"/>
            <a:ext cx="470428" cy="50743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9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230" name="以下、これを繰り返すと、中心点が変わらなくなったら終了"/>
          <p:cNvSpPr txBox="1"/>
          <p:nvPr/>
        </p:nvSpPr>
        <p:spPr>
          <a:xfrm>
            <a:off x="2521303" y="1774989"/>
            <a:ext cx="688650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/>
              <a:t>以下、これを繰り返</a:t>
            </a:r>
            <a:r>
              <a:rPr lang="ja-JP" altLang="en-US" sz="2050" dirty="0"/>
              <a:t>し</a:t>
            </a:r>
            <a:r>
              <a:rPr sz="2050" dirty="0"/>
              <a:t>、</a:t>
            </a:r>
            <a:r>
              <a:rPr lang="ja-JP" altLang="en-US" sz="2050" dirty="0"/>
              <a:t>代表</a:t>
            </a:r>
            <a:r>
              <a:rPr sz="2050" dirty="0" err="1"/>
              <a:t>点が変わらなくなったら終了</a:t>
            </a:r>
            <a:endParaRPr sz="2050" dirty="0"/>
          </a:p>
        </p:txBody>
      </p:sp>
      <p:sp>
        <p:nvSpPr>
          <p:cNvPr id="1231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2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3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4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5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6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7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8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9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0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1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2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3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4" name="楕円"/>
          <p:cNvSpPr/>
          <p:nvPr/>
        </p:nvSpPr>
        <p:spPr>
          <a:xfrm>
            <a:off x="4464651" y="3230514"/>
            <a:ext cx="222062" cy="242811"/>
          </a:xfrm>
          <a:prstGeom prst="ellipse">
            <a:avLst/>
          </a:prstGeom>
          <a:solidFill>
            <a:srgbClr val="FF26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5" name="楕円"/>
          <p:cNvSpPr/>
          <p:nvPr/>
        </p:nvSpPr>
        <p:spPr>
          <a:xfrm>
            <a:off x="7319182" y="3783257"/>
            <a:ext cx="197545" cy="180486"/>
          </a:xfrm>
          <a:prstGeom prst="ellipse">
            <a:avLst/>
          </a:prstGeom>
          <a:solidFill>
            <a:srgbClr val="00F9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6" name="楕円"/>
          <p:cNvSpPr/>
          <p:nvPr/>
        </p:nvSpPr>
        <p:spPr>
          <a:xfrm>
            <a:off x="5593661" y="4648453"/>
            <a:ext cx="234762" cy="255511"/>
          </a:xfrm>
          <a:prstGeom prst="ellipse">
            <a:avLst/>
          </a:prstGeom>
          <a:solidFill>
            <a:srgbClr val="FF40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7" name="線"/>
          <p:cNvSpPr/>
          <p:nvPr/>
        </p:nvSpPr>
        <p:spPr>
          <a:xfrm flipV="1">
            <a:off x="4685057" y="2980619"/>
            <a:ext cx="198578" cy="3129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48" name="線"/>
          <p:cNvSpPr/>
          <p:nvPr/>
        </p:nvSpPr>
        <p:spPr>
          <a:xfrm flipV="1">
            <a:off x="7528703" y="3631452"/>
            <a:ext cx="352622" cy="18143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0" name="以下、これを繰り返すと、中心点が変わらなくなったら終了">
            <a:extLst>
              <a:ext uri="{FF2B5EF4-FFF2-40B4-BE49-F238E27FC236}">
                <a16:creationId xmlns:a16="http://schemas.microsoft.com/office/drawing/2014/main" id="{BCEC9C56-7B35-4DF3-9BD9-A4DDE894ED01}"/>
              </a:ext>
            </a:extLst>
          </p:cNvPr>
          <p:cNvSpPr txBox="1"/>
          <p:nvPr/>
        </p:nvSpPr>
        <p:spPr>
          <a:xfrm>
            <a:off x="2521302" y="1170108"/>
            <a:ext cx="767517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50" dirty="0"/>
              <a:t>新たなクラスタに従って再度重心の計算、クラスタの変更を行う</a:t>
            </a:r>
            <a:endParaRPr sz="205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次元削減の例：主成分分析">
            <a:extLst>
              <a:ext uri="{FF2B5EF4-FFF2-40B4-BE49-F238E27FC236}">
                <a16:creationId xmlns:a16="http://schemas.microsoft.com/office/drawing/2014/main" id="{C085A26C-E02F-4C1A-B8F8-978BCFE81638}"/>
              </a:ext>
            </a:extLst>
          </p:cNvPr>
          <p:cNvSpPr txBox="1"/>
          <p:nvPr/>
        </p:nvSpPr>
        <p:spPr>
          <a:xfrm>
            <a:off x="4223692" y="231386"/>
            <a:ext cx="374461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/>
              <a:t>アヤメのデータを読み込む</a:t>
            </a:r>
            <a:endParaRPr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5AF5F4-53E3-8227-527B-74A61DF1FB1E}"/>
              </a:ext>
            </a:extLst>
          </p:cNvPr>
          <p:cNvSpPr txBox="1"/>
          <p:nvPr/>
        </p:nvSpPr>
        <p:spPr>
          <a:xfrm>
            <a:off x="480806" y="1575716"/>
            <a:ext cx="41927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sklearn.datasets</a:t>
            </a:r>
            <a:r>
              <a:rPr lang="en-US" altLang="ja-JP" dirty="0"/>
              <a:t> import </a:t>
            </a:r>
            <a:r>
              <a:rPr lang="en-US" altLang="ja-JP" dirty="0" err="1"/>
              <a:t>load_iris</a:t>
            </a:r>
            <a:endParaRPr lang="en-US" altLang="ja-JP" dirty="0"/>
          </a:p>
          <a:p>
            <a:r>
              <a:rPr lang="en-US" altLang="ja-JP" dirty="0"/>
              <a:t>iris = </a:t>
            </a:r>
            <a:r>
              <a:rPr lang="en-US" altLang="ja-JP" dirty="0" err="1"/>
              <a:t>load_iris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data = </a:t>
            </a:r>
            <a:r>
              <a:rPr lang="en-US" altLang="ja-JP" dirty="0" err="1"/>
              <a:t>iris.data</a:t>
            </a:r>
            <a:endParaRPr lang="en-US" altLang="ja-JP" dirty="0"/>
          </a:p>
        </p:txBody>
      </p:sp>
      <p:sp>
        <p:nvSpPr>
          <p:cNvPr id="3" name="次元削減の例：主成分分析">
            <a:extLst>
              <a:ext uri="{FF2B5EF4-FFF2-40B4-BE49-F238E27FC236}">
                <a16:creationId xmlns:a16="http://schemas.microsoft.com/office/drawing/2014/main" id="{A4B3E6DB-63B8-1B2D-463E-B9623BE4C381}"/>
              </a:ext>
            </a:extLst>
          </p:cNvPr>
          <p:cNvSpPr txBox="1"/>
          <p:nvPr/>
        </p:nvSpPr>
        <p:spPr>
          <a:xfrm>
            <a:off x="480806" y="3016252"/>
            <a:ext cx="322844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/>
              <a:t>アヤメのデータを読み込む</a:t>
            </a:r>
            <a:endParaRPr sz="2000" dirty="0"/>
          </a:p>
        </p:txBody>
      </p:sp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9FA0EDAC-1C43-3891-3149-D5FDE88C85E0}"/>
              </a:ext>
            </a:extLst>
          </p:cNvPr>
          <p:cNvSpPr txBox="1"/>
          <p:nvPr/>
        </p:nvSpPr>
        <p:spPr>
          <a:xfrm>
            <a:off x="480806" y="3717754"/>
            <a:ext cx="3642023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/>
              <a:t>4</a:t>
            </a:r>
            <a:r>
              <a:rPr lang="ja-JP" altLang="en-US" sz="2000" dirty="0"/>
              <a:t>つの特徴量</a:t>
            </a:r>
            <a:endParaRPr lang="en-US" altLang="ja-JP" sz="2000" dirty="0"/>
          </a:p>
          <a:p>
            <a:r>
              <a:rPr lang="ja-JP" altLang="en-US" sz="2000" dirty="0"/>
              <a:t>（がく片の長さ、がく片の幅、</a:t>
            </a:r>
            <a:endParaRPr lang="en-US" altLang="ja-JP" sz="2000" dirty="0"/>
          </a:p>
          <a:p>
            <a:r>
              <a:rPr lang="ja-JP" altLang="en-US" sz="2000" dirty="0"/>
              <a:t>花びらの長さ、花びらの幅）</a:t>
            </a:r>
            <a:endParaRPr lang="en-US" altLang="ja-JP" sz="2000" dirty="0"/>
          </a:p>
          <a:p>
            <a:r>
              <a:rPr lang="ja-JP" altLang="en-US" sz="2000" dirty="0"/>
              <a:t>を取り出して</a:t>
            </a:r>
            <a:r>
              <a:rPr lang="en-US" altLang="ja-JP" sz="2000" dirty="0"/>
              <a:t>data</a:t>
            </a:r>
            <a:r>
              <a:rPr lang="ja-JP" altLang="en-US" sz="2000" dirty="0"/>
              <a:t>に代入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6850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480806" y="1575716"/>
            <a:ext cx="41927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sklearn.datasets</a:t>
            </a:r>
            <a:r>
              <a:rPr lang="en-US" altLang="ja-JP" dirty="0"/>
              <a:t> import </a:t>
            </a:r>
            <a:r>
              <a:rPr lang="en-US" altLang="ja-JP" dirty="0" err="1"/>
              <a:t>load_iris</a:t>
            </a:r>
            <a:endParaRPr lang="en-US" altLang="ja-JP" dirty="0"/>
          </a:p>
          <a:p>
            <a:r>
              <a:rPr lang="en-US" altLang="ja-JP" dirty="0"/>
              <a:t>iris = </a:t>
            </a:r>
            <a:r>
              <a:rPr lang="en-US" altLang="ja-JP" dirty="0" err="1"/>
              <a:t>load_iris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data = </a:t>
            </a:r>
            <a:r>
              <a:rPr lang="en-US" altLang="ja-JP" dirty="0" err="1"/>
              <a:t>iris.data</a:t>
            </a:r>
            <a:endParaRPr lang="en-US" altLang="ja-JP" dirty="0"/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3016252"/>
            <a:ext cx="322844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/>
              <a:t>アヤメのデータを読み込む</a:t>
            </a:r>
            <a:endParaRPr sz="2000" dirty="0"/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480806" y="3717754"/>
            <a:ext cx="3642023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/>
              <a:t>4</a:t>
            </a:r>
            <a:r>
              <a:rPr lang="ja-JP" altLang="en-US" sz="2000" dirty="0"/>
              <a:t>つの特徴量</a:t>
            </a:r>
            <a:endParaRPr lang="en-US" altLang="ja-JP" sz="2000" dirty="0"/>
          </a:p>
          <a:p>
            <a:r>
              <a:rPr lang="ja-JP" altLang="en-US" sz="2000" dirty="0"/>
              <a:t>（がく片の長さ、がく片の幅、</a:t>
            </a:r>
            <a:endParaRPr lang="en-US" altLang="ja-JP" sz="2000" dirty="0"/>
          </a:p>
          <a:p>
            <a:r>
              <a:rPr lang="ja-JP" altLang="en-US" sz="2000" dirty="0"/>
              <a:t>花びらの長さ、花びらの幅）</a:t>
            </a:r>
            <a:endParaRPr lang="en-US" altLang="ja-JP" sz="2000" dirty="0"/>
          </a:p>
          <a:p>
            <a:r>
              <a:rPr lang="ja-JP" altLang="en-US" sz="2000" dirty="0"/>
              <a:t>を取り出して</a:t>
            </a:r>
            <a:r>
              <a:rPr lang="en-US" altLang="ja-JP" sz="2000" dirty="0"/>
              <a:t>data</a:t>
            </a:r>
            <a:r>
              <a:rPr lang="ja-JP" altLang="en-US" sz="2000" dirty="0"/>
              <a:t>に代入</a:t>
            </a:r>
            <a:endParaRPr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1B06772-1A7D-45DC-8F4D-89B4E07F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96" y="1097017"/>
            <a:ext cx="4990185" cy="5438662"/>
          </a:xfrm>
          <a:prstGeom prst="rect">
            <a:avLst/>
          </a:prstGeom>
        </p:spPr>
      </p:pic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59CE5747-1164-3478-C881-ED56F871C3F0}"/>
              </a:ext>
            </a:extLst>
          </p:cNvPr>
          <p:cNvSpPr txBox="1"/>
          <p:nvPr/>
        </p:nvSpPr>
        <p:spPr>
          <a:xfrm>
            <a:off x="6257431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がく片の長さ</a:t>
            </a:r>
            <a:endParaRPr sz="1400" dirty="0"/>
          </a:p>
        </p:txBody>
      </p:sp>
      <p:sp>
        <p:nvSpPr>
          <p:cNvPr id="10" name="次元削減の例：主成分分析">
            <a:extLst>
              <a:ext uri="{FF2B5EF4-FFF2-40B4-BE49-F238E27FC236}">
                <a16:creationId xmlns:a16="http://schemas.microsoft.com/office/drawing/2014/main" id="{B2FE646C-09B7-2C7F-3908-FE6B15E0352A}"/>
              </a:ext>
            </a:extLst>
          </p:cNvPr>
          <p:cNvSpPr txBox="1"/>
          <p:nvPr/>
        </p:nvSpPr>
        <p:spPr>
          <a:xfrm>
            <a:off x="7481877" y="1379257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がく片の幅</a:t>
            </a:r>
            <a:endParaRPr lang="en-US" altLang="ja-JP" sz="1400" dirty="0"/>
          </a:p>
        </p:txBody>
      </p:sp>
      <p:sp>
        <p:nvSpPr>
          <p:cNvPr id="11" name="次元削減の例：主成分分析">
            <a:extLst>
              <a:ext uri="{FF2B5EF4-FFF2-40B4-BE49-F238E27FC236}">
                <a16:creationId xmlns:a16="http://schemas.microsoft.com/office/drawing/2014/main" id="{EB0F4810-A72A-1A30-8F3F-46EA030A93EB}"/>
              </a:ext>
            </a:extLst>
          </p:cNvPr>
          <p:cNvSpPr txBox="1"/>
          <p:nvPr/>
        </p:nvSpPr>
        <p:spPr>
          <a:xfrm>
            <a:off x="8508240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花びらの長さ</a:t>
            </a:r>
            <a:endParaRPr sz="1400" dirty="0"/>
          </a:p>
        </p:txBody>
      </p:sp>
      <p:sp>
        <p:nvSpPr>
          <p:cNvPr id="12" name="次元削減の例：主成分分析">
            <a:extLst>
              <a:ext uri="{FF2B5EF4-FFF2-40B4-BE49-F238E27FC236}">
                <a16:creationId xmlns:a16="http://schemas.microsoft.com/office/drawing/2014/main" id="{B33258B9-BA5B-0659-05A2-3D2A92390E03}"/>
              </a:ext>
            </a:extLst>
          </p:cNvPr>
          <p:cNvSpPr txBox="1"/>
          <p:nvPr/>
        </p:nvSpPr>
        <p:spPr>
          <a:xfrm>
            <a:off x="9668678" y="1377424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花びらの幅</a:t>
            </a:r>
            <a:endParaRPr sz="1400" dirty="0"/>
          </a:p>
        </p:txBody>
      </p:sp>
      <p:sp>
        <p:nvSpPr>
          <p:cNvPr id="2" name="次元削減の例：主成分分析">
            <a:extLst>
              <a:ext uri="{FF2B5EF4-FFF2-40B4-BE49-F238E27FC236}">
                <a16:creationId xmlns:a16="http://schemas.microsoft.com/office/drawing/2014/main" id="{3B7E08BD-B251-135C-FA8C-024DAD1EC1A7}"/>
              </a:ext>
            </a:extLst>
          </p:cNvPr>
          <p:cNvSpPr txBox="1"/>
          <p:nvPr/>
        </p:nvSpPr>
        <p:spPr>
          <a:xfrm>
            <a:off x="4223692" y="231386"/>
            <a:ext cx="374461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/>
              <a:t>アヤメのデータを読み込む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5497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480806" y="1575716"/>
            <a:ext cx="41927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gaku</a:t>
            </a:r>
            <a:r>
              <a:rPr lang="en-US" altLang="ja-JP" dirty="0"/>
              <a:t> = data[:,0:2]</a:t>
            </a:r>
          </a:p>
        </p:txBody>
      </p:sp>
      <p:sp>
        <p:nvSpPr>
          <p:cNvPr id="5" name="次元削減の例：主成分分析">
            <a:extLst>
              <a:ext uri="{FF2B5EF4-FFF2-40B4-BE49-F238E27FC236}">
                <a16:creationId xmlns:a16="http://schemas.microsoft.com/office/drawing/2014/main" id="{C085A26C-E02F-4C1A-B8F8-978BCFE81638}"/>
              </a:ext>
            </a:extLst>
          </p:cNvPr>
          <p:cNvSpPr txBox="1"/>
          <p:nvPr/>
        </p:nvSpPr>
        <p:spPr>
          <a:xfrm>
            <a:off x="3297547" y="171785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/>
              <a:t>がく片の長さと幅のデータを取得する</a:t>
            </a:r>
            <a:endParaRPr sz="2400" dirty="0"/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1107350"/>
            <a:ext cx="3898503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/>
              <a:t>がく片の長さと幅だけを取り出す</a:t>
            </a:r>
            <a:endParaRPr sz="2000" dirty="0"/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480806" y="2798485"/>
            <a:ext cx="440665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/>
              <a:t>x</a:t>
            </a:r>
            <a:r>
              <a:rPr lang="ja-JP" altLang="en-US" sz="2000" dirty="0"/>
              <a:t>軸にがく片の長さ、</a:t>
            </a:r>
            <a:r>
              <a:rPr lang="en-US" altLang="ja-JP" sz="2000" dirty="0"/>
              <a:t>y</a:t>
            </a:r>
            <a:r>
              <a:rPr lang="ja-JP" altLang="en-US" sz="2000" dirty="0"/>
              <a:t>軸にがく片の幅</a:t>
            </a:r>
            <a:endParaRPr lang="en-US" altLang="ja-JP" sz="2000" dirty="0"/>
          </a:p>
          <a:p>
            <a:r>
              <a:rPr lang="ja-JP" altLang="en-US" sz="2000" dirty="0"/>
              <a:t>として図示</a:t>
            </a:r>
            <a:endParaRPr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1B06772-1A7D-45DC-8F4D-89B4E07F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96" y="1097017"/>
            <a:ext cx="4990185" cy="5438662"/>
          </a:xfrm>
          <a:prstGeom prst="rect">
            <a:avLst/>
          </a:prstGeom>
        </p:spPr>
      </p:pic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59CE5747-1164-3478-C881-ED56F871C3F0}"/>
              </a:ext>
            </a:extLst>
          </p:cNvPr>
          <p:cNvSpPr txBox="1"/>
          <p:nvPr/>
        </p:nvSpPr>
        <p:spPr>
          <a:xfrm>
            <a:off x="6257431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がく片の長さ</a:t>
            </a:r>
            <a:endParaRPr sz="1400" dirty="0"/>
          </a:p>
        </p:txBody>
      </p:sp>
      <p:sp>
        <p:nvSpPr>
          <p:cNvPr id="11" name="次元削減の例：主成分分析">
            <a:extLst>
              <a:ext uri="{FF2B5EF4-FFF2-40B4-BE49-F238E27FC236}">
                <a16:creationId xmlns:a16="http://schemas.microsoft.com/office/drawing/2014/main" id="{EB0F4810-A72A-1A30-8F3F-46EA030A93EB}"/>
              </a:ext>
            </a:extLst>
          </p:cNvPr>
          <p:cNvSpPr txBox="1"/>
          <p:nvPr/>
        </p:nvSpPr>
        <p:spPr>
          <a:xfrm>
            <a:off x="8508240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花びらの長さ</a:t>
            </a:r>
            <a:endParaRPr sz="1400" dirty="0"/>
          </a:p>
        </p:txBody>
      </p:sp>
      <p:sp>
        <p:nvSpPr>
          <p:cNvPr id="12" name="次元削減の例：主成分分析">
            <a:extLst>
              <a:ext uri="{FF2B5EF4-FFF2-40B4-BE49-F238E27FC236}">
                <a16:creationId xmlns:a16="http://schemas.microsoft.com/office/drawing/2014/main" id="{B33258B9-BA5B-0659-05A2-3D2A92390E03}"/>
              </a:ext>
            </a:extLst>
          </p:cNvPr>
          <p:cNvSpPr txBox="1"/>
          <p:nvPr/>
        </p:nvSpPr>
        <p:spPr>
          <a:xfrm>
            <a:off x="9668678" y="1377424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花びらの幅</a:t>
            </a:r>
            <a:endParaRPr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5046BA-9C1C-409E-411D-48A7AC69D643}"/>
              </a:ext>
            </a:extLst>
          </p:cNvPr>
          <p:cNvSpPr txBox="1"/>
          <p:nvPr/>
        </p:nvSpPr>
        <p:spPr>
          <a:xfrm>
            <a:off x="480806" y="4007437"/>
            <a:ext cx="41927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r>
              <a:rPr lang="en-US" altLang="ja-JP" dirty="0" err="1"/>
              <a:t>plt.figure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gaku</a:t>
            </a:r>
            <a:r>
              <a:rPr lang="en-US" altLang="ja-JP" dirty="0"/>
              <a:t>[:,0],</a:t>
            </a:r>
            <a:r>
              <a:rPr lang="en-US" altLang="ja-JP" dirty="0" err="1"/>
              <a:t>gaku</a:t>
            </a:r>
            <a:r>
              <a:rPr lang="en-US" altLang="ja-JP" dirty="0"/>
              <a:t>[:,1])</a:t>
            </a:r>
          </a:p>
          <a:p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</p:txBody>
      </p:sp>
      <p:sp>
        <p:nvSpPr>
          <p:cNvPr id="6" name="次元削減の例：主成分分析">
            <a:extLst>
              <a:ext uri="{FF2B5EF4-FFF2-40B4-BE49-F238E27FC236}">
                <a16:creationId xmlns:a16="http://schemas.microsoft.com/office/drawing/2014/main" id="{034F8831-F1B1-6F89-33FA-B4531C34E4E1}"/>
              </a:ext>
            </a:extLst>
          </p:cNvPr>
          <p:cNvSpPr txBox="1"/>
          <p:nvPr/>
        </p:nvSpPr>
        <p:spPr>
          <a:xfrm>
            <a:off x="7481877" y="1379257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がく片の幅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0956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480806" y="1575716"/>
            <a:ext cx="41927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gaku</a:t>
            </a:r>
            <a:r>
              <a:rPr lang="en-US" altLang="ja-JP" dirty="0"/>
              <a:t> = data[:,0:2]</a:t>
            </a:r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1107350"/>
            <a:ext cx="3898503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/>
              <a:t>がく片の長さと幅だけを取り出す</a:t>
            </a:r>
            <a:endParaRPr sz="2000" dirty="0"/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480806" y="2798485"/>
            <a:ext cx="440665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/>
              <a:t>x</a:t>
            </a:r>
            <a:r>
              <a:rPr lang="ja-JP" altLang="en-US" sz="2000" dirty="0"/>
              <a:t>軸にがく片の長さ、</a:t>
            </a:r>
            <a:r>
              <a:rPr lang="en-US" altLang="ja-JP" sz="2000" dirty="0"/>
              <a:t>y</a:t>
            </a:r>
            <a:r>
              <a:rPr lang="ja-JP" altLang="en-US" sz="2000" dirty="0"/>
              <a:t>軸にがく片の幅</a:t>
            </a:r>
            <a:endParaRPr lang="en-US" altLang="ja-JP" sz="2000" dirty="0"/>
          </a:p>
          <a:p>
            <a:r>
              <a:rPr lang="ja-JP" altLang="en-US" sz="2000" dirty="0"/>
              <a:t>として図示</a:t>
            </a:r>
            <a:endParaRPr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5046BA-9C1C-409E-411D-48A7AC69D643}"/>
              </a:ext>
            </a:extLst>
          </p:cNvPr>
          <p:cNvSpPr txBox="1"/>
          <p:nvPr/>
        </p:nvSpPr>
        <p:spPr>
          <a:xfrm>
            <a:off x="480806" y="4007437"/>
            <a:ext cx="41927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r>
              <a:rPr lang="en-US" altLang="ja-JP" dirty="0" err="1"/>
              <a:t>plt.figure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gaku</a:t>
            </a:r>
            <a:r>
              <a:rPr lang="en-US" altLang="ja-JP" dirty="0"/>
              <a:t>[:,0],</a:t>
            </a:r>
            <a:r>
              <a:rPr lang="en-US" altLang="ja-JP" dirty="0" err="1"/>
              <a:t>gaku</a:t>
            </a:r>
            <a:r>
              <a:rPr lang="en-US" altLang="ja-JP" dirty="0"/>
              <a:t>[:,1])</a:t>
            </a:r>
          </a:p>
          <a:p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6C3E5AF-05EA-3133-FB78-F53D2D52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1202101"/>
            <a:ext cx="6818217" cy="4612593"/>
          </a:xfrm>
          <a:prstGeom prst="rect">
            <a:avLst/>
          </a:prstGeom>
        </p:spPr>
      </p:pic>
      <p:sp>
        <p:nvSpPr>
          <p:cNvPr id="14" name="次元削減の例：主成分分析">
            <a:extLst>
              <a:ext uri="{FF2B5EF4-FFF2-40B4-BE49-F238E27FC236}">
                <a16:creationId xmlns:a16="http://schemas.microsoft.com/office/drawing/2014/main" id="{361F476A-9047-657E-3E11-CBC6CCCB3EDF}"/>
              </a:ext>
            </a:extLst>
          </p:cNvPr>
          <p:cNvSpPr txBox="1"/>
          <p:nvPr/>
        </p:nvSpPr>
        <p:spPr>
          <a:xfrm>
            <a:off x="3291970" y="205357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/>
              <a:t>がく片の長さと幅のデータを図示する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74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425793" y="4340004"/>
            <a:ext cx="490744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[0:50,0],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[0:50.1])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[50:100,0],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[50:100.1])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[100:150,0],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[100:150.1])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587800" y="1209673"/>
            <a:ext cx="3378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アヤメの種類で分ける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378326-9EB5-43FE-8B97-CA539324BEB8}"/>
              </a:ext>
            </a:extLst>
          </p:cNvPr>
          <p:cNvSpPr txBox="1"/>
          <p:nvPr/>
        </p:nvSpPr>
        <p:spPr>
          <a:xfrm>
            <a:off x="425793" y="1840897"/>
            <a:ext cx="41927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r>
              <a:rPr lang="en-US" altLang="ja-JP" dirty="0" err="1"/>
              <a:t>plt.figure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gaku</a:t>
            </a:r>
            <a:r>
              <a:rPr lang="en-US" altLang="ja-JP" dirty="0"/>
              <a:t>[:,0],</a:t>
            </a:r>
            <a:r>
              <a:rPr lang="en-US" altLang="ja-JP" dirty="0" err="1"/>
              <a:t>gaku</a:t>
            </a:r>
            <a:r>
              <a:rPr lang="en-US" altLang="ja-JP" dirty="0"/>
              <a:t>[:,1])</a:t>
            </a:r>
          </a:p>
          <a:p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9BF64DA-7ED7-E3DC-8614-2A37725BFDB5}"/>
              </a:ext>
            </a:extLst>
          </p:cNvPr>
          <p:cNvSpPr/>
          <p:nvPr/>
        </p:nvSpPr>
        <p:spPr>
          <a:xfrm>
            <a:off x="2276856" y="3398007"/>
            <a:ext cx="457200" cy="58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DF03BA-A02F-11D2-F9A0-0052F83FFE2C}"/>
              </a:ext>
            </a:extLst>
          </p:cNvPr>
          <p:cNvSpPr txBox="1"/>
          <p:nvPr/>
        </p:nvSpPr>
        <p:spPr>
          <a:xfrm>
            <a:off x="816400" y="5999818"/>
            <a:ext cx="337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色を指定しないと勝手に色が</a:t>
            </a:r>
            <a:endParaRPr lang="en-US" altLang="ja-JP" dirty="0"/>
          </a:p>
          <a:p>
            <a:r>
              <a:rPr lang="ja-JP" altLang="en-US" dirty="0"/>
              <a:t>割り当てられます</a:t>
            </a:r>
            <a:endParaRPr lang="en-US" altLang="ja-JP" dirty="0"/>
          </a:p>
        </p:txBody>
      </p:sp>
      <p:sp>
        <p:nvSpPr>
          <p:cNvPr id="10" name="次元削減の例：主成分分析">
            <a:extLst>
              <a:ext uri="{FF2B5EF4-FFF2-40B4-BE49-F238E27FC236}">
                <a16:creationId xmlns:a16="http://schemas.microsoft.com/office/drawing/2014/main" id="{9D80D338-341D-9A3D-F308-2CB46E81A0C2}"/>
              </a:ext>
            </a:extLst>
          </p:cNvPr>
          <p:cNvSpPr txBox="1"/>
          <p:nvPr/>
        </p:nvSpPr>
        <p:spPr>
          <a:xfrm>
            <a:off x="3291970" y="205357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/>
              <a:t>がく片の長さと幅のデータを図示する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8765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425793" y="4340004"/>
            <a:ext cx="490744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[0:50,0],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[0:50.1])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[50:100,0],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[50:100.1])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[100:150,0],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[100:150.1])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587800" y="1209673"/>
            <a:ext cx="3378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アヤメの種類で分ける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378326-9EB5-43FE-8B97-CA539324BEB8}"/>
              </a:ext>
            </a:extLst>
          </p:cNvPr>
          <p:cNvSpPr txBox="1"/>
          <p:nvPr/>
        </p:nvSpPr>
        <p:spPr>
          <a:xfrm>
            <a:off x="425793" y="1840897"/>
            <a:ext cx="41927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r>
              <a:rPr lang="en-US" altLang="ja-JP" dirty="0" err="1"/>
              <a:t>plt.figure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plt.scatter</a:t>
            </a:r>
            <a:r>
              <a:rPr lang="en-US" altLang="ja-JP" dirty="0"/>
              <a:t>(</a:t>
            </a:r>
            <a:r>
              <a:rPr lang="en-US" altLang="ja-JP" dirty="0" err="1"/>
              <a:t>gaku</a:t>
            </a:r>
            <a:r>
              <a:rPr lang="en-US" altLang="ja-JP" dirty="0"/>
              <a:t>[:,0],</a:t>
            </a:r>
            <a:r>
              <a:rPr lang="en-US" altLang="ja-JP" dirty="0" err="1"/>
              <a:t>gaku</a:t>
            </a:r>
            <a:r>
              <a:rPr lang="en-US" altLang="ja-JP" dirty="0"/>
              <a:t>[:,1])</a:t>
            </a:r>
          </a:p>
          <a:p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9BF64DA-7ED7-E3DC-8614-2A37725BFDB5}"/>
              </a:ext>
            </a:extLst>
          </p:cNvPr>
          <p:cNvSpPr/>
          <p:nvPr/>
        </p:nvSpPr>
        <p:spPr>
          <a:xfrm>
            <a:off x="2276856" y="3398007"/>
            <a:ext cx="457200" cy="58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DF03BA-A02F-11D2-F9A0-0052F83FFE2C}"/>
              </a:ext>
            </a:extLst>
          </p:cNvPr>
          <p:cNvSpPr txBox="1"/>
          <p:nvPr/>
        </p:nvSpPr>
        <p:spPr>
          <a:xfrm>
            <a:off x="816400" y="5999818"/>
            <a:ext cx="337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色を指定しないと勝手に色が</a:t>
            </a:r>
            <a:endParaRPr lang="en-US" altLang="ja-JP" dirty="0"/>
          </a:p>
          <a:p>
            <a:r>
              <a:rPr lang="ja-JP" altLang="en-US" dirty="0"/>
              <a:t>割り当てられます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0BDF9-942E-D5CB-D39A-8EF2DDE8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 b="1"/>
          <a:stretch/>
        </p:blipFill>
        <p:spPr>
          <a:xfrm>
            <a:off x="5540422" y="1579005"/>
            <a:ext cx="6467668" cy="4293578"/>
          </a:xfrm>
          <a:prstGeom prst="rect">
            <a:avLst/>
          </a:prstGeom>
        </p:spPr>
      </p:pic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A6C74D34-B4E6-4649-697F-294A3E3717C3}"/>
              </a:ext>
            </a:extLst>
          </p:cNvPr>
          <p:cNvSpPr txBox="1"/>
          <p:nvPr/>
        </p:nvSpPr>
        <p:spPr>
          <a:xfrm>
            <a:off x="3291970" y="205357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/>
              <a:t>がく片の長さと幅のデータを図示する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2692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524290" y="1560062"/>
            <a:ext cx="490744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sklearn.cluster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KMeans</a:t>
            </a:r>
            <a:endParaRPr lang="en-US" altLang="ja-JP" sz="1600" dirty="0"/>
          </a:p>
          <a:p>
            <a:r>
              <a:rPr lang="en-US" altLang="ja-JP" sz="1600" dirty="0"/>
              <a:t>model = </a:t>
            </a:r>
            <a:r>
              <a:rPr lang="en-US" altLang="ja-JP" sz="1600" dirty="0" err="1"/>
              <a:t>KMeans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n_clusters</a:t>
            </a:r>
            <a:r>
              <a:rPr lang="en-US" altLang="ja-JP" sz="1600" dirty="0"/>
              <a:t>=3,random_state=0)</a:t>
            </a:r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cluster = </a:t>
            </a:r>
            <a:r>
              <a:rPr lang="en-US" altLang="ja-JP" sz="1600" dirty="0" err="1"/>
              <a:t>model.predict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print(cluster)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524290" y="3724707"/>
            <a:ext cx="6370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モデル名</a:t>
            </a:r>
            <a:r>
              <a:rPr lang="en-US" altLang="ja-JP" sz="1800" dirty="0"/>
              <a:t>=</a:t>
            </a:r>
            <a:r>
              <a:rPr lang="en-US" altLang="ja-JP" sz="1800" dirty="0" err="1"/>
              <a:t>Kmeans</a:t>
            </a:r>
            <a:r>
              <a:rPr lang="en-US" altLang="ja-JP" sz="1800" dirty="0"/>
              <a:t>()</a:t>
            </a:r>
            <a:r>
              <a:rPr lang="ja-JP" altLang="en-US" sz="1800" dirty="0"/>
              <a:t>で実行</a:t>
            </a:r>
            <a:endParaRPr lang="en-US" altLang="ja-JP" sz="1800" dirty="0"/>
          </a:p>
          <a:p>
            <a:r>
              <a:rPr lang="en-US" altLang="ja-JP" dirty="0" err="1"/>
              <a:t>n_clusters</a:t>
            </a:r>
            <a:r>
              <a:rPr lang="en-US" altLang="ja-JP" dirty="0"/>
              <a:t>=~~</a:t>
            </a:r>
            <a:r>
              <a:rPr lang="ja-JP" altLang="en-US" dirty="0"/>
              <a:t>でクラスタリングしたい数を入力する</a:t>
            </a:r>
            <a:endParaRPr lang="en-US" altLang="ja-JP" dirty="0"/>
          </a:p>
          <a:p>
            <a:r>
              <a:rPr lang="en-US" altLang="ja-JP" dirty="0" err="1"/>
              <a:t>random_state</a:t>
            </a:r>
            <a:r>
              <a:rPr lang="en-US" altLang="ja-JP" dirty="0"/>
              <a:t>=0</a:t>
            </a:r>
            <a:r>
              <a:rPr lang="ja-JP" altLang="en-US" dirty="0"/>
              <a:t>は皆同じ結果になるためのランダムの指定</a:t>
            </a:r>
            <a:endParaRPr lang="en-US" altLang="ja-JP" dirty="0"/>
          </a:p>
          <a:p>
            <a:r>
              <a:rPr lang="ja-JP" altLang="en-US" sz="1800" dirty="0"/>
              <a:t>クラスタリング結果は</a:t>
            </a:r>
            <a:r>
              <a:rPr lang="en-US" altLang="ja-JP" sz="1800" dirty="0" err="1"/>
              <a:t>model.predict</a:t>
            </a:r>
            <a:r>
              <a:rPr lang="en-US" altLang="ja-JP" sz="1800" dirty="0"/>
              <a:t>()</a:t>
            </a:r>
            <a:r>
              <a:rPr lang="ja-JP" altLang="en-US" sz="1800" dirty="0"/>
              <a:t>で表示される</a:t>
            </a:r>
            <a:endParaRPr lang="en-US" altLang="ja-JP" sz="1800" dirty="0"/>
          </a:p>
          <a:p>
            <a:endParaRPr lang="en-US" altLang="ja-JP" dirty="0"/>
          </a:p>
        </p:txBody>
      </p:sp>
      <p:sp>
        <p:nvSpPr>
          <p:cNvPr id="6" name="次元削減の例：主成分分析">
            <a:extLst>
              <a:ext uri="{FF2B5EF4-FFF2-40B4-BE49-F238E27FC236}">
                <a16:creationId xmlns:a16="http://schemas.microsoft.com/office/drawing/2014/main" id="{95441821-76E3-4900-9CE7-11C8C84A10A9}"/>
              </a:ext>
            </a:extLst>
          </p:cNvPr>
          <p:cNvSpPr txBox="1"/>
          <p:nvPr/>
        </p:nvSpPr>
        <p:spPr>
          <a:xfrm>
            <a:off x="4247265" y="130802"/>
            <a:ext cx="313868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400" dirty="0"/>
              <a:t>k-means</a:t>
            </a:r>
            <a:r>
              <a:rPr lang="ja-JP" altLang="en-US" sz="2400" dirty="0"/>
              <a:t>法を実行する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664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四角形"/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graphicFrame>
        <p:nvGraphicFramePr>
          <p:cNvPr id="280" name="表"/>
          <p:cNvGraphicFramePr/>
          <p:nvPr/>
        </p:nvGraphicFramePr>
        <p:xfrm>
          <a:off x="1396439" y="1574614"/>
          <a:ext cx="3375411" cy="3898545"/>
        </p:xfrm>
        <a:graphic>
          <a:graphicData uri="http://schemas.openxmlformats.org/drawingml/2006/table">
            <a:tbl>
              <a:tblPr firstRow="1" firstCol="1" bandRow="1"/>
              <a:tblGrid>
                <a:gridCol w="84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935">
                <a:tc>
                  <a:txBody>
                    <a:bodyPr/>
                    <a:lstStyle/>
                    <a:p>
                      <a:pPr algn="ctr" defTabSz="914400">
                        <a:defRPr sz="2200" b="0">
                          <a:sym typeface="ヒラギノ角ゴ ProN W6"/>
                        </a:defRPr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色合い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6"/>
                        </a:rPr>
                        <a:t>大きさ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6"/>
                        </a:rPr>
                        <a:t>甘さレベル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りんご1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10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100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りんご２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88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80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5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73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7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7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50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sym typeface="ヒラギノ角ゴ ProN W3"/>
                        </a:rPr>
                        <a:t>4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40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1" name="リンゴ"/>
          <p:cNvSpPr/>
          <p:nvPr/>
        </p:nvSpPr>
        <p:spPr>
          <a:xfrm>
            <a:off x="412744" y="1985570"/>
            <a:ext cx="534167" cy="607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E0B17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82" name="リンゴ"/>
          <p:cNvSpPr/>
          <p:nvPr/>
        </p:nvSpPr>
        <p:spPr>
          <a:xfrm>
            <a:off x="443432" y="2634279"/>
            <a:ext cx="472791" cy="53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06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8A8E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2" name="レモン/ライム">
            <a:extLst>
              <a:ext uri="{FF2B5EF4-FFF2-40B4-BE49-F238E27FC236}">
                <a16:creationId xmlns:a16="http://schemas.microsoft.com/office/drawing/2014/main" id="{5C98131B-0474-4E3A-BDD3-1DC480FFBF26}"/>
              </a:ext>
            </a:extLst>
          </p:cNvPr>
          <p:cNvSpPr/>
          <p:nvPr/>
        </p:nvSpPr>
        <p:spPr>
          <a:xfrm>
            <a:off x="385359" y="3324536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3" name="バナナ">
            <a:extLst>
              <a:ext uri="{FF2B5EF4-FFF2-40B4-BE49-F238E27FC236}">
                <a16:creationId xmlns:a16="http://schemas.microsoft.com/office/drawing/2014/main" id="{67F3A715-9D1E-45A2-9A08-86CFA1D4FD4C}"/>
              </a:ext>
            </a:extLst>
          </p:cNvPr>
          <p:cNvSpPr/>
          <p:nvPr/>
        </p:nvSpPr>
        <p:spPr>
          <a:xfrm>
            <a:off x="433903" y="3823842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4" name="バナナ">
            <a:extLst>
              <a:ext uri="{FF2B5EF4-FFF2-40B4-BE49-F238E27FC236}">
                <a16:creationId xmlns:a16="http://schemas.microsoft.com/office/drawing/2014/main" id="{98E45C5F-89D8-4128-8035-0D7825338E61}"/>
              </a:ext>
            </a:extLst>
          </p:cNvPr>
          <p:cNvSpPr/>
          <p:nvPr/>
        </p:nvSpPr>
        <p:spPr>
          <a:xfrm>
            <a:off x="443431" y="4448075"/>
            <a:ext cx="392603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5" name="レモン/ライム">
            <a:extLst>
              <a:ext uri="{FF2B5EF4-FFF2-40B4-BE49-F238E27FC236}">
                <a16:creationId xmlns:a16="http://schemas.microsoft.com/office/drawing/2014/main" id="{52D33AE6-79DD-4753-90B4-4379A8E5F0C8}"/>
              </a:ext>
            </a:extLst>
          </p:cNvPr>
          <p:cNvSpPr/>
          <p:nvPr/>
        </p:nvSpPr>
        <p:spPr>
          <a:xfrm>
            <a:off x="471679" y="5110572"/>
            <a:ext cx="525204" cy="20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7" name="矢印">
            <a:extLst>
              <a:ext uri="{FF2B5EF4-FFF2-40B4-BE49-F238E27FC236}">
                <a16:creationId xmlns:a16="http://schemas.microsoft.com/office/drawing/2014/main" id="{CE77907C-C18E-46E0-8A83-C60D1485DE1A}"/>
              </a:ext>
            </a:extLst>
          </p:cNvPr>
          <p:cNvSpPr/>
          <p:nvPr/>
        </p:nvSpPr>
        <p:spPr>
          <a:xfrm>
            <a:off x="4963500" y="3146459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8" name="角丸四角形">
            <a:extLst>
              <a:ext uri="{FF2B5EF4-FFF2-40B4-BE49-F238E27FC236}">
                <a16:creationId xmlns:a16="http://schemas.microsoft.com/office/drawing/2014/main" id="{D2154CE2-799A-45EF-9480-257D0B0B2900}"/>
              </a:ext>
            </a:extLst>
          </p:cNvPr>
          <p:cNvSpPr/>
          <p:nvPr/>
        </p:nvSpPr>
        <p:spPr>
          <a:xfrm>
            <a:off x="5963892" y="2767702"/>
            <a:ext cx="2148693" cy="139251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" name="識別器">
            <a:extLst>
              <a:ext uri="{FF2B5EF4-FFF2-40B4-BE49-F238E27FC236}">
                <a16:creationId xmlns:a16="http://schemas.microsoft.com/office/drawing/2014/main" id="{72C7801F-A63E-42EC-B485-7D042840B007}"/>
              </a:ext>
            </a:extLst>
          </p:cNvPr>
          <p:cNvSpPr txBox="1"/>
          <p:nvPr/>
        </p:nvSpPr>
        <p:spPr>
          <a:xfrm>
            <a:off x="5557827" y="2983616"/>
            <a:ext cx="2960822" cy="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sz="2550" dirty="0" err="1"/>
              <a:t>識別器</a:t>
            </a:r>
            <a:endParaRPr sz="2550" dirty="0"/>
          </a:p>
        </p:txBody>
      </p:sp>
      <p:sp>
        <p:nvSpPr>
          <p:cNvPr id="30" name="(≒分類マシーン)">
            <a:extLst>
              <a:ext uri="{FF2B5EF4-FFF2-40B4-BE49-F238E27FC236}">
                <a16:creationId xmlns:a16="http://schemas.microsoft.com/office/drawing/2014/main" id="{3E03E8CD-5ABD-4395-BFBB-55663B10A37A}"/>
              </a:ext>
            </a:extLst>
          </p:cNvPr>
          <p:cNvSpPr txBox="1"/>
          <p:nvPr/>
        </p:nvSpPr>
        <p:spPr>
          <a:xfrm>
            <a:off x="5557827" y="3467920"/>
            <a:ext cx="2960822" cy="35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 algn="ctr"/>
            <a:r>
              <a:rPr sz="1950" dirty="0"/>
              <a:t>(≒</a:t>
            </a:r>
            <a:r>
              <a:rPr sz="1950" dirty="0" err="1"/>
              <a:t>分類マシーン</a:t>
            </a:r>
            <a:r>
              <a:rPr sz="1950" dirty="0"/>
              <a:t>)</a:t>
            </a:r>
          </a:p>
        </p:txBody>
      </p:sp>
      <p:sp>
        <p:nvSpPr>
          <p:cNvPr id="31" name="学習">
            <a:extLst>
              <a:ext uri="{FF2B5EF4-FFF2-40B4-BE49-F238E27FC236}">
                <a16:creationId xmlns:a16="http://schemas.microsoft.com/office/drawing/2014/main" id="{3743E9FC-31C3-4166-916B-7AF7E2226067}"/>
              </a:ext>
            </a:extLst>
          </p:cNvPr>
          <p:cNvSpPr txBox="1"/>
          <p:nvPr/>
        </p:nvSpPr>
        <p:spPr>
          <a:xfrm>
            <a:off x="5038209" y="3840638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学習</a:t>
            </a:r>
          </a:p>
        </p:txBody>
      </p:sp>
      <p:sp>
        <p:nvSpPr>
          <p:cNvPr id="32" name="入力">
            <a:extLst>
              <a:ext uri="{FF2B5EF4-FFF2-40B4-BE49-F238E27FC236}">
                <a16:creationId xmlns:a16="http://schemas.microsoft.com/office/drawing/2014/main" id="{2E2F10E7-7839-4BD8-9C50-02613B51DF86}"/>
              </a:ext>
            </a:extLst>
          </p:cNvPr>
          <p:cNvSpPr txBox="1"/>
          <p:nvPr/>
        </p:nvSpPr>
        <p:spPr>
          <a:xfrm>
            <a:off x="5038209" y="2720515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/>
              <a:t>入力</a:t>
            </a:r>
            <a:endParaRPr sz="2050" dirty="0"/>
          </a:p>
        </p:txBody>
      </p:sp>
      <p:sp>
        <p:nvSpPr>
          <p:cNvPr id="33" name="矢印">
            <a:extLst>
              <a:ext uri="{FF2B5EF4-FFF2-40B4-BE49-F238E27FC236}">
                <a16:creationId xmlns:a16="http://schemas.microsoft.com/office/drawing/2014/main" id="{8F20537D-7256-4A20-A6DE-2B0160AFF702}"/>
              </a:ext>
            </a:extLst>
          </p:cNvPr>
          <p:cNvSpPr/>
          <p:nvPr/>
        </p:nvSpPr>
        <p:spPr>
          <a:xfrm>
            <a:off x="8239309" y="3146459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graphicFrame>
        <p:nvGraphicFramePr>
          <p:cNvPr id="41" name="表">
            <a:extLst>
              <a:ext uri="{FF2B5EF4-FFF2-40B4-BE49-F238E27FC236}">
                <a16:creationId xmlns:a16="http://schemas.microsoft.com/office/drawing/2014/main" id="{34D72E1A-C046-4CE7-8C76-6575C90853F2}"/>
              </a:ext>
            </a:extLst>
          </p:cNvPr>
          <p:cNvGraphicFramePr/>
          <p:nvPr/>
        </p:nvGraphicFramePr>
        <p:xfrm>
          <a:off x="9304626" y="1549028"/>
          <a:ext cx="2474630" cy="3898545"/>
        </p:xfrm>
        <a:graphic>
          <a:graphicData uri="http://schemas.openxmlformats.org/drawingml/2006/table">
            <a:tbl>
              <a:tblPr firstRow="1" firstCol="1" bandRow="1"/>
              <a:tblGrid>
                <a:gridCol w="93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35">
                <a:tc>
                  <a:txBody>
                    <a:bodyPr/>
                    <a:lstStyle/>
                    <a:p>
                      <a:pPr algn="ctr" defTabSz="914400">
                        <a:defRPr sz="2200" b="0">
                          <a:sym typeface="ヒラギノ角ゴ ProN W6"/>
                        </a:defRPr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果物の評価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りんご1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りんご２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7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5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ヒラギノ角ゴ ProN W3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教師なし機械学習">
            <a:extLst>
              <a:ext uri="{FF2B5EF4-FFF2-40B4-BE49-F238E27FC236}">
                <a16:creationId xmlns:a16="http://schemas.microsoft.com/office/drawing/2014/main" id="{CB739C1A-832C-4974-9B9E-A5C1CF57D607}"/>
              </a:ext>
            </a:extLst>
          </p:cNvPr>
          <p:cNvSpPr txBox="1"/>
          <p:nvPr/>
        </p:nvSpPr>
        <p:spPr>
          <a:xfrm>
            <a:off x="3287033" y="135856"/>
            <a:ext cx="6078033" cy="4437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lang="ja-JP" altLang="en-US" sz="2550" dirty="0"/>
              <a:t>前回の</a:t>
            </a:r>
            <a:r>
              <a:rPr sz="2550" dirty="0" err="1"/>
              <a:t>教師なし機械学習</a:t>
            </a:r>
            <a:r>
              <a:rPr lang="ja-JP" altLang="en-US" sz="2550" dirty="0"/>
              <a:t>（次元削減）</a:t>
            </a:r>
            <a:endParaRPr sz="2550" dirty="0"/>
          </a:p>
        </p:txBody>
      </p:sp>
      <p:sp>
        <p:nvSpPr>
          <p:cNvPr id="43" name="教師なし学習は正解を与えず学習させて識別器を作る(法則を見つけさせる)">
            <a:extLst>
              <a:ext uri="{FF2B5EF4-FFF2-40B4-BE49-F238E27FC236}">
                <a16:creationId xmlns:a16="http://schemas.microsoft.com/office/drawing/2014/main" id="{F1BB02B0-31A7-4CFA-8C62-E61C9A2B846F}"/>
              </a:ext>
            </a:extLst>
          </p:cNvPr>
          <p:cNvSpPr txBox="1"/>
          <p:nvPr/>
        </p:nvSpPr>
        <p:spPr>
          <a:xfrm>
            <a:off x="1699784" y="5809391"/>
            <a:ext cx="925253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/>
              <a:t>教師なし学習は</a:t>
            </a:r>
            <a:r>
              <a:rPr lang="ja-JP" altLang="en-US" sz="2050" dirty="0"/>
              <a:t>色合い、大きさ、甘さレベルという特徴から果物の評価という</a:t>
            </a:r>
            <a:endParaRPr lang="en-US" altLang="ja-JP" sz="2050" dirty="0"/>
          </a:p>
          <a:p>
            <a:r>
              <a:rPr lang="ja-JP" altLang="en-US" sz="2050" dirty="0"/>
              <a:t>新たな</a:t>
            </a:r>
            <a:r>
              <a:rPr lang="en-US" altLang="ja-JP" sz="2050" dirty="0"/>
              <a:t>1</a:t>
            </a:r>
            <a:r>
              <a:rPr lang="ja-JP" altLang="en-US" sz="2050" dirty="0"/>
              <a:t>つの情報を作り出す</a:t>
            </a:r>
            <a:endParaRPr sz="2050" dirty="0"/>
          </a:p>
        </p:txBody>
      </p:sp>
    </p:spTree>
    <p:extLst>
      <p:ext uri="{BB962C8B-B14F-4D97-AF65-F5344CB8AC3E}">
        <p14:creationId xmlns:p14="http://schemas.microsoft.com/office/powerpoint/2010/main" val="19570887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524290" y="3724707"/>
            <a:ext cx="6351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モデル名</a:t>
            </a:r>
            <a:r>
              <a:rPr lang="en-US" altLang="ja-JP" sz="1800" dirty="0"/>
              <a:t>=</a:t>
            </a:r>
            <a:r>
              <a:rPr lang="en-US" altLang="ja-JP" sz="1800" dirty="0" err="1"/>
              <a:t>Kmeans</a:t>
            </a:r>
            <a:r>
              <a:rPr lang="en-US" altLang="ja-JP" sz="1800" dirty="0"/>
              <a:t>()</a:t>
            </a:r>
            <a:r>
              <a:rPr lang="ja-JP" altLang="en-US" sz="1800" dirty="0"/>
              <a:t>で実行</a:t>
            </a:r>
            <a:endParaRPr lang="en-US" altLang="ja-JP" sz="1800" dirty="0"/>
          </a:p>
          <a:p>
            <a:r>
              <a:rPr lang="en-US" altLang="ja-JP" dirty="0" err="1"/>
              <a:t>n_clusters</a:t>
            </a:r>
            <a:r>
              <a:rPr lang="en-US" altLang="ja-JP" dirty="0"/>
              <a:t>=~~</a:t>
            </a:r>
            <a:r>
              <a:rPr lang="ja-JP" altLang="en-US" dirty="0"/>
              <a:t>でクラスタリングしたい数を入力する</a:t>
            </a:r>
            <a:endParaRPr lang="en-US" altLang="ja-JP" dirty="0"/>
          </a:p>
          <a:p>
            <a:r>
              <a:rPr lang="en-US" altLang="ja-JP" dirty="0" err="1"/>
              <a:t>random_state</a:t>
            </a:r>
            <a:r>
              <a:rPr lang="en-US" altLang="ja-JP" dirty="0"/>
              <a:t>=0</a:t>
            </a:r>
            <a:r>
              <a:rPr lang="ja-JP" altLang="en-US" dirty="0"/>
              <a:t>は皆同じ結果になるためのランダムの指定</a:t>
            </a:r>
            <a:endParaRPr lang="en-US" altLang="ja-JP" dirty="0"/>
          </a:p>
          <a:p>
            <a:r>
              <a:rPr lang="ja-JP" altLang="en-US" sz="1800" dirty="0"/>
              <a:t>クラスタリング結果は</a:t>
            </a:r>
            <a:r>
              <a:rPr lang="en-US" altLang="ja-JP" sz="1800" dirty="0" err="1"/>
              <a:t>model.predict</a:t>
            </a:r>
            <a:r>
              <a:rPr lang="en-US" altLang="ja-JP" sz="1800" dirty="0"/>
              <a:t>()</a:t>
            </a:r>
            <a:r>
              <a:rPr lang="ja-JP" altLang="en-US" sz="1800" dirty="0"/>
              <a:t>で表示される</a:t>
            </a:r>
            <a:endParaRPr lang="en-US" altLang="ja-JP" sz="1800" dirty="0"/>
          </a:p>
          <a:p>
            <a:endParaRPr lang="en-US" altLang="ja-JP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028B1852-91C0-49E0-A369-469DC4346272}"/>
              </a:ext>
            </a:extLst>
          </p:cNvPr>
          <p:cNvSpPr/>
          <p:nvPr/>
        </p:nvSpPr>
        <p:spPr>
          <a:xfrm rot="10800000">
            <a:off x="8569842" y="3296093"/>
            <a:ext cx="648586" cy="72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D00597-D43B-4693-9F8A-C40046577AD9}"/>
              </a:ext>
            </a:extLst>
          </p:cNvPr>
          <p:cNvSpPr txBox="1"/>
          <p:nvPr/>
        </p:nvSpPr>
        <p:spPr>
          <a:xfrm>
            <a:off x="7081283" y="4340749"/>
            <a:ext cx="362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クラスタリングの結果、</a:t>
            </a:r>
            <a:r>
              <a:rPr kumimoji="1" lang="en-US" altLang="ja-JP" dirty="0"/>
              <a:t>150</a:t>
            </a:r>
            <a:r>
              <a:rPr kumimoji="1" lang="ja-JP" altLang="en-US" dirty="0"/>
              <a:t>個のデータが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，</a:t>
            </a:r>
            <a:r>
              <a:rPr kumimoji="1" lang="en-US" altLang="ja-JP" dirty="0"/>
              <a:t>2</a:t>
            </a:r>
            <a:r>
              <a:rPr lang="ja-JP" altLang="en-US" dirty="0"/>
              <a:t>に分けられた。</a:t>
            </a:r>
            <a:endParaRPr kumimoji="1" lang="ja-JP" altLang="en-US" dirty="0"/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20B7805F-9539-4FF6-B03D-FE448CB489A1}"/>
              </a:ext>
            </a:extLst>
          </p:cNvPr>
          <p:cNvSpPr txBox="1"/>
          <p:nvPr/>
        </p:nvSpPr>
        <p:spPr>
          <a:xfrm>
            <a:off x="4247265" y="130802"/>
            <a:ext cx="313868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400" dirty="0"/>
              <a:t>k-means</a:t>
            </a:r>
            <a:r>
              <a:rPr lang="ja-JP" altLang="en-US" sz="2400" dirty="0"/>
              <a:t>法を実行する</a:t>
            </a:r>
            <a:endParaRPr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29627A-77CF-598D-C2C8-9CE804D8180C}"/>
              </a:ext>
            </a:extLst>
          </p:cNvPr>
          <p:cNvSpPr txBox="1"/>
          <p:nvPr/>
        </p:nvSpPr>
        <p:spPr>
          <a:xfrm>
            <a:off x="524290" y="1560062"/>
            <a:ext cx="490744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sklearn.cluster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KMeans</a:t>
            </a:r>
            <a:endParaRPr lang="en-US" altLang="ja-JP" sz="1600" dirty="0"/>
          </a:p>
          <a:p>
            <a:r>
              <a:rPr lang="en-US" altLang="ja-JP" sz="1600" dirty="0"/>
              <a:t>model = </a:t>
            </a:r>
            <a:r>
              <a:rPr lang="en-US" altLang="ja-JP" sz="1600" dirty="0" err="1"/>
              <a:t>KMeans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n_clusters</a:t>
            </a:r>
            <a:r>
              <a:rPr lang="en-US" altLang="ja-JP" sz="1600" dirty="0"/>
              <a:t>=3,random_state=0)</a:t>
            </a:r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cluster = </a:t>
            </a:r>
            <a:r>
              <a:rPr lang="en-US" altLang="ja-JP" sz="1600" dirty="0" err="1"/>
              <a:t>model.predict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print(cluster)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2C9F651-4855-B574-1B0D-31D83860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65" y="1750944"/>
            <a:ext cx="5910225" cy="10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0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986810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クラスター</a:t>
            </a:r>
            <a:r>
              <a:rPr lang="en-US" altLang="ja-JP" dirty="0"/>
              <a:t>0,1,2</a:t>
            </a:r>
            <a:r>
              <a:rPr lang="ja-JP" altLang="en-US" dirty="0"/>
              <a:t>毎にがく片の長さと幅で図示したい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324145-1099-EB79-45FE-AD4BF16301CE}"/>
              </a:ext>
            </a:extLst>
          </p:cNvPr>
          <p:cNvSpPr txBox="1"/>
          <p:nvPr/>
        </p:nvSpPr>
        <p:spPr>
          <a:xfrm>
            <a:off x="303365" y="4040462"/>
            <a:ext cx="616855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82CF23-8351-AAA9-078B-F866C5628E63}"/>
              </a:ext>
            </a:extLst>
          </p:cNvPr>
          <p:cNvSpPr txBox="1"/>
          <p:nvPr/>
        </p:nvSpPr>
        <p:spPr>
          <a:xfrm>
            <a:off x="303365" y="1605948"/>
            <a:ext cx="490744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[0:50,0],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[0:50.1])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[50:100,0],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[50:100.1])</a:t>
            </a:r>
          </a:p>
          <a:p>
            <a:r>
              <a:rPr lang="en-US" altLang="ja-JP" sz="1600" dirty="0" err="1">
                <a:solidFill>
                  <a:srgbClr val="FF0000"/>
                </a:solidFill>
              </a:rPr>
              <a:t>plt.scatter</a:t>
            </a:r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[100:150,0],</a:t>
            </a:r>
            <a:r>
              <a:rPr lang="en-US" altLang="ja-JP" sz="1600" dirty="0" err="1">
                <a:solidFill>
                  <a:srgbClr val="FF0000"/>
                </a:solidFill>
              </a:rPr>
              <a:t>gaku</a:t>
            </a:r>
            <a:r>
              <a:rPr lang="en-US" altLang="ja-JP" sz="1600" dirty="0">
                <a:solidFill>
                  <a:srgbClr val="FF0000"/>
                </a:solidFill>
              </a:rPr>
              <a:t>[100:150.1])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9D42955-DE0D-2B90-1414-C8AFA161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924" y="2009612"/>
            <a:ext cx="5302021" cy="3577439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6C7CB9B-6816-8DF3-932E-49675F790C62}"/>
              </a:ext>
            </a:extLst>
          </p:cNvPr>
          <p:cNvSpPr/>
          <p:nvPr/>
        </p:nvSpPr>
        <p:spPr>
          <a:xfrm>
            <a:off x="2757087" y="3246120"/>
            <a:ext cx="516465" cy="53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8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535897" y="1838310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806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535897" y="1838310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E8CF640-D35F-3BF7-92D3-7847434B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12" y="1750288"/>
            <a:ext cx="3361186" cy="46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7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535897" y="1838310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55038E-2466-0D95-D6B8-A4B09AA776E3}"/>
              </a:ext>
            </a:extLst>
          </p:cNvPr>
          <p:cNvSpPr txBox="1"/>
          <p:nvPr/>
        </p:nvSpPr>
        <p:spPr>
          <a:xfrm>
            <a:off x="526885" y="2808069"/>
            <a:ext cx="196088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/>
              <a:t>test = </a:t>
            </a:r>
            <a:r>
              <a:rPr lang="en-US" altLang="ja-JP" sz="1800" dirty="0" err="1"/>
              <a:t>gaku</a:t>
            </a:r>
            <a:r>
              <a:rPr lang="en-US" altLang="ja-JP" sz="1800" dirty="0"/>
              <a:t>[0:4]</a:t>
            </a:r>
          </a:p>
          <a:p>
            <a:r>
              <a:rPr lang="en-US" altLang="ja-JP" sz="1800" dirty="0"/>
              <a:t>print(test)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5C21D7-5470-69B6-D803-259632355749}"/>
              </a:ext>
            </a:extLst>
          </p:cNvPr>
          <p:cNvSpPr txBox="1"/>
          <p:nvPr/>
        </p:nvSpPr>
        <p:spPr>
          <a:xfrm>
            <a:off x="526885" y="2339323"/>
            <a:ext cx="2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先頭</a:t>
            </a:r>
            <a:r>
              <a:rPr kumimoji="1" lang="en-US" altLang="ja-JP" dirty="0"/>
              <a:t>4</a:t>
            </a:r>
            <a:r>
              <a:rPr kumimoji="1" lang="ja-JP" altLang="en-US" dirty="0"/>
              <a:t>行を抜き出す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E8CF640-D35F-3BF7-92D3-7847434B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12" y="1750288"/>
            <a:ext cx="3361186" cy="46322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BCF6A2-D3DC-1871-CE4F-B1F4B9EF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710" y="1796235"/>
            <a:ext cx="3516594" cy="222797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DA303CB-91C2-42D7-521F-26C47694F399}"/>
              </a:ext>
            </a:extLst>
          </p:cNvPr>
          <p:cNvSpPr/>
          <p:nvPr/>
        </p:nvSpPr>
        <p:spPr>
          <a:xfrm>
            <a:off x="3547872" y="2176864"/>
            <a:ext cx="1609344" cy="12775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0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D6B18B-7C3C-46D7-8984-1067BD669515}"/>
              </a:ext>
            </a:extLst>
          </p:cNvPr>
          <p:cNvSpPr txBox="1"/>
          <p:nvPr/>
        </p:nvSpPr>
        <p:spPr>
          <a:xfrm>
            <a:off x="535897" y="1838310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55038E-2466-0D95-D6B8-A4B09AA776E3}"/>
              </a:ext>
            </a:extLst>
          </p:cNvPr>
          <p:cNvSpPr txBox="1"/>
          <p:nvPr/>
        </p:nvSpPr>
        <p:spPr>
          <a:xfrm>
            <a:off x="526885" y="2808069"/>
            <a:ext cx="196088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800" dirty="0"/>
              <a:t>test = </a:t>
            </a:r>
            <a:r>
              <a:rPr lang="en-US" altLang="ja-JP" sz="1800" dirty="0" err="1"/>
              <a:t>gaku</a:t>
            </a:r>
            <a:r>
              <a:rPr lang="en-US" altLang="ja-JP" sz="1800" dirty="0"/>
              <a:t>[0:4]</a:t>
            </a:r>
          </a:p>
          <a:p>
            <a:r>
              <a:rPr lang="en-US" altLang="ja-JP" sz="1800" dirty="0"/>
              <a:t>print(test)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5C21D7-5470-69B6-D803-259632355749}"/>
              </a:ext>
            </a:extLst>
          </p:cNvPr>
          <p:cNvSpPr txBox="1"/>
          <p:nvPr/>
        </p:nvSpPr>
        <p:spPr>
          <a:xfrm>
            <a:off x="526885" y="2339323"/>
            <a:ext cx="2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先頭</a:t>
            </a:r>
            <a:r>
              <a:rPr kumimoji="1" lang="en-US" altLang="ja-JP" dirty="0"/>
              <a:t>4</a:t>
            </a:r>
            <a:r>
              <a:rPr kumimoji="1" lang="ja-JP" altLang="en-US" dirty="0"/>
              <a:t>行を抜き出す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9894B1-F433-9F5F-2245-4E09C129028C}"/>
              </a:ext>
            </a:extLst>
          </p:cNvPr>
          <p:cNvSpPr txBox="1"/>
          <p:nvPr/>
        </p:nvSpPr>
        <p:spPr>
          <a:xfrm>
            <a:off x="540977" y="4269129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CF6DDA-1830-EC42-49CF-A52525B95C80}"/>
              </a:ext>
            </a:extLst>
          </p:cNvPr>
          <p:cNvSpPr txBox="1"/>
          <p:nvPr/>
        </p:nvSpPr>
        <p:spPr>
          <a:xfrm>
            <a:off x="526303" y="3780014"/>
            <a:ext cx="2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列目だけ抜き出す</a:t>
            </a:r>
            <a:endParaRPr kumimoji="1" lang="en-US" altLang="ja-JP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5207AC5-C3C1-005F-74AC-7C15E43B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10" y="4844145"/>
            <a:ext cx="3474449" cy="9193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8CF640-D35F-3BF7-92D3-7847434B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12" y="1750288"/>
            <a:ext cx="3361186" cy="46322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BCF6A2-D3DC-1871-CE4F-B1F4B9EF2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710" y="1796235"/>
            <a:ext cx="3516594" cy="222797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28E25C2-F4B6-A1B2-BE36-DC2485CAC3B5}"/>
              </a:ext>
            </a:extLst>
          </p:cNvPr>
          <p:cNvSpPr/>
          <p:nvPr/>
        </p:nvSpPr>
        <p:spPr>
          <a:xfrm>
            <a:off x="8083296" y="2708655"/>
            <a:ext cx="594360" cy="12775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77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8528E1D-D0F8-0569-2BD3-1158A509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FEEB45-DADA-90EE-5237-03E6793B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29B563-6403-7698-52F6-EA06B425728F}"/>
              </a:ext>
            </a:extLst>
          </p:cNvPr>
          <p:cNvSpPr txBox="1"/>
          <p:nvPr/>
        </p:nvSpPr>
        <p:spPr>
          <a:xfrm>
            <a:off x="756499" y="229766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  <a:p>
            <a:r>
              <a:rPr lang="en-US" altLang="ja-JP" sz="1600" dirty="0"/>
              <a:t>print(test[ : ,0] &lt; 5)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432B60A-6379-6D1C-14A1-DF0F3A0F171C}"/>
              </a:ext>
            </a:extLst>
          </p:cNvPr>
          <p:cNvCxnSpPr>
            <a:cxnSpLocks/>
          </p:cNvCxnSpPr>
          <p:nvPr/>
        </p:nvCxnSpPr>
        <p:spPr>
          <a:xfrm>
            <a:off x="4050792" y="2386584"/>
            <a:ext cx="214884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8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FEEB45-DADA-90EE-5237-03E6793B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42E5BD-06CF-2F56-117E-9DA8D1910961}"/>
              </a:ext>
            </a:extLst>
          </p:cNvPr>
          <p:cNvSpPr txBox="1"/>
          <p:nvPr/>
        </p:nvSpPr>
        <p:spPr>
          <a:xfrm>
            <a:off x="1014984" y="5777174"/>
            <a:ext cx="988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配列に</a:t>
            </a:r>
            <a:r>
              <a:rPr lang="en-US" altLang="ja-JP" sz="2400" dirty="0"/>
              <a:t>(==,&lt;,&gt;)</a:t>
            </a:r>
            <a:r>
              <a:rPr lang="ja-JP" altLang="en-US" sz="2400" dirty="0"/>
              <a:t>などの代入演算子を使うと</a:t>
            </a:r>
            <a:r>
              <a:rPr lang="en-US" altLang="ja-JP" sz="2400" dirty="0"/>
              <a:t>True</a:t>
            </a:r>
            <a:r>
              <a:rPr lang="ja-JP" altLang="en-US" sz="2400" dirty="0"/>
              <a:t>と</a:t>
            </a:r>
            <a:r>
              <a:rPr lang="en-US" altLang="ja-JP" sz="2400" dirty="0"/>
              <a:t>False</a:t>
            </a:r>
            <a:r>
              <a:rPr lang="ja-JP" altLang="en-US" sz="2400" dirty="0"/>
              <a:t>に置き換わる</a:t>
            </a:r>
            <a:endParaRPr kumimoji="1"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967A894-AC25-DCD7-A159-1B3CFA9C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836F01C-2181-6FB6-9B56-C8F129C5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02CDCE-6E1C-BFA0-913C-0D7134D5918A}"/>
              </a:ext>
            </a:extLst>
          </p:cNvPr>
          <p:cNvSpPr txBox="1"/>
          <p:nvPr/>
        </p:nvSpPr>
        <p:spPr>
          <a:xfrm>
            <a:off x="756499" y="229766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  <a:p>
            <a:r>
              <a:rPr lang="en-US" altLang="ja-JP" sz="1600" dirty="0"/>
              <a:t>print(test[ : ,0] &lt; 5)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A8C0972-17F1-3505-D46C-F35D7B353BBE}"/>
              </a:ext>
            </a:extLst>
          </p:cNvPr>
          <p:cNvCxnSpPr>
            <a:cxnSpLocks/>
          </p:cNvCxnSpPr>
          <p:nvPr/>
        </p:nvCxnSpPr>
        <p:spPr>
          <a:xfrm>
            <a:off x="8007096" y="2134789"/>
            <a:ext cx="297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7F4CA3-E823-9C51-25D9-CF8495BBAD1E}"/>
              </a:ext>
            </a:extLst>
          </p:cNvPr>
          <p:cNvCxnSpPr>
            <a:cxnSpLocks/>
          </p:cNvCxnSpPr>
          <p:nvPr/>
        </p:nvCxnSpPr>
        <p:spPr>
          <a:xfrm>
            <a:off x="8016951" y="2702511"/>
            <a:ext cx="2974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150EE5-6F9F-360E-FADD-96154F18DDDA}"/>
              </a:ext>
            </a:extLst>
          </p:cNvPr>
          <p:cNvCxnSpPr>
            <a:cxnSpLocks/>
          </p:cNvCxnSpPr>
          <p:nvPr/>
        </p:nvCxnSpPr>
        <p:spPr>
          <a:xfrm>
            <a:off x="4050792" y="2386584"/>
            <a:ext cx="214884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6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C84DF-DE7C-75F4-C2CF-4B372DB2EDF6}"/>
              </a:ext>
            </a:extLst>
          </p:cNvPr>
          <p:cNvSpPr txBox="1"/>
          <p:nvPr/>
        </p:nvSpPr>
        <p:spPr>
          <a:xfrm>
            <a:off x="713697" y="329781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print(test[[0, 2],0])</a:t>
            </a:r>
          </a:p>
          <a:p>
            <a:r>
              <a:rPr lang="en-US" altLang="ja-JP" sz="1600" dirty="0"/>
              <a:t>print(test[[0,1,2,3],0])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53A0354-09E8-C010-F6AC-9BBCA34B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0D1160-EFC8-1E6C-66D6-DDF978C7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32BE-AA5C-B145-B967-507199C2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4786F-8D49-A0EF-2D80-BB4EFDD1644A}"/>
              </a:ext>
            </a:extLst>
          </p:cNvPr>
          <p:cNvSpPr txBox="1"/>
          <p:nvPr/>
        </p:nvSpPr>
        <p:spPr>
          <a:xfrm>
            <a:off x="756499" y="2297664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7D7160-DFB4-1532-F4E3-C221A7D79E7B}"/>
              </a:ext>
            </a:extLst>
          </p:cNvPr>
          <p:cNvSpPr txBox="1"/>
          <p:nvPr/>
        </p:nvSpPr>
        <p:spPr>
          <a:xfrm>
            <a:off x="756499" y="2636858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&lt; 5)</a:t>
            </a:r>
          </a:p>
        </p:txBody>
      </p:sp>
    </p:spTree>
    <p:extLst>
      <p:ext uri="{BB962C8B-B14F-4D97-AF65-F5344CB8AC3E}">
        <p14:creationId xmlns:p14="http://schemas.microsoft.com/office/powerpoint/2010/main" val="110179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四角形"/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1" name="教師なし機械学習"/>
          <p:cNvSpPr txBox="1"/>
          <p:nvPr/>
        </p:nvSpPr>
        <p:spPr>
          <a:xfrm>
            <a:off x="2857146" y="186908"/>
            <a:ext cx="6614002" cy="4437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lang="ja-JP" altLang="en-US" sz="2550" dirty="0"/>
              <a:t>今回の</a:t>
            </a:r>
            <a:r>
              <a:rPr sz="2550" dirty="0" err="1"/>
              <a:t>教師なし機械学習</a:t>
            </a:r>
            <a:r>
              <a:rPr lang="ja-JP" altLang="en-US" sz="2550" dirty="0"/>
              <a:t>（クラスタリング）</a:t>
            </a:r>
            <a:endParaRPr sz="2550" dirty="0"/>
          </a:p>
        </p:txBody>
      </p:sp>
      <p:sp>
        <p:nvSpPr>
          <p:cNvPr id="292" name="教師なし学習は正解を与えず学習させて識別器を作る(法則を見つけさせる)"/>
          <p:cNvSpPr txBox="1"/>
          <p:nvPr/>
        </p:nvSpPr>
        <p:spPr>
          <a:xfrm>
            <a:off x="1699784" y="5967126"/>
            <a:ext cx="892872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教師なし学習は正解を与えず学習させて識別器を作る(法則を見つけさせる)</a:t>
            </a:r>
          </a:p>
        </p:txBody>
      </p:sp>
      <p:sp>
        <p:nvSpPr>
          <p:cNvPr id="293" name="矢印"/>
          <p:cNvSpPr/>
          <p:nvPr/>
        </p:nvSpPr>
        <p:spPr>
          <a:xfrm>
            <a:off x="4150178" y="2931062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4" name="リンゴ"/>
          <p:cNvSpPr/>
          <p:nvPr/>
        </p:nvSpPr>
        <p:spPr>
          <a:xfrm>
            <a:off x="1789263" y="1977617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5" name="バナナ"/>
          <p:cNvSpPr/>
          <p:nvPr/>
        </p:nvSpPr>
        <p:spPr>
          <a:xfrm>
            <a:off x="567476" y="3645583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6" name="レモン/ライム"/>
          <p:cNvSpPr/>
          <p:nvPr/>
        </p:nvSpPr>
        <p:spPr>
          <a:xfrm>
            <a:off x="2452979" y="3126648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7" name="リンゴ"/>
          <p:cNvSpPr/>
          <p:nvPr/>
        </p:nvSpPr>
        <p:spPr>
          <a:xfrm>
            <a:off x="1414044" y="3574262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8" name="リンゴ"/>
          <p:cNvSpPr/>
          <p:nvPr/>
        </p:nvSpPr>
        <p:spPr>
          <a:xfrm>
            <a:off x="2718218" y="2377335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9" name="リンゴ"/>
          <p:cNvSpPr/>
          <p:nvPr/>
        </p:nvSpPr>
        <p:spPr>
          <a:xfrm>
            <a:off x="1349287" y="2777747"/>
            <a:ext cx="586434" cy="667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0" name="レモン/ライム"/>
          <p:cNvSpPr/>
          <p:nvPr/>
        </p:nvSpPr>
        <p:spPr>
          <a:xfrm>
            <a:off x="1999190" y="2768399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1" name="レモン/ライム"/>
          <p:cNvSpPr/>
          <p:nvPr/>
        </p:nvSpPr>
        <p:spPr>
          <a:xfrm>
            <a:off x="3255916" y="3833647"/>
            <a:ext cx="646465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2" name="レモン/ライム"/>
          <p:cNvSpPr/>
          <p:nvPr/>
        </p:nvSpPr>
        <p:spPr>
          <a:xfrm>
            <a:off x="671698" y="2357955"/>
            <a:ext cx="646465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3" name="バナナ"/>
          <p:cNvSpPr/>
          <p:nvPr/>
        </p:nvSpPr>
        <p:spPr>
          <a:xfrm>
            <a:off x="2533605" y="3645583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4" name="バナナ"/>
          <p:cNvSpPr/>
          <p:nvPr/>
        </p:nvSpPr>
        <p:spPr>
          <a:xfrm>
            <a:off x="2079817" y="3491428"/>
            <a:ext cx="485883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5" name="バナナ"/>
          <p:cNvSpPr/>
          <p:nvPr/>
        </p:nvSpPr>
        <p:spPr>
          <a:xfrm>
            <a:off x="460679" y="3101352"/>
            <a:ext cx="485883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6" name="バナナ"/>
          <p:cNvSpPr/>
          <p:nvPr/>
        </p:nvSpPr>
        <p:spPr>
          <a:xfrm>
            <a:off x="3156771" y="3071448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8" name="角丸四角形"/>
          <p:cNvSpPr/>
          <p:nvPr/>
        </p:nvSpPr>
        <p:spPr>
          <a:xfrm>
            <a:off x="5150570" y="2552305"/>
            <a:ext cx="2148693" cy="139251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9" name="識別器"/>
          <p:cNvSpPr txBox="1"/>
          <p:nvPr/>
        </p:nvSpPr>
        <p:spPr>
          <a:xfrm>
            <a:off x="4744505" y="2768219"/>
            <a:ext cx="2960822" cy="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sz="2550" dirty="0" err="1"/>
              <a:t>識別器</a:t>
            </a:r>
            <a:endParaRPr sz="2550" dirty="0"/>
          </a:p>
        </p:txBody>
      </p:sp>
      <p:sp>
        <p:nvSpPr>
          <p:cNvPr id="310" name="(≒分類マシーン)"/>
          <p:cNvSpPr txBox="1"/>
          <p:nvPr/>
        </p:nvSpPr>
        <p:spPr>
          <a:xfrm>
            <a:off x="4744505" y="3252523"/>
            <a:ext cx="2960822" cy="35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 algn="ctr"/>
            <a:r>
              <a:rPr sz="1950" dirty="0"/>
              <a:t>(≒</a:t>
            </a:r>
            <a:r>
              <a:rPr sz="1950" dirty="0" err="1"/>
              <a:t>分類マシーン</a:t>
            </a:r>
            <a:r>
              <a:rPr sz="1950" dirty="0"/>
              <a:t>)</a:t>
            </a:r>
          </a:p>
        </p:txBody>
      </p:sp>
      <p:sp>
        <p:nvSpPr>
          <p:cNvPr id="311" name="学習"/>
          <p:cNvSpPr txBox="1"/>
          <p:nvPr/>
        </p:nvSpPr>
        <p:spPr>
          <a:xfrm>
            <a:off x="4224887" y="3625241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学習</a:t>
            </a:r>
          </a:p>
        </p:txBody>
      </p:sp>
      <p:sp>
        <p:nvSpPr>
          <p:cNvPr id="312" name="入力"/>
          <p:cNvSpPr txBox="1"/>
          <p:nvPr/>
        </p:nvSpPr>
        <p:spPr>
          <a:xfrm>
            <a:off x="4224887" y="2505118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入力</a:t>
            </a:r>
          </a:p>
        </p:txBody>
      </p:sp>
      <p:sp>
        <p:nvSpPr>
          <p:cNvPr id="313" name="矢印"/>
          <p:cNvSpPr/>
          <p:nvPr/>
        </p:nvSpPr>
        <p:spPr>
          <a:xfrm>
            <a:off x="7425987" y="2931062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4" name="リンゴ"/>
          <p:cNvSpPr/>
          <p:nvPr/>
        </p:nvSpPr>
        <p:spPr>
          <a:xfrm>
            <a:off x="9569331" y="1958394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5" name="バナナ"/>
          <p:cNvSpPr/>
          <p:nvPr/>
        </p:nvSpPr>
        <p:spPr>
          <a:xfrm>
            <a:off x="8518254" y="3393309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6" name="レモン/ライム"/>
          <p:cNvSpPr/>
          <p:nvPr/>
        </p:nvSpPr>
        <p:spPr>
          <a:xfrm>
            <a:off x="10579218" y="3321908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7" name="リンゴ"/>
          <p:cNvSpPr/>
          <p:nvPr/>
        </p:nvSpPr>
        <p:spPr>
          <a:xfrm>
            <a:off x="9194939" y="2453712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8" name="リンゴ"/>
          <p:cNvSpPr/>
          <p:nvPr/>
        </p:nvSpPr>
        <p:spPr>
          <a:xfrm>
            <a:off x="10368490" y="2302263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9" name="リンゴ"/>
          <p:cNvSpPr/>
          <p:nvPr/>
        </p:nvSpPr>
        <p:spPr>
          <a:xfrm>
            <a:off x="8770172" y="1840033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0" name="レモン/ライム"/>
          <p:cNvSpPr/>
          <p:nvPr/>
        </p:nvSpPr>
        <p:spPr>
          <a:xfrm>
            <a:off x="10140311" y="3932128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1" name="レモン/ライム"/>
          <p:cNvSpPr/>
          <p:nvPr/>
        </p:nvSpPr>
        <p:spPr>
          <a:xfrm>
            <a:off x="11086681" y="3698033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2" name="レモン/ライム"/>
          <p:cNvSpPr/>
          <p:nvPr/>
        </p:nvSpPr>
        <p:spPr>
          <a:xfrm>
            <a:off x="10745239" y="4118409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3" name="バナナ"/>
          <p:cNvSpPr/>
          <p:nvPr/>
        </p:nvSpPr>
        <p:spPr>
          <a:xfrm>
            <a:off x="9003489" y="4041798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4" name="バナナ"/>
          <p:cNvSpPr/>
          <p:nvPr/>
        </p:nvSpPr>
        <p:spPr>
          <a:xfrm>
            <a:off x="8426379" y="4041798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5" name="バナナ"/>
          <p:cNvSpPr/>
          <p:nvPr/>
        </p:nvSpPr>
        <p:spPr>
          <a:xfrm>
            <a:off x="9549177" y="3550669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6" name="バナナ"/>
          <p:cNvSpPr/>
          <p:nvPr/>
        </p:nvSpPr>
        <p:spPr>
          <a:xfrm>
            <a:off x="8976478" y="3550669"/>
            <a:ext cx="417996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7" name="線"/>
          <p:cNvSpPr/>
          <p:nvPr/>
        </p:nvSpPr>
        <p:spPr>
          <a:xfrm flipV="1">
            <a:off x="8293304" y="1817481"/>
            <a:ext cx="1" cy="28621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8" name="線"/>
          <p:cNvSpPr/>
          <p:nvPr/>
        </p:nvSpPr>
        <p:spPr>
          <a:xfrm>
            <a:off x="8293304" y="4680762"/>
            <a:ext cx="35808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0459490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C84DF-DE7C-75F4-C2CF-4B372DB2EDF6}"/>
              </a:ext>
            </a:extLst>
          </p:cNvPr>
          <p:cNvSpPr txBox="1"/>
          <p:nvPr/>
        </p:nvSpPr>
        <p:spPr>
          <a:xfrm>
            <a:off x="713697" y="329781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print(test[[0, 2],0])</a:t>
            </a:r>
          </a:p>
          <a:p>
            <a:r>
              <a:rPr lang="en-US" altLang="ja-JP" sz="1600" dirty="0"/>
              <a:t>print(test[[0,1,2,3],0])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1E0C699-7031-34B0-B935-349C23F3645B}"/>
              </a:ext>
            </a:extLst>
          </p:cNvPr>
          <p:cNvSpPr txBox="1"/>
          <p:nvPr/>
        </p:nvSpPr>
        <p:spPr>
          <a:xfrm>
            <a:off x="1234852" y="5762585"/>
            <a:ext cx="988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範囲を</a:t>
            </a:r>
            <a:r>
              <a:rPr kumimoji="1" lang="en-US" altLang="ja-JP" sz="2400" dirty="0"/>
              <a:t>”:”</a:t>
            </a:r>
            <a:r>
              <a:rPr kumimoji="1" lang="ja-JP" altLang="en-US" sz="2400" dirty="0"/>
              <a:t>で指定せずに</a:t>
            </a:r>
            <a:r>
              <a:rPr kumimoji="1" lang="en-US" altLang="ja-JP" sz="2400" dirty="0"/>
              <a:t>[</a:t>
            </a:r>
            <a:r>
              <a:rPr lang="ja-JP" altLang="en-US" sz="2400" dirty="0"/>
              <a:t>数字</a:t>
            </a:r>
            <a:r>
              <a:rPr lang="en-US" altLang="ja-JP" sz="2400" dirty="0"/>
              <a:t>,</a:t>
            </a:r>
            <a:r>
              <a:rPr lang="ja-JP" altLang="en-US" sz="2400" dirty="0"/>
              <a:t>数字</a:t>
            </a:r>
            <a:r>
              <a:rPr lang="en-US" altLang="ja-JP" sz="2400" dirty="0"/>
              <a:t>,,,</a:t>
            </a:r>
            <a:r>
              <a:rPr kumimoji="1" lang="en-US" altLang="ja-JP" sz="2400" dirty="0"/>
              <a:t>]</a:t>
            </a:r>
            <a:r>
              <a:rPr lang="ja-JP" altLang="en-US" sz="2400" dirty="0"/>
              <a:t>でその行</a:t>
            </a:r>
            <a:r>
              <a:rPr lang="en-US" altLang="ja-JP" sz="2400" dirty="0"/>
              <a:t>(or</a:t>
            </a:r>
            <a:r>
              <a:rPr lang="ja-JP" altLang="en-US" sz="2400" dirty="0"/>
              <a:t>列</a:t>
            </a:r>
            <a:r>
              <a:rPr lang="en-US" altLang="ja-JP" sz="2400" dirty="0"/>
              <a:t>)</a:t>
            </a:r>
            <a:r>
              <a:rPr lang="ja-JP" altLang="en-US" sz="2400" dirty="0"/>
              <a:t>番号のみ抜き出す</a:t>
            </a:r>
            <a:endParaRPr kumimoji="1"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547B0B-CF72-B7DA-AE41-6393B3F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2968851"/>
            <a:ext cx="3639058" cy="128605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53A0354-09E8-C010-F6AC-9BBCA34B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0D1160-EFC8-1E6C-66D6-DDF978C7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32BE-AA5C-B145-B967-507199C2D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4786F-8D49-A0EF-2D80-BB4EFDD1644A}"/>
              </a:ext>
            </a:extLst>
          </p:cNvPr>
          <p:cNvSpPr txBox="1"/>
          <p:nvPr/>
        </p:nvSpPr>
        <p:spPr>
          <a:xfrm>
            <a:off x="756499" y="2297664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7D7160-DFB4-1532-F4E3-C221A7D79E7B}"/>
              </a:ext>
            </a:extLst>
          </p:cNvPr>
          <p:cNvSpPr txBox="1"/>
          <p:nvPr/>
        </p:nvSpPr>
        <p:spPr>
          <a:xfrm>
            <a:off x="756499" y="2636858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&lt; 5)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077F0D-9BC5-C4C3-9CC6-C366FD3562FF}"/>
              </a:ext>
            </a:extLst>
          </p:cNvPr>
          <p:cNvCxnSpPr/>
          <p:nvPr/>
        </p:nvCxnSpPr>
        <p:spPr>
          <a:xfrm>
            <a:off x="6163056" y="3297814"/>
            <a:ext cx="393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323DB4-BB99-F0C1-5717-2187AC670C3F}"/>
              </a:ext>
            </a:extLst>
          </p:cNvPr>
          <p:cNvCxnSpPr>
            <a:cxnSpLocks/>
          </p:cNvCxnSpPr>
          <p:nvPr/>
        </p:nvCxnSpPr>
        <p:spPr>
          <a:xfrm>
            <a:off x="6096000" y="3989710"/>
            <a:ext cx="963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826B823-0D88-ED57-B907-FF2A17B99A72}"/>
              </a:ext>
            </a:extLst>
          </p:cNvPr>
          <p:cNvCxnSpPr>
            <a:cxnSpLocks/>
          </p:cNvCxnSpPr>
          <p:nvPr/>
        </p:nvCxnSpPr>
        <p:spPr>
          <a:xfrm>
            <a:off x="6577584" y="2134789"/>
            <a:ext cx="2164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9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C84DF-DE7C-75F4-C2CF-4B372DB2EDF6}"/>
              </a:ext>
            </a:extLst>
          </p:cNvPr>
          <p:cNvSpPr txBox="1"/>
          <p:nvPr/>
        </p:nvSpPr>
        <p:spPr>
          <a:xfrm>
            <a:off x="713697" y="329781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print(test[[0, 2],0])</a:t>
            </a:r>
          </a:p>
          <a:p>
            <a:r>
              <a:rPr lang="en-US" altLang="ja-JP" sz="1600" dirty="0"/>
              <a:t>print(test[[0,1,2,3],0])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547B0B-CF72-B7DA-AE41-6393B3F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2968851"/>
            <a:ext cx="3639058" cy="128605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53A0354-09E8-C010-F6AC-9BBCA34B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0D1160-EFC8-1E6C-66D6-DDF978C7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32BE-AA5C-B145-B967-507199C2D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4786F-8D49-A0EF-2D80-BB4EFDD1644A}"/>
              </a:ext>
            </a:extLst>
          </p:cNvPr>
          <p:cNvSpPr txBox="1"/>
          <p:nvPr/>
        </p:nvSpPr>
        <p:spPr>
          <a:xfrm>
            <a:off x="756499" y="2297664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7D7160-DFB4-1532-F4E3-C221A7D79E7B}"/>
              </a:ext>
            </a:extLst>
          </p:cNvPr>
          <p:cNvSpPr txBox="1"/>
          <p:nvPr/>
        </p:nvSpPr>
        <p:spPr>
          <a:xfrm>
            <a:off x="756499" y="2636858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&lt; 5)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282061-9C4F-1151-5A5F-ACE07831669B}"/>
              </a:ext>
            </a:extLst>
          </p:cNvPr>
          <p:cNvSpPr txBox="1"/>
          <p:nvPr/>
        </p:nvSpPr>
        <p:spPr>
          <a:xfrm>
            <a:off x="713697" y="4438457"/>
            <a:ext cx="398631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</a:t>
            </a:r>
            <a:r>
              <a:rPr lang="en-US" altLang="ja-JP" sz="1600" dirty="0" err="1"/>
              <a:t>False,False,True,True</a:t>
            </a:r>
            <a:r>
              <a:rPr lang="en-US" altLang="ja-JP" sz="1600" dirty="0"/>
              <a:t>],0])</a:t>
            </a:r>
          </a:p>
        </p:txBody>
      </p:sp>
    </p:spTree>
    <p:extLst>
      <p:ext uri="{BB962C8B-B14F-4D97-AF65-F5344CB8AC3E}">
        <p14:creationId xmlns:p14="http://schemas.microsoft.com/office/powerpoint/2010/main" val="380966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C84DF-DE7C-75F4-C2CF-4B372DB2EDF6}"/>
              </a:ext>
            </a:extLst>
          </p:cNvPr>
          <p:cNvSpPr txBox="1"/>
          <p:nvPr/>
        </p:nvSpPr>
        <p:spPr>
          <a:xfrm>
            <a:off x="713697" y="329781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print(test[[0, 2],0])</a:t>
            </a:r>
          </a:p>
          <a:p>
            <a:r>
              <a:rPr lang="en-US" altLang="ja-JP" sz="1600" dirty="0"/>
              <a:t>print(test[[0,1,2,3],0])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547B0B-CF72-B7DA-AE41-6393B3F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2968851"/>
            <a:ext cx="3639058" cy="128605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53A0354-09E8-C010-F6AC-9BBCA34B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0D1160-EFC8-1E6C-66D6-DDF978C7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32BE-AA5C-B145-B967-507199C2D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4786F-8D49-A0EF-2D80-BB4EFDD1644A}"/>
              </a:ext>
            </a:extLst>
          </p:cNvPr>
          <p:cNvSpPr txBox="1"/>
          <p:nvPr/>
        </p:nvSpPr>
        <p:spPr>
          <a:xfrm>
            <a:off x="756499" y="2297664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7D7160-DFB4-1532-F4E3-C221A7D79E7B}"/>
              </a:ext>
            </a:extLst>
          </p:cNvPr>
          <p:cNvSpPr txBox="1"/>
          <p:nvPr/>
        </p:nvSpPr>
        <p:spPr>
          <a:xfrm>
            <a:off x="756499" y="2636858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&lt; 5)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282061-9C4F-1151-5A5F-ACE07831669B}"/>
              </a:ext>
            </a:extLst>
          </p:cNvPr>
          <p:cNvSpPr txBox="1"/>
          <p:nvPr/>
        </p:nvSpPr>
        <p:spPr>
          <a:xfrm>
            <a:off x="713697" y="4438457"/>
            <a:ext cx="398631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</a:t>
            </a:r>
            <a:r>
              <a:rPr lang="en-US" altLang="ja-JP" sz="1600" dirty="0" err="1"/>
              <a:t>False,False,True,True</a:t>
            </a:r>
            <a:r>
              <a:rPr lang="en-US" altLang="ja-JP" sz="1600" dirty="0"/>
              <a:t>],0])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6DEAE-8147-0FD8-64B9-22D116A3B2AA}"/>
              </a:ext>
            </a:extLst>
          </p:cNvPr>
          <p:cNvSpPr txBox="1"/>
          <p:nvPr/>
        </p:nvSpPr>
        <p:spPr>
          <a:xfrm>
            <a:off x="1368582" y="6057144"/>
            <a:ext cx="988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範囲を</a:t>
            </a:r>
            <a:r>
              <a:rPr lang="en-US" altLang="ja-JP" sz="2400" dirty="0"/>
              <a:t>”:”</a:t>
            </a:r>
            <a:r>
              <a:rPr lang="ja-JP" altLang="en-US" sz="2400" dirty="0"/>
              <a:t>で指定せずに</a:t>
            </a:r>
            <a:r>
              <a:rPr lang="en-US" altLang="ja-JP" sz="2400" dirty="0"/>
              <a:t>[True(or False),...]</a:t>
            </a:r>
            <a:r>
              <a:rPr lang="ja-JP" altLang="en-US" sz="2400" dirty="0"/>
              <a:t>で</a:t>
            </a:r>
            <a:r>
              <a:rPr lang="en-US" altLang="ja-JP" sz="2400" dirty="0"/>
              <a:t>True</a:t>
            </a:r>
            <a:r>
              <a:rPr lang="ja-JP" altLang="en-US" sz="2400" dirty="0"/>
              <a:t>のみを抜き出す</a:t>
            </a: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7CA19BF-CC3D-5DBF-C92E-F5CD1E121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148" y="4438457"/>
            <a:ext cx="5684040" cy="66684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32FBC20-430C-7B45-BDB6-11BE49812A3E}"/>
              </a:ext>
            </a:extLst>
          </p:cNvPr>
          <p:cNvCxnSpPr/>
          <p:nvPr/>
        </p:nvCxnSpPr>
        <p:spPr>
          <a:xfrm>
            <a:off x="8001000" y="4777011"/>
            <a:ext cx="2587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CF7AD5D-1544-0FDD-5FC4-42921B6F1DF4}"/>
              </a:ext>
            </a:extLst>
          </p:cNvPr>
          <p:cNvCxnSpPr>
            <a:cxnSpLocks/>
          </p:cNvCxnSpPr>
          <p:nvPr/>
        </p:nvCxnSpPr>
        <p:spPr>
          <a:xfrm>
            <a:off x="6102831" y="3969291"/>
            <a:ext cx="919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6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C84DF-DE7C-75F4-C2CF-4B372DB2EDF6}"/>
              </a:ext>
            </a:extLst>
          </p:cNvPr>
          <p:cNvSpPr txBox="1"/>
          <p:nvPr/>
        </p:nvSpPr>
        <p:spPr>
          <a:xfrm>
            <a:off x="713697" y="329781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print(test[[0, 2],0])</a:t>
            </a:r>
          </a:p>
          <a:p>
            <a:r>
              <a:rPr lang="en-US" altLang="ja-JP" sz="1600" dirty="0"/>
              <a:t>print(test[[0,1,2,3],0])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547B0B-CF72-B7DA-AE41-6393B3F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2968851"/>
            <a:ext cx="3639058" cy="128605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53A0354-09E8-C010-F6AC-9BBCA34B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0D1160-EFC8-1E6C-66D6-DDF978C7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32BE-AA5C-B145-B967-507199C2D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4786F-8D49-A0EF-2D80-BB4EFDD1644A}"/>
              </a:ext>
            </a:extLst>
          </p:cNvPr>
          <p:cNvSpPr txBox="1"/>
          <p:nvPr/>
        </p:nvSpPr>
        <p:spPr>
          <a:xfrm>
            <a:off x="756499" y="2297664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7D7160-DFB4-1532-F4E3-C221A7D79E7B}"/>
              </a:ext>
            </a:extLst>
          </p:cNvPr>
          <p:cNvSpPr txBox="1"/>
          <p:nvPr/>
        </p:nvSpPr>
        <p:spPr>
          <a:xfrm>
            <a:off x="756499" y="2636858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&lt; 5)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282061-9C4F-1151-5A5F-ACE07831669B}"/>
              </a:ext>
            </a:extLst>
          </p:cNvPr>
          <p:cNvSpPr txBox="1"/>
          <p:nvPr/>
        </p:nvSpPr>
        <p:spPr>
          <a:xfrm>
            <a:off x="713697" y="4438457"/>
            <a:ext cx="398631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</a:t>
            </a:r>
            <a:r>
              <a:rPr lang="en-US" altLang="ja-JP" sz="1600" dirty="0" err="1"/>
              <a:t>False,False,True,True</a:t>
            </a:r>
            <a:r>
              <a:rPr lang="en-US" altLang="ja-JP" sz="1600" dirty="0"/>
              <a:t>],0])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7CA19BF-CC3D-5DBF-C92E-F5CD1E121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148" y="4438457"/>
            <a:ext cx="5684040" cy="66684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50C07C-130A-FB16-C040-BD46203D8BE7}"/>
              </a:ext>
            </a:extLst>
          </p:cNvPr>
          <p:cNvSpPr txBox="1"/>
          <p:nvPr/>
        </p:nvSpPr>
        <p:spPr>
          <a:xfrm>
            <a:off x="756499" y="5050316"/>
            <a:ext cx="34833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print(test[test[:,0] &lt; 5,0])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9993546-211B-2C57-DF23-23B8748197F7}"/>
              </a:ext>
            </a:extLst>
          </p:cNvPr>
          <p:cNvCxnSpPr>
            <a:cxnSpLocks/>
          </p:cNvCxnSpPr>
          <p:nvPr/>
        </p:nvCxnSpPr>
        <p:spPr>
          <a:xfrm>
            <a:off x="9771888" y="2410968"/>
            <a:ext cx="1612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8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C84DF-DE7C-75F4-C2CF-4B372DB2EDF6}"/>
              </a:ext>
            </a:extLst>
          </p:cNvPr>
          <p:cNvSpPr txBox="1"/>
          <p:nvPr/>
        </p:nvSpPr>
        <p:spPr>
          <a:xfrm>
            <a:off x="713697" y="3297814"/>
            <a:ext cx="242466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print(test[[0, 2],0])</a:t>
            </a:r>
          </a:p>
          <a:p>
            <a:r>
              <a:rPr lang="en-US" altLang="ja-JP" sz="1600" dirty="0"/>
              <a:t>print(test[[0,1,2,3],0])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547B0B-CF72-B7DA-AE41-6393B3F2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58" y="2968851"/>
            <a:ext cx="3639058" cy="128605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53A0354-09E8-C010-F6AC-9BBCA34B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58" y="1623018"/>
            <a:ext cx="3474449" cy="91935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B0D1160-EFC8-1E6C-66D6-DDF978C7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14" y="1461171"/>
            <a:ext cx="4031305" cy="76474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49B32BE-AA5C-B145-B967-507199C2D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15" y="2107631"/>
            <a:ext cx="3630588" cy="666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4786F-8D49-A0EF-2D80-BB4EFDD1644A}"/>
              </a:ext>
            </a:extLst>
          </p:cNvPr>
          <p:cNvSpPr txBox="1"/>
          <p:nvPr/>
        </p:nvSpPr>
        <p:spPr>
          <a:xfrm>
            <a:off x="756499" y="2297664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== 4.7)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7D7160-DFB4-1532-F4E3-C221A7D79E7B}"/>
              </a:ext>
            </a:extLst>
          </p:cNvPr>
          <p:cNvSpPr txBox="1"/>
          <p:nvPr/>
        </p:nvSpPr>
        <p:spPr>
          <a:xfrm>
            <a:off x="756499" y="2636858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 : ,0] &lt; 5)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282061-9C4F-1151-5A5F-ACE07831669B}"/>
              </a:ext>
            </a:extLst>
          </p:cNvPr>
          <p:cNvSpPr txBox="1"/>
          <p:nvPr/>
        </p:nvSpPr>
        <p:spPr>
          <a:xfrm>
            <a:off x="713697" y="4438457"/>
            <a:ext cx="398631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print(test[[</a:t>
            </a:r>
            <a:r>
              <a:rPr lang="en-US" altLang="ja-JP" sz="1600" dirty="0" err="1"/>
              <a:t>False,False,True,True</a:t>
            </a:r>
            <a:r>
              <a:rPr lang="en-US" altLang="ja-JP" sz="1600" dirty="0"/>
              <a:t>],0])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6DEAE-8147-0FD8-64B9-22D116A3B2AA}"/>
              </a:ext>
            </a:extLst>
          </p:cNvPr>
          <p:cNvSpPr txBox="1"/>
          <p:nvPr/>
        </p:nvSpPr>
        <p:spPr>
          <a:xfrm>
            <a:off x="1689631" y="6189711"/>
            <a:ext cx="988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全ての行の</a:t>
            </a:r>
            <a:r>
              <a:rPr lang="en-US" altLang="ja-JP" sz="2400" dirty="0"/>
              <a:t>[True(or False),...]</a:t>
            </a:r>
            <a:r>
              <a:rPr lang="ja-JP" altLang="en-US" sz="2400" dirty="0"/>
              <a:t>で</a:t>
            </a:r>
            <a:r>
              <a:rPr lang="en-US" altLang="ja-JP" sz="2400" dirty="0"/>
              <a:t>True</a:t>
            </a:r>
            <a:r>
              <a:rPr lang="ja-JP" altLang="en-US" sz="2400" dirty="0"/>
              <a:t>のみを抜き出す</a:t>
            </a: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7CA19BF-CC3D-5DBF-C92E-F5CD1E121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148" y="4438457"/>
            <a:ext cx="5684040" cy="66684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D5BF9E-7B52-3707-D87E-9C8BBC14111A}"/>
              </a:ext>
            </a:extLst>
          </p:cNvPr>
          <p:cNvSpPr txBox="1"/>
          <p:nvPr/>
        </p:nvSpPr>
        <p:spPr>
          <a:xfrm>
            <a:off x="756499" y="5050316"/>
            <a:ext cx="34833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print(test[test[:,0] &lt; 5,0])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310FE8F-399C-A1B6-2BC7-6969AF042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148" y="5171953"/>
            <a:ext cx="4058216" cy="590632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9B4D5CB-8B9B-C133-8ADF-C05F5048D738}"/>
              </a:ext>
            </a:extLst>
          </p:cNvPr>
          <p:cNvCxnSpPr/>
          <p:nvPr/>
        </p:nvCxnSpPr>
        <p:spPr>
          <a:xfrm>
            <a:off x="7808976" y="5495544"/>
            <a:ext cx="1335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6C9EC24-FA09-7C2C-692C-605B3EC94C1A}"/>
              </a:ext>
            </a:extLst>
          </p:cNvPr>
          <p:cNvCxnSpPr>
            <a:cxnSpLocks/>
          </p:cNvCxnSpPr>
          <p:nvPr/>
        </p:nvCxnSpPr>
        <p:spPr>
          <a:xfrm>
            <a:off x="9771888" y="2410968"/>
            <a:ext cx="1612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6B616F0-1258-E16E-22D2-5DCE0DF0E7EA}"/>
              </a:ext>
            </a:extLst>
          </p:cNvPr>
          <p:cNvSpPr/>
          <p:nvPr/>
        </p:nvSpPr>
        <p:spPr>
          <a:xfrm>
            <a:off x="7941956" y="2447544"/>
            <a:ext cx="3067420" cy="188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704356-0D5B-81F5-4A03-CDA48C40092F}"/>
              </a:ext>
            </a:extLst>
          </p:cNvPr>
          <p:cNvSpPr txBox="1"/>
          <p:nvPr/>
        </p:nvSpPr>
        <p:spPr>
          <a:xfrm>
            <a:off x="672405" y="5712627"/>
            <a:ext cx="398631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print(test[</a:t>
            </a:r>
            <a:r>
              <a:rPr lang="en-US" altLang="ja-JP" sz="1600" dirty="0">
                <a:solidFill>
                  <a:srgbClr val="FF0000"/>
                </a:solidFill>
              </a:rPr>
              <a:t>[</a:t>
            </a:r>
            <a:r>
              <a:rPr lang="en-US" altLang="ja-JP" sz="1600" dirty="0" err="1">
                <a:solidFill>
                  <a:srgbClr val="FF0000"/>
                </a:solidFill>
              </a:rPr>
              <a:t>False,True,True,True</a:t>
            </a:r>
            <a:r>
              <a:rPr lang="en-US" altLang="ja-JP" sz="1600" dirty="0">
                <a:solidFill>
                  <a:srgbClr val="FF0000"/>
                </a:solidFill>
              </a:rPr>
              <a:t>]</a:t>
            </a:r>
            <a:r>
              <a:rPr lang="en-US" altLang="ja-JP" sz="1600" dirty="0"/>
              <a:t>,0])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F8064D8-12E4-9156-4371-3EDDCCDEB1A7}"/>
              </a:ext>
            </a:extLst>
          </p:cNvPr>
          <p:cNvCxnSpPr>
            <a:cxnSpLocks/>
          </p:cNvCxnSpPr>
          <p:nvPr/>
        </p:nvCxnSpPr>
        <p:spPr>
          <a:xfrm flipH="1">
            <a:off x="3653910" y="2968851"/>
            <a:ext cx="4756258" cy="2605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0DA3517-7DB5-5D49-4C1A-4F98660BAFFA}"/>
              </a:ext>
            </a:extLst>
          </p:cNvPr>
          <p:cNvCxnSpPr>
            <a:cxnSpLocks/>
          </p:cNvCxnSpPr>
          <p:nvPr/>
        </p:nvCxnSpPr>
        <p:spPr>
          <a:xfrm>
            <a:off x="2179674" y="5495544"/>
            <a:ext cx="0" cy="189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911EE26-5018-0FBA-57A0-4F2B6A0F370F}"/>
              </a:ext>
            </a:extLst>
          </p:cNvPr>
          <p:cNvCxnSpPr>
            <a:cxnSpLocks/>
          </p:cNvCxnSpPr>
          <p:nvPr/>
        </p:nvCxnSpPr>
        <p:spPr>
          <a:xfrm>
            <a:off x="2277210" y="5495544"/>
            <a:ext cx="0" cy="189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70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print(cluster)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02EF53-F198-5F06-B005-0E1ABC0B7618}"/>
              </a:ext>
            </a:extLst>
          </p:cNvPr>
          <p:cNvSpPr txBox="1"/>
          <p:nvPr/>
        </p:nvSpPr>
        <p:spPr>
          <a:xfrm>
            <a:off x="713697" y="2579346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print(cluster == 0))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BCFB7A-31B1-68AC-FBCE-8E0BF34BBE25}"/>
              </a:ext>
            </a:extLst>
          </p:cNvPr>
          <p:cNvSpPr txBox="1"/>
          <p:nvPr/>
        </p:nvSpPr>
        <p:spPr>
          <a:xfrm>
            <a:off x="594892" y="6121976"/>
            <a:ext cx="980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cluster == 0</a:t>
            </a:r>
            <a:r>
              <a:rPr kumimoji="1" lang="ja-JP" altLang="en-US" dirty="0"/>
              <a:t>　は</a:t>
            </a:r>
            <a:r>
              <a:rPr kumimoji="1" lang="en-US" altLang="ja-JP" dirty="0"/>
              <a:t>150</a:t>
            </a:r>
            <a:r>
              <a:rPr kumimoji="1" lang="ja-JP" altLang="en-US" dirty="0"/>
              <a:t>行分のの</a:t>
            </a:r>
            <a:r>
              <a:rPr lang="en-US" altLang="ja-JP" dirty="0"/>
              <a:t>True(</a:t>
            </a:r>
            <a:r>
              <a:rPr lang="ja-JP" altLang="en-US" dirty="0"/>
              <a:t>クラスタが</a:t>
            </a:r>
            <a:r>
              <a:rPr lang="en-US" altLang="ja-JP" dirty="0"/>
              <a:t>0)</a:t>
            </a:r>
            <a:r>
              <a:rPr lang="ja-JP" altLang="en-US" dirty="0"/>
              <a:t>か</a:t>
            </a:r>
            <a:r>
              <a:rPr lang="en-US" altLang="ja-JP" dirty="0"/>
              <a:t>False(</a:t>
            </a:r>
            <a:r>
              <a:rPr lang="ja-JP" altLang="en-US" dirty="0"/>
              <a:t>クラスタが１か２）の配列になる</a:t>
            </a:r>
            <a:endParaRPr kumimoji="1"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1DCCC6D-F6E3-E45B-5D9B-52D5AC5A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1628967"/>
            <a:ext cx="6752190" cy="126755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B51E2C9-18F1-B14C-C983-E1560607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709" y="3064322"/>
            <a:ext cx="6810401" cy="280815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9C8384-476E-F8BE-C779-B6C94D570739}"/>
              </a:ext>
            </a:extLst>
          </p:cNvPr>
          <p:cNvSpPr txBox="1"/>
          <p:nvPr/>
        </p:nvSpPr>
        <p:spPr>
          <a:xfrm>
            <a:off x="839247" y="2146304"/>
            <a:ext cx="24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クラスタリングの結果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35B0DC-C4C0-1275-A221-4E9BD64E855D}"/>
              </a:ext>
            </a:extLst>
          </p:cNvPr>
          <p:cNvSpPr txBox="1"/>
          <p:nvPr/>
        </p:nvSpPr>
        <p:spPr>
          <a:xfrm>
            <a:off x="768561" y="2985396"/>
            <a:ext cx="38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クラスタが</a:t>
            </a:r>
            <a:r>
              <a:rPr lang="en-US" altLang="ja-JP" dirty="0"/>
              <a:t>0</a:t>
            </a:r>
            <a:r>
              <a:rPr lang="ja-JP" altLang="en-US" dirty="0"/>
              <a:t>か否か</a:t>
            </a:r>
            <a:r>
              <a:rPr lang="en-US" altLang="ja-JP" dirty="0"/>
              <a:t>(True or False)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221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前回と別のやり方で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713697" y="1796235"/>
            <a:ext cx="195186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print(cluster)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29B563-6403-7698-52F6-EA06B425728F}"/>
              </a:ext>
            </a:extLst>
          </p:cNvPr>
          <p:cNvSpPr txBox="1"/>
          <p:nvPr/>
        </p:nvSpPr>
        <p:spPr>
          <a:xfrm>
            <a:off x="713697" y="3414210"/>
            <a:ext cx="363058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[:,0])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02EF53-F198-5F06-B005-0E1ABC0B7618}"/>
              </a:ext>
            </a:extLst>
          </p:cNvPr>
          <p:cNvSpPr txBox="1"/>
          <p:nvPr/>
        </p:nvSpPr>
        <p:spPr>
          <a:xfrm>
            <a:off x="713697" y="2579346"/>
            <a:ext cx="242466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print(cluster == 0))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B27AEF-C547-4191-6C99-F7AB2FF01B1B}"/>
              </a:ext>
            </a:extLst>
          </p:cNvPr>
          <p:cNvSpPr txBox="1"/>
          <p:nvPr/>
        </p:nvSpPr>
        <p:spPr>
          <a:xfrm>
            <a:off x="668073" y="4267408"/>
            <a:ext cx="302320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print(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0,0])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9B51E2C9-18F1-B14C-C983-E1560607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04" y="1091839"/>
            <a:ext cx="5978655" cy="24652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412BEA-E370-44FC-D030-355219D2030D}"/>
              </a:ext>
            </a:extLst>
          </p:cNvPr>
          <p:cNvSpPr txBox="1"/>
          <p:nvPr/>
        </p:nvSpPr>
        <p:spPr>
          <a:xfrm>
            <a:off x="668073" y="5766161"/>
            <a:ext cx="32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これでクラスタが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r>
              <a:rPr lang="ja-JP" altLang="en-US" dirty="0"/>
              <a:t>がく片の長さのみ取り出せた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A59255-B08E-801B-BACC-95E9D2F7A39B}"/>
              </a:ext>
            </a:extLst>
          </p:cNvPr>
          <p:cNvSpPr txBox="1"/>
          <p:nvPr/>
        </p:nvSpPr>
        <p:spPr>
          <a:xfrm>
            <a:off x="668073" y="3801201"/>
            <a:ext cx="43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gaku</a:t>
            </a:r>
            <a:r>
              <a:rPr kumimoji="1" lang="ja-JP" altLang="en-US" dirty="0"/>
              <a:t>の全ての行の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列目</a:t>
            </a:r>
            <a:r>
              <a:rPr kumimoji="1" lang="en-US" altLang="ja-JP" dirty="0"/>
              <a:t>(</a:t>
            </a:r>
            <a:r>
              <a:rPr kumimoji="1" lang="ja-JP" altLang="en-US" dirty="0"/>
              <a:t>がく片の長さ</a:t>
            </a:r>
            <a:r>
              <a:rPr kumimoji="1" lang="en-US" altLang="ja-JP" dirty="0"/>
              <a:t>)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DB34404-1A78-A4E1-BE33-A735D938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9" y="3719559"/>
            <a:ext cx="5978656" cy="18186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CE695C4-379C-183A-FF6A-30FBAA2CF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06" y="5620055"/>
            <a:ext cx="7725853" cy="108600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02E0B7-8608-B72A-CEE8-8A40304FF6F1}"/>
              </a:ext>
            </a:extLst>
          </p:cNvPr>
          <p:cNvSpPr txBox="1"/>
          <p:nvPr/>
        </p:nvSpPr>
        <p:spPr>
          <a:xfrm>
            <a:off x="668072" y="4684502"/>
            <a:ext cx="280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cluster == 0</a:t>
            </a:r>
            <a:r>
              <a:rPr kumimoji="1" lang="ja-JP" altLang="en-US" dirty="0"/>
              <a:t>の時に</a:t>
            </a:r>
            <a:r>
              <a:rPr lang="en-US" altLang="ja-JP" dirty="0"/>
              <a:t>True</a:t>
            </a:r>
            <a:r>
              <a:rPr lang="ja-JP" altLang="en-US" dirty="0"/>
              <a:t>のデータを取り出す</a:t>
            </a:r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17C2D8-FC0F-82A3-9B19-2938A76DE923}"/>
              </a:ext>
            </a:extLst>
          </p:cNvPr>
          <p:cNvSpPr txBox="1"/>
          <p:nvPr/>
        </p:nvSpPr>
        <p:spPr>
          <a:xfrm>
            <a:off x="839247" y="2146304"/>
            <a:ext cx="24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クラスタリングの結果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0479C2-5881-7BA9-DC38-030ED216377E}"/>
              </a:ext>
            </a:extLst>
          </p:cNvPr>
          <p:cNvSpPr txBox="1"/>
          <p:nvPr/>
        </p:nvSpPr>
        <p:spPr>
          <a:xfrm>
            <a:off x="768561" y="2985396"/>
            <a:ext cx="38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クラスタが</a:t>
            </a:r>
            <a:r>
              <a:rPr lang="en-US" altLang="ja-JP" dirty="0"/>
              <a:t>0</a:t>
            </a:r>
            <a:r>
              <a:rPr lang="ja-JP" altLang="en-US" dirty="0"/>
              <a:t>か否か</a:t>
            </a:r>
            <a:r>
              <a:rPr lang="en-US" altLang="ja-JP" dirty="0"/>
              <a:t>(True or False)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764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805136" y="1054004"/>
            <a:ext cx="52908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figsize</a:t>
            </a:r>
            <a:r>
              <a:rPr lang="en-US" altLang="ja-JP" sz="1600" dirty="0"/>
              <a:t>=(6,4))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0,0],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0,1]) 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1,0],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2,0],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B8C2F9-2D31-0247-9B45-08E3E5506D4D}"/>
              </a:ext>
            </a:extLst>
          </p:cNvPr>
          <p:cNvSpPr txBox="1"/>
          <p:nvPr/>
        </p:nvSpPr>
        <p:spPr>
          <a:xfrm>
            <a:off x="6293754" y="1284836"/>
            <a:ext cx="4877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←クラスタが</a:t>
            </a:r>
            <a:r>
              <a:rPr lang="en-US" altLang="ja-JP" sz="1600" dirty="0"/>
              <a:t>0</a:t>
            </a:r>
            <a:r>
              <a:rPr lang="ja-JP" altLang="en-US" sz="1600" dirty="0"/>
              <a:t>の時のがく片の長さ</a:t>
            </a:r>
            <a:r>
              <a:rPr lang="en-US" altLang="ja-JP" sz="1600" dirty="0"/>
              <a:t>(x)</a:t>
            </a:r>
            <a:r>
              <a:rPr lang="ja-JP" altLang="en-US" sz="1600" dirty="0"/>
              <a:t>と幅</a:t>
            </a:r>
            <a:r>
              <a:rPr lang="en-US" altLang="ja-JP" sz="1600" dirty="0"/>
              <a:t>(y)</a:t>
            </a:r>
          </a:p>
          <a:p>
            <a:r>
              <a:rPr lang="ja-JP" altLang="en-US" sz="1600" dirty="0"/>
              <a:t>←クラスタが</a:t>
            </a:r>
            <a:r>
              <a:rPr lang="en-US" altLang="ja-JP" sz="1600" dirty="0"/>
              <a:t>1</a:t>
            </a:r>
            <a:r>
              <a:rPr lang="ja-JP" altLang="en-US" sz="1600" dirty="0"/>
              <a:t>の時のがく片の長さ</a:t>
            </a:r>
            <a:r>
              <a:rPr lang="en-US" altLang="ja-JP" sz="1600" dirty="0"/>
              <a:t>(x)</a:t>
            </a:r>
            <a:r>
              <a:rPr lang="ja-JP" altLang="en-US" sz="1600" dirty="0"/>
              <a:t>と幅</a:t>
            </a:r>
            <a:r>
              <a:rPr lang="en-US" altLang="ja-JP" sz="1600" dirty="0"/>
              <a:t>(y)</a:t>
            </a:r>
            <a:endParaRPr kumimoji="1" lang="en-US" altLang="ja-JP" sz="1600" dirty="0"/>
          </a:p>
          <a:p>
            <a:r>
              <a:rPr lang="ja-JP" altLang="en-US" sz="1600" dirty="0"/>
              <a:t>←クラスタが</a:t>
            </a:r>
            <a:r>
              <a:rPr lang="en-US" altLang="ja-JP" sz="1600" dirty="0"/>
              <a:t>2</a:t>
            </a:r>
            <a:r>
              <a:rPr lang="ja-JP" altLang="en-US" sz="1600" dirty="0"/>
              <a:t>の時のがく片の長さ</a:t>
            </a:r>
            <a:r>
              <a:rPr lang="en-US" altLang="ja-JP" sz="1600" dirty="0"/>
              <a:t>(x)</a:t>
            </a:r>
            <a:r>
              <a:rPr lang="ja-JP" altLang="en-US" sz="1600" dirty="0"/>
              <a:t>と幅</a:t>
            </a:r>
            <a:r>
              <a:rPr lang="en-US" altLang="ja-JP" sz="1600" dirty="0"/>
              <a:t>(y)</a:t>
            </a:r>
            <a:endParaRPr kumimoji="1" lang="ja-JP" altLang="en-US" sz="16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E3FD5AE-F966-9953-BEA5-F6FC9A48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854148"/>
            <a:ext cx="4848904" cy="325856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D84650-BFEE-F2EE-3FAA-DBBB500A1087}"/>
              </a:ext>
            </a:extLst>
          </p:cNvPr>
          <p:cNvSpPr txBox="1"/>
          <p:nvPr/>
        </p:nvSpPr>
        <p:spPr>
          <a:xfrm>
            <a:off x="1984460" y="6247307"/>
            <a:ext cx="7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クラスタリングは距離に基づいてデータを決めた個数のグループに分ける</a:t>
            </a:r>
          </a:p>
        </p:txBody>
      </p:sp>
    </p:spTree>
    <p:extLst>
      <p:ext uri="{BB962C8B-B14F-4D97-AF65-F5344CB8AC3E}">
        <p14:creationId xmlns:p14="http://schemas.microsoft.com/office/powerpoint/2010/main" val="3382948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がく片の長さと幅でクラスタリングを図示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805136" y="1054004"/>
            <a:ext cx="52908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figsize</a:t>
            </a:r>
            <a:r>
              <a:rPr lang="en-US" altLang="ja-JP" sz="1600" dirty="0"/>
              <a:t>=(6,4))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0,0],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0,1]) 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1,0],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2,0],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99678-9883-10F7-EC48-41AEC089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854148"/>
            <a:ext cx="4848904" cy="325856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B8907AB-6B67-DDB3-FEF8-1EEC516CD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2"/>
          <a:stretch/>
        </p:blipFill>
        <p:spPr>
          <a:xfrm>
            <a:off x="677120" y="2938479"/>
            <a:ext cx="4687356" cy="308990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0900EE-DB63-01BF-3147-14645712C4DB}"/>
              </a:ext>
            </a:extLst>
          </p:cNvPr>
          <p:cNvSpPr txBox="1"/>
          <p:nvPr/>
        </p:nvSpPr>
        <p:spPr>
          <a:xfrm>
            <a:off x="1984460" y="6247307"/>
            <a:ext cx="7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クラスタリングは距離に基づいてデータを決めた個数のグループに分ける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879C02-B3E5-7776-4B66-8D744BF61DBA}"/>
              </a:ext>
            </a:extLst>
          </p:cNvPr>
          <p:cNvSpPr/>
          <p:nvPr/>
        </p:nvSpPr>
        <p:spPr>
          <a:xfrm rot="18270806">
            <a:off x="6472012" y="3672756"/>
            <a:ext cx="3020623" cy="10881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E8383C1-3962-50F5-FA38-63D46B0E9607}"/>
              </a:ext>
            </a:extLst>
          </p:cNvPr>
          <p:cNvSpPr/>
          <p:nvPr/>
        </p:nvSpPr>
        <p:spPr>
          <a:xfrm rot="19487618">
            <a:off x="7724608" y="4190163"/>
            <a:ext cx="2016108" cy="1731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FA816B2-1A4E-FC29-113A-2EF8D5840E18}"/>
              </a:ext>
            </a:extLst>
          </p:cNvPr>
          <p:cNvSpPr/>
          <p:nvPr/>
        </p:nvSpPr>
        <p:spPr>
          <a:xfrm rot="19487618">
            <a:off x="9257894" y="3269331"/>
            <a:ext cx="2317214" cy="2039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B8C2F9-2D31-0247-9B45-08E3E5506D4D}"/>
              </a:ext>
            </a:extLst>
          </p:cNvPr>
          <p:cNvSpPr txBox="1"/>
          <p:nvPr/>
        </p:nvSpPr>
        <p:spPr>
          <a:xfrm>
            <a:off x="6293754" y="1284836"/>
            <a:ext cx="4877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←クラスタが</a:t>
            </a:r>
            <a:r>
              <a:rPr lang="en-US" altLang="ja-JP" sz="1600" dirty="0"/>
              <a:t>0</a:t>
            </a:r>
            <a:r>
              <a:rPr lang="ja-JP" altLang="en-US" sz="1600" dirty="0"/>
              <a:t>の時のがく片の長さ</a:t>
            </a:r>
            <a:r>
              <a:rPr lang="en-US" altLang="ja-JP" sz="1600" dirty="0"/>
              <a:t>(x)</a:t>
            </a:r>
            <a:r>
              <a:rPr lang="ja-JP" altLang="en-US" sz="1600" dirty="0"/>
              <a:t>と幅</a:t>
            </a:r>
            <a:r>
              <a:rPr lang="en-US" altLang="ja-JP" sz="1600" dirty="0"/>
              <a:t>(y)</a:t>
            </a:r>
          </a:p>
          <a:p>
            <a:r>
              <a:rPr lang="ja-JP" altLang="en-US" sz="1600" dirty="0"/>
              <a:t>←クラスタが</a:t>
            </a:r>
            <a:r>
              <a:rPr lang="en-US" altLang="ja-JP" sz="1600" dirty="0"/>
              <a:t>1</a:t>
            </a:r>
            <a:r>
              <a:rPr lang="ja-JP" altLang="en-US" sz="1600" dirty="0"/>
              <a:t>の時のがく片の長さ</a:t>
            </a:r>
            <a:r>
              <a:rPr lang="en-US" altLang="ja-JP" sz="1600" dirty="0"/>
              <a:t>(x)</a:t>
            </a:r>
            <a:r>
              <a:rPr lang="ja-JP" altLang="en-US" sz="1600" dirty="0"/>
              <a:t>と幅</a:t>
            </a:r>
            <a:r>
              <a:rPr lang="en-US" altLang="ja-JP" sz="1600" dirty="0"/>
              <a:t>(y)</a:t>
            </a:r>
            <a:endParaRPr kumimoji="1" lang="en-US" altLang="ja-JP" sz="1600" dirty="0"/>
          </a:p>
          <a:p>
            <a:r>
              <a:rPr lang="ja-JP" altLang="en-US" sz="1600" dirty="0"/>
              <a:t>←クラスタが</a:t>
            </a:r>
            <a:r>
              <a:rPr lang="en-US" altLang="ja-JP" sz="1600" dirty="0"/>
              <a:t>2</a:t>
            </a:r>
            <a:r>
              <a:rPr lang="ja-JP" altLang="en-US" sz="1600" dirty="0"/>
              <a:t>の時のがく片の長さ</a:t>
            </a:r>
            <a:r>
              <a:rPr lang="en-US" altLang="ja-JP" sz="1600" dirty="0"/>
              <a:t>(x)</a:t>
            </a:r>
            <a:r>
              <a:rPr lang="ja-JP" altLang="en-US" sz="1600" dirty="0"/>
              <a:t>と幅</a:t>
            </a:r>
            <a:r>
              <a:rPr lang="en-US" altLang="ja-JP" sz="1600" dirty="0"/>
              <a:t>(y)</a:t>
            </a:r>
            <a:endParaRPr kumimoji="1"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68893-B16C-5CEA-386B-B41B0B4F0F5C}"/>
              </a:ext>
            </a:extLst>
          </p:cNvPr>
          <p:cNvSpPr txBox="1"/>
          <p:nvPr/>
        </p:nvSpPr>
        <p:spPr>
          <a:xfrm>
            <a:off x="1829369" y="2531323"/>
            <a:ext cx="260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アヤメの種類で色分け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B2935F-42C2-0FDD-88E9-E70836DF23BF}"/>
              </a:ext>
            </a:extLst>
          </p:cNvPr>
          <p:cNvSpPr txBox="1"/>
          <p:nvPr/>
        </p:nvSpPr>
        <p:spPr>
          <a:xfrm>
            <a:off x="6678273" y="2506208"/>
            <a:ext cx="500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クラスタリングの結果</a:t>
            </a:r>
            <a:r>
              <a:rPr lang="en-US" altLang="ja-JP" dirty="0"/>
              <a:t>(</a:t>
            </a:r>
            <a:r>
              <a:rPr lang="ja-JP" altLang="en-US" dirty="0"/>
              <a:t>クラスタ</a:t>
            </a:r>
            <a:r>
              <a:rPr lang="en-US" altLang="ja-JP" dirty="0"/>
              <a:t>0,1,2)</a:t>
            </a:r>
            <a:r>
              <a:rPr lang="ja-JP" altLang="en-US" dirty="0"/>
              <a:t>で色分け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2186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クラスタ数を変える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201844" y="1352861"/>
            <a:ext cx="5421716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model = </a:t>
            </a:r>
            <a:r>
              <a:rPr lang="en-US" altLang="ja-JP" sz="1600" dirty="0" err="1"/>
              <a:t>KMeans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n_clusters</a:t>
            </a:r>
            <a:r>
              <a:rPr lang="en-US" altLang="ja-JP" sz="1600" dirty="0"/>
              <a:t>=3,random_state=0)</a:t>
            </a:r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cluster = </a:t>
            </a:r>
            <a:r>
              <a:rPr lang="en-US" altLang="ja-JP" sz="1600" dirty="0" err="1"/>
              <a:t>model.predict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print(cluster)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98366D-57D5-F70B-665E-C8A0F3DAF22F}"/>
              </a:ext>
            </a:extLst>
          </p:cNvPr>
          <p:cNvSpPr txBox="1"/>
          <p:nvPr/>
        </p:nvSpPr>
        <p:spPr>
          <a:xfrm>
            <a:off x="6361852" y="1352861"/>
            <a:ext cx="5421716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model = </a:t>
            </a:r>
            <a:r>
              <a:rPr lang="en-US" altLang="ja-JP" sz="1600" dirty="0" err="1"/>
              <a:t>KMeans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n_clusters</a:t>
            </a:r>
            <a:r>
              <a:rPr lang="en-US" altLang="ja-JP" sz="1600" dirty="0"/>
              <a:t>=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r>
              <a:rPr lang="en-US" altLang="ja-JP" sz="1600" dirty="0"/>
              <a:t>,random_state=0)</a:t>
            </a:r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cluster = </a:t>
            </a:r>
            <a:r>
              <a:rPr lang="en-US" altLang="ja-JP" sz="1600" dirty="0" err="1"/>
              <a:t>model.predict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print(cluster)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1,1])</a:t>
            </a:r>
          </a:p>
          <a:p>
            <a:r>
              <a:rPr lang="en-US" altLang="ja-JP" sz="1600" dirty="0" err="1">
                <a:solidFill>
                  <a:schemeClr val="bg2">
                    <a:lumMod val="75000"/>
                  </a:schemeClr>
                </a:solidFill>
              </a:rPr>
              <a:t>plt.scatter</a:t>
            </a:r>
            <a:r>
              <a:rPr lang="en-US" altLang="ja-JP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ja-JP" sz="1600" dirty="0" err="1">
                <a:solidFill>
                  <a:schemeClr val="bg2">
                    <a:lumMod val="75000"/>
                  </a:schemeClr>
                </a:solidFill>
              </a:rPr>
              <a:t>gaku</a:t>
            </a:r>
            <a:r>
              <a:rPr lang="en-US" altLang="ja-JP" sz="1600" dirty="0">
                <a:solidFill>
                  <a:schemeClr val="bg2">
                    <a:lumMod val="75000"/>
                  </a:schemeClr>
                </a:solidFill>
              </a:rPr>
              <a:t>[cluster == 2,0], </a:t>
            </a:r>
            <a:r>
              <a:rPr lang="en-US" altLang="ja-JP" sz="1600" dirty="0" err="1">
                <a:solidFill>
                  <a:schemeClr val="bg2">
                    <a:lumMod val="75000"/>
                  </a:schemeClr>
                </a:solidFill>
              </a:rPr>
              <a:t>gaku</a:t>
            </a:r>
            <a:r>
              <a:rPr lang="en-US" altLang="ja-JP" sz="1600" dirty="0">
                <a:solidFill>
                  <a:schemeClr val="bg2">
                    <a:lumMod val="75000"/>
                  </a:schemeClr>
                </a:solidFill>
              </a:rPr>
              <a:t>[cluster == 2,1])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E0CA336-F1A5-D908-B493-BB9B9BB4F0B4}"/>
              </a:ext>
            </a:extLst>
          </p:cNvPr>
          <p:cNvSpPr/>
          <p:nvPr/>
        </p:nvSpPr>
        <p:spPr>
          <a:xfrm>
            <a:off x="5824728" y="2350008"/>
            <a:ext cx="37490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4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クラスタリング"/>
          <p:cNvSpPr txBox="1"/>
          <p:nvPr/>
        </p:nvSpPr>
        <p:spPr>
          <a:xfrm>
            <a:off x="4789424" y="386214"/>
            <a:ext cx="2654573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クラスタリング</a:t>
            </a:r>
          </a:p>
        </p:txBody>
      </p:sp>
      <p:sp>
        <p:nvSpPr>
          <p:cNvPr id="1076" name="データの似ているもの同士でグループ分けする手法"/>
          <p:cNvSpPr txBox="1"/>
          <p:nvPr/>
        </p:nvSpPr>
        <p:spPr>
          <a:xfrm>
            <a:off x="3096831" y="1045232"/>
            <a:ext cx="609782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データの似ているもの同士でグループ分けする手法</a:t>
            </a:r>
          </a:p>
        </p:txBody>
      </p:sp>
      <p:sp>
        <p:nvSpPr>
          <p:cNvPr id="1077" name="線"/>
          <p:cNvSpPr/>
          <p:nvPr/>
        </p:nvSpPr>
        <p:spPr>
          <a:xfrm flipV="1">
            <a:off x="3308152" y="2402202"/>
            <a:ext cx="1" cy="30284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78" name="線"/>
          <p:cNvSpPr/>
          <p:nvPr/>
        </p:nvSpPr>
        <p:spPr>
          <a:xfrm>
            <a:off x="3333552" y="5422116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79" name="楕円"/>
          <p:cNvSpPr/>
          <p:nvPr/>
        </p:nvSpPr>
        <p:spPr>
          <a:xfrm>
            <a:off x="3883223" y="3038821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0" name="楕円"/>
          <p:cNvSpPr/>
          <p:nvPr/>
        </p:nvSpPr>
        <p:spPr>
          <a:xfrm>
            <a:off x="3993952" y="2463800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1" name="楕円"/>
          <p:cNvSpPr/>
          <p:nvPr/>
        </p:nvSpPr>
        <p:spPr>
          <a:xfrm>
            <a:off x="4581723" y="2751311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2" name="楕円"/>
          <p:cNvSpPr/>
          <p:nvPr/>
        </p:nvSpPr>
        <p:spPr>
          <a:xfrm>
            <a:off x="4692452" y="2176289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3" name="楕円"/>
          <p:cNvSpPr/>
          <p:nvPr/>
        </p:nvSpPr>
        <p:spPr>
          <a:xfrm>
            <a:off x="5978723" y="4138142"/>
            <a:ext cx="413545" cy="4191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4" name="楕円"/>
          <p:cNvSpPr/>
          <p:nvPr/>
        </p:nvSpPr>
        <p:spPr>
          <a:xfrm>
            <a:off x="6089452" y="3563121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5" name="楕円"/>
          <p:cNvSpPr/>
          <p:nvPr/>
        </p:nvSpPr>
        <p:spPr>
          <a:xfrm>
            <a:off x="6677223" y="3850632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6" name="楕円"/>
          <p:cNvSpPr/>
          <p:nvPr/>
        </p:nvSpPr>
        <p:spPr>
          <a:xfrm>
            <a:off x="6787952" y="3275611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7" name="楕円"/>
          <p:cNvSpPr/>
          <p:nvPr/>
        </p:nvSpPr>
        <p:spPr>
          <a:xfrm>
            <a:off x="7264995" y="4450816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8" name="楕円"/>
          <p:cNvSpPr/>
          <p:nvPr/>
        </p:nvSpPr>
        <p:spPr>
          <a:xfrm>
            <a:off x="7375723" y="3875795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9" name="楕円"/>
          <p:cNvSpPr/>
          <p:nvPr/>
        </p:nvSpPr>
        <p:spPr>
          <a:xfrm>
            <a:off x="7963495" y="4163306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0" name="楕円"/>
          <p:cNvSpPr/>
          <p:nvPr/>
        </p:nvSpPr>
        <p:spPr>
          <a:xfrm>
            <a:off x="8074223" y="3588284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1" name="楕円"/>
          <p:cNvSpPr/>
          <p:nvPr/>
        </p:nvSpPr>
        <p:spPr>
          <a:xfrm>
            <a:off x="5720457" y="2724844"/>
            <a:ext cx="3163392" cy="2538413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2" name="楕円"/>
          <p:cNvSpPr/>
          <p:nvPr/>
        </p:nvSpPr>
        <p:spPr>
          <a:xfrm>
            <a:off x="3506986" y="2038129"/>
            <a:ext cx="2014638" cy="1707456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3" name="どのような法則でクラスタリングを行うか"/>
          <p:cNvSpPr txBox="1"/>
          <p:nvPr/>
        </p:nvSpPr>
        <p:spPr>
          <a:xfrm>
            <a:off x="3604514" y="5948095"/>
            <a:ext cx="504625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どのような法則でクラスタリングを行うか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クラスタ数を変える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C5994-E193-9185-D54C-004EE6B361B1}"/>
              </a:ext>
            </a:extLst>
          </p:cNvPr>
          <p:cNvSpPr txBox="1"/>
          <p:nvPr/>
        </p:nvSpPr>
        <p:spPr>
          <a:xfrm>
            <a:off x="201844" y="1352861"/>
            <a:ext cx="5421716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model = </a:t>
            </a:r>
            <a:r>
              <a:rPr lang="en-US" altLang="ja-JP" sz="1600" dirty="0" err="1"/>
              <a:t>KMeans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n_clusters</a:t>
            </a:r>
            <a:r>
              <a:rPr lang="en-US" altLang="ja-JP" sz="1600" dirty="0"/>
              <a:t>=3,random_state=0)</a:t>
            </a:r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cluster = </a:t>
            </a:r>
            <a:r>
              <a:rPr lang="en-US" altLang="ja-JP" sz="1600" dirty="0" err="1"/>
              <a:t>model.predict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print(cluster)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2,1])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98366D-57D5-F70B-665E-C8A0F3DAF22F}"/>
              </a:ext>
            </a:extLst>
          </p:cNvPr>
          <p:cNvSpPr txBox="1"/>
          <p:nvPr/>
        </p:nvSpPr>
        <p:spPr>
          <a:xfrm>
            <a:off x="6361852" y="1352861"/>
            <a:ext cx="5421716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model = </a:t>
            </a:r>
            <a:r>
              <a:rPr lang="en-US" altLang="ja-JP" sz="1600" dirty="0" err="1"/>
              <a:t>KMeans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n_clusters</a:t>
            </a:r>
            <a:r>
              <a:rPr lang="en-US" altLang="ja-JP" sz="1600" dirty="0"/>
              <a:t>=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r>
              <a:rPr lang="en-US" altLang="ja-JP" sz="1600" dirty="0"/>
              <a:t>,random_state=0)</a:t>
            </a:r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cluster = </a:t>
            </a:r>
            <a:r>
              <a:rPr lang="en-US" altLang="ja-JP" sz="1600" dirty="0" err="1"/>
              <a:t>model.predict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print(cluster)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0,1])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1,0], </a:t>
            </a:r>
            <a:r>
              <a:rPr lang="en-US" altLang="ja-JP" sz="1600" dirty="0" err="1"/>
              <a:t>gaku</a:t>
            </a:r>
            <a:r>
              <a:rPr lang="en-US" altLang="ja-JP" sz="1600" dirty="0"/>
              <a:t>[cluster == 1,1])</a:t>
            </a:r>
          </a:p>
          <a:p>
            <a:r>
              <a:rPr lang="en-US" altLang="ja-JP" sz="1600" dirty="0" err="1">
                <a:solidFill>
                  <a:schemeClr val="bg2">
                    <a:lumMod val="75000"/>
                  </a:schemeClr>
                </a:solidFill>
              </a:rPr>
              <a:t>plt.scatter</a:t>
            </a:r>
            <a:r>
              <a:rPr lang="en-US" altLang="ja-JP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ja-JP" sz="1600" dirty="0" err="1">
                <a:solidFill>
                  <a:schemeClr val="bg2">
                    <a:lumMod val="75000"/>
                  </a:schemeClr>
                </a:solidFill>
              </a:rPr>
              <a:t>gaku</a:t>
            </a:r>
            <a:r>
              <a:rPr lang="en-US" altLang="ja-JP" sz="1600" dirty="0">
                <a:solidFill>
                  <a:schemeClr val="bg2">
                    <a:lumMod val="75000"/>
                  </a:schemeClr>
                </a:solidFill>
              </a:rPr>
              <a:t>[cluster == 2,0], </a:t>
            </a:r>
            <a:r>
              <a:rPr lang="en-US" altLang="ja-JP" sz="1600" dirty="0" err="1">
                <a:solidFill>
                  <a:schemeClr val="bg2">
                    <a:lumMod val="75000"/>
                  </a:schemeClr>
                </a:solidFill>
              </a:rPr>
              <a:t>gaku</a:t>
            </a:r>
            <a:r>
              <a:rPr lang="en-US" altLang="ja-JP" sz="1600" dirty="0">
                <a:solidFill>
                  <a:schemeClr val="bg2">
                    <a:lumMod val="75000"/>
                  </a:schemeClr>
                </a:solidFill>
              </a:rPr>
              <a:t>[cluster == 2,1])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8E873A2-2799-ADB1-648C-DD88ECC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93" y="4025556"/>
            <a:ext cx="3908771" cy="2598889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6E0CA336-F1A5-D908-B493-BB9B9BB4F0B4}"/>
              </a:ext>
            </a:extLst>
          </p:cNvPr>
          <p:cNvSpPr/>
          <p:nvPr/>
        </p:nvSpPr>
        <p:spPr>
          <a:xfrm>
            <a:off x="5824728" y="2350008"/>
            <a:ext cx="37490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0051BE9-2138-11DC-DE41-3C484CCD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3" y="4358988"/>
            <a:ext cx="6154976" cy="11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84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クラスタ数を変える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8E873A2-2799-ADB1-648C-DD88ECC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328292"/>
            <a:ext cx="3286979" cy="218546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0F6053-D856-78E4-1225-38084C1C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61" y="1328292"/>
            <a:ext cx="3374136" cy="22674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585DD4-5EBF-C880-ED6A-36D5A8C7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59" y="1328292"/>
            <a:ext cx="3586663" cy="240539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08A4DF-76E2-F78A-3E4B-D74053018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8" y="4236054"/>
            <a:ext cx="3256433" cy="218546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47910C8-F140-6DB1-09D7-0B1C0FAD9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61" y="4236054"/>
            <a:ext cx="3374136" cy="22748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F646C1-363C-6E02-4618-289A80B82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0559" y="4188528"/>
            <a:ext cx="3727058" cy="250302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1424342" y="9589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クラスタ数２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D75690-D0CA-F03C-CAB5-DA0FFBF98D21}"/>
              </a:ext>
            </a:extLst>
          </p:cNvPr>
          <p:cNvSpPr txBox="1"/>
          <p:nvPr/>
        </p:nvSpPr>
        <p:spPr>
          <a:xfrm>
            <a:off x="1424342" y="381919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クラスタ数５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5C1A3-1AC9-CB87-1EAF-44B077CAB04B}"/>
              </a:ext>
            </a:extLst>
          </p:cNvPr>
          <p:cNvSpPr txBox="1"/>
          <p:nvPr/>
        </p:nvSpPr>
        <p:spPr>
          <a:xfrm>
            <a:off x="5361740" y="9589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クラスタ数３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439F02-711D-2BFD-7723-D685FE497D08}"/>
              </a:ext>
            </a:extLst>
          </p:cNvPr>
          <p:cNvSpPr txBox="1"/>
          <p:nvPr/>
        </p:nvSpPr>
        <p:spPr>
          <a:xfrm>
            <a:off x="9636252" y="11113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クラスタ数４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D9C28D-74B3-44EE-EA3C-F7A002BAACFA}"/>
              </a:ext>
            </a:extLst>
          </p:cNvPr>
          <p:cNvSpPr txBox="1"/>
          <p:nvPr/>
        </p:nvSpPr>
        <p:spPr>
          <a:xfrm>
            <a:off x="5213604" y="381919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クラスタ数６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1B1E6C-039A-D0EB-BC42-509A82093D5E}"/>
              </a:ext>
            </a:extLst>
          </p:cNvPr>
          <p:cNvSpPr txBox="1"/>
          <p:nvPr/>
        </p:nvSpPr>
        <p:spPr>
          <a:xfrm>
            <a:off x="9538025" y="3866722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クラスタ数７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531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次元以上のクラスタリング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2502942" y="864875"/>
            <a:ext cx="707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がく片の長さと幅</a:t>
            </a:r>
            <a:r>
              <a:rPr lang="en-US" altLang="ja-JP" dirty="0"/>
              <a:t>(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次元の特徴量</a:t>
            </a:r>
            <a:r>
              <a:rPr lang="en-US" altLang="ja-JP" dirty="0"/>
              <a:t>)</a:t>
            </a:r>
            <a:r>
              <a:rPr lang="ja-JP" altLang="en-US" dirty="0"/>
              <a:t>でクラスタリングを行ったが、</a:t>
            </a:r>
            <a:endParaRPr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次元以上の特徴量でも同様にクラスタリングが可能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A70A8E-5F3B-DBFE-D4BE-7C381669E9A8}"/>
              </a:ext>
            </a:extLst>
          </p:cNvPr>
          <p:cNvSpPr txBox="1"/>
          <p:nvPr/>
        </p:nvSpPr>
        <p:spPr>
          <a:xfrm>
            <a:off x="121158" y="3361635"/>
            <a:ext cx="543132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model = KMeans(n_clusters=3,random_state=0)</a:t>
            </a:r>
          </a:p>
          <a:p>
            <a:r>
              <a:rPr lang="ja-JP" altLang="en-US" sz="1600" dirty="0"/>
              <a:t>model.fit(gaku)</a:t>
            </a:r>
          </a:p>
          <a:p>
            <a:r>
              <a:rPr lang="ja-JP" altLang="en-US" sz="1600" dirty="0"/>
              <a:t>cluster = model.predict(gaku)</a:t>
            </a:r>
          </a:p>
          <a:p>
            <a:r>
              <a:rPr lang="ja-JP" altLang="en-US" sz="1600" dirty="0"/>
              <a:t>print(cluster)</a:t>
            </a:r>
          </a:p>
          <a:p>
            <a:r>
              <a:rPr lang="ja-JP" altLang="en-US" sz="1600" dirty="0"/>
              <a:t>plt.figure()</a:t>
            </a:r>
          </a:p>
          <a:p>
            <a:r>
              <a:rPr lang="ja-JP" altLang="en-US" sz="1600" dirty="0"/>
              <a:t>plt.scatter(gaku[cluster == 0,0], gaku[cluster == 0,1])</a:t>
            </a:r>
          </a:p>
          <a:p>
            <a:r>
              <a:rPr lang="ja-JP" altLang="en-US" sz="1600" dirty="0"/>
              <a:t>plt.scatter(gaku[cluster == 1,0], gaku[cluster == 1,1])</a:t>
            </a:r>
          </a:p>
          <a:p>
            <a:r>
              <a:rPr lang="ja-JP" altLang="en-US" sz="1600" dirty="0"/>
              <a:t>plt.scatter(gaku[cluster == 2,0], gaku[cluster == 2,1])</a:t>
            </a:r>
          </a:p>
          <a:p>
            <a:r>
              <a:rPr lang="ja-JP" altLang="en-US" sz="1600" dirty="0"/>
              <a:t>plt.show()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6FDC14-A376-114C-BA98-B82A467905E0}"/>
              </a:ext>
            </a:extLst>
          </p:cNvPr>
          <p:cNvSpPr txBox="1"/>
          <p:nvPr/>
        </p:nvSpPr>
        <p:spPr>
          <a:xfrm>
            <a:off x="6519884" y="3361635"/>
            <a:ext cx="5431324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model = KMeans(n_clusters=3,random_state=0)</a:t>
            </a:r>
          </a:p>
          <a:p>
            <a:r>
              <a:rPr lang="ja-JP" altLang="en-US" sz="1600" dirty="0"/>
              <a:t>model.fit(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)</a:t>
            </a:r>
          </a:p>
          <a:p>
            <a:r>
              <a:rPr lang="ja-JP" altLang="en-US" sz="1600" dirty="0"/>
              <a:t>cluster = model.predict(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)</a:t>
            </a:r>
          </a:p>
          <a:p>
            <a:r>
              <a:rPr lang="ja-JP" altLang="en-US" sz="1600" dirty="0"/>
              <a:t>print(cluster)</a:t>
            </a:r>
          </a:p>
          <a:p>
            <a:r>
              <a:rPr lang="ja-JP" altLang="en-US" sz="1600" dirty="0"/>
              <a:t>plt.figure()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0,0], 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0,1])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1,0], 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1,1])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2,0], 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2,1])</a:t>
            </a:r>
          </a:p>
          <a:p>
            <a:r>
              <a:rPr lang="ja-JP" altLang="en-US" sz="1600" dirty="0"/>
              <a:t>plt.show()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6249593-303C-AB35-F4E4-76F06A52DCCF}"/>
              </a:ext>
            </a:extLst>
          </p:cNvPr>
          <p:cNvSpPr/>
          <p:nvPr/>
        </p:nvSpPr>
        <p:spPr>
          <a:xfrm>
            <a:off x="5824728" y="4407408"/>
            <a:ext cx="47548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CE01F66-D5D5-93DD-B92F-D32EB265BF00}"/>
              </a:ext>
            </a:extLst>
          </p:cNvPr>
          <p:cNvSpPr txBox="1"/>
          <p:nvPr/>
        </p:nvSpPr>
        <p:spPr>
          <a:xfrm>
            <a:off x="4458293" y="1799109"/>
            <a:ext cx="2843022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iris = </a:t>
            </a:r>
            <a:r>
              <a:rPr lang="en-US" altLang="ja-JP" sz="1600" dirty="0" err="1"/>
              <a:t>load_iris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/>
              <a:t>data = </a:t>
            </a:r>
            <a:r>
              <a:rPr lang="en-US" altLang="ja-JP" sz="1600" dirty="0" err="1"/>
              <a:t>iris.data</a:t>
            </a:r>
            <a:endParaRPr lang="en-US" altLang="ja-JP" sz="1600" dirty="0"/>
          </a:p>
          <a:p>
            <a:r>
              <a:rPr lang="en-US" altLang="ja-JP" sz="1600" dirty="0" err="1"/>
              <a:t>gaku</a:t>
            </a:r>
            <a:r>
              <a:rPr lang="en-US" altLang="ja-JP" sz="1600" dirty="0"/>
              <a:t> = data[:,0:2]</a:t>
            </a:r>
          </a:p>
        </p:txBody>
      </p:sp>
    </p:spTree>
    <p:extLst>
      <p:ext uri="{BB962C8B-B14F-4D97-AF65-F5344CB8AC3E}">
        <p14:creationId xmlns:p14="http://schemas.microsoft.com/office/powerpoint/2010/main" val="3935887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4" y="233555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次元以上のクラスタリング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283464" y="1046120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同じクラスタ数</a:t>
            </a:r>
            <a:r>
              <a:rPr lang="en-US" altLang="ja-JP" dirty="0"/>
              <a:t>(0,1,2)</a:t>
            </a:r>
            <a:r>
              <a:rPr lang="ja-JP" altLang="en-US" dirty="0"/>
              <a:t>だが、学習するデータが変わり</a:t>
            </a:r>
            <a:r>
              <a:rPr lang="en-US" altLang="ja-JP" dirty="0"/>
              <a:t>(2</a:t>
            </a:r>
            <a:r>
              <a:rPr lang="ja-JP" altLang="en-US" dirty="0"/>
              <a:t>次元→</a:t>
            </a:r>
            <a:r>
              <a:rPr lang="en-US" altLang="ja-JP" dirty="0"/>
              <a:t>4</a:t>
            </a:r>
            <a:r>
              <a:rPr lang="ja-JP" altLang="en-US" dirty="0"/>
              <a:t>次元</a:t>
            </a:r>
            <a:r>
              <a:rPr lang="en-US" altLang="ja-JP" dirty="0"/>
              <a:t>)</a:t>
            </a:r>
            <a:r>
              <a:rPr lang="ja-JP" altLang="en-US" dirty="0"/>
              <a:t>、クラスタ番号の割り振りも変わっている。</a:t>
            </a:r>
            <a:endParaRPr lang="en-US" altLang="ja-JP" dirty="0"/>
          </a:p>
          <a:p>
            <a:r>
              <a:rPr lang="en-US" altLang="ja-JP" dirty="0"/>
              <a:t>4</a:t>
            </a:r>
            <a:r>
              <a:rPr lang="ja-JP" altLang="en-US" dirty="0"/>
              <a:t>次元のデータによるクラスタリングを</a:t>
            </a:r>
            <a:r>
              <a:rPr lang="en-US" altLang="ja-JP" dirty="0"/>
              <a:t>2</a:t>
            </a:r>
            <a:r>
              <a:rPr lang="ja-JP" altLang="en-US" dirty="0"/>
              <a:t>次元で可視化しているのでやや混ざっている部位もあり。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C5C8D2-AB9E-1954-C18B-F217264D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3" y="1786407"/>
            <a:ext cx="4949172" cy="9030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E496A3-F95E-C982-65A7-87DAFE73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5" y="2953512"/>
            <a:ext cx="4297033" cy="28512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6462260-35D1-0B3B-7BFB-6937ADF1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72" y="1808779"/>
            <a:ext cx="5305921" cy="9606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23B515E-E002-B011-E31B-9BA95CC4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769" y="3007631"/>
            <a:ext cx="4408251" cy="29644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05C05-F6D1-1050-9BBB-38EEC19320E6}"/>
              </a:ext>
            </a:extLst>
          </p:cNvPr>
          <p:cNvSpPr txBox="1"/>
          <p:nvPr/>
        </p:nvSpPr>
        <p:spPr>
          <a:xfrm>
            <a:off x="1014983" y="6068775"/>
            <a:ext cx="398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がく片の長さと幅でクラスタリングし、</a:t>
            </a:r>
            <a:r>
              <a:rPr lang="ja-JP" altLang="en-US" dirty="0"/>
              <a:t>がく片の長さと幅で図示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4FAB19-D2F8-B33C-0712-5711611D3165}"/>
              </a:ext>
            </a:extLst>
          </p:cNvPr>
          <p:cNvSpPr txBox="1"/>
          <p:nvPr/>
        </p:nvSpPr>
        <p:spPr>
          <a:xfrm>
            <a:off x="6906769" y="6090473"/>
            <a:ext cx="463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がく片の長さと幅、花びらの長さと幅でクラスタリングし、</a:t>
            </a:r>
            <a:r>
              <a:rPr lang="ja-JP" altLang="en-US" dirty="0"/>
              <a:t>がく片の長さと幅で図示</a:t>
            </a:r>
            <a:endParaRPr kumimoji="1" lang="en-US" altLang="ja-JP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269951-477C-2775-4937-4DFB517B9B93}"/>
              </a:ext>
            </a:extLst>
          </p:cNvPr>
          <p:cNvSpPr/>
          <p:nvPr/>
        </p:nvSpPr>
        <p:spPr>
          <a:xfrm>
            <a:off x="5640697" y="3986784"/>
            <a:ext cx="68580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582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992DB2-4A72-D05B-B50D-0AEBB63E19B9}"/>
              </a:ext>
            </a:extLst>
          </p:cNvPr>
          <p:cNvSpPr txBox="1"/>
          <p:nvPr/>
        </p:nvSpPr>
        <p:spPr>
          <a:xfrm>
            <a:off x="96774" y="2227779"/>
            <a:ext cx="5431324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model = KMeans(n_clusters=3,random_state=0)</a:t>
            </a:r>
          </a:p>
          <a:p>
            <a:r>
              <a:rPr lang="ja-JP" altLang="en-US" sz="1600" dirty="0"/>
              <a:t>model.fit(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)</a:t>
            </a:r>
          </a:p>
          <a:p>
            <a:r>
              <a:rPr lang="ja-JP" altLang="en-US" sz="1600" dirty="0"/>
              <a:t>cluster = model.predict(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)</a:t>
            </a:r>
          </a:p>
          <a:p>
            <a:r>
              <a:rPr lang="ja-JP" altLang="en-US" sz="1600" dirty="0"/>
              <a:t>print(cluster)</a:t>
            </a:r>
          </a:p>
          <a:p>
            <a:r>
              <a:rPr lang="ja-JP" altLang="en-US" sz="1600" dirty="0"/>
              <a:t>plt.figure()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0,0], 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0,1])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1,0], 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1,1])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2,0], </a:t>
            </a:r>
            <a:r>
              <a:rPr lang="ja-JP" altLang="en-US" sz="1600" dirty="0">
                <a:solidFill>
                  <a:srgbClr val="FF0000"/>
                </a:solidFill>
              </a:rPr>
              <a:t>data</a:t>
            </a:r>
            <a:r>
              <a:rPr lang="ja-JP" altLang="en-US" sz="1600" dirty="0"/>
              <a:t>[cluster == 2,1])</a:t>
            </a:r>
          </a:p>
          <a:p>
            <a:r>
              <a:rPr lang="ja-JP" altLang="en-US" sz="1600" dirty="0"/>
              <a:t>plt.show()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F80E8A-49CA-8D5C-7FA3-2B84C6D49271}"/>
              </a:ext>
            </a:extLst>
          </p:cNvPr>
          <p:cNvSpPr txBox="1"/>
          <p:nvPr/>
        </p:nvSpPr>
        <p:spPr>
          <a:xfrm>
            <a:off x="347472" y="354881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次元以上のクラスタリング結果を</a:t>
            </a:r>
            <a:r>
              <a:rPr lang="en-US" altLang="ja-JP" sz="2800" dirty="0"/>
              <a:t>2</a:t>
            </a:r>
            <a:r>
              <a:rPr lang="ja-JP" altLang="en-US" sz="2800" dirty="0"/>
              <a:t>次元で</a:t>
            </a:r>
            <a:r>
              <a:rPr lang="en-US" altLang="ja-JP" sz="2800" dirty="0"/>
              <a:t>(</a:t>
            </a:r>
            <a:r>
              <a:rPr lang="ja-JP" altLang="en-US" sz="2800" dirty="0"/>
              <a:t>きれいに</a:t>
            </a:r>
            <a:r>
              <a:rPr lang="en-US" altLang="ja-JP" sz="2800" dirty="0"/>
              <a:t>)</a:t>
            </a:r>
            <a:r>
              <a:rPr lang="ja-JP" altLang="en-US" sz="2800" dirty="0"/>
              <a:t>可視化したい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ABDFD3-A7F3-7A5D-CE40-495C7767776A}"/>
              </a:ext>
            </a:extLst>
          </p:cNvPr>
          <p:cNvSpPr txBox="1"/>
          <p:nvPr/>
        </p:nvSpPr>
        <p:spPr>
          <a:xfrm>
            <a:off x="6357366" y="1945201"/>
            <a:ext cx="5621274" cy="366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model = KMeans(n_clusters=3,random_state=0)</a:t>
            </a:r>
          </a:p>
          <a:p>
            <a:r>
              <a:rPr lang="ja-JP" altLang="en-US" sz="1600" dirty="0"/>
              <a:t>model.fit(data)</a:t>
            </a:r>
          </a:p>
          <a:p>
            <a:r>
              <a:rPr lang="ja-JP" altLang="en-US" sz="1600" dirty="0"/>
              <a:t>cluster = model.predict(data)</a:t>
            </a:r>
          </a:p>
          <a:p>
            <a:r>
              <a:rPr lang="ja-JP" altLang="en-US" sz="1600" dirty="0"/>
              <a:t>print(cluster)</a:t>
            </a:r>
          </a:p>
          <a:p>
            <a:endParaRPr lang="ja-JP" altLang="en-US" sz="1600" dirty="0"/>
          </a:p>
          <a:p>
            <a:r>
              <a:rPr lang="ja-JP" altLang="en-US" sz="1600" dirty="0">
                <a:solidFill>
                  <a:srgbClr val="FF0000"/>
                </a:solidFill>
              </a:rPr>
              <a:t>from sklearn.decomposition import PCA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model2 = PCA(n_components=2)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result=model2.fit_transform(data)</a:t>
            </a:r>
          </a:p>
          <a:p>
            <a:endParaRPr lang="ja-JP" altLang="en-US" sz="1600" dirty="0"/>
          </a:p>
          <a:p>
            <a:r>
              <a:rPr lang="ja-JP" altLang="en-US" sz="1600" dirty="0"/>
              <a:t>plt.figure()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result</a:t>
            </a:r>
            <a:r>
              <a:rPr lang="ja-JP" altLang="en-US" sz="1600" dirty="0"/>
              <a:t>[cluster == 0,0], </a:t>
            </a:r>
            <a:r>
              <a:rPr lang="ja-JP" altLang="en-US" sz="1600" dirty="0">
                <a:solidFill>
                  <a:srgbClr val="FF0000"/>
                </a:solidFill>
              </a:rPr>
              <a:t>result</a:t>
            </a:r>
            <a:r>
              <a:rPr lang="ja-JP" altLang="en-US" sz="1600" dirty="0"/>
              <a:t>[cluster == 0,1])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result</a:t>
            </a:r>
            <a:r>
              <a:rPr lang="ja-JP" altLang="en-US" sz="1600" dirty="0"/>
              <a:t>[cluster == 1,0], </a:t>
            </a:r>
            <a:r>
              <a:rPr lang="ja-JP" altLang="en-US" sz="1600" dirty="0">
                <a:solidFill>
                  <a:srgbClr val="FF0000"/>
                </a:solidFill>
              </a:rPr>
              <a:t>result</a:t>
            </a:r>
            <a:r>
              <a:rPr lang="ja-JP" altLang="en-US" sz="1600" dirty="0"/>
              <a:t>[cluster == 1,1])</a:t>
            </a:r>
          </a:p>
          <a:p>
            <a:r>
              <a:rPr lang="ja-JP" altLang="en-US" sz="1600" dirty="0"/>
              <a:t>plt.scatter(</a:t>
            </a:r>
            <a:r>
              <a:rPr lang="ja-JP" altLang="en-US" sz="1600" dirty="0">
                <a:solidFill>
                  <a:srgbClr val="FF0000"/>
                </a:solidFill>
              </a:rPr>
              <a:t>result</a:t>
            </a:r>
            <a:r>
              <a:rPr lang="ja-JP" altLang="en-US" sz="1600" dirty="0"/>
              <a:t>[cluster == 2,0], </a:t>
            </a:r>
            <a:r>
              <a:rPr lang="ja-JP" altLang="en-US" sz="1600" dirty="0">
                <a:solidFill>
                  <a:srgbClr val="FF0000"/>
                </a:solidFill>
              </a:rPr>
              <a:t>result</a:t>
            </a:r>
            <a:r>
              <a:rPr lang="ja-JP" altLang="en-US" sz="1600" dirty="0"/>
              <a:t>[cluster == 2,1])</a:t>
            </a:r>
          </a:p>
          <a:p>
            <a:r>
              <a:rPr lang="ja-JP" altLang="en-US" sz="1600" dirty="0"/>
              <a:t>plt.show()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90340E7-D1E1-D14D-37D3-21619BA90704}"/>
              </a:ext>
            </a:extLst>
          </p:cNvPr>
          <p:cNvSpPr/>
          <p:nvPr/>
        </p:nvSpPr>
        <p:spPr>
          <a:xfrm>
            <a:off x="5694976" y="3310128"/>
            <a:ext cx="448056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76C6FF-2802-8D61-910E-571E5122FE9F}"/>
              </a:ext>
            </a:extLst>
          </p:cNvPr>
          <p:cNvSpPr txBox="1"/>
          <p:nvPr/>
        </p:nvSpPr>
        <p:spPr>
          <a:xfrm>
            <a:off x="1402736" y="5916559"/>
            <a:ext cx="905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</a:t>
            </a:r>
            <a:r>
              <a:rPr lang="ja-JP" altLang="en-US" sz="2000" dirty="0"/>
              <a:t>個のデータを</a:t>
            </a:r>
            <a:r>
              <a:rPr lang="en-US" altLang="ja-JP" sz="2000" dirty="0"/>
              <a:t>4</a:t>
            </a:r>
            <a:r>
              <a:rPr lang="ja-JP" altLang="en-US" sz="2000" dirty="0"/>
              <a:t>つの説明変数で</a:t>
            </a:r>
            <a:r>
              <a:rPr lang="en-US" altLang="ja-JP" sz="2000" dirty="0"/>
              <a:t>3</a:t>
            </a:r>
            <a:r>
              <a:rPr lang="ja-JP" altLang="en-US" sz="2000" dirty="0"/>
              <a:t>つのグループに分ける（クラスタリング）</a:t>
            </a:r>
            <a:endParaRPr lang="en-US" altLang="ja-JP" sz="2000" dirty="0"/>
          </a:p>
          <a:p>
            <a:r>
              <a:rPr kumimoji="1" lang="en-US" altLang="ja-JP" sz="2000" dirty="0"/>
              <a:t>4</a:t>
            </a:r>
            <a:r>
              <a:rPr kumimoji="1" lang="ja-JP" altLang="en-US" sz="2000" dirty="0"/>
              <a:t>つの説明変数を２つの新たな説明変数にしてＸ軸、Ｙ軸に設定（次元削減）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71A288-F3B8-AFFF-2BB0-A34848DA4FC4}"/>
              </a:ext>
            </a:extLst>
          </p:cNvPr>
          <p:cNvSpPr txBox="1"/>
          <p:nvPr/>
        </p:nvSpPr>
        <p:spPr>
          <a:xfrm>
            <a:off x="3276388" y="1381765"/>
            <a:ext cx="427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次元は可視化出来ない　→　次元削減</a:t>
            </a:r>
          </a:p>
        </p:txBody>
      </p:sp>
    </p:spTree>
    <p:extLst>
      <p:ext uri="{BB962C8B-B14F-4D97-AF65-F5344CB8AC3E}">
        <p14:creationId xmlns:p14="http://schemas.microsoft.com/office/powerpoint/2010/main" val="4175160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76C6FF-2802-8D61-910E-571E5122FE9F}"/>
              </a:ext>
            </a:extLst>
          </p:cNvPr>
          <p:cNvSpPr txBox="1"/>
          <p:nvPr/>
        </p:nvSpPr>
        <p:spPr>
          <a:xfrm>
            <a:off x="1005840" y="5683052"/>
            <a:ext cx="986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</a:t>
            </a:r>
            <a:r>
              <a:rPr lang="ja-JP" altLang="en-US" sz="2000" dirty="0"/>
              <a:t>個の正解を与えていないデータをクラスタリングによって</a:t>
            </a:r>
            <a:r>
              <a:rPr lang="en-US" altLang="ja-JP" sz="2000" dirty="0"/>
              <a:t>3</a:t>
            </a:r>
            <a:r>
              <a:rPr lang="ja-JP" altLang="en-US" sz="2000" dirty="0"/>
              <a:t>つグループに分けた</a:t>
            </a:r>
            <a:endParaRPr lang="en-US" altLang="ja-JP" sz="2000" dirty="0"/>
          </a:p>
          <a:p>
            <a:r>
              <a:rPr kumimoji="1" lang="ja-JP" altLang="en-US" sz="2000" dirty="0"/>
              <a:t>（次元削減は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次元で可視化するために使用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96FEB7-B54C-9AAE-AFE7-9E5C1D15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1" y="1102619"/>
            <a:ext cx="6241854" cy="41915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BFB135-45A9-53AE-46AC-885D74D2B1E5}"/>
              </a:ext>
            </a:extLst>
          </p:cNvPr>
          <p:cNvSpPr txBox="1"/>
          <p:nvPr/>
        </p:nvSpPr>
        <p:spPr>
          <a:xfrm>
            <a:off x="347472" y="354881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次元以上のクラスタリング結果を</a:t>
            </a:r>
            <a:r>
              <a:rPr lang="en-US" altLang="ja-JP" sz="2800" dirty="0"/>
              <a:t>2</a:t>
            </a:r>
            <a:r>
              <a:rPr lang="ja-JP" altLang="en-US" sz="2800" dirty="0"/>
              <a:t>次元で</a:t>
            </a:r>
            <a:r>
              <a:rPr lang="en-US" altLang="ja-JP" sz="2800" dirty="0"/>
              <a:t>(</a:t>
            </a:r>
            <a:r>
              <a:rPr lang="ja-JP" altLang="en-US" sz="2800" dirty="0"/>
              <a:t>きれいに</a:t>
            </a:r>
            <a:r>
              <a:rPr lang="en-US" altLang="ja-JP" sz="2800" dirty="0"/>
              <a:t>)</a:t>
            </a:r>
            <a:r>
              <a:rPr lang="ja-JP" altLang="en-US" sz="2800" dirty="0"/>
              <a:t>可視化したい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965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EC49C-267F-74B7-CF06-DF6D575200DA}"/>
              </a:ext>
            </a:extLst>
          </p:cNvPr>
          <p:cNvSpPr txBox="1"/>
          <p:nvPr/>
        </p:nvSpPr>
        <p:spPr>
          <a:xfrm>
            <a:off x="3628604" y="23977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教師無し機械学習のまとめ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F17E1-0CAC-E54D-2843-B633FCE654EE}"/>
              </a:ext>
            </a:extLst>
          </p:cNvPr>
          <p:cNvSpPr txBox="1"/>
          <p:nvPr/>
        </p:nvSpPr>
        <p:spPr>
          <a:xfrm>
            <a:off x="551533" y="1442720"/>
            <a:ext cx="45288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次元削減</a:t>
            </a:r>
            <a:endParaRPr lang="en-US" altLang="ja-JP" dirty="0"/>
          </a:p>
          <a:p>
            <a:r>
              <a:rPr lang="ja-JP" altLang="en-US" dirty="0"/>
              <a:t>目的：多次元のデータを</a:t>
            </a:r>
            <a:r>
              <a:rPr lang="en-US" altLang="ja-JP" dirty="0"/>
              <a:t>2~3</a:t>
            </a:r>
            <a:r>
              <a:rPr lang="ja-JP" altLang="en-US" dirty="0"/>
              <a:t>次元に減らす</a:t>
            </a:r>
            <a:endParaRPr lang="en-US" altLang="ja-JP" dirty="0"/>
          </a:p>
          <a:p>
            <a:r>
              <a:rPr lang="ja-JP" altLang="en-US" dirty="0"/>
              <a:t>結果：</a:t>
            </a:r>
            <a:r>
              <a:rPr lang="en-US" altLang="ja-JP" dirty="0"/>
              <a:t>2</a:t>
            </a:r>
            <a:r>
              <a:rPr lang="ja-JP" altLang="en-US" dirty="0"/>
              <a:t>次元や</a:t>
            </a:r>
            <a:r>
              <a:rPr lang="en-US" altLang="ja-JP" dirty="0"/>
              <a:t>3</a:t>
            </a:r>
            <a:r>
              <a:rPr lang="ja-JP" altLang="en-US" dirty="0"/>
              <a:t>次元の特徴量</a:t>
            </a:r>
            <a:endParaRPr lang="en-US" altLang="ja-JP" dirty="0"/>
          </a:p>
          <a:p>
            <a:r>
              <a:rPr lang="ja-JP" altLang="en-US" dirty="0"/>
              <a:t>使用例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　→データの前処理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解析しやすくする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可視化することが出来る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→</a:t>
            </a:r>
            <a:r>
              <a:rPr kumimoji="1" lang="ja-JP" altLang="en-US" dirty="0"/>
              <a:t>データの全体像の把握</a:t>
            </a:r>
            <a:endParaRPr kumimoji="1" lang="en-US" altLang="ja-JP" dirty="0"/>
          </a:p>
          <a:p>
            <a:r>
              <a:rPr lang="ja-JP" altLang="en-US" dirty="0"/>
              <a:t>　→きれいに分かれるかどうかはやって</a:t>
            </a:r>
            <a:endParaRPr lang="en-US" altLang="ja-JP" dirty="0"/>
          </a:p>
          <a:p>
            <a:r>
              <a:rPr lang="ja-JP" altLang="en-US" dirty="0"/>
              <a:t>　　みないとわからない</a:t>
            </a:r>
            <a:endParaRPr lang="en-US" altLang="ja-JP" dirty="0"/>
          </a:p>
          <a:p>
            <a:r>
              <a:rPr lang="ja-JP" altLang="en-US" dirty="0"/>
              <a:t>　分かれればその集団は他と違う特徴を</a:t>
            </a:r>
            <a:endParaRPr lang="en-US" altLang="ja-JP" dirty="0"/>
          </a:p>
          <a:p>
            <a:r>
              <a:rPr kumimoji="1" lang="ja-JP" altLang="en-US" dirty="0"/>
              <a:t>　もっていることが分かる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E75AE3-E725-070D-15AE-FB994A5862A0}"/>
              </a:ext>
            </a:extLst>
          </p:cNvPr>
          <p:cNvSpPr txBox="1"/>
          <p:nvPr/>
        </p:nvSpPr>
        <p:spPr>
          <a:xfrm>
            <a:off x="5875373" y="1442720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クラスタリング</a:t>
            </a:r>
            <a:endParaRPr kumimoji="1" lang="en-US" altLang="ja-JP" dirty="0"/>
          </a:p>
          <a:p>
            <a:r>
              <a:rPr lang="ja-JP" altLang="en-US" dirty="0"/>
              <a:t>目的：多次元のデータを決めた数でグルーピングする</a:t>
            </a:r>
            <a:endParaRPr lang="en-US" altLang="ja-JP" dirty="0"/>
          </a:p>
          <a:p>
            <a:r>
              <a:rPr lang="ja-JP" altLang="en-US" dirty="0"/>
              <a:t>結果：クラスタ</a:t>
            </a:r>
            <a:r>
              <a:rPr lang="en-US" altLang="ja-JP" dirty="0"/>
              <a:t>1,2,3</a:t>
            </a:r>
            <a:r>
              <a:rPr lang="ja-JP" altLang="en-US" dirty="0"/>
              <a:t>などのクラスタ番号</a:t>
            </a:r>
            <a:endParaRPr lang="en-US" altLang="ja-JP" dirty="0"/>
          </a:p>
          <a:p>
            <a:r>
              <a:rPr lang="ja-JP" altLang="en-US" dirty="0"/>
              <a:t>使用例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→正解が分からなくてもグループに分けられる</a:t>
            </a:r>
            <a:endParaRPr lang="en-US" altLang="ja-JP" dirty="0"/>
          </a:p>
          <a:p>
            <a:r>
              <a:rPr kumimoji="1" lang="ja-JP" altLang="en-US" dirty="0"/>
              <a:t>　　似ているデータ群を抽出出来る</a:t>
            </a:r>
            <a:endParaRPr kumimoji="1" lang="en-US" altLang="ja-JP" dirty="0"/>
          </a:p>
          <a:p>
            <a:r>
              <a:rPr lang="ja-JP" altLang="en-US" dirty="0"/>
              <a:t>　　・アンケート結果から</a:t>
            </a:r>
            <a:r>
              <a:rPr lang="en-US" altLang="ja-JP" dirty="0"/>
              <a:t>3</a:t>
            </a:r>
            <a:r>
              <a:rPr lang="ja-JP" altLang="en-US" dirty="0"/>
              <a:t>つのグループに分ける</a:t>
            </a:r>
            <a:endParaRPr lang="en-US" altLang="ja-JP" dirty="0"/>
          </a:p>
          <a:p>
            <a:r>
              <a:rPr kumimoji="1" lang="ja-JP" altLang="en-US" dirty="0"/>
              <a:t>　　グループから特徴を抽出できる</a:t>
            </a:r>
            <a:endParaRPr kumimoji="1" lang="en-US" altLang="ja-JP" dirty="0"/>
          </a:p>
          <a:p>
            <a:r>
              <a:rPr lang="ja-JP" altLang="en-US" dirty="0"/>
              <a:t>　　・大量の記事をクラスタリングしてキーワードを</a:t>
            </a:r>
            <a:endParaRPr lang="en-US" altLang="ja-JP" dirty="0"/>
          </a:p>
          <a:p>
            <a:r>
              <a:rPr kumimoji="1" lang="ja-JP" altLang="en-US" dirty="0"/>
              <a:t>　　抽出する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2469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EC49C-267F-74B7-CF06-DF6D575200DA}"/>
              </a:ext>
            </a:extLst>
          </p:cNvPr>
          <p:cNvSpPr txBox="1"/>
          <p:nvPr/>
        </p:nvSpPr>
        <p:spPr>
          <a:xfrm>
            <a:off x="5075154" y="3037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F17E1-0CAC-E54D-2843-B633FCE654EE}"/>
              </a:ext>
            </a:extLst>
          </p:cNvPr>
          <p:cNvSpPr txBox="1"/>
          <p:nvPr/>
        </p:nvSpPr>
        <p:spPr>
          <a:xfrm>
            <a:off x="734413" y="1223264"/>
            <a:ext cx="100671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アヤメのデータの花びらの長さと幅を使って</a:t>
            </a:r>
            <a:r>
              <a:rPr kumimoji="1" lang="en-US" altLang="ja-JP" dirty="0" err="1"/>
              <a:t>KMeans</a:t>
            </a:r>
            <a:r>
              <a:rPr kumimoji="1" lang="ja-JP" altLang="en-US" dirty="0"/>
              <a:t>法によるクラスタリングを実施して下さい</a:t>
            </a:r>
            <a:endParaRPr kumimoji="1" lang="en-US" altLang="ja-JP" dirty="0"/>
          </a:p>
          <a:p>
            <a:r>
              <a:rPr kumimoji="1" lang="ja-JP" altLang="en-US" dirty="0"/>
              <a:t>・クラスタ数を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つにして</a:t>
            </a:r>
            <a:r>
              <a:rPr kumimoji="1" lang="en-US" altLang="ja-JP" dirty="0" err="1"/>
              <a:t>random_state</a:t>
            </a:r>
            <a:r>
              <a:rPr lang="ja-JP" altLang="en-US" dirty="0"/>
              <a:t>は１にして下さい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X</a:t>
            </a:r>
            <a:r>
              <a:rPr kumimoji="1" lang="ja-JP" altLang="en-US" dirty="0"/>
              <a:t>軸に花びらの長さ、</a:t>
            </a:r>
            <a:r>
              <a:rPr kumimoji="1" lang="en-US" altLang="ja-JP" dirty="0"/>
              <a:t>Y</a:t>
            </a:r>
            <a:r>
              <a:rPr kumimoji="1" lang="ja-JP" altLang="en-US" dirty="0"/>
              <a:t>軸に花びらの幅にして散布図を提出して下さい</a:t>
            </a:r>
            <a:endParaRPr kumimoji="1" lang="en-US" altLang="ja-JP" dirty="0"/>
          </a:p>
          <a:p>
            <a:r>
              <a:rPr lang="ja-JP" altLang="en-US" dirty="0"/>
              <a:t>　ファイル名は</a:t>
            </a:r>
            <a:r>
              <a:rPr lang="en-US" altLang="ja-JP" dirty="0"/>
              <a:t>”cluster1_</a:t>
            </a:r>
            <a:r>
              <a:rPr lang="ja-JP" altLang="en-US" dirty="0"/>
              <a:t>学籍番号</a:t>
            </a:r>
            <a:r>
              <a:rPr lang="en-US" altLang="ja-JP" dirty="0"/>
              <a:t>_</a:t>
            </a:r>
            <a:r>
              <a:rPr lang="ja-JP" altLang="en-US" dirty="0"/>
              <a:t>名前</a:t>
            </a:r>
            <a:r>
              <a:rPr lang="en-US" altLang="ja-JP" dirty="0"/>
              <a:t>.</a:t>
            </a:r>
            <a:r>
              <a:rPr lang="en-US" altLang="ja-JP" dirty="0" err="1"/>
              <a:t>png</a:t>
            </a:r>
            <a:r>
              <a:rPr lang="en-US" altLang="ja-JP" dirty="0"/>
              <a:t>”</a:t>
            </a:r>
            <a:r>
              <a:rPr lang="ja-JP" altLang="en-US" dirty="0"/>
              <a:t>にしてください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・クラスタ数を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つにして</a:t>
            </a:r>
            <a:r>
              <a:rPr kumimoji="1" lang="en-US" altLang="ja-JP" dirty="0" err="1"/>
              <a:t>random_state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4</a:t>
            </a:r>
            <a:r>
              <a:rPr kumimoji="1" lang="ja-JP" altLang="en-US" dirty="0"/>
              <a:t>にして下さい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X</a:t>
            </a:r>
            <a:r>
              <a:rPr kumimoji="1" lang="ja-JP" altLang="en-US" dirty="0"/>
              <a:t>軸に花びらの長さ、</a:t>
            </a:r>
            <a:r>
              <a:rPr kumimoji="1" lang="en-US" altLang="ja-JP" dirty="0"/>
              <a:t>Y</a:t>
            </a:r>
            <a:r>
              <a:rPr kumimoji="1" lang="ja-JP" altLang="en-US" dirty="0"/>
              <a:t>軸に花びらの幅にして散布図を提出して下さい</a:t>
            </a:r>
            <a:endParaRPr kumimoji="1" lang="en-US" altLang="ja-JP" dirty="0"/>
          </a:p>
          <a:p>
            <a:r>
              <a:rPr lang="ja-JP" altLang="en-US" dirty="0"/>
              <a:t>　ファイル名は</a:t>
            </a:r>
            <a:r>
              <a:rPr lang="en-US" altLang="ja-JP" dirty="0"/>
              <a:t>”cluster2_</a:t>
            </a:r>
            <a:r>
              <a:rPr lang="ja-JP" altLang="en-US" dirty="0"/>
              <a:t>学籍番号</a:t>
            </a:r>
            <a:r>
              <a:rPr lang="en-US" altLang="ja-JP" dirty="0"/>
              <a:t>_</a:t>
            </a:r>
            <a:r>
              <a:rPr lang="ja-JP" altLang="en-US" dirty="0"/>
              <a:t>名前</a:t>
            </a:r>
            <a:r>
              <a:rPr lang="en-US" altLang="ja-JP" dirty="0"/>
              <a:t>.</a:t>
            </a:r>
            <a:r>
              <a:rPr lang="en-US" altLang="ja-JP" dirty="0" err="1"/>
              <a:t>png</a:t>
            </a:r>
            <a:r>
              <a:rPr lang="en-US" altLang="ja-JP" dirty="0"/>
              <a:t>”</a:t>
            </a:r>
            <a:r>
              <a:rPr lang="ja-JP" altLang="en-US" dirty="0"/>
              <a:t>にしてください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・次の講義の感想を記載して下さい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最後に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つのアンケートに答えてください</a:t>
            </a:r>
            <a:endParaRPr kumimoji="1"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全学科共通科目　授業終了後アンケート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　「医歯学融合教育」→「</a:t>
            </a:r>
            <a:r>
              <a:rPr lang="en-US" altLang="ja-JP" dirty="0"/>
              <a:t>IL2200071 </a:t>
            </a:r>
            <a:r>
              <a:rPr lang="ja-JP" altLang="en-US" dirty="0"/>
              <a:t>全学科共通科目 授業終了後アンケート </a:t>
            </a:r>
            <a:r>
              <a:rPr lang="en-US" altLang="ja-JP" dirty="0"/>
              <a:t>2022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　　　　　　　　　　→「医療と</a:t>
            </a:r>
            <a:r>
              <a:rPr lang="en-US" altLang="ja-JP" dirty="0"/>
              <a:t>AI</a:t>
            </a:r>
            <a:r>
              <a:rPr lang="ja-JP" altLang="en-US" dirty="0"/>
              <a:t>・ビッグデータ応用」</a:t>
            </a:r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授業後アンケートのお願い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　</a:t>
            </a:r>
            <a:r>
              <a:rPr kumimoji="1" lang="ja-JP" altLang="en-US" dirty="0"/>
              <a:t>この</a:t>
            </a:r>
            <a:r>
              <a:rPr kumimoji="1" lang="en-US" altLang="ja-JP" dirty="0" err="1"/>
              <a:t>WebClass</a:t>
            </a:r>
            <a:r>
              <a:rPr kumimoji="1" lang="ja-JP" altLang="en-US" dirty="0"/>
              <a:t>上</a:t>
            </a:r>
            <a:r>
              <a:rPr kumimoji="1" lang="en-US" altLang="ja-JP" dirty="0"/>
              <a:t>(</a:t>
            </a:r>
            <a:r>
              <a:rPr kumimoji="1" lang="ja-JP" altLang="en-US" dirty="0"/>
              <a:t>医療と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・ビッグデータ応用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の一番上にある追加アンケート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278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楕円 49">
            <a:extLst>
              <a:ext uri="{FF2B5EF4-FFF2-40B4-BE49-F238E27FC236}">
                <a16:creationId xmlns:a16="http://schemas.microsoft.com/office/drawing/2014/main" id="{CA4167DF-981E-41ED-8C62-A16C684ABD2B}"/>
              </a:ext>
            </a:extLst>
          </p:cNvPr>
          <p:cNvSpPr/>
          <p:nvPr/>
        </p:nvSpPr>
        <p:spPr>
          <a:xfrm rot="246548">
            <a:off x="9738817" y="2664761"/>
            <a:ext cx="1999779" cy="24616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6822AA6-1ABD-4A58-9C41-7ABD249ECCA9}"/>
              </a:ext>
            </a:extLst>
          </p:cNvPr>
          <p:cNvSpPr/>
          <p:nvPr/>
        </p:nvSpPr>
        <p:spPr>
          <a:xfrm rot="2563679">
            <a:off x="7836297" y="3434897"/>
            <a:ext cx="1674494" cy="24616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BF918D8-2C2C-41A1-B326-80A033F388F5}"/>
              </a:ext>
            </a:extLst>
          </p:cNvPr>
          <p:cNvSpPr/>
          <p:nvPr/>
        </p:nvSpPr>
        <p:spPr>
          <a:xfrm rot="1918847">
            <a:off x="7191253" y="2129264"/>
            <a:ext cx="1264341" cy="24616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5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50" dirty="0"/>
              <a:t>クラスタリングでも最も基本的なアルゴリズム</a:t>
            </a:r>
            <a:endParaRPr sz="2050" dirty="0"/>
          </a:p>
        </p:txBody>
      </p:sp>
      <p:sp>
        <p:nvSpPr>
          <p:cNvPr id="1097" name="線"/>
          <p:cNvSpPr/>
          <p:nvPr/>
        </p:nvSpPr>
        <p:spPr>
          <a:xfrm flipV="1">
            <a:off x="193250" y="2502082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218650" y="5809506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1577550" y="256368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1107650" y="2703380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815550" y="39863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3622250" y="30338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2390350" y="3642659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4701750" y="3249730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3622250" y="4418493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2390350" y="4722908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4574750" y="41895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3352226" y="3893705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1107650" y="4894743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10" name="②ランダムにクラスタの個数分データを選ぶ"/>
          <p:cNvSpPr txBox="1"/>
          <p:nvPr/>
        </p:nvSpPr>
        <p:spPr>
          <a:xfrm>
            <a:off x="2744166" y="1490375"/>
            <a:ext cx="749884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sz="2050" dirty="0"/>
              <a:t>k</a:t>
            </a:r>
            <a:r>
              <a:rPr lang="ja-JP" altLang="en-US" sz="2050" dirty="0"/>
              <a:t>個のクラスタ</a:t>
            </a:r>
            <a:r>
              <a:rPr lang="en-US" altLang="ja-JP" sz="2050" dirty="0"/>
              <a:t>(</a:t>
            </a:r>
            <a:r>
              <a:rPr lang="ja-JP" altLang="en-US" sz="2050" dirty="0"/>
              <a:t>グループ</a:t>
            </a:r>
            <a:r>
              <a:rPr lang="en-US" altLang="ja-JP" sz="2050" dirty="0"/>
              <a:t>)</a:t>
            </a:r>
            <a:r>
              <a:rPr lang="ja-JP" altLang="en-US" sz="2050" dirty="0"/>
              <a:t>を作成するので</a:t>
            </a:r>
            <a:r>
              <a:rPr lang="en-US" altLang="ja-JP" sz="2050" dirty="0"/>
              <a:t>k-means</a:t>
            </a:r>
            <a:r>
              <a:rPr lang="ja-JP" altLang="en-US" sz="2050" dirty="0"/>
              <a:t>法と呼ばれる</a:t>
            </a:r>
            <a:endParaRPr sz="2050" dirty="0"/>
          </a:p>
        </p:txBody>
      </p:sp>
      <p:sp>
        <p:nvSpPr>
          <p:cNvPr id="29" name="線">
            <a:extLst>
              <a:ext uri="{FF2B5EF4-FFF2-40B4-BE49-F238E27FC236}">
                <a16:creationId xmlns:a16="http://schemas.microsoft.com/office/drawing/2014/main" id="{115FF612-5A5D-4F60-B083-E0ACDC7F4976}"/>
              </a:ext>
            </a:extLst>
          </p:cNvPr>
          <p:cNvSpPr/>
          <p:nvPr/>
        </p:nvSpPr>
        <p:spPr>
          <a:xfrm flipV="1">
            <a:off x="6759493" y="2493546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0" name="線">
            <a:extLst>
              <a:ext uri="{FF2B5EF4-FFF2-40B4-BE49-F238E27FC236}">
                <a16:creationId xmlns:a16="http://schemas.microsoft.com/office/drawing/2014/main" id="{5618F7F8-1B2A-4AB5-804B-EF0711E7F639}"/>
              </a:ext>
            </a:extLst>
          </p:cNvPr>
          <p:cNvSpPr/>
          <p:nvPr/>
        </p:nvSpPr>
        <p:spPr>
          <a:xfrm>
            <a:off x="6784893" y="5800970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1" name="楕円">
            <a:extLst>
              <a:ext uri="{FF2B5EF4-FFF2-40B4-BE49-F238E27FC236}">
                <a16:creationId xmlns:a16="http://schemas.microsoft.com/office/drawing/2014/main" id="{515D894C-01E3-4A1E-9EF9-C9467478197A}"/>
              </a:ext>
            </a:extLst>
          </p:cNvPr>
          <p:cNvSpPr/>
          <p:nvPr/>
        </p:nvSpPr>
        <p:spPr>
          <a:xfrm>
            <a:off x="8143793" y="255514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" name="楕円">
            <a:extLst>
              <a:ext uri="{FF2B5EF4-FFF2-40B4-BE49-F238E27FC236}">
                <a16:creationId xmlns:a16="http://schemas.microsoft.com/office/drawing/2014/main" id="{A2A0B7D6-8EDD-404D-9C97-023F530F201F}"/>
              </a:ext>
            </a:extLst>
          </p:cNvPr>
          <p:cNvSpPr/>
          <p:nvPr/>
        </p:nvSpPr>
        <p:spPr>
          <a:xfrm>
            <a:off x="7673893" y="269484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3" name="楕円">
            <a:extLst>
              <a:ext uri="{FF2B5EF4-FFF2-40B4-BE49-F238E27FC236}">
                <a16:creationId xmlns:a16="http://schemas.microsoft.com/office/drawing/2014/main" id="{DC81DA27-CA7E-48D6-8B18-C19BDAD75C48}"/>
              </a:ext>
            </a:extLst>
          </p:cNvPr>
          <p:cNvSpPr/>
          <p:nvPr/>
        </p:nvSpPr>
        <p:spPr>
          <a:xfrm>
            <a:off x="7381793" y="397779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4" name="楕円">
            <a:extLst>
              <a:ext uri="{FF2B5EF4-FFF2-40B4-BE49-F238E27FC236}">
                <a16:creationId xmlns:a16="http://schemas.microsoft.com/office/drawing/2014/main" id="{83020A0E-07D3-4BD3-B087-80B1AF915875}"/>
              </a:ext>
            </a:extLst>
          </p:cNvPr>
          <p:cNvSpPr/>
          <p:nvPr/>
        </p:nvSpPr>
        <p:spPr>
          <a:xfrm>
            <a:off x="10188493" y="30252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5" name="楕円">
            <a:extLst>
              <a:ext uri="{FF2B5EF4-FFF2-40B4-BE49-F238E27FC236}">
                <a16:creationId xmlns:a16="http://schemas.microsoft.com/office/drawing/2014/main" id="{FA839E1B-2799-48C5-953F-DB9AB112B82F}"/>
              </a:ext>
            </a:extLst>
          </p:cNvPr>
          <p:cNvSpPr/>
          <p:nvPr/>
        </p:nvSpPr>
        <p:spPr>
          <a:xfrm>
            <a:off x="8956593" y="3634123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6" name="楕円">
            <a:extLst>
              <a:ext uri="{FF2B5EF4-FFF2-40B4-BE49-F238E27FC236}">
                <a16:creationId xmlns:a16="http://schemas.microsoft.com/office/drawing/2014/main" id="{78D804CA-A484-4CD6-A2BE-D1E69DF77FE5}"/>
              </a:ext>
            </a:extLst>
          </p:cNvPr>
          <p:cNvSpPr/>
          <p:nvPr/>
        </p:nvSpPr>
        <p:spPr>
          <a:xfrm>
            <a:off x="11267993" y="32411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7" name="楕円">
            <a:extLst>
              <a:ext uri="{FF2B5EF4-FFF2-40B4-BE49-F238E27FC236}">
                <a16:creationId xmlns:a16="http://schemas.microsoft.com/office/drawing/2014/main" id="{72BFBC38-AA78-4ABC-8335-55215F5E1433}"/>
              </a:ext>
            </a:extLst>
          </p:cNvPr>
          <p:cNvSpPr/>
          <p:nvPr/>
        </p:nvSpPr>
        <p:spPr>
          <a:xfrm>
            <a:off x="10188493" y="440995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8" name="楕円">
            <a:extLst>
              <a:ext uri="{FF2B5EF4-FFF2-40B4-BE49-F238E27FC236}">
                <a16:creationId xmlns:a16="http://schemas.microsoft.com/office/drawing/2014/main" id="{71A761E8-9BC1-4168-BE30-7C9E7AFEE664}"/>
              </a:ext>
            </a:extLst>
          </p:cNvPr>
          <p:cNvSpPr/>
          <p:nvPr/>
        </p:nvSpPr>
        <p:spPr>
          <a:xfrm>
            <a:off x="8956593" y="4714372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9" name="楕円">
            <a:extLst>
              <a:ext uri="{FF2B5EF4-FFF2-40B4-BE49-F238E27FC236}">
                <a16:creationId xmlns:a16="http://schemas.microsoft.com/office/drawing/2014/main" id="{972A6047-6D37-41E4-9C7B-92E4DFDDDF5E}"/>
              </a:ext>
            </a:extLst>
          </p:cNvPr>
          <p:cNvSpPr/>
          <p:nvPr/>
        </p:nvSpPr>
        <p:spPr>
          <a:xfrm>
            <a:off x="11140993" y="41809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0" name="楕円">
            <a:extLst>
              <a:ext uri="{FF2B5EF4-FFF2-40B4-BE49-F238E27FC236}">
                <a16:creationId xmlns:a16="http://schemas.microsoft.com/office/drawing/2014/main" id="{ADE28508-88A7-41AF-A291-7F066FB6B00D}"/>
              </a:ext>
            </a:extLst>
          </p:cNvPr>
          <p:cNvSpPr/>
          <p:nvPr/>
        </p:nvSpPr>
        <p:spPr>
          <a:xfrm>
            <a:off x="9918469" y="3885169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1" name="楕円">
            <a:extLst>
              <a:ext uri="{FF2B5EF4-FFF2-40B4-BE49-F238E27FC236}">
                <a16:creationId xmlns:a16="http://schemas.microsoft.com/office/drawing/2014/main" id="{385355CF-98D8-4AF0-A5DB-A514668D569E}"/>
              </a:ext>
            </a:extLst>
          </p:cNvPr>
          <p:cNvSpPr/>
          <p:nvPr/>
        </p:nvSpPr>
        <p:spPr>
          <a:xfrm>
            <a:off x="7673893" y="4886207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054C4DF-5877-4F91-B268-31BC4D1B78AD}"/>
              </a:ext>
            </a:extLst>
          </p:cNvPr>
          <p:cNvSpPr/>
          <p:nvPr/>
        </p:nvSpPr>
        <p:spPr>
          <a:xfrm>
            <a:off x="5803464" y="3773105"/>
            <a:ext cx="597739" cy="4400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77401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①分けるクラスタ数を決定する(今回は３とする)</a:t>
            </a:r>
          </a:p>
        </p:txBody>
      </p:sp>
      <p:sp>
        <p:nvSpPr>
          <p:cNvPr id="1097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9999831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77401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①分けるクラスタ数を決定する(今回は３とする)</a:t>
            </a:r>
          </a:p>
        </p:txBody>
      </p:sp>
      <p:sp>
        <p:nvSpPr>
          <p:cNvPr id="1097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10" name="②ランダムにクラスタの個数分データを選ぶ"/>
          <p:cNvSpPr txBox="1"/>
          <p:nvPr/>
        </p:nvSpPr>
        <p:spPr>
          <a:xfrm>
            <a:off x="3325431" y="1511312"/>
            <a:ext cx="530914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②ランダムにクラスタの個数分データを選ぶ</a:t>
            </a:r>
          </a:p>
        </p:txBody>
      </p:sp>
      <p:sp>
        <p:nvSpPr>
          <p:cNvPr id="1111" name="この３点を代表点とする"/>
          <p:cNvSpPr txBox="1"/>
          <p:nvPr/>
        </p:nvSpPr>
        <p:spPr>
          <a:xfrm>
            <a:off x="4830953" y="6145018"/>
            <a:ext cx="294311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この３点を代表点とする</a:t>
            </a:r>
          </a:p>
        </p:txBody>
      </p:sp>
    </p:spTree>
    <p:extLst>
      <p:ext uri="{BB962C8B-B14F-4D97-AF65-F5344CB8AC3E}">
        <p14:creationId xmlns:p14="http://schemas.microsoft.com/office/powerpoint/2010/main" val="2077014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線"/>
          <p:cNvSpPr/>
          <p:nvPr/>
        </p:nvSpPr>
        <p:spPr>
          <a:xfrm flipV="1">
            <a:off x="4126046" y="3069353"/>
            <a:ext cx="312380" cy="129091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4" name="線"/>
          <p:cNvSpPr/>
          <p:nvPr/>
        </p:nvSpPr>
        <p:spPr>
          <a:xfrm flipV="1">
            <a:off x="4535799" y="2917119"/>
            <a:ext cx="284336" cy="1326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5" name="線"/>
          <p:cNvSpPr/>
          <p:nvPr/>
        </p:nvSpPr>
        <p:spPr>
          <a:xfrm flipV="1">
            <a:off x="4463478" y="5026876"/>
            <a:ext cx="1274881" cy="18595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6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7" name="線"/>
          <p:cNvSpPr/>
          <p:nvPr/>
        </p:nvSpPr>
        <p:spPr>
          <a:xfrm flipV="1">
            <a:off x="5823661" y="4671344"/>
            <a:ext cx="1175054" cy="3542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8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9" name="線"/>
          <p:cNvSpPr/>
          <p:nvPr/>
        </p:nvSpPr>
        <p:spPr>
          <a:xfrm flipV="1">
            <a:off x="7922933" y="3632206"/>
            <a:ext cx="97279" cy="8034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0" name="線"/>
          <p:cNvSpPr/>
          <p:nvPr/>
        </p:nvSpPr>
        <p:spPr>
          <a:xfrm>
            <a:off x="6948641" y="3314104"/>
            <a:ext cx="938627" cy="20534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1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122" name="③データを各代表点の距離をもとに各クラスタに所属させる"/>
          <p:cNvSpPr txBox="1"/>
          <p:nvPr/>
        </p:nvSpPr>
        <p:spPr>
          <a:xfrm>
            <a:off x="2628392" y="1141558"/>
            <a:ext cx="714939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③データを各代表点の距離をもとに各クラスタに所属させる</a:t>
            </a:r>
          </a:p>
        </p:txBody>
      </p:sp>
      <p:sp>
        <p:nvSpPr>
          <p:cNvPr id="1123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4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5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6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7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8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9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0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1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2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3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4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5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6" name="各データは一番近い距離の代表点の所属なる"/>
          <p:cNvSpPr txBox="1"/>
          <p:nvPr/>
        </p:nvSpPr>
        <p:spPr>
          <a:xfrm>
            <a:off x="3200717" y="6210076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/>
              <a:t>各データは一番近い距離の代表点の所属</a:t>
            </a:r>
            <a:r>
              <a:rPr lang="ja-JP" altLang="en-US" sz="2050" dirty="0"/>
              <a:t>と</a:t>
            </a:r>
            <a:r>
              <a:rPr sz="2050" dirty="0" err="1"/>
              <a:t>なる</a:t>
            </a:r>
            <a:endParaRPr sz="205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線"/>
          <p:cNvSpPr/>
          <p:nvPr/>
        </p:nvSpPr>
        <p:spPr>
          <a:xfrm flipV="1">
            <a:off x="4126046" y="3069353"/>
            <a:ext cx="312380" cy="129091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39" name="線"/>
          <p:cNvSpPr/>
          <p:nvPr/>
        </p:nvSpPr>
        <p:spPr>
          <a:xfrm flipV="1">
            <a:off x="4535799" y="2917119"/>
            <a:ext cx="284336" cy="1326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0" name="線"/>
          <p:cNvSpPr/>
          <p:nvPr/>
        </p:nvSpPr>
        <p:spPr>
          <a:xfrm flipV="1">
            <a:off x="4463478" y="5026876"/>
            <a:ext cx="1274881" cy="18595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1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2" name="線"/>
          <p:cNvSpPr/>
          <p:nvPr/>
        </p:nvSpPr>
        <p:spPr>
          <a:xfrm flipV="1">
            <a:off x="5823661" y="4671344"/>
            <a:ext cx="1175054" cy="3542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3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4" name="線"/>
          <p:cNvSpPr/>
          <p:nvPr/>
        </p:nvSpPr>
        <p:spPr>
          <a:xfrm flipV="1">
            <a:off x="7922933" y="3632206"/>
            <a:ext cx="97279" cy="8034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5" name="線"/>
          <p:cNvSpPr/>
          <p:nvPr/>
        </p:nvSpPr>
        <p:spPr>
          <a:xfrm>
            <a:off x="6948641" y="3314104"/>
            <a:ext cx="938627" cy="20534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6" name="k-means 法"/>
          <p:cNvSpPr txBox="1"/>
          <p:nvPr/>
        </p:nvSpPr>
        <p:spPr>
          <a:xfrm>
            <a:off x="4972837" y="284614"/>
            <a:ext cx="2027799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/>
              <a:t>k-means 法</a:t>
            </a:r>
          </a:p>
        </p:txBody>
      </p:sp>
      <p:sp>
        <p:nvSpPr>
          <p:cNvPr id="1147" name="③データを各代表点の距離をもとに各クラスタに所属させる"/>
          <p:cNvSpPr txBox="1"/>
          <p:nvPr/>
        </p:nvSpPr>
        <p:spPr>
          <a:xfrm>
            <a:off x="2628392" y="1141558"/>
            <a:ext cx="714939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/>
              <a:t>③データを各代表点の距離をもとに各クラスタに所属させる</a:t>
            </a:r>
          </a:p>
        </p:txBody>
      </p:sp>
      <p:sp>
        <p:nvSpPr>
          <p:cNvPr id="1148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9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50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1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2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3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4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5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6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7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8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9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60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6" name="各データは一番近い距離の代表点の所属なる">
            <a:extLst>
              <a:ext uri="{FF2B5EF4-FFF2-40B4-BE49-F238E27FC236}">
                <a16:creationId xmlns:a16="http://schemas.microsoft.com/office/drawing/2014/main" id="{01C68B0E-CF5A-4C1E-BC17-BF311FABFAC5}"/>
              </a:ext>
            </a:extLst>
          </p:cNvPr>
          <p:cNvSpPr txBox="1"/>
          <p:nvPr/>
        </p:nvSpPr>
        <p:spPr>
          <a:xfrm>
            <a:off x="3200717" y="6210076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/>
              <a:t>各データは一番近い距離の代表点の所属</a:t>
            </a:r>
            <a:r>
              <a:rPr lang="ja-JP" altLang="en-US" sz="2050" dirty="0"/>
              <a:t>と</a:t>
            </a:r>
            <a:r>
              <a:rPr sz="2050" dirty="0" err="1"/>
              <a:t>なる</a:t>
            </a:r>
            <a:endParaRPr sz="205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33706</TotalTime>
  <Words>3693</Words>
  <Application>Microsoft Macintosh PowerPoint</Application>
  <PresentationFormat>ワイド画面</PresentationFormat>
  <Paragraphs>463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ヒラギノ角ゴ ProN W3</vt:lpstr>
      <vt:lpstr>ヒラギノ角ゴ ProN W6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　毅顕</dc:creator>
  <cp:lastModifiedBy>須藤　毅顕</cp:lastModifiedBy>
  <cp:revision>22</cp:revision>
  <dcterms:created xsi:type="dcterms:W3CDTF">2022-04-04T02:44:03Z</dcterms:created>
  <dcterms:modified xsi:type="dcterms:W3CDTF">2024-07-25T00:59:25Z</dcterms:modified>
</cp:coreProperties>
</file>