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301" r:id="rId3"/>
    <p:sldId id="258" r:id="rId4"/>
    <p:sldId id="259" r:id="rId5"/>
    <p:sldId id="260" r:id="rId6"/>
    <p:sldId id="261" r:id="rId7"/>
    <p:sldId id="262" r:id="rId8"/>
    <p:sldId id="263" r:id="rId9"/>
    <p:sldId id="264" r:id="rId10"/>
    <p:sldId id="265" r:id="rId11"/>
    <p:sldId id="267" r:id="rId12"/>
    <p:sldId id="328" r:id="rId13"/>
    <p:sldId id="311" r:id="rId14"/>
    <p:sldId id="271" r:id="rId15"/>
    <p:sldId id="268" r:id="rId16"/>
    <p:sldId id="324" r:id="rId17"/>
    <p:sldId id="329" r:id="rId18"/>
    <p:sldId id="325" r:id="rId19"/>
    <p:sldId id="330" r:id="rId20"/>
    <p:sldId id="331" r:id="rId21"/>
    <p:sldId id="336" r:id="rId22"/>
    <p:sldId id="337" r:id="rId23"/>
    <p:sldId id="338" r:id="rId24"/>
    <p:sldId id="339" r:id="rId25"/>
    <p:sldId id="340" r:id="rId26"/>
    <p:sldId id="341" r:id="rId27"/>
    <p:sldId id="346" r:id="rId28"/>
    <p:sldId id="326" r:id="rId29"/>
    <p:sldId id="355" r:id="rId30"/>
    <p:sldId id="356" r:id="rId31"/>
    <p:sldId id="348" r:id="rId32"/>
    <p:sldId id="349" r:id="rId33"/>
    <p:sldId id="352" r:id="rId34"/>
    <p:sldId id="354" r:id="rId35"/>
    <p:sldId id="353" r:id="rId36"/>
    <p:sldId id="351" r:id="rId37"/>
    <p:sldId id="304" r:id="rId38"/>
    <p:sldId id="272" r:id="rId39"/>
    <p:sldId id="273" r:id="rId40"/>
    <p:sldId id="274" r:id="rId41"/>
    <p:sldId id="344" r:id="rId42"/>
    <p:sldId id="315" r:id="rId43"/>
    <p:sldId id="357" r:id="rId44"/>
    <p:sldId id="358" r:id="rId45"/>
    <p:sldId id="275" r:id="rId46"/>
    <p:sldId id="276" r:id="rId47"/>
    <p:sldId id="277" r:id="rId48"/>
    <p:sldId id="308" r:id="rId49"/>
    <p:sldId id="278" r:id="rId50"/>
    <p:sldId id="323" r:id="rId51"/>
    <p:sldId id="279" r:id="rId52"/>
    <p:sldId id="280" r:id="rId53"/>
    <p:sldId id="359" r:id="rId5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457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914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1371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18288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22860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2743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3200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3657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4E"/>
    <a:srgbClr val="00A2FF"/>
    <a:srgbClr val="0D4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3" d="100"/>
          <a:sy n="63" d="100"/>
        </p:scale>
        <p:origin x="616" y="2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タイトルテキスト"/>
          <p:cNvSpPr txBox="1">
            <a:spLocks noGrp="1"/>
          </p:cNvSpPr>
          <p:nvPr>
            <p:ph type="title"/>
          </p:nvPr>
        </p:nvSpPr>
        <p:spPr>
          <a:xfrm>
            <a:off x="1778000" y="2298700"/>
            <a:ext cx="20828000" cy="4648200"/>
          </a:xfrm>
          <a:prstGeom prst="rect">
            <a:avLst/>
          </a:prstGeom>
        </p:spPr>
        <p:txBody>
          <a:bodyPr anchor="b"/>
          <a:lstStyle/>
          <a:p>
            <a:r>
              <a:t>タイトルテキスト</a:t>
            </a:r>
          </a:p>
        </p:txBody>
      </p:sp>
      <p:sp>
        <p:nvSpPr>
          <p:cNvPr id="12" name="本文レベル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r>
              <a:t>–Johnny Appleseed</a:t>
            </a:r>
          </a:p>
        </p:txBody>
      </p:sp>
      <p:sp>
        <p:nvSpPr>
          <p:cNvPr id="94" name="“ここに引用を入力してください。”"/>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r>
              <a:t>“ここに引用を入力してください。”</a:t>
            </a:r>
          </a:p>
        </p:txBody>
      </p:sp>
      <p:sp>
        <p:nvSpPr>
          <p:cNvPr id="9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タイトル">
    <p:spTree>
      <p:nvGrpSpPr>
        <p:cNvPr id="1" name=""/>
        <p:cNvGrpSpPr/>
        <p:nvPr/>
      </p:nvGrpSpPr>
      <p:grpSpPr>
        <a:xfrm>
          <a:off x="0" y="0"/>
          <a:ext cx="0" cy="0"/>
          <a:chOff x="0" y="0"/>
          <a:chExt cx="0" cy="0"/>
        </a:xfrm>
      </p:grpSpPr>
      <p:sp>
        <p:nvSpPr>
          <p:cNvPr id="117" name="作者と日付"/>
          <p:cNvSpPr txBox="1">
            <a:spLocks noGrp="1"/>
          </p:cNvSpPr>
          <p:nvPr>
            <p:ph type="body" sz="quarter" idx="21" hasCustomPrompt="1"/>
          </p:nvPr>
        </p:nvSpPr>
        <p:spPr>
          <a:xfrm>
            <a:off x="1219200" y="11986162"/>
            <a:ext cx="21945599" cy="605791"/>
          </a:xfrm>
          <a:prstGeom prst="rect">
            <a:avLst/>
          </a:prstGeom>
        </p:spPr>
        <p:txBody>
          <a:bodyPr anchor="t"/>
          <a:lstStyle>
            <a:lvl1pPr marL="0" indent="0" algn="ctr">
              <a:spcBef>
                <a:spcPts val="0"/>
              </a:spcBef>
              <a:buSzTx/>
              <a:buNone/>
              <a:defRPr sz="3000" spc="-29">
                <a:latin typeface="Graphik-Medium"/>
                <a:ea typeface="Graphik-Medium"/>
                <a:cs typeface="Graphik-Medium"/>
                <a:sym typeface="Graphik Medium"/>
              </a:defRPr>
            </a:lvl1pPr>
          </a:lstStyle>
          <a:p>
            <a:r>
              <a:t>作者と日付</a:t>
            </a:r>
          </a:p>
        </p:txBody>
      </p:sp>
      <p:sp>
        <p:nvSpPr>
          <p:cNvPr id="118" name="プレゼンテーションのタイトル"/>
          <p:cNvSpPr txBox="1">
            <a:spLocks noGrp="1"/>
          </p:cNvSpPr>
          <p:nvPr>
            <p:ph type="title" hasCustomPrompt="1"/>
          </p:nvPr>
        </p:nvSpPr>
        <p:spPr>
          <a:xfrm>
            <a:off x="1219200" y="3543300"/>
            <a:ext cx="21945600" cy="4267200"/>
          </a:xfrm>
          <a:prstGeom prst="rect">
            <a:avLst/>
          </a:prstGeom>
        </p:spPr>
        <p:txBody>
          <a:bodyPr anchor="b"/>
          <a:lstStyle>
            <a:lvl1pPr defTabSz="2438400">
              <a:lnSpc>
                <a:spcPct val="80000"/>
              </a:lnSpc>
              <a:defRPr sz="12800" spc="-128">
                <a:latin typeface="Canela Bold"/>
                <a:ea typeface="Canela Bold"/>
                <a:cs typeface="Canela Bold"/>
                <a:sym typeface="Canela Bold"/>
              </a:defRPr>
            </a:lvl1pPr>
          </a:lstStyle>
          <a:p>
            <a:r>
              <a:t>プレゼンテーションのタイトル</a:t>
            </a:r>
          </a:p>
        </p:txBody>
      </p:sp>
      <p:sp>
        <p:nvSpPr>
          <p:cNvPr id="119" name="本文レベル1…"/>
          <p:cNvSpPr txBox="1">
            <a:spLocks noGrp="1"/>
          </p:cNvSpPr>
          <p:nvPr>
            <p:ph type="body" sz="quarter" idx="1" hasCustomPrompt="1"/>
          </p:nvPr>
        </p:nvSpPr>
        <p:spPr>
          <a:xfrm>
            <a:off x="1219200" y="7567579"/>
            <a:ext cx="21945600" cy="2250593"/>
          </a:xfrm>
          <a:prstGeom prst="rect">
            <a:avLst/>
          </a:prstGeom>
        </p:spPr>
        <p:txBody>
          <a:bodyPr anchor="t"/>
          <a:lstStyle>
            <a:lvl1pPr marL="0" indent="0" algn="ctr">
              <a:spcBef>
                <a:spcPts val="0"/>
              </a:spcBef>
              <a:buSzTx/>
              <a:buNone/>
              <a:defRPr sz="6000" spc="-59">
                <a:latin typeface="Graphik-SemiboldItalic"/>
                <a:ea typeface="Graphik-SemiboldItalic"/>
                <a:cs typeface="Graphik-SemiboldItalic"/>
                <a:sym typeface="Graphik Semibold"/>
              </a:defRPr>
            </a:lvl1pPr>
            <a:lvl2pPr marL="0" indent="457200" algn="ctr">
              <a:spcBef>
                <a:spcPts val="0"/>
              </a:spcBef>
              <a:buSzTx/>
              <a:buNone/>
              <a:defRPr sz="6000" spc="-59">
                <a:latin typeface="Graphik-SemiboldItalic"/>
                <a:ea typeface="Graphik-SemiboldItalic"/>
                <a:cs typeface="Graphik-SemiboldItalic"/>
                <a:sym typeface="Graphik Semibold"/>
              </a:defRPr>
            </a:lvl2pPr>
            <a:lvl3pPr marL="0" indent="914400" algn="ctr">
              <a:spcBef>
                <a:spcPts val="0"/>
              </a:spcBef>
              <a:buSzTx/>
              <a:buNone/>
              <a:defRPr sz="6000" spc="-59">
                <a:latin typeface="Graphik-SemiboldItalic"/>
                <a:ea typeface="Graphik-SemiboldItalic"/>
                <a:cs typeface="Graphik-SemiboldItalic"/>
                <a:sym typeface="Graphik Semibold"/>
              </a:defRPr>
            </a:lvl3pPr>
            <a:lvl4pPr marL="0" indent="1371600" algn="ctr">
              <a:spcBef>
                <a:spcPts val="0"/>
              </a:spcBef>
              <a:buSzTx/>
              <a:buNone/>
              <a:defRPr sz="6000" spc="-59">
                <a:latin typeface="Graphik-SemiboldItalic"/>
                <a:ea typeface="Graphik-SemiboldItalic"/>
                <a:cs typeface="Graphik-SemiboldItalic"/>
                <a:sym typeface="Graphik Semibold"/>
              </a:defRPr>
            </a:lvl4pPr>
            <a:lvl5pPr marL="0" indent="1828800" algn="ctr">
              <a:spcBef>
                <a:spcPts val="0"/>
              </a:spcBef>
              <a:buSzTx/>
              <a:buNone/>
              <a:defRPr sz="6000" spc="-59">
                <a:latin typeface="Graphik-SemiboldItalic"/>
                <a:ea typeface="Graphik-SemiboldItalic"/>
                <a:cs typeface="Graphik-SemiboldItalic"/>
                <a:sym typeface="Graphik Semibold"/>
              </a:defRPr>
            </a:lvl5pPr>
          </a:lstStyle>
          <a:p>
            <a:r>
              <a:t>プレゼンテーションのサブタイトル</a:t>
            </a:r>
          </a:p>
          <a:p>
            <a:pPr lvl="1"/>
            <a:endParaRPr/>
          </a:p>
          <a:p>
            <a:pPr lvl="2"/>
            <a:endParaRPr/>
          </a:p>
          <a:p>
            <a:pPr lvl="3"/>
            <a:endParaRPr/>
          </a:p>
          <a:p>
            <a:pPr lvl="4"/>
            <a:endParaRPr/>
          </a:p>
        </p:txBody>
      </p:sp>
      <p:sp>
        <p:nvSpPr>
          <p:cNvPr id="120" name="スライド番号"/>
          <p:cNvSpPr txBox="1">
            <a:spLocks noGrp="1"/>
          </p:cNvSpPr>
          <p:nvPr>
            <p:ph type="sldNum" sz="quarter" idx="2"/>
          </p:nvPr>
        </p:nvSpPr>
        <p:spPr>
          <a:xfrm>
            <a:off x="12001499" y="12700000"/>
            <a:ext cx="388621" cy="429261"/>
          </a:xfrm>
          <a:prstGeom prst="rect">
            <a:avLst/>
          </a:prstGeom>
        </p:spPr>
        <p:txBody>
          <a:bodyPr anchor="b"/>
          <a:lstStyle>
            <a:lvl1pPr defTabSz="584200">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画像（横長）">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タイトルテキスト"/>
          <p:cNvSpPr txBox="1">
            <a:spLocks noGrp="1"/>
          </p:cNvSpPr>
          <p:nvPr>
            <p:ph type="title"/>
          </p:nvPr>
        </p:nvSpPr>
        <p:spPr>
          <a:xfrm>
            <a:off x="635000" y="9512300"/>
            <a:ext cx="23114000" cy="2006600"/>
          </a:xfrm>
          <a:prstGeom prst="rect">
            <a:avLst/>
          </a:prstGeom>
        </p:spPr>
        <p:txBody>
          <a:bodyPr anchor="b"/>
          <a:lstStyle/>
          <a:p>
            <a:r>
              <a:t>タイトルテキスト</a:t>
            </a:r>
          </a:p>
        </p:txBody>
      </p:sp>
      <p:sp>
        <p:nvSpPr>
          <p:cNvPr id="22" name="本文レベル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本文レベル1</a:t>
            </a:r>
          </a:p>
          <a:p>
            <a:pPr lvl="1"/>
            <a:r>
              <a:t>本文レベル2</a:t>
            </a:r>
          </a:p>
          <a:p>
            <a:pPr lvl="2"/>
            <a:r>
              <a:t>本文レベル3</a:t>
            </a:r>
          </a:p>
          <a:p>
            <a:pPr lvl="3"/>
            <a:r>
              <a:t>本文レベル4</a:t>
            </a:r>
          </a:p>
          <a:p>
            <a:pPr lvl="4"/>
            <a:r>
              <a:t>本文レベル5</a:t>
            </a:r>
          </a:p>
        </p:txBody>
      </p:sp>
      <p:sp>
        <p:nvSpPr>
          <p:cNvPr id="2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タイトルテキスト"/>
          <p:cNvSpPr txBox="1">
            <a:spLocks noGrp="1"/>
          </p:cNvSpPr>
          <p:nvPr>
            <p:ph type="title"/>
          </p:nvPr>
        </p:nvSpPr>
        <p:spPr>
          <a:xfrm>
            <a:off x="1778000" y="4533900"/>
            <a:ext cx="20828000" cy="4648200"/>
          </a:xfrm>
          <a:prstGeom prst="rect">
            <a:avLst/>
          </a:prstGeom>
        </p:spPr>
        <p:txBody>
          <a:bodyPr/>
          <a:lstStyle/>
          <a:p>
            <a:r>
              <a:t>タイトルテキスト</a:t>
            </a:r>
          </a:p>
        </p:txBody>
      </p:sp>
      <p:sp>
        <p:nvSpPr>
          <p:cNvPr id="31"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タイトルテキスト"/>
          <p:cNvSpPr txBox="1">
            <a:spLocks noGrp="1"/>
          </p:cNvSpPr>
          <p:nvPr>
            <p:ph type="title"/>
          </p:nvPr>
        </p:nvSpPr>
        <p:spPr>
          <a:xfrm>
            <a:off x="1651000" y="952500"/>
            <a:ext cx="10223500" cy="5549900"/>
          </a:xfrm>
          <a:prstGeom prst="rect">
            <a:avLst/>
          </a:prstGeom>
        </p:spPr>
        <p:txBody>
          <a:bodyPr anchor="b"/>
          <a:lstStyle>
            <a:lvl1pPr>
              <a:defRPr sz="8400"/>
            </a:lvl1pPr>
          </a:lstStyle>
          <a:p>
            <a:r>
              <a:t>タイトルテキスト</a:t>
            </a:r>
          </a:p>
        </p:txBody>
      </p:sp>
      <p:sp>
        <p:nvSpPr>
          <p:cNvPr id="40" name="本文レベル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本文レベル1</a:t>
            </a:r>
          </a:p>
          <a:p>
            <a:pPr lvl="1"/>
            <a:r>
              <a:t>本文レベル2</a:t>
            </a:r>
          </a:p>
          <a:p>
            <a:pPr lvl="2"/>
            <a:r>
              <a:t>本文レベル3</a:t>
            </a:r>
          </a:p>
          <a:p>
            <a:pPr lvl="3"/>
            <a:r>
              <a:t>本文レベル4</a:t>
            </a:r>
          </a:p>
          <a:p>
            <a:pPr lvl="4"/>
            <a:r>
              <a:t>本文レベル5</a:t>
            </a:r>
          </a:p>
        </p:txBody>
      </p:sp>
      <p:sp>
        <p:nvSpPr>
          <p:cNvPr id="41"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タイトルテキスト"/>
          <p:cNvSpPr txBox="1">
            <a:spLocks noGrp="1"/>
          </p:cNvSpPr>
          <p:nvPr>
            <p:ph type="title"/>
          </p:nvPr>
        </p:nvSpPr>
        <p:spPr>
          <a:prstGeom prst="rect">
            <a:avLst/>
          </a:prstGeom>
        </p:spPr>
        <p:txBody>
          <a:bodyPr/>
          <a:lstStyle/>
          <a:p>
            <a:r>
              <a:t>タイトルテキスト</a:t>
            </a:r>
          </a:p>
        </p:txBody>
      </p:sp>
      <p:sp>
        <p:nvSpPr>
          <p:cNvPr id="4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タイトルテキスト"/>
          <p:cNvSpPr txBox="1">
            <a:spLocks noGrp="1"/>
          </p:cNvSpPr>
          <p:nvPr>
            <p:ph type="title"/>
          </p:nvPr>
        </p:nvSpPr>
        <p:spPr>
          <a:prstGeom prst="rect">
            <a:avLst/>
          </a:prstGeom>
        </p:spPr>
        <p:txBody>
          <a:bodyPr/>
          <a:lstStyle/>
          <a:p>
            <a:r>
              <a:t>タイトルテキスト</a:t>
            </a:r>
          </a:p>
        </p:txBody>
      </p:sp>
      <p:sp>
        <p:nvSpPr>
          <p:cNvPr id="57" name="本文レベル1…"/>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本文レベル1</a:t>
            </a:r>
          </a:p>
          <a:p>
            <a:pPr lvl="1"/>
            <a:r>
              <a:t>本文レベル2</a:t>
            </a:r>
          </a:p>
          <a:p>
            <a:pPr lvl="2"/>
            <a:r>
              <a:t>本文レベル3</a:t>
            </a:r>
          </a:p>
          <a:p>
            <a:pPr lvl="3"/>
            <a:r>
              <a:t>本文レベル4</a:t>
            </a:r>
          </a:p>
          <a:p>
            <a:pPr lvl="4"/>
            <a:r>
              <a:t>本文レベル5</a:t>
            </a:r>
          </a:p>
        </p:txBody>
      </p:sp>
      <p:sp>
        <p:nvSpPr>
          <p:cNvPr id="5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タイトルテキスト"/>
          <p:cNvSpPr txBox="1">
            <a:spLocks noGrp="1"/>
          </p:cNvSpPr>
          <p:nvPr>
            <p:ph type="title"/>
          </p:nvPr>
        </p:nvSpPr>
        <p:spPr>
          <a:prstGeom prst="rect">
            <a:avLst/>
          </a:prstGeom>
        </p:spPr>
        <p:txBody>
          <a:bodyPr/>
          <a:lstStyle/>
          <a:p>
            <a:r>
              <a:t>タイトルテキスト</a:t>
            </a:r>
          </a:p>
        </p:txBody>
      </p:sp>
      <p:sp>
        <p:nvSpPr>
          <p:cNvPr id="67" name="本文レベル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本文レベル1</a:t>
            </a:r>
          </a:p>
          <a:p>
            <a:pPr lvl="1"/>
            <a:r>
              <a:t>本文レベル2</a:t>
            </a:r>
          </a:p>
          <a:p>
            <a:pPr lvl="2"/>
            <a:r>
              <a:t>本文レベル3</a:t>
            </a:r>
          </a:p>
          <a:p>
            <a:pPr lvl="3"/>
            <a:r>
              <a:t>本文レベル4</a:t>
            </a:r>
          </a:p>
          <a:p>
            <a:pPr lvl="4"/>
            <a:r>
              <a:t>本文レベル5</a:t>
            </a:r>
          </a:p>
        </p:txBody>
      </p:sp>
      <p:sp>
        <p:nvSpPr>
          <p:cNvPr id="6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本文レベル1…"/>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本文レベル1</a:t>
            </a:r>
          </a:p>
          <a:p>
            <a:pPr lvl="1"/>
            <a:r>
              <a:t>本文レベル2</a:t>
            </a:r>
          </a:p>
          <a:p>
            <a:pPr lvl="2"/>
            <a:r>
              <a:t>本文レベル3</a:t>
            </a:r>
          </a:p>
          <a:p>
            <a:pPr lvl="3"/>
            <a:r>
              <a:t>本文レベル4</a:t>
            </a:r>
          </a:p>
          <a:p>
            <a:pPr lvl="4"/>
            <a:r>
              <a:t>本文レベル5</a:t>
            </a:r>
          </a:p>
        </p:txBody>
      </p:sp>
      <p:sp>
        <p:nvSpPr>
          <p:cNvPr id="7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タイトルテキスト</a:t>
            </a:r>
          </a:p>
        </p:txBody>
      </p:sp>
      <p:sp>
        <p:nvSpPr>
          <p:cNvPr id="3" name="本文レベル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C44A"/>
        </a:solidFill>
        <a:effectLst/>
      </p:bgPr>
    </p:bg>
    <p:spTree>
      <p:nvGrpSpPr>
        <p:cNvPr id="1" name=""/>
        <p:cNvGrpSpPr/>
        <p:nvPr/>
      </p:nvGrpSpPr>
      <p:grpSpPr>
        <a:xfrm>
          <a:off x="0" y="0"/>
          <a:ext cx="0" cy="0"/>
          <a:chOff x="0" y="0"/>
          <a:chExt cx="0" cy="0"/>
        </a:xfrm>
      </p:grpSpPr>
      <p:sp>
        <p:nvSpPr>
          <p:cNvPr id="129" name="四角形"/>
          <p:cNvSpPr/>
          <p:nvPr/>
        </p:nvSpPr>
        <p:spPr>
          <a:xfrm rot="19864283">
            <a:off x="7058061" y="8221405"/>
            <a:ext cx="21850129" cy="9322709"/>
          </a:xfrm>
          <a:prstGeom prst="rect">
            <a:avLst/>
          </a:prstGeom>
          <a:solidFill>
            <a:srgbClr val="0D48FF"/>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30" name="医療とAI・ビッグデータ応用"/>
          <p:cNvSpPr txBox="1"/>
          <p:nvPr/>
        </p:nvSpPr>
        <p:spPr>
          <a:xfrm>
            <a:off x="1817715" y="1156659"/>
            <a:ext cx="16586201" cy="1371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a:solidFill>
                  <a:srgbClr val="FFFFFF"/>
                </a:solidFill>
                <a:latin typeface="ヒラギノ丸ゴ ProN W4"/>
                <a:ea typeface="ヒラギノ丸ゴ ProN W4"/>
                <a:cs typeface="ヒラギノ丸ゴ ProN W4"/>
                <a:sym typeface="ヒラギノ丸ゴ ProN W4"/>
              </a:defRPr>
            </a:lvl1pPr>
          </a:lstStyle>
          <a:p>
            <a:r>
              <a:t>医療とAI・ビッグデータ応用</a:t>
            </a:r>
          </a:p>
        </p:txBody>
      </p:sp>
      <p:sp>
        <p:nvSpPr>
          <p:cNvPr id="131" name="統合教育機構…"/>
          <p:cNvSpPr txBox="1"/>
          <p:nvPr/>
        </p:nvSpPr>
        <p:spPr>
          <a:xfrm>
            <a:off x="16990324" y="9884538"/>
            <a:ext cx="5524501" cy="2368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7100">
                <a:solidFill>
                  <a:srgbClr val="FFFFFF"/>
                </a:solidFill>
                <a:latin typeface="ヒラギノ丸ゴ ProN W4"/>
                <a:ea typeface="ヒラギノ丸ゴ ProN W4"/>
                <a:cs typeface="ヒラギノ丸ゴ ProN W4"/>
                <a:sym typeface="ヒラギノ丸ゴ ProN W4"/>
              </a:defRPr>
            </a:pPr>
            <a:r>
              <a:t>統合教育機構</a:t>
            </a:r>
          </a:p>
          <a:p>
            <a:pPr>
              <a:defRPr sz="7100">
                <a:solidFill>
                  <a:srgbClr val="FFFFFF"/>
                </a:solidFill>
                <a:latin typeface="ヒラギノ丸ゴ ProN W4"/>
                <a:ea typeface="ヒラギノ丸ゴ ProN W4"/>
                <a:cs typeface="ヒラギノ丸ゴ ProN W4"/>
                <a:sym typeface="ヒラギノ丸ゴ ProN W4"/>
              </a:defRPr>
            </a:pPr>
            <a:r>
              <a:t>須藤毅顕</a:t>
            </a:r>
          </a:p>
        </p:txBody>
      </p:sp>
      <p:sp>
        <p:nvSpPr>
          <p:cNvPr id="132" name="①MNISTの読み込みと加工"/>
          <p:cNvSpPr txBox="1"/>
          <p:nvPr/>
        </p:nvSpPr>
        <p:spPr>
          <a:xfrm>
            <a:off x="1841448" y="2969087"/>
            <a:ext cx="15940262"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a:solidFill>
                  <a:srgbClr val="FFFFFF"/>
                </a:solidFill>
                <a:latin typeface="ヒラギノ丸ゴ ProN W4"/>
                <a:ea typeface="ヒラギノ丸ゴ ProN W4"/>
                <a:cs typeface="ヒラギノ丸ゴ ProN W4"/>
                <a:sym typeface="ヒラギノ丸ゴ ProN W4"/>
              </a:defRPr>
            </a:lvl1pPr>
          </a:lstStyle>
          <a:p>
            <a:r>
              <a:rPr lang="en-US" altLang="ja-JP"/>
              <a:t>②</a:t>
            </a:r>
            <a:r>
              <a:t>MNISTの読み込みと加工</a:t>
            </a:r>
          </a:p>
        </p:txBody>
      </p:sp>
      <p:pic>
        <p:nvPicPr>
          <p:cNvPr id="2" name="図 1">
            <a:extLst>
              <a:ext uri="{FF2B5EF4-FFF2-40B4-BE49-F238E27FC236}">
                <a16:creationId xmlns:a16="http://schemas.microsoft.com/office/drawing/2014/main" id="{64561A90-D6E4-1329-D677-B5C1499A5C40}"/>
              </a:ext>
            </a:extLst>
          </p:cNvPr>
          <p:cNvPicPr>
            <a:picLocks noChangeAspect="1"/>
          </p:cNvPicPr>
          <p:nvPr/>
        </p:nvPicPr>
        <p:blipFill>
          <a:blip r:embed="rId2"/>
          <a:stretch>
            <a:fillRect/>
          </a:stretch>
        </p:blipFill>
        <p:spPr>
          <a:xfrm>
            <a:off x="692888" y="8822622"/>
            <a:ext cx="5899980" cy="4267731"/>
          </a:xfrm>
          <a:prstGeom prst="rect">
            <a:avLst/>
          </a:prstGeom>
        </p:spPr>
      </p:pic>
      <p:pic>
        <p:nvPicPr>
          <p:cNvPr id="3" name="図 2" descr="QR コード&#10;&#10;自動的に生成された説明">
            <a:extLst>
              <a:ext uri="{FF2B5EF4-FFF2-40B4-BE49-F238E27FC236}">
                <a16:creationId xmlns:a16="http://schemas.microsoft.com/office/drawing/2014/main" id="{FBB1019B-E9C9-79E6-3DE1-6DA41FFB4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872" y="10079665"/>
            <a:ext cx="3010688" cy="3010688"/>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pyderを準備しよう（覚えてますか？）"/>
          <p:cNvSpPr txBox="1"/>
          <p:nvPr/>
        </p:nvSpPr>
        <p:spPr>
          <a:xfrm>
            <a:off x="8191952" y="456737"/>
            <a:ext cx="9165971" cy="905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rPr lang="en-US" dirty="0" err="1"/>
              <a:t>colaboratory</a:t>
            </a:r>
            <a:r>
              <a:rPr dirty="0" err="1"/>
              <a:t>を準備しよう</a:t>
            </a:r>
            <a:endParaRPr dirty="0"/>
          </a:p>
        </p:txBody>
      </p:sp>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D4B4EEE5-EF37-1F5A-9B4B-8AAE8366E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012" y="1907979"/>
            <a:ext cx="17545852" cy="9900042"/>
          </a:xfrm>
          <a:prstGeom prst="rect">
            <a:avLst/>
          </a:prstGeom>
          <a:ln>
            <a:solidFill>
              <a:schemeClr val="tx1"/>
            </a:solidFill>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567F2E7D-9C05-9BDE-87F9-EC9AE598F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119" y="1940796"/>
            <a:ext cx="17459761" cy="8228163"/>
          </a:xfrm>
          <a:prstGeom prst="rect">
            <a:avLst/>
          </a:prstGeom>
          <a:ln>
            <a:solidFill>
              <a:schemeClr val="tx1"/>
            </a:solidFill>
          </a:ln>
        </p:spPr>
      </p:pic>
      <p:sp>
        <p:nvSpPr>
          <p:cNvPr id="231" name="SpyderでMNISTデータを扱ってみよう"/>
          <p:cNvSpPr txBox="1"/>
          <p:nvPr/>
        </p:nvSpPr>
        <p:spPr>
          <a:xfrm>
            <a:off x="7417455" y="414207"/>
            <a:ext cx="9549089" cy="905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rPr dirty="0" err="1"/>
              <a:t>MNISTデータを扱ってみよう</a:t>
            </a:r>
            <a:endParaRPr dirty="0"/>
          </a:p>
        </p:txBody>
      </p:sp>
      <p:sp>
        <p:nvSpPr>
          <p:cNvPr id="233" name="from keras.datasets import mnist…"/>
          <p:cNvSpPr txBox="1"/>
          <p:nvPr/>
        </p:nvSpPr>
        <p:spPr>
          <a:xfrm>
            <a:off x="5870044" y="10868879"/>
            <a:ext cx="13532816" cy="133350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800"/>
            </a:pPr>
            <a:r>
              <a:t>from keras.datasets import mnist</a:t>
            </a:r>
          </a:p>
          <a:p>
            <a:pPr algn="l">
              <a:defRPr sz="3800"/>
            </a:pPr>
            <a:r>
              <a:t>(x_train, y_train), (x_test, y_test) = mnist.load_data()</a:t>
            </a:r>
          </a:p>
        </p:txBody>
      </p:sp>
      <p:sp>
        <p:nvSpPr>
          <p:cNvPr id="234" name="この2行をエディタに書き込んで実行してみよう"/>
          <p:cNvSpPr txBox="1"/>
          <p:nvPr/>
        </p:nvSpPr>
        <p:spPr>
          <a:xfrm>
            <a:off x="7528560" y="12524271"/>
            <a:ext cx="1021433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rPr dirty="0"/>
              <a:t>この2行を</a:t>
            </a:r>
            <a:r>
              <a:rPr lang="ja-JP" altLang="en-US"/>
              <a:t>セル</a:t>
            </a:r>
            <a:r>
              <a:rPr dirty="0" err="1"/>
              <a:t>に書き込んで実行してみよう</a:t>
            </a:r>
            <a:endParaRPr dirty="0"/>
          </a:p>
        </p:txBody>
      </p:sp>
      <p:sp>
        <p:nvSpPr>
          <p:cNvPr id="235" name="楕円"/>
          <p:cNvSpPr/>
          <p:nvPr/>
        </p:nvSpPr>
        <p:spPr>
          <a:xfrm>
            <a:off x="4366547" y="4465335"/>
            <a:ext cx="977037" cy="838200"/>
          </a:xfrm>
          <a:prstGeom prst="ellipse">
            <a:avLst/>
          </a:prstGeom>
          <a:ln w="889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pyderでMNISTデータを扱ってみよう"/>
          <p:cNvSpPr txBox="1"/>
          <p:nvPr/>
        </p:nvSpPr>
        <p:spPr>
          <a:xfrm>
            <a:off x="7176204" y="414207"/>
            <a:ext cx="10031592" cy="905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MNISTデータを扱ってみよう</a:t>
            </a:r>
          </a:p>
        </p:txBody>
      </p:sp>
      <p:sp>
        <p:nvSpPr>
          <p:cNvPr id="234" name="この2行をエディタに書き込んで実行してみよう"/>
          <p:cNvSpPr txBox="1"/>
          <p:nvPr/>
        </p:nvSpPr>
        <p:spPr>
          <a:xfrm>
            <a:off x="6365018" y="10868878"/>
            <a:ext cx="11653961"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4000"/>
            </a:lvl1pPr>
          </a:lstStyle>
          <a:p>
            <a:r>
              <a:rPr lang="ja-JP" altLang="en-US"/>
              <a:t>実行すると</a:t>
            </a:r>
            <a:r>
              <a:rPr lang="en-US" altLang="ja-JP" dirty="0" err="1"/>
              <a:t>mnist</a:t>
            </a:r>
            <a:r>
              <a:rPr lang="ja-JP" altLang="en-US"/>
              <a:t>のデータがダウンロードされて</a:t>
            </a:r>
            <a:endParaRPr lang="en-US" altLang="ja-JP" dirty="0"/>
          </a:p>
          <a:p>
            <a:r>
              <a:rPr lang="ja-JP" altLang="en-US"/>
              <a:t>変数に代入されます</a:t>
            </a:r>
            <a:endParaRPr dirty="0"/>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6D03C5B0-E7E5-5CE6-78CA-D78A971BF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663" y="1995492"/>
            <a:ext cx="16768673" cy="8402683"/>
          </a:xfrm>
          <a:prstGeom prst="rect">
            <a:avLst/>
          </a:prstGeom>
          <a:ln>
            <a:solidFill>
              <a:schemeClr val="tx1"/>
            </a:solidFill>
          </a:ln>
        </p:spPr>
      </p:pic>
      <p:sp>
        <p:nvSpPr>
          <p:cNvPr id="235" name="楕円"/>
          <p:cNvSpPr/>
          <p:nvPr/>
        </p:nvSpPr>
        <p:spPr>
          <a:xfrm>
            <a:off x="5046382" y="4763508"/>
            <a:ext cx="14891514" cy="1776440"/>
          </a:xfrm>
          <a:prstGeom prst="ellipse">
            <a:avLst/>
          </a:prstGeom>
          <a:ln w="889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extLst>
      <p:ext uri="{BB962C8B-B14F-4D97-AF65-F5344CB8AC3E}">
        <p14:creationId xmlns:p14="http://schemas.microsoft.com/office/powerpoint/2010/main" val="26628037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MNISTデータの理解"/>
          <p:cNvSpPr txBox="1"/>
          <p:nvPr/>
        </p:nvSpPr>
        <p:spPr>
          <a:xfrm>
            <a:off x="8124380" y="415281"/>
            <a:ext cx="8135240"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rPr sz="7200"/>
              <a:t>MNISTデータの理解</a:t>
            </a:r>
          </a:p>
        </p:txBody>
      </p:sp>
      <p:sp>
        <p:nvSpPr>
          <p:cNvPr id="240" name="MNISTのload_data()関数を使って、このライブラリに入っている…"/>
          <p:cNvSpPr txBox="1"/>
          <p:nvPr/>
        </p:nvSpPr>
        <p:spPr>
          <a:xfrm>
            <a:off x="865181" y="7446917"/>
            <a:ext cx="22653637" cy="18107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700"/>
            </a:pPr>
            <a:r>
              <a:rPr lang="ja-JP" altLang="en-US" dirty="0"/>
              <a:t>変数</a:t>
            </a:r>
            <a:r>
              <a:rPr lang="en-US" altLang="ja-JP" dirty="0"/>
              <a:t>4</a:t>
            </a:r>
            <a:r>
              <a:rPr lang="ja-JP" altLang="en-US" dirty="0"/>
              <a:t>つ </a:t>
            </a:r>
            <a:r>
              <a:rPr lang="en-US" altLang="ja-JP" dirty="0"/>
              <a:t>= </a:t>
            </a:r>
            <a:r>
              <a:rPr lang="en-US" altLang="ja-JP" dirty="0" err="1"/>
              <a:t>mnist.load_data</a:t>
            </a:r>
            <a:r>
              <a:rPr lang="en-US" altLang="ja-JP" dirty="0"/>
              <a:t>()</a:t>
            </a:r>
            <a:r>
              <a:rPr lang="ja-JP" altLang="en-US" dirty="0"/>
              <a:t>で、</a:t>
            </a:r>
            <a:r>
              <a:rPr lang="en-US" altLang="ja-JP" dirty="0" err="1"/>
              <a:t>mnist</a:t>
            </a:r>
            <a:r>
              <a:rPr lang="ja-JP" altLang="en-US" dirty="0"/>
              <a:t>の中に入っているデータが</a:t>
            </a:r>
            <a:endParaRPr lang="en-US" altLang="ja-JP" dirty="0"/>
          </a:p>
          <a:p>
            <a:pPr algn="l">
              <a:defRPr sz="3700"/>
            </a:pPr>
            <a:r>
              <a:rPr lang="ja-JP" altLang="en-US" dirty="0"/>
              <a:t>①</a:t>
            </a:r>
            <a:r>
              <a:rPr dirty="0" err="1"/>
              <a:t>学習用データ</a:t>
            </a:r>
            <a:r>
              <a:rPr dirty="0"/>
              <a:t>、</a:t>
            </a:r>
            <a:r>
              <a:rPr lang="ja-JP" altLang="en-US" dirty="0"/>
              <a:t>②</a:t>
            </a:r>
            <a:r>
              <a:rPr dirty="0" err="1"/>
              <a:t>学習用データの正解</a:t>
            </a:r>
            <a:r>
              <a:rPr dirty="0"/>
              <a:t>(</a:t>
            </a:r>
            <a:r>
              <a:rPr dirty="0" err="1"/>
              <a:t>ラベル</a:t>
            </a:r>
            <a:r>
              <a:rPr dirty="0"/>
              <a:t>)、</a:t>
            </a:r>
            <a:r>
              <a:rPr lang="ja-JP" altLang="en-US" dirty="0"/>
              <a:t>③テスト</a:t>
            </a:r>
            <a:r>
              <a:rPr dirty="0" err="1"/>
              <a:t>用データ</a:t>
            </a:r>
            <a:r>
              <a:rPr dirty="0"/>
              <a:t>、</a:t>
            </a:r>
            <a:r>
              <a:rPr lang="ja-JP" altLang="en-US" dirty="0"/>
              <a:t>④テスト</a:t>
            </a:r>
            <a:r>
              <a:rPr dirty="0" err="1"/>
              <a:t>用データの正解</a:t>
            </a:r>
            <a:r>
              <a:rPr dirty="0"/>
              <a:t>(</a:t>
            </a:r>
            <a:r>
              <a:rPr dirty="0" err="1"/>
              <a:t>ラベル</a:t>
            </a:r>
            <a:r>
              <a:rPr dirty="0"/>
              <a:t>)</a:t>
            </a:r>
          </a:p>
          <a:p>
            <a:pPr algn="l">
              <a:defRPr sz="3700"/>
            </a:pPr>
            <a:r>
              <a:rPr lang="ja-JP" altLang="en-US" dirty="0"/>
              <a:t>の順に代入される</a:t>
            </a:r>
            <a:endParaRPr dirty="0"/>
          </a:p>
        </p:txBody>
      </p:sp>
      <p:sp>
        <p:nvSpPr>
          <p:cNvPr id="241" name="変数.shape：配列の形を調べる(numpy配列)"/>
          <p:cNvSpPr txBox="1"/>
          <p:nvPr/>
        </p:nvSpPr>
        <p:spPr>
          <a:xfrm>
            <a:off x="2699635" y="3223977"/>
            <a:ext cx="15233337" cy="12413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keras</a:t>
            </a:r>
            <a:r>
              <a:rPr lang="ja-JP" altLang="en-US" dirty="0"/>
              <a:t>というライブラリの中の</a:t>
            </a:r>
            <a:r>
              <a:rPr lang="en-US" altLang="ja-JP" dirty="0"/>
              <a:t>datasets</a:t>
            </a:r>
            <a:r>
              <a:rPr lang="ja-JP" altLang="en-US" dirty="0"/>
              <a:t>の中の</a:t>
            </a:r>
            <a:r>
              <a:rPr lang="en-US" altLang="ja-JP" dirty="0" err="1"/>
              <a:t>mnist</a:t>
            </a:r>
            <a:r>
              <a:rPr lang="ja-JP" altLang="en-US" dirty="0"/>
              <a:t>という関数を読み込む</a:t>
            </a:r>
            <a:endParaRPr lang="en-US" altLang="ja-JP" dirty="0"/>
          </a:p>
          <a:p>
            <a:r>
              <a:rPr lang="en-US" dirty="0" err="1"/>
              <a:t>mnist</a:t>
            </a:r>
            <a:r>
              <a:rPr lang="en-US" dirty="0"/>
              <a:t>.</a:t>
            </a:r>
            <a:r>
              <a:rPr lang="ja-JP" altLang="en-US" dirty="0"/>
              <a:t>～～で</a:t>
            </a:r>
            <a:r>
              <a:rPr lang="en-US" altLang="ja-JP" dirty="0" err="1"/>
              <a:t>mnist</a:t>
            </a:r>
            <a:r>
              <a:rPr lang="ja-JP" altLang="en-US" dirty="0"/>
              <a:t>の中の機能が使える</a:t>
            </a:r>
            <a:endParaRPr lang="en-US" dirty="0"/>
          </a:p>
        </p:txBody>
      </p:sp>
      <p:sp>
        <p:nvSpPr>
          <p:cNvPr id="242" name="28×28の文字画像が60000枚"/>
          <p:cNvSpPr txBox="1"/>
          <p:nvPr/>
        </p:nvSpPr>
        <p:spPr>
          <a:xfrm>
            <a:off x="4786125" y="12066942"/>
            <a:ext cx="14811747"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ja-JP" altLang="en-US" dirty="0"/>
              <a:t>関数？変数？となった人はぜひ入門編のスライドを確認してください</a:t>
            </a:r>
            <a:endParaRPr dirty="0"/>
          </a:p>
        </p:txBody>
      </p:sp>
      <p:sp>
        <p:nvSpPr>
          <p:cNvPr id="9" name="テキスト ボックス 8">
            <a:extLst>
              <a:ext uri="{FF2B5EF4-FFF2-40B4-BE49-F238E27FC236}">
                <a16:creationId xmlns:a16="http://schemas.microsoft.com/office/drawing/2014/main" id="{A5AF7D18-9B9E-6DEF-3722-4019816A4804}"/>
              </a:ext>
            </a:extLst>
          </p:cNvPr>
          <p:cNvSpPr txBox="1"/>
          <p:nvPr/>
        </p:nvSpPr>
        <p:spPr>
          <a:xfrm>
            <a:off x="2699635" y="1809715"/>
            <a:ext cx="16463008" cy="1015663"/>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6000" dirty="0"/>
              <a:t>from keras.datasets import mnist</a:t>
            </a:r>
          </a:p>
        </p:txBody>
      </p:sp>
      <p:sp>
        <p:nvSpPr>
          <p:cNvPr id="12" name="テキスト ボックス 11">
            <a:extLst>
              <a:ext uri="{FF2B5EF4-FFF2-40B4-BE49-F238E27FC236}">
                <a16:creationId xmlns:a16="http://schemas.microsoft.com/office/drawing/2014/main" id="{8084B27A-3AF4-3879-7195-6B208713E82A}"/>
              </a:ext>
            </a:extLst>
          </p:cNvPr>
          <p:cNvSpPr txBox="1"/>
          <p:nvPr/>
        </p:nvSpPr>
        <p:spPr>
          <a:xfrm>
            <a:off x="2198450" y="5634651"/>
            <a:ext cx="20204350" cy="923330"/>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400" dirty="0"/>
              <a:t>(x_train, y_train),(x_test, y_test) = mnist.load_data()</a:t>
            </a:r>
          </a:p>
        </p:txBody>
      </p:sp>
    </p:spTree>
    <p:extLst>
      <p:ext uri="{BB962C8B-B14F-4D97-AF65-F5344CB8AC3E}">
        <p14:creationId xmlns:p14="http://schemas.microsoft.com/office/powerpoint/2010/main" val="12391562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7ED34008-A97C-4ED1-A508-5089453B336C}"/>
              </a:ext>
            </a:extLst>
          </p:cNvPr>
          <p:cNvSpPr/>
          <p:nvPr/>
        </p:nvSpPr>
        <p:spPr>
          <a:xfrm>
            <a:off x="13792801" y="6061896"/>
            <a:ext cx="10273145" cy="3163744"/>
          </a:xfrm>
          <a:prstGeom prst="round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257" name="(x_train, y_train),(x_test, y_test) = mnist.load_data()"/>
          <p:cNvSpPr txBox="1"/>
          <p:nvPr/>
        </p:nvSpPr>
        <p:spPr>
          <a:xfrm>
            <a:off x="1348486" y="810447"/>
            <a:ext cx="19962916" cy="831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r>
              <a:t>(x_train, y_train),(x_test, y_test) = mnist.load_data()</a:t>
            </a:r>
          </a:p>
        </p:txBody>
      </p:sp>
      <p:sp>
        <p:nvSpPr>
          <p:cNvPr id="258" name="mnistのdataを読み込む"/>
          <p:cNvSpPr txBox="1"/>
          <p:nvPr/>
        </p:nvSpPr>
        <p:spPr>
          <a:xfrm>
            <a:off x="15107502" y="2168054"/>
            <a:ext cx="5466462"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mnistのdataを読み込む</a:t>
            </a:r>
          </a:p>
        </p:txBody>
      </p:sp>
      <p:sp>
        <p:nvSpPr>
          <p:cNvPr id="259" name="・"/>
          <p:cNvSpPr txBox="1"/>
          <p:nvPr/>
        </p:nvSpPr>
        <p:spPr>
          <a:xfrm>
            <a:off x="2770654" y="8743040"/>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60" name="・"/>
          <p:cNvSpPr txBox="1"/>
          <p:nvPr/>
        </p:nvSpPr>
        <p:spPr>
          <a:xfrm>
            <a:off x="2770654" y="9132382"/>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61" name="・"/>
          <p:cNvSpPr txBox="1"/>
          <p:nvPr/>
        </p:nvSpPr>
        <p:spPr>
          <a:xfrm>
            <a:off x="2770654" y="9531610"/>
            <a:ext cx="495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62" name="5"/>
          <p:cNvSpPr txBox="1"/>
          <p:nvPr/>
        </p:nvSpPr>
        <p:spPr>
          <a:xfrm>
            <a:off x="5878691" y="3903508"/>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5</a:t>
            </a:r>
          </a:p>
        </p:txBody>
      </p:sp>
      <p:sp>
        <p:nvSpPr>
          <p:cNvPr id="263" name="0"/>
          <p:cNvSpPr txBox="1"/>
          <p:nvPr/>
        </p:nvSpPr>
        <p:spPr>
          <a:xfrm>
            <a:off x="5878691" y="5098414"/>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0</a:t>
            </a:r>
          </a:p>
        </p:txBody>
      </p:sp>
      <p:sp>
        <p:nvSpPr>
          <p:cNvPr id="264" name="4"/>
          <p:cNvSpPr txBox="1"/>
          <p:nvPr/>
        </p:nvSpPr>
        <p:spPr>
          <a:xfrm>
            <a:off x="5878691" y="6338307"/>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4</a:t>
            </a:r>
          </a:p>
        </p:txBody>
      </p:sp>
      <p:sp>
        <p:nvSpPr>
          <p:cNvPr id="265" name="1"/>
          <p:cNvSpPr txBox="1"/>
          <p:nvPr/>
        </p:nvSpPr>
        <p:spPr>
          <a:xfrm>
            <a:off x="5878691" y="7578201"/>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1</a:t>
            </a:r>
          </a:p>
        </p:txBody>
      </p:sp>
      <p:sp>
        <p:nvSpPr>
          <p:cNvPr id="266" name="6"/>
          <p:cNvSpPr txBox="1"/>
          <p:nvPr/>
        </p:nvSpPr>
        <p:spPr>
          <a:xfrm>
            <a:off x="5878691" y="10414097"/>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6</a:t>
            </a:r>
          </a:p>
        </p:txBody>
      </p:sp>
      <p:sp>
        <p:nvSpPr>
          <p:cNvPr id="267" name="8"/>
          <p:cNvSpPr txBox="1"/>
          <p:nvPr/>
        </p:nvSpPr>
        <p:spPr>
          <a:xfrm>
            <a:off x="5878691" y="11675381"/>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8</a:t>
            </a:r>
          </a:p>
        </p:txBody>
      </p:sp>
      <p:sp>
        <p:nvSpPr>
          <p:cNvPr id="268" name="・"/>
          <p:cNvSpPr txBox="1"/>
          <p:nvPr/>
        </p:nvSpPr>
        <p:spPr>
          <a:xfrm>
            <a:off x="9146066" y="6230100"/>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69" name="・"/>
          <p:cNvSpPr txBox="1"/>
          <p:nvPr/>
        </p:nvSpPr>
        <p:spPr>
          <a:xfrm>
            <a:off x="9146066" y="6619442"/>
            <a:ext cx="495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70" name="・"/>
          <p:cNvSpPr txBox="1"/>
          <p:nvPr/>
        </p:nvSpPr>
        <p:spPr>
          <a:xfrm>
            <a:off x="9146066" y="7018671"/>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71" name="5"/>
          <p:cNvSpPr txBox="1"/>
          <p:nvPr/>
        </p:nvSpPr>
        <p:spPr>
          <a:xfrm>
            <a:off x="11967565" y="7841502"/>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5</a:t>
            </a:r>
          </a:p>
        </p:txBody>
      </p:sp>
      <p:sp>
        <p:nvSpPr>
          <p:cNvPr id="272" name="6"/>
          <p:cNvSpPr txBox="1"/>
          <p:nvPr/>
        </p:nvSpPr>
        <p:spPr>
          <a:xfrm>
            <a:off x="11967565" y="9102786"/>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6</a:t>
            </a:r>
          </a:p>
        </p:txBody>
      </p:sp>
      <p:sp>
        <p:nvSpPr>
          <p:cNvPr id="273" name="7"/>
          <p:cNvSpPr txBox="1"/>
          <p:nvPr/>
        </p:nvSpPr>
        <p:spPr>
          <a:xfrm>
            <a:off x="11967565" y="4007823"/>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7</a:t>
            </a:r>
          </a:p>
        </p:txBody>
      </p:sp>
      <p:sp>
        <p:nvSpPr>
          <p:cNvPr id="274" name="2"/>
          <p:cNvSpPr txBox="1"/>
          <p:nvPr/>
        </p:nvSpPr>
        <p:spPr>
          <a:xfrm>
            <a:off x="11967565" y="5232849"/>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2</a:t>
            </a:r>
          </a:p>
        </p:txBody>
      </p:sp>
      <p:sp>
        <p:nvSpPr>
          <p:cNvPr id="275" name="60000個"/>
          <p:cNvSpPr txBox="1"/>
          <p:nvPr/>
        </p:nvSpPr>
        <p:spPr>
          <a:xfrm>
            <a:off x="2092474" y="2287873"/>
            <a:ext cx="1851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60000個</a:t>
            </a:r>
          </a:p>
        </p:txBody>
      </p:sp>
      <p:sp>
        <p:nvSpPr>
          <p:cNvPr id="276" name="60000個"/>
          <p:cNvSpPr txBox="1"/>
          <p:nvPr/>
        </p:nvSpPr>
        <p:spPr>
          <a:xfrm>
            <a:off x="5177295" y="2287873"/>
            <a:ext cx="1851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60000個</a:t>
            </a:r>
          </a:p>
        </p:txBody>
      </p:sp>
      <p:sp>
        <p:nvSpPr>
          <p:cNvPr id="277" name="10000個"/>
          <p:cNvSpPr txBox="1"/>
          <p:nvPr/>
        </p:nvSpPr>
        <p:spPr>
          <a:xfrm>
            <a:off x="8599988" y="2287873"/>
            <a:ext cx="1851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10000個</a:t>
            </a:r>
          </a:p>
        </p:txBody>
      </p:sp>
      <p:sp>
        <p:nvSpPr>
          <p:cNvPr id="278" name="10000個"/>
          <p:cNvSpPr txBox="1"/>
          <p:nvPr/>
        </p:nvSpPr>
        <p:spPr>
          <a:xfrm>
            <a:off x="11266170" y="2287873"/>
            <a:ext cx="1851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10000個</a:t>
            </a:r>
          </a:p>
        </p:txBody>
      </p:sp>
      <p:pic>
        <p:nvPicPr>
          <p:cNvPr id="279" name="スクリーンショット 2022-01-11 13.50.20.png" descr="スクリーンショット 2022-01-11 13.50.20.png"/>
          <p:cNvPicPr>
            <a:picLocks noChangeAspect="1"/>
          </p:cNvPicPr>
          <p:nvPr/>
        </p:nvPicPr>
        <p:blipFill>
          <a:blip r:embed="rId2"/>
          <a:srcRect r="80720" b="63111"/>
          <a:stretch>
            <a:fillRect/>
          </a:stretch>
        </p:blipFill>
        <p:spPr>
          <a:xfrm>
            <a:off x="2344428" y="3416050"/>
            <a:ext cx="1273222" cy="1349245"/>
          </a:xfrm>
          <a:prstGeom prst="rect">
            <a:avLst/>
          </a:prstGeom>
          <a:ln w="12700">
            <a:miter lim="400000"/>
          </a:ln>
        </p:spPr>
      </p:pic>
      <p:pic>
        <p:nvPicPr>
          <p:cNvPr id="280" name="スクリーンショット 2022-01-11 13.50.20.png" descr="スクリーンショット 2022-01-11 13.50.20.png"/>
          <p:cNvPicPr>
            <a:picLocks noChangeAspect="1"/>
          </p:cNvPicPr>
          <p:nvPr/>
        </p:nvPicPr>
        <p:blipFill>
          <a:blip r:embed="rId2"/>
          <a:srcRect l="19580" t="2480" r="61140" b="60630"/>
          <a:stretch>
            <a:fillRect/>
          </a:stretch>
        </p:blipFill>
        <p:spPr>
          <a:xfrm>
            <a:off x="2347424" y="4712651"/>
            <a:ext cx="1273222" cy="1349245"/>
          </a:xfrm>
          <a:prstGeom prst="rect">
            <a:avLst/>
          </a:prstGeom>
          <a:ln w="12700">
            <a:miter lim="400000"/>
          </a:ln>
        </p:spPr>
      </p:pic>
      <p:pic>
        <p:nvPicPr>
          <p:cNvPr id="281" name="スクリーンショット 2022-01-11 13.50.20.png" descr="スクリーンショット 2022-01-11 13.50.20.png"/>
          <p:cNvPicPr>
            <a:picLocks noChangeAspect="1"/>
          </p:cNvPicPr>
          <p:nvPr/>
        </p:nvPicPr>
        <p:blipFill>
          <a:blip r:embed="rId2"/>
          <a:srcRect l="39590" t="2480" r="41129" b="60630"/>
          <a:stretch>
            <a:fillRect/>
          </a:stretch>
        </p:blipFill>
        <p:spPr>
          <a:xfrm>
            <a:off x="2347423" y="5952545"/>
            <a:ext cx="1273223" cy="1349245"/>
          </a:xfrm>
          <a:prstGeom prst="rect">
            <a:avLst/>
          </a:prstGeom>
          <a:ln w="12700">
            <a:miter lim="400000"/>
          </a:ln>
        </p:spPr>
      </p:pic>
      <p:pic>
        <p:nvPicPr>
          <p:cNvPr id="282" name="スクリーンショット 2022-01-11 13.50.20.png" descr="スクリーンショット 2022-01-11 13.50.20.png"/>
          <p:cNvPicPr>
            <a:picLocks noChangeAspect="1"/>
          </p:cNvPicPr>
          <p:nvPr/>
        </p:nvPicPr>
        <p:blipFill>
          <a:blip r:embed="rId2"/>
          <a:srcRect l="59858" t="3101" r="20862" b="60010"/>
          <a:stretch>
            <a:fillRect/>
          </a:stretch>
        </p:blipFill>
        <p:spPr>
          <a:xfrm>
            <a:off x="2381717" y="7261830"/>
            <a:ext cx="1273222" cy="1349245"/>
          </a:xfrm>
          <a:prstGeom prst="rect">
            <a:avLst/>
          </a:prstGeom>
          <a:ln w="12700">
            <a:miter lim="400000"/>
          </a:ln>
        </p:spPr>
      </p:pic>
      <p:pic>
        <p:nvPicPr>
          <p:cNvPr id="283" name="スクリーンショット 2022-01-11 13.52.31.png" descr="スクリーンショット 2022-01-11 13.52.31.png"/>
          <p:cNvPicPr>
            <a:picLocks noChangeAspect="1"/>
          </p:cNvPicPr>
          <p:nvPr/>
        </p:nvPicPr>
        <p:blipFill>
          <a:blip r:embed="rId3"/>
          <a:srcRect r="50545"/>
          <a:stretch>
            <a:fillRect/>
          </a:stretch>
        </p:blipFill>
        <p:spPr>
          <a:xfrm>
            <a:off x="2386558" y="10048972"/>
            <a:ext cx="1256133" cy="1308101"/>
          </a:xfrm>
          <a:prstGeom prst="rect">
            <a:avLst/>
          </a:prstGeom>
          <a:ln w="12700">
            <a:miter lim="400000"/>
          </a:ln>
        </p:spPr>
      </p:pic>
      <p:pic>
        <p:nvPicPr>
          <p:cNvPr id="284" name="スクリーンショット 2022-01-11 13.52.31.png" descr="スクリーンショット 2022-01-11 13.52.31.png"/>
          <p:cNvPicPr>
            <a:picLocks noChangeAspect="1"/>
          </p:cNvPicPr>
          <p:nvPr/>
        </p:nvPicPr>
        <p:blipFill>
          <a:blip r:embed="rId3"/>
          <a:srcRect l="48867"/>
          <a:stretch>
            <a:fillRect/>
          </a:stretch>
        </p:blipFill>
        <p:spPr>
          <a:xfrm>
            <a:off x="2325603" y="11310256"/>
            <a:ext cx="1298758" cy="1308101"/>
          </a:xfrm>
          <a:prstGeom prst="rect">
            <a:avLst/>
          </a:prstGeom>
          <a:ln w="12700">
            <a:miter lim="400000"/>
          </a:ln>
        </p:spPr>
      </p:pic>
      <p:pic>
        <p:nvPicPr>
          <p:cNvPr id="285" name="スクリーンショット 2022-01-11 13.53.49.png" descr="スクリーンショット 2022-01-11 13.53.49.png"/>
          <p:cNvPicPr>
            <a:picLocks noChangeAspect="1"/>
          </p:cNvPicPr>
          <p:nvPr/>
        </p:nvPicPr>
        <p:blipFill>
          <a:blip r:embed="rId4"/>
          <a:srcRect r="50626"/>
          <a:stretch>
            <a:fillRect/>
          </a:stretch>
        </p:blipFill>
        <p:spPr>
          <a:xfrm>
            <a:off x="8806598" y="3570133"/>
            <a:ext cx="1228994" cy="1244601"/>
          </a:xfrm>
          <a:prstGeom prst="rect">
            <a:avLst/>
          </a:prstGeom>
          <a:ln w="12700">
            <a:miter lim="400000"/>
          </a:ln>
        </p:spPr>
      </p:pic>
      <p:pic>
        <p:nvPicPr>
          <p:cNvPr id="286" name="スクリーンショット 2022-01-11 13.53.49.png" descr="スクリーンショット 2022-01-11 13.53.49.png"/>
          <p:cNvPicPr>
            <a:picLocks noChangeAspect="1"/>
          </p:cNvPicPr>
          <p:nvPr/>
        </p:nvPicPr>
        <p:blipFill>
          <a:blip r:embed="rId4"/>
          <a:srcRect l="50527"/>
          <a:stretch>
            <a:fillRect/>
          </a:stretch>
        </p:blipFill>
        <p:spPr>
          <a:xfrm>
            <a:off x="8758909" y="4765039"/>
            <a:ext cx="1231475" cy="1244601"/>
          </a:xfrm>
          <a:prstGeom prst="rect">
            <a:avLst/>
          </a:prstGeom>
          <a:ln w="12700">
            <a:miter lim="400000"/>
          </a:ln>
        </p:spPr>
      </p:pic>
      <p:pic>
        <p:nvPicPr>
          <p:cNvPr id="287" name="スクリーンショット 2022-01-11 13.55.03.png" descr="スクリーンショット 2022-01-11 13.55.03.png"/>
          <p:cNvPicPr>
            <a:picLocks noChangeAspect="1"/>
          </p:cNvPicPr>
          <p:nvPr/>
        </p:nvPicPr>
        <p:blipFill>
          <a:blip r:embed="rId5"/>
          <a:srcRect r="50846"/>
          <a:stretch>
            <a:fillRect/>
          </a:stretch>
        </p:blipFill>
        <p:spPr>
          <a:xfrm>
            <a:off x="8818538" y="7495427"/>
            <a:ext cx="1260975" cy="1270001"/>
          </a:xfrm>
          <a:prstGeom prst="rect">
            <a:avLst/>
          </a:prstGeom>
          <a:ln w="12700">
            <a:miter lim="400000"/>
          </a:ln>
        </p:spPr>
      </p:pic>
      <p:pic>
        <p:nvPicPr>
          <p:cNvPr id="288" name="スクリーンショット 2022-01-11 13.55.03.png" descr="スクリーンショット 2022-01-11 13.55.03.png"/>
          <p:cNvPicPr>
            <a:picLocks noChangeAspect="1"/>
          </p:cNvPicPr>
          <p:nvPr/>
        </p:nvPicPr>
        <p:blipFill>
          <a:blip r:embed="rId5"/>
          <a:srcRect l="47237"/>
          <a:stretch>
            <a:fillRect/>
          </a:stretch>
        </p:blipFill>
        <p:spPr>
          <a:xfrm>
            <a:off x="8735434" y="8738682"/>
            <a:ext cx="1353579" cy="1270001"/>
          </a:xfrm>
          <a:prstGeom prst="rect">
            <a:avLst/>
          </a:prstGeom>
          <a:ln w="12700">
            <a:miter lim="400000"/>
          </a:ln>
        </p:spPr>
      </p:pic>
      <p:sp>
        <p:nvSpPr>
          <p:cNvPr id="34" name="28×28の文字画像が60000枚">
            <a:extLst>
              <a:ext uri="{FF2B5EF4-FFF2-40B4-BE49-F238E27FC236}">
                <a16:creationId xmlns:a16="http://schemas.microsoft.com/office/drawing/2014/main" id="{B7CE5078-05A4-4987-9215-3495130C966F}"/>
              </a:ext>
            </a:extLst>
          </p:cNvPr>
          <p:cNvSpPr txBox="1"/>
          <p:nvPr/>
        </p:nvSpPr>
        <p:spPr>
          <a:xfrm>
            <a:off x="13976936" y="6271462"/>
            <a:ext cx="7784182"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x_train</a:t>
            </a:r>
            <a:r>
              <a:rPr lang="en-US" dirty="0"/>
              <a:t> : </a:t>
            </a:r>
            <a:r>
              <a:rPr dirty="0"/>
              <a:t>60000枚</a:t>
            </a:r>
            <a:r>
              <a:rPr lang="ja-JP" altLang="en-US" dirty="0"/>
              <a:t>の画像の配列データ</a:t>
            </a:r>
            <a:endParaRPr dirty="0"/>
          </a:p>
        </p:txBody>
      </p:sp>
      <p:sp>
        <p:nvSpPr>
          <p:cNvPr id="35" name="60000枚の正解の数字">
            <a:extLst>
              <a:ext uri="{FF2B5EF4-FFF2-40B4-BE49-F238E27FC236}">
                <a16:creationId xmlns:a16="http://schemas.microsoft.com/office/drawing/2014/main" id="{9976FF3E-E5D4-452B-9BAE-EF46C46D6D39}"/>
              </a:ext>
            </a:extLst>
          </p:cNvPr>
          <p:cNvSpPr txBox="1"/>
          <p:nvPr/>
        </p:nvSpPr>
        <p:spPr>
          <a:xfrm>
            <a:off x="13976936" y="6914668"/>
            <a:ext cx="9175589"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y_train</a:t>
            </a:r>
            <a:r>
              <a:rPr lang="en-US" dirty="0"/>
              <a:t> : </a:t>
            </a:r>
            <a:r>
              <a:rPr dirty="0"/>
              <a:t>60000枚の正解の数字</a:t>
            </a:r>
            <a:r>
              <a:rPr lang="ja-JP" altLang="en-US" dirty="0"/>
              <a:t>の配列データ</a:t>
            </a:r>
            <a:endParaRPr dirty="0"/>
          </a:p>
        </p:txBody>
      </p:sp>
      <p:sp>
        <p:nvSpPr>
          <p:cNvPr id="36" name="28×28の文字画像が10000枚">
            <a:extLst>
              <a:ext uri="{FF2B5EF4-FFF2-40B4-BE49-F238E27FC236}">
                <a16:creationId xmlns:a16="http://schemas.microsoft.com/office/drawing/2014/main" id="{6CB5363B-9DED-41B4-82D2-F4E922B82FA6}"/>
              </a:ext>
            </a:extLst>
          </p:cNvPr>
          <p:cNvSpPr txBox="1"/>
          <p:nvPr/>
        </p:nvSpPr>
        <p:spPr>
          <a:xfrm>
            <a:off x="13976936" y="7557874"/>
            <a:ext cx="7570983"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x_test</a:t>
            </a:r>
            <a:r>
              <a:rPr lang="en-US" dirty="0"/>
              <a:t> : </a:t>
            </a:r>
            <a:r>
              <a:rPr dirty="0"/>
              <a:t>10000枚</a:t>
            </a:r>
            <a:r>
              <a:rPr lang="ja-JP" altLang="en-US" dirty="0"/>
              <a:t>の画像の配列データ</a:t>
            </a:r>
            <a:endParaRPr dirty="0"/>
          </a:p>
        </p:txBody>
      </p:sp>
      <p:sp>
        <p:nvSpPr>
          <p:cNvPr id="37" name="10000枚の正解の数字">
            <a:extLst>
              <a:ext uri="{FF2B5EF4-FFF2-40B4-BE49-F238E27FC236}">
                <a16:creationId xmlns:a16="http://schemas.microsoft.com/office/drawing/2014/main" id="{3E781E56-7B62-4FC6-9E35-0B0F70036366}"/>
              </a:ext>
            </a:extLst>
          </p:cNvPr>
          <p:cNvSpPr txBox="1"/>
          <p:nvPr/>
        </p:nvSpPr>
        <p:spPr>
          <a:xfrm>
            <a:off x="13976936" y="8201080"/>
            <a:ext cx="9004068"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y_test</a:t>
            </a:r>
            <a:r>
              <a:rPr lang="en-US" dirty="0"/>
              <a:t> : </a:t>
            </a:r>
            <a:r>
              <a:rPr dirty="0"/>
              <a:t>10000枚の正解の数字</a:t>
            </a:r>
            <a:r>
              <a:rPr lang="ja-JP" altLang="en-US" dirty="0"/>
              <a:t>の配列データ</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アプリケーション&#10;&#10;中程度の精度で自動的に生成された説明">
            <a:extLst>
              <a:ext uri="{FF2B5EF4-FFF2-40B4-BE49-F238E27FC236}">
                <a16:creationId xmlns:a16="http://schemas.microsoft.com/office/drawing/2014/main" id="{5A5252C2-C73D-5754-00CF-1FC446643EB9}"/>
              </a:ext>
            </a:extLst>
          </p:cNvPr>
          <p:cNvPicPr>
            <a:picLocks noChangeAspect="1"/>
          </p:cNvPicPr>
          <p:nvPr/>
        </p:nvPicPr>
        <p:blipFill rotWithShape="1">
          <a:blip r:embed="rId2">
            <a:extLst>
              <a:ext uri="{28A0092B-C50C-407E-A947-70E740481C1C}">
                <a14:useLocalDpi xmlns:a14="http://schemas.microsoft.com/office/drawing/2010/main" val="0"/>
              </a:ext>
            </a:extLst>
          </a:blip>
          <a:srcRect l="2026" r="13255"/>
          <a:stretch/>
        </p:blipFill>
        <p:spPr>
          <a:xfrm>
            <a:off x="542924" y="2089954"/>
            <a:ext cx="22692849" cy="7568395"/>
          </a:xfrm>
          <a:prstGeom prst="rect">
            <a:avLst/>
          </a:prstGeom>
        </p:spPr>
      </p:pic>
      <p:sp>
        <p:nvSpPr>
          <p:cNvPr id="237" name="MNISTデータの理解"/>
          <p:cNvSpPr txBox="1"/>
          <p:nvPr/>
        </p:nvSpPr>
        <p:spPr>
          <a:xfrm>
            <a:off x="5703051" y="615336"/>
            <a:ext cx="12977912"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rPr lang="ja-JP" altLang="en-US" dirty="0"/>
              <a:t>読み込んだものはすでに</a:t>
            </a:r>
            <a:r>
              <a:rPr lang="en-US" altLang="ja-JP" dirty="0" err="1"/>
              <a:t>numpy</a:t>
            </a:r>
            <a:r>
              <a:rPr lang="ja-JP" altLang="en-US" dirty="0"/>
              <a:t>配列になっている</a:t>
            </a:r>
            <a:endParaRPr dirty="0"/>
          </a:p>
        </p:txBody>
      </p:sp>
      <p:sp>
        <p:nvSpPr>
          <p:cNvPr id="241" name="変数.shape：配列の形を調べる(numpy配列)"/>
          <p:cNvSpPr txBox="1"/>
          <p:nvPr/>
        </p:nvSpPr>
        <p:spPr>
          <a:xfrm>
            <a:off x="10903127" y="4458898"/>
            <a:ext cx="9991129"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変数.shape：配列の形を調べる(numpy配列)</a:t>
            </a:r>
          </a:p>
        </p:txBody>
      </p:sp>
      <p:sp>
        <p:nvSpPr>
          <p:cNvPr id="242" name="28×28の文字画像が60000枚"/>
          <p:cNvSpPr txBox="1"/>
          <p:nvPr/>
        </p:nvSpPr>
        <p:spPr>
          <a:xfrm>
            <a:off x="7196435" y="6285545"/>
            <a:ext cx="6736602"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28×28の文字画像が60000枚</a:t>
            </a:r>
          </a:p>
        </p:txBody>
      </p:sp>
      <p:sp>
        <p:nvSpPr>
          <p:cNvPr id="243" name="60000枚の正解の数字"/>
          <p:cNvSpPr txBox="1"/>
          <p:nvPr/>
        </p:nvSpPr>
        <p:spPr>
          <a:xfrm>
            <a:off x="7196435" y="6928751"/>
            <a:ext cx="5076445"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dirty="0"/>
              <a:t>60000枚の正解の数字</a:t>
            </a:r>
          </a:p>
        </p:txBody>
      </p:sp>
      <p:sp>
        <p:nvSpPr>
          <p:cNvPr id="244" name="28×28の文字画像が10000枚"/>
          <p:cNvSpPr txBox="1"/>
          <p:nvPr/>
        </p:nvSpPr>
        <p:spPr>
          <a:xfrm>
            <a:off x="7196435" y="7571957"/>
            <a:ext cx="6736602"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dirty="0"/>
              <a:t>28×28の文字画像が10000枚</a:t>
            </a:r>
          </a:p>
        </p:txBody>
      </p:sp>
      <p:sp>
        <p:nvSpPr>
          <p:cNvPr id="245" name="10000枚の正解の数字"/>
          <p:cNvSpPr txBox="1"/>
          <p:nvPr/>
        </p:nvSpPr>
        <p:spPr>
          <a:xfrm>
            <a:off x="7196435" y="8215163"/>
            <a:ext cx="5076445"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10000枚の正解の数字</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x_train, y_train),(x_test, y_test) = mnist.load_data()"/>
          <p:cNvSpPr txBox="1"/>
          <p:nvPr/>
        </p:nvSpPr>
        <p:spPr>
          <a:xfrm>
            <a:off x="2119505" y="617618"/>
            <a:ext cx="6469720" cy="1856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import </a:t>
            </a:r>
            <a:r>
              <a:rPr lang="en-US" dirty="0" err="1"/>
              <a:t>numpy</a:t>
            </a:r>
            <a:r>
              <a:rPr lang="en-US" dirty="0"/>
              <a:t> as np</a:t>
            </a:r>
          </a:p>
          <a:p>
            <a:pPr algn="l"/>
            <a:r>
              <a:rPr lang="en-US" dirty="0"/>
              <a:t>x = </a:t>
            </a:r>
            <a:r>
              <a:rPr lang="en-US" dirty="0" err="1"/>
              <a:t>np.array</a:t>
            </a:r>
            <a:r>
              <a:rPr lang="en-US" dirty="0"/>
              <a:t>([1,2,3,4])</a:t>
            </a:r>
            <a:endParaRPr dirty="0"/>
          </a:p>
        </p:txBody>
      </p:sp>
      <p:sp>
        <p:nvSpPr>
          <p:cNvPr id="34" name="(x_train, y_train),(x_test, y_test) = mnist.load_data()">
            <a:extLst>
              <a:ext uri="{FF2B5EF4-FFF2-40B4-BE49-F238E27FC236}">
                <a16:creationId xmlns:a16="http://schemas.microsoft.com/office/drawing/2014/main" id="{54D96A0C-B087-4A14-A4FA-E46B12E20EDD}"/>
              </a:ext>
            </a:extLst>
          </p:cNvPr>
          <p:cNvSpPr txBox="1"/>
          <p:nvPr/>
        </p:nvSpPr>
        <p:spPr>
          <a:xfrm>
            <a:off x="2119505" y="3290740"/>
            <a:ext cx="384881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print(x[0])</a:t>
            </a:r>
            <a:r>
              <a:rPr lang="ja-JP" altLang="en-US" dirty="0"/>
              <a:t>　</a:t>
            </a:r>
            <a:endParaRPr dirty="0"/>
          </a:p>
        </p:txBody>
      </p:sp>
      <p:sp>
        <p:nvSpPr>
          <p:cNvPr id="42" name="(x_train, y_train),(x_test, y_test) = mnist.load_data()">
            <a:extLst>
              <a:ext uri="{FF2B5EF4-FFF2-40B4-BE49-F238E27FC236}">
                <a16:creationId xmlns:a16="http://schemas.microsoft.com/office/drawing/2014/main" id="{2818A974-05E0-4BCF-B8DB-A7F8FB3DB4B1}"/>
              </a:ext>
            </a:extLst>
          </p:cNvPr>
          <p:cNvSpPr txBox="1"/>
          <p:nvPr/>
        </p:nvSpPr>
        <p:spPr>
          <a:xfrm>
            <a:off x="2119505" y="2392761"/>
            <a:ext cx="4982133"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a:t>
            </a:r>
            <a:r>
              <a:rPr lang="en-US" dirty="0" err="1"/>
              <a:t>x.shape</a:t>
            </a:r>
            <a:r>
              <a:rPr lang="en-US" dirty="0"/>
              <a:t>)</a:t>
            </a:r>
            <a:r>
              <a:rPr lang="ja-JP" altLang="en-US" dirty="0"/>
              <a:t>　</a:t>
            </a:r>
            <a:endParaRPr dirty="0"/>
          </a:p>
        </p:txBody>
      </p:sp>
      <p:sp>
        <p:nvSpPr>
          <p:cNvPr id="8" name="テキスト ボックス 7">
            <a:extLst>
              <a:ext uri="{FF2B5EF4-FFF2-40B4-BE49-F238E27FC236}">
                <a16:creationId xmlns:a16="http://schemas.microsoft.com/office/drawing/2014/main" id="{8BFF5C8D-1609-FFF3-EC3C-4B0EA330323F}"/>
              </a:ext>
            </a:extLst>
          </p:cNvPr>
          <p:cNvSpPr txBox="1"/>
          <p:nvPr/>
        </p:nvSpPr>
        <p:spPr>
          <a:xfrm>
            <a:off x="17282364" y="1333235"/>
            <a:ext cx="6346263" cy="3426579"/>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ja-JP" sz="4800" b="0" i="0" u="none" strike="noStrike" cap="none" spc="0" normalizeH="0" baseline="0" dirty="0" err="1">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np.array</a:t>
            </a:r>
            <a:r>
              <a:rPr kumimoji="0" lang="en-US" altLang="ja-JP"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a:t>
            </a:r>
            <a:r>
              <a:rPr kumimoji="0" lang="ja-JP" altLang="en-US"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配列</a:t>
            </a:r>
            <a:r>
              <a:rPr kumimoji="0" lang="en-US" altLang="ja-JP"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a:t>
            </a:r>
          </a:p>
          <a:p>
            <a:pPr marL="0" marR="0" indent="0" algn="l" defTabSz="8255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dirty="0" err="1">
                <a:ln>
                  <a:noFill/>
                </a:ln>
                <a:solidFill>
                  <a:srgbClr val="000000"/>
                </a:solidFill>
                <a:effectLst/>
                <a:uFillTx/>
                <a:latin typeface="ヒラギノ角ゴ ProN W6"/>
                <a:ea typeface="ヒラギノ角ゴ ProN W6"/>
                <a:cs typeface="ヒラギノ角ゴ ProN W6"/>
                <a:sym typeface="ヒラギノ角ゴ ProN W6"/>
              </a:rPr>
              <a:t>numpy</a:t>
            </a:r>
            <a:r>
              <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配列を作成</a:t>
            </a:r>
            <a:endPar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a:p>
            <a:pPr marL="0" marR="0" indent="0" algn="l" defTabSz="825500" rtl="0" fontAlgn="auto" latinLnBrk="0" hangingPunct="0">
              <a:lnSpc>
                <a:spcPct val="100000"/>
              </a:lnSpc>
              <a:spcBef>
                <a:spcPts val="0"/>
              </a:spcBef>
              <a:spcAft>
                <a:spcPts val="0"/>
              </a:spcAft>
              <a:buClrTx/>
              <a:buSzTx/>
              <a:buFontTx/>
              <a:buNone/>
              <a:tabLst/>
            </a:pPr>
            <a:endPar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a:p>
            <a:pPr marL="0" marR="0" indent="0" algn="l" defTabSz="825500" rtl="0" fontAlgn="auto" latinLnBrk="0" hangingPunct="0">
              <a:lnSpc>
                <a:spcPct val="100000"/>
              </a:lnSpc>
              <a:spcBef>
                <a:spcPts val="0"/>
              </a:spcBef>
              <a:spcAft>
                <a:spcPts val="0"/>
              </a:spcAft>
              <a:buClrTx/>
              <a:buSzTx/>
              <a:buFontTx/>
              <a:buNone/>
              <a:tabLst/>
            </a:pPr>
            <a:r>
              <a:rPr kumimoji="0" lang="en-US" altLang="ja-JP"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numpy</a:t>
            </a:r>
            <a:r>
              <a:rPr kumimoji="0" lang="ja-JP" altLang="en-US"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配列</a:t>
            </a:r>
            <a:r>
              <a:rPr kumimoji="0" lang="en-US" altLang="ja-JP"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.shape</a:t>
            </a:r>
          </a:p>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配列の形状を取得</a:t>
            </a:r>
          </a:p>
        </p:txBody>
      </p:sp>
    </p:spTree>
    <p:extLst>
      <p:ext uri="{BB962C8B-B14F-4D97-AF65-F5344CB8AC3E}">
        <p14:creationId xmlns:p14="http://schemas.microsoft.com/office/powerpoint/2010/main" val="387827870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x_train, y_train),(x_test, y_test) = mnist.load_data()"/>
          <p:cNvSpPr txBox="1"/>
          <p:nvPr/>
        </p:nvSpPr>
        <p:spPr>
          <a:xfrm>
            <a:off x="2119505" y="574332"/>
            <a:ext cx="9270738" cy="2734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pPr algn="l"/>
            <a:r>
              <a:rPr lang="en-US" dirty="0"/>
              <a:t>import </a:t>
            </a:r>
            <a:r>
              <a:rPr lang="en-US" dirty="0" err="1"/>
              <a:t>numpy</a:t>
            </a:r>
            <a:r>
              <a:rPr lang="en-US" dirty="0"/>
              <a:t> as np</a:t>
            </a:r>
          </a:p>
          <a:p>
            <a:pPr algn="l"/>
            <a:r>
              <a:rPr lang="en-US" dirty="0"/>
              <a:t>x = </a:t>
            </a:r>
            <a:r>
              <a:rPr lang="en-US" dirty="0" err="1"/>
              <a:t>np.array</a:t>
            </a:r>
            <a:r>
              <a:rPr lang="en-US" dirty="0"/>
              <a:t>([1,2,3,4])</a:t>
            </a:r>
          </a:p>
          <a:p>
            <a:pPr algn="l"/>
            <a:r>
              <a:rPr lang="en-US" dirty="0"/>
              <a:t>print(x)</a:t>
            </a:r>
            <a:endParaRPr dirty="0"/>
          </a:p>
        </p:txBody>
      </p:sp>
      <p:sp>
        <p:nvSpPr>
          <p:cNvPr id="34" name="(x_train, y_train),(x_test, y_test) = mnist.load_data()">
            <a:extLst>
              <a:ext uri="{FF2B5EF4-FFF2-40B4-BE49-F238E27FC236}">
                <a16:creationId xmlns:a16="http://schemas.microsoft.com/office/drawing/2014/main" id="{54D96A0C-B087-4A14-A4FA-E46B12E20EDD}"/>
              </a:ext>
            </a:extLst>
          </p:cNvPr>
          <p:cNvSpPr txBox="1"/>
          <p:nvPr/>
        </p:nvSpPr>
        <p:spPr>
          <a:xfrm>
            <a:off x="2119505" y="4205140"/>
            <a:ext cx="384881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print(x[0])</a:t>
            </a:r>
            <a:r>
              <a:rPr lang="ja-JP" altLang="en-US" dirty="0"/>
              <a:t>　</a:t>
            </a:r>
            <a:endParaRPr dirty="0"/>
          </a:p>
        </p:txBody>
      </p:sp>
      <p:sp>
        <p:nvSpPr>
          <p:cNvPr id="42" name="(x_train, y_train),(x_test, y_test) = mnist.load_data()">
            <a:extLst>
              <a:ext uri="{FF2B5EF4-FFF2-40B4-BE49-F238E27FC236}">
                <a16:creationId xmlns:a16="http://schemas.microsoft.com/office/drawing/2014/main" id="{2818A974-05E0-4BCF-B8DB-A7F8FB3DB4B1}"/>
              </a:ext>
            </a:extLst>
          </p:cNvPr>
          <p:cNvSpPr txBox="1"/>
          <p:nvPr/>
        </p:nvSpPr>
        <p:spPr>
          <a:xfrm>
            <a:off x="2119505" y="3307161"/>
            <a:ext cx="4982133"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a:t>
            </a:r>
            <a:r>
              <a:rPr lang="en-US" dirty="0" err="1"/>
              <a:t>x.shape</a:t>
            </a:r>
            <a:r>
              <a:rPr lang="en-US" dirty="0"/>
              <a:t>)</a:t>
            </a:r>
            <a:r>
              <a:rPr lang="ja-JP" altLang="en-US" dirty="0"/>
              <a:t>　</a:t>
            </a:r>
            <a:endParaRPr dirty="0"/>
          </a:p>
        </p:txBody>
      </p:sp>
      <p:sp>
        <p:nvSpPr>
          <p:cNvPr id="19" name="テキスト ボックス 18">
            <a:extLst>
              <a:ext uri="{FF2B5EF4-FFF2-40B4-BE49-F238E27FC236}">
                <a16:creationId xmlns:a16="http://schemas.microsoft.com/office/drawing/2014/main" id="{5AB29BDC-EB88-5A08-33CD-5973F317B281}"/>
              </a:ext>
            </a:extLst>
          </p:cNvPr>
          <p:cNvSpPr txBox="1"/>
          <p:nvPr/>
        </p:nvSpPr>
        <p:spPr>
          <a:xfrm>
            <a:off x="10466962" y="3383808"/>
            <a:ext cx="353600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(4,)</a:t>
            </a:r>
            <a:endParaRPr lang="ja-JP" altLang="en-US" sz="5700" dirty="0"/>
          </a:p>
        </p:txBody>
      </p:sp>
      <p:sp>
        <p:nvSpPr>
          <p:cNvPr id="20" name="テキスト ボックス 19">
            <a:extLst>
              <a:ext uri="{FF2B5EF4-FFF2-40B4-BE49-F238E27FC236}">
                <a16:creationId xmlns:a16="http://schemas.microsoft.com/office/drawing/2014/main" id="{B0336894-7715-1CFC-75DB-FA09638AE9CC}"/>
              </a:ext>
            </a:extLst>
          </p:cNvPr>
          <p:cNvSpPr txBox="1"/>
          <p:nvPr/>
        </p:nvSpPr>
        <p:spPr>
          <a:xfrm>
            <a:off x="10504253" y="4205140"/>
            <a:ext cx="2932888"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1</a:t>
            </a:r>
            <a:endParaRPr lang="ja-JP" altLang="en-US" sz="5700" dirty="0"/>
          </a:p>
        </p:txBody>
      </p:sp>
      <p:sp>
        <p:nvSpPr>
          <p:cNvPr id="5" name="テキスト ボックス 4">
            <a:extLst>
              <a:ext uri="{FF2B5EF4-FFF2-40B4-BE49-F238E27FC236}">
                <a16:creationId xmlns:a16="http://schemas.microsoft.com/office/drawing/2014/main" id="{E14676E8-760C-0E7C-26B8-A04F00AC7FDE}"/>
              </a:ext>
            </a:extLst>
          </p:cNvPr>
          <p:cNvSpPr txBox="1"/>
          <p:nvPr/>
        </p:nvSpPr>
        <p:spPr>
          <a:xfrm>
            <a:off x="16289993" y="3573603"/>
            <a:ext cx="7901849"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4</a:t>
            </a:r>
            <a:r>
              <a:rPr lang="ja-JP" altLang="en-US" sz="4400" dirty="0">
                <a:highlight>
                  <a:srgbClr val="FFFF00"/>
                </a:highlight>
              </a:rPr>
              <a:t>つの要素からなる１次元配列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22" name="テキスト ボックス 21">
            <a:extLst>
              <a:ext uri="{FF2B5EF4-FFF2-40B4-BE49-F238E27FC236}">
                <a16:creationId xmlns:a16="http://schemas.microsoft.com/office/drawing/2014/main" id="{35050AD8-79B0-F90B-44A1-7ACD43C68683}"/>
              </a:ext>
            </a:extLst>
          </p:cNvPr>
          <p:cNvSpPr txBox="1"/>
          <p:nvPr/>
        </p:nvSpPr>
        <p:spPr>
          <a:xfrm>
            <a:off x="16289994" y="4303573"/>
            <a:ext cx="44978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a:t>
            </a:r>
            <a:r>
              <a:rPr lang="ja-JP" altLang="en-US" sz="4400" dirty="0">
                <a:highlight>
                  <a:srgbClr val="FFFF00"/>
                </a:highlight>
              </a:rPr>
              <a:t>の１つ目</a:t>
            </a:r>
            <a:endParaRPr lang="en-US" altLang="ja-JP" sz="4400" dirty="0">
              <a:highlight>
                <a:srgbClr val="FFFF00"/>
              </a:highlight>
            </a:endParaRPr>
          </a:p>
        </p:txBody>
      </p:sp>
      <p:sp>
        <p:nvSpPr>
          <p:cNvPr id="2" name="(x_train, y_train),(x_test, y_test) = mnist.load_data()">
            <a:extLst>
              <a:ext uri="{FF2B5EF4-FFF2-40B4-BE49-F238E27FC236}">
                <a16:creationId xmlns:a16="http://schemas.microsoft.com/office/drawing/2014/main" id="{C062B50E-805D-C2F0-EAF2-C4828511CCFE}"/>
              </a:ext>
            </a:extLst>
          </p:cNvPr>
          <p:cNvSpPr txBox="1"/>
          <p:nvPr/>
        </p:nvSpPr>
        <p:spPr>
          <a:xfrm>
            <a:off x="8074129" y="6950766"/>
            <a:ext cx="7651315"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r>
              <a:rPr lang="en-US" sz="8000" dirty="0"/>
              <a:t>[ 1 , 2 , 3 , 4 ]</a:t>
            </a:r>
            <a:endParaRPr sz="8000" dirty="0"/>
          </a:p>
        </p:txBody>
      </p:sp>
      <p:sp>
        <p:nvSpPr>
          <p:cNvPr id="3" name="テキスト ボックス 2">
            <a:extLst>
              <a:ext uri="{FF2B5EF4-FFF2-40B4-BE49-F238E27FC236}">
                <a16:creationId xmlns:a16="http://schemas.microsoft.com/office/drawing/2014/main" id="{695EA40D-F03F-00AC-0980-0DE0ADA3223F}"/>
              </a:ext>
            </a:extLst>
          </p:cNvPr>
          <p:cNvSpPr txBox="1"/>
          <p:nvPr/>
        </p:nvSpPr>
        <p:spPr>
          <a:xfrm>
            <a:off x="8511676" y="5802365"/>
            <a:ext cx="2045645"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5700" dirty="0"/>
              <a:t>x[0]</a:t>
            </a:r>
            <a:endParaRPr lang="ja-JP" altLang="en-US" sz="5700" dirty="0"/>
          </a:p>
        </p:txBody>
      </p:sp>
      <p:sp>
        <p:nvSpPr>
          <p:cNvPr id="4" name="テキスト ボックス 3">
            <a:extLst>
              <a:ext uri="{FF2B5EF4-FFF2-40B4-BE49-F238E27FC236}">
                <a16:creationId xmlns:a16="http://schemas.microsoft.com/office/drawing/2014/main" id="{70B97734-3FCC-5E5C-BCB9-D2F56D0EB0D7}"/>
              </a:ext>
            </a:extLst>
          </p:cNvPr>
          <p:cNvSpPr txBox="1"/>
          <p:nvPr/>
        </p:nvSpPr>
        <p:spPr>
          <a:xfrm>
            <a:off x="11911956" y="5795739"/>
            <a:ext cx="2045645"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5700" dirty="0"/>
              <a:t>x[2]</a:t>
            </a:r>
            <a:endParaRPr lang="ja-JP" altLang="en-US" sz="5700" dirty="0"/>
          </a:p>
        </p:txBody>
      </p:sp>
      <p:sp>
        <p:nvSpPr>
          <p:cNvPr id="6" name="テキスト ボックス 5">
            <a:extLst>
              <a:ext uri="{FF2B5EF4-FFF2-40B4-BE49-F238E27FC236}">
                <a16:creationId xmlns:a16="http://schemas.microsoft.com/office/drawing/2014/main" id="{1BD63692-C2A6-847E-61F4-D07EB05C0FB5}"/>
              </a:ext>
            </a:extLst>
          </p:cNvPr>
          <p:cNvSpPr txBox="1"/>
          <p:nvPr/>
        </p:nvSpPr>
        <p:spPr>
          <a:xfrm>
            <a:off x="10211816" y="5795739"/>
            <a:ext cx="2045645"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5700" dirty="0"/>
              <a:t>x[1]</a:t>
            </a:r>
            <a:endParaRPr lang="ja-JP" altLang="en-US" sz="5700" dirty="0"/>
          </a:p>
        </p:txBody>
      </p:sp>
      <p:sp>
        <p:nvSpPr>
          <p:cNvPr id="7" name="テキスト ボックス 6">
            <a:extLst>
              <a:ext uri="{FF2B5EF4-FFF2-40B4-BE49-F238E27FC236}">
                <a16:creationId xmlns:a16="http://schemas.microsoft.com/office/drawing/2014/main" id="{4AC13D42-95BC-724F-C637-F30C90981C7B}"/>
              </a:ext>
            </a:extLst>
          </p:cNvPr>
          <p:cNvSpPr txBox="1"/>
          <p:nvPr/>
        </p:nvSpPr>
        <p:spPr>
          <a:xfrm>
            <a:off x="13612095" y="5795739"/>
            <a:ext cx="2045645"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5700" dirty="0"/>
              <a:t>x[3]</a:t>
            </a:r>
            <a:endParaRPr lang="ja-JP" altLang="en-US" sz="5700" dirty="0"/>
          </a:p>
        </p:txBody>
      </p:sp>
      <p:sp>
        <p:nvSpPr>
          <p:cNvPr id="8" name="テキスト ボックス 7">
            <a:extLst>
              <a:ext uri="{FF2B5EF4-FFF2-40B4-BE49-F238E27FC236}">
                <a16:creationId xmlns:a16="http://schemas.microsoft.com/office/drawing/2014/main" id="{C4E55AE6-BD66-2AC5-144A-84B6A03E81A1}"/>
              </a:ext>
            </a:extLst>
          </p:cNvPr>
          <p:cNvSpPr txBox="1"/>
          <p:nvPr/>
        </p:nvSpPr>
        <p:spPr>
          <a:xfrm>
            <a:off x="16289994" y="7227764"/>
            <a:ext cx="6788667"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が</a:t>
            </a:r>
            <a:r>
              <a:rPr lang="en-US" altLang="ja-JP" sz="4400" dirty="0">
                <a:highlight>
                  <a:srgbClr val="FFFF00"/>
                </a:highlight>
              </a:rPr>
              <a:t>1</a:t>
            </a:r>
            <a:r>
              <a:rPr lang="ja-JP" altLang="en-US" sz="4400" dirty="0">
                <a:highlight>
                  <a:srgbClr val="FFFF00"/>
                </a:highlight>
              </a:rPr>
              <a:t>つなので</a:t>
            </a:r>
            <a:r>
              <a:rPr lang="en-US" altLang="ja-JP" sz="4400" dirty="0">
                <a:highlight>
                  <a:srgbClr val="FFFF00"/>
                </a:highlight>
              </a:rPr>
              <a:t>1</a:t>
            </a:r>
            <a:r>
              <a:rPr lang="ja-JP" altLang="en-US" sz="4400" dirty="0">
                <a:highlight>
                  <a:srgbClr val="FFFF00"/>
                </a:highlight>
              </a:rPr>
              <a:t>次元配列</a:t>
            </a:r>
            <a:endParaRPr lang="en-US" altLang="ja-JP" sz="4400" dirty="0">
              <a:highlight>
                <a:srgbClr val="FFFF00"/>
              </a:highlight>
            </a:endParaRPr>
          </a:p>
        </p:txBody>
      </p:sp>
      <p:sp>
        <p:nvSpPr>
          <p:cNvPr id="10" name="テキスト ボックス 9">
            <a:extLst>
              <a:ext uri="{FF2B5EF4-FFF2-40B4-BE49-F238E27FC236}">
                <a16:creationId xmlns:a16="http://schemas.microsoft.com/office/drawing/2014/main" id="{A3C50E8D-DBB6-822D-3D37-CCDE11FE567A}"/>
              </a:ext>
            </a:extLst>
          </p:cNvPr>
          <p:cNvSpPr txBox="1"/>
          <p:nvPr/>
        </p:nvSpPr>
        <p:spPr>
          <a:xfrm>
            <a:off x="10504253" y="2440345"/>
            <a:ext cx="5785741"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[1 2 3 4]</a:t>
            </a:r>
            <a:endParaRPr lang="ja-JP" altLang="en-US" sz="5700" dirty="0"/>
          </a:p>
        </p:txBody>
      </p:sp>
    </p:spTree>
    <p:extLst>
      <p:ext uri="{BB962C8B-B14F-4D97-AF65-F5344CB8AC3E}">
        <p14:creationId xmlns:p14="http://schemas.microsoft.com/office/powerpoint/2010/main" val="223181564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460335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36" name="(x_train, y_train),(x_test, y_test) = mnist.load_data()">
            <a:extLst>
              <a:ext uri="{FF2B5EF4-FFF2-40B4-BE49-F238E27FC236}">
                <a16:creationId xmlns:a16="http://schemas.microsoft.com/office/drawing/2014/main" id="{F0DB44DB-41DC-49D6-A751-FF75FFCC943F}"/>
              </a:ext>
            </a:extLst>
          </p:cNvPr>
          <p:cNvSpPr txBox="1"/>
          <p:nvPr/>
        </p:nvSpPr>
        <p:spPr>
          <a:xfrm>
            <a:off x="1733629" y="2101790"/>
            <a:ext cx="421910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print(x2[1])</a:t>
            </a:r>
            <a:r>
              <a:rPr lang="ja-JP" altLang="en-US" dirty="0"/>
              <a:t>　</a:t>
            </a:r>
            <a:endParaRPr dirty="0"/>
          </a:p>
        </p:txBody>
      </p:sp>
      <p:sp>
        <p:nvSpPr>
          <p:cNvPr id="37" name="(x_train, y_train),(x_test, y_test) = mnist.load_data()">
            <a:extLst>
              <a:ext uri="{FF2B5EF4-FFF2-40B4-BE49-F238E27FC236}">
                <a16:creationId xmlns:a16="http://schemas.microsoft.com/office/drawing/2014/main" id="{EAE3BEA7-98B9-446D-91F0-56FA99F9D20B}"/>
              </a:ext>
            </a:extLst>
          </p:cNvPr>
          <p:cNvSpPr txBox="1"/>
          <p:nvPr/>
        </p:nvSpPr>
        <p:spPr>
          <a:xfrm>
            <a:off x="1733629" y="2999769"/>
            <a:ext cx="503823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print(x2[2][1])</a:t>
            </a:r>
            <a:r>
              <a:rPr lang="ja-JP" altLang="en-US" dirty="0"/>
              <a:t>　</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(3,3)</a:t>
            </a:r>
            <a:endParaRPr lang="ja-JP" altLang="en-US" sz="5700" dirty="0"/>
          </a:p>
        </p:txBody>
      </p:sp>
      <p:sp>
        <p:nvSpPr>
          <p:cNvPr id="22" name="テキスト ボックス 21">
            <a:extLst>
              <a:ext uri="{FF2B5EF4-FFF2-40B4-BE49-F238E27FC236}">
                <a16:creationId xmlns:a16="http://schemas.microsoft.com/office/drawing/2014/main" id="{8E8EA6B0-383F-ACA5-524D-459DC6772E5B}"/>
              </a:ext>
            </a:extLst>
          </p:cNvPr>
          <p:cNvSpPr txBox="1"/>
          <p:nvPr/>
        </p:nvSpPr>
        <p:spPr>
          <a:xfrm>
            <a:off x="10270819" y="2160155"/>
            <a:ext cx="4657755"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[4 5 6]</a:t>
            </a:r>
            <a:endParaRPr lang="ja-JP" altLang="en-US" sz="5700" dirty="0"/>
          </a:p>
        </p:txBody>
      </p:sp>
      <p:sp>
        <p:nvSpPr>
          <p:cNvPr id="24" name="テキスト ボックス 23">
            <a:extLst>
              <a:ext uri="{FF2B5EF4-FFF2-40B4-BE49-F238E27FC236}">
                <a16:creationId xmlns:a16="http://schemas.microsoft.com/office/drawing/2014/main" id="{DCA56286-BAAF-DCC2-20F1-E1C796B31D6F}"/>
              </a:ext>
            </a:extLst>
          </p:cNvPr>
          <p:cNvSpPr txBox="1"/>
          <p:nvPr/>
        </p:nvSpPr>
        <p:spPr>
          <a:xfrm>
            <a:off x="10270819" y="2935648"/>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8</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3" name="テキスト ボックス 2">
            <a:extLst>
              <a:ext uri="{FF2B5EF4-FFF2-40B4-BE49-F238E27FC236}">
                <a16:creationId xmlns:a16="http://schemas.microsoft.com/office/drawing/2014/main" id="{579773F7-C2C7-7BB6-C194-D6CE7E06FCBD}"/>
              </a:ext>
            </a:extLst>
          </p:cNvPr>
          <p:cNvSpPr txBox="1"/>
          <p:nvPr/>
        </p:nvSpPr>
        <p:spPr>
          <a:xfrm>
            <a:off x="2027608" y="6478375"/>
            <a:ext cx="20328784"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8800" dirty="0"/>
              <a:t>[[ 1 , 2 , 3 ],[ 4 , 5 , 6 ],[ 7 , 8 , 9 ]]</a:t>
            </a:r>
            <a:endParaRPr lang="ja-JP" altLang="en-US" sz="8800" dirty="0"/>
          </a:p>
        </p:txBody>
      </p:sp>
      <p:sp>
        <p:nvSpPr>
          <p:cNvPr id="4" name="テキスト ボックス 3">
            <a:extLst>
              <a:ext uri="{FF2B5EF4-FFF2-40B4-BE49-F238E27FC236}">
                <a16:creationId xmlns:a16="http://schemas.microsoft.com/office/drawing/2014/main" id="{7803BABD-5B57-9CEA-DBCE-89B8607B70E5}"/>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5" name="テキスト ボックス 4">
            <a:extLst>
              <a:ext uri="{FF2B5EF4-FFF2-40B4-BE49-F238E27FC236}">
                <a16:creationId xmlns:a16="http://schemas.microsoft.com/office/drawing/2014/main" id="{D08CADDE-EB47-FD62-8B03-0EB1D1A47E67}"/>
              </a:ext>
            </a:extLst>
          </p:cNvPr>
          <p:cNvSpPr txBox="1"/>
          <p:nvPr/>
        </p:nvSpPr>
        <p:spPr>
          <a:xfrm>
            <a:off x="16024951" y="3099795"/>
            <a:ext cx="44978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x2[2]</a:t>
            </a:r>
            <a:r>
              <a:rPr lang="ja-JP" altLang="en-US" sz="4400" dirty="0">
                <a:highlight>
                  <a:srgbClr val="FFFF00"/>
                </a:highlight>
              </a:rPr>
              <a:t>の２つ目</a:t>
            </a:r>
            <a:endParaRPr lang="en-US" altLang="ja-JP" sz="4400" dirty="0">
              <a:highlight>
                <a:srgbClr val="FFFF00"/>
              </a:highlight>
            </a:endParaRPr>
          </a:p>
        </p:txBody>
      </p:sp>
      <p:sp>
        <p:nvSpPr>
          <p:cNvPr id="2" name="テキスト ボックス 1">
            <a:extLst>
              <a:ext uri="{FF2B5EF4-FFF2-40B4-BE49-F238E27FC236}">
                <a16:creationId xmlns:a16="http://schemas.microsoft.com/office/drawing/2014/main" id="{E297619B-0454-0B12-2F75-CEC919C56515}"/>
              </a:ext>
            </a:extLst>
          </p:cNvPr>
          <p:cNvSpPr txBox="1"/>
          <p:nvPr/>
        </p:nvSpPr>
        <p:spPr>
          <a:xfrm>
            <a:off x="16024950" y="2276695"/>
            <a:ext cx="594052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つ目</a:t>
            </a:r>
            <a:endParaRPr lang="en-US" altLang="ja-JP" sz="4400" dirty="0">
              <a:highlight>
                <a:srgbClr val="FFFF00"/>
              </a:highlight>
            </a:endParaRPr>
          </a:p>
        </p:txBody>
      </p:sp>
    </p:spTree>
    <p:extLst>
      <p:ext uri="{BB962C8B-B14F-4D97-AF65-F5344CB8AC3E}">
        <p14:creationId xmlns:p14="http://schemas.microsoft.com/office/powerpoint/2010/main" val="40193710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1E2D6E-B27D-04EF-2CAB-6BC4802935AE}"/>
              </a:ext>
            </a:extLst>
          </p:cNvPr>
          <p:cNvSpPr txBox="1"/>
          <p:nvPr/>
        </p:nvSpPr>
        <p:spPr>
          <a:xfrm>
            <a:off x="2027608" y="6478375"/>
            <a:ext cx="20328784"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8800" dirty="0"/>
              <a:t>[[ 1 , 2 , 3 ],[ 4 , 5 , 6 ],[ 7 , 8 , 9 ]]</a:t>
            </a:r>
            <a:endParaRPr lang="ja-JP" altLang="en-US" sz="8800" dirty="0"/>
          </a:p>
        </p:txBody>
      </p:sp>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07834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36" name="(x_train, y_train),(x_test, y_test) = mnist.load_data()">
            <a:extLst>
              <a:ext uri="{FF2B5EF4-FFF2-40B4-BE49-F238E27FC236}">
                <a16:creationId xmlns:a16="http://schemas.microsoft.com/office/drawing/2014/main" id="{F0DB44DB-41DC-49D6-A751-FF75FFCC943F}"/>
              </a:ext>
            </a:extLst>
          </p:cNvPr>
          <p:cNvSpPr txBox="1"/>
          <p:nvPr/>
        </p:nvSpPr>
        <p:spPr>
          <a:xfrm>
            <a:off x="1733629" y="2101790"/>
            <a:ext cx="421910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print(x2[1])</a:t>
            </a:r>
            <a:r>
              <a:rPr lang="ja-JP" altLang="en-US" dirty="0"/>
              <a:t>　</a:t>
            </a:r>
            <a:endParaRPr dirty="0"/>
          </a:p>
        </p:txBody>
      </p:sp>
      <p:sp>
        <p:nvSpPr>
          <p:cNvPr id="37" name="(x_train, y_train),(x_test, y_test) = mnist.load_data()">
            <a:extLst>
              <a:ext uri="{FF2B5EF4-FFF2-40B4-BE49-F238E27FC236}">
                <a16:creationId xmlns:a16="http://schemas.microsoft.com/office/drawing/2014/main" id="{EAE3BEA7-98B9-446D-91F0-56FA99F9D20B}"/>
              </a:ext>
            </a:extLst>
          </p:cNvPr>
          <p:cNvSpPr txBox="1"/>
          <p:nvPr/>
        </p:nvSpPr>
        <p:spPr>
          <a:xfrm>
            <a:off x="1733629" y="2999769"/>
            <a:ext cx="503823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print(x2[2][1])</a:t>
            </a:r>
            <a:r>
              <a:rPr lang="ja-JP" altLang="en-US" dirty="0"/>
              <a:t>　</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a:t>
            </a:r>
            <a:r>
              <a:rPr lang="en-US" altLang="ja-JP" sz="5700" dirty="0">
                <a:solidFill>
                  <a:srgbClr val="FF0000"/>
                </a:solidFill>
              </a:rPr>
              <a:t>3</a:t>
            </a:r>
            <a:r>
              <a:rPr lang="en-US" altLang="ja-JP" sz="5700" dirty="0"/>
              <a:t>,3)</a:t>
            </a:r>
            <a:endParaRPr lang="ja-JP" altLang="en-US" sz="5700" dirty="0"/>
          </a:p>
        </p:txBody>
      </p:sp>
      <p:sp>
        <p:nvSpPr>
          <p:cNvPr id="22" name="テキスト ボックス 21">
            <a:extLst>
              <a:ext uri="{FF2B5EF4-FFF2-40B4-BE49-F238E27FC236}">
                <a16:creationId xmlns:a16="http://schemas.microsoft.com/office/drawing/2014/main" id="{8E8EA6B0-383F-ACA5-524D-459DC6772E5B}"/>
              </a:ext>
            </a:extLst>
          </p:cNvPr>
          <p:cNvSpPr txBox="1"/>
          <p:nvPr/>
        </p:nvSpPr>
        <p:spPr>
          <a:xfrm>
            <a:off x="10270819" y="2160155"/>
            <a:ext cx="4497816"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[4 5 6]</a:t>
            </a:r>
            <a:endParaRPr lang="ja-JP" altLang="en-US" sz="5700" dirty="0"/>
          </a:p>
        </p:txBody>
      </p:sp>
      <p:sp>
        <p:nvSpPr>
          <p:cNvPr id="24" name="テキスト ボックス 23">
            <a:extLst>
              <a:ext uri="{FF2B5EF4-FFF2-40B4-BE49-F238E27FC236}">
                <a16:creationId xmlns:a16="http://schemas.microsoft.com/office/drawing/2014/main" id="{DCA56286-BAAF-DCC2-20F1-E1C796B31D6F}"/>
              </a:ext>
            </a:extLst>
          </p:cNvPr>
          <p:cNvSpPr txBox="1"/>
          <p:nvPr/>
        </p:nvSpPr>
        <p:spPr>
          <a:xfrm>
            <a:off x="10270819" y="2935648"/>
            <a:ext cx="3848811"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8</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29" name="テキスト ボックス 28">
            <a:extLst>
              <a:ext uri="{FF2B5EF4-FFF2-40B4-BE49-F238E27FC236}">
                <a16:creationId xmlns:a16="http://schemas.microsoft.com/office/drawing/2014/main" id="{D0D487CE-3DCE-4AD4-886A-E381FC4CFFA5}"/>
              </a:ext>
            </a:extLst>
          </p:cNvPr>
          <p:cNvSpPr txBox="1"/>
          <p:nvPr/>
        </p:nvSpPr>
        <p:spPr>
          <a:xfrm>
            <a:off x="16024951" y="3099795"/>
            <a:ext cx="44978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x2[2]</a:t>
            </a:r>
            <a:r>
              <a:rPr lang="ja-JP" altLang="en-US" sz="4400" dirty="0">
                <a:highlight>
                  <a:srgbClr val="FFFF00"/>
                </a:highlight>
              </a:rPr>
              <a:t>の２つ目</a:t>
            </a:r>
            <a:endParaRPr lang="en-US" altLang="ja-JP" sz="4400" dirty="0">
              <a:highlight>
                <a:srgbClr val="FFFF00"/>
              </a:highlight>
            </a:endParaRPr>
          </a:p>
        </p:txBody>
      </p:sp>
      <p:sp>
        <p:nvSpPr>
          <p:cNvPr id="7" name="テキスト ボックス 6">
            <a:extLst>
              <a:ext uri="{FF2B5EF4-FFF2-40B4-BE49-F238E27FC236}">
                <a16:creationId xmlns:a16="http://schemas.microsoft.com/office/drawing/2014/main" id="{1483F916-6FF9-506D-A2C8-4BA860A6F8F3}"/>
              </a:ext>
            </a:extLst>
          </p:cNvPr>
          <p:cNvSpPr txBox="1"/>
          <p:nvPr/>
        </p:nvSpPr>
        <p:spPr>
          <a:xfrm>
            <a:off x="3843181" y="8402871"/>
            <a:ext cx="16718817"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4400" dirty="0"/>
              <a:t>外側の</a:t>
            </a:r>
            <a:r>
              <a:rPr lang="en-US" altLang="ja-JP" sz="4400" dirty="0"/>
              <a:t>[ ]</a:t>
            </a:r>
            <a:r>
              <a:rPr lang="ja-JP" altLang="en-US" sz="4400" dirty="0"/>
              <a:t>だけに注目すると、コンマ</a:t>
            </a:r>
            <a:r>
              <a:rPr lang="en-US" altLang="ja-JP" sz="4400" dirty="0"/>
              <a:t>(,)</a:t>
            </a:r>
            <a:r>
              <a:rPr lang="ja-JP" altLang="en-US" sz="4400" dirty="0"/>
              <a:t>区切りで</a:t>
            </a:r>
            <a:r>
              <a:rPr lang="en-US" altLang="ja-JP" sz="4400" dirty="0"/>
              <a:t>3</a:t>
            </a:r>
            <a:r>
              <a:rPr lang="ja-JP" altLang="en-US" sz="4400" dirty="0"/>
              <a:t>つの要素が存在</a:t>
            </a:r>
            <a:endParaRPr lang="en-US" altLang="ja-JP" sz="4400" dirty="0"/>
          </a:p>
        </p:txBody>
      </p:sp>
      <p:sp>
        <p:nvSpPr>
          <p:cNvPr id="8" name="正方形/長方形 7">
            <a:extLst>
              <a:ext uri="{FF2B5EF4-FFF2-40B4-BE49-F238E27FC236}">
                <a16:creationId xmlns:a16="http://schemas.microsoft.com/office/drawing/2014/main" id="{352C1B60-4030-4C6A-AE1E-51B6B95059D5}"/>
              </a:ext>
            </a:extLst>
          </p:cNvPr>
          <p:cNvSpPr/>
          <p:nvPr/>
        </p:nvSpPr>
        <p:spPr>
          <a:xfrm>
            <a:off x="2738859" y="6646461"/>
            <a:ext cx="5987698" cy="1110378"/>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9" name="正方形/長方形 8">
            <a:extLst>
              <a:ext uri="{FF2B5EF4-FFF2-40B4-BE49-F238E27FC236}">
                <a16:creationId xmlns:a16="http://schemas.microsoft.com/office/drawing/2014/main" id="{323A1E26-31C7-23B7-1CA0-D704D2F9C85D}"/>
              </a:ext>
            </a:extLst>
          </p:cNvPr>
          <p:cNvSpPr/>
          <p:nvPr/>
        </p:nvSpPr>
        <p:spPr>
          <a:xfrm>
            <a:off x="9177131" y="6646461"/>
            <a:ext cx="5987697" cy="1110378"/>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0" name="正方形/長方形 9">
            <a:extLst>
              <a:ext uri="{FF2B5EF4-FFF2-40B4-BE49-F238E27FC236}">
                <a16:creationId xmlns:a16="http://schemas.microsoft.com/office/drawing/2014/main" id="{12E4E124-8ADA-7FE2-05C4-A6B456334FCF}"/>
              </a:ext>
            </a:extLst>
          </p:cNvPr>
          <p:cNvSpPr/>
          <p:nvPr/>
        </p:nvSpPr>
        <p:spPr>
          <a:xfrm>
            <a:off x="15615401" y="6673031"/>
            <a:ext cx="6029739" cy="1110378"/>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 name="テキスト ボックス 4">
            <a:extLst>
              <a:ext uri="{FF2B5EF4-FFF2-40B4-BE49-F238E27FC236}">
                <a16:creationId xmlns:a16="http://schemas.microsoft.com/office/drawing/2014/main" id="{97CEE789-529B-F525-1D7D-7C382DF94293}"/>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11" name="テキスト ボックス 10">
            <a:extLst>
              <a:ext uri="{FF2B5EF4-FFF2-40B4-BE49-F238E27FC236}">
                <a16:creationId xmlns:a16="http://schemas.microsoft.com/office/drawing/2014/main" id="{DF40ED42-F06B-3CAE-443F-03C1C43086A1}"/>
              </a:ext>
            </a:extLst>
          </p:cNvPr>
          <p:cNvSpPr txBox="1"/>
          <p:nvPr/>
        </p:nvSpPr>
        <p:spPr>
          <a:xfrm>
            <a:off x="16024950" y="2276695"/>
            <a:ext cx="594052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つ目</a:t>
            </a:r>
            <a:endParaRPr lang="en-US" altLang="ja-JP" sz="4400" dirty="0">
              <a:highlight>
                <a:srgbClr val="FFFF00"/>
              </a:highlight>
            </a:endParaRPr>
          </a:p>
        </p:txBody>
      </p:sp>
    </p:spTree>
    <p:extLst>
      <p:ext uri="{BB962C8B-B14F-4D97-AF65-F5344CB8AC3E}">
        <p14:creationId xmlns:p14="http://schemas.microsoft.com/office/powerpoint/2010/main" val="38575068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5D75EB-33EC-4F29-9B27-ED40A90A7CDC}"/>
              </a:ext>
            </a:extLst>
          </p:cNvPr>
          <p:cNvSpPr txBox="1"/>
          <p:nvPr/>
        </p:nvSpPr>
        <p:spPr>
          <a:xfrm>
            <a:off x="1326631" y="6719502"/>
            <a:ext cx="1194878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ja-JP" altLang="en-US" sz="72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医療</a:t>
            </a:r>
            <a:r>
              <a:rPr lang="ja-JP" altLang="en-US" sz="7200" dirty="0"/>
              <a:t>と</a:t>
            </a:r>
            <a:r>
              <a:rPr lang="en-US" altLang="ja-JP" sz="7200" dirty="0"/>
              <a:t>AI</a:t>
            </a:r>
            <a:r>
              <a:rPr lang="ja-JP" altLang="en-US" sz="7200" dirty="0"/>
              <a:t>・ビッグデータ応用</a:t>
            </a:r>
            <a:endParaRPr kumimoji="0" lang="ja-JP" altLang="en-US" sz="72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5" name="テキスト ボックス 4">
            <a:extLst>
              <a:ext uri="{FF2B5EF4-FFF2-40B4-BE49-F238E27FC236}">
                <a16:creationId xmlns:a16="http://schemas.microsoft.com/office/drawing/2014/main" id="{F6CA0180-8560-4A8B-A3EB-30B807F88BD9}"/>
              </a:ext>
            </a:extLst>
          </p:cNvPr>
          <p:cNvSpPr txBox="1"/>
          <p:nvPr/>
        </p:nvSpPr>
        <p:spPr>
          <a:xfrm>
            <a:off x="5638549" y="3077309"/>
            <a:ext cx="12567543" cy="2133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ja-JP" altLang="en-US" sz="4400" dirty="0"/>
              <a:t>・</a:t>
            </a:r>
            <a:r>
              <a:rPr lang="en-US" altLang="ja-JP" sz="4400" dirty="0"/>
              <a:t>python</a:t>
            </a:r>
            <a:r>
              <a:rPr lang="ja-JP" altLang="en-US" sz="4400" dirty="0"/>
              <a:t>の基本</a:t>
            </a:r>
            <a:endParaRPr lang="en-US" altLang="ja-JP" sz="4400" dirty="0"/>
          </a:p>
          <a:p>
            <a:pPr marL="0" marR="0" indent="0" algn="l" defTabSz="825500" rtl="0" fontAlgn="auto" latinLnBrk="0" hangingPunct="0">
              <a:lnSpc>
                <a:spcPct val="100000"/>
              </a:lnSpc>
              <a:spcBef>
                <a:spcPts val="0"/>
              </a:spcBef>
              <a:spcAft>
                <a:spcPts val="0"/>
              </a:spcAft>
              <a:buClrTx/>
              <a:buSzTx/>
              <a:buFontTx/>
              <a:buNone/>
              <a:tabLst/>
            </a:pPr>
            <a:r>
              <a:rPr lang="ja-JP" altLang="en-US" sz="4400" dirty="0"/>
              <a:t>・機械学習とは（アヤメのデータ）</a:t>
            </a:r>
            <a:endParaRPr lang="en-US" altLang="ja-JP" sz="4400" dirty="0"/>
          </a:p>
          <a:p>
            <a:pPr marL="0" marR="0" indent="0" algn="l" defTabSz="825500" rtl="0" fontAlgn="auto" latinLnBrk="0" hangingPunct="0">
              <a:lnSpc>
                <a:spcPct val="100000"/>
              </a:lnSpc>
              <a:spcBef>
                <a:spcPts val="0"/>
              </a:spcBef>
              <a:spcAft>
                <a:spcPts val="0"/>
              </a:spcAft>
              <a:buClrTx/>
              <a:buSzTx/>
              <a:buFontTx/>
              <a:buNone/>
              <a:tabLst/>
            </a:pPr>
            <a:r>
              <a:rPr lang="ja-JP" altLang="en-US" sz="4400" dirty="0"/>
              <a:t>・深層学習とは（肺のレントゲン画像）</a:t>
            </a:r>
            <a:endParaRPr lang="en-US" altLang="ja-JP" sz="4400" dirty="0"/>
          </a:p>
        </p:txBody>
      </p:sp>
      <p:sp>
        <p:nvSpPr>
          <p:cNvPr id="6" name="テキスト ボックス 5">
            <a:extLst>
              <a:ext uri="{FF2B5EF4-FFF2-40B4-BE49-F238E27FC236}">
                <a16:creationId xmlns:a16="http://schemas.microsoft.com/office/drawing/2014/main" id="{97284FD3-D245-495A-BAB0-DCDAAD982446}"/>
              </a:ext>
            </a:extLst>
          </p:cNvPr>
          <p:cNvSpPr txBox="1"/>
          <p:nvPr/>
        </p:nvSpPr>
        <p:spPr>
          <a:xfrm>
            <a:off x="1326631" y="1079386"/>
            <a:ext cx="1194878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ja-JP" altLang="en-US" sz="72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医療</a:t>
            </a:r>
            <a:r>
              <a:rPr lang="ja-JP" altLang="en-US" sz="7200" dirty="0"/>
              <a:t>と</a:t>
            </a:r>
            <a:r>
              <a:rPr lang="en-US" altLang="ja-JP" sz="7200" dirty="0"/>
              <a:t>AI</a:t>
            </a:r>
            <a:r>
              <a:rPr lang="ja-JP" altLang="en-US" sz="7200" dirty="0"/>
              <a:t>・ビッグデータ入門</a:t>
            </a:r>
            <a:endParaRPr kumimoji="0" lang="ja-JP" altLang="en-US" sz="72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8" name="テキスト ボックス 7">
            <a:extLst>
              <a:ext uri="{FF2B5EF4-FFF2-40B4-BE49-F238E27FC236}">
                <a16:creationId xmlns:a16="http://schemas.microsoft.com/office/drawing/2014/main" id="{DB2481F4-E0A2-4459-A2B5-1362D5A06679}"/>
              </a:ext>
            </a:extLst>
          </p:cNvPr>
          <p:cNvSpPr txBox="1"/>
          <p:nvPr/>
        </p:nvSpPr>
        <p:spPr>
          <a:xfrm>
            <a:off x="5638549" y="8650283"/>
            <a:ext cx="12567543" cy="2133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ja-JP" altLang="en-US" sz="4400" dirty="0"/>
              <a:t>深層学習</a:t>
            </a:r>
            <a:endParaRPr lang="en-US" altLang="ja-JP" sz="4400" dirty="0"/>
          </a:p>
          <a:p>
            <a:pPr marL="0" marR="0" indent="0" algn="l" defTabSz="825500" rtl="0" fontAlgn="auto" latinLnBrk="0" hangingPunct="0">
              <a:lnSpc>
                <a:spcPct val="100000"/>
              </a:lnSpc>
              <a:spcBef>
                <a:spcPts val="0"/>
              </a:spcBef>
              <a:spcAft>
                <a:spcPts val="0"/>
              </a:spcAft>
              <a:buClrTx/>
              <a:buSzTx/>
              <a:buFontTx/>
              <a:buNone/>
              <a:tabLst/>
            </a:pPr>
            <a:r>
              <a:rPr lang="ja-JP" altLang="en-US" sz="4400" dirty="0"/>
              <a:t>・</a:t>
            </a:r>
            <a:r>
              <a:rPr lang="en-US" altLang="ja-JP" sz="4400" dirty="0"/>
              <a:t>MLP</a:t>
            </a:r>
            <a:r>
              <a:rPr lang="ja-JP" altLang="en-US" sz="4400" dirty="0"/>
              <a:t>（多層パーセプトロン）</a:t>
            </a:r>
            <a:endParaRPr lang="en-US" altLang="ja-JP" sz="4400" dirty="0"/>
          </a:p>
          <a:p>
            <a:pPr marL="0" marR="0" indent="0" algn="l" defTabSz="825500" rtl="0" fontAlgn="auto" latinLnBrk="0" hangingPunct="0">
              <a:lnSpc>
                <a:spcPct val="100000"/>
              </a:lnSpc>
              <a:spcBef>
                <a:spcPts val="0"/>
              </a:spcBef>
              <a:spcAft>
                <a:spcPts val="0"/>
              </a:spcAft>
              <a:buClrTx/>
              <a:buSzTx/>
              <a:buFontTx/>
              <a:buNone/>
              <a:tabLst/>
            </a:pPr>
            <a:r>
              <a:rPr lang="ja-JP" altLang="en-US" sz="4400" dirty="0"/>
              <a:t>・</a:t>
            </a:r>
            <a:r>
              <a:rPr lang="en-US" altLang="ja-JP" sz="4400" dirty="0"/>
              <a:t>CNN</a:t>
            </a:r>
            <a:r>
              <a:rPr lang="ja-JP" altLang="en-US" sz="4400" dirty="0"/>
              <a:t>（畳み込みニューラルネットワーク）</a:t>
            </a:r>
            <a:endParaRPr lang="en-US" altLang="ja-JP" sz="4400" dirty="0"/>
          </a:p>
        </p:txBody>
      </p:sp>
      <p:sp>
        <p:nvSpPr>
          <p:cNvPr id="9" name="テキスト ボックス 8">
            <a:extLst>
              <a:ext uri="{FF2B5EF4-FFF2-40B4-BE49-F238E27FC236}">
                <a16:creationId xmlns:a16="http://schemas.microsoft.com/office/drawing/2014/main" id="{6E94B541-82DA-4EDB-87C2-58D2F471F718}"/>
              </a:ext>
            </a:extLst>
          </p:cNvPr>
          <p:cNvSpPr txBox="1"/>
          <p:nvPr/>
        </p:nvSpPr>
        <p:spPr>
          <a:xfrm>
            <a:off x="5638549" y="5575514"/>
            <a:ext cx="12567543"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ja-JP" altLang="en-US" sz="4400" b="1" dirty="0"/>
              <a:t>体験してもらう（コピー＆ペースト）</a:t>
            </a:r>
            <a:endParaRPr lang="en-US" altLang="ja-JP" sz="4400" b="1" dirty="0"/>
          </a:p>
        </p:txBody>
      </p:sp>
      <p:sp>
        <p:nvSpPr>
          <p:cNvPr id="10" name="テキスト ボックス 9">
            <a:extLst>
              <a:ext uri="{FF2B5EF4-FFF2-40B4-BE49-F238E27FC236}">
                <a16:creationId xmlns:a16="http://schemas.microsoft.com/office/drawing/2014/main" id="{0E518D9C-479B-4087-8796-A7AC960B9FB6}"/>
              </a:ext>
            </a:extLst>
          </p:cNvPr>
          <p:cNvSpPr txBox="1"/>
          <p:nvPr/>
        </p:nvSpPr>
        <p:spPr>
          <a:xfrm>
            <a:off x="5638548" y="11579917"/>
            <a:ext cx="13563852"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ja-JP" altLang="en-US" sz="4400" b="1" dirty="0"/>
              <a:t>理解してもらう（自分でタイピング、グループ演習）</a:t>
            </a:r>
            <a:endParaRPr lang="en-US" altLang="ja-JP" sz="4400" b="1"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07834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36" name="(x_train, y_train),(x_test, y_test) = mnist.load_data()">
            <a:extLst>
              <a:ext uri="{FF2B5EF4-FFF2-40B4-BE49-F238E27FC236}">
                <a16:creationId xmlns:a16="http://schemas.microsoft.com/office/drawing/2014/main" id="{F0DB44DB-41DC-49D6-A751-FF75FFCC943F}"/>
              </a:ext>
            </a:extLst>
          </p:cNvPr>
          <p:cNvSpPr txBox="1"/>
          <p:nvPr/>
        </p:nvSpPr>
        <p:spPr>
          <a:xfrm>
            <a:off x="1733629" y="2101790"/>
            <a:ext cx="421910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print(x2[1])</a:t>
            </a:r>
            <a:r>
              <a:rPr lang="ja-JP" altLang="en-US" dirty="0"/>
              <a:t>　</a:t>
            </a:r>
            <a:endParaRPr dirty="0"/>
          </a:p>
        </p:txBody>
      </p:sp>
      <p:sp>
        <p:nvSpPr>
          <p:cNvPr id="37" name="(x_train, y_train),(x_test, y_test) = mnist.load_data()">
            <a:extLst>
              <a:ext uri="{FF2B5EF4-FFF2-40B4-BE49-F238E27FC236}">
                <a16:creationId xmlns:a16="http://schemas.microsoft.com/office/drawing/2014/main" id="{EAE3BEA7-98B9-446D-91F0-56FA99F9D20B}"/>
              </a:ext>
            </a:extLst>
          </p:cNvPr>
          <p:cNvSpPr txBox="1"/>
          <p:nvPr/>
        </p:nvSpPr>
        <p:spPr>
          <a:xfrm>
            <a:off x="1733629" y="2999769"/>
            <a:ext cx="503823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print(x2[2][1])</a:t>
            </a:r>
            <a:r>
              <a:rPr lang="ja-JP" altLang="en-US" dirty="0"/>
              <a:t>　</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a:t>
            </a:r>
            <a:r>
              <a:rPr lang="en-US" altLang="ja-JP" sz="5700" dirty="0">
                <a:solidFill>
                  <a:srgbClr val="FF0000"/>
                </a:solidFill>
              </a:rPr>
              <a:t>3</a:t>
            </a:r>
            <a:r>
              <a:rPr lang="en-US" altLang="ja-JP" sz="5700" dirty="0"/>
              <a:t>,3)</a:t>
            </a:r>
            <a:endParaRPr lang="ja-JP" altLang="en-US" sz="5700" dirty="0"/>
          </a:p>
        </p:txBody>
      </p:sp>
      <p:sp>
        <p:nvSpPr>
          <p:cNvPr id="22" name="テキスト ボックス 21">
            <a:extLst>
              <a:ext uri="{FF2B5EF4-FFF2-40B4-BE49-F238E27FC236}">
                <a16:creationId xmlns:a16="http://schemas.microsoft.com/office/drawing/2014/main" id="{8E8EA6B0-383F-ACA5-524D-459DC6772E5B}"/>
              </a:ext>
            </a:extLst>
          </p:cNvPr>
          <p:cNvSpPr txBox="1"/>
          <p:nvPr/>
        </p:nvSpPr>
        <p:spPr>
          <a:xfrm>
            <a:off x="10270819" y="2160155"/>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[4 5 6]</a:t>
            </a:r>
            <a:endParaRPr lang="ja-JP" altLang="en-US" sz="5700" dirty="0"/>
          </a:p>
        </p:txBody>
      </p:sp>
      <p:sp>
        <p:nvSpPr>
          <p:cNvPr id="24" name="テキスト ボックス 23">
            <a:extLst>
              <a:ext uri="{FF2B5EF4-FFF2-40B4-BE49-F238E27FC236}">
                <a16:creationId xmlns:a16="http://schemas.microsoft.com/office/drawing/2014/main" id="{DCA56286-BAAF-DCC2-20F1-E1C796B31D6F}"/>
              </a:ext>
            </a:extLst>
          </p:cNvPr>
          <p:cNvSpPr txBox="1"/>
          <p:nvPr/>
        </p:nvSpPr>
        <p:spPr>
          <a:xfrm>
            <a:off x="10270819" y="2935648"/>
            <a:ext cx="3848811"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8</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29" name="テキスト ボックス 28">
            <a:extLst>
              <a:ext uri="{FF2B5EF4-FFF2-40B4-BE49-F238E27FC236}">
                <a16:creationId xmlns:a16="http://schemas.microsoft.com/office/drawing/2014/main" id="{D0D487CE-3DCE-4AD4-886A-E381FC4CFFA5}"/>
              </a:ext>
            </a:extLst>
          </p:cNvPr>
          <p:cNvSpPr txBox="1"/>
          <p:nvPr/>
        </p:nvSpPr>
        <p:spPr>
          <a:xfrm>
            <a:off x="16024951" y="3099795"/>
            <a:ext cx="44978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x2[2]</a:t>
            </a:r>
            <a:r>
              <a:rPr lang="ja-JP" altLang="en-US" sz="4400" dirty="0">
                <a:highlight>
                  <a:srgbClr val="FFFF00"/>
                </a:highlight>
              </a:rPr>
              <a:t>の２つ目</a:t>
            </a:r>
            <a:endParaRPr lang="en-US" altLang="ja-JP" sz="4400" dirty="0">
              <a:highlight>
                <a:srgbClr val="FFFF00"/>
              </a:highlight>
            </a:endParaRPr>
          </a:p>
        </p:txBody>
      </p:sp>
      <p:sp>
        <p:nvSpPr>
          <p:cNvPr id="2" name="テキスト ボックス 1">
            <a:extLst>
              <a:ext uri="{FF2B5EF4-FFF2-40B4-BE49-F238E27FC236}">
                <a16:creationId xmlns:a16="http://schemas.microsoft.com/office/drawing/2014/main" id="{228179CE-88BA-A9DC-B00A-B577ABD9CD32}"/>
              </a:ext>
            </a:extLst>
          </p:cNvPr>
          <p:cNvSpPr txBox="1"/>
          <p:nvPr/>
        </p:nvSpPr>
        <p:spPr>
          <a:xfrm>
            <a:off x="413351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x2[0]</a:t>
            </a:r>
            <a:endParaRPr lang="ja-JP" altLang="en-US" sz="7200" dirty="0">
              <a:solidFill>
                <a:schemeClr val="tx1"/>
              </a:solidFill>
            </a:endParaRPr>
          </a:p>
        </p:txBody>
      </p:sp>
      <p:sp>
        <p:nvSpPr>
          <p:cNvPr id="5" name="テキスト ボックス 4">
            <a:extLst>
              <a:ext uri="{FF2B5EF4-FFF2-40B4-BE49-F238E27FC236}">
                <a16:creationId xmlns:a16="http://schemas.microsoft.com/office/drawing/2014/main" id="{E7EEB5C7-1949-6855-5362-9ED967464B7E}"/>
              </a:ext>
            </a:extLst>
          </p:cNvPr>
          <p:cNvSpPr txBox="1"/>
          <p:nvPr/>
        </p:nvSpPr>
        <p:spPr>
          <a:xfrm>
            <a:off x="1069609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x2[1]</a:t>
            </a:r>
            <a:endParaRPr lang="ja-JP" altLang="en-US" sz="7200" dirty="0">
              <a:solidFill>
                <a:schemeClr val="tx1"/>
              </a:solidFill>
            </a:endParaRPr>
          </a:p>
        </p:txBody>
      </p:sp>
      <p:sp>
        <p:nvSpPr>
          <p:cNvPr id="6" name="テキスト ボックス 5">
            <a:extLst>
              <a:ext uri="{FF2B5EF4-FFF2-40B4-BE49-F238E27FC236}">
                <a16:creationId xmlns:a16="http://schemas.microsoft.com/office/drawing/2014/main" id="{B6E563D1-7081-7F38-88D8-CE432CE6F4F6}"/>
              </a:ext>
            </a:extLst>
          </p:cNvPr>
          <p:cNvSpPr txBox="1"/>
          <p:nvPr/>
        </p:nvSpPr>
        <p:spPr>
          <a:xfrm>
            <a:off x="1725867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x2[2]</a:t>
            </a:r>
            <a:endParaRPr lang="ja-JP" altLang="en-US" sz="7200" dirty="0">
              <a:solidFill>
                <a:schemeClr val="tx1"/>
              </a:solidFill>
            </a:endParaRPr>
          </a:p>
        </p:txBody>
      </p:sp>
      <p:sp>
        <p:nvSpPr>
          <p:cNvPr id="11" name="テキスト ボックス 10">
            <a:extLst>
              <a:ext uri="{FF2B5EF4-FFF2-40B4-BE49-F238E27FC236}">
                <a16:creationId xmlns:a16="http://schemas.microsoft.com/office/drawing/2014/main" id="{FBC55AE6-B84A-6EFF-8CA9-9A381F1F3BAF}"/>
              </a:ext>
            </a:extLst>
          </p:cNvPr>
          <p:cNvSpPr txBox="1"/>
          <p:nvPr/>
        </p:nvSpPr>
        <p:spPr>
          <a:xfrm>
            <a:off x="2027608" y="6478375"/>
            <a:ext cx="20328784"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8800" dirty="0"/>
              <a:t>[[ 1 , 2 , 3 ],[ 4 , 5 , 6 ],[ 7 , 8 , 9 ]]</a:t>
            </a:r>
            <a:endParaRPr lang="ja-JP" altLang="en-US" sz="8800" dirty="0"/>
          </a:p>
        </p:txBody>
      </p:sp>
      <p:sp>
        <p:nvSpPr>
          <p:cNvPr id="12" name="正方形/長方形 11">
            <a:extLst>
              <a:ext uri="{FF2B5EF4-FFF2-40B4-BE49-F238E27FC236}">
                <a16:creationId xmlns:a16="http://schemas.microsoft.com/office/drawing/2014/main" id="{47B97B30-999F-5F0A-3398-187A33B00173}"/>
              </a:ext>
            </a:extLst>
          </p:cNvPr>
          <p:cNvSpPr/>
          <p:nvPr/>
        </p:nvSpPr>
        <p:spPr>
          <a:xfrm>
            <a:off x="2738859" y="6646461"/>
            <a:ext cx="5987698" cy="1110378"/>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3" name="正方形/長方形 12">
            <a:extLst>
              <a:ext uri="{FF2B5EF4-FFF2-40B4-BE49-F238E27FC236}">
                <a16:creationId xmlns:a16="http://schemas.microsoft.com/office/drawing/2014/main" id="{28E7BD48-106A-50B0-D455-CD2892DDD9DB}"/>
              </a:ext>
            </a:extLst>
          </p:cNvPr>
          <p:cNvSpPr/>
          <p:nvPr/>
        </p:nvSpPr>
        <p:spPr>
          <a:xfrm>
            <a:off x="9177131" y="6646461"/>
            <a:ext cx="5987697" cy="1110378"/>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4" name="正方形/長方形 13">
            <a:extLst>
              <a:ext uri="{FF2B5EF4-FFF2-40B4-BE49-F238E27FC236}">
                <a16:creationId xmlns:a16="http://schemas.microsoft.com/office/drawing/2014/main" id="{3D34FA21-0A10-6231-61CD-10FA6D9D3F87}"/>
              </a:ext>
            </a:extLst>
          </p:cNvPr>
          <p:cNvSpPr/>
          <p:nvPr/>
        </p:nvSpPr>
        <p:spPr>
          <a:xfrm>
            <a:off x="15615401" y="6673031"/>
            <a:ext cx="6029739" cy="1110378"/>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5" name="テキスト ボックス 14">
            <a:extLst>
              <a:ext uri="{FF2B5EF4-FFF2-40B4-BE49-F238E27FC236}">
                <a16:creationId xmlns:a16="http://schemas.microsoft.com/office/drawing/2014/main" id="{FE273DDC-D341-13BD-20F3-DF115962E6A4}"/>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16" name="テキスト ボックス 15">
            <a:extLst>
              <a:ext uri="{FF2B5EF4-FFF2-40B4-BE49-F238E27FC236}">
                <a16:creationId xmlns:a16="http://schemas.microsoft.com/office/drawing/2014/main" id="{81526463-FF8B-5F86-4C2B-3EFB3CF1899F}"/>
              </a:ext>
            </a:extLst>
          </p:cNvPr>
          <p:cNvSpPr txBox="1"/>
          <p:nvPr/>
        </p:nvSpPr>
        <p:spPr>
          <a:xfrm>
            <a:off x="3843181" y="8402871"/>
            <a:ext cx="16718817"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4400" dirty="0"/>
              <a:t>外側の</a:t>
            </a:r>
            <a:r>
              <a:rPr lang="en-US" altLang="ja-JP" sz="4400" dirty="0"/>
              <a:t>[ ]</a:t>
            </a:r>
            <a:r>
              <a:rPr lang="ja-JP" altLang="en-US" sz="4400" dirty="0"/>
              <a:t>だけに注目すると、コンマ</a:t>
            </a:r>
            <a:r>
              <a:rPr lang="en-US" altLang="ja-JP" sz="4400" dirty="0"/>
              <a:t>(,)</a:t>
            </a:r>
            <a:r>
              <a:rPr lang="ja-JP" altLang="en-US" sz="4400" dirty="0"/>
              <a:t>区切りで</a:t>
            </a:r>
            <a:r>
              <a:rPr lang="en-US" altLang="ja-JP" sz="4400" dirty="0"/>
              <a:t>3</a:t>
            </a:r>
            <a:r>
              <a:rPr lang="ja-JP" altLang="en-US" sz="4400" dirty="0"/>
              <a:t>つの要素が存在</a:t>
            </a:r>
            <a:endParaRPr lang="en-US" altLang="ja-JP" sz="4400" dirty="0"/>
          </a:p>
        </p:txBody>
      </p:sp>
      <p:sp>
        <p:nvSpPr>
          <p:cNvPr id="18" name="テキスト ボックス 17">
            <a:extLst>
              <a:ext uri="{FF2B5EF4-FFF2-40B4-BE49-F238E27FC236}">
                <a16:creationId xmlns:a16="http://schemas.microsoft.com/office/drawing/2014/main" id="{D0CD3E4C-132E-8D9D-5B14-EB064F81C1BE}"/>
              </a:ext>
            </a:extLst>
          </p:cNvPr>
          <p:cNvSpPr txBox="1"/>
          <p:nvPr/>
        </p:nvSpPr>
        <p:spPr>
          <a:xfrm>
            <a:off x="16024950" y="2276695"/>
            <a:ext cx="594052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つ目</a:t>
            </a:r>
            <a:endParaRPr lang="en-US" altLang="ja-JP" sz="4400" dirty="0">
              <a:highlight>
                <a:srgbClr val="FFFF00"/>
              </a:highlight>
            </a:endParaRPr>
          </a:p>
        </p:txBody>
      </p:sp>
    </p:spTree>
    <p:extLst>
      <p:ext uri="{BB962C8B-B14F-4D97-AF65-F5344CB8AC3E}">
        <p14:creationId xmlns:p14="http://schemas.microsoft.com/office/powerpoint/2010/main" val="79983606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07834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36" name="(x_train, y_train),(x_test, y_test) = mnist.load_data()">
            <a:extLst>
              <a:ext uri="{FF2B5EF4-FFF2-40B4-BE49-F238E27FC236}">
                <a16:creationId xmlns:a16="http://schemas.microsoft.com/office/drawing/2014/main" id="{F0DB44DB-41DC-49D6-A751-FF75FFCC943F}"/>
              </a:ext>
            </a:extLst>
          </p:cNvPr>
          <p:cNvSpPr txBox="1"/>
          <p:nvPr/>
        </p:nvSpPr>
        <p:spPr>
          <a:xfrm>
            <a:off x="1733629" y="2101790"/>
            <a:ext cx="421910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print(x2[1])</a:t>
            </a:r>
            <a:r>
              <a:rPr lang="ja-JP" altLang="en-US" dirty="0"/>
              <a:t>　</a:t>
            </a:r>
            <a:endParaRPr dirty="0"/>
          </a:p>
        </p:txBody>
      </p:sp>
      <p:sp>
        <p:nvSpPr>
          <p:cNvPr id="37" name="(x_train, y_train),(x_test, y_test) = mnist.load_data()">
            <a:extLst>
              <a:ext uri="{FF2B5EF4-FFF2-40B4-BE49-F238E27FC236}">
                <a16:creationId xmlns:a16="http://schemas.microsoft.com/office/drawing/2014/main" id="{EAE3BEA7-98B9-446D-91F0-56FA99F9D20B}"/>
              </a:ext>
            </a:extLst>
          </p:cNvPr>
          <p:cNvSpPr txBox="1"/>
          <p:nvPr/>
        </p:nvSpPr>
        <p:spPr>
          <a:xfrm>
            <a:off x="1733629" y="2999769"/>
            <a:ext cx="503823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print(x2[2][1])</a:t>
            </a:r>
            <a:r>
              <a:rPr lang="ja-JP" altLang="en-US" dirty="0"/>
              <a:t>　</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(3,3)</a:t>
            </a:r>
            <a:endParaRPr lang="ja-JP" altLang="en-US" sz="5700" dirty="0"/>
          </a:p>
        </p:txBody>
      </p:sp>
      <p:sp>
        <p:nvSpPr>
          <p:cNvPr id="22" name="テキスト ボックス 21">
            <a:extLst>
              <a:ext uri="{FF2B5EF4-FFF2-40B4-BE49-F238E27FC236}">
                <a16:creationId xmlns:a16="http://schemas.microsoft.com/office/drawing/2014/main" id="{8E8EA6B0-383F-ACA5-524D-459DC6772E5B}"/>
              </a:ext>
            </a:extLst>
          </p:cNvPr>
          <p:cNvSpPr txBox="1"/>
          <p:nvPr/>
        </p:nvSpPr>
        <p:spPr>
          <a:xfrm>
            <a:off x="10270819" y="2160155"/>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[4 5 6]</a:t>
            </a:r>
            <a:endParaRPr lang="ja-JP" altLang="en-US" sz="5700" dirty="0"/>
          </a:p>
        </p:txBody>
      </p:sp>
      <p:sp>
        <p:nvSpPr>
          <p:cNvPr id="24" name="テキスト ボックス 23">
            <a:extLst>
              <a:ext uri="{FF2B5EF4-FFF2-40B4-BE49-F238E27FC236}">
                <a16:creationId xmlns:a16="http://schemas.microsoft.com/office/drawing/2014/main" id="{DCA56286-BAAF-DCC2-20F1-E1C796B31D6F}"/>
              </a:ext>
            </a:extLst>
          </p:cNvPr>
          <p:cNvSpPr txBox="1"/>
          <p:nvPr/>
        </p:nvSpPr>
        <p:spPr>
          <a:xfrm>
            <a:off x="10270819" y="2935648"/>
            <a:ext cx="3848811"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8</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29" name="テキスト ボックス 28">
            <a:extLst>
              <a:ext uri="{FF2B5EF4-FFF2-40B4-BE49-F238E27FC236}">
                <a16:creationId xmlns:a16="http://schemas.microsoft.com/office/drawing/2014/main" id="{D0D487CE-3DCE-4AD4-886A-E381FC4CFFA5}"/>
              </a:ext>
            </a:extLst>
          </p:cNvPr>
          <p:cNvSpPr txBox="1"/>
          <p:nvPr/>
        </p:nvSpPr>
        <p:spPr>
          <a:xfrm>
            <a:off x="16024951" y="3099795"/>
            <a:ext cx="44978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x2[2]</a:t>
            </a:r>
            <a:r>
              <a:rPr lang="ja-JP" altLang="en-US" sz="4400" dirty="0">
                <a:highlight>
                  <a:srgbClr val="FFFF00"/>
                </a:highlight>
              </a:rPr>
              <a:t>の２つ目</a:t>
            </a:r>
            <a:endParaRPr lang="en-US" altLang="ja-JP" sz="4400" dirty="0">
              <a:highlight>
                <a:srgbClr val="FFFF00"/>
              </a:highlight>
            </a:endParaRPr>
          </a:p>
        </p:txBody>
      </p:sp>
      <p:sp>
        <p:nvSpPr>
          <p:cNvPr id="2" name="テキスト ボックス 1">
            <a:extLst>
              <a:ext uri="{FF2B5EF4-FFF2-40B4-BE49-F238E27FC236}">
                <a16:creationId xmlns:a16="http://schemas.microsoft.com/office/drawing/2014/main" id="{228179CE-88BA-A9DC-B00A-B577ABD9CD32}"/>
              </a:ext>
            </a:extLst>
          </p:cNvPr>
          <p:cNvSpPr txBox="1"/>
          <p:nvPr/>
        </p:nvSpPr>
        <p:spPr>
          <a:xfrm>
            <a:off x="413351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x2[0]</a:t>
            </a:r>
            <a:endParaRPr lang="ja-JP" altLang="en-US" sz="7200" dirty="0">
              <a:solidFill>
                <a:schemeClr val="tx1"/>
              </a:solidFill>
            </a:endParaRPr>
          </a:p>
        </p:txBody>
      </p:sp>
      <p:sp>
        <p:nvSpPr>
          <p:cNvPr id="5" name="テキスト ボックス 4">
            <a:extLst>
              <a:ext uri="{FF2B5EF4-FFF2-40B4-BE49-F238E27FC236}">
                <a16:creationId xmlns:a16="http://schemas.microsoft.com/office/drawing/2014/main" id="{E7EEB5C7-1949-6855-5362-9ED967464B7E}"/>
              </a:ext>
            </a:extLst>
          </p:cNvPr>
          <p:cNvSpPr txBox="1"/>
          <p:nvPr/>
        </p:nvSpPr>
        <p:spPr>
          <a:xfrm>
            <a:off x="1069609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x2[1]</a:t>
            </a:r>
            <a:endParaRPr lang="ja-JP" altLang="en-US" sz="7200" dirty="0">
              <a:solidFill>
                <a:schemeClr val="tx1"/>
              </a:solidFill>
            </a:endParaRPr>
          </a:p>
        </p:txBody>
      </p:sp>
      <p:sp>
        <p:nvSpPr>
          <p:cNvPr id="6" name="テキスト ボックス 5">
            <a:extLst>
              <a:ext uri="{FF2B5EF4-FFF2-40B4-BE49-F238E27FC236}">
                <a16:creationId xmlns:a16="http://schemas.microsoft.com/office/drawing/2014/main" id="{B6E563D1-7081-7F38-88D8-CE432CE6F4F6}"/>
              </a:ext>
            </a:extLst>
          </p:cNvPr>
          <p:cNvSpPr txBox="1"/>
          <p:nvPr/>
        </p:nvSpPr>
        <p:spPr>
          <a:xfrm>
            <a:off x="1725867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x2[2]</a:t>
            </a:r>
            <a:endParaRPr lang="ja-JP" altLang="en-US" sz="7200" dirty="0">
              <a:solidFill>
                <a:schemeClr val="tx1"/>
              </a:solidFill>
            </a:endParaRPr>
          </a:p>
        </p:txBody>
      </p:sp>
      <p:sp>
        <p:nvSpPr>
          <p:cNvPr id="11" name="テキスト ボックス 10">
            <a:extLst>
              <a:ext uri="{FF2B5EF4-FFF2-40B4-BE49-F238E27FC236}">
                <a16:creationId xmlns:a16="http://schemas.microsoft.com/office/drawing/2014/main" id="{FBC55AE6-B84A-6EFF-8CA9-9A381F1F3BAF}"/>
              </a:ext>
            </a:extLst>
          </p:cNvPr>
          <p:cNvSpPr txBox="1"/>
          <p:nvPr/>
        </p:nvSpPr>
        <p:spPr>
          <a:xfrm>
            <a:off x="2027608" y="6478375"/>
            <a:ext cx="20328784"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8800" dirty="0"/>
              <a:t>[[ 1 , 2 , 3 ],[ 4 , 5 , 6 ],[ 7 , 8 , 9 ]]</a:t>
            </a:r>
            <a:endParaRPr lang="ja-JP" altLang="en-US" sz="8800" dirty="0"/>
          </a:p>
        </p:txBody>
      </p:sp>
      <p:sp>
        <p:nvSpPr>
          <p:cNvPr id="15" name="テキスト ボックス 14">
            <a:extLst>
              <a:ext uri="{FF2B5EF4-FFF2-40B4-BE49-F238E27FC236}">
                <a16:creationId xmlns:a16="http://schemas.microsoft.com/office/drawing/2014/main" id="{FE273DDC-D341-13BD-20F3-DF115962E6A4}"/>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3" name="四角形: 角を丸くする 10">
            <a:extLst>
              <a:ext uri="{FF2B5EF4-FFF2-40B4-BE49-F238E27FC236}">
                <a16:creationId xmlns:a16="http://schemas.microsoft.com/office/drawing/2014/main" id="{DBBFC247-071D-E775-3486-4A76B36ED6E3}"/>
              </a:ext>
            </a:extLst>
          </p:cNvPr>
          <p:cNvSpPr/>
          <p:nvPr/>
        </p:nvSpPr>
        <p:spPr>
          <a:xfrm>
            <a:off x="9111962" y="5303195"/>
            <a:ext cx="6180746" cy="2653731"/>
          </a:xfrm>
          <a:prstGeom prst="round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 name="テキスト ボックス 3">
            <a:extLst>
              <a:ext uri="{FF2B5EF4-FFF2-40B4-BE49-F238E27FC236}">
                <a16:creationId xmlns:a16="http://schemas.microsoft.com/office/drawing/2014/main" id="{526744A1-19A5-D4D6-5379-A0B855022D29}"/>
              </a:ext>
            </a:extLst>
          </p:cNvPr>
          <p:cNvSpPr txBox="1"/>
          <p:nvPr/>
        </p:nvSpPr>
        <p:spPr>
          <a:xfrm>
            <a:off x="3843181" y="8402871"/>
            <a:ext cx="16718817"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4400" dirty="0"/>
              <a:t>外側の</a:t>
            </a:r>
            <a:r>
              <a:rPr lang="en-US" altLang="ja-JP" sz="4400" dirty="0"/>
              <a:t>[ ]</a:t>
            </a:r>
            <a:r>
              <a:rPr lang="ja-JP" altLang="en-US" sz="4400" dirty="0"/>
              <a:t>だけに注目すると、コンマ</a:t>
            </a:r>
            <a:r>
              <a:rPr lang="en-US" altLang="ja-JP" sz="4400" dirty="0"/>
              <a:t>(,)</a:t>
            </a:r>
            <a:r>
              <a:rPr lang="ja-JP" altLang="en-US" sz="4400" dirty="0"/>
              <a:t>区切りで</a:t>
            </a:r>
            <a:r>
              <a:rPr lang="en-US" altLang="ja-JP" sz="4400" dirty="0"/>
              <a:t>3</a:t>
            </a:r>
            <a:r>
              <a:rPr lang="ja-JP" altLang="en-US" sz="4400" dirty="0"/>
              <a:t>つの要素が存在</a:t>
            </a:r>
            <a:endParaRPr lang="en-US" altLang="ja-JP" sz="4400" dirty="0"/>
          </a:p>
        </p:txBody>
      </p:sp>
      <p:sp>
        <p:nvSpPr>
          <p:cNvPr id="9" name="テキスト ボックス 8">
            <a:extLst>
              <a:ext uri="{FF2B5EF4-FFF2-40B4-BE49-F238E27FC236}">
                <a16:creationId xmlns:a16="http://schemas.microsoft.com/office/drawing/2014/main" id="{D5FE4E82-E6F6-B710-7B1B-0ACE1F002B46}"/>
              </a:ext>
            </a:extLst>
          </p:cNvPr>
          <p:cNvSpPr txBox="1"/>
          <p:nvPr/>
        </p:nvSpPr>
        <p:spPr>
          <a:xfrm>
            <a:off x="16024950" y="2276695"/>
            <a:ext cx="594052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つ目</a:t>
            </a:r>
            <a:endParaRPr lang="en-US" altLang="ja-JP" sz="4400" dirty="0">
              <a:highlight>
                <a:srgbClr val="FFFF00"/>
              </a:highlight>
            </a:endParaRPr>
          </a:p>
        </p:txBody>
      </p:sp>
    </p:spTree>
    <p:extLst>
      <p:ext uri="{BB962C8B-B14F-4D97-AF65-F5344CB8AC3E}">
        <p14:creationId xmlns:p14="http://schemas.microsoft.com/office/powerpoint/2010/main" val="33703995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07834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36" name="(x_train, y_train),(x_test, y_test) = mnist.load_data()">
            <a:extLst>
              <a:ext uri="{FF2B5EF4-FFF2-40B4-BE49-F238E27FC236}">
                <a16:creationId xmlns:a16="http://schemas.microsoft.com/office/drawing/2014/main" id="{F0DB44DB-41DC-49D6-A751-FF75FFCC943F}"/>
              </a:ext>
            </a:extLst>
          </p:cNvPr>
          <p:cNvSpPr txBox="1"/>
          <p:nvPr/>
        </p:nvSpPr>
        <p:spPr>
          <a:xfrm>
            <a:off x="1733629" y="2101790"/>
            <a:ext cx="421910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print(x2[1])</a:t>
            </a:r>
            <a:r>
              <a:rPr lang="ja-JP" altLang="en-US" dirty="0"/>
              <a:t>　</a:t>
            </a:r>
            <a:endParaRPr dirty="0"/>
          </a:p>
        </p:txBody>
      </p:sp>
      <p:sp>
        <p:nvSpPr>
          <p:cNvPr id="37" name="(x_train, y_train),(x_test, y_test) = mnist.load_data()">
            <a:extLst>
              <a:ext uri="{FF2B5EF4-FFF2-40B4-BE49-F238E27FC236}">
                <a16:creationId xmlns:a16="http://schemas.microsoft.com/office/drawing/2014/main" id="{EAE3BEA7-98B9-446D-91F0-56FA99F9D20B}"/>
              </a:ext>
            </a:extLst>
          </p:cNvPr>
          <p:cNvSpPr txBox="1"/>
          <p:nvPr/>
        </p:nvSpPr>
        <p:spPr>
          <a:xfrm>
            <a:off x="1733629" y="2999769"/>
            <a:ext cx="503823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print(x2[2][1])</a:t>
            </a:r>
            <a:r>
              <a:rPr lang="ja-JP" altLang="en-US" dirty="0"/>
              <a:t>　</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(3,</a:t>
            </a:r>
            <a:r>
              <a:rPr lang="en-US" altLang="ja-JP" sz="5700" dirty="0">
                <a:solidFill>
                  <a:srgbClr val="FF0000"/>
                </a:solidFill>
              </a:rPr>
              <a:t>3</a:t>
            </a:r>
            <a:r>
              <a:rPr lang="en-US" altLang="ja-JP" sz="5700" dirty="0"/>
              <a:t>)</a:t>
            </a:r>
            <a:endParaRPr lang="ja-JP" altLang="en-US" sz="5700" dirty="0"/>
          </a:p>
        </p:txBody>
      </p:sp>
      <p:sp>
        <p:nvSpPr>
          <p:cNvPr id="22" name="テキスト ボックス 21">
            <a:extLst>
              <a:ext uri="{FF2B5EF4-FFF2-40B4-BE49-F238E27FC236}">
                <a16:creationId xmlns:a16="http://schemas.microsoft.com/office/drawing/2014/main" id="{8E8EA6B0-383F-ACA5-524D-459DC6772E5B}"/>
              </a:ext>
            </a:extLst>
          </p:cNvPr>
          <p:cNvSpPr txBox="1"/>
          <p:nvPr/>
        </p:nvSpPr>
        <p:spPr>
          <a:xfrm>
            <a:off x="10270819" y="2160155"/>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[4 5 6]</a:t>
            </a:r>
            <a:endParaRPr lang="ja-JP" altLang="en-US" sz="5700" dirty="0"/>
          </a:p>
        </p:txBody>
      </p:sp>
      <p:sp>
        <p:nvSpPr>
          <p:cNvPr id="24" name="テキスト ボックス 23">
            <a:extLst>
              <a:ext uri="{FF2B5EF4-FFF2-40B4-BE49-F238E27FC236}">
                <a16:creationId xmlns:a16="http://schemas.microsoft.com/office/drawing/2014/main" id="{DCA56286-BAAF-DCC2-20F1-E1C796B31D6F}"/>
              </a:ext>
            </a:extLst>
          </p:cNvPr>
          <p:cNvSpPr txBox="1"/>
          <p:nvPr/>
        </p:nvSpPr>
        <p:spPr>
          <a:xfrm>
            <a:off x="10270819" y="2935648"/>
            <a:ext cx="3848811"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8</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29" name="テキスト ボックス 28">
            <a:extLst>
              <a:ext uri="{FF2B5EF4-FFF2-40B4-BE49-F238E27FC236}">
                <a16:creationId xmlns:a16="http://schemas.microsoft.com/office/drawing/2014/main" id="{D0D487CE-3DCE-4AD4-886A-E381FC4CFFA5}"/>
              </a:ext>
            </a:extLst>
          </p:cNvPr>
          <p:cNvSpPr txBox="1"/>
          <p:nvPr/>
        </p:nvSpPr>
        <p:spPr>
          <a:xfrm>
            <a:off x="16024951" y="3099795"/>
            <a:ext cx="44978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x2[2]</a:t>
            </a:r>
            <a:r>
              <a:rPr lang="ja-JP" altLang="en-US" sz="4400" dirty="0">
                <a:highlight>
                  <a:srgbClr val="FFFF00"/>
                </a:highlight>
              </a:rPr>
              <a:t>の２つ目</a:t>
            </a:r>
            <a:endParaRPr lang="en-US" altLang="ja-JP" sz="4400" dirty="0">
              <a:highlight>
                <a:srgbClr val="FFFF00"/>
              </a:highlight>
            </a:endParaRPr>
          </a:p>
        </p:txBody>
      </p:sp>
      <p:sp>
        <p:nvSpPr>
          <p:cNvPr id="2" name="テキスト ボックス 1">
            <a:extLst>
              <a:ext uri="{FF2B5EF4-FFF2-40B4-BE49-F238E27FC236}">
                <a16:creationId xmlns:a16="http://schemas.microsoft.com/office/drawing/2014/main" id="{228179CE-88BA-A9DC-B00A-B577ABD9CD32}"/>
              </a:ext>
            </a:extLst>
          </p:cNvPr>
          <p:cNvSpPr txBox="1"/>
          <p:nvPr/>
        </p:nvSpPr>
        <p:spPr>
          <a:xfrm>
            <a:off x="413351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x2[0]</a:t>
            </a:r>
            <a:endParaRPr lang="ja-JP" altLang="en-US" sz="7200" dirty="0">
              <a:solidFill>
                <a:schemeClr val="tx1"/>
              </a:solidFill>
            </a:endParaRPr>
          </a:p>
        </p:txBody>
      </p:sp>
      <p:sp>
        <p:nvSpPr>
          <p:cNvPr id="5" name="テキスト ボックス 4">
            <a:extLst>
              <a:ext uri="{FF2B5EF4-FFF2-40B4-BE49-F238E27FC236}">
                <a16:creationId xmlns:a16="http://schemas.microsoft.com/office/drawing/2014/main" id="{E7EEB5C7-1949-6855-5362-9ED967464B7E}"/>
              </a:ext>
            </a:extLst>
          </p:cNvPr>
          <p:cNvSpPr txBox="1"/>
          <p:nvPr/>
        </p:nvSpPr>
        <p:spPr>
          <a:xfrm>
            <a:off x="1069609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x2[1]</a:t>
            </a:r>
            <a:endParaRPr lang="ja-JP" altLang="en-US" sz="7200" dirty="0">
              <a:solidFill>
                <a:schemeClr val="tx1"/>
              </a:solidFill>
            </a:endParaRPr>
          </a:p>
        </p:txBody>
      </p:sp>
      <p:sp>
        <p:nvSpPr>
          <p:cNvPr id="6" name="テキスト ボックス 5">
            <a:extLst>
              <a:ext uri="{FF2B5EF4-FFF2-40B4-BE49-F238E27FC236}">
                <a16:creationId xmlns:a16="http://schemas.microsoft.com/office/drawing/2014/main" id="{B6E563D1-7081-7F38-88D8-CE432CE6F4F6}"/>
              </a:ext>
            </a:extLst>
          </p:cNvPr>
          <p:cNvSpPr txBox="1"/>
          <p:nvPr/>
        </p:nvSpPr>
        <p:spPr>
          <a:xfrm>
            <a:off x="1725867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x2[2]</a:t>
            </a:r>
            <a:endParaRPr lang="ja-JP" altLang="en-US" sz="7200" dirty="0">
              <a:solidFill>
                <a:schemeClr val="tx1"/>
              </a:solidFill>
            </a:endParaRPr>
          </a:p>
        </p:txBody>
      </p:sp>
      <p:sp>
        <p:nvSpPr>
          <p:cNvPr id="11" name="テキスト ボックス 10">
            <a:extLst>
              <a:ext uri="{FF2B5EF4-FFF2-40B4-BE49-F238E27FC236}">
                <a16:creationId xmlns:a16="http://schemas.microsoft.com/office/drawing/2014/main" id="{FBC55AE6-B84A-6EFF-8CA9-9A381F1F3BAF}"/>
              </a:ext>
            </a:extLst>
          </p:cNvPr>
          <p:cNvSpPr txBox="1"/>
          <p:nvPr/>
        </p:nvSpPr>
        <p:spPr>
          <a:xfrm>
            <a:off x="2027608" y="6478375"/>
            <a:ext cx="20328784"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8800" dirty="0"/>
              <a:t>[[ 1 , 2 , 3 ],[ 4 , 5 , 6 ],[ 7 , 8 , 9 ]]</a:t>
            </a:r>
            <a:endParaRPr lang="ja-JP" altLang="en-US" sz="8800" dirty="0"/>
          </a:p>
        </p:txBody>
      </p:sp>
      <p:sp>
        <p:nvSpPr>
          <p:cNvPr id="15" name="テキスト ボックス 14">
            <a:extLst>
              <a:ext uri="{FF2B5EF4-FFF2-40B4-BE49-F238E27FC236}">
                <a16:creationId xmlns:a16="http://schemas.microsoft.com/office/drawing/2014/main" id="{FE273DDC-D341-13BD-20F3-DF115962E6A4}"/>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9" name="正方形/長方形 8">
            <a:extLst>
              <a:ext uri="{FF2B5EF4-FFF2-40B4-BE49-F238E27FC236}">
                <a16:creationId xmlns:a16="http://schemas.microsoft.com/office/drawing/2014/main" id="{5AB20C7E-C705-BBCC-B2D2-2B2B3FC933FC}"/>
              </a:ext>
            </a:extLst>
          </p:cNvPr>
          <p:cNvSpPr/>
          <p:nvPr/>
        </p:nvSpPr>
        <p:spPr>
          <a:xfrm>
            <a:off x="19818625" y="6503524"/>
            <a:ext cx="1283339" cy="1356599"/>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0" name="正方形/長方形 9">
            <a:extLst>
              <a:ext uri="{FF2B5EF4-FFF2-40B4-BE49-F238E27FC236}">
                <a16:creationId xmlns:a16="http://schemas.microsoft.com/office/drawing/2014/main" id="{63CAD271-28D6-9239-4656-CD0DD2508C29}"/>
              </a:ext>
            </a:extLst>
          </p:cNvPr>
          <p:cNvSpPr/>
          <p:nvPr/>
        </p:nvSpPr>
        <p:spPr>
          <a:xfrm>
            <a:off x="17981421" y="6503524"/>
            <a:ext cx="1283339" cy="1356599"/>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2" name="正方形/長方形 11">
            <a:extLst>
              <a:ext uri="{FF2B5EF4-FFF2-40B4-BE49-F238E27FC236}">
                <a16:creationId xmlns:a16="http://schemas.microsoft.com/office/drawing/2014/main" id="{F2AAB9A0-23F5-BFE6-F50B-39321FBDFBC2}"/>
              </a:ext>
            </a:extLst>
          </p:cNvPr>
          <p:cNvSpPr/>
          <p:nvPr/>
        </p:nvSpPr>
        <p:spPr>
          <a:xfrm>
            <a:off x="16144218" y="6503524"/>
            <a:ext cx="1283339" cy="1356599"/>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4" name="テキスト ボックス 13">
            <a:extLst>
              <a:ext uri="{FF2B5EF4-FFF2-40B4-BE49-F238E27FC236}">
                <a16:creationId xmlns:a16="http://schemas.microsoft.com/office/drawing/2014/main" id="{6CE8BBEF-C3E1-61AD-9DAB-89E549264952}"/>
              </a:ext>
            </a:extLst>
          </p:cNvPr>
          <p:cNvSpPr txBox="1"/>
          <p:nvPr/>
        </p:nvSpPr>
        <p:spPr>
          <a:xfrm>
            <a:off x="4252748" y="8797889"/>
            <a:ext cx="16334120"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t>x2[2]</a:t>
            </a:r>
            <a:r>
              <a:rPr lang="ja-JP" altLang="en-US" sz="4400" dirty="0"/>
              <a:t>の中身である</a:t>
            </a:r>
            <a:r>
              <a:rPr lang="en-US" altLang="ja-JP" sz="4400" dirty="0"/>
              <a:t>[7,8,9]</a:t>
            </a:r>
            <a:r>
              <a:rPr lang="ja-JP" altLang="en-US" sz="4400" dirty="0"/>
              <a:t>はコンマ区切りで要素が</a:t>
            </a:r>
            <a:r>
              <a:rPr lang="en-US" altLang="ja-JP" sz="4400" dirty="0"/>
              <a:t>3</a:t>
            </a:r>
            <a:r>
              <a:rPr lang="ja-JP" altLang="en-US" sz="4400" dirty="0"/>
              <a:t>つ</a:t>
            </a:r>
            <a:endParaRPr lang="en-US" altLang="ja-JP" sz="4400" dirty="0"/>
          </a:p>
        </p:txBody>
      </p:sp>
      <p:sp>
        <p:nvSpPr>
          <p:cNvPr id="17" name="テキスト ボックス 16">
            <a:extLst>
              <a:ext uri="{FF2B5EF4-FFF2-40B4-BE49-F238E27FC236}">
                <a16:creationId xmlns:a16="http://schemas.microsoft.com/office/drawing/2014/main" id="{9D1B5729-2C0C-7DD7-6D1A-8481E7C5CE6F}"/>
              </a:ext>
            </a:extLst>
          </p:cNvPr>
          <p:cNvSpPr txBox="1"/>
          <p:nvPr/>
        </p:nvSpPr>
        <p:spPr>
          <a:xfrm>
            <a:off x="16024950" y="2276695"/>
            <a:ext cx="594052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つ目</a:t>
            </a:r>
            <a:endParaRPr lang="en-US" altLang="ja-JP" sz="4400" dirty="0">
              <a:highlight>
                <a:srgbClr val="FFFF00"/>
              </a:highlight>
            </a:endParaRPr>
          </a:p>
        </p:txBody>
      </p:sp>
    </p:spTree>
    <p:extLst>
      <p:ext uri="{BB962C8B-B14F-4D97-AF65-F5344CB8AC3E}">
        <p14:creationId xmlns:p14="http://schemas.microsoft.com/office/powerpoint/2010/main" val="345911118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07834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36" name="(x_train, y_train),(x_test, y_test) = mnist.load_data()">
            <a:extLst>
              <a:ext uri="{FF2B5EF4-FFF2-40B4-BE49-F238E27FC236}">
                <a16:creationId xmlns:a16="http://schemas.microsoft.com/office/drawing/2014/main" id="{F0DB44DB-41DC-49D6-A751-FF75FFCC943F}"/>
              </a:ext>
            </a:extLst>
          </p:cNvPr>
          <p:cNvSpPr txBox="1"/>
          <p:nvPr/>
        </p:nvSpPr>
        <p:spPr>
          <a:xfrm>
            <a:off x="1733629" y="2101790"/>
            <a:ext cx="421910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print(x2[1])</a:t>
            </a:r>
            <a:r>
              <a:rPr lang="ja-JP" altLang="en-US" dirty="0"/>
              <a:t>　</a:t>
            </a:r>
            <a:endParaRPr dirty="0"/>
          </a:p>
        </p:txBody>
      </p:sp>
      <p:sp>
        <p:nvSpPr>
          <p:cNvPr id="37" name="(x_train, y_train),(x_test, y_test) = mnist.load_data()">
            <a:extLst>
              <a:ext uri="{FF2B5EF4-FFF2-40B4-BE49-F238E27FC236}">
                <a16:creationId xmlns:a16="http://schemas.microsoft.com/office/drawing/2014/main" id="{EAE3BEA7-98B9-446D-91F0-56FA99F9D20B}"/>
              </a:ext>
            </a:extLst>
          </p:cNvPr>
          <p:cNvSpPr txBox="1"/>
          <p:nvPr/>
        </p:nvSpPr>
        <p:spPr>
          <a:xfrm>
            <a:off x="1733629" y="2999769"/>
            <a:ext cx="503823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print(x2[2][1])</a:t>
            </a:r>
            <a:r>
              <a:rPr lang="ja-JP" altLang="en-US" dirty="0"/>
              <a:t>　</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(3,3)</a:t>
            </a:r>
            <a:endParaRPr lang="ja-JP" altLang="en-US" sz="5700" dirty="0"/>
          </a:p>
        </p:txBody>
      </p:sp>
      <p:sp>
        <p:nvSpPr>
          <p:cNvPr id="22" name="テキスト ボックス 21">
            <a:extLst>
              <a:ext uri="{FF2B5EF4-FFF2-40B4-BE49-F238E27FC236}">
                <a16:creationId xmlns:a16="http://schemas.microsoft.com/office/drawing/2014/main" id="{8E8EA6B0-383F-ACA5-524D-459DC6772E5B}"/>
              </a:ext>
            </a:extLst>
          </p:cNvPr>
          <p:cNvSpPr txBox="1"/>
          <p:nvPr/>
        </p:nvSpPr>
        <p:spPr>
          <a:xfrm>
            <a:off x="10270819" y="2160155"/>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[4 5 6]</a:t>
            </a:r>
            <a:endParaRPr lang="ja-JP" altLang="en-US" sz="5700" dirty="0"/>
          </a:p>
        </p:txBody>
      </p:sp>
      <p:sp>
        <p:nvSpPr>
          <p:cNvPr id="24" name="テキスト ボックス 23">
            <a:extLst>
              <a:ext uri="{FF2B5EF4-FFF2-40B4-BE49-F238E27FC236}">
                <a16:creationId xmlns:a16="http://schemas.microsoft.com/office/drawing/2014/main" id="{DCA56286-BAAF-DCC2-20F1-E1C796B31D6F}"/>
              </a:ext>
            </a:extLst>
          </p:cNvPr>
          <p:cNvSpPr txBox="1"/>
          <p:nvPr/>
        </p:nvSpPr>
        <p:spPr>
          <a:xfrm>
            <a:off x="10270819" y="2935648"/>
            <a:ext cx="3848811"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8</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29" name="テキスト ボックス 28">
            <a:extLst>
              <a:ext uri="{FF2B5EF4-FFF2-40B4-BE49-F238E27FC236}">
                <a16:creationId xmlns:a16="http://schemas.microsoft.com/office/drawing/2014/main" id="{D0D487CE-3DCE-4AD4-886A-E381FC4CFFA5}"/>
              </a:ext>
            </a:extLst>
          </p:cNvPr>
          <p:cNvSpPr txBox="1"/>
          <p:nvPr/>
        </p:nvSpPr>
        <p:spPr>
          <a:xfrm>
            <a:off x="16024951" y="3099795"/>
            <a:ext cx="44978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x2[2]</a:t>
            </a:r>
            <a:r>
              <a:rPr lang="ja-JP" altLang="en-US" sz="4400" dirty="0">
                <a:highlight>
                  <a:srgbClr val="FFFF00"/>
                </a:highlight>
              </a:rPr>
              <a:t>の２つ目</a:t>
            </a:r>
            <a:endParaRPr lang="en-US" altLang="ja-JP" sz="4400" dirty="0">
              <a:highlight>
                <a:srgbClr val="FFFF00"/>
              </a:highlight>
            </a:endParaRPr>
          </a:p>
        </p:txBody>
      </p:sp>
      <p:sp>
        <p:nvSpPr>
          <p:cNvPr id="2" name="テキスト ボックス 1">
            <a:extLst>
              <a:ext uri="{FF2B5EF4-FFF2-40B4-BE49-F238E27FC236}">
                <a16:creationId xmlns:a16="http://schemas.microsoft.com/office/drawing/2014/main" id="{228179CE-88BA-A9DC-B00A-B577ABD9CD32}"/>
              </a:ext>
            </a:extLst>
          </p:cNvPr>
          <p:cNvSpPr txBox="1"/>
          <p:nvPr/>
        </p:nvSpPr>
        <p:spPr>
          <a:xfrm>
            <a:off x="413351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x2[0]</a:t>
            </a:r>
            <a:endParaRPr lang="ja-JP" altLang="en-US" sz="7200" dirty="0">
              <a:solidFill>
                <a:schemeClr val="tx1"/>
              </a:solidFill>
            </a:endParaRPr>
          </a:p>
        </p:txBody>
      </p:sp>
      <p:sp>
        <p:nvSpPr>
          <p:cNvPr id="5" name="テキスト ボックス 4">
            <a:extLst>
              <a:ext uri="{FF2B5EF4-FFF2-40B4-BE49-F238E27FC236}">
                <a16:creationId xmlns:a16="http://schemas.microsoft.com/office/drawing/2014/main" id="{E7EEB5C7-1949-6855-5362-9ED967464B7E}"/>
              </a:ext>
            </a:extLst>
          </p:cNvPr>
          <p:cNvSpPr txBox="1"/>
          <p:nvPr/>
        </p:nvSpPr>
        <p:spPr>
          <a:xfrm>
            <a:off x="1069609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x2[1]</a:t>
            </a:r>
            <a:endParaRPr lang="ja-JP" altLang="en-US" sz="7200" dirty="0">
              <a:solidFill>
                <a:schemeClr val="tx1"/>
              </a:solidFill>
            </a:endParaRPr>
          </a:p>
        </p:txBody>
      </p:sp>
      <p:sp>
        <p:nvSpPr>
          <p:cNvPr id="11" name="テキスト ボックス 10">
            <a:extLst>
              <a:ext uri="{FF2B5EF4-FFF2-40B4-BE49-F238E27FC236}">
                <a16:creationId xmlns:a16="http://schemas.microsoft.com/office/drawing/2014/main" id="{FBC55AE6-B84A-6EFF-8CA9-9A381F1F3BAF}"/>
              </a:ext>
            </a:extLst>
          </p:cNvPr>
          <p:cNvSpPr txBox="1"/>
          <p:nvPr/>
        </p:nvSpPr>
        <p:spPr>
          <a:xfrm>
            <a:off x="2027608" y="6478375"/>
            <a:ext cx="20328784"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8800" dirty="0"/>
              <a:t>[[ 1 , 2 , 3 ],[ 4 , 5 , 6 ],[ 7 , 8 , 9 ]]</a:t>
            </a:r>
            <a:endParaRPr lang="ja-JP" altLang="en-US" sz="8800" dirty="0"/>
          </a:p>
        </p:txBody>
      </p:sp>
      <p:sp>
        <p:nvSpPr>
          <p:cNvPr id="15" name="テキスト ボックス 14">
            <a:extLst>
              <a:ext uri="{FF2B5EF4-FFF2-40B4-BE49-F238E27FC236}">
                <a16:creationId xmlns:a16="http://schemas.microsoft.com/office/drawing/2014/main" id="{FE273DDC-D341-13BD-20F3-DF115962E6A4}"/>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9" name="正方形/長方形 8">
            <a:extLst>
              <a:ext uri="{FF2B5EF4-FFF2-40B4-BE49-F238E27FC236}">
                <a16:creationId xmlns:a16="http://schemas.microsoft.com/office/drawing/2014/main" id="{5AB20C7E-C705-BBCC-B2D2-2B2B3FC933FC}"/>
              </a:ext>
            </a:extLst>
          </p:cNvPr>
          <p:cNvSpPr/>
          <p:nvPr/>
        </p:nvSpPr>
        <p:spPr>
          <a:xfrm>
            <a:off x="19818625" y="6503524"/>
            <a:ext cx="1283339" cy="1356599"/>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0" name="正方形/長方形 9">
            <a:extLst>
              <a:ext uri="{FF2B5EF4-FFF2-40B4-BE49-F238E27FC236}">
                <a16:creationId xmlns:a16="http://schemas.microsoft.com/office/drawing/2014/main" id="{63CAD271-28D6-9239-4656-CD0DD2508C29}"/>
              </a:ext>
            </a:extLst>
          </p:cNvPr>
          <p:cNvSpPr/>
          <p:nvPr/>
        </p:nvSpPr>
        <p:spPr>
          <a:xfrm>
            <a:off x="17981421" y="6503524"/>
            <a:ext cx="1283339" cy="1356599"/>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2" name="正方形/長方形 11">
            <a:extLst>
              <a:ext uri="{FF2B5EF4-FFF2-40B4-BE49-F238E27FC236}">
                <a16:creationId xmlns:a16="http://schemas.microsoft.com/office/drawing/2014/main" id="{F2AAB9A0-23F5-BFE6-F50B-39321FBDFBC2}"/>
              </a:ext>
            </a:extLst>
          </p:cNvPr>
          <p:cNvSpPr/>
          <p:nvPr/>
        </p:nvSpPr>
        <p:spPr>
          <a:xfrm>
            <a:off x="16144218" y="6503524"/>
            <a:ext cx="1283339" cy="1356599"/>
          </a:xfrm>
          <a:prstGeom prst="rect">
            <a:avLst/>
          </a:prstGeom>
          <a:solidFill>
            <a:schemeClr val="accent1">
              <a:alpha val="9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3" name="テキスト ボックス 12">
            <a:extLst>
              <a:ext uri="{FF2B5EF4-FFF2-40B4-BE49-F238E27FC236}">
                <a16:creationId xmlns:a16="http://schemas.microsoft.com/office/drawing/2014/main" id="{258864FC-71D5-993D-76ED-650C330A7A1C}"/>
              </a:ext>
            </a:extLst>
          </p:cNvPr>
          <p:cNvSpPr txBox="1"/>
          <p:nvPr/>
        </p:nvSpPr>
        <p:spPr>
          <a:xfrm>
            <a:off x="4252748" y="8797889"/>
            <a:ext cx="16334120"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t>x2[2]</a:t>
            </a:r>
            <a:r>
              <a:rPr lang="ja-JP" altLang="en-US" sz="4400" dirty="0"/>
              <a:t>の中身である</a:t>
            </a:r>
            <a:r>
              <a:rPr lang="en-US" altLang="ja-JP" sz="4400" dirty="0"/>
              <a:t>[7,8,9]</a:t>
            </a:r>
            <a:r>
              <a:rPr lang="ja-JP" altLang="en-US" sz="4400" dirty="0"/>
              <a:t>はコンマ区切りで要素が</a:t>
            </a:r>
            <a:r>
              <a:rPr lang="en-US" altLang="ja-JP" sz="4400" dirty="0"/>
              <a:t>3</a:t>
            </a:r>
            <a:r>
              <a:rPr lang="ja-JP" altLang="en-US" sz="4400" dirty="0"/>
              <a:t>つ</a:t>
            </a:r>
            <a:endParaRPr lang="en-US" altLang="ja-JP" sz="4400" dirty="0"/>
          </a:p>
        </p:txBody>
      </p:sp>
      <p:sp>
        <p:nvSpPr>
          <p:cNvPr id="3" name="テキスト ボックス 2">
            <a:extLst>
              <a:ext uri="{FF2B5EF4-FFF2-40B4-BE49-F238E27FC236}">
                <a16:creationId xmlns:a16="http://schemas.microsoft.com/office/drawing/2014/main" id="{8A9620C5-C516-F6B1-79EF-4634984F36C1}"/>
              </a:ext>
            </a:extLst>
          </p:cNvPr>
          <p:cNvSpPr txBox="1"/>
          <p:nvPr/>
        </p:nvSpPr>
        <p:spPr>
          <a:xfrm>
            <a:off x="15374738" y="5554221"/>
            <a:ext cx="2899121"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solidFill>
                  <a:schemeClr val="tx1"/>
                </a:solidFill>
              </a:rPr>
              <a:t>x2[2][0]</a:t>
            </a:r>
            <a:endParaRPr lang="ja-JP" altLang="en-US" sz="4400" dirty="0">
              <a:solidFill>
                <a:schemeClr val="tx1"/>
              </a:solidFill>
            </a:endParaRPr>
          </a:p>
        </p:txBody>
      </p:sp>
      <p:sp>
        <p:nvSpPr>
          <p:cNvPr id="4" name="テキスト ボックス 3">
            <a:extLst>
              <a:ext uri="{FF2B5EF4-FFF2-40B4-BE49-F238E27FC236}">
                <a16:creationId xmlns:a16="http://schemas.microsoft.com/office/drawing/2014/main" id="{1359C837-68BB-8AE5-EAA7-427F55110F85}"/>
              </a:ext>
            </a:extLst>
          </p:cNvPr>
          <p:cNvSpPr txBox="1"/>
          <p:nvPr/>
        </p:nvSpPr>
        <p:spPr>
          <a:xfrm>
            <a:off x="17390526" y="7959759"/>
            <a:ext cx="2899121"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solidFill>
                  <a:schemeClr val="tx1"/>
                </a:solidFill>
              </a:rPr>
              <a:t>x2[2][1]</a:t>
            </a:r>
            <a:endParaRPr lang="ja-JP" altLang="en-US" sz="4400" dirty="0">
              <a:solidFill>
                <a:schemeClr val="tx1"/>
              </a:solidFill>
            </a:endParaRPr>
          </a:p>
        </p:txBody>
      </p:sp>
      <p:sp>
        <p:nvSpPr>
          <p:cNvPr id="7" name="テキスト ボックス 6">
            <a:extLst>
              <a:ext uri="{FF2B5EF4-FFF2-40B4-BE49-F238E27FC236}">
                <a16:creationId xmlns:a16="http://schemas.microsoft.com/office/drawing/2014/main" id="{AE2E84CF-F9E1-1144-F9BC-BF6636068283}"/>
              </a:ext>
            </a:extLst>
          </p:cNvPr>
          <p:cNvSpPr txBox="1"/>
          <p:nvPr/>
        </p:nvSpPr>
        <p:spPr>
          <a:xfrm>
            <a:off x="19073206" y="5515593"/>
            <a:ext cx="2899121"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solidFill>
                  <a:schemeClr val="tx1"/>
                </a:solidFill>
              </a:rPr>
              <a:t>x2[2][2]</a:t>
            </a:r>
            <a:endParaRPr lang="ja-JP" altLang="en-US" sz="4400" dirty="0">
              <a:solidFill>
                <a:schemeClr val="tx1"/>
              </a:solidFill>
            </a:endParaRPr>
          </a:p>
        </p:txBody>
      </p:sp>
      <p:sp>
        <p:nvSpPr>
          <p:cNvPr id="8" name="テキスト ボックス 7">
            <a:extLst>
              <a:ext uri="{FF2B5EF4-FFF2-40B4-BE49-F238E27FC236}">
                <a16:creationId xmlns:a16="http://schemas.microsoft.com/office/drawing/2014/main" id="{98C3B65B-4CC8-A1DB-B4AD-45FA2A667EB3}"/>
              </a:ext>
            </a:extLst>
          </p:cNvPr>
          <p:cNvSpPr txBox="1"/>
          <p:nvPr/>
        </p:nvSpPr>
        <p:spPr>
          <a:xfrm>
            <a:off x="17184895" y="4250462"/>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x2[2]</a:t>
            </a:r>
            <a:endParaRPr lang="ja-JP" altLang="en-US" sz="7200" dirty="0">
              <a:solidFill>
                <a:schemeClr val="tx1"/>
              </a:solidFill>
            </a:endParaRPr>
          </a:p>
        </p:txBody>
      </p:sp>
      <p:sp>
        <p:nvSpPr>
          <p:cNvPr id="16" name="テキスト ボックス 15">
            <a:extLst>
              <a:ext uri="{FF2B5EF4-FFF2-40B4-BE49-F238E27FC236}">
                <a16:creationId xmlns:a16="http://schemas.microsoft.com/office/drawing/2014/main" id="{8B33A0C7-ECEA-2573-94B5-476D4E795D42}"/>
              </a:ext>
            </a:extLst>
          </p:cNvPr>
          <p:cNvSpPr txBox="1"/>
          <p:nvPr/>
        </p:nvSpPr>
        <p:spPr>
          <a:xfrm>
            <a:off x="16024950" y="2276695"/>
            <a:ext cx="594052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つ目</a:t>
            </a:r>
            <a:endParaRPr lang="en-US" altLang="ja-JP" sz="4400" dirty="0">
              <a:highlight>
                <a:srgbClr val="FFFF00"/>
              </a:highlight>
            </a:endParaRPr>
          </a:p>
        </p:txBody>
      </p:sp>
    </p:spTree>
    <p:extLst>
      <p:ext uri="{BB962C8B-B14F-4D97-AF65-F5344CB8AC3E}">
        <p14:creationId xmlns:p14="http://schemas.microsoft.com/office/powerpoint/2010/main" val="330862624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07834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36" name="(x_train, y_train),(x_test, y_test) = mnist.load_data()">
            <a:extLst>
              <a:ext uri="{FF2B5EF4-FFF2-40B4-BE49-F238E27FC236}">
                <a16:creationId xmlns:a16="http://schemas.microsoft.com/office/drawing/2014/main" id="{F0DB44DB-41DC-49D6-A751-FF75FFCC943F}"/>
              </a:ext>
            </a:extLst>
          </p:cNvPr>
          <p:cNvSpPr txBox="1"/>
          <p:nvPr/>
        </p:nvSpPr>
        <p:spPr>
          <a:xfrm>
            <a:off x="1733629" y="2101790"/>
            <a:ext cx="421910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print(x2[1])</a:t>
            </a:r>
            <a:r>
              <a:rPr lang="ja-JP" altLang="en-US" dirty="0"/>
              <a:t>　</a:t>
            </a:r>
            <a:endParaRPr dirty="0"/>
          </a:p>
        </p:txBody>
      </p:sp>
      <p:sp>
        <p:nvSpPr>
          <p:cNvPr id="37" name="(x_train, y_train),(x_test, y_test) = mnist.load_data()">
            <a:extLst>
              <a:ext uri="{FF2B5EF4-FFF2-40B4-BE49-F238E27FC236}">
                <a16:creationId xmlns:a16="http://schemas.microsoft.com/office/drawing/2014/main" id="{EAE3BEA7-98B9-446D-91F0-56FA99F9D20B}"/>
              </a:ext>
            </a:extLst>
          </p:cNvPr>
          <p:cNvSpPr txBox="1"/>
          <p:nvPr/>
        </p:nvSpPr>
        <p:spPr>
          <a:xfrm>
            <a:off x="1733629" y="2999769"/>
            <a:ext cx="503823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print(x2[2][1])</a:t>
            </a:r>
            <a:r>
              <a:rPr lang="ja-JP" altLang="en-US" dirty="0"/>
              <a:t>　</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(3,3)</a:t>
            </a:r>
            <a:endParaRPr lang="ja-JP" altLang="en-US" sz="5700" dirty="0"/>
          </a:p>
        </p:txBody>
      </p:sp>
      <p:sp>
        <p:nvSpPr>
          <p:cNvPr id="22" name="テキスト ボックス 21">
            <a:extLst>
              <a:ext uri="{FF2B5EF4-FFF2-40B4-BE49-F238E27FC236}">
                <a16:creationId xmlns:a16="http://schemas.microsoft.com/office/drawing/2014/main" id="{8E8EA6B0-383F-ACA5-524D-459DC6772E5B}"/>
              </a:ext>
            </a:extLst>
          </p:cNvPr>
          <p:cNvSpPr txBox="1"/>
          <p:nvPr/>
        </p:nvSpPr>
        <p:spPr>
          <a:xfrm>
            <a:off x="10270819" y="2160155"/>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[4 5 6]</a:t>
            </a:r>
            <a:endParaRPr lang="ja-JP" altLang="en-US" sz="5700" dirty="0"/>
          </a:p>
        </p:txBody>
      </p:sp>
      <p:sp>
        <p:nvSpPr>
          <p:cNvPr id="24" name="テキスト ボックス 23">
            <a:extLst>
              <a:ext uri="{FF2B5EF4-FFF2-40B4-BE49-F238E27FC236}">
                <a16:creationId xmlns:a16="http://schemas.microsoft.com/office/drawing/2014/main" id="{DCA56286-BAAF-DCC2-20F1-E1C796B31D6F}"/>
              </a:ext>
            </a:extLst>
          </p:cNvPr>
          <p:cNvSpPr txBox="1"/>
          <p:nvPr/>
        </p:nvSpPr>
        <p:spPr>
          <a:xfrm>
            <a:off x="10270819" y="2935648"/>
            <a:ext cx="3848811"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8</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29" name="テキスト ボックス 28">
            <a:extLst>
              <a:ext uri="{FF2B5EF4-FFF2-40B4-BE49-F238E27FC236}">
                <a16:creationId xmlns:a16="http://schemas.microsoft.com/office/drawing/2014/main" id="{D0D487CE-3DCE-4AD4-886A-E381FC4CFFA5}"/>
              </a:ext>
            </a:extLst>
          </p:cNvPr>
          <p:cNvSpPr txBox="1"/>
          <p:nvPr/>
        </p:nvSpPr>
        <p:spPr>
          <a:xfrm>
            <a:off x="16024951" y="3099795"/>
            <a:ext cx="44978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x2[2]</a:t>
            </a:r>
            <a:r>
              <a:rPr lang="ja-JP" altLang="en-US" sz="4400" dirty="0">
                <a:highlight>
                  <a:srgbClr val="FFFF00"/>
                </a:highlight>
              </a:rPr>
              <a:t>の２つ目</a:t>
            </a:r>
            <a:endParaRPr lang="en-US" altLang="ja-JP" sz="4400" dirty="0">
              <a:highlight>
                <a:srgbClr val="FFFF00"/>
              </a:highlight>
            </a:endParaRPr>
          </a:p>
        </p:txBody>
      </p:sp>
      <p:sp>
        <p:nvSpPr>
          <p:cNvPr id="2" name="テキスト ボックス 1">
            <a:extLst>
              <a:ext uri="{FF2B5EF4-FFF2-40B4-BE49-F238E27FC236}">
                <a16:creationId xmlns:a16="http://schemas.microsoft.com/office/drawing/2014/main" id="{228179CE-88BA-A9DC-B00A-B577ABD9CD32}"/>
              </a:ext>
            </a:extLst>
          </p:cNvPr>
          <p:cNvSpPr txBox="1"/>
          <p:nvPr/>
        </p:nvSpPr>
        <p:spPr>
          <a:xfrm>
            <a:off x="413351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x2[0]</a:t>
            </a:r>
            <a:endParaRPr lang="ja-JP" altLang="en-US" sz="7200" dirty="0">
              <a:solidFill>
                <a:schemeClr val="tx1"/>
              </a:solidFill>
            </a:endParaRPr>
          </a:p>
        </p:txBody>
      </p:sp>
      <p:sp>
        <p:nvSpPr>
          <p:cNvPr id="5" name="テキスト ボックス 4">
            <a:extLst>
              <a:ext uri="{FF2B5EF4-FFF2-40B4-BE49-F238E27FC236}">
                <a16:creationId xmlns:a16="http://schemas.microsoft.com/office/drawing/2014/main" id="{E7EEB5C7-1949-6855-5362-9ED967464B7E}"/>
              </a:ext>
            </a:extLst>
          </p:cNvPr>
          <p:cNvSpPr txBox="1"/>
          <p:nvPr/>
        </p:nvSpPr>
        <p:spPr>
          <a:xfrm>
            <a:off x="10696091" y="5303195"/>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x2[1]</a:t>
            </a:r>
            <a:endParaRPr lang="ja-JP" altLang="en-US" sz="7200" dirty="0">
              <a:solidFill>
                <a:schemeClr val="tx1"/>
              </a:solidFill>
            </a:endParaRPr>
          </a:p>
        </p:txBody>
      </p:sp>
      <p:sp>
        <p:nvSpPr>
          <p:cNvPr id="11" name="テキスト ボックス 10">
            <a:extLst>
              <a:ext uri="{FF2B5EF4-FFF2-40B4-BE49-F238E27FC236}">
                <a16:creationId xmlns:a16="http://schemas.microsoft.com/office/drawing/2014/main" id="{FBC55AE6-B84A-6EFF-8CA9-9A381F1F3BAF}"/>
              </a:ext>
            </a:extLst>
          </p:cNvPr>
          <p:cNvSpPr txBox="1"/>
          <p:nvPr/>
        </p:nvSpPr>
        <p:spPr>
          <a:xfrm>
            <a:off x="2027608" y="6478375"/>
            <a:ext cx="20328784"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8800" dirty="0"/>
              <a:t>[[ 1 , 2 , 3 ],[ 4 , 5 , 6 ],[ 7 , 8 , 9 ]]</a:t>
            </a:r>
            <a:endParaRPr lang="ja-JP" altLang="en-US" sz="8800" dirty="0"/>
          </a:p>
        </p:txBody>
      </p:sp>
      <p:sp>
        <p:nvSpPr>
          <p:cNvPr id="15" name="テキスト ボックス 14">
            <a:extLst>
              <a:ext uri="{FF2B5EF4-FFF2-40B4-BE49-F238E27FC236}">
                <a16:creationId xmlns:a16="http://schemas.microsoft.com/office/drawing/2014/main" id="{FE273DDC-D341-13BD-20F3-DF115962E6A4}"/>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13" name="テキスト ボックス 12">
            <a:extLst>
              <a:ext uri="{FF2B5EF4-FFF2-40B4-BE49-F238E27FC236}">
                <a16:creationId xmlns:a16="http://schemas.microsoft.com/office/drawing/2014/main" id="{258864FC-71D5-993D-76ED-650C330A7A1C}"/>
              </a:ext>
            </a:extLst>
          </p:cNvPr>
          <p:cNvSpPr txBox="1"/>
          <p:nvPr/>
        </p:nvSpPr>
        <p:spPr>
          <a:xfrm>
            <a:off x="4252748" y="8797889"/>
            <a:ext cx="16334120"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t>x2[2]</a:t>
            </a:r>
            <a:r>
              <a:rPr lang="ja-JP" altLang="en-US" sz="4400" dirty="0"/>
              <a:t>の中身である</a:t>
            </a:r>
            <a:r>
              <a:rPr lang="en-US" altLang="ja-JP" sz="4400" dirty="0"/>
              <a:t>[7,8,9]</a:t>
            </a:r>
            <a:r>
              <a:rPr lang="ja-JP" altLang="en-US" sz="4400" dirty="0"/>
              <a:t>はコンマ区切りで要素が</a:t>
            </a:r>
            <a:r>
              <a:rPr lang="en-US" altLang="ja-JP" sz="4400" dirty="0"/>
              <a:t>3</a:t>
            </a:r>
            <a:r>
              <a:rPr lang="ja-JP" altLang="en-US" sz="4400" dirty="0"/>
              <a:t>つ</a:t>
            </a:r>
            <a:endParaRPr lang="en-US" altLang="ja-JP" sz="4400" dirty="0"/>
          </a:p>
        </p:txBody>
      </p:sp>
      <p:sp>
        <p:nvSpPr>
          <p:cNvPr id="3" name="テキスト ボックス 2">
            <a:extLst>
              <a:ext uri="{FF2B5EF4-FFF2-40B4-BE49-F238E27FC236}">
                <a16:creationId xmlns:a16="http://schemas.microsoft.com/office/drawing/2014/main" id="{8A9620C5-C516-F6B1-79EF-4634984F36C1}"/>
              </a:ext>
            </a:extLst>
          </p:cNvPr>
          <p:cNvSpPr txBox="1"/>
          <p:nvPr/>
        </p:nvSpPr>
        <p:spPr>
          <a:xfrm>
            <a:off x="15374738" y="5554221"/>
            <a:ext cx="2899121"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solidFill>
                  <a:schemeClr val="tx1"/>
                </a:solidFill>
              </a:rPr>
              <a:t>x2[2][0]</a:t>
            </a:r>
            <a:endParaRPr lang="ja-JP" altLang="en-US" sz="4400" dirty="0">
              <a:solidFill>
                <a:schemeClr val="tx1"/>
              </a:solidFill>
            </a:endParaRPr>
          </a:p>
        </p:txBody>
      </p:sp>
      <p:sp>
        <p:nvSpPr>
          <p:cNvPr id="4" name="テキスト ボックス 3">
            <a:extLst>
              <a:ext uri="{FF2B5EF4-FFF2-40B4-BE49-F238E27FC236}">
                <a16:creationId xmlns:a16="http://schemas.microsoft.com/office/drawing/2014/main" id="{1359C837-68BB-8AE5-EAA7-427F55110F85}"/>
              </a:ext>
            </a:extLst>
          </p:cNvPr>
          <p:cNvSpPr txBox="1"/>
          <p:nvPr/>
        </p:nvSpPr>
        <p:spPr>
          <a:xfrm>
            <a:off x="17390526" y="7959759"/>
            <a:ext cx="2899121"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solidFill>
                  <a:schemeClr val="tx1"/>
                </a:solidFill>
              </a:rPr>
              <a:t>x2[2][1]</a:t>
            </a:r>
            <a:endParaRPr lang="ja-JP" altLang="en-US" sz="4400" dirty="0">
              <a:solidFill>
                <a:schemeClr val="tx1"/>
              </a:solidFill>
            </a:endParaRPr>
          </a:p>
        </p:txBody>
      </p:sp>
      <p:sp>
        <p:nvSpPr>
          <p:cNvPr id="7" name="テキスト ボックス 6">
            <a:extLst>
              <a:ext uri="{FF2B5EF4-FFF2-40B4-BE49-F238E27FC236}">
                <a16:creationId xmlns:a16="http://schemas.microsoft.com/office/drawing/2014/main" id="{AE2E84CF-F9E1-1144-F9BC-BF6636068283}"/>
              </a:ext>
            </a:extLst>
          </p:cNvPr>
          <p:cNvSpPr txBox="1"/>
          <p:nvPr/>
        </p:nvSpPr>
        <p:spPr>
          <a:xfrm>
            <a:off x="19073206" y="5515593"/>
            <a:ext cx="2899121"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400" dirty="0">
                <a:solidFill>
                  <a:schemeClr val="tx1"/>
                </a:solidFill>
              </a:rPr>
              <a:t>x2[2][2]</a:t>
            </a:r>
            <a:endParaRPr lang="ja-JP" altLang="en-US" sz="4400" dirty="0">
              <a:solidFill>
                <a:schemeClr val="tx1"/>
              </a:solidFill>
            </a:endParaRPr>
          </a:p>
        </p:txBody>
      </p:sp>
      <p:sp>
        <p:nvSpPr>
          <p:cNvPr id="6" name="四角形: 角を丸くする 10">
            <a:extLst>
              <a:ext uri="{FF2B5EF4-FFF2-40B4-BE49-F238E27FC236}">
                <a16:creationId xmlns:a16="http://schemas.microsoft.com/office/drawing/2014/main" id="{F43D3C17-144D-DEE8-DCF0-89EC1CFEF14B}"/>
              </a:ext>
            </a:extLst>
          </p:cNvPr>
          <p:cNvSpPr/>
          <p:nvPr/>
        </p:nvSpPr>
        <p:spPr>
          <a:xfrm>
            <a:off x="17156327" y="6517003"/>
            <a:ext cx="2899121" cy="2304484"/>
          </a:xfrm>
          <a:prstGeom prst="round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8" name="テキスト ボックス 7">
            <a:extLst>
              <a:ext uri="{FF2B5EF4-FFF2-40B4-BE49-F238E27FC236}">
                <a16:creationId xmlns:a16="http://schemas.microsoft.com/office/drawing/2014/main" id="{D078D2C4-C2A2-836B-8255-C8F8F57BD825}"/>
              </a:ext>
            </a:extLst>
          </p:cNvPr>
          <p:cNvSpPr txBox="1"/>
          <p:nvPr/>
        </p:nvSpPr>
        <p:spPr>
          <a:xfrm>
            <a:off x="17184895" y="4250462"/>
            <a:ext cx="299181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7200" dirty="0">
                <a:solidFill>
                  <a:schemeClr val="tx1"/>
                </a:solidFill>
              </a:rPr>
              <a:t>x2[2]</a:t>
            </a:r>
            <a:endParaRPr lang="ja-JP" altLang="en-US" sz="7200" dirty="0">
              <a:solidFill>
                <a:schemeClr val="tx1"/>
              </a:solidFill>
            </a:endParaRPr>
          </a:p>
        </p:txBody>
      </p:sp>
      <p:sp>
        <p:nvSpPr>
          <p:cNvPr id="14" name="テキスト ボックス 13">
            <a:extLst>
              <a:ext uri="{FF2B5EF4-FFF2-40B4-BE49-F238E27FC236}">
                <a16:creationId xmlns:a16="http://schemas.microsoft.com/office/drawing/2014/main" id="{911E5ED7-2B9D-476E-1078-46D7FA72FD3D}"/>
              </a:ext>
            </a:extLst>
          </p:cNvPr>
          <p:cNvSpPr txBox="1"/>
          <p:nvPr/>
        </p:nvSpPr>
        <p:spPr>
          <a:xfrm>
            <a:off x="16024950" y="2276695"/>
            <a:ext cx="594052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x2</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つ目</a:t>
            </a:r>
            <a:endParaRPr lang="en-US" altLang="ja-JP" sz="4400" dirty="0">
              <a:highlight>
                <a:srgbClr val="FFFF00"/>
              </a:highlight>
            </a:endParaRPr>
          </a:p>
        </p:txBody>
      </p:sp>
    </p:spTree>
    <p:extLst>
      <p:ext uri="{BB962C8B-B14F-4D97-AF65-F5344CB8AC3E}">
        <p14:creationId xmlns:p14="http://schemas.microsoft.com/office/powerpoint/2010/main" val="34675450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07834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(3,3)</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11" name="テキスト ボックス 10">
            <a:extLst>
              <a:ext uri="{FF2B5EF4-FFF2-40B4-BE49-F238E27FC236}">
                <a16:creationId xmlns:a16="http://schemas.microsoft.com/office/drawing/2014/main" id="{FBC55AE6-B84A-6EFF-8CA9-9A381F1F3BAF}"/>
              </a:ext>
            </a:extLst>
          </p:cNvPr>
          <p:cNvSpPr txBox="1"/>
          <p:nvPr/>
        </p:nvSpPr>
        <p:spPr>
          <a:xfrm>
            <a:off x="8590218" y="4712608"/>
            <a:ext cx="7434733" cy="4154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8800" dirty="0"/>
              <a:t>[[ 1  2  3 ]</a:t>
            </a:r>
          </a:p>
          <a:p>
            <a:pPr algn="l"/>
            <a:r>
              <a:rPr lang="en-US" altLang="ja-JP" sz="8800" dirty="0"/>
              <a:t> [ 4  5  6 ]</a:t>
            </a:r>
          </a:p>
          <a:p>
            <a:pPr algn="l"/>
            <a:r>
              <a:rPr lang="en-US" altLang="ja-JP" sz="8800" dirty="0"/>
              <a:t> [ 7  8  9 ]]</a:t>
            </a:r>
            <a:endParaRPr lang="ja-JP" altLang="en-US" sz="8800" dirty="0"/>
          </a:p>
        </p:txBody>
      </p:sp>
      <p:sp>
        <p:nvSpPr>
          <p:cNvPr id="15" name="テキスト ボックス 14">
            <a:extLst>
              <a:ext uri="{FF2B5EF4-FFF2-40B4-BE49-F238E27FC236}">
                <a16:creationId xmlns:a16="http://schemas.microsoft.com/office/drawing/2014/main" id="{FE273DDC-D341-13BD-20F3-DF115962E6A4}"/>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9" name="(x_train, y_train),(x_test, y_test) = mnist.load_data()">
            <a:extLst>
              <a:ext uri="{FF2B5EF4-FFF2-40B4-BE49-F238E27FC236}">
                <a16:creationId xmlns:a16="http://schemas.microsoft.com/office/drawing/2014/main" id="{24AD14D8-DF3C-4BB8-BD9F-5B3D15E169E4}"/>
              </a:ext>
            </a:extLst>
          </p:cNvPr>
          <p:cNvSpPr txBox="1"/>
          <p:nvPr/>
        </p:nvSpPr>
        <p:spPr>
          <a:xfrm>
            <a:off x="1733628" y="3081545"/>
            <a:ext cx="6622972"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pPr algn="l"/>
            <a:r>
              <a:rPr lang="en-US" dirty="0"/>
              <a:t>print(x2)</a:t>
            </a:r>
            <a:r>
              <a:rPr lang="ja-JP" altLang="en-US" dirty="0"/>
              <a:t>　</a:t>
            </a:r>
            <a:endParaRPr dirty="0"/>
          </a:p>
        </p:txBody>
      </p:sp>
    </p:spTree>
    <p:extLst>
      <p:ext uri="{BB962C8B-B14F-4D97-AF65-F5344CB8AC3E}">
        <p14:creationId xmlns:p14="http://schemas.microsoft.com/office/powerpoint/2010/main" val="399306693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x_train, y_train),(x_test, y_test) = mnist.load_data()">
            <a:extLst>
              <a:ext uri="{FF2B5EF4-FFF2-40B4-BE49-F238E27FC236}">
                <a16:creationId xmlns:a16="http://schemas.microsoft.com/office/drawing/2014/main" id="{5D2EC8CC-9636-42AB-89C5-4B086F5EF35F}"/>
              </a:ext>
            </a:extLst>
          </p:cNvPr>
          <p:cNvSpPr txBox="1"/>
          <p:nvPr/>
        </p:nvSpPr>
        <p:spPr>
          <a:xfrm>
            <a:off x="1733629" y="305832"/>
            <a:ext cx="107834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x2 = </a:t>
            </a:r>
            <a:r>
              <a:rPr lang="en-US" dirty="0" err="1"/>
              <a:t>np.array</a:t>
            </a:r>
            <a:r>
              <a:rPr lang="en-US" dirty="0"/>
              <a:t>([[1,2,3],[4,5,6],[7,8,9])</a:t>
            </a:r>
            <a:endParaRPr dirty="0"/>
          </a:p>
        </p:txBody>
      </p:sp>
      <p:sp>
        <p:nvSpPr>
          <p:cNvPr id="43" name="(x_train, y_train),(x_test, y_test) = mnist.load_data()">
            <a:extLst>
              <a:ext uri="{FF2B5EF4-FFF2-40B4-BE49-F238E27FC236}">
                <a16:creationId xmlns:a16="http://schemas.microsoft.com/office/drawing/2014/main" id="{CFF91885-D799-41AD-8281-1BA605F6C35F}"/>
              </a:ext>
            </a:extLst>
          </p:cNvPr>
          <p:cNvSpPr txBox="1"/>
          <p:nvPr/>
        </p:nvSpPr>
        <p:spPr>
          <a:xfrm>
            <a:off x="1733629" y="1203811"/>
            <a:ext cx="5352427"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print(x2.shape)</a:t>
            </a:r>
            <a:r>
              <a:rPr lang="ja-JP" altLang="en-US" dirty="0"/>
              <a:t>　</a:t>
            </a:r>
            <a:endParaRPr dirty="0"/>
          </a:p>
        </p:txBody>
      </p:sp>
      <p:sp>
        <p:nvSpPr>
          <p:cNvPr id="20" name="テキスト ボックス 19">
            <a:extLst>
              <a:ext uri="{FF2B5EF4-FFF2-40B4-BE49-F238E27FC236}">
                <a16:creationId xmlns:a16="http://schemas.microsoft.com/office/drawing/2014/main" id="{3045FD89-C649-FCB4-8E07-F85849477E18}"/>
              </a:ext>
            </a:extLst>
          </p:cNvPr>
          <p:cNvSpPr txBox="1"/>
          <p:nvPr/>
        </p:nvSpPr>
        <p:spPr>
          <a:xfrm flipH="1">
            <a:off x="10270819" y="1416689"/>
            <a:ext cx="498213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700" dirty="0"/>
              <a:t>→　</a:t>
            </a:r>
            <a:r>
              <a:rPr lang="en-US" altLang="ja-JP" sz="5700" dirty="0"/>
              <a:t>(</a:t>
            </a:r>
            <a:r>
              <a:rPr lang="en-US" altLang="ja-JP" sz="5700" dirty="0">
                <a:solidFill>
                  <a:srgbClr val="FF0000"/>
                </a:solidFill>
              </a:rPr>
              <a:t>3</a:t>
            </a:r>
            <a:r>
              <a:rPr lang="en-US" altLang="ja-JP" sz="5700" dirty="0"/>
              <a:t>,</a:t>
            </a:r>
            <a:r>
              <a:rPr lang="en-US" altLang="ja-JP" sz="5700" dirty="0">
                <a:solidFill>
                  <a:schemeClr val="accent1">
                    <a:lumMod val="75000"/>
                  </a:schemeClr>
                </a:solidFill>
              </a:rPr>
              <a:t>3</a:t>
            </a:r>
            <a:r>
              <a:rPr lang="en-US" altLang="ja-JP" sz="5700" dirty="0"/>
              <a:t>)</a:t>
            </a:r>
            <a:endParaRPr lang="ja-JP" altLang="en-US" sz="5700" dirty="0"/>
          </a:p>
        </p:txBody>
      </p:sp>
      <p:sp>
        <p:nvSpPr>
          <p:cNvPr id="27" name="テキスト ボックス 26">
            <a:extLst>
              <a:ext uri="{FF2B5EF4-FFF2-40B4-BE49-F238E27FC236}">
                <a16:creationId xmlns:a16="http://schemas.microsoft.com/office/drawing/2014/main" id="{620F4828-C51D-B606-8EC5-CE84C1CDC03D}"/>
              </a:ext>
            </a:extLst>
          </p:cNvPr>
          <p:cNvSpPr txBox="1"/>
          <p:nvPr/>
        </p:nvSpPr>
        <p:spPr>
          <a:xfrm>
            <a:off x="16024951" y="1453596"/>
            <a:ext cx="60953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3 × 3 </a:t>
            </a:r>
            <a:r>
              <a:rPr lang="ja-JP" altLang="en-US" sz="4400" dirty="0">
                <a:highlight>
                  <a:srgbClr val="FFFF00"/>
                </a:highlight>
              </a:rPr>
              <a:t>の</a:t>
            </a:r>
            <a:r>
              <a:rPr lang="en-US" altLang="ja-JP" sz="4400" dirty="0">
                <a:highlight>
                  <a:srgbClr val="FFFF00"/>
                </a:highlight>
              </a:rPr>
              <a:t>2</a:t>
            </a:r>
            <a:r>
              <a:rPr lang="ja-JP" altLang="en-US" sz="4400" dirty="0">
                <a:highlight>
                  <a:srgbClr val="FFFF00"/>
                </a:highlight>
              </a:rPr>
              <a:t>次元配列</a:t>
            </a:r>
            <a:endParaRPr kumimoji="0" lang="ja-JP" altLang="en-US" sz="4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
        <p:nvSpPr>
          <p:cNvPr id="11" name="テキスト ボックス 10">
            <a:extLst>
              <a:ext uri="{FF2B5EF4-FFF2-40B4-BE49-F238E27FC236}">
                <a16:creationId xmlns:a16="http://schemas.microsoft.com/office/drawing/2014/main" id="{FBC55AE6-B84A-6EFF-8CA9-9A381F1F3BAF}"/>
              </a:ext>
            </a:extLst>
          </p:cNvPr>
          <p:cNvSpPr txBox="1"/>
          <p:nvPr/>
        </p:nvSpPr>
        <p:spPr>
          <a:xfrm>
            <a:off x="8590218" y="4712608"/>
            <a:ext cx="7434733" cy="4154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8800" dirty="0"/>
              <a:t>[[ 1  2  3 ]</a:t>
            </a:r>
          </a:p>
          <a:p>
            <a:pPr algn="l"/>
            <a:r>
              <a:rPr lang="en-US" altLang="ja-JP" sz="8800" dirty="0"/>
              <a:t> [ 4  5  6 ]</a:t>
            </a:r>
          </a:p>
          <a:p>
            <a:pPr algn="l"/>
            <a:r>
              <a:rPr lang="en-US" altLang="ja-JP" sz="8800" dirty="0"/>
              <a:t> [ 7  8  9 ]]</a:t>
            </a:r>
            <a:endParaRPr lang="ja-JP" altLang="en-US" sz="8800" dirty="0"/>
          </a:p>
        </p:txBody>
      </p:sp>
      <p:sp>
        <p:nvSpPr>
          <p:cNvPr id="15" name="テキスト ボックス 14">
            <a:extLst>
              <a:ext uri="{FF2B5EF4-FFF2-40B4-BE49-F238E27FC236}">
                <a16:creationId xmlns:a16="http://schemas.microsoft.com/office/drawing/2014/main" id="{FE273DDC-D341-13BD-20F3-DF115962E6A4}"/>
              </a:ext>
            </a:extLst>
          </p:cNvPr>
          <p:cNvSpPr txBox="1"/>
          <p:nvPr/>
        </p:nvSpPr>
        <p:spPr>
          <a:xfrm>
            <a:off x="12192000" y="11346904"/>
            <a:ext cx="850127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4400" dirty="0">
                <a:highlight>
                  <a:srgbClr val="FFFF00"/>
                </a:highlight>
              </a:rPr>
              <a:t>[ ]</a:t>
            </a:r>
            <a:r>
              <a:rPr lang="ja-JP" altLang="en-US" sz="4400" dirty="0">
                <a:highlight>
                  <a:srgbClr val="FFFF00"/>
                </a:highlight>
              </a:rPr>
              <a:t>の中に</a:t>
            </a:r>
            <a:r>
              <a:rPr lang="en-US" altLang="ja-JP" sz="4400" dirty="0">
                <a:highlight>
                  <a:srgbClr val="FFFF00"/>
                </a:highlight>
              </a:rPr>
              <a:t>[ ]</a:t>
            </a:r>
            <a:r>
              <a:rPr lang="ja-JP" altLang="en-US" sz="4400" dirty="0">
                <a:highlight>
                  <a:srgbClr val="FFFF00"/>
                </a:highlight>
              </a:rPr>
              <a:t>があるので</a:t>
            </a:r>
            <a:r>
              <a:rPr lang="en-US" altLang="ja-JP" sz="4400" dirty="0">
                <a:highlight>
                  <a:srgbClr val="FFFF00"/>
                </a:highlight>
              </a:rPr>
              <a:t>2</a:t>
            </a:r>
            <a:r>
              <a:rPr lang="ja-JP" altLang="en-US" sz="4400" dirty="0">
                <a:highlight>
                  <a:srgbClr val="FFFF00"/>
                </a:highlight>
              </a:rPr>
              <a:t>次元配列</a:t>
            </a:r>
            <a:endParaRPr lang="en-US" altLang="ja-JP" sz="4400" dirty="0">
              <a:highlight>
                <a:srgbClr val="FFFF00"/>
              </a:highlight>
            </a:endParaRPr>
          </a:p>
        </p:txBody>
      </p:sp>
      <p:sp>
        <p:nvSpPr>
          <p:cNvPr id="9" name="(x_train, y_train),(x_test, y_test) = mnist.load_data()">
            <a:extLst>
              <a:ext uri="{FF2B5EF4-FFF2-40B4-BE49-F238E27FC236}">
                <a16:creationId xmlns:a16="http://schemas.microsoft.com/office/drawing/2014/main" id="{24AD14D8-DF3C-4BB8-BD9F-5B3D15E169E4}"/>
              </a:ext>
            </a:extLst>
          </p:cNvPr>
          <p:cNvSpPr txBox="1"/>
          <p:nvPr/>
        </p:nvSpPr>
        <p:spPr>
          <a:xfrm>
            <a:off x="1733628" y="3081545"/>
            <a:ext cx="6622972"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pPr algn="l"/>
            <a:r>
              <a:rPr lang="en-US" dirty="0"/>
              <a:t>print(x2)</a:t>
            </a:r>
            <a:r>
              <a:rPr lang="ja-JP" altLang="en-US" dirty="0"/>
              <a:t>　</a:t>
            </a:r>
            <a:endParaRPr dirty="0"/>
          </a:p>
        </p:txBody>
      </p:sp>
      <p:sp>
        <p:nvSpPr>
          <p:cNvPr id="2" name="下矢印 1">
            <a:extLst>
              <a:ext uri="{FF2B5EF4-FFF2-40B4-BE49-F238E27FC236}">
                <a16:creationId xmlns:a16="http://schemas.microsoft.com/office/drawing/2014/main" id="{90908A02-FF8A-D80F-5E66-563238722E03}"/>
              </a:ext>
            </a:extLst>
          </p:cNvPr>
          <p:cNvSpPr/>
          <p:nvPr/>
        </p:nvSpPr>
        <p:spPr>
          <a:xfrm>
            <a:off x="7772400" y="4953000"/>
            <a:ext cx="584200" cy="3914592"/>
          </a:xfrm>
          <a:prstGeom prst="downArrow">
            <a:avLst/>
          </a:prstGeom>
          <a:solidFill>
            <a:srgbClr val="FF0000"/>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右矢印 2">
            <a:extLst>
              <a:ext uri="{FF2B5EF4-FFF2-40B4-BE49-F238E27FC236}">
                <a16:creationId xmlns:a16="http://schemas.microsoft.com/office/drawing/2014/main" id="{3244D4FC-5456-507F-2AC2-59B024A043CB}"/>
              </a:ext>
            </a:extLst>
          </p:cNvPr>
          <p:cNvSpPr/>
          <p:nvPr/>
        </p:nvSpPr>
        <p:spPr>
          <a:xfrm>
            <a:off x="9286209" y="3764898"/>
            <a:ext cx="4982133" cy="651308"/>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 name="テキスト ボックス 3">
            <a:extLst>
              <a:ext uri="{FF2B5EF4-FFF2-40B4-BE49-F238E27FC236}">
                <a16:creationId xmlns:a16="http://schemas.microsoft.com/office/drawing/2014/main" id="{9F642EDF-5550-CD13-99E2-83420965DAE1}"/>
              </a:ext>
            </a:extLst>
          </p:cNvPr>
          <p:cNvSpPr txBox="1"/>
          <p:nvPr/>
        </p:nvSpPr>
        <p:spPr>
          <a:xfrm>
            <a:off x="6451600" y="6579248"/>
            <a:ext cx="1193770"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5400" b="0" i="0" u="none" strike="noStrike" cap="none" spc="0" normalizeH="0" baseline="0">
                <a:ln>
                  <a:noFill/>
                </a:ln>
                <a:solidFill>
                  <a:srgbClr val="FF0000"/>
                </a:solidFill>
                <a:effectLst/>
                <a:uFillTx/>
                <a:latin typeface="ヒラギノ角ゴ ProN W6"/>
                <a:ea typeface="ヒラギノ角ゴ ProN W6"/>
                <a:cs typeface="ヒラギノ角ゴ ProN W6"/>
                <a:sym typeface="ヒラギノ角ゴ ProN W6"/>
              </a:rPr>
              <a:t>3</a:t>
            </a:r>
            <a:endParaRPr kumimoji="0" lang="ja-JP" altLang="en-US" sz="5400" b="0" i="0" u="none" strike="noStrike" cap="none" spc="0" normalizeH="0" baseline="0">
              <a:ln>
                <a:noFill/>
              </a:ln>
              <a:solidFill>
                <a:srgbClr val="FF0000"/>
              </a:solidFill>
              <a:effectLst/>
              <a:uFillTx/>
              <a:latin typeface="ヒラギノ角ゴ ProN W6"/>
              <a:ea typeface="ヒラギノ角ゴ ProN W6"/>
              <a:cs typeface="ヒラギノ角ゴ ProN W6"/>
              <a:sym typeface="ヒラギノ角ゴ ProN W6"/>
            </a:endParaRPr>
          </a:p>
        </p:txBody>
      </p:sp>
      <p:sp>
        <p:nvSpPr>
          <p:cNvPr id="5" name="テキスト ボックス 4">
            <a:extLst>
              <a:ext uri="{FF2B5EF4-FFF2-40B4-BE49-F238E27FC236}">
                <a16:creationId xmlns:a16="http://schemas.microsoft.com/office/drawing/2014/main" id="{24AE0FCB-E4CC-B4A2-1777-8EF047E60252}"/>
              </a:ext>
            </a:extLst>
          </p:cNvPr>
          <p:cNvSpPr txBox="1"/>
          <p:nvPr/>
        </p:nvSpPr>
        <p:spPr>
          <a:xfrm>
            <a:off x="10998230" y="2945161"/>
            <a:ext cx="1193770"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5400" b="0" i="0" u="none" strike="noStrike" cap="none" spc="0" normalizeH="0" baseline="0">
                <a:ln>
                  <a:noFill/>
                </a:ln>
                <a:solidFill>
                  <a:schemeClr val="accent1">
                    <a:lumMod val="75000"/>
                  </a:schemeClr>
                </a:solidFill>
                <a:effectLst/>
                <a:uFillTx/>
                <a:latin typeface="ヒラギノ角ゴ ProN W6"/>
                <a:ea typeface="ヒラギノ角ゴ ProN W6"/>
                <a:cs typeface="ヒラギノ角ゴ ProN W6"/>
                <a:sym typeface="ヒラギノ角ゴ ProN W6"/>
              </a:rPr>
              <a:t>3</a:t>
            </a:r>
            <a:endParaRPr kumimoji="0" lang="ja-JP" altLang="en-US" sz="5400" b="0" i="0" u="none" strike="noStrike" cap="none" spc="0" normalizeH="0" baseline="0">
              <a:ln>
                <a:noFill/>
              </a:ln>
              <a:solidFill>
                <a:schemeClr val="accent1">
                  <a:lumMod val="75000"/>
                </a:schemeClr>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110141803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EC204F-F67B-5D77-C564-7C52E4C5635D}"/>
              </a:ext>
            </a:extLst>
          </p:cNvPr>
          <p:cNvSpPr txBox="1"/>
          <p:nvPr/>
        </p:nvSpPr>
        <p:spPr>
          <a:xfrm>
            <a:off x="1762539" y="365504"/>
            <a:ext cx="458525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(2,3,2)</a:t>
            </a: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は？</a:t>
            </a:r>
          </a:p>
        </p:txBody>
      </p:sp>
    </p:spTree>
    <p:extLst>
      <p:ext uri="{BB962C8B-B14F-4D97-AF65-F5344CB8AC3E}">
        <p14:creationId xmlns:p14="http://schemas.microsoft.com/office/powerpoint/2010/main" val="3716470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EC204F-F67B-5D77-C564-7C52E4C5635D}"/>
              </a:ext>
            </a:extLst>
          </p:cNvPr>
          <p:cNvSpPr txBox="1"/>
          <p:nvPr/>
        </p:nvSpPr>
        <p:spPr>
          <a:xfrm>
            <a:off x="1762539" y="365504"/>
            <a:ext cx="458525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en-US" altLang="ja-JP" sz="6000" b="0" i="0" u="none" strike="noStrike" cap="none" spc="0" normalizeH="0" baseline="0" dirty="0">
                <a:ln>
                  <a:noFill/>
                </a:ln>
                <a:solidFill>
                  <a:schemeClr val="accent1">
                    <a:lumMod val="75000"/>
                  </a:schemeClr>
                </a:solidFill>
                <a:effectLst/>
                <a:uFillTx/>
                <a:latin typeface="ヒラギノ角ゴ ProN W6"/>
                <a:ea typeface="ヒラギノ角ゴ ProN W6"/>
                <a:cs typeface="ヒラギノ角ゴ ProN W6"/>
                <a:sym typeface="ヒラギノ角ゴ ProN W6"/>
              </a:rPr>
              <a:t>2</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,3,2)</a:t>
            </a: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は？</a:t>
            </a:r>
          </a:p>
        </p:txBody>
      </p:sp>
      <p:sp>
        <p:nvSpPr>
          <p:cNvPr id="3" name="テキスト ボックス 2">
            <a:extLst>
              <a:ext uri="{FF2B5EF4-FFF2-40B4-BE49-F238E27FC236}">
                <a16:creationId xmlns:a16="http://schemas.microsoft.com/office/drawing/2014/main" id="{BF2267AF-A404-EA27-FC7B-93F2970B045F}"/>
              </a:ext>
            </a:extLst>
          </p:cNvPr>
          <p:cNvSpPr txBox="1"/>
          <p:nvPr/>
        </p:nvSpPr>
        <p:spPr>
          <a:xfrm>
            <a:off x="1762539" y="1619680"/>
            <a:ext cx="17541461"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6000" dirty="0"/>
              <a:t>()</a:t>
            </a:r>
            <a:r>
              <a:rPr lang="ja-JP" altLang="en-US" sz="6000" dirty="0"/>
              <a:t>の１つ目が</a:t>
            </a:r>
            <a:r>
              <a:rPr lang="en-US" altLang="ja-JP" sz="6000" dirty="0"/>
              <a:t>2</a:t>
            </a:r>
            <a:r>
              <a:rPr lang="ja-JP" altLang="en-US" sz="6000" dirty="0"/>
              <a:t>なので一番外側の</a:t>
            </a:r>
            <a:r>
              <a:rPr lang="en-US" altLang="ja-JP" sz="6000" dirty="0"/>
              <a:t>[ ]</a:t>
            </a:r>
            <a:r>
              <a:rPr lang="ja-JP" altLang="en-US" sz="6000" dirty="0"/>
              <a:t>の要素は</a:t>
            </a:r>
            <a:r>
              <a:rPr lang="en-US" altLang="ja-JP" sz="6000" dirty="0"/>
              <a:t>2</a:t>
            </a:r>
            <a:r>
              <a:rPr lang="ja-JP" altLang="en-US" sz="6000" dirty="0"/>
              <a:t>つ</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55" name="テキスト ボックス 54">
            <a:extLst>
              <a:ext uri="{FF2B5EF4-FFF2-40B4-BE49-F238E27FC236}">
                <a16:creationId xmlns:a16="http://schemas.microsoft.com/office/drawing/2014/main" id="{A70F05E9-6860-BC98-C277-C46BF295B3C4}"/>
              </a:ext>
            </a:extLst>
          </p:cNvPr>
          <p:cNvSpPr txBox="1"/>
          <p:nvPr/>
        </p:nvSpPr>
        <p:spPr>
          <a:xfrm>
            <a:off x="2086940" y="2782539"/>
            <a:ext cx="202101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 [   ,   ], [   ,   ], [   ,   ] ], [ [   ,   ], [   ,   ], [   ,   ] ] ]</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2" name="正方形/長方形 11">
            <a:extLst>
              <a:ext uri="{FF2B5EF4-FFF2-40B4-BE49-F238E27FC236}">
                <a16:creationId xmlns:a16="http://schemas.microsoft.com/office/drawing/2014/main" id="{2DA81636-12D2-A375-B4A8-3784E2BE826A}"/>
              </a:ext>
            </a:extLst>
          </p:cNvPr>
          <p:cNvSpPr/>
          <p:nvPr/>
        </p:nvSpPr>
        <p:spPr>
          <a:xfrm>
            <a:off x="2794706" y="2749735"/>
            <a:ext cx="9115940" cy="1080277"/>
          </a:xfrm>
          <a:prstGeom prst="rect">
            <a:avLst/>
          </a:prstGeom>
          <a:solidFill>
            <a:schemeClr val="accent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6" name="正方形/長方形 55">
            <a:extLst>
              <a:ext uri="{FF2B5EF4-FFF2-40B4-BE49-F238E27FC236}">
                <a16:creationId xmlns:a16="http://schemas.microsoft.com/office/drawing/2014/main" id="{7B505216-8941-165C-D5EA-296F7BB3719C}"/>
              </a:ext>
            </a:extLst>
          </p:cNvPr>
          <p:cNvSpPr/>
          <p:nvPr/>
        </p:nvSpPr>
        <p:spPr>
          <a:xfrm>
            <a:off x="12338609" y="2713028"/>
            <a:ext cx="9115940" cy="1080277"/>
          </a:xfrm>
          <a:prstGeom prst="rect">
            <a:avLst/>
          </a:prstGeom>
          <a:solidFill>
            <a:schemeClr val="accent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Tree>
    <p:extLst>
      <p:ext uri="{BB962C8B-B14F-4D97-AF65-F5344CB8AC3E}">
        <p14:creationId xmlns:p14="http://schemas.microsoft.com/office/powerpoint/2010/main" val="71350950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a:extLst>
              <a:ext uri="{FF2B5EF4-FFF2-40B4-BE49-F238E27FC236}">
                <a16:creationId xmlns:a16="http://schemas.microsoft.com/office/drawing/2014/main" id="{775CBD2A-2E2E-3C05-8379-9CDE183A4D0B}"/>
              </a:ext>
            </a:extLst>
          </p:cNvPr>
          <p:cNvSpPr/>
          <p:nvPr/>
        </p:nvSpPr>
        <p:spPr>
          <a:xfrm>
            <a:off x="12388983" y="5568138"/>
            <a:ext cx="9194349" cy="1200658"/>
          </a:xfrm>
          <a:prstGeom prst="rect">
            <a:avLst/>
          </a:prstGeom>
          <a:solidFill>
            <a:srgbClr val="00A2FF">
              <a:alpha val="47451"/>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7" name="正方形/長方形 56">
            <a:extLst>
              <a:ext uri="{FF2B5EF4-FFF2-40B4-BE49-F238E27FC236}">
                <a16:creationId xmlns:a16="http://schemas.microsoft.com/office/drawing/2014/main" id="{3A5DCFCE-0C19-683C-6793-61BF4AE521F5}"/>
              </a:ext>
            </a:extLst>
          </p:cNvPr>
          <p:cNvSpPr/>
          <p:nvPr/>
        </p:nvSpPr>
        <p:spPr>
          <a:xfrm>
            <a:off x="2741697" y="5568138"/>
            <a:ext cx="9194349" cy="1200658"/>
          </a:xfrm>
          <a:prstGeom prst="rect">
            <a:avLst/>
          </a:prstGeom>
          <a:solidFill>
            <a:srgbClr val="00A2FF">
              <a:alpha val="47451"/>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9" name="テキスト ボックス 48">
            <a:extLst>
              <a:ext uri="{FF2B5EF4-FFF2-40B4-BE49-F238E27FC236}">
                <a16:creationId xmlns:a16="http://schemas.microsoft.com/office/drawing/2014/main" id="{B04DA6AB-C9F3-000D-A87D-802D4461F8EF}"/>
              </a:ext>
            </a:extLst>
          </p:cNvPr>
          <p:cNvSpPr txBox="1"/>
          <p:nvPr/>
        </p:nvSpPr>
        <p:spPr>
          <a:xfrm>
            <a:off x="2086940" y="5658179"/>
            <a:ext cx="202101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 [   ,   ], [   ,   ], [   ,   ] ], [ [   ,   ], [   ,   ], [   ,   ] ] ]</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2" name="テキスト ボックス 1">
            <a:extLst>
              <a:ext uri="{FF2B5EF4-FFF2-40B4-BE49-F238E27FC236}">
                <a16:creationId xmlns:a16="http://schemas.microsoft.com/office/drawing/2014/main" id="{76EC204F-F67B-5D77-C564-7C52E4C5635D}"/>
              </a:ext>
            </a:extLst>
          </p:cNvPr>
          <p:cNvSpPr txBox="1"/>
          <p:nvPr/>
        </p:nvSpPr>
        <p:spPr>
          <a:xfrm>
            <a:off x="1762539" y="365504"/>
            <a:ext cx="458525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en-US" altLang="ja-JP" sz="6000" b="0" i="0" u="none" strike="noStrike" cap="none" spc="0" normalizeH="0" baseline="0" dirty="0">
                <a:ln>
                  <a:noFill/>
                </a:ln>
                <a:solidFill>
                  <a:schemeClr val="accent1">
                    <a:lumMod val="75000"/>
                  </a:schemeClr>
                </a:solidFill>
                <a:effectLst/>
                <a:uFillTx/>
                <a:latin typeface="ヒラギノ角ゴ ProN W6"/>
                <a:ea typeface="ヒラギノ角ゴ ProN W6"/>
                <a:cs typeface="ヒラギノ角ゴ ProN W6"/>
                <a:sym typeface="ヒラギノ角ゴ ProN W6"/>
              </a:rPr>
              <a:t>2</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en-US" altLang="ja-JP" sz="6000" b="0" i="0" u="none" strike="noStrike" cap="none" spc="0" normalizeH="0" baseline="0" dirty="0">
                <a:ln>
                  <a:noFill/>
                </a:ln>
                <a:solidFill>
                  <a:schemeClr val="accent5">
                    <a:lumMod val="75000"/>
                  </a:schemeClr>
                </a:solidFill>
                <a:effectLst/>
                <a:uFillTx/>
                <a:latin typeface="ヒラギノ角ゴ ProN W6"/>
                <a:ea typeface="ヒラギノ角ゴ ProN W6"/>
                <a:cs typeface="ヒラギノ角ゴ ProN W6"/>
                <a:sym typeface="ヒラギノ角ゴ ProN W6"/>
              </a:rPr>
              <a:t>3</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,2)</a:t>
            </a: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は？</a:t>
            </a:r>
          </a:p>
        </p:txBody>
      </p:sp>
      <p:sp>
        <p:nvSpPr>
          <p:cNvPr id="3" name="テキスト ボックス 2">
            <a:extLst>
              <a:ext uri="{FF2B5EF4-FFF2-40B4-BE49-F238E27FC236}">
                <a16:creationId xmlns:a16="http://schemas.microsoft.com/office/drawing/2014/main" id="{BF2267AF-A404-EA27-FC7B-93F2970B045F}"/>
              </a:ext>
            </a:extLst>
          </p:cNvPr>
          <p:cNvSpPr txBox="1"/>
          <p:nvPr/>
        </p:nvSpPr>
        <p:spPr>
          <a:xfrm>
            <a:off x="1762539" y="1619680"/>
            <a:ext cx="17541461"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6000" dirty="0"/>
              <a:t>()</a:t>
            </a:r>
            <a:r>
              <a:rPr lang="ja-JP" altLang="en-US" sz="6000" dirty="0"/>
              <a:t>の１つ目が</a:t>
            </a:r>
            <a:r>
              <a:rPr lang="en-US" altLang="ja-JP" sz="6000" dirty="0"/>
              <a:t>2</a:t>
            </a:r>
            <a:r>
              <a:rPr lang="ja-JP" altLang="en-US" sz="6000" dirty="0"/>
              <a:t>なので一番外側の</a:t>
            </a:r>
            <a:r>
              <a:rPr lang="en-US" altLang="ja-JP" sz="6000" dirty="0"/>
              <a:t>[ ]</a:t>
            </a:r>
            <a:r>
              <a:rPr lang="ja-JP" altLang="en-US" sz="6000" dirty="0"/>
              <a:t>の要素は</a:t>
            </a:r>
            <a:r>
              <a:rPr lang="en-US" altLang="ja-JP" sz="6000" dirty="0"/>
              <a:t>2</a:t>
            </a:r>
            <a:r>
              <a:rPr lang="ja-JP" altLang="en-US" sz="6000" dirty="0"/>
              <a:t>つ</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6" name="テキスト ボックス 5">
            <a:extLst>
              <a:ext uri="{FF2B5EF4-FFF2-40B4-BE49-F238E27FC236}">
                <a16:creationId xmlns:a16="http://schemas.microsoft.com/office/drawing/2014/main" id="{C5E3CBA2-8A7C-6EE5-30AC-82046D851C60}"/>
              </a:ext>
            </a:extLst>
          </p:cNvPr>
          <p:cNvSpPr txBox="1"/>
          <p:nvPr/>
        </p:nvSpPr>
        <p:spPr>
          <a:xfrm>
            <a:off x="1762539" y="4064941"/>
            <a:ext cx="16273673"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6000" dirty="0"/>
              <a:t>()</a:t>
            </a:r>
            <a:r>
              <a:rPr lang="ja-JP" altLang="en-US" sz="6000" dirty="0"/>
              <a:t>の２つ目が</a:t>
            </a:r>
            <a:r>
              <a:rPr lang="en-US" altLang="ja-JP" sz="6000" dirty="0"/>
              <a:t>3</a:t>
            </a:r>
            <a:r>
              <a:rPr lang="ja-JP" altLang="en-US" sz="6000" dirty="0"/>
              <a:t>なので</a:t>
            </a:r>
            <a:r>
              <a:rPr lang="en-US" altLang="ja-JP" sz="6000" dirty="0"/>
              <a:t>2</a:t>
            </a:r>
            <a:r>
              <a:rPr lang="ja-JP" altLang="en-US" sz="6000" dirty="0"/>
              <a:t>つ目の</a:t>
            </a:r>
            <a:r>
              <a:rPr lang="en-US" altLang="ja-JP" sz="6000" dirty="0"/>
              <a:t>[ ]</a:t>
            </a:r>
            <a:r>
              <a:rPr lang="ja-JP" altLang="en-US" sz="6000" dirty="0"/>
              <a:t>の要素は３つ</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7" name="正方形/長方形 16">
            <a:extLst>
              <a:ext uri="{FF2B5EF4-FFF2-40B4-BE49-F238E27FC236}">
                <a16:creationId xmlns:a16="http://schemas.microsoft.com/office/drawing/2014/main" id="{F8FAB431-F938-DC65-69D8-F99B533D4602}"/>
              </a:ext>
            </a:extLst>
          </p:cNvPr>
          <p:cNvSpPr/>
          <p:nvPr/>
        </p:nvSpPr>
        <p:spPr>
          <a:xfrm>
            <a:off x="3342942" y="5617665"/>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0" name="正方形/長方形 49">
            <a:extLst>
              <a:ext uri="{FF2B5EF4-FFF2-40B4-BE49-F238E27FC236}">
                <a16:creationId xmlns:a16="http://schemas.microsoft.com/office/drawing/2014/main" id="{7653A365-EF5D-EC3D-A392-DE4858F98ACD}"/>
              </a:ext>
            </a:extLst>
          </p:cNvPr>
          <p:cNvSpPr/>
          <p:nvPr/>
        </p:nvSpPr>
        <p:spPr>
          <a:xfrm>
            <a:off x="6160223" y="5617665"/>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1" name="正方形/長方形 50">
            <a:extLst>
              <a:ext uri="{FF2B5EF4-FFF2-40B4-BE49-F238E27FC236}">
                <a16:creationId xmlns:a16="http://schemas.microsoft.com/office/drawing/2014/main" id="{886394A6-E04C-08CE-4BE3-5E6FA77FE1D4}"/>
              </a:ext>
            </a:extLst>
          </p:cNvPr>
          <p:cNvSpPr/>
          <p:nvPr/>
        </p:nvSpPr>
        <p:spPr>
          <a:xfrm>
            <a:off x="9000950" y="5617665"/>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2" name="正方形/長方形 51">
            <a:extLst>
              <a:ext uri="{FF2B5EF4-FFF2-40B4-BE49-F238E27FC236}">
                <a16:creationId xmlns:a16="http://schemas.microsoft.com/office/drawing/2014/main" id="{1C929742-A572-1CD3-7CB4-510E6D9502F3}"/>
              </a:ext>
            </a:extLst>
          </p:cNvPr>
          <p:cNvSpPr/>
          <p:nvPr/>
        </p:nvSpPr>
        <p:spPr>
          <a:xfrm>
            <a:off x="12913784" y="5603824"/>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3" name="正方形/長方形 52">
            <a:extLst>
              <a:ext uri="{FF2B5EF4-FFF2-40B4-BE49-F238E27FC236}">
                <a16:creationId xmlns:a16="http://schemas.microsoft.com/office/drawing/2014/main" id="{881F3FEC-C2C2-F2A0-89BC-19D236AFD019}"/>
              </a:ext>
            </a:extLst>
          </p:cNvPr>
          <p:cNvSpPr/>
          <p:nvPr/>
        </p:nvSpPr>
        <p:spPr>
          <a:xfrm>
            <a:off x="15731065" y="5603824"/>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4" name="正方形/長方形 53">
            <a:extLst>
              <a:ext uri="{FF2B5EF4-FFF2-40B4-BE49-F238E27FC236}">
                <a16:creationId xmlns:a16="http://schemas.microsoft.com/office/drawing/2014/main" id="{725346B0-540A-34D0-2897-AC26C420B798}"/>
              </a:ext>
            </a:extLst>
          </p:cNvPr>
          <p:cNvSpPr/>
          <p:nvPr/>
        </p:nvSpPr>
        <p:spPr>
          <a:xfrm>
            <a:off x="18571792" y="5603824"/>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5" name="テキスト ボックス 54">
            <a:extLst>
              <a:ext uri="{FF2B5EF4-FFF2-40B4-BE49-F238E27FC236}">
                <a16:creationId xmlns:a16="http://schemas.microsoft.com/office/drawing/2014/main" id="{A70F05E9-6860-BC98-C277-C46BF295B3C4}"/>
              </a:ext>
            </a:extLst>
          </p:cNvPr>
          <p:cNvSpPr txBox="1"/>
          <p:nvPr/>
        </p:nvSpPr>
        <p:spPr>
          <a:xfrm>
            <a:off x="2086940" y="2782539"/>
            <a:ext cx="202101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 [   ,   ], [   ,   ], [   ,   ] ], [ [   ,   ], [   ,   ], [   ,   ] ] ]</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2" name="正方形/長方形 11">
            <a:extLst>
              <a:ext uri="{FF2B5EF4-FFF2-40B4-BE49-F238E27FC236}">
                <a16:creationId xmlns:a16="http://schemas.microsoft.com/office/drawing/2014/main" id="{2DA81636-12D2-A375-B4A8-3784E2BE826A}"/>
              </a:ext>
            </a:extLst>
          </p:cNvPr>
          <p:cNvSpPr/>
          <p:nvPr/>
        </p:nvSpPr>
        <p:spPr>
          <a:xfrm>
            <a:off x="2794706" y="2749735"/>
            <a:ext cx="9115940" cy="1080277"/>
          </a:xfrm>
          <a:prstGeom prst="rect">
            <a:avLst/>
          </a:prstGeom>
          <a:solidFill>
            <a:schemeClr val="accent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6" name="正方形/長方形 55">
            <a:extLst>
              <a:ext uri="{FF2B5EF4-FFF2-40B4-BE49-F238E27FC236}">
                <a16:creationId xmlns:a16="http://schemas.microsoft.com/office/drawing/2014/main" id="{7B505216-8941-165C-D5EA-296F7BB3719C}"/>
              </a:ext>
            </a:extLst>
          </p:cNvPr>
          <p:cNvSpPr/>
          <p:nvPr/>
        </p:nvSpPr>
        <p:spPr>
          <a:xfrm>
            <a:off x="12338609" y="2713028"/>
            <a:ext cx="9115940" cy="1080277"/>
          </a:xfrm>
          <a:prstGeom prst="rect">
            <a:avLst/>
          </a:prstGeom>
          <a:solidFill>
            <a:schemeClr val="accent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Tree>
    <p:extLst>
      <p:ext uri="{BB962C8B-B14F-4D97-AF65-F5344CB8AC3E}">
        <p14:creationId xmlns:p14="http://schemas.microsoft.com/office/powerpoint/2010/main" val="23309521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深層学習(教師あり機械学習)の復習"/>
          <p:cNvSpPr txBox="1"/>
          <p:nvPr/>
        </p:nvSpPr>
        <p:spPr>
          <a:xfrm>
            <a:off x="6340754" y="649647"/>
            <a:ext cx="11702492"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深層学習(教師あり機械学習)の復習</a:t>
            </a:r>
          </a:p>
        </p:txBody>
      </p:sp>
      <p:sp>
        <p:nvSpPr>
          <p:cNvPr id="139" name="データを用意する"/>
          <p:cNvSpPr txBox="1"/>
          <p:nvPr/>
        </p:nvSpPr>
        <p:spPr>
          <a:xfrm>
            <a:off x="1508864" y="3388212"/>
            <a:ext cx="60071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データを用意する</a:t>
            </a:r>
          </a:p>
        </p:txBody>
      </p:sp>
      <p:sp>
        <p:nvSpPr>
          <p:cNvPr id="140" name="四角形"/>
          <p:cNvSpPr/>
          <p:nvPr/>
        </p:nvSpPr>
        <p:spPr>
          <a:xfrm>
            <a:off x="1512281" y="6975109"/>
            <a:ext cx="2944750" cy="3564051"/>
          </a:xfrm>
          <a:prstGeom prst="rect">
            <a:avLst/>
          </a:prstGeom>
          <a:solidFill>
            <a:schemeClr val="accent1">
              <a:alpha val="48472"/>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41" name="四角形"/>
          <p:cNvSpPr/>
          <p:nvPr/>
        </p:nvSpPr>
        <p:spPr>
          <a:xfrm>
            <a:off x="5274947" y="7055607"/>
            <a:ext cx="1907263" cy="3403055"/>
          </a:xfrm>
          <a:prstGeom prst="rect">
            <a:avLst/>
          </a:prstGeom>
          <a:solidFill>
            <a:schemeClr val="accent1">
              <a:alpha val="45584"/>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42" name="x(特徴量データ)"/>
          <p:cNvSpPr txBox="1"/>
          <p:nvPr/>
        </p:nvSpPr>
        <p:spPr>
          <a:xfrm>
            <a:off x="1512281" y="6134802"/>
            <a:ext cx="294475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x(特徴量データ)</a:t>
            </a:r>
          </a:p>
        </p:txBody>
      </p:sp>
      <p:sp>
        <p:nvSpPr>
          <p:cNvPr id="143" name="y(正解データ)"/>
          <p:cNvSpPr txBox="1"/>
          <p:nvPr/>
        </p:nvSpPr>
        <p:spPr>
          <a:xfrm>
            <a:off x="4944608" y="6134802"/>
            <a:ext cx="256794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y(正解データ)</a:t>
            </a:r>
          </a:p>
        </p:txBody>
      </p:sp>
      <p:sp>
        <p:nvSpPr>
          <p:cNvPr id="144" name="x"/>
          <p:cNvSpPr txBox="1"/>
          <p:nvPr/>
        </p:nvSpPr>
        <p:spPr>
          <a:xfrm>
            <a:off x="2809967" y="8174299"/>
            <a:ext cx="34937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a:t>
            </a:r>
          </a:p>
        </p:txBody>
      </p:sp>
      <p:sp>
        <p:nvSpPr>
          <p:cNvPr id="145" name="y"/>
          <p:cNvSpPr txBox="1"/>
          <p:nvPr/>
        </p:nvSpPr>
        <p:spPr>
          <a:xfrm>
            <a:off x="6051794" y="8174299"/>
            <a:ext cx="35356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a:extLst>
              <a:ext uri="{FF2B5EF4-FFF2-40B4-BE49-F238E27FC236}">
                <a16:creationId xmlns:a16="http://schemas.microsoft.com/office/drawing/2014/main" id="{7E6E817E-7937-95A0-B5DC-0BF8D07D2DDC}"/>
              </a:ext>
            </a:extLst>
          </p:cNvPr>
          <p:cNvSpPr/>
          <p:nvPr/>
        </p:nvSpPr>
        <p:spPr>
          <a:xfrm>
            <a:off x="12971571" y="8618514"/>
            <a:ext cx="2331028" cy="1216376"/>
          </a:xfrm>
          <a:prstGeom prst="rect">
            <a:avLst/>
          </a:prstGeom>
          <a:solidFill>
            <a:srgbClr val="FF644E">
              <a:alpha val="51373"/>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3" name="正方形/長方形 62">
            <a:extLst>
              <a:ext uri="{FF2B5EF4-FFF2-40B4-BE49-F238E27FC236}">
                <a16:creationId xmlns:a16="http://schemas.microsoft.com/office/drawing/2014/main" id="{D2E3E903-71A4-FDAD-4BDC-DA1A5A3C263A}"/>
              </a:ext>
            </a:extLst>
          </p:cNvPr>
          <p:cNvSpPr/>
          <p:nvPr/>
        </p:nvSpPr>
        <p:spPr>
          <a:xfrm>
            <a:off x="15780095" y="8618514"/>
            <a:ext cx="2331028" cy="1216376"/>
          </a:xfrm>
          <a:prstGeom prst="rect">
            <a:avLst/>
          </a:prstGeom>
          <a:solidFill>
            <a:srgbClr val="FF644E">
              <a:alpha val="51373"/>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4" name="正方形/長方形 63">
            <a:extLst>
              <a:ext uri="{FF2B5EF4-FFF2-40B4-BE49-F238E27FC236}">
                <a16:creationId xmlns:a16="http://schemas.microsoft.com/office/drawing/2014/main" id="{69BD2934-C5DD-D8BF-129C-7235089E9793}"/>
              </a:ext>
            </a:extLst>
          </p:cNvPr>
          <p:cNvSpPr/>
          <p:nvPr/>
        </p:nvSpPr>
        <p:spPr>
          <a:xfrm>
            <a:off x="18621359" y="8630763"/>
            <a:ext cx="2331028" cy="1216376"/>
          </a:xfrm>
          <a:prstGeom prst="rect">
            <a:avLst/>
          </a:prstGeom>
          <a:solidFill>
            <a:srgbClr val="FF644E">
              <a:alpha val="51373"/>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0" name="正方形/長方形 59">
            <a:extLst>
              <a:ext uri="{FF2B5EF4-FFF2-40B4-BE49-F238E27FC236}">
                <a16:creationId xmlns:a16="http://schemas.microsoft.com/office/drawing/2014/main" id="{B9C1AB6A-7BC8-797C-CECC-62AC94B57415}"/>
              </a:ext>
            </a:extLst>
          </p:cNvPr>
          <p:cNvSpPr/>
          <p:nvPr/>
        </p:nvSpPr>
        <p:spPr>
          <a:xfrm>
            <a:off x="6202266" y="8598460"/>
            <a:ext cx="2331028" cy="1216376"/>
          </a:xfrm>
          <a:prstGeom prst="rect">
            <a:avLst/>
          </a:prstGeom>
          <a:solidFill>
            <a:srgbClr val="FF644E">
              <a:alpha val="51373"/>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1" name="正方形/長方形 60">
            <a:extLst>
              <a:ext uri="{FF2B5EF4-FFF2-40B4-BE49-F238E27FC236}">
                <a16:creationId xmlns:a16="http://schemas.microsoft.com/office/drawing/2014/main" id="{45F784AB-E5C0-53AF-4660-C36B30F24873}"/>
              </a:ext>
            </a:extLst>
          </p:cNvPr>
          <p:cNvSpPr/>
          <p:nvPr/>
        </p:nvSpPr>
        <p:spPr>
          <a:xfrm>
            <a:off x="9055368" y="8598460"/>
            <a:ext cx="2331028" cy="1216376"/>
          </a:xfrm>
          <a:prstGeom prst="rect">
            <a:avLst/>
          </a:prstGeom>
          <a:solidFill>
            <a:srgbClr val="FF644E">
              <a:alpha val="51373"/>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9" name="正方形/長方形 58">
            <a:extLst>
              <a:ext uri="{FF2B5EF4-FFF2-40B4-BE49-F238E27FC236}">
                <a16:creationId xmlns:a16="http://schemas.microsoft.com/office/drawing/2014/main" id="{925A21CF-E850-B250-A34D-684D1F4CA173}"/>
              </a:ext>
            </a:extLst>
          </p:cNvPr>
          <p:cNvSpPr/>
          <p:nvPr/>
        </p:nvSpPr>
        <p:spPr>
          <a:xfrm>
            <a:off x="3393742" y="8598460"/>
            <a:ext cx="2331028" cy="1216376"/>
          </a:xfrm>
          <a:prstGeom prst="rect">
            <a:avLst/>
          </a:prstGeom>
          <a:solidFill>
            <a:srgbClr val="FF644E">
              <a:alpha val="51373"/>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8" name="正方形/長方形 57">
            <a:extLst>
              <a:ext uri="{FF2B5EF4-FFF2-40B4-BE49-F238E27FC236}">
                <a16:creationId xmlns:a16="http://schemas.microsoft.com/office/drawing/2014/main" id="{775CBD2A-2E2E-3C05-8379-9CDE183A4D0B}"/>
              </a:ext>
            </a:extLst>
          </p:cNvPr>
          <p:cNvSpPr/>
          <p:nvPr/>
        </p:nvSpPr>
        <p:spPr>
          <a:xfrm>
            <a:off x="12388983" y="5568138"/>
            <a:ext cx="9194349" cy="1200658"/>
          </a:xfrm>
          <a:prstGeom prst="rect">
            <a:avLst/>
          </a:prstGeom>
          <a:solidFill>
            <a:srgbClr val="00A2FF">
              <a:alpha val="47451"/>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7" name="正方形/長方形 56">
            <a:extLst>
              <a:ext uri="{FF2B5EF4-FFF2-40B4-BE49-F238E27FC236}">
                <a16:creationId xmlns:a16="http://schemas.microsoft.com/office/drawing/2014/main" id="{3A5DCFCE-0C19-683C-6793-61BF4AE521F5}"/>
              </a:ext>
            </a:extLst>
          </p:cNvPr>
          <p:cNvSpPr/>
          <p:nvPr/>
        </p:nvSpPr>
        <p:spPr>
          <a:xfrm>
            <a:off x="2741697" y="5568138"/>
            <a:ext cx="9194349" cy="1200658"/>
          </a:xfrm>
          <a:prstGeom prst="rect">
            <a:avLst/>
          </a:prstGeom>
          <a:solidFill>
            <a:srgbClr val="00A2FF">
              <a:alpha val="47451"/>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9" name="テキスト ボックス 48">
            <a:extLst>
              <a:ext uri="{FF2B5EF4-FFF2-40B4-BE49-F238E27FC236}">
                <a16:creationId xmlns:a16="http://schemas.microsoft.com/office/drawing/2014/main" id="{B04DA6AB-C9F3-000D-A87D-802D4461F8EF}"/>
              </a:ext>
            </a:extLst>
          </p:cNvPr>
          <p:cNvSpPr txBox="1"/>
          <p:nvPr/>
        </p:nvSpPr>
        <p:spPr>
          <a:xfrm>
            <a:off x="2086940" y="5658179"/>
            <a:ext cx="202101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 [   ,   ], [   ,   ], [   ,   ] ], [ [   ,   ], [   ,   ], [   ,   ] ] ]</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2" name="テキスト ボックス 1">
            <a:extLst>
              <a:ext uri="{FF2B5EF4-FFF2-40B4-BE49-F238E27FC236}">
                <a16:creationId xmlns:a16="http://schemas.microsoft.com/office/drawing/2014/main" id="{76EC204F-F67B-5D77-C564-7C52E4C5635D}"/>
              </a:ext>
            </a:extLst>
          </p:cNvPr>
          <p:cNvSpPr txBox="1"/>
          <p:nvPr/>
        </p:nvSpPr>
        <p:spPr>
          <a:xfrm>
            <a:off x="1762539" y="365504"/>
            <a:ext cx="458525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en-US" altLang="ja-JP" sz="6000" b="0" i="0" u="none" strike="noStrike" cap="none" spc="0" normalizeH="0" baseline="0" dirty="0">
                <a:ln>
                  <a:noFill/>
                </a:ln>
                <a:solidFill>
                  <a:schemeClr val="accent1">
                    <a:lumMod val="75000"/>
                  </a:schemeClr>
                </a:solidFill>
                <a:effectLst/>
                <a:uFillTx/>
                <a:latin typeface="ヒラギノ角ゴ ProN W6"/>
                <a:ea typeface="ヒラギノ角ゴ ProN W6"/>
                <a:cs typeface="ヒラギノ角ゴ ProN W6"/>
                <a:sym typeface="ヒラギノ角ゴ ProN W6"/>
              </a:rPr>
              <a:t>2</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en-US" altLang="ja-JP" sz="6000" b="0" i="0" u="none" strike="noStrike" cap="none" spc="0" normalizeH="0" baseline="0" dirty="0">
                <a:ln>
                  <a:noFill/>
                </a:ln>
                <a:solidFill>
                  <a:schemeClr val="accent5">
                    <a:lumMod val="75000"/>
                  </a:schemeClr>
                </a:solidFill>
                <a:effectLst/>
                <a:uFillTx/>
                <a:latin typeface="ヒラギノ角ゴ ProN W6"/>
                <a:ea typeface="ヒラギノ角ゴ ProN W6"/>
                <a:cs typeface="ヒラギノ角ゴ ProN W6"/>
                <a:sym typeface="ヒラギノ角ゴ ProN W6"/>
              </a:rPr>
              <a:t>3</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en-US" altLang="ja-JP" sz="6000" b="0" i="0" u="none" strike="noStrike" cap="none" spc="0" normalizeH="0" baseline="0" dirty="0">
                <a:ln>
                  <a:noFill/>
                </a:ln>
                <a:solidFill>
                  <a:schemeClr val="accent3">
                    <a:lumMod val="75000"/>
                  </a:schemeClr>
                </a:solidFill>
                <a:effectLst/>
                <a:uFillTx/>
                <a:latin typeface="ヒラギノ角ゴ ProN W6"/>
                <a:ea typeface="ヒラギノ角ゴ ProN W6"/>
                <a:cs typeface="ヒラギノ角ゴ ProN W6"/>
                <a:sym typeface="ヒラギノ角ゴ ProN W6"/>
              </a:rPr>
              <a:t>2</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は？</a:t>
            </a:r>
          </a:p>
        </p:txBody>
      </p:sp>
      <p:sp>
        <p:nvSpPr>
          <p:cNvPr id="3" name="テキスト ボックス 2">
            <a:extLst>
              <a:ext uri="{FF2B5EF4-FFF2-40B4-BE49-F238E27FC236}">
                <a16:creationId xmlns:a16="http://schemas.microsoft.com/office/drawing/2014/main" id="{BF2267AF-A404-EA27-FC7B-93F2970B045F}"/>
              </a:ext>
            </a:extLst>
          </p:cNvPr>
          <p:cNvSpPr txBox="1"/>
          <p:nvPr/>
        </p:nvSpPr>
        <p:spPr>
          <a:xfrm>
            <a:off x="1762539" y="1619680"/>
            <a:ext cx="17541461"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6000" dirty="0"/>
              <a:t>()</a:t>
            </a:r>
            <a:r>
              <a:rPr lang="ja-JP" altLang="en-US" sz="6000" dirty="0"/>
              <a:t>の１つ目が</a:t>
            </a:r>
            <a:r>
              <a:rPr lang="en-US" altLang="ja-JP" sz="6000" dirty="0"/>
              <a:t>2</a:t>
            </a:r>
            <a:r>
              <a:rPr lang="ja-JP" altLang="en-US" sz="6000" dirty="0"/>
              <a:t>なので一番外側の</a:t>
            </a:r>
            <a:r>
              <a:rPr lang="en-US" altLang="ja-JP" sz="6000" dirty="0"/>
              <a:t>[ ]</a:t>
            </a:r>
            <a:r>
              <a:rPr lang="ja-JP" altLang="en-US" sz="6000" dirty="0"/>
              <a:t>の要素は</a:t>
            </a:r>
            <a:r>
              <a:rPr lang="en-US" altLang="ja-JP" sz="6000" dirty="0"/>
              <a:t>2</a:t>
            </a:r>
            <a:r>
              <a:rPr lang="ja-JP" altLang="en-US" sz="6000" dirty="0"/>
              <a:t>つ</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6" name="テキスト ボックス 5">
            <a:extLst>
              <a:ext uri="{FF2B5EF4-FFF2-40B4-BE49-F238E27FC236}">
                <a16:creationId xmlns:a16="http://schemas.microsoft.com/office/drawing/2014/main" id="{C5E3CBA2-8A7C-6EE5-30AC-82046D851C60}"/>
              </a:ext>
            </a:extLst>
          </p:cNvPr>
          <p:cNvSpPr txBox="1"/>
          <p:nvPr/>
        </p:nvSpPr>
        <p:spPr>
          <a:xfrm>
            <a:off x="1762539" y="4064941"/>
            <a:ext cx="16273673"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6000" dirty="0"/>
              <a:t>()</a:t>
            </a:r>
            <a:r>
              <a:rPr lang="ja-JP" altLang="en-US" sz="6000" dirty="0"/>
              <a:t>の２つ目が</a:t>
            </a:r>
            <a:r>
              <a:rPr lang="en-US" altLang="ja-JP" sz="6000" dirty="0"/>
              <a:t>3</a:t>
            </a:r>
            <a:r>
              <a:rPr lang="ja-JP" altLang="en-US" sz="6000" dirty="0"/>
              <a:t>なので</a:t>
            </a:r>
            <a:r>
              <a:rPr lang="en-US" altLang="ja-JP" sz="6000" dirty="0"/>
              <a:t>2</a:t>
            </a:r>
            <a:r>
              <a:rPr lang="ja-JP" altLang="en-US" sz="6000" dirty="0"/>
              <a:t>つ目の</a:t>
            </a:r>
            <a:r>
              <a:rPr lang="en-US" altLang="ja-JP" sz="6000" dirty="0"/>
              <a:t>[ ]</a:t>
            </a:r>
            <a:r>
              <a:rPr lang="ja-JP" altLang="en-US" sz="6000" dirty="0"/>
              <a:t>の要素は３つ</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8" name="テキスト ボックス 7">
            <a:extLst>
              <a:ext uri="{FF2B5EF4-FFF2-40B4-BE49-F238E27FC236}">
                <a16:creationId xmlns:a16="http://schemas.microsoft.com/office/drawing/2014/main" id="{9794D1E7-BE66-F635-C822-700FA3468C92}"/>
              </a:ext>
            </a:extLst>
          </p:cNvPr>
          <p:cNvSpPr txBox="1"/>
          <p:nvPr/>
        </p:nvSpPr>
        <p:spPr>
          <a:xfrm>
            <a:off x="1762539" y="7251417"/>
            <a:ext cx="16273673"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ja-JP" sz="6000" dirty="0"/>
              <a:t>()</a:t>
            </a:r>
            <a:r>
              <a:rPr lang="ja-JP" altLang="en-US" sz="6000" dirty="0"/>
              <a:t>の</a:t>
            </a:r>
            <a:r>
              <a:rPr lang="en-US" altLang="ja-JP" sz="6000" dirty="0"/>
              <a:t>3</a:t>
            </a:r>
            <a:r>
              <a:rPr lang="ja-JP" altLang="en-US" sz="6000" dirty="0"/>
              <a:t>つ目が</a:t>
            </a:r>
            <a:r>
              <a:rPr lang="en-US" altLang="ja-JP" sz="6000" dirty="0"/>
              <a:t>2</a:t>
            </a:r>
            <a:r>
              <a:rPr lang="ja-JP" altLang="en-US" sz="6000" dirty="0"/>
              <a:t>なので</a:t>
            </a:r>
            <a:r>
              <a:rPr lang="en-US" altLang="ja-JP" sz="6000" dirty="0"/>
              <a:t>3</a:t>
            </a:r>
            <a:r>
              <a:rPr lang="ja-JP" altLang="en-US" sz="6000" dirty="0"/>
              <a:t>つ目の</a:t>
            </a:r>
            <a:r>
              <a:rPr lang="en-US" altLang="ja-JP" sz="6000" dirty="0"/>
              <a:t>[ ]</a:t>
            </a:r>
            <a:r>
              <a:rPr lang="ja-JP" altLang="en-US" sz="6000" dirty="0"/>
              <a:t>の要素は</a:t>
            </a:r>
            <a:r>
              <a:rPr lang="en-US" altLang="ja-JP" sz="6000" dirty="0"/>
              <a:t>2</a:t>
            </a:r>
            <a:r>
              <a:rPr lang="ja-JP" altLang="en-US" sz="6000" dirty="0"/>
              <a:t>つ</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9" name="テキスト ボックス 8">
            <a:extLst>
              <a:ext uri="{FF2B5EF4-FFF2-40B4-BE49-F238E27FC236}">
                <a16:creationId xmlns:a16="http://schemas.microsoft.com/office/drawing/2014/main" id="{39F3C39C-B595-ED32-EA7F-52418EE4183D}"/>
              </a:ext>
            </a:extLst>
          </p:cNvPr>
          <p:cNvSpPr txBox="1"/>
          <p:nvPr/>
        </p:nvSpPr>
        <p:spPr>
          <a:xfrm>
            <a:off x="2086940" y="8683760"/>
            <a:ext cx="202101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 [   ,   ], [   ,   ], [   ,   ] ], [ [   ,   ], [   ,   ], [   ,   ] ] ]</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7" name="正方形/長方形 16">
            <a:extLst>
              <a:ext uri="{FF2B5EF4-FFF2-40B4-BE49-F238E27FC236}">
                <a16:creationId xmlns:a16="http://schemas.microsoft.com/office/drawing/2014/main" id="{F8FAB431-F938-DC65-69D8-F99B533D4602}"/>
              </a:ext>
            </a:extLst>
          </p:cNvPr>
          <p:cNvSpPr/>
          <p:nvPr/>
        </p:nvSpPr>
        <p:spPr>
          <a:xfrm>
            <a:off x="3342942" y="5617665"/>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26" name="正方形/長方形 25">
            <a:extLst>
              <a:ext uri="{FF2B5EF4-FFF2-40B4-BE49-F238E27FC236}">
                <a16:creationId xmlns:a16="http://schemas.microsoft.com/office/drawing/2014/main" id="{6C3DE95B-A623-8F73-8B2C-7171D67BD426}"/>
              </a:ext>
            </a:extLst>
          </p:cNvPr>
          <p:cNvSpPr/>
          <p:nvPr/>
        </p:nvSpPr>
        <p:spPr>
          <a:xfrm>
            <a:off x="3823545" y="8666143"/>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2" name="正方形/長方形 31">
            <a:extLst>
              <a:ext uri="{FF2B5EF4-FFF2-40B4-BE49-F238E27FC236}">
                <a16:creationId xmlns:a16="http://schemas.microsoft.com/office/drawing/2014/main" id="{EB194AC5-F065-F130-136D-B2FBB64A5F9B}"/>
              </a:ext>
            </a:extLst>
          </p:cNvPr>
          <p:cNvSpPr/>
          <p:nvPr/>
        </p:nvSpPr>
        <p:spPr>
          <a:xfrm>
            <a:off x="4756670" y="8666143"/>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4" name="正方形/長方形 33">
            <a:extLst>
              <a:ext uri="{FF2B5EF4-FFF2-40B4-BE49-F238E27FC236}">
                <a16:creationId xmlns:a16="http://schemas.microsoft.com/office/drawing/2014/main" id="{4CE33C7F-0444-7A69-ABDC-498814244AFD}"/>
              </a:ext>
            </a:extLst>
          </p:cNvPr>
          <p:cNvSpPr/>
          <p:nvPr/>
        </p:nvSpPr>
        <p:spPr>
          <a:xfrm>
            <a:off x="6648807" y="8666143"/>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5" name="正方形/長方形 34">
            <a:extLst>
              <a:ext uri="{FF2B5EF4-FFF2-40B4-BE49-F238E27FC236}">
                <a16:creationId xmlns:a16="http://schemas.microsoft.com/office/drawing/2014/main" id="{18F327B2-F089-3355-1DDE-2ADABD227D0E}"/>
              </a:ext>
            </a:extLst>
          </p:cNvPr>
          <p:cNvSpPr/>
          <p:nvPr/>
        </p:nvSpPr>
        <p:spPr>
          <a:xfrm>
            <a:off x="7581932" y="8666143"/>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6" name="正方形/長方形 35">
            <a:extLst>
              <a:ext uri="{FF2B5EF4-FFF2-40B4-BE49-F238E27FC236}">
                <a16:creationId xmlns:a16="http://schemas.microsoft.com/office/drawing/2014/main" id="{49659193-4D6F-A838-F321-11368325F17C}"/>
              </a:ext>
            </a:extLst>
          </p:cNvPr>
          <p:cNvSpPr/>
          <p:nvPr/>
        </p:nvSpPr>
        <p:spPr>
          <a:xfrm>
            <a:off x="9481581" y="8666143"/>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7" name="正方形/長方形 36">
            <a:extLst>
              <a:ext uri="{FF2B5EF4-FFF2-40B4-BE49-F238E27FC236}">
                <a16:creationId xmlns:a16="http://schemas.microsoft.com/office/drawing/2014/main" id="{61E420BD-D8BC-0078-6964-C9DFD8EB9537}"/>
              </a:ext>
            </a:extLst>
          </p:cNvPr>
          <p:cNvSpPr/>
          <p:nvPr/>
        </p:nvSpPr>
        <p:spPr>
          <a:xfrm>
            <a:off x="10414706" y="8666143"/>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2" name="正方形/長方形 41">
            <a:extLst>
              <a:ext uri="{FF2B5EF4-FFF2-40B4-BE49-F238E27FC236}">
                <a16:creationId xmlns:a16="http://schemas.microsoft.com/office/drawing/2014/main" id="{349E10EB-7DCD-04E9-0681-DED1CFE67B2E}"/>
              </a:ext>
            </a:extLst>
          </p:cNvPr>
          <p:cNvSpPr/>
          <p:nvPr/>
        </p:nvSpPr>
        <p:spPr>
          <a:xfrm>
            <a:off x="13366986" y="8683759"/>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3" name="正方形/長方形 42">
            <a:extLst>
              <a:ext uri="{FF2B5EF4-FFF2-40B4-BE49-F238E27FC236}">
                <a16:creationId xmlns:a16="http://schemas.microsoft.com/office/drawing/2014/main" id="{8F95A31A-1BBD-96D8-42A0-D97637BED2BF}"/>
              </a:ext>
            </a:extLst>
          </p:cNvPr>
          <p:cNvSpPr/>
          <p:nvPr/>
        </p:nvSpPr>
        <p:spPr>
          <a:xfrm>
            <a:off x="14300111" y="8683759"/>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5" name="正方形/長方形 44">
            <a:extLst>
              <a:ext uri="{FF2B5EF4-FFF2-40B4-BE49-F238E27FC236}">
                <a16:creationId xmlns:a16="http://schemas.microsoft.com/office/drawing/2014/main" id="{1EBBA464-839A-C1ED-2773-E05963B6923A}"/>
              </a:ext>
            </a:extLst>
          </p:cNvPr>
          <p:cNvSpPr/>
          <p:nvPr/>
        </p:nvSpPr>
        <p:spPr>
          <a:xfrm>
            <a:off x="16192248" y="8683759"/>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6" name="正方形/長方形 45">
            <a:extLst>
              <a:ext uri="{FF2B5EF4-FFF2-40B4-BE49-F238E27FC236}">
                <a16:creationId xmlns:a16="http://schemas.microsoft.com/office/drawing/2014/main" id="{6978542F-D958-D279-B04E-696D94E64408}"/>
              </a:ext>
            </a:extLst>
          </p:cNvPr>
          <p:cNvSpPr/>
          <p:nvPr/>
        </p:nvSpPr>
        <p:spPr>
          <a:xfrm>
            <a:off x="17125373" y="8683759"/>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7" name="正方形/長方形 46">
            <a:extLst>
              <a:ext uri="{FF2B5EF4-FFF2-40B4-BE49-F238E27FC236}">
                <a16:creationId xmlns:a16="http://schemas.microsoft.com/office/drawing/2014/main" id="{C0C9C897-B701-D312-89A8-C3A60FF3E410}"/>
              </a:ext>
            </a:extLst>
          </p:cNvPr>
          <p:cNvSpPr/>
          <p:nvPr/>
        </p:nvSpPr>
        <p:spPr>
          <a:xfrm>
            <a:off x="19025022" y="8683759"/>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8" name="正方形/長方形 47">
            <a:extLst>
              <a:ext uri="{FF2B5EF4-FFF2-40B4-BE49-F238E27FC236}">
                <a16:creationId xmlns:a16="http://schemas.microsoft.com/office/drawing/2014/main" id="{1310E823-58C0-133E-A90D-4CC4400B7EB0}"/>
              </a:ext>
            </a:extLst>
          </p:cNvPr>
          <p:cNvSpPr/>
          <p:nvPr/>
        </p:nvSpPr>
        <p:spPr>
          <a:xfrm>
            <a:off x="19958147" y="8683759"/>
            <a:ext cx="599385" cy="1080277"/>
          </a:xfrm>
          <a:prstGeom prst="rect">
            <a:avLst/>
          </a:prstGeom>
          <a:solidFill>
            <a:schemeClr val="accent3">
              <a:lumMod val="60000"/>
              <a:lumOff val="4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0" name="正方形/長方形 49">
            <a:extLst>
              <a:ext uri="{FF2B5EF4-FFF2-40B4-BE49-F238E27FC236}">
                <a16:creationId xmlns:a16="http://schemas.microsoft.com/office/drawing/2014/main" id="{7653A365-EF5D-EC3D-A392-DE4858F98ACD}"/>
              </a:ext>
            </a:extLst>
          </p:cNvPr>
          <p:cNvSpPr/>
          <p:nvPr/>
        </p:nvSpPr>
        <p:spPr>
          <a:xfrm>
            <a:off x="6160223" y="5617665"/>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1" name="正方形/長方形 50">
            <a:extLst>
              <a:ext uri="{FF2B5EF4-FFF2-40B4-BE49-F238E27FC236}">
                <a16:creationId xmlns:a16="http://schemas.microsoft.com/office/drawing/2014/main" id="{886394A6-E04C-08CE-4BE3-5E6FA77FE1D4}"/>
              </a:ext>
            </a:extLst>
          </p:cNvPr>
          <p:cNvSpPr/>
          <p:nvPr/>
        </p:nvSpPr>
        <p:spPr>
          <a:xfrm>
            <a:off x="9000950" y="5617665"/>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2" name="正方形/長方形 51">
            <a:extLst>
              <a:ext uri="{FF2B5EF4-FFF2-40B4-BE49-F238E27FC236}">
                <a16:creationId xmlns:a16="http://schemas.microsoft.com/office/drawing/2014/main" id="{1C929742-A572-1CD3-7CB4-510E6D9502F3}"/>
              </a:ext>
            </a:extLst>
          </p:cNvPr>
          <p:cNvSpPr/>
          <p:nvPr/>
        </p:nvSpPr>
        <p:spPr>
          <a:xfrm>
            <a:off x="12913784" y="5603824"/>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3" name="正方形/長方形 52">
            <a:extLst>
              <a:ext uri="{FF2B5EF4-FFF2-40B4-BE49-F238E27FC236}">
                <a16:creationId xmlns:a16="http://schemas.microsoft.com/office/drawing/2014/main" id="{881F3FEC-C2C2-F2A0-89BC-19D236AFD019}"/>
              </a:ext>
            </a:extLst>
          </p:cNvPr>
          <p:cNvSpPr/>
          <p:nvPr/>
        </p:nvSpPr>
        <p:spPr>
          <a:xfrm>
            <a:off x="15731065" y="5603824"/>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4" name="正方形/長方形 53">
            <a:extLst>
              <a:ext uri="{FF2B5EF4-FFF2-40B4-BE49-F238E27FC236}">
                <a16:creationId xmlns:a16="http://schemas.microsoft.com/office/drawing/2014/main" id="{725346B0-540A-34D0-2897-AC26C420B798}"/>
              </a:ext>
            </a:extLst>
          </p:cNvPr>
          <p:cNvSpPr/>
          <p:nvPr/>
        </p:nvSpPr>
        <p:spPr>
          <a:xfrm>
            <a:off x="18571792" y="5603824"/>
            <a:ext cx="2331028" cy="1080277"/>
          </a:xfrm>
          <a:prstGeom prst="rect">
            <a:avLst/>
          </a:prstGeom>
          <a:solidFill>
            <a:schemeClr val="accent5"/>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5" name="テキスト ボックス 54">
            <a:extLst>
              <a:ext uri="{FF2B5EF4-FFF2-40B4-BE49-F238E27FC236}">
                <a16:creationId xmlns:a16="http://schemas.microsoft.com/office/drawing/2014/main" id="{A70F05E9-6860-BC98-C277-C46BF295B3C4}"/>
              </a:ext>
            </a:extLst>
          </p:cNvPr>
          <p:cNvSpPr txBox="1"/>
          <p:nvPr/>
        </p:nvSpPr>
        <p:spPr>
          <a:xfrm>
            <a:off x="2086940" y="2782539"/>
            <a:ext cx="202101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 [   ,   ], [   ,   ], [   ,   ] ], [ [   ,   ], [   ,   ], [   ,   ] ] ]</a:t>
            </a:r>
            <a:endPar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2" name="正方形/長方形 11">
            <a:extLst>
              <a:ext uri="{FF2B5EF4-FFF2-40B4-BE49-F238E27FC236}">
                <a16:creationId xmlns:a16="http://schemas.microsoft.com/office/drawing/2014/main" id="{2DA81636-12D2-A375-B4A8-3784E2BE826A}"/>
              </a:ext>
            </a:extLst>
          </p:cNvPr>
          <p:cNvSpPr/>
          <p:nvPr/>
        </p:nvSpPr>
        <p:spPr>
          <a:xfrm>
            <a:off x="2794706" y="2749735"/>
            <a:ext cx="9115940" cy="1080277"/>
          </a:xfrm>
          <a:prstGeom prst="rect">
            <a:avLst/>
          </a:prstGeom>
          <a:solidFill>
            <a:schemeClr val="accent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56" name="正方形/長方形 55">
            <a:extLst>
              <a:ext uri="{FF2B5EF4-FFF2-40B4-BE49-F238E27FC236}">
                <a16:creationId xmlns:a16="http://schemas.microsoft.com/office/drawing/2014/main" id="{7B505216-8941-165C-D5EA-296F7BB3719C}"/>
              </a:ext>
            </a:extLst>
          </p:cNvPr>
          <p:cNvSpPr/>
          <p:nvPr/>
        </p:nvSpPr>
        <p:spPr>
          <a:xfrm>
            <a:off x="12338609" y="2713028"/>
            <a:ext cx="9115940" cy="1080277"/>
          </a:xfrm>
          <a:prstGeom prst="rect">
            <a:avLst/>
          </a:prstGeom>
          <a:solidFill>
            <a:schemeClr val="accent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Tree>
    <p:extLst>
      <p:ext uri="{BB962C8B-B14F-4D97-AF65-F5344CB8AC3E}">
        <p14:creationId xmlns:p14="http://schemas.microsoft.com/office/powerpoint/2010/main" val="330807465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EC204F-F67B-5D77-C564-7C52E4C5635D}"/>
              </a:ext>
            </a:extLst>
          </p:cNvPr>
          <p:cNvSpPr txBox="1"/>
          <p:nvPr/>
        </p:nvSpPr>
        <p:spPr>
          <a:xfrm>
            <a:off x="1762539" y="365504"/>
            <a:ext cx="458525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(2,3,2)</a:t>
            </a: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は？</a:t>
            </a:r>
          </a:p>
        </p:txBody>
      </p:sp>
      <p:pic>
        <p:nvPicPr>
          <p:cNvPr id="23" name="図 22" descr="テキスト&#10;&#10;中程度の精度で自動的に生成された説明">
            <a:extLst>
              <a:ext uri="{FF2B5EF4-FFF2-40B4-BE49-F238E27FC236}">
                <a16:creationId xmlns:a16="http://schemas.microsoft.com/office/drawing/2014/main" id="{E8974576-E291-DD89-3BAC-1A51A723D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539" y="2089195"/>
            <a:ext cx="13562805" cy="3473853"/>
          </a:xfrm>
          <a:prstGeom prst="rect">
            <a:avLst/>
          </a:prstGeom>
        </p:spPr>
      </p:pic>
      <p:sp>
        <p:nvSpPr>
          <p:cNvPr id="24" name="テキスト ボックス 23">
            <a:extLst>
              <a:ext uri="{FF2B5EF4-FFF2-40B4-BE49-F238E27FC236}">
                <a16:creationId xmlns:a16="http://schemas.microsoft.com/office/drawing/2014/main" id="{BA76C276-0C72-236C-C0CA-0451BD893D48}"/>
              </a:ext>
            </a:extLst>
          </p:cNvPr>
          <p:cNvSpPr txBox="1"/>
          <p:nvPr/>
        </p:nvSpPr>
        <p:spPr>
          <a:xfrm>
            <a:off x="14252941" y="566973"/>
            <a:ext cx="9679210" cy="3426579"/>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ja-JP" sz="4800" b="0" i="0" u="none" strike="noStrike" cap="none" spc="0" normalizeH="0" baseline="0" dirty="0" err="1">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np.array</a:t>
            </a:r>
            <a:r>
              <a:rPr kumimoji="0" lang="en-US" altLang="ja-JP"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a:t>
            </a:r>
            <a:r>
              <a:rPr kumimoji="0" lang="ja-JP" altLang="en-US"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配列</a:t>
            </a:r>
            <a:r>
              <a:rPr kumimoji="0" lang="en-US" altLang="ja-JP"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a:t>
            </a:r>
          </a:p>
          <a:p>
            <a:pPr marL="0" marR="0" indent="0" algn="l" defTabSz="8255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dirty="0" err="1">
                <a:ln>
                  <a:noFill/>
                </a:ln>
                <a:solidFill>
                  <a:srgbClr val="000000"/>
                </a:solidFill>
                <a:effectLst/>
                <a:uFillTx/>
                <a:latin typeface="ヒラギノ角ゴ ProN W6"/>
                <a:ea typeface="ヒラギノ角ゴ ProN W6"/>
                <a:cs typeface="ヒラギノ角ゴ ProN W6"/>
                <a:sym typeface="ヒラギノ角ゴ ProN W6"/>
              </a:rPr>
              <a:t>numpy</a:t>
            </a:r>
            <a:r>
              <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配列を作成</a:t>
            </a:r>
            <a:endPar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a:p>
            <a:pPr marL="0" marR="0" indent="0" algn="l" defTabSz="825500" rtl="0" fontAlgn="auto" latinLnBrk="0" hangingPunct="0">
              <a:lnSpc>
                <a:spcPct val="100000"/>
              </a:lnSpc>
              <a:spcBef>
                <a:spcPts val="0"/>
              </a:spcBef>
              <a:spcAft>
                <a:spcPts val="0"/>
              </a:spcAft>
              <a:buClrTx/>
              <a:buSzTx/>
              <a:buFontTx/>
              <a:buNone/>
              <a:tabLst/>
            </a:pPr>
            <a:endPar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a:p>
            <a:pPr marL="0" marR="0" indent="0" algn="l" defTabSz="825500" rtl="0" fontAlgn="auto" latinLnBrk="0" hangingPunct="0">
              <a:lnSpc>
                <a:spcPct val="100000"/>
              </a:lnSpc>
              <a:spcBef>
                <a:spcPts val="0"/>
              </a:spcBef>
              <a:spcAft>
                <a:spcPts val="0"/>
              </a:spcAft>
              <a:buClrTx/>
              <a:buSzTx/>
              <a:buFontTx/>
              <a:buNone/>
              <a:tabLst/>
            </a:pPr>
            <a:r>
              <a:rPr kumimoji="0" lang="en-US" altLang="ja-JP" sz="48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np.arange(num)</a:t>
            </a:r>
          </a:p>
          <a:p>
            <a:pPr marL="0" marR="0" indent="0" algn="l" defTabSz="8255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0</a:t>
            </a:r>
            <a:r>
              <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から</a:t>
            </a:r>
            <a:r>
              <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num</a:t>
            </a:r>
            <a:r>
              <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未満の</a:t>
            </a:r>
            <a:r>
              <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次元配列を作成</a:t>
            </a:r>
            <a:r>
              <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連番</a:t>
            </a:r>
            <a:r>
              <a:rPr kumimoji="0" lang="en-US" altLang="ja-JP"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endPar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pic>
        <p:nvPicPr>
          <p:cNvPr id="25" name="図 24" descr="テーブル&#10;&#10;中程度の精度で自動的に生成された説明">
            <a:extLst>
              <a:ext uri="{FF2B5EF4-FFF2-40B4-BE49-F238E27FC236}">
                <a16:creationId xmlns:a16="http://schemas.microsoft.com/office/drawing/2014/main" id="{D1887B7B-6210-026B-2666-C2BCFC436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539" y="6260817"/>
            <a:ext cx="9063957" cy="7031680"/>
          </a:xfrm>
          <a:prstGeom prst="rect">
            <a:avLst/>
          </a:prstGeom>
        </p:spPr>
      </p:pic>
      <p:sp>
        <p:nvSpPr>
          <p:cNvPr id="27" name="テキスト ボックス 26">
            <a:extLst>
              <a:ext uri="{FF2B5EF4-FFF2-40B4-BE49-F238E27FC236}">
                <a16:creationId xmlns:a16="http://schemas.microsoft.com/office/drawing/2014/main" id="{0D03FBE5-5493-8726-529B-56BCDCE09C17}"/>
              </a:ext>
            </a:extLst>
          </p:cNvPr>
          <p:cNvSpPr txBox="1"/>
          <p:nvPr/>
        </p:nvSpPr>
        <p:spPr>
          <a:xfrm>
            <a:off x="14252941" y="7179318"/>
            <a:ext cx="9679210" cy="1456809"/>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ja-JP" sz="4800" b="0" i="0" u="none" strike="noStrike" cap="none" spc="0" normalizeH="0" baseline="0" dirty="0" err="1">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np</a:t>
            </a:r>
            <a:r>
              <a:rPr kumimoji="0" lang="ja-JP" altLang="en-US" sz="4800" b="0" i="0" u="none" strike="noStrike" cap="none" spc="0" normalizeH="0" baseline="0" dirty="0" err="1">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配列</a:t>
            </a:r>
            <a:r>
              <a:rPr kumimoji="0" lang="en-US" altLang="ja-JP" sz="4800" b="0" i="0" u="none" strike="noStrike" cap="none" spc="0" normalizeH="0" baseline="0" dirty="0" err="1">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.reshape(</a:t>
            </a:r>
            <a:r>
              <a:rPr kumimoji="0" lang="ja-JP" altLang="en-US" sz="4800" b="0" i="0" u="none" strike="noStrike" cap="none" spc="0" normalizeH="0" baseline="0" dirty="0" err="1">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指定する形状</a:t>
            </a:r>
            <a:r>
              <a:rPr kumimoji="0" lang="en-US" altLang="ja-JP" sz="4800" b="0" i="0" u="none" strike="noStrike" cap="none" spc="0" normalizeH="0" baseline="0" dirty="0" err="1">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a:t>
            </a:r>
          </a:p>
          <a:p>
            <a:pPr marL="0" marR="0" indent="0" algn="l" defTabSz="8255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dirty="0" err="1">
                <a:ln>
                  <a:noFill/>
                </a:ln>
                <a:solidFill>
                  <a:srgbClr val="000000"/>
                </a:solidFill>
                <a:effectLst/>
                <a:uFillTx/>
                <a:latin typeface="ヒラギノ角ゴ ProN W6"/>
                <a:ea typeface="ヒラギノ角ゴ ProN W6"/>
                <a:cs typeface="ヒラギノ角ゴ ProN W6"/>
                <a:sym typeface="ヒラギノ角ゴ ProN W6"/>
              </a:rPr>
              <a:t>np</a:t>
            </a:r>
            <a:r>
              <a:rPr kumimoji="0" lang="ja-JP" altLang="en-US" sz="4000" b="0" i="0" u="none" strike="noStrike" cap="none" spc="0" normalizeH="0" baseline="0" dirty="0" err="1">
                <a:ln>
                  <a:noFill/>
                </a:ln>
                <a:solidFill>
                  <a:srgbClr val="000000"/>
                </a:solidFill>
                <a:effectLst/>
                <a:uFillTx/>
                <a:latin typeface="ヒラギノ角ゴ ProN W6"/>
                <a:ea typeface="ヒラギノ角ゴ ProN W6"/>
                <a:cs typeface="ヒラギノ角ゴ ProN W6"/>
                <a:sym typeface="ヒラギノ角ゴ ProN W6"/>
              </a:rPr>
              <a:t>配列</a:t>
            </a:r>
            <a:r>
              <a:rPr lang="ja-JP" altLang="en-US" sz="4000" dirty="0" err="1"/>
              <a:t>を指定する形状に変換</a:t>
            </a:r>
            <a:endParaRPr kumimoji="0" lang="ja-JP" altLang="en-US" sz="4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52467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10;&#10;中程度の精度で自動的に生成された説明">
            <a:extLst>
              <a:ext uri="{FF2B5EF4-FFF2-40B4-BE49-F238E27FC236}">
                <a16:creationId xmlns:a16="http://schemas.microsoft.com/office/drawing/2014/main" id="{C51EB999-F278-53FA-7566-F4CAC256DBFC}"/>
              </a:ext>
            </a:extLst>
          </p:cNvPr>
          <p:cNvPicPr>
            <a:picLocks noChangeAspect="1"/>
          </p:cNvPicPr>
          <p:nvPr/>
        </p:nvPicPr>
        <p:blipFill rotWithShape="1">
          <a:blip r:embed="rId2">
            <a:extLst>
              <a:ext uri="{28A0092B-C50C-407E-A947-70E740481C1C}">
                <a14:useLocalDpi xmlns:a14="http://schemas.microsoft.com/office/drawing/2010/main" val="0"/>
              </a:ext>
            </a:extLst>
          </a:blip>
          <a:srcRect t="11354" r="39142"/>
          <a:stretch/>
        </p:blipFill>
        <p:spPr>
          <a:xfrm>
            <a:off x="518955" y="746815"/>
            <a:ext cx="7930101" cy="8961234"/>
          </a:xfrm>
          <a:prstGeom prst="rect">
            <a:avLst/>
          </a:prstGeom>
        </p:spPr>
      </p:pic>
      <p:pic>
        <p:nvPicPr>
          <p:cNvPr id="11" name="図 10" descr="ダイアグラム&#10;&#10;自動的に生成された説明">
            <a:extLst>
              <a:ext uri="{FF2B5EF4-FFF2-40B4-BE49-F238E27FC236}">
                <a16:creationId xmlns:a16="http://schemas.microsoft.com/office/drawing/2014/main" id="{BAAACD0D-DAB5-AAF4-8EC6-DC0E241491E1}"/>
              </a:ext>
            </a:extLst>
          </p:cNvPr>
          <p:cNvPicPr>
            <a:picLocks noChangeAspect="1"/>
          </p:cNvPicPr>
          <p:nvPr/>
        </p:nvPicPr>
        <p:blipFill rotWithShape="1">
          <a:blip r:embed="rId3">
            <a:extLst>
              <a:ext uri="{28A0092B-C50C-407E-A947-70E740481C1C}">
                <a14:useLocalDpi xmlns:a14="http://schemas.microsoft.com/office/drawing/2010/main" val="0"/>
              </a:ext>
            </a:extLst>
          </a:blip>
          <a:srcRect b="70111"/>
          <a:stretch/>
        </p:blipFill>
        <p:spPr>
          <a:xfrm>
            <a:off x="8705088" y="746815"/>
            <a:ext cx="15159957" cy="1850081"/>
          </a:xfrm>
          <a:prstGeom prst="rect">
            <a:avLst/>
          </a:prstGeom>
        </p:spPr>
      </p:pic>
    </p:spTree>
    <p:extLst>
      <p:ext uri="{BB962C8B-B14F-4D97-AF65-F5344CB8AC3E}">
        <p14:creationId xmlns:p14="http://schemas.microsoft.com/office/powerpoint/2010/main" val="221454093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10;&#10;中程度の精度で自動的に生成された説明">
            <a:extLst>
              <a:ext uri="{FF2B5EF4-FFF2-40B4-BE49-F238E27FC236}">
                <a16:creationId xmlns:a16="http://schemas.microsoft.com/office/drawing/2014/main" id="{C51EB999-F278-53FA-7566-F4CAC256DBFC}"/>
              </a:ext>
            </a:extLst>
          </p:cNvPr>
          <p:cNvPicPr>
            <a:picLocks noChangeAspect="1"/>
          </p:cNvPicPr>
          <p:nvPr/>
        </p:nvPicPr>
        <p:blipFill rotWithShape="1">
          <a:blip r:embed="rId2">
            <a:extLst>
              <a:ext uri="{28A0092B-C50C-407E-A947-70E740481C1C}">
                <a14:useLocalDpi xmlns:a14="http://schemas.microsoft.com/office/drawing/2010/main" val="0"/>
              </a:ext>
            </a:extLst>
          </a:blip>
          <a:srcRect t="11354" r="39142"/>
          <a:stretch/>
        </p:blipFill>
        <p:spPr>
          <a:xfrm>
            <a:off x="518955" y="746815"/>
            <a:ext cx="7930101" cy="8961234"/>
          </a:xfrm>
          <a:prstGeom prst="rect">
            <a:avLst/>
          </a:prstGeom>
        </p:spPr>
      </p:pic>
      <p:pic>
        <p:nvPicPr>
          <p:cNvPr id="11" name="図 10" descr="ダイアグラム&#10;&#10;自動的に生成された説明">
            <a:extLst>
              <a:ext uri="{FF2B5EF4-FFF2-40B4-BE49-F238E27FC236}">
                <a16:creationId xmlns:a16="http://schemas.microsoft.com/office/drawing/2014/main" id="{BAAACD0D-DAB5-AAF4-8EC6-DC0E241491E1}"/>
              </a:ext>
            </a:extLst>
          </p:cNvPr>
          <p:cNvPicPr>
            <a:picLocks noChangeAspect="1"/>
          </p:cNvPicPr>
          <p:nvPr/>
        </p:nvPicPr>
        <p:blipFill rotWithShape="1">
          <a:blip r:embed="rId3">
            <a:extLst>
              <a:ext uri="{28A0092B-C50C-407E-A947-70E740481C1C}">
                <a14:useLocalDpi xmlns:a14="http://schemas.microsoft.com/office/drawing/2010/main" val="0"/>
              </a:ext>
            </a:extLst>
          </a:blip>
          <a:srcRect b="70111"/>
          <a:stretch/>
        </p:blipFill>
        <p:spPr>
          <a:xfrm>
            <a:off x="8705088" y="746815"/>
            <a:ext cx="15159957" cy="1850081"/>
          </a:xfrm>
          <a:prstGeom prst="rect">
            <a:avLst/>
          </a:prstGeom>
        </p:spPr>
      </p:pic>
      <p:sp>
        <p:nvSpPr>
          <p:cNvPr id="12" name="正方形/長方形 11">
            <a:extLst>
              <a:ext uri="{FF2B5EF4-FFF2-40B4-BE49-F238E27FC236}">
                <a16:creationId xmlns:a16="http://schemas.microsoft.com/office/drawing/2014/main" id="{4F561C34-E1BA-C9CF-EE88-06BEF71F4F82}"/>
              </a:ext>
            </a:extLst>
          </p:cNvPr>
          <p:cNvSpPr/>
          <p:nvPr/>
        </p:nvSpPr>
        <p:spPr>
          <a:xfrm>
            <a:off x="3291840" y="3840480"/>
            <a:ext cx="3694176" cy="2414016"/>
          </a:xfrm>
          <a:prstGeom prst="rect">
            <a:avLst/>
          </a:prstGeom>
          <a:solidFill>
            <a:srgbClr val="00A2FF">
              <a:alpha val="64314"/>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3" name="正方形/長方形 12">
            <a:extLst>
              <a:ext uri="{FF2B5EF4-FFF2-40B4-BE49-F238E27FC236}">
                <a16:creationId xmlns:a16="http://schemas.microsoft.com/office/drawing/2014/main" id="{8D0351A8-DC69-F6F5-1226-CA6C6F6C6F76}"/>
              </a:ext>
            </a:extLst>
          </p:cNvPr>
          <p:cNvSpPr/>
          <p:nvPr/>
        </p:nvSpPr>
        <p:spPr>
          <a:xfrm>
            <a:off x="3291840" y="6858000"/>
            <a:ext cx="3694176" cy="2414016"/>
          </a:xfrm>
          <a:prstGeom prst="rect">
            <a:avLst/>
          </a:prstGeom>
          <a:solidFill>
            <a:srgbClr val="00A2FF">
              <a:alpha val="64314"/>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pic>
        <p:nvPicPr>
          <p:cNvPr id="15" name="図 14" descr="グラフィカル ユーザー インターフェイス, テキスト, アプリケーション&#10;&#10;自動的に生成された説明">
            <a:extLst>
              <a:ext uri="{FF2B5EF4-FFF2-40B4-BE49-F238E27FC236}">
                <a16:creationId xmlns:a16="http://schemas.microsoft.com/office/drawing/2014/main" id="{E0C8C03B-99DA-4F67-BBDB-C1994852F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7834" y="3715536"/>
            <a:ext cx="6357112" cy="9152049"/>
          </a:xfrm>
          <a:prstGeom prst="rect">
            <a:avLst/>
          </a:prstGeom>
        </p:spPr>
      </p:pic>
      <p:sp>
        <p:nvSpPr>
          <p:cNvPr id="2" name="テキスト ボックス 1">
            <a:extLst>
              <a:ext uri="{FF2B5EF4-FFF2-40B4-BE49-F238E27FC236}">
                <a16:creationId xmlns:a16="http://schemas.microsoft.com/office/drawing/2014/main" id="{2BDFD68E-C5FE-F2C7-BCCD-ACA4601954A5}"/>
              </a:ext>
            </a:extLst>
          </p:cNvPr>
          <p:cNvSpPr txBox="1"/>
          <p:nvPr/>
        </p:nvSpPr>
        <p:spPr>
          <a:xfrm>
            <a:off x="16285066" y="3840480"/>
            <a:ext cx="585825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最初の</a:t>
            </a:r>
            <a:r>
              <a:rPr lang="en-US" altLang="ja-JP" sz="4000"/>
              <a:t>[ ]</a:t>
            </a:r>
            <a:r>
              <a:rPr lang="ja-JP" altLang="en-US" sz="4000"/>
              <a:t>の要素の</a:t>
            </a: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3" name="テキスト ボックス 2">
            <a:extLst>
              <a:ext uri="{FF2B5EF4-FFF2-40B4-BE49-F238E27FC236}">
                <a16:creationId xmlns:a16="http://schemas.microsoft.com/office/drawing/2014/main" id="{21A71558-8F77-8547-57E2-08B0CB049E8A}"/>
              </a:ext>
            </a:extLst>
          </p:cNvPr>
          <p:cNvSpPr txBox="1"/>
          <p:nvPr/>
        </p:nvSpPr>
        <p:spPr>
          <a:xfrm>
            <a:off x="16381590" y="8682127"/>
            <a:ext cx="585825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最初の</a:t>
            </a:r>
            <a:r>
              <a:rPr lang="en-US" altLang="ja-JP" sz="4000"/>
              <a:t>[ ]</a:t>
            </a:r>
            <a:r>
              <a:rPr lang="ja-JP" altLang="en-US" sz="4000"/>
              <a:t>の要素の２</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257830253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10;&#10;中程度の精度で自動的に生成された説明">
            <a:extLst>
              <a:ext uri="{FF2B5EF4-FFF2-40B4-BE49-F238E27FC236}">
                <a16:creationId xmlns:a16="http://schemas.microsoft.com/office/drawing/2014/main" id="{C51EB999-F278-53FA-7566-F4CAC256DBFC}"/>
              </a:ext>
            </a:extLst>
          </p:cNvPr>
          <p:cNvPicPr>
            <a:picLocks noChangeAspect="1"/>
          </p:cNvPicPr>
          <p:nvPr/>
        </p:nvPicPr>
        <p:blipFill rotWithShape="1">
          <a:blip r:embed="rId2">
            <a:extLst>
              <a:ext uri="{28A0092B-C50C-407E-A947-70E740481C1C}">
                <a14:useLocalDpi xmlns:a14="http://schemas.microsoft.com/office/drawing/2010/main" val="0"/>
              </a:ext>
            </a:extLst>
          </a:blip>
          <a:srcRect t="11354" r="39142"/>
          <a:stretch/>
        </p:blipFill>
        <p:spPr>
          <a:xfrm>
            <a:off x="518955" y="746815"/>
            <a:ext cx="7930101" cy="8961234"/>
          </a:xfrm>
          <a:prstGeom prst="rect">
            <a:avLst/>
          </a:prstGeom>
        </p:spPr>
      </p:pic>
      <p:pic>
        <p:nvPicPr>
          <p:cNvPr id="11" name="図 10" descr="ダイアグラム&#10;&#10;自動的に生成された説明">
            <a:extLst>
              <a:ext uri="{FF2B5EF4-FFF2-40B4-BE49-F238E27FC236}">
                <a16:creationId xmlns:a16="http://schemas.microsoft.com/office/drawing/2014/main" id="{BAAACD0D-DAB5-AAF4-8EC6-DC0E241491E1}"/>
              </a:ext>
            </a:extLst>
          </p:cNvPr>
          <p:cNvPicPr>
            <a:picLocks noChangeAspect="1"/>
          </p:cNvPicPr>
          <p:nvPr/>
        </p:nvPicPr>
        <p:blipFill rotWithShape="1">
          <a:blip r:embed="rId3">
            <a:extLst>
              <a:ext uri="{28A0092B-C50C-407E-A947-70E740481C1C}">
                <a14:useLocalDpi xmlns:a14="http://schemas.microsoft.com/office/drawing/2010/main" val="0"/>
              </a:ext>
            </a:extLst>
          </a:blip>
          <a:srcRect b="70111"/>
          <a:stretch/>
        </p:blipFill>
        <p:spPr>
          <a:xfrm>
            <a:off x="8705088" y="746815"/>
            <a:ext cx="15159957" cy="1850081"/>
          </a:xfrm>
          <a:prstGeom prst="rect">
            <a:avLst/>
          </a:prstGeom>
        </p:spPr>
      </p:pic>
      <p:sp>
        <p:nvSpPr>
          <p:cNvPr id="12" name="正方形/長方形 11">
            <a:extLst>
              <a:ext uri="{FF2B5EF4-FFF2-40B4-BE49-F238E27FC236}">
                <a16:creationId xmlns:a16="http://schemas.microsoft.com/office/drawing/2014/main" id="{4F561C34-E1BA-C9CF-EE88-06BEF71F4F82}"/>
              </a:ext>
            </a:extLst>
          </p:cNvPr>
          <p:cNvSpPr/>
          <p:nvPr/>
        </p:nvSpPr>
        <p:spPr>
          <a:xfrm>
            <a:off x="3291840" y="3840480"/>
            <a:ext cx="3694176" cy="2414016"/>
          </a:xfrm>
          <a:prstGeom prst="rect">
            <a:avLst/>
          </a:prstGeom>
          <a:solidFill>
            <a:srgbClr val="00A2FF">
              <a:alpha val="64314"/>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3" name="正方形/長方形 12">
            <a:extLst>
              <a:ext uri="{FF2B5EF4-FFF2-40B4-BE49-F238E27FC236}">
                <a16:creationId xmlns:a16="http://schemas.microsoft.com/office/drawing/2014/main" id="{8D0351A8-DC69-F6F5-1226-CA6C6F6C6F76}"/>
              </a:ext>
            </a:extLst>
          </p:cNvPr>
          <p:cNvSpPr/>
          <p:nvPr/>
        </p:nvSpPr>
        <p:spPr>
          <a:xfrm>
            <a:off x="3291840" y="6858000"/>
            <a:ext cx="3694176" cy="2414016"/>
          </a:xfrm>
          <a:prstGeom prst="rect">
            <a:avLst/>
          </a:prstGeom>
          <a:solidFill>
            <a:srgbClr val="00A2FF">
              <a:alpha val="64314"/>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pic>
        <p:nvPicPr>
          <p:cNvPr id="15" name="図 14" descr="グラフィカル ユーザー インターフェイス, テキスト, アプリケーション&#10;&#10;自動的に生成された説明">
            <a:extLst>
              <a:ext uri="{FF2B5EF4-FFF2-40B4-BE49-F238E27FC236}">
                <a16:creationId xmlns:a16="http://schemas.microsoft.com/office/drawing/2014/main" id="{E0C8C03B-99DA-4F67-BBDB-C1994852F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7834" y="3715536"/>
            <a:ext cx="6357112" cy="9152049"/>
          </a:xfrm>
          <a:prstGeom prst="rect">
            <a:avLst/>
          </a:prstGeom>
        </p:spPr>
      </p:pic>
      <p:sp>
        <p:nvSpPr>
          <p:cNvPr id="2" name="テキスト ボックス 1">
            <a:extLst>
              <a:ext uri="{FF2B5EF4-FFF2-40B4-BE49-F238E27FC236}">
                <a16:creationId xmlns:a16="http://schemas.microsoft.com/office/drawing/2014/main" id="{2BDFD68E-C5FE-F2C7-BCCD-ACA4601954A5}"/>
              </a:ext>
            </a:extLst>
          </p:cNvPr>
          <p:cNvSpPr txBox="1"/>
          <p:nvPr/>
        </p:nvSpPr>
        <p:spPr>
          <a:xfrm>
            <a:off x="16285066" y="3840480"/>
            <a:ext cx="585825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最初の</a:t>
            </a:r>
            <a:r>
              <a:rPr lang="en-US" altLang="ja-JP" sz="4000"/>
              <a:t>[ ]</a:t>
            </a:r>
            <a:r>
              <a:rPr lang="ja-JP" altLang="en-US" sz="4000"/>
              <a:t>の要素の</a:t>
            </a: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3" name="テキスト ボックス 2">
            <a:extLst>
              <a:ext uri="{FF2B5EF4-FFF2-40B4-BE49-F238E27FC236}">
                <a16:creationId xmlns:a16="http://schemas.microsoft.com/office/drawing/2014/main" id="{21A71558-8F77-8547-57E2-08B0CB049E8A}"/>
              </a:ext>
            </a:extLst>
          </p:cNvPr>
          <p:cNvSpPr txBox="1"/>
          <p:nvPr/>
        </p:nvSpPr>
        <p:spPr>
          <a:xfrm>
            <a:off x="16381590" y="8682127"/>
            <a:ext cx="585825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最初の</a:t>
            </a:r>
            <a:r>
              <a:rPr lang="en-US" altLang="ja-JP" sz="4000"/>
              <a:t>[ ]</a:t>
            </a:r>
            <a:r>
              <a:rPr lang="ja-JP" altLang="en-US" sz="4000"/>
              <a:t>の要素の２</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4" name="テキスト ボックス 3">
            <a:extLst>
              <a:ext uri="{FF2B5EF4-FFF2-40B4-BE49-F238E27FC236}">
                <a16:creationId xmlns:a16="http://schemas.microsoft.com/office/drawing/2014/main" id="{0BA4A9CC-7572-417D-DDD9-D832EC987710}"/>
              </a:ext>
            </a:extLst>
          </p:cNvPr>
          <p:cNvSpPr txBox="1"/>
          <p:nvPr/>
        </p:nvSpPr>
        <p:spPr>
          <a:xfrm>
            <a:off x="16285066" y="4674800"/>
            <a:ext cx="585825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3×2</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の配列の</a:t>
            </a: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7" name="テキスト ボックス 6">
            <a:extLst>
              <a:ext uri="{FF2B5EF4-FFF2-40B4-BE49-F238E27FC236}">
                <a16:creationId xmlns:a16="http://schemas.microsoft.com/office/drawing/2014/main" id="{51FCB51F-5BF0-E89E-B1FB-119EACFE2C10}"/>
              </a:ext>
            </a:extLst>
          </p:cNvPr>
          <p:cNvSpPr txBox="1"/>
          <p:nvPr/>
        </p:nvSpPr>
        <p:spPr>
          <a:xfrm>
            <a:off x="16381590" y="9516447"/>
            <a:ext cx="585825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3×2</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の配列の２つ目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358682673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10;&#10;中程度の精度で自動的に生成された説明">
            <a:extLst>
              <a:ext uri="{FF2B5EF4-FFF2-40B4-BE49-F238E27FC236}">
                <a16:creationId xmlns:a16="http://schemas.microsoft.com/office/drawing/2014/main" id="{C51EB999-F278-53FA-7566-F4CAC256DBFC}"/>
              </a:ext>
            </a:extLst>
          </p:cNvPr>
          <p:cNvPicPr>
            <a:picLocks noChangeAspect="1"/>
          </p:cNvPicPr>
          <p:nvPr/>
        </p:nvPicPr>
        <p:blipFill rotWithShape="1">
          <a:blip r:embed="rId2">
            <a:extLst>
              <a:ext uri="{28A0092B-C50C-407E-A947-70E740481C1C}">
                <a14:useLocalDpi xmlns:a14="http://schemas.microsoft.com/office/drawing/2010/main" val="0"/>
              </a:ext>
            </a:extLst>
          </a:blip>
          <a:srcRect t="11354" r="39142"/>
          <a:stretch/>
        </p:blipFill>
        <p:spPr>
          <a:xfrm>
            <a:off x="518955" y="746815"/>
            <a:ext cx="7930101" cy="8961234"/>
          </a:xfrm>
          <a:prstGeom prst="rect">
            <a:avLst/>
          </a:prstGeom>
        </p:spPr>
      </p:pic>
      <p:pic>
        <p:nvPicPr>
          <p:cNvPr id="11" name="図 10" descr="ダイアグラム&#10;&#10;自動的に生成された説明">
            <a:extLst>
              <a:ext uri="{FF2B5EF4-FFF2-40B4-BE49-F238E27FC236}">
                <a16:creationId xmlns:a16="http://schemas.microsoft.com/office/drawing/2014/main" id="{BAAACD0D-DAB5-AAF4-8EC6-DC0E241491E1}"/>
              </a:ext>
            </a:extLst>
          </p:cNvPr>
          <p:cNvPicPr>
            <a:picLocks noChangeAspect="1"/>
          </p:cNvPicPr>
          <p:nvPr/>
        </p:nvPicPr>
        <p:blipFill rotWithShape="1">
          <a:blip r:embed="rId3">
            <a:extLst>
              <a:ext uri="{28A0092B-C50C-407E-A947-70E740481C1C}">
                <a14:useLocalDpi xmlns:a14="http://schemas.microsoft.com/office/drawing/2010/main" val="0"/>
              </a:ext>
            </a:extLst>
          </a:blip>
          <a:srcRect t="31160" b="34224"/>
          <a:stretch/>
        </p:blipFill>
        <p:spPr>
          <a:xfrm>
            <a:off x="8705088" y="746815"/>
            <a:ext cx="15159957" cy="2142689"/>
          </a:xfrm>
          <a:prstGeom prst="rect">
            <a:avLst/>
          </a:prstGeom>
        </p:spPr>
      </p:pic>
      <p:sp>
        <p:nvSpPr>
          <p:cNvPr id="2" name="正方形/長方形 1">
            <a:extLst>
              <a:ext uri="{FF2B5EF4-FFF2-40B4-BE49-F238E27FC236}">
                <a16:creationId xmlns:a16="http://schemas.microsoft.com/office/drawing/2014/main" id="{2ED85538-0254-1C95-2731-2A4D406B1460}"/>
              </a:ext>
            </a:extLst>
          </p:cNvPr>
          <p:cNvSpPr/>
          <p:nvPr/>
        </p:nvSpPr>
        <p:spPr>
          <a:xfrm>
            <a:off x="3772956" y="3868616"/>
            <a:ext cx="2852928" cy="731520"/>
          </a:xfrm>
          <a:prstGeom prst="rect">
            <a:avLst/>
          </a:prstGeom>
          <a:solidFill>
            <a:schemeClr val="accent5">
              <a:lumMod val="75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正方形/長方形 2">
            <a:extLst>
              <a:ext uri="{FF2B5EF4-FFF2-40B4-BE49-F238E27FC236}">
                <a16:creationId xmlns:a16="http://schemas.microsoft.com/office/drawing/2014/main" id="{5570D526-39B6-7ED8-193E-60332B3F6190}"/>
              </a:ext>
            </a:extLst>
          </p:cNvPr>
          <p:cNvSpPr/>
          <p:nvPr/>
        </p:nvSpPr>
        <p:spPr>
          <a:xfrm>
            <a:off x="3772956" y="4684543"/>
            <a:ext cx="2852928" cy="731520"/>
          </a:xfrm>
          <a:prstGeom prst="rect">
            <a:avLst/>
          </a:prstGeom>
          <a:solidFill>
            <a:schemeClr val="accent5">
              <a:lumMod val="75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 name="正方形/長方形 3">
            <a:extLst>
              <a:ext uri="{FF2B5EF4-FFF2-40B4-BE49-F238E27FC236}">
                <a16:creationId xmlns:a16="http://schemas.microsoft.com/office/drawing/2014/main" id="{55D7EC74-5935-5B25-9649-9EFEED2F6E9A}"/>
              </a:ext>
            </a:extLst>
          </p:cNvPr>
          <p:cNvSpPr/>
          <p:nvPr/>
        </p:nvSpPr>
        <p:spPr>
          <a:xfrm>
            <a:off x="3772956" y="5480653"/>
            <a:ext cx="2852928" cy="731520"/>
          </a:xfrm>
          <a:prstGeom prst="rect">
            <a:avLst/>
          </a:prstGeom>
          <a:solidFill>
            <a:schemeClr val="accent5">
              <a:lumMod val="75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 name="正方形/長方形 5">
            <a:extLst>
              <a:ext uri="{FF2B5EF4-FFF2-40B4-BE49-F238E27FC236}">
                <a16:creationId xmlns:a16="http://schemas.microsoft.com/office/drawing/2014/main" id="{81A6C830-9AC2-7F6D-899C-CAF03FC7B635}"/>
              </a:ext>
            </a:extLst>
          </p:cNvPr>
          <p:cNvSpPr/>
          <p:nvPr/>
        </p:nvSpPr>
        <p:spPr>
          <a:xfrm>
            <a:off x="3772956" y="6909556"/>
            <a:ext cx="2852928" cy="731520"/>
          </a:xfrm>
          <a:prstGeom prst="rect">
            <a:avLst/>
          </a:prstGeom>
          <a:solidFill>
            <a:schemeClr val="accent5">
              <a:lumMod val="75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7" name="正方形/長方形 6">
            <a:extLst>
              <a:ext uri="{FF2B5EF4-FFF2-40B4-BE49-F238E27FC236}">
                <a16:creationId xmlns:a16="http://schemas.microsoft.com/office/drawing/2014/main" id="{905B132E-08E4-0CAF-1B45-2C743ECB10EE}"/>
              </a:ext>
            </a:extLst>
          </p:cNvPr>
          <p:cNvSpPr/>
          <p:nvPr/>
        </p:nvSpPr>
        <p:spPr>
          <a:xfrm>
            <a:off x="3772956" y="7721937"/>
            <a:ext cx="2852928" cy="731520"/>
          </a:xfrm>
          <a:prstGeom prst="rect">
            <a:avLst/>
          </a:prstGeom>
          <a:solidFill>
            <a:schemeClr val="accent5">
              <a:lumMod val="75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8" name="正方形/長方形 7">
            <a:extLst>
              <a:ext uri="{FF2B5EF4-FFF2-40B4-BE49-F238E27FC236}">
                <a16:creationId xmlns:a16="http://schemas.microsoft.com/office/drawing/2014/main" id="{4A66CE4B-FB0B-1E7F-BC32-B0FA968151BA}"/>
              </a:ext>
            </a:extLst>
          </p:cNvPr>
          <p:cNvSpPr/>
          <p:nvPr/>
        </p:nvSpPr>
        <p:spPr>
          <a:xfrm>
            <a:off x="3772956" y="8492662"/>
            <a:ext cx="2852928" cy="731520"/>
          </a:xfrm>
          <a:prstGeom prst="rect">
            <a:avLst/>
          </a:prstGeom>
          <a:solidFill>
            <a:schemeClr val="accent5">
              <a:lumMod val="75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pic>
        <p:nvPicPr>
          <p:cNvPr id="10" name="図 9"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9C5CAF3C-1900-EBA7-65FD-ECCF748F97C5}"/>
              </a:ext>
            </a:extLst>
          </p:cNvPr>
          <p:cNvPicPr>
            <a:picLocks noChangeAspect="1"/>
          </p:cNvPicPr>
          <p:nvPr/>
        </p:nvPicPr>
        <p:blipFill rotWithShape="1">
          <a:blip r:embed="rId4">
            <a:extLst>
              <a:ext uri="{28A0092B-C50C-407E-A947-70E740481C1C}">
                <a14:useLocalDpi xmlns:a14="http://schemas.microsoft.com/office/drawing/2010/main" val="0"/>
              </a:ext>
            </a:extLst>
          </a:blip>
          <a:srcRect b="69815"/>
          <a:stretch/>
        </p:blipFill>
        <p:spPr>
          <a:xfrm>
            <a:off x="9112250" y="3386440"/>
            <a:ext cx="4654550" cy="2825733"/>
          </a:xfrm>
          <a:prstGeom prst="rect">
            <a:avLst/>
          </a:prstGeom>
        </p:spPr>
      </p:pic>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68C9D457-3870-0023-36E1-97FD2D318004}"/>
              </a:ext>
            </a:extLst>
          </p:cNvPr>
          <p:cNvPicPr>
            <a:picLocks noChangeAspect="1"/>
          </p:cNvPicPr>
          <p:nvPr/>
        </p:nvPicPr>
        <p:blipFill rotWithShape="1">
          <a:blip r:embed="rId5">
            <a:extLst>
              <a:ext uri="{28A0092B-C50C-407E-A947-70E740481C1C}">
                <a14:useLocalDpi xmlns:a14="http://schemas.microsoft.com/office/drawing/2010/main" val="0"/>
              </a:ext>
            </a:extLst>
          </a:blip>
          <a:srcRect t="66769"/>
          <a:stretch/>
        </p:blipFill>
        <p:spPr>
          <a:xfrm>
            <a:off x="9112250" y="7200026"/>
            <a:ext cx="5533534" cy="3129534"/>
          </a:xfrm>
          <a:prstGeom prst="rect">
            <a:avLst/>
          </a:prstGeom>
        </p:spPr>
      </p:pic>
      <p:sp>
        <p:nvSpPr>
          <p:cNvPr id="9" name="テキスト ボックス 8">
            <a:extLst>
              <a:ext uri="{FF2B5EF4-FFF2-40B4-BE49-F238E27FC236}">
                <a16:creationId xmlns:a16="http://schemas.microsoft.com/office/drawing/2014/main" id="{EEC0E64B-9E38-0A27-EFB9-0D65E745F9A7}"/>
              </a:ext>
            </a:extLst>
          </p:cNvPr>
          <p:cNvSpPr txBox="1"/>
          <p:nvPr/>
        </p:nvSpPr>
        <p:spPr>
          <a:xfrm>
            <a:off x="15610984" y="3465608"/>
            <a:ext cx="6410816"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最初の</a:t>
            </a:r>
            <a:r>
              <a:rPr lang="en-US" altLang="ja-JP" sz="4000"/>
              <a:t>[ ]</a:t>
            </a:r>
            <a:r>
              <a:rPr lang="ja-JP" altLang="en-US" sz="4000"/>
              <a:t>の要素の</a:t>
            </a: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a:p>
            <a:pPr marL="0" marR="0" indent="0" algn="l" defTabSz="825500" rtl="0" fontAlgn="auto" latinLnBrk="0" hangingPunct="0">
              <a:lnSpc>
                <a:spcPct val="100000"/>
              </a:lnSpc>
              <a:spcBef>
                <a:spcPts val="0"/>
              </a:spcBef>
              <a:spcAft>
                <a:spcPts val="0"/>
              </a:spcAft>
              <a:buClrTx/>
              <a:buSzTx/>
              <a:buFontTx/>
              <a:buNone/>
              <a:tabLst/>
            </a:pPr>
            <a:r>
              <a:rPr lang="en-US" altLang="ja-JP" sz="4000"/>
              <a:t>2</a:t>
            </a:r>
            <a:r>
              <a:rPr lang="ja-JP" altLang="en-US" sz="4000"/>
              <a:t>つ目の</a:t>
            </a:r>
            <a:r>
              <a:rPr lang="en-US" altLang="ja-JP" sz="4000"/>
              <a:t>[ ]</a:t>
            </a:r>
            <a:r>
              <a:rPr lang="ja-JP" altLang="en-US" sz="4000"/>
              <a:t>の要素の</a:t>
            </a:r>
            <a:r>
              <a:rPr lang="en-US" altLang="ja-JP" sz="4000"/>
              <a:t>1</a:t>
            </a:r>
            <a:r>
              <a:rPr lang="ja-JP" altLang="en-US" sz="4000"/>
              <a:t>つ目</a:t>
            </a:r>
            <a:endPar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2" name="テキスト ボックス 11">
            <a:extLst>
              <a:ext uri="{FF2B5EF4-FFF2-40B4-BE49-F238E27FC236}">
                <a16:creationId xmlns:a16="http://schemas.microsoft.com/office/drawing/2014/main" id="{8789304D-C2CE-2091-E0A0-C1779944A843}"/>
              </a:ext>
            </a:extLst>
          </p:cNvPr>
          <p:cNvSpPr txBox="1"/>
          <p:nvPr/>
        </p:nvSpPr>
        <p:spPr>
          <a:xfrm>
            <a:off x="15308978" y="7721937"/>
            <a:ext cx="6712822"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最初の</a:t>
            </a:r>
            <a:r>
              <a:rPr lang="en-US" altLang="ja-JP" sz="4000"/>
              <a:t>[ ]</a:t>
            </a:r>
            <a:r>
              <a:rPr lang="ja-JP" altLang="en-US" sz="4000"/>
              <a:t>の要素の２</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a:p>
            <a:pPr marL="0" marR="0" indent="0" algn="l" defTabSz="825500" rtl="0" fontAlgn="auto" latinLnBrk="0" hangingPunct="0">
              <a:lnSpc>
                <a:spcPct val="100000"/>
              </a:lnSpc>
              <a:spcBef>
                <a:spcPts val="0"/>
              </a:spcBef>
              <a:spcAft>
                <a:spcPts val="0"/>
              </a:spcAft>
              <a:buClrTx/>
              <a:buSzTx/>
              <a:buFontTx/>
              <a:buNone/>
              <a:tabLst/>
            </a:pPr>
            <a:r>
              <a:rPr lang="en-US" altLang="ja-JP" sz="4000"/>
              <a:t>2</a:t>
            </a:r>
            <a:r>
              <a:rPr lang="ja-JP" altLang="en-US" sz="4000"/>
              <a:t>つ目の</a:t>
            </a:r>
            <a:r>
              <a:rPr lang="en-US" altLang="ja-JP" sz="4000"/>
              <a:t>[ ]</a:t>
            </a:r>
            <a:r>
              <a:rPr lang="ja-JP" altLang="en-US" sz="4000"/>
              <a:t>の要素の３つ目</a:t>
            </a:r>
            <a:endPar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227208091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10;&#10;中程度の精度で自動的に生成された説明">
            <a:extLst>
              <a:ext uri="{FF2B5EF4-FFF2-40B4-BE49-F238E27FC236}">
                <a16:creationId xmlns:a16="http://schemas.microsoft.com/office/drawing/2014/main" id="{C51EB999-F278-53FA-7566-F4CAC256DBFC}"/>
              </a:ext>
            </a:extLst>
          </p:cNvPr>
          <p:cNvPicPr>
            <a:picLocks noChangeAspect="1"/>
          </p:cNvPicPr>
          <p:nvPr/>
        </p:nvPicPr>
        <p:blipFill rotWithShape="1">
          <a:blip r:embed="rId2">
            <a:extLst>
              <a:ext uri="{28A0092B-C50C-407E-A947-70E740481C1C}">
                <a14:useLocalDpi xmlns:a14="http://schemas.microsoft.com/office/drawing/2010/main" val="0"/>
              </a:ext>
            </a:extLst>
          </a:blip>
          <a:srcRect t="11354" r="39142"/>
          <a:stretch/>
        </p:blipFill>
        <p:spPr>
          <a:xfrm>
            <a:off x="518955" y="746815"/>
            <a:ext cx="7930101" cy="8961234"/>
          </a:xfrm>
          <a:prstGeom prst="rect">
            <a:avLst/>
          </a:prstGeom>
        </p:spPr>
      </p:pic>
      <p:pic>
        <p:nvPicPr>
          <p:cNvPr id="11" name="図 10" descr="ダイアグラム&#10;&#10;自動的に生成された説明">
            <a:extLst>
              <a:ext uri="{FF2B5EF4-FFF2-40B4-BE49-F238E27FC236}">
                <a16:creationId xmlns:a16="http://schemas.microsoft.com/office/drawing/2014/main" id="{BAAACD0D-DAB5-AAF4-8EC6-DC0E241491E1}"/>
              </a:ext>
            </a:extLst>
          </p:cNvPr>
          <p:cNvPicPr>
            <a:picLocks noChangeAspect="1"/>
          </p:cNvPicPr>
          <p:nvPr/>
        </p:nvPicPr>
        <p:blipFill rotWithShape="1">
          <a:blip r:embed="rId3">
            <a:extLst>
              <a:ext uri="{28A0092B-C50C-407E-A947-70E740481C1C}">
                <a14:useLocalDpi xmlns:a14="http://schemas.microsoft.com/office/drawing/2010/main" val="0"/>
              </a:ext>
            </a:extLst>
          </a:blip>
          <a:srcRect t="66476" b="2913"/>
          <a:stretch/>
        </p:blipFill>
        <p:spPr>
          <a:xfrm>
            <a:off x="8705088" y="746815"/>
            <a:ext cx="15159957" cy="1894785"/>
          </a:xfrm>
          <a:prstGeom prst="rect">
            <a:avLst/>
          </a:prstGeom>
        </p:spPr>
      </p:pic>
      <p:sp>
        <p:nvSpPr>
          <p:cNvPr id="2" name="正方形/長方形 1">
            <a:extLst>
              <a:ext uri="{FF2B5EF4-FFF2-40B4-BE49-F238E27FC236}">
                <a16:creationId xmlns:a16="http://schemas.microsoft.com/office/drawing/2014/main" id="{6C36E2F8-01C1-B752-9FAF-F1785CA3DD4D}"/>
              </a:ext>
            </a:extLst>
          </p:cNvPr>
          <p:cNvSpPr/>
          <p:nvPr/>
        </p:nvSpPr>
        <p:spPr>
          <a:xfrm>
            <a:off x="4241800" y="3886200"/>
            <a:ext cx="609600"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正方形/長方形 2">
            <a:extLst>
              <a:ext uri="{FF2B5EF4-FFF2-40B4-BE49-F238E27FC236}">
                <a16:creationId xmlns:a16="http://schemas.microsoft.com/office/drawing/2014/main" id="{44C6F1C2-31A0-9B43-51CE-11347C5D9C5F}"/>
              </a:ext>
            </a:extLst>
          </p:cNvPr>
          <p:cNvSpPr/>
          <p:nvPr/>
        </p:nvSpPr>
        <p:spPr>
          <a:xfrm>
            <a:off x="5735828" y="3886200"/>
            <a:ext cx="609600"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4" name="正方形/長方形 3">
            <a:extLst>
              <a:ext uri="{FF2B5EF4-FFF2-40B4-BE49-F238E27FC236}">
                <a16:creationId xmlns:a16="http://schemas.microsoft.com/office/drawing/2014/main" id="{FBA1B552-465E-084C-2F8F-4B854462A82A}"/>
              </a:ext>
            </a:extLst>
          </p:cNvPr>
          <p:cNvSpPr/>
          <p:nvPr/>
        </p:nvSpPr>
        <p:spPr>
          <a:xfrm>
            <a:off x="4241800" y="4676336"/>
            <a:ext cx="609600"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 name="正方形/長方形 5">
            <a:extLst>
              <a:ext uri="{FF2B5EF4-FFF2-40B4-BE49-F238E27FC236}">
                <a16:creationId xmlns:a16="http://schemas.microsoft.com/office/drawing/2014/main" id="{F8DA019D-F91A-FC23-CCDB-5516645E7ED7}"/>
              </a:ext>
            </a:extLst>
          </p:cNvPr>
          <p:cNvSpPr/>
          <p:nvPr/>
        </p:nvSpPr>
        <p:spPr>
          <a:xfrm>
            <a:off x="5735828" y="4676336"/>
            <a:ext cx="609600"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7" name="正方形/長方形 6">
            <a:extLst>
              <a:ext uri="{FF2B5EF4-FFF2-40B4-BE49-F238E27FC236}">
                <a16:creationId xmlns:a16="http://schemas.microsoft.com/office/drawing/2014/main" id="{E0E883B8-DCAC-5DBE-D646-A2567819F923}"/>
              </a:ext>
            </a:extLst>
          </p:cNvPr>
          <p:cNvSpPr/>
          <p:nvPr/>
        </p:nvSpPr>
        <p:spPr>
          <a:xfrm>
            <a:off x="4241800" y="5491872"/>
            <a:ext cx="609600"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8" name="正方形/長方形 7">
            <a:extLst>
              <a:ext uri="{FF2B5EF4-FFF2-40B4-BE49-F238E27FC236}">
                <a16:creationId xmlns:a16="http://schemas.microsoft.com/office/drawing/2014/main" id="{2F5C9189-327E-602F-FA6D-866BCE1137BC}"/>
              </a:ext>
            </a:extLst>
          </p:cNvPr>
          <p:cNvSpPr/>
          <p:nvPr/>
        </p:nvSpPr>
        <p:spPr>
          <a:xfrm>
            <a:off x="5735828" y="5491872"/>
            <a:ext cx="609600"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9" name="正方形/長方形 8">
            <a:extLst>
              <a:ext uri="{FF2B5EF4-FFF2-40B4-BE49-F238E27FC236}">
                <a16:creationId xmlns:a16="http://schemas.microsoft.com/office/drawing/2014/main" id="{3F452EA7-175A-33B3-73F3-6951C93D11EF}"/>
              </a:ext>
            </a:extLst>
          </p:cNvPr>
          <p:cNvSpPr/>
          <p:nvPr/>
        </p:nvSpPr>
        <p:spPr>
          <a:xfrm>
            <a:off x="4043172" y="6796257"/>
            <a:ext cx="808228"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0" name="正方形/長方形 9">
            <a:extLst>
              <a:ext uri="{FF2B5EF4-FFF2-40B4-BE49-F238E27FC236}">
                <a16:creationId xmlns:a16="http://schemas.microsoft.com/office/drawing/2014/main" id="{F24D9B14-A89D-156F-28EE-53BB8DEBBE35}"/>
              </a:ext>
            </a:extLst>
          </p:cNvPr>
          <p:cNvSpPr/>
          <p:nvPr/>
        </p:nvSpPr>
        <p:spPr>
          <a:xfrm>
            <a:off x="5537200" y="6796257"/>
            <a:ext cx="808228"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2" name="正方形/長方形 11">
            <a:extLst>
              <a:ext uri="{FF2B5EF4-FFF2-40B4-BE49-F238E27FC236}">
                <a16:creationId xmlns:a16="http://schemas.microsoft.com/office/drawing/2014/main" id="{E8FA74F1-9F98-255A-A684-6D66313E884F}"/>
              </a:ext>
            </a:extLst>
          </p:cNvPr>
          <p:cNvSpPr/>
          <p:nvPr/>
        </p:nvSpPr>
        <p:spPr>
          <a:xfrm>
            <a:off x="4043172" y="7586393"/>
            <a:ext cx="808228"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3" name="正方形/長方形 12">
            <a:extLst>
              <a:ext uri="{FF2B5EF4-FFF2-40B4-BE49-F238E27FC236}">
                <a16:creationId xmlns:a16="http://schemas.microsoft.com/office/drawing/2014/main" id="{51AFBFBA-5BA1-AB60-5589-034FE2EF98BB}"/>
              </a:ext>
            </a:extLst>
          </p:cNvPr>
          <p:cNvSpPr/>
          <p:nvPr/>
        </p:nvSpPr>
        <p:spPr>
          <a:xfrm>
            <a:off x="5537200" y="7586393"/>
            <a:ext cx="808228"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4" name="正方形/長方形 13">
            <a:extLst>
              <a:ext uri="{FF2B5EF4-FFF2-40B4-BE49-F238E27FC236}">
                <a16:creationId xmlns:a16="http://schemas.microsoft.com/office/drawing/2014/main" id="{594E5489-5601-3F0B-B22D-7E45EC69BC1C}"/>
              </a:ext>
            </a:extLst>
          </p:cNvPr>
          <p:cNvSpPr/>
          <p:nvPr/>
        </p:nvSpPr>
        <p:spPr>
          <a:xfrm>
            <a:off x="4043172" y="8401929"/>
            <a:ext cx="808228"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5" name="正方形/長方形 14">
            <a:extLst>
              <a:ext uri="{FF2B5EF4-FFF2-40B4-BE49-F238E27FC236}">
                <a16:creationId xmlns:a16="http://schemas.microsoft.com/office/drawing/2014/main" id="{26A5D256-A55E-932D-AFB6-FB4D9D9BD44B}"/>
              </a:ext>
            </a:extLst>
          </p:cNvPr>
          <p:cNvSpPr/>
          <p:nvPr/>
        </p:nvSpPr>
        <p:spPr>
          <a:xfrm>
            <a:off x="5537200" y="8401929"/>
            <a:ext cx="808228" cy="713936"/>
          </a:xfrm>
          <a:prstGeom prst="rect">
            <a:avLst/>
          </a:prstGeom>
          <a:solidFill>
            <a:schemeClr val="accent3">
              <a:lumMod val="60000"/>
              <a:lumOff val="40000"/>
              <a:alpha val="6431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pic>
        <p:nvPicPr>
          <p:cNvPr id="17" name="図 16" descr="グラフィカル ユーザー インターフェイス, アプリケーション, チャットまたはテキスト メッセージ, Teams&#10;&#10;自動的に生成された説明">
            <a:extLst>
              <a:ext uri="{FF2B5EF4-FFF2-40B4-BE49-F238E27FC236}">
                <a16:creationId xmlns:a16="http://schemas.microsoft.com/office/drawing/2014/main" id="{E4AD7EEE-C9BF-1090-9435-3079E8CEEC2C}"/>
              </a:ext>
            </a:extLst>
          </p:cNvPr>
          <p:cNvPicPr>
            <a:picLocks noChangeAspect="1"/>
          </p:cNvPicPr>
          <p:nvPr/>
        </p:nvPicPr>
        <p:blipFill rotWithShape="1">
          <a:blip r:embed="rId4">
            <a:extLst>
              <a:ext uri="{28A0092B-C50C-407E-A947-70E740481C1C}">
                <a14:useLocalDpi xmlns:a14="http://schemas.microsoft.com/office/drawing/2010/main" val="0"/>
              </a:ext>
            </a:extLst>
          </a:blip>
          <a:srcRect b="86869"/>
          <a:stretch/>
        </p:blipFill>
        <p:spPr>
          <a:xfrm>
            <a:off x="9565893" y="4243168"/>
            <a:ext cx="3918451" cy="2343150"/>
          </a:xfrm>
          <a:prstGeom prst="rect">
            <a:avLst/>
          </a:prstGeom>
        </p:spPr>
      </p:pic>
      <p:pic>
        <p:nvPicPr>
          <p:cNvPr id="20" name="図 19" descr="グラフィカル ユーザー インターフェイス&#10;&#10;低い精度で自動的に生成された説明">
            <a:extLst>
              <a:ext uri="{FF2B5EF4-FFF2-40B4-BE49-F238E27FC236}">
                <a16:creationId xmlns:a16="http://schemas.microsoft.com/office/drawing/2014/main" id="{8C047F52-81F7-34C0-C480-105F908065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894" y="8300329"/>
            <a:ext cx="3581041" cy="2343150"/>
          </a:xfrm>
          <a:prstGeom prst="rect">
            <a:avLst/>
          </a:prstGeom>
        </p:spPr>
      </p:pic>
      <p:sp>
        <p:nvSpPr>
          <p:cNvPr id="21" name="テキスト ボックス 20">
            <a:extLst>
              <a:ext uri="{FF2B5EF4-FFF2-40B4-BE49-F238E27FC236}">
                <a16:creationId xmlns:a16="http://schemas.microsoft.com/office/drawing/2014/main" id="{15087589-59D1-D16E-CD3C-EADED440707A}"/>
              </a:ext>
            </a:extLst>
          </p:cNvPr>
          <p:cNvSpPr txBox="1"/>
          <p:nvPr/>
        </p:nvSpPr>
        <p:spPr>
          <a:xfrm>
            <a:off x="15934946" y="3760327"/>
            <a:ext cx="7026654"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最初の</a:t>
            </a:r>
            <a:r>
              <a:rPr lang="en-US" altLang="ja-JP" sz="4000"/>
              <a:t>[ ]</a:t>
            </a:r>
            <a:r>
              <a:rPr lang="ja-JP" altLang="en-US" sz="4000"/>
              <a:t>の要素の</a:t>
            </a: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a:p>
            <a:pPr marL="0" marR="0" indent="0" algn="l" defTabSz="825500" rtl="0" fontAlgn="auto" latinLnBrk="0" hangingPunct="0">
              <a:lnSpc>
                <a:spcPct val="100000"/>
              </a:lnSpc>
              <a:spcBef>
                <a:spcPts val="0"/>
              </a:spcBef>
              <a:spcAft>
                <a:spcPts val="0"/>
              </a:spcAft>
              <a:buClrTx/>
              <a:buSzTx/>
              <a:buFontTx/>
              <a:buNone/>
              <a:tabLst/>
            </a:pPr>
            <a:r>
              <a:rPr lang="en-US" altLang="ja-JP" sz="4000"/>
              <a:t>2</a:t>
            </a:r>
            <a:r>
              <a:rPr lang="ja-JP" altLang="en-US" sz="4000"/>
              <a:t>つ目の</a:t>
            </a:r>
            <a:r>
              <a:rPr lang="en-US" altLang="ja-JP" sz="4000"/>
              <a:t>[ ]</a:t>
            </a:r>
            <a:r>
              <a:rPr lang="ja-JP" altLang="en-US" sz="4000"/>
              <a:t>の要素の</a:t>
            </a:r>
            <a:r>
              <a:rPr lang="en-US" altLang="ja-JP" sz="4000"/>
              <a:t>1</a:t>
            </a:r>
            <a:r>
              <a:rPr lang="ja-JP" altLang="en-US" sz="4000"/>
              <a:t>つ目</a:t>
            </a:r>
            <a:endParaRPr lang="en-US" altLang="ja-JP" sz="4000"/>
          </a:p>
          <a:p>
            <a:pPr marL="0" marR="0" indent="0" algn="l" defTabSz="8255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つ目の</a:t>
            </a:r>
            <a:r>
              <a:rPr lang="en-US" altLang="ja-JP" sz="4000"/>
              <a:t>[ ]</a:t>
            </a:r>
            <a:r>
              <a:rPr lang="ja-JP" altLang="en-US" sz="4000"/>
              <a:t>の要素の</a:t>
            </a:r>
            <a:r>
              <a:rPr lang="en-US" altLang="ja-JP" sz="4000"/>
              <a:t>1</a:t>
            </a:r>
            <a:r>
              <a:rPr lang="ja-JP" altLang="en-US" sz="4000"/>
              <a:t>つ目</a:t>
            </a:r>
            <a:endPar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22" name="テキスト ボックス 21">
            <a:extLst>
              <a:ext uri="{FF2B5EF4-FFF2-40B4-BE49-F238E27FC236}">
                <a16:creationId xmlns:a16="http://schemas.microsoft.com/office/drawing/2014/main" id="{11397E56-E228-BF9C-2E7C-4D8907E33DFE}"/>
              </a:ext>
            </a:extLst>
          </p:cNvPr>
          <p:cNvSpPr txBox="1"/>
          <p:nvPr/>
        </p:nvSpPr>
        <p:spPr>
          <a:xfrm>
            <a:off x="15731746" y="8401929"/>
            <a:ext cx="6442454"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最初の</a:t>
            </a:r>
            <a:r>
              <a:rPr lang="en-US" altLang="ja-JP" sz="4000"/>
              <a:t>[ ]</a:t>
            </a:r>
            <a:r>
              <a:rPr lang="ja-JP" altLang="en-US" sz="4000"/>
              <a:t>の要素の２</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endPar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a:p>
            <a:pPr marL="0" marR="0" indent="0" algn="l" defTabSz="825500" rtl="0" fontAlgn="auto" latinLnBrk="0" hangingPunct="0">
              <a:lnSpc>
                <a:spcPct val="100000"/>
              </a:lnSpc>
              <a:spcBef>
                <a:spcPts val="0"/>
              </a:spcBef>
              <a:spcAft>
                <a:spcPts val="0"/>
              </a:spcAft>
              <a:buClrTx/>
              <a:buSzTx/>
              <a:buFontTx/>
              <a:buNone/>
              <a:tabLst/>
            </a:pPr>
            <a:r>
              <a:rPr lang="en-US" altLang="ja-JP" sz="4000"/>
              <a:t>2</a:t>
            </a:r>
            <a:r>
              <a:rPr lang="ja-JP" altLang="en-US" sz="4000"/>
              <a:t>つ目の</a:t>
            </a:r>
            <a:r>
              <a:rPr lang="en-US" altLang="ja-JP" sz="4000"/>
              <a:t>[ ]</a:t>
            </a:r>
            <a:r>
              <a:rPr lang="ja-JP" altLang="en-US" sz="4000"/>
              <a:t>の要素の３つ目</a:t>
            </a:r>
            <a:endParaRPr lang="en-US" altLang="ja-JP" sz="4000"/>
          </a:p>
          <a:p>
            <a:pPr marL="0" marR="0" indent="0" algn="l" defTabSz="8255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つ目の</a:t>
            </a: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 ]</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の要素の</a:t>
            </a:r>
            <a:r>
              <a:rPr kumimoji="0" lang="en-US" altLang="ja-JP"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2</a:t>
            </a:r>
            <a:r>
              <a:rPr kumimoji="0" lang="ja-JP" altLang="en-US" sz="4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a:t>
            </a:r>
          </a:p>
        </p:txBody>
      </p:sp>
    </p:spTree>
    <p:extLst>
      <p:ext uri="{BB962C8B-B14F-4D97-AF65-F5344CB8AC3E}">
        <p14:creationId xmlns:p14="http://schemas.microsoft.com/office/powerpoint/2010/main" val="399102011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x_train, y_train),(x_test, y_test) = mnist.load_data()"/>
          <p:cNvSpPr txBox="1"/>
          <p:nvPr/>
        </p:nvSpPr>
        <p:spPr>
          <a:xfrm>
            <a:off x="8321111" y="736495"/>
            <a:ext cx="601767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r>
              <a:rPr lang="en-US" dirty="0"/>
              <a:t>print(</a:t>
            </a:r>
            <a:r>
              <a:rPr lang="en-US" dirty="0" err="1"/>
              <a:t>x_train.shape</a:t>
            </a:r>
            <a:r>
              <a:rPr lang="en-US" dirty="0"/>
              <a:t>)</a:t>
            </a:r>
            <a:endParaRPr dirty="0"/>
          </a:p>
        </p:txBody>
      </p:sp>
      <p:sp>
        <p:nvSpPr>
          <p:cNvPr id="34" name="(x_train, y_train),(x_test, y_test) = mnist.load_data()">
            <a:extLst>
              <a:ext uri="{FF2B5EF4-FFF2-40B4-BE49-F238E27FC236}">
                <a16:creationId xmlns:a16="http://schemas.microsoft.com/office/drawing/2014/main" id="{54D96A0C-B087-4A14-A4FA-E46B12E20EDD}"/>
              </a:ext>
            </a:extLst>
          </p:cNvPr>
          <p:cNvSpPr txBox="1"/>
          <p:nvPr/>
        </p:nvSpPr>
        <p:spPr>
          <a:xfrm>
            <a:off x="9264481" y="1716250"/>
            <a:ext cx="413093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r>
              <a:rPr lang="en-US" dirty="0"/>
              <a:t>60000, 28, 28</a:t>
            </a:r>
            <a:endParaRPr dirty="0"/>
          </a:p>
        </p:txBody>
      </p:sp>
      <p:sp>
        <p:nvSpPr>
          <p:cNvPr id="36" name="(x_train, y_train),(x_test, y_test) = mnist.load_data()">
            <a:extLst>
              <a:ext uri="{FF2B5EF4-FFF2-40B4-BE49-F238E27FC236}">
                <a16:creationId xmlns:a16="http://schemas.microsoft.com/office/drawing/2014/main" id="{F0DB44DB-41DC-49D6-A751-FF75FFCC943F}"/>
              </a:ext>
            </a:extLst>
          </p:cNvPr>
          <p:cNvSpPr txBox="1"/>
          <p:nvPr/>
        </p:nvSpPr>
        <p:spPr>
          <a:xfrm>
            <a:off x="8321111" y="6368122"/>
            <a:ext cx="6346289"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r>
              <a:rPr lang="en-US" dirty="0"/>
              <a:t>print(</a:t>
            </a:r>
            <a:r>
              <a:rPr lang="en-US" dirty="0" err="1"/>
              <a:t>x_train</a:t>
            </a:r>
            <a:r>
              <a:rPr lang="en-US" dirty="0"/>
              <a:t>[0])</a:t>
            </a:r>
            <a:r>
              <a:rPr lang="ja-JP" altLang="en-US" dirty="0"/>
              <a:t>は？</a:t>
            </a:r>
            <a:endParaRPr dirty="0"/>
          </a:p>
        </p:txBody>
      </p:sp>
    </p:spTree>
    <p:extLst>
      <p:ext uri="{BB962C8B-B14F-4D97-AF65-F5344CB8AC3E}">
        <p14:creationId xmlns:p14="http://schemas.microsoft.com/office/powerpoint/2010/main" val="171022347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１つ目を取り出してみる"/>
          <p:cNvSpPr txBox="1"/>
          <p:nvPr/>
        </p:nvSpPr>
        <p:spPr>
          <a:xfrm>
            <a:off x="2454071" y="1753916"/>
            <a:ext cx="8041006" cy="831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r>
              <a:rPr dirty="0"/>
              <a:t>１つ目を取り出してみる</a:t>
            </a:r>
          </a:p>
        </p:txBody>
      </p:sp>
      <p:sp>
        <p:nvSpPr>
          <p:cNvPr id="292" name="print(x_train[0])"/>
          <p:cNvSpPr txBox="1"/>
          <p:nvPr/>
        </p:nvSpPr>
        <p:spPr>
          <a:xfrm>
            <a:off x="4235627" y="5128603"/>
            <a:ext cx="5600066" cy="800100"/>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dirty="0"/>
              <a:t>print(</a:t>
            </a:r>
            <a:r>
              <a:rPr dirty="0" err="1"/>
              <a:t>x_train</a:t>
            </a:r>
            <a:r>
              <a:rPr dirty="0"/>
              <a:t>[0])</a:t>
            </a:r>
          </a:p>
        </p:txBody>
      </p:sp>
      <p:pic>
        <p:nvPicPr>
          <p:cNvPr id="3" name="図 2" descr="テーブル が含まれている画像&#10;&#10;自動的に生成された説明">
            <a:extLst>
              <a:ext uri="{FF2B5EF4-FFF2-40B4-BE49-F238E27FC236}">
                <a16:creationId xmlns:a16="http://schemas.microsoft.com/office/drawing/2014/main" id="{FAA45B8D-F5E4-E413-D0FC-A04262B8D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0877" y="641888"/>
            <a:ext cx="9051748" cy="12432224"/>
          </a:xfrm>
          <a:prstGeom prst="rect">
            <a:avLst/>
          </a:prstGeom>
          <a:ln>
            <a:solidFill>
              <a:schemeClr val="tx1"/>
            </a:solidFill>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 name="スクリーンショット 2021-12-07 7.10.14.png" descr="スクリーンショット 2021-12-07 7.10.14.png"/>
          <p:cNvPicPr>
            <a:picLocks noChangeAspect="1"/>
          </p:cNvPicPr>
          <p:nvPr/>
        </p:nvPicPr>
        <p:blipFill>
          <a:blip r:embed="rId2"/>
          <a:stretch>
            <a:fillRect/>
          </a:stretch>
        </p:blipFill>
        <p:spPr>
          <a:xfrm>
            <a:off x="1931879" y="1490598"/>
            <a:ext cx="20520242" cy="11805404"/>
          </a:xfrm>
          <a:prstGeom prst="rect">
            <a:avLst/>
          </a:prstGeom>
          <a:ln w="12700">
            <a:miter lim="400000"/>
          </a:ln>
        </p:spPr>
      </p:pic>
      <p:sp>
        <p:nvSpPr>
          <p:cNvPr id="295" name="テキストエディタで開いたところ"/>
          <p:cNvSpPr txBox="1"/>
          <p:nvPr/>
        </p:nvSpPr>
        <p:spPr>
          <a:xfrm>
            <a:off x="8641143" y="359851"/>
            <a:ext cx="7101714"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テキストエディタで開いたところ</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深層学習(教師あり機械学習)の復習"/>
          <p:cNvSpPr txBox="1"/>
          <p:nvPr/>
        </p:nvSpPr>
        <p:spPr>
          <a:xfrm>
            <a:off x="6340754" y="649647"/>
            <a:ext cx="11702492"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深層学習(教師あり機械学習)の復習</a:t>
            </a:r>
          </a:p>
        </p:txBody>
      </p:sp>
      <p:sp>
        <p:nvSpPr>
          <p:cNvPr id="148" name="データを用意する"/>
          <p:cNvSpPr txBox="1"/>
          <p:nvPr/>
        </p:nvSpPr>
        <p:spPr>
          <a:xfrm>
            <a:off x="1508864" y="3388212"/>
            <a:ext cx="60071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データを用意する</a:t>
            </a:r>
          </a:p>
        </p:txBody>
      </p:sp>
      <p:sp>
        <p:nvSpPr>
          <p:cNvPr id="149" name="学習させる"/>
          <p:cNvSpPr txBox="1"/>
          <p:nvPr/>
        </p:nvSpPr>
        <p:spPr>
          <a:xfrm>
            <a:off x="10561815" y="3388212"/>
            <a:ext cx="3775203"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学習させる</a:t>
            </a:r>
          </a:p>
        </p:txBody>
      </p:sp>
      <p:pic>
        <p:nvPicPr>
          <p:cNvPr id="150" name="スクリーンショット 2021-03-09 11.23.29.png" descr="スクリーンショット 2021-03-09 11.23.29.png"/>
          <p:cNvPicPr>
            <a:picLocks noChangeAspect="1"/>
          </p:cNvPicPr>
          <p:nvPr/>
        </p:nvPicPr>
        <p:blipFill>
          <a:blip r:embed="rId2">
            <a:alphaModFix amt="37885"/>
          </a:blip>
          <a:srcRect l="7543" t="22980" r="16444"/>
          <a:stretch>
            <a:fillRect/>
          </a:stretch>
        </p:blipFill>
        <p:spPr>
          <a:xfrm>
            <a:off x="9522048" y="9868767"/>
            <a:ext cx="5699539" cy="3477414"/>
          </a:xfrm>
          <a:prstGeom prst="rect">
            <a:avLst/>
          </a:prstGeom>
          <a:ln w="12700">
            <a:miter lim="400000"/>
          </a:ln>
        </p:spPr>
      </p:pic>
      <p:sp>
        <p:nvSpPr>
          <p:cNvPr id="151" name="ニューラルネットワーク"/>
          <p:cNvSpPr txBox="1"/>
          <p:nvPr/>
        </p:nvSpPr>
        <p:spPr>
          <a:xfrm>
            <a:off x="9686902" y="9062564"/>
            <a:ext cx="5369815"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ニューラルネットワーク</a:t>
            </a:r>
          </a:p>
        </p:txBody>
      </p:sp>
      <p:pic>
        <p:nvPicPr>
          <p:cNvPr id="152" name="スクリーンショット 2021-02-16 9.04.12.png" descr="スクリーンショット 2021-02-16 9.04.12.png"/>
          <p:cNvPicPr>
            <a:picLocks noChangeAspect="1"/>
          </p:cNvPicPr>
          <p:nvPr/>
        </p:nvPicPr>
        <p:blipFill>
          <a:blip r:embed="rId3">
            <a:alphaModFix amt="33151"/>
          </a:blip>
          <a:stretch>
            <a:fillRect/>
          </a:stretch>
        </p:blipFill>
        <p:spPr>
          <a:xfrm>
            <a:off x="10166188" y="5863943"/>
            <a:ext cx="3535173" cy="2709198"/>
          </a:xfrm>
          <a:prstGeom prst="rect">
            <a:avLst/>
          </a:prstGeom>
          <a:ln w="25400">
            <a:solidFill>
              <a:srgbClr val="000000"/>
            </a:solidFill>
            <a:miter lim="400000"/>
          </a:ln>
        </p:spPr>
      </p:pic>
      <p:sp>
        <p:nvSpPr>
          <p:cNvPr id="153" name="ロジスティック回帰分析"/>
          <p:cNvSpPr txBox="1"/>
          <p:nvPr/>
        </p:nvSpPr>
        <p:spPr>
          <a:xfrm>
            <a:off x="9487788" y="4983105"/>
            <a:ext cx="5408423"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ロジスティック回帰分析</a:t>
            </a:r>
          </a:p>
        </p:txBody>
      </p:sp>
      <p:sp>
        <p:nvSpPr>
          <p:cNvPr id="154" name="四角形"/>
          <p:cNvSpPr/>
          <p:nvPr/>
        </p:nvSpPr>
        <p:spPr>
          <a:xfrm>
            <a:off x="1512281" y="6975109"/>
            <a:ext cx="2944750" cy="3564051"/>
          </a:xfrm>
          <a:prstGeom prst="rect">
            <a:avLst/>
          </a:prstGeom>
          <a:solidFill>
            <a:schemeClr val="accent1">
              <a:alpha val="48472"/>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55" name="四角形"/>
          <p:cNvSpPr/>
          <p:nvPr/>
        </p:nvSpPr>
        <p:spPr>
          <a:xfrm>
            <a:off x="5274947" y="7055607"/>
            <a:ext cx="1907263" cy="3403055"/>
          </a:xfrm>
          <a:prstGeom prst="rect">
            <a:avLst/>
          </a:prstGeom>
          <a:solidFill>
            <a:schemeClr val="accent1">
              <a:alpha val="45584"/>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56" name="x(特徴量データ)"/>
          <p:cNvSpPr txBox="1"/>
          <p:nvPr/>
        </p:nvSpPr>
        <p:spPr>
          <a:xfrm>
            <a:off x="1512281" y="6134802"/>
            <a:ext cx="294475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x(特徴量データ)</a:t>
            </a:r>
          </a:p>
        </p:txBody>
      </p:sp>
      <p:sp>
        <p:nvSpPr>
          <p:cNvPr id="157" name="y(正解データ)"/>
          <p:cNvSpPr txBox="1"/>
          <p:nvPr/>
        </p:nvSpPr>
        <p:spPr>
          <a:xfrm>
            <a:off x="4944608" y="6134802"/>
            <a:ext cx="256794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y(正解データ)</a:t>
            </a:r>
          </a:p>
        </p:txBody>
      </p:sp>
      <p:sp>
        <p:nvSpPr>
          <p:cNvPr id="158" name="x"/>
          <p:cNvSpPr txBox="1"/>
          <p:nvPr/>
        </p:nvSpPr>
        <p:spPr>
          <a:xfrm>
            <a:off x="2809967" y="8174299"/>
            <a:ext cx="34937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a:t>
            </a:r>
          </a:p>
        </p:txBody>
      </p:sp>
      <p:sp>
        <p:nvSpPr>
          <p:cNvPr id="159" name="y"/>
          <p:cNvSpPr txBox="1"/>
          <p:nvPr/>
        </p:nvSpPr>
        <p:spPr>
          <a:xfrm>
            <a:off x="6051794" y="8174299"/>
            <a:ext cx="35356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 name="スクリーンショット 2021-12-07 7.10.14.png" descr="スクリーンショット 2021-12-07 7.10.14.png"/>
          <p:cNvPicPr>
            <a:picLocks noChangeAspect="1"/>
          </p:cNvPicPr>
          <p:nvPr/>
        </p:nvPicPr>
        <p:blipFill>
          <a:blip r:embed="rId2"/>
          <a:stretch>
            <a:fillRect/>
          </a:stretch>
        </p:blipFill>
        <p:spPr>
          <a:xfrm>
            <a:off x="1931879" y="1490598"/>
            <a:ext cx="20520242" cy="11805404"/>
          </a:xfrm>
          <a:prstGeom prst="rect">
            <a:avLst/>
          </a:prstGeom>
          <a:ln w="12700">
            <a:miter lim="400000"/>
          </a:ln>
        </p:spPr>
      </p:pic>
      <p:sp>
        <p:nvSpPr>
          <p:cNvPr id="299" name="双方向矢印"/>
          <p:cNvSpPr/>
          <p:nvPr/>
        </p:nvSpPr>
        <p:spPr>
          <a:xfrm>
            <a:off x="2915594" y="1283401"/>
            <a:ext cx="18938406" cy="1270001"/>
          </a:xfrm>
          <a:prstGeom prst="leftRightArrow">
            <a:avLst>
              <a:gd name="adj1" fmla="val 32000"/>
              <a:gd name="adj2" fmla="val 44000"/>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00" name="双方向矢印"/>
          <p:cNvSpPr/>
          <p:nvPr/>
        </p:nvSpPr>
        <p:spPr>
          <a:xfrm rot="16200000">
            <a:off x="-4857590" y="6803534"/>
            <a:ext cx="11952883" cy="1270001"/>
          </a:xfrm>
          <a:prstGeom prst="leftRightArrow">
            <a:avLst>
              <a:gd name="adj1" fmla="val 32000"/>
              <a:gd name="adj2" fmla="val 44000"/>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01" name="28"/>
          <p:cNvSpPr txBox="1"/>
          <p:nvPr/>
        </p:nvSpPr>
        <p:spPr>
          <a:xfrm>
            <a:off x="1280850" y="6450174"/>
            <a:ext cx="1532764" cy="118745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500">
                <a:solidFill>
                  <a:srgbClr val="FFFFFF"/>
                </a:solidFill>
                <a:latin typeface="+mn-lt"/>
                <a:ea typeface="+mn-ea"/>
                <a:cs typeface="+mn-cs"/>
                <a:sym typeface="ヒラギノ角ゴ ProN W3"/>
              </a:defRPr>
            </a:lvl1pPr>
          </a:lstStyle>
          <a:p>
            <a:r>
              <a:t>28</a:t>
            </a:r>
          </a:p>
        </p:txBody>
      </p:sp>
      <p:sp>
        <p:nvSpPr>
          <p:cNvPr id="302" name="28"/>
          <p:cNvSpPr txBox="1"/>
          <p:nvPr/>
        </p:nvSpPr>
        <p:spPr>
          <a:xfrm>
            <a:off x="11425618" y="2062487"/>
            <a:ext cx="1532764" cy="118745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500">
                <a:solidFill>
                  <a:srgbClr val="FFFFFF"/>
                </a:solidFill>
                <a:latin typeface="+mn-lt"/>
                <a:ea typeface="+mn-ea"/>
                <a:cs typeface="+mn-cs"/>
                <a:sym typeface="ヒラギノ角ゴ ProN W3"/>
              </a:defRPr>
            </a:lvl1pPr>
          </a:lstStyle>
          <a:p>
            <a:r>
              <a:t>28</a:t>
            </a:r>
          </a:p>
        </p:txBody>
      </p:sp>
      <p:sp>
        <p:nvSpPr>
          <p:cNvPr id="2" name="テキストエディタで開いたところ">
            <a:extLst>
              <a:ext uri="{FF2B5EF4-FFF2-40B4-BE49-F238E27FC236}">
                <a16:creationId xmlns:a16="http://schemas.microsoft.com/office/drawing/2014/main" id="{CA0561C6-1C15-24FD-E1B8-01EF741F15A5}"/>
              </a:ext>
            </a:extLst>
          </p:cNvPr>
          <p:cNvSpPr txBox="1"/>
          <p:nvPr/>
        </p:nvSpPr>
        <p:spPr>
          <a:xfrm>
            <a:off x="8641143" y="359851"/>
            <a:ext cx="7101714"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テキストエディタで開いたところ</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x_train, y_train),(x_test, y_test) = mnist.load_data()">
            <a:extLst>
              <a:ext uri="{FF2B5EF4-FFF2-40B4-BE49-F238E27FC236}">
                <a16:creationId xmlns:a16="http://schemas.microsoft.com/office/drawing/2014/main" id="{CE9E7D2E-1019-59E0-8C9D-70A30567AE33}"/>
              </a:ext>
            </a:extLst>
          </p:cNvPr>
          <p:cNvSpPr txBox="1"/>
          <p:nvPr/>
        </p:nvSpPr>
        <p:spPr>
          <a:xfrm>
            <a:off x="7053942" y="736495"/>
            <a:ext cx="8882743"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r>
              <a:rPr lang="en-US" dirty="0"/>
              <a:t>print(</a:t>
            </a:r>
            <a:r>
              <a:rPr lang="en-US" dirty="0" err="1"/>
              <a:t>x_train.shape</a:t>
            </a:r>
            <a:r>
              <a:rPr lang="en-US" dirty="0"/>
              <a:t>)</a:t>
            </a:r>
            <a:endParaRPr dirty="0"/>
          </a:p>
        </p:txBody>
      </p:sp>
      <p:sp>
        <p:nvSpPr>
          <p:cNvPr id="5" name="(x_train, y_train),(x_test, y_test) = mnist.load_data()">
            <a:extLst>
              <a:ext uri="{FF2B5EF4-FFF2-40B4-BE49-F238E27FC236}">
                <a16:creationId xmlns:a16="http://schemas.microsoft.com/office/drawing/2014/main" id="{46E7F514-4687-C84B-611B-7F3CDBC0A73E}"/>
              </a:ext>
            </a:extLst>
          </p:cNvPr>
          <p:cNvSpPr txBox="1"/>
          <p:nvPr/>
        </p:nvSpPr>
        <p:spPr>
          <a:xfrm>
            <a:off x="8159211" y="1716250"/>
            <a:ext cx="6672204"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r>
              <a:rPr lang="en-US" dirty="0"/>
              <a:t>60000, 28, 28</a:t>
            </a:r>
            <a:endParaRPr dirty="0"/>
          </a:p>
        </p:txBody>
      </p:sp>
      <p:sp>
        <p:nvSpPr>
          <p:cNvPr id="6" name="(x_train, y_train),(x_test, y_test) = mnist.load_data()">
            <a:extLst>
              <a:ext uri="{FF2B5EF4-FFF2-40B4-BE49-F238E27FC236}">
                <a16:creationId xmlns:a16="http://schemas.microsoft.com/office/drawing/2014/main" id="{847B433D-89DB-93BF-0554-8C4205C61E8C}"/>
              </a:ext>
            </a:extLst>
          </p:cNvPr>
          <p:cNvSpPr txBox="1"/>
          <p:nvPr/>
        </p:nvSpPr>
        <p:spPr>
          <a:xfrm>
            <a:off x="1556655" y="3185882"/>
            <a:ext cx="8882743"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pPr algn="l"/>
            <a:r>
              <a:rPr lang="en-US" altLang="ja-JP" dirty="0"/>
              <a:t>[ ]</a:t>
            </a:r>
            <a:r>
              <a:rPr lang="ja-JP" altLang="en-US" dirty="0"/>
              <a:t>の</a:t>
            </a:r>
            <a:r>
              <a:rPr lang="en-US" altLang="ja-JP" dirty="0"/>
              <a:t>1</a:t>
            </a:r>
            <a:r>
              <a:rPr lang="ja-JP" altLang="en-US" dirty="0"/>
              <a:t>つ目が</a:t>
            </a:r>
            <a:r>
              <a:rPr lang="en-US" altLang="ja-JP" dirty="0"/>
              <a:t>60000</a:t>
            </a:r>
            <a:endParaRPr dirty="0"/>
          </a:p>
        </p:txBody>
      </p:sp>
      <p:sp>
        <p:nvSpPr>
          <p:cNvPr id="7" name="(x_train, y_train),(x_test, y_test) = mnist.load_data()">
            <a:extLst>
              <a:ext uri="{FF2B5EF4-FFF2-40B4-BE49-F238E27FC236}">
                <a16:creationId xmlns:a16="http://schemas.microsoft.com/office/drawing/2014/main" id="{71F7722A-87AA-61B4-3AE4-00078F17A44F}"/>
              </a:ext>
            </a:extLst>
          </p:cNvPr>
          <p:cNvSpPr txBox="1"/>
          <p:nvPr/>
        </p:nvSpPr>
        <p:spPr>
          <a:xfrm>
            <a:off x="772883" y="4165637"/>
            <a:ext cx="23132145"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r>
              <a:rPr lang="en-US" dirty="0"/>
              <a:t>[ [        ] , [        ] , [        ] , [       ] ,  [      ] , , ,      ]</a:t>
            </a:r>
            <a:endParaRPr dirty="0"/>
          </a:p>
        </p:txBody>
      </p:sp>
      <p:sp>
        <p:nvSpPr>
          <p:cNvPr id="8" name="(x_train, y_train),(x_test, y_test) = mnist.load_data()">
            <a:extLst>
              <a:ext uri="{FF2B5EF4-FFF2-40B4-BE49-F238E27FC236}">
                <a16:creationId xmlns:a16="http://schemas.microsoft.com/office/drawing/2014/main" id="{EF548BAD-B80F-60BC-9DE9-E96D4BB3FFC3}"/>
              </a:ext>
            </a:extLst>
          </p:cNvPr>
          <p:cNvSpPr txBox="1"/>
          <p:nvPr/>
        </p:nvSpPr>
        <p:spPr>
          <a:xfrm>
            <a:off x="14637655" y="7996752"/>
            <a:ext cx="8882743"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pPr algn="l"/>
            <a:r>
              <a:rPr lang="en-US" altLang="ja-JP" dirty="0"/>
              <a:t>[ ]</a:t>
            </a:r>
            <a:r>
              <a:rPr lang="ja-JP" altLang="en-US" dirty="0"/>
              <a:t>の</a:t>
            </a:r>
            <a:r>
              <a:rPr lang="en-US" altLang="ja-JP" dirty="0"/>
              <a:t>2</a:t>
            </a:r>
            <a:r>
              <a:rPr lang="ja-JP" altLang="en-US" dirty="0"/>
              <a:t>つ目が</a:t>
            </a:r>
            <a:r>
              <a:rPr lang="en-US" altLang="ja-JP" dirty="0"/>
              <a:t>28</a:t>
            </a:r>
            <a:endParaRPr dirty="0"/>
          </a:p>
        </p:txBody>
      </p:sp>
      <p:cxnSp>
        <p:nvCxnSpPr>
          <p:cNvPr id="12" name="直線コネクタ 11">
            <a:extLst>
              <a:ext uri="{FF2B5EF4-FFF2-40B4-BE49-F238E27FC236}">
                <a16:creationId xmlns:a16="http://schemas.microsoft.com/office/drawing/2014/main" id="{A1AB450D-E741-E532-DF0C-0A5B6D1D5C16}"/>
              </a:ext>
            </a:extLst>
          </p:cNvPr>
          <p:cNvCxnSpPr/>
          <p:nvPr/>
        </p:nvCxnSpPr>
        <p:spPr>
          <a:xfrm flipH="1">
            <a:off x="3581400" y="5422847"/>
            <a:ext cx="177800" cy="119217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直線コネクタ 12">
            <a:extLst>
              <a:ext uri="{FF2B5EF4-FFF2-40B4-BE49-F238E27FC236}">
                <a16:creationId xmlns:a16="http://schemas.microsoft.com/office/drawing/2014/main" id="{8CF308B6-8C02-152E-FF5F-CC22D69A3CC5}"/>
              </a:ext>
            </a:extLst>
          </p:cNvPr>
          <p:cNvCxnSpPr>
            <a:cxnSpLocks/>
          </p:cNvCxnSpPr>
          <p:nvPr/>
        </p:nvCxnSpPr>
        <p:spPr>
          <a:xfrm>
            <a:off x="5998026" y="5227453"/>
            <a:ext cx="12569374" cy="145260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5" name="(x_train, y_train),(x_test, y_test) = mnist.load_data()">
            <a:extLst>
              <a:ext uri="{FF2B5EF4-FFF2-40B4-BE49-F238E27FC236}">
                <a16:creationId xmlns:a16="http://schemas.microsoft.com/office/drawing/2014/main" id="{97D2633F-61DC-7774-D351-A1AC3E36D018}"/>
              </a:ext>
            </a:extLst>
          </p:cNvPr>
          <p:cNvSpPr txBox="1"/>
          <p:nvPr/>
        </p:nvSpPr>
        <p:spPr>
          <a:xfrm>
            <a:off x="2794000" y="6762119"/>
            <a:ext cx="168402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r>
              <a:rPr lang="en-US" dirty="0"/>
              <a:t>[ [        ] , [        ] , [        ] , [       ]   , , ,      ]</a:t>
            </a:r>
            <a:endParaRPr dirty="0"/>
          </a:p>
        </p:txBody>
      </p:sp>
      <p:cxnSp>
        <p:nvCxnSpPr>
          <p:cNvPr id="16" name="直線コネクタ 15">
            <a:extLst>
              <a:ext uri="{FF2B5EF4-FFF2-40B4-BE49-F238E27FC236}">
                <a16:creationId xmlns:a16="http://schemas.microsoft.com/office/drawing/2014/main" id="{13C123EF-9CB1-346D-9DDB-9405ABAEA5B9}"/>
              </a:ext>
            </a:extLst>
          </p:cNvPr>
          <p:cNvCxnSpPr/>
          <p:nvPr/>
        </p:nvCxnSpPr>
        <p:spPr>
          <a:xfrm flipH="1">
            <a:off x="3581400" y="8211091"/>
            <a:ext cx="177800" cy="119217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7" name="直線コネクタ 16">
            <a:extLst>
              <a:ext uri="{FF2B5EF4-FFF2-40B4-BE49-F238E27FC236}">
                <a16:creationId xmlns:a16="http://schemas.microsoft.com/office/drawing/2014/main" id="{68F160FB-594C-803E-B1A5-ABD2B1743158}"/>
              </a:ext>
            </a:extLst>
          </p:cNvPr>
          <p:cNvCxnSpPr>
            <a:cxnSpLocks/>
          </p:cNvCxnSpPr>
          <p:nvPr/>
        </p:nvCxnSpPr>
        <p:spPr>
          <a:xfrm>
            <a:off x="6223000" y="7888969"/>
            <a:ext cx="8991600" cy="178391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8" name="(x_train, y_train),(x_test, y_test) = mnist.load_data()">
            <a:extLst>
              <a:ext uri="{FF2B5EF4-FFF2-40B4-BE49-F238E27FC236}">
                <a16:creationId xmlns:a16="http://schemas.microsoft.com/office/drawing/2014/main" id="{D346DBDC-AC93-9957-7F29-2E87E20BED38}"/>
              </a:ext>
            </a:extLst>
          </p:cNvPr>
          <p:cNvSpPr txBox="1"/>
          <p:nvPr/>
        </p:nvSpPr>
        <p:spPr>
          <a:xfrm>
            <a:off x="1955800" y="9672880"/>
            <a:ext cx="14909801"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r>
              <a:rPr lang="en-US" dirty="0"/>
              <a:t>[        ,          ,          ,        , , ,      ]</a:t>
            </a:r>
            <a:endParaRPr dirty="0"/>
          </a:p>
        </p:txBody>
      </p:sp>
      <p:sp>
        <p:nvSpPr>
          <p:cNvPr id="19" name="(x_train, y_train),(x_test, y_test) = mnist.load_data()">
            <a:extLst>
              <a:ext uri="{FF2B5EF4-FFF2-40B4-BE49-F238E27FC236}">
                <a16:creationId xmlns:a16="http://schemas.microsoft.com/office/drawing/2014/main" id="{4AB6E43A-A3A4-508C-D6A0-B6ABA68CC625}"/>
              </a:ext>
            </a:extLst>
          </p:cNvPr>
          <p:cNvSpPr txBox="1"/>
          <p:nvPr/>
        </p:nvSpPr>
        <p:spPr>
          <a:xfrm>
            <a:off x="14637655" y="11019995"/>
            <a:ext cx="8882743"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700"/>
            </a:lvl1pPr>
          </a:lstStyle>
          <a:p>
            <a:pPr algn="l"/>
            <a:r>
              <a:rPr lang="en-US" altLang="ja-JP" dirty="0"/>
              <a:t>[ ]</a:t>
            </a:r>
            <a:r>
              <a:rPr lang="ja-JP" altLang="en-US" dirty="0"/>
              <a:t>の</a:t>
            </a:r>
            <a:r>
              <a:rPr lang="en-US" altLang="ja-JP" dirty="0"/>
              <a:t>3</a:t>
            </a:r>
            <a:r>
              <a:rPr lang="ja-JP" altLang="en-US" dirty="0"/>
              <a:t>つ目が</a:t>
            </a:r>
            <a:r>
              <a:rPr lang="en-US" altLang="ja-JP" dirty="0"/>
              <a:t>28</a:t>
            </a:r>
            <a:endParaRPr dirty="0"/>
          </a:p>
        </p:txBody>
      </p:sp>
    </p:spTree>
    <p:extLst>
      <p:ext uri="{BB962C8B-B14F-4D97-AF65-F5344CB8AC3E}">
        <p14:creationId xmlns:p14="http://schemas.microsoft.com/office/powerpoint/2010/main" val="130853584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中程度の精度で自動的に生成された説明">
            <a:extLst>
              <a:ext uri="{FF2B5EF4-FFF2-40B4-BE49-F238E27FC236}">
                <a16:creationId xmlns:a16="http://schemas.microsoft.com/office/drawing/2014/main" id="{628F4DD7-DBF5-A5BA-762F-FB805F9B4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199" y="723900"/>
            <a:ext cx="5240020" cy="2495248"/>
          </a:xfrm>
          <a:prstGeom prst="rect">
            <a:avLst/>
          </a:prstGeom>
        </p:spPr>
      </p:pic>
      <p:pic>
        <p:nvPicPr>
          <p:cNvPr id="7" name="図 6" descr="テキスト&#10;&#10;自動的に生成された説明">
            <a:extLst>
              <a:ext uri="{FF2B5EF4-FFF2-40B4-BE49-F238E27FC236}">
                <a16:creationId xmlns:a16="http://schemas.microsoft.com/office/drawing/2014/main" id="{B62F6CA6-674C-141D-54A0-2F708DD49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999" y="723900"/>
            <a:ext cx="3443443" cy="2495248"/>
          </a:xfrm>
          <a:prstGeom prst="rect">
            <a:avLst/>
          </a:prstGeom>
        </p:spPr>
      </p:pic>
    </p:spTree>
    <p:extLst>
      <p:ext uri="{BB962C8B-B14F-4D97-AF65-F5344CB8AC3E}">
        <p14:creationId xmlns:p14="http://schemas.microsoft.com/office/powerpoint/2010/main" val="51427740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中程度の精度で自動的に生成された説明">
            <a:extLst>
              <a:ext uri="{FF2B5EF4-FFF2-40B4-BE49-F238E27FC236}">
                <a16:creationId xmlns:a16="http://schemas.microsoft.com/office/drawing/2014/main" id="{628F4DD7-DBF5-A5BA-762F-FB805F9B4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199" y="723900"/>
            <a:ext cx="5240020" cy="2495248"/>
          </a:xfrm>
          <a:prstGeom prst="rect">
            <a:avLst/>
          </a:prstGeom>
        </p:spPr>
      </p:pic>
      <p:pic>
        <p:nvPicPr>
          <p:cNvPr id="7" name="図 6" descr="テキスト&#10;&#10;自動的に生成された説明">
            <a:extLst>
              <a:ext uri="{FF2B5EF4-FFF2-40B4-BE49-F238E27FC236}">
                <a16:creationId xmlns:a16="http://schemas.microsoft.com/office/drawing/2014/main" id="{B62F6CA6-674C-141D-54A0-2F708DD49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999" y="723900"/>
            <a:ext cx="3443443" cy="2495248"/>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0C696B41-0657-EBE6-1BC7-13AD0ED557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989" y="3164268"/>
            <a:ext cx="6357112" cy="9152049"/>
          </a:xfrm>
          <a:prstGeom prst="rect">
            <a:avLst/>
          </a:prstGeom>
        </p:spPr>
      </p:pic>
      <p:sp>
        <p:nvSpPr>
          <p:cNvPr id="10" name="テキスト ボックス 9">
            <a:extLst>
              <a:ext uri="{FF2B5EF4-FFF2-40B4-BE49-F238E27FC236}">
                <a16:creationId xmlns:a16="http://schemas.microsoft.com/office/drawing/2014/main" id="{1CB928D1-8E22-3016-176B-6F283E7AC095}"/>
              </a:ext>
            </a:extLst>
          </p:cNvPr>
          <p:cNvSpPr txBox="1"/>
          <p:nvPr/>
        </p:nvSpPr>
        <p:spPr>
          <a:xfrm>
            <a:off x="7442200" y="5382478"/>
            <a:ext cx="3987800"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つ目の</a:t>
            </a: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3×2</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a:t>
            </a:r>
            <a:endPar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4" name="テキスト ボックス 13">
            <a:extLst>
              <a:ext uri="{FF2B5EF4-FFF2-40B4-BE49-F238E27FC236}">
                <a16:creationId xmlns:a16="http://schemas.microsoft.com/office/drawing/2014/main" id="{95DF1BDD-C351-82A7-5BDF-6555A5D6D729}"/>
              </a:ext>
            </a:extLst>
          </p:cNvPr>
          <p:cNvSpPr txBox="1"/>
          <p:nvPr/>
        </p:nvSpPr>
        <p:spPr>
          <a:xfrm>
            <a:off x="7442200" y="10242907"/>
            <a:ext cx="3987800"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sz="5400"/>
              <a:t>２</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つ目の</a:t>
            </a: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3×2</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a:t>
            </a:r>
            <a:endPar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8551893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中程度の精度で自動的に生成された説明">
            <a:extLst>
              <a:ext uri="{FF2B5EF4-FFF2-40B4-BE49-F238E27FC236}">
                <a16:creationId xmlns:a16="http://schemas.microsoft.com/office/drawing/2014/main" id="{628F4DD7-DBF5-A5BA-762F-FB805F9B4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199" y="723900"/>
            <a:ext cx="5240020" cy="2495248"/>
          </a:xfrm>
          <a:prstGeom prst="rect">
            <a:avLst/>
          </a:prstGeom>
        </p:spPr>
      </p:pic>
      <p:pic>
        <p:nvPicPr>
          <p:cNvPr id="7" name="図 6" descr="テキスト&#10;&#10;自動的に生成された説明">
            <a:extLst>
              <a:ext uri="{FF2B5EF4-FFF2-40B4-BE49-F238E27FC236}">
                <a16:creationId xmlns:a16="http://schemas.microsoft.com/office/drawing/2014/main" id="{B62F6CA6-674C-141D-54A0-2F708DD49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999" y="723900"/>
            <a:ext cx="3443443" cy="2495248"/>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0C696B41-0657-EBE6-1BC7-13AD0ED557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989" y="3164268"/>
            <a:ext cx="6357112" cy="9152049"/>
          </a:xfrm>
          <a:prstGeom prst="rect">
            <a:avLst/>
          </a:prstGeom>
        </p:spPr>
      </p:pic>
      <p:sp>
        <p:nvSpPr>
          <p:cNvPr id="10" name="テキスト ボックス 9">
            <a:extLst>
              <a:ext uri="{FF2B5EF4-FFF2-40B4-BE49-F238E27FC236}">
                <a16:creationId xmlns:a16="http://schemas.microsoft.com/office/drawing/2014/main" id="{1CB928D1-8E22-3016-176B-6F283E7AC095}"/>
              </a:ext>
            </a:extLst>
          </p:cNvPr>
          <p:cNvSpPr txBox="1"/>
          <p:nvPr/>
        </p:nvSpPr>
        <p:spPr>
          <a:xfrm>
            <a:off x="7442200" y="5382478"/>
            <a:ext cx="3987800"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つ目の</a:t>
            </a: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3×2</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a:t>
            </a:r>
            <a:endPar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pic>
        <p:nvPicPr>
          <p:cNvPr id="11" name="スクリーンショット 2021-12-07 7.10.14.png" descr="スクリーンショット 2021-12-07 7.10.14.png">
            <a:extLst>
              <a:ext uri="{FF2B5EF4-FFF2-40B4-BE49-F238E27FC236}">
                <a16:creationId xmlns:a16="http://schemas.microsoft.com/office/drawing/2014/main" id="{12AF7430-9C6F-0A66-BDA6-F70D7E4D5D16}"/>
              </a:ext>
            </a:extLst>
          </p:cNvPr>
          <p:cNvPicPr>
            <a:picLocks noChangeAspect="1"/>
          </p:cNvPicPr>
          <p:nvPr/>
        </p:nvPicPr>
        <p:blipFill rotWithShape="1">
          <a:blip r:embed="rId5"/>
          <a:srcRect l="3443" r="1208"/>
          <a:stretch/>
        </p:blipFill>
        <p:spPr>
          <a:xfrm>
            <a:off x="12323621" y="4684009"/>
            <a:ext cx="4796793" cy="2894235"/>
          </a:xfrm>
          <a:prstGeom prst="rect">
            <a:avLst/>
          </a:prstGeom>
          <a:ln w="12700">
            <a:miter lim="400000"/>
          </a:ln>
        </p:spPr>
      </p:pic>
      <p:pic>
        <p:nvPicPr>
          <p:cNvPr id="13" name="図 12" descr="ロゴ が含まれている画像&#10;&#10;自動的に生成された説明">
            <a:extLst>
              <a:ext uri="{FF2B5EF4-FFF2-40B4-BE49-F238E27FC236}">
                <a16:creationId xmlns:a16="http://schemas.microsoft.com/office/drawing/2014/main" id="{B04EB8CF-D41B-A298-C9CC-D7C92BADD8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5999" y="3219148"/>
            <a:ext cx="3912415" cy="1320440"/>
          </a:xfrm>
          <a:prstGeom prst="rect">
            <a:avLst/>
          </a:prstGeom>
        </p:spPr>
      </p:pic>
      <p:sp>
        <p:nvSpPr>
          <p:cNvPr id="14" name="テキスト ボックス 13">
            <a:extLst>
              <a:ext uri="{FF2B5EF4-FFF2-40B4-BE49-F238E27FC236}">
                <a16:creationId xmlns:a16="http://schemas.microsoft.com/office/drawing/2014/main" id="{95DF1BDD-C351-82A7-5BDF-6555A5D6D729}"/>
              </a:ext>
            </a:extLst>
          </p:cNvPr>
          <p:cNvSpPr txBox="1"/>
          <p:nvPr/>
        </p:nvSpPr>
        <p:spPr>
          <a:xfrm>
            <a:off x="7442200" y="10242907"/>
            <a:ext cx="3987800"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sz="5400"/>
              <a:t>２</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つ目の</a:t>
            </a: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3×2</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a:t>
            </a:r>
            <a:endPar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5" name="テキスト ボックス 14">
            <a:extLst>
              <a:ext uri="{FF2B5EF4-FFF2-40B4-BE49-F238E27FC236}">
                <a16:creationId xmlns:a16="http://schemas.microsoft.com/office/drawing/2014/main" id="{CC4C9454-2647-6A7B-3EDD-E41472A4DBDE}"/>
              </a:ext>
            </a:extLst>
          </p:cNvPr>
          <p:cNvSpPr txBox="1"/>
          <p:nvPr/>
        </p:nvSpPr>
        <p:spPr>
          <a:xfrm>
            <a:off x="18433134" y="5248833"/>
            <a:ext cx="4796792"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つ目の</a:t>
            </a: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28×28</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a:t>
            </a:r>
            <a:endPar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pic>
        <p:nvPicPr>
          <p:cNvPr id="19" name="図 18" descr="テーブル&#10;&#10;自動的に生成された説明">
            <a:extLst>
              <a:ext uri="{FF2B5EF4-FFF2-40B4-BE49-F238E27FC236}">
                <a16:creationId xmlns:a16="http://schemas.microsoft.com/office/drawing/2014/main" id="{7C8CA031-8B0C-C655-5723-5F0179A57D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8199" y="9361784"/>
            <a:ext cx="4796793" cy="2954533"/>
          </a:xfrm>
          <a:prstGeom prst="rect">
            <a:avLst/>
          </a:prstGeom>
        </p:spPr>
      </p:pic>
      <p:pic>
        <p:nvPicPr>
          <p:cNvPr id="21" name="図 20" descr="図形 が含まれている画像&#10;&#10;自動的に生成された説明">
            <a:extLst>
              <a:ext uri="{FF2B5EF4-FFF2-40B4-BE49-F238E27FC236}">
                <a16:creationId xmlns:a16="http://schemas.microsoft.com/office/drawing/2014/main" id="{5219064A-179C-2F62-DCBC-F67DBA3486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45999" y="7990195"/>
            <a:ext cx="3225801" cy="1148916"/>
          </a:xfrm>
          <a:prstGeom prst="rect">
            <a:avLst/>
          </a:prstGeom>
        </p:spPr>
      </p:pic>
      <p:sp>
        <p:nvSpPr>
          <p:cNvPr id="22" name="テキスト ボックス 21">
            <a:extLst>
              <a:ext uri="{FF2B5EF4-FFF2-40B4-BE49-F238E27FC236}">
                <a16:creationId xmlns:a16="http://schemas.microsoft.com/office/drawing/2014/main" id="{B6015F42-C32C-7D32-41E8-DB1BA5C75991}"/>
              </a:ext>
            </a:extLst>
          </p:cNvPr>
          <p:cNvSpPr txBox="1"/>
          <p:nvPr/>
        </p:nvSpPr>
        <p:spPr>
          <a:xfrm>
            <a:off x="18433134" y="8478321"/>
            <a:ext cx="4796792"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2</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つ目の</a:t>
            </a: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28×28</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a:t>
            </a:r>
            <a:endPar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23" name="テキスト ボックス 22">
            <a:extLst>
              <a:ext uri="{FF2B5EF4-FFF2-40B4-BE49-F238E27FC236}">
                <a16:creationId xmlns:a16="http://schemas.microsoft.com/office/drawing/2014/main" id="{97917E11-4BE7-85C9-36A0-1806511A2045}"/>
              </a:ext>
            </a:extLst>
          </p:cNvPr>
          <p:cNvSpPr txBox="1"/>
          <p:nvPr/>
        </p:nvSpPr>
        <p:spPr>
          <a:xfrm>
            <a:off x="18433134" y="11803203"/>
            <a:ext cx="4796792"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60000</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個目の</a:t>
            </a:r>
            <a:r>
              <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28×28</a:t>
            </a: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の配列</a:t>
            </a:r>
            <a:endPar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24" name="テキスト ボックス 23">
            <a:extLst>
              <a:ext uri="{FF2B5EF4-FFF2-40B4-BE49-F238E27FC236}">
                <a16:creationId xmlns:a16="http://schemas.microsoft.com/office/drawing/2014/main" id="{7E82C92E-3E4D-B25C-39C6-46635B8A61C0}"/>
              </a:ext>
            </a:extLst>
          </p:cNvPr>
          <p:cNvSpPr txBox="1"/>
          <p:nvPr/>
        </p:nvSpPr>
        <p:spPr>
          <a:xfrm>
            <a:off x="18433134" y="10487312"/>
            <a:ext cx="479679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ja-JP" altLang="en-US"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a:t>
            </a:r>
            <a:endParaRPr kumimoji="0" lang="en-US" altLang="ja-JP" sz="5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185532854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スクリーンショット 2021-12-07 7.10.14.png" descr="スクリーンショット 2021-12-07 7.10.14.png"/>
          <p:cNvPicPr>
            <a:picLocks noChangeAspect="1"/>
          </p:cNvPicPr>
          <p:nvPr/>
        </p:nvPicPr>
        <p:blipFill>
          <a:blip r:embed="rId2"/>
          <a:stretch>
            <a:fillRect/>
          </a:stretch>
        </p:blipFill>
        <p:spPr>
          <a:xfrm>
            <a:off x="2610917" y="2764814"/>
            <a:ext cx="18259228" cy="10504631"/>
          </a:xfrm>
          <a:prstGeom prst="rect">
            <a:avLst/>
          </a:prstGeom>
          <a:ln w="12700">
            <a:miter lim="400000"/>
          </a:ln>
        </p:spPr>
      </p:pic>
      <p:sp>
        <p:nvSpPr>
          <p:cNvPr id="305" name="四角形"/>
          <p:cNvSpPr/>
          <p:nvPr/>
        </p:nvSpPr>
        <p:spPr>
          <a:xfrm>
            <a:off x="2819752" y="5320062"/>
            <a:ext cx="17620077" cy="414576"/>
          </a:xfrm>
          <a:prstGeom prst="rect">
            <a:avLst/>
          </a:prstGeom>
          <a:ln w="635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06" name="0始まりなので[0][7]は1枚目の8行目"/>
          <p:cNvSpPr txBox="1"/>
          <p:nvPr/>
        </p:nvSpPr>
        <p:spPr>
          <a:xfrm>
            <a:off x="5331353" y="7331075"/>
            <a:ext cx="12180990" cy="83185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solidFill>
                  <a:srgbClr val="FFFFFF"/>
                </a:solidFill>
                <a:latin typeface="+mn-lt"/>
                <a:ea typeface="+mn-ea"/>
                <a:cs typeface="+mn-cs"/>
                <a:sym typeface="ヒラギノ角ゴ ProN W3"/>
              </a:defRPr>
            </a:lvl1pPr>
          </a:lstStyle>
          <a:p>
            <a:r>
              <a:t>0始まりなので[0][7]は1枚目の8行目</a:t>
            </a:r>
          </a:p>
        </p:txBody>
      </p:sp>
      <p:pic>
        <p:nvPicPr>
          <p:cNvPr id="3" name="図 2" descr="テキスト が含まれている画像&#10;&#10;自動的に生成された説明">
            <a:extLst>
              <a:ext uri="{FF2B5EF4-FFF2-40B4-BE49-F238E27FC236}">
                <a16:creationId xmlns:a16="http://schemas.microsoft.com/office/drawing/2014/main" id="{CF2B8BA9-66C8-3CA3-BF4F-5816075CE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923" y="213542"/>
            <a:ext cx="16739734" cy="2124075"/>
          </a:xfrm>
          <a:prstGeom prst="rect">
            <a:avLst/>
          </a:prstGeom>
          <a:ln>
            <a:solidFill>
              <a:schemeClr val="tx1"/>
            </a:solidFill>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 name="スクリーンショット 2021-12-07 7.10.14.png" descr="スクリーンショット 2021-12-07 7.10.14.png"/>
          <p:cNvPicPr>
            <a:picLocks noChangeAspect="1"/>
          </p:cNvPicPr>
          <p:nvPr/>
        </p:nvPicPr>
        <p:blipFill>
          <a:blip r:embed="rId2"/>
          <a:stretch>
            <a:fillRect/>
          </a:stretch>
        </p:blipFill>
        <p:spPr>
          <a:xfrm>
            <a:off x="2610917" y="2764814"/>
            <a:ext cx="18259228" cy="10504631"/>
          </a:xfrm>
          <a:prstGeom prst="rect">
            <a:avLst/>
          </a:prstGeom>
          <a:ln w="12700">
            <a:miter lim="400000"/>
          </a:ln>
        </p:spPr>
      </p:pic>
      <p:sp>
        <p:nvSpPr>
          <p:cNvPr id="310" name="四角形"/>
          <p:cNvSpPr/>
          <p:nvPr/>
        </p:nvSpPr>
        <p:spPr>
          <a:xfrm>
            <a:off x="7784248" y="5320062"/>
            <a:ext cx="593317" cy="414576"/>
          </a:xfrm>
          <a:prstGeom prst="rect">
            <a:avLst/>
          </a:prstGeom>
          <a:ln w="635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11" name="0始まりなので[0][7][7]は1枚目の8行目の8列目"/>
          <p:cNvSpPr txBox="1"/>
          <p:nvPr/>
        </p:nvSpPr>
        <p:spPr>
          <a:xfrm>
            <a:off x="3519431" y="7331075"/>
            <a:ext cx="15804834" cy="83185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solidFill>
                  <a:srgbClr val="FFFFFF"/>
                </a:solidFill>
                <a:latin typeface="+mn-lt"/>
                <a:ea typeface="+mn-ea"/>
                <a:cs typeface="+mn-cs"/>
                <a:sym typeface="ヒラギノ角ゴ ProN W3"/>
              </a:defRPr>
            </a:lvl1pPr>
          </a:lstStyle>
          <a:p>
            <a:r>
              <a:t>0始まりなので[0][7][7]は1枚目の8行目の8列目</a:t>
            </a:r>
          </a:p>
        </p:txBody>
      </p:sp>
      <p:pic>
        <p:nvPicPr>
          <p:cNvPr id="3" name="図 2" descr="グラフィカル ユーザー インターフェイス, アプリケーション&#10;&#10;自動的に生成された説明">
            <a:extLst>
              <a:ext uri="{FF2B5EF4-FFF2-40B4-BE49-F238E27FC236}">
                <a16:creationId xmlns:a16="http://schemas.microsoft.com/office/drawing/2014/main" id="{B26BD025-F1E6-6B27-B39A-DD3B1D34B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958" y="438820"/>
            <a:ext cx="9183779" cy="1785735"/>
          </a:xfrm>
          <a:prstGeom prst="rect">
            <a:avLst/>
          </a:prstGeom>
          <a:ln>
            <a:solidFill>
              <a:schemeClr val="tx1"/>
            </a:solidFill>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スクリーンショット 2021-12-07 7.10.14.png" descr="スクリーンショット 2021-12-07 7.10.14.png"/>
          <p:cNvPicPr>
            <a:picLocks noChangeAspect="1"/>
          </p:cNvPicPr>
          <p:nvPr/>
        </p:nvPicPr>
        <p:blipFill>
          <a:blip r:embed="rId2"/>
          <a:stretch>
            <a:fillRect/>
          </a:stretch>
        </p:blipFill>
        <p:spPr>
          <a:xfrm>
            <a:off x="2610917" y="2764814"/>
            <a:ext cx="18259228" cy="10504631"/>
          </a:xfrm>
          <a:prstGeom prst="rect">
            <a:avLst/>
          </a:prstGeom>
          <a:ln w="12700">
            <a:miter lim="400000"/>
          </a:ln>
        </p:spPr>
      </p:pic>
      <p:sp>
        <p:nvSpPr>
          <p:cNvPr id="315" name="y_trainには60000枚の数字(=正解)…"/>
          <p:cNvSpPr txBox="1"/>
          <p:nvPr/>
        </p:nvSpPr>
        <p:spPr>
          <a:xfrm>
            <a:off x="11388761" y="382059"/>
            <a:ext cx="12143126" cy="192405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700">
                <a:solidFill>
                  <a:srgbClr val="FFFFFF"/>
                </a:solidFill>
                <a:latin typeface="+mn-lt"/>
                <a:ea typeface="+mn-ea"/>
                <a:cs typeface="+mn-cs"/>
                <a:sym typeface="ヒラギノ角ゴ ProN W3"/>
              </a:defRPr>
            </a:pPr>
            <a:r>
              <a:t>y_trainには60000枚の数字(=正解)</a:t>
            </a:r>
          </a:p>
          <a:p>
            <a:pPr>
              <a:defRPr sz="5700">
                <a:solidFill>
                  <a:srgbClr val="FFFFFF"/>
                </a:solidFill>
                <a:latin typeface="+mn-lt"/>
                <a:ea typeface="+mn-ea"/>
                <a:cs typeface="+mn-cs"/>
                <a:sym typeface="ヒラギノ角ゴ ProN W3"/>
              </a:defRPr>
            </a:pPr>
            <a:r>
              <a:t>y_train[0]が1枚目の数字(=5)</a:t>
            </a:r>
          </a:p>
        </p:txBody>
      </p:sp>
      <p:pic>
        <p:nvPicPr>
          <p:cNvPr id="3" name="図 2" descr="グラフィカル ユーザー インターフェイス, テキスト, アプリケーション&#10;&#10;自動的に生成された説明">
            <a:extLst>
              <a:ext uri="{FF2B5EF4-FFF2-40B4-BE49-F238E27FC236}">
                <a16:creationId xmlns:a16="http://schemas.microsoft.com/office/drawing/2014/main" id="{967F20B6-5A61-71FB-6AB9-E7FFA488A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616" y="290558"/>
            <a:ext cx="7504634" cy="4132986"/>
          </a:xfrm>
          <a:prstGeom prst="rect">
            <a:avLst/>
          </a:prstGeom>
          <a:ln>
            <a:solidFill>
              <a:schemeClr val="tx1"/>
            </a:solidFill>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スクリーンショット 2021-12-07 7.10.14.png" descr="スクリーンショット 2021-12-07 7.10.14.png"/>
          <p:cNvPicPr>
            <a:picLocks noChangeAspect="1"/>
          </p:cNvPicPr>
          <p:nvPr/>
        </p:nvPicPr>
        <p:blipFill>
          <a:blip r:embed="rId2"/>
          <a:stretch>
            <a:fillRect/>
          </a:stretch>
        </p:blipFill>
        <p:spPr>
          <a:xfrm>
            <a:off x="2610917" y="2764814"/>
            <a:ext cx="18259228" cy="10504631"/>
          </a:xfrm>
          <a:prstGeom prst="rect">
            <a:avLst/>
          </a:prstGeom>
          <a:ln w="12700">
            <a:miter lim="400000"/>
          </a:ln>
        </p:spPr>
      </p:pic>
      <p:sp>
        <p:nvSpPr>
          <p:cNvPr id="315" name="y_trainには60000枚の数字(=正解)…"/>
          <p:cNvSpPr txBox="1"/>
          <p:nvPr/>
        </p:nvSpPr>
        <p:spPr>
          <a:xfrm>
            <a:off x="11388761" y="382059"/>
            <a:ext cx="12143126" cy="192405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700">
                <a:solidFill>
                  <a:srgbClr val="FFFFFF"/>
                </a:solidFill>
                <a:latin typeface="+mn-lt"/>
                <a:ea typeface="+mn-ea"/>
                <a:cs typeface="+mn-cs"/>
                <a:sym typeface="ヒラギノ角ゴ ProN W3"/>
              </a:defRPr>
            </a:pPr>
            <a:r>
              <a:rPr dirty="0"/>
              <a:t>y_trainには60000枚の数字(=</a:t>
            </a:r>
            <a:r>
              <a:rPr dirty="0" err="1"/>
              <a:t>正解</a:t>
            </a:r>
            <a:r>
              <a:rPr dirty="0"/>
              <a:t>)</a:t>
            </a:r>
          </a:p>
          <a:p>
            <a:pPr>
              <a:defRPr sz="5700">
                <a:solidFill>
                  <a:srgbClr val="FFFFFF"/>
                </a:solidFill>
                <a:latin typeface="+mn-lt"/>
                <a:ea typeface="+mn-ea"/>
                <a:cs typeface="+mn-cs"/>
                <a:sym typeface="ヒラギノ角ゴ ProN W3"/>
              </a:defRPr>
            </a:pPr>
            <a:r>
              <a:rPr dirty="0" err="1"/>
              <a:t>y_train</a:t>
            </a:r>
            <a:r>
              <a:rPr dirty="0"/>
              <a:t>[0]が1枚目の数字(=5)</a:t>
            </a:r>
          </a:p>
        </p:txBody>
      </p:sp>
      <p:sp>
        <p:nvSpPr>
          <p:cNvPr id="5" name="y_trainには60000枚の数字(=正解)…">
            <a:extLst>
              <a:ext uri="{FF2B5EF4-FFF2-40B4-BE49-F238E27FC236}">
                <a16:creationId xmlns:a16="http://schemas.microsoft.com/office/drawing/2014/main" id="{380A67F6-DDBB-483E-8703-A5E3910A5E7B}"/>
              </a:ext>
            </a:extLst>
          </p:cNvPr>
          <p:cNvSpPr txBox="1"/>
          <p:nvPr/>
        </p:nvSpPr>
        <p:spPr>
          <a:xfrm>
            <a:off x="4662379" y="4786733"/>
            <a:ext cx="13958130" cy="1856919"/>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5700">
                <a:solidFill>
                  <a:srgbClr val="FFFFFF"/>
                </a:solidFill>
                <a:latin typeface="+mn-lt"/>
                <a:ea typeface="+mn-ea"/>
                <a:cs typeface="+mn-cs"/>
                <a:sym typeface="ヒラギノ角ゴ ProN W3"/>
              </a:defRPr>
            </a:pPr>
            <a:r>
              <a:rPr lang="en-US" dirty="0" err="1"/>
              <a:t>x_train</a:t>
            </a:r>
            <a:r>
              <a:rPr lang="en-US" dirty="0"/>
              <a:t>[0]</a:t>
            </a:r>
            <a:r>
              <a:rPr lang="ja-JP" altLang="en-US" dirty="0"/>
              <a:t>は</a:t>
            </a:r>
            <a:r>
              <a:rPr lang="en-US" altLang="ja-JP" dirty="0"/>
              <a:t>1</a:t>
            </a:r>
            <a:r>
              <a:rPr lang="ja-JP" altLang="en-US" dirty="0"/>
              <a:t>枚目の画像の配列</a:t>
            </a:r>
            <a:r>
              <a:rPr lang="en-US" altLang="ja-JP" dirty="0"/>
              <a:t>(28*28)</a:t>
            </a:r>
            <a:r>
              <a:rPr lang="ja-JP" altLang="en-US" dirty="0"/>
              <a:t>、</a:t>
            </a:r>
            <a:r>
              <a:rPr lang="en-US" altLang="ja-JP" dirty="0" err="1"/>
              <a:t>y_train</a:t>
            </a:r>
            <a:r>
              <a:rPr lang="en-US" altLang="ja-JP" dirty="0"/>
              <a:t>[0]</a:t>
            </a:r>
            <a:r>
              <a:rPr lang="ja-JP" altLang="en-US" dirty="0"/>
              <a:t>には</a:t>
            </a:r>
            <a:r>
              <a:rPr lang="en-US" altLang="ja-JP" dirty="0"/>
              <a:t>1</a:t>
            </a:r>
            <a:r>
              <a:rPr lang="ja-JP" altLang="en-US" dirty="0"/>
              <a:t>枚目の正解の数字</a:t>
            </a:r>
            <a:endParaRPr dirty="0"/>
          </a:p>
        </p:txBody>
      </p:sp>
      <p:sp>
        <p:nvSpPr>
          <p:cNvPr id="6" name="y_trainには60000枚の数字(=正解)…">
            <a:extLst>
              <a:ext uri="{FF2B5EF4-FFF2-40B4-BE49-F238E27FC236}">
                <a16:creationId xmlns:a16="http://schemas.microsoft.com/office/drawing/2014/main" id="{3A33D439-5219-4655-80C3-B86D4553CFB5}"/>
              </a:ext>
            </a:extLst>
          </p:cNvPr>
          <p:cNvSpPr txBox="1"/>
          <p:nvPr/>
        </p:nvSpPr>
        <p:spPr>
          <a:xfrm>
            <a:off x="4662379" y="7737111"/>
            <a:ext cx="14957464" cy="1856919"/>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5700">
                <a:solidFill>
                  <a:srgbClr val="FFFFFF"/>
                </a:solidFill>
                <a:latin typeface="+mn-lt"/>
                <a:ea typeface="+mn-ea"/>
                <a:cs typeface="+mn-cs"/>
                <a:sym typeface="ヒラギノ角ゴ ProN W3"/>
              </a:defRPr>
            </a:pPr>
            <a:r>
              <a:rPr lang="en-US" dirty="0" err="1"/>
              <a:t>x_train</a:t>
            </a:r>
            <a:r>
              <a:rPr lang="en-US" dirty="0"/>
              <a:t>[</a:t>
            </a:r>
            <a:r>
              <a:rPr lang="en-US" dirty="0" err="1"/>
              <a:t>i</a:t>
            </a:r>
            <a:r>
              <a:rPr lang="en-US" dirty="0"/>
              <a:t>]</a:t>
            </a:r>
            <a:r>
              <a:rPr lang="ja-JP" altLang="en-US" dirty="0"/>
              <a:t>は</a:t>
            </a:r>
            <a:r>
              <a:rPr lang="en-US" altLang="ja-JP" dirty="0"/>
              <a:t>i+1</a:t>
            </a:r>
            <a:r>
              <a:rPr lang="ja-JP" altLang="en-US" dirty="0"/>
              <a:t>枚目の画像の配列</a:t>
            </a:r>
            <a:r>
              <a:rPr lang="en-US" altLang="ja-JP" dirty="0"/>
              <a:t>(28*28)</a:t>
            </a:r>
            <a:r>
              <a:rPr lang="ja-JP" altLang="en-US" dirty="0"/>
              <a:t>、</a:t>
            </a:r>
            <a:r>
              <a:rPr lang="en-US" altLang="ja-JP" dirty="0" err="1"/>
              <a:t>y_train</a:t>
            </a:r>
            <a:r>
              <a:rPr lang="en-US" altLang="ja-JP" dirty="0"/>
              <a:t>[i]</a:t>
            </a:r>
            <a:r>
              <a:rPr lang="ja-JP" altLang="en-US" dirty="0"/>
              <a:t>には</a:t>
            </a:r>
            <a:r>
              <a:rPr lang="en-US" altLang="ja-JP" dirty="0"/>
              <a:t>i+1</a:t>
            </a:r>
            <a:r>
              <a:rPr lang="ja-JP" altLang="en-US" dirty="0"/>
              <a:t>枚目の正解の数字</a:t>
            </a:r>
            <a:endParaRPr dirty="0"/>
          </a:p>
        </p:txBody>
      </p:sp>
      <p:pic>
        <p:nvPicPr>
          <p:cNvPr id="3" name="図 2" descr="グラフィカル ユーザー インターフェイス, テキスト, アプリケーション&#10;&#10;自動的に生成された説明">
            <a:extLst>
              <a:ext uri="{FF2B5EF4-FFF2-40B4-BE49-F238E27FC236}">
                <a16:creationId xmlns:a16="http://schemas.microsoft.com/office/drawing/2014/main" id="{A34289C1-FBDC-6384-A2E1-2DD63E9B9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616" y="290558"/>
            <a:ext cx="7504634" cy="4132986"/>
          </a:xfrm>
          <a:prstGeom prst="rect">
            <a:avLst/>
          </a:prstGeom>
          <a:ln>
            <a:solidFill>
              <a:schemeClr val="tx1"/>
            </a:solidFill>
          </a:ln>
        </p:spPr>
      </p:pic>
    </p:spTree>
    <p:extLst>
      <p:ext uri="{BB962C8B-B14F-4D97-AF65-F5344CB8AC3E}">
        <p14:creationId xmlns:p14="http://schemas.microsoft.com/office/powerpoint/2010/main" val="23941090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 name="スクリーンショット 2021-12-07 7.22.08.png" descr="スクリーンショット 2021-12-07 7.22.08.png"/>
          <p:cNvPicPr>
            <a:picLocks noChangeAspect="1"/>
          </p:cNvPicPr>
          <p:nvPr/>
        </p:nvPicPr>
        <p:blipFill>
          <a:blip r:embed="rId2"/>
          <a:stretch>
            <a:fillRect/>
          </a:stretch>
        </p:blipFill>
        <p:spPr>
          <a:xfrm>
            <a:off x="1478321" y="1634616"/>
            <a:ext cx="10921555" cy="12105464"/>
          </a:xfrm>
          <a:prstGeom prst="rect">
            <a:avLst/>
          </a:prstGeom>
          <a:ln w="12700">
            <a:miter lim="400000"/>
          </a:ln>
        </p:spPr>
      </p:pic>
      <p:sp>
        <p:nvSpPr>
          <p:cNvPr id="319" name="画像を描画する"/>
          <p:cNvSpPr txBox="1"/>
          <p:nvPr/>
        </p:nvSpPr>
        <p:spPr>
          <a:xfrm>
            <a:off x="4194756" y="441340"/>
            <a:ext cx="5488683"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rPr sz="6000" dirty="0" err="1"/>
              <a:t>画像を描画する</a:t>
            </a:r>
            <a:endParaRPr sz="6000" dirty="0"/>
          </a:p>
        </p:txBody>
      </p:sp>
      <p:sp>
        <p:nvSpPr>
          <p:cNvPr id="320" name="matplotlib(描画ライブラリ)"/>
          <p:cNvSpPr txBox="1"/>
          <p:nvPr/>
        </p:nvSpPr>
        <p:spPr>
          <a:xfrm>
            <a:off x="14473619" y="2435414"/>
            <a:ext cx="7334289" cy="654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matplotlib(描画ライブラリ)</a:t>
            </a:r>
          </a:p>
        </p:txBody>
      </p:sp>
      <p:sp>
        <p:nvSpPr>
          <p:cNvPr id="321" name="‘gray’で白黒を指定"/>
          <p:cNvSpPr txBox="1"/>
          <p:nvPr/>
        </p:nvSpPr>
        <p:spPr>
          <a:xfrm>
            <a:off x="15629986" y="5069919"/>
            <a:ext cx="5021556" cy="654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‘gray’で白黒を指定</a:t>
            </a:r>
          </a:p>
        </p:txBody>
      </p:sp>
      <p:sp>
        <p:nvSpPr>
          <p:cNvPr id="322" name="plt.imshow(画像もしくは配列, ‘color_mode’)"/>
          <p:cNvSpPr txBox="1"/>
          <p:nvPr/>
        </p:nvSpPr>
        <p:spPr>
          <a:xfrm>
            <a:off x="12087163" y="4130692"/>
            <a:ext cx="12107203" cy="654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plt.imshow(画像もしくは配列, ‘color_mode’)</a:t>
            </a:r>
          </a:p>
        </p:txBody>
      </p:sp>
      <p:sp>
        <p:nvSpPr>
          <p:cNvPr id="323" name="plt.show()で表示"/>
          <p:cNvSpPr txBox="1"/>
          <p:nvPr/>
        </p:nvSpPr>
        <p:spPr>
          <a:xfrm>
            <a:off x="15822486" y="6217774"/>
            <a:ext cx="4636556" cy="654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plt.show()で表示</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深層学習(教師あり機械学習)の復習"/>
          <p:cNvSpPr txBox="1"/>
          <p:nvPr/>
        </p:nvSpPr>
        <p:spPr>
          <a:xfrm>
            <a:off x="6340754" y="649647"/>
            <a:ext cx="11702492"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深層学習(教師あり機械学習)の復習</a:t>
            </a:r>
          </a:p>
        </p:txBody>
      </p:sp>
      <p:sp>
        <p:nvSpPr>
          <p:cNvPr id="162" name="データを用意する"/>
          <p:cNvSpPr txBox="1"/>
          <p:nvPr/>
        </p:nvSpPr>
        <p:spPr>
          <a:xfrm>
            <a:off x="1508864" y="3388212"/>
            <a:ext cx="60071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データを用意する</a:t>
            </a:r>
          </a:p>
        </p:txBody>
      </p:sp>
      <p:sp>
        <p:nvSpPr>
          <p:cNvPr id="163" name="学習させる"/>
          <p:cNvSpPr txBox="1"/>
          <p:nvPr/>
        </p:nvSpPr>
        <p:spPr>
          <a:xfrm>
            <a:off x="10561815" y="3388212"/>
            <a:ext cx="3775203"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学習させる</a:t>
            </a:r>
          </a:p>
        </p:txBody>
      </p:sp>
      <p:sp>
        <p:nvSpPr>
          <p:cNvPr id="164" name="評価する…"/>
          <p:cNvSpPr txBox="1"/>
          <p:nvPr/>
        </p:nvSpPr>
        <p:spPr>
          <a:xfrm>
            <a:off x="17419698" y="2872592"/>
            <a:ext cx="5809692" cy="1869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2438400">
              <a:lnSpc>
                <a:spcPct val="90000"/>
              </a:lnSpc>
              <a:defRPr sz="5800">
                <a:latin typeface="ヒラギノ丸ゴ ProN W4"/>
                <a:ea typeface="ヒラギノ丸ゴ ProN W4"/>
                <a:cs typeface="ヒラギノ丸ゴ ProN W4"/>
                <a:sym typeface="ヒラギノ丸ゴ ProN W4"/>
              </a:defRPr>
            </a:pPr>
            <a:r>
              <a:t>評価する</a:t>
            </a:r>
          </a:p>
          <a:p>
            <a:pPr defTabSz="2438400">
              <a:lnSpc>
                <a:spcPct val="90000"/>
              </a:lnSpc>
              <a:defRPr sz="5800">
                <a:latin typeface="ヒラギノ丸ゴ ProN W4"/>
                <a:ea typeface="ヒラギノ丸ゴ ProN W4"/>
                <a:cs typeface="ヒラギノ丸ゴ ProN W4"/>
                <a:sym typeface="ヒラギノ丸ゴ ProN W4"/>
              </a:defRPr>
            </a:pPr>
            <a:r>
              <a:t>(分類、予測など)</a:t>
            </a:r>
          </a:p>
        </p:txBody>
      </p:sp>
      <p:pic>
        <p:nvPicPr>
          <p:cNvPr id="165" name="スクリーンショット 2021-03-09 11.23.29.png" descr="スクリーンショット 2021-03-09 11.23.29.png"/>
          <p:cNvPicPr>
            <a:picLocks noChangeAspect="1"/>
          </p:cNvPicPr>
          <p:nvPr/>
        </p:nvPicPr>
        <p:blipFill>
          <a:blip r:embed="rId2">
            <a:alphaModFix amt="37885"/>
          </a:blip>
          <a:srcRect l="7543" t="22980" r="16444"/>
          <a:stretch>
            <a:fillRect/>
          </a:stretch>
        </p:blipFill>
        <p:spPr>
          <a:xfrm>
            <a:off x="9522048" y="9868767"/>
            <a:ext cx="5699539" cy="3477414"/>
          </a:xfrm>
          <a:prstGeom prst="rect">
            <a:avLst/>
          </a:prstGeom>
          <a:ln w="12700">
            <a:miter lim="400000"/>
          </a:ln>
        </p:spPr>
      </p:pic>
      <p:sp>
        <p:nvSpPr>
          <p:cNvPr id="166" name="病気か否か"/>
          <p:cNvSpPr txBox="1"/>
          <p:nvPr/>
        </p:nvSpPr>
        <p:spPr>
          <a:xfrm>
            <a:off x="19548208" y="7442962"/>
            <a:ext cx="2146301"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200">
                <a:solidFill>
                  <a:srgbClr val="5E5E5E"/>
                </a:solidFill>
                <a:latin typeface="+mn-lt"/>
                <a:ea typeface="+mn-ea"/>
                <a:cs typeface="+mn-cs"/>
                <a:sym typeface="ヒラギノ角ゴ ProN W3"/>
              </a:defRPr>
            </a:lvl1pPr>
          </a:lstStyle>
          <a:p>
            <a:r>
              <a:t>病気か否か</a:t>
            </a:r>
          </a:p>
        </p:txBody>
      </p:sp>
      <p:sp>
        <p:nvSpPr>
          <p:cNvPr id="167" name="ニューラルネットワーク"/>
          <p:cNvSpPr txBox="1"/>
          <p:nvPr/>
        </p:nvSpPr>
        <p:spPr>
          <a:xfrm>
            <a:off x="9686902" y="9062564"/>
            <a:ext cx="5369815"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ニューラルネットワーク</a:t>
            </a:r>
          </a:p>
        </p:txBody>
      </p:sp>
      <p:pic>
        <p:nvPicPr>
          <p:cNvPr id="168" name="スクリーンショット 2021-02-16 9.04.12.png" descr="スクリーンショット 2021-02-16 9.04.12.png"/>
          <p:cNvPicPr>
            <a:picLocks noChangeAspect="1"/>
          </p:cNvPicPr>
          <p:nvPr/>
        </p:nvPicPr>
        <p:blipFill>
          <a:blip r:embed="rId3">
            <a:alphaModFix amt="33151"/>
          </a:blip>
          <a:stretch>
            <a:fillRect/>
          </a:stretch>
        </p:blipFill>
        <p:spPr>
          <a:xfrm>
            <a:off x="10166188" y="5863943"/>
            <a:ext cx="3535173" cy="2709198"/>
          </a:xfrm>
          <a:prstGeom prst="rect">
            <a:avLst/>
          </a:prstGeom>
          <a:ln w="25400">
            <a:solidFill>
              <a:srgbClr val="000000"/>
            </a:solidFill>
            <a:miter lim="400000"/>
          </a:ln>
        </p:spPr>
      </p:pic>
      <p:sp>
        <p:nvSpPr>
          <p:cNvPr id="169" name="ロジスティック回帰分析"/>
          <p:cNvSpPr txBox="1"/>
          <p:nvPr/>
        </p:nvSpPr>
        <p:spPr>
          <a:xfrm>
            <a:off x="9487788" y="4983105"/>
            <a:ext cx="5408423"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ロジスティック回帰分析</a:t>
            </a:r>
          </a:p>
        </p:txBody>
      </p:sp>
      <p:sp>
        <p:nvSpPr>
          <p:cNvPr id="170" name="犬か猫か"/>
          <p:cNvSpPr txBox="1"/>
          <p:nvPr/>
        </p:nvSpPr>
        <p:spPr>
          <a:xfrm>
            <a:off x="19751408" y="8161599"/>
            <a:ext cx="1739901"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200">
                <a:solidFill>
                  <a:srgbClr val="5E5E5E"/>
                </a:solidFill>
                <a:latin typeface="+mn-lt"/>
                <a:ea typeface="+mn-ea"/>
                <a:cs typeface="+mn-cs"/>
                <a:sym typeface="ヒラギノ角ゴ ProN W3"/>
              </a:defRPr>
            </a:lvl1pPr>
          </a:lstStyle>
          <a:p>
            <a:r>
              <a:t>犬か猫か</a:t>
            </a:r>
          </a:p>
        </p:txBody>
      </p:sp>
      <p:sp>
        <p:nvSpPr>
          <p:cNvPr id="171" name="四角形"/>
          <p:cNvSpPr/>
          <p:nvPr/>
        </p:nvSpPr>
        <p:spPr>
          <a:xfrm>
            <a:off x="1512281" y="6975109"/>
            <a:ext cx="2944750" cy="3564051"/>
          </a:xfrm>
          <a:prstGeom prst="rect">
            <a:avLst/>
          </a:prstGeom>
          <a:solidFill>
            <a:schemeClr val="accent1">
              <a:alpha val="48472"/>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72" name="四角形"/>
          <p:cNvSpPr/>
          <p:nvPr/>
        </p:nvSpPr>
        <p:spPr>
          <a:xfrm>
            <a:off x="5274947" y="7055607"/>
            <a:ext cx="1907263" cy="3403055"/>
          </a:xfrm>
          <a:prstGeom prst="rect">
            <a:avLst/>
          </a:prstGeom>
          <a:solidFill>
            <a:schemeClr val="accent1">
              <a:alpha val="45584"/>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73" name="x(特徴量データ)"/>
          <p:cNvSpPr txBox="1"/>
          <p:nvPr/>
        </p:nvSpPr>
        <p:spPr>
          <a:xfrm>
            <a:off x="1512281" y="6134802"/>
            <a:ext cx="294475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x(特徴量データ)</a:t>
            </a:r>
          </a:p>
        </p:txBody>
      </p:sp>
      <p:sp>
        <p:nvSpPr>
          <p:cNvPr id="174" name="y(正解データ)"/>
          <p:cNvSpPr txBox="1"/>
          <p:nvPr/>
        </p:nvSpPr>
        <p:spPr>
          <a:xfrm>
            <a:off x="4944608" y="6134802"/>
            <a:ext cx="256794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y(正解データ)</a:t>
            </a:r>
          </a:p>
        </p:txBody>
      </p:sp>
      <p:sp>
        <p:nvSpPr>
          <p:cNvPr id="175" name="x"/>
          <p:cNvSpPr txBox="1"/>
          <p:nvPr/>
        </p:nvSpPr>
        <p:spPr>
          <a:xfrm>
            <a:off x="2809967" y="8174299"/>
            <a:ext cx="34937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a:t>
            </a:r>
          </a:p>
        </p:txBody>
      </p:sp>
      <p:sp>
        <p:nvSpPr>
          <p:cNvPr id="176" name="y"/>
          <p:cNvSpPr txBox="1"/>
          <p:nvPr/>
        </p:nvSpPr>
        <p:spPr>
          <a:xfrm>
            <a:off x="6051794" y="8174299"/>
            <a:ext cx="35356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１つ目を取り出してみる"/>
          <p:cNvSpPr txBox="1"/>
          <p:nvPr/>
        </p:nvSpPr>
        <p:spPr>
          <a:xfrm>
            <a:off x="4768646" y="512153"/>
            <a:ext cx="8041006" cy="8318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700"/>
            </a:lvl1pPr>
          </a:lstStyle>
          <a:p>
            <a:r>
              <a:t>１つ目を取り出してみる</a:t>
            </a:r>
          </a:p>
        </p:txBody>
      </p:sp>
      <p:sp>
        <p:nvSpPr>
          <p:cNvPr id="292" name="print(x_train[0])"/>
          <p:cNvSpPr txBox="1"/>
          <p:nvPr/>
        </p:nvSpPr>
        <p:spPr>
          <a:xfrm>
            <a:off x="13293902" y="528028"/>
            <a:ext cx="5600066" cy="800100"/>
          </a:xfrm>
          <a:prstGeom prst="rect">
            <a:avLst/>
          </a:prstGeom>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lvl1pPr>
          </a:lstStyle>
          <a:p>
            <a:r>
              <a:t>print(x_train[0])</a:t>
            </a:r>
          </a:p>
        </p:txBody>
      </p:sp>
      <p:pic>
        <p:nvPicPr>
          <p:cNvPr id="5" name="スクリーンショット 2021-12-07 7.10.14.png" descr="スクリーンショット 2021-12-07 7.10.14.png">
            <a:extLst>
              <a:ext uri="{FF2B5EF4-FFF2-40B4-BE49-F238E27FC236}">
                <a16:creationId xmlns:a16="http://schemas.microsoft.com/office/drawing/2014/main" id="{4D0DB06E-A95C-41AE-AE49-C39C04244EA0}"/>
              </a:ext>
            </a:extLst>
          </p:cNvPr>
          <p:cNvPicPr>
            <a:picLocks noChangeAspect="1"/>
          </p:cNvPicPr>
          <p:nvPr/>
        </p:nvPicPr>
        <p:blipFill>
          <a:blip r:embed="rId2"/>
          <a:stretch>
            <a:fillRect/>
          </a:stretch>
        </p:blipFill>
        <p:spPr>
          <a:xfrm>
            <a:off x="1931879" y="1490598"/>
            <a:ext cx="20520242" cy="11805404"/>
          </a:xfrm>
          <a:prstGeom prst="rect">
            <a:avLst/>
          </a:prstGeom>
          <a:ln w="12700">
            <a:miter lim="400000"/>
          </a:ln>
        </p:spPr>
      </p:pic>
    </p:spTree>
    <p:extLst>
      <p:ext uri="{BB962C8B-B14F-4D97-AF65-F5344CB8AC3E}">
        <p14:creationId xmlns:p14="http://schemas.microsoft.com/office/powerpoint/2010/main" val="325331037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 name="スクリーンショット 2021-12-07 7.27.17.png" descr="スクリーンショット 2021-12-07 7.27.17.png"/>
          <p:cNvPicPr>
            <a:picLocks noChangeAspect="1"/>
          </p:cNvPicPr>
          <p:nvPr/>
        </p:nvPicPr>
        <p:blipFill>
          <a:blip r:embed="rId2"/>
          <a:stretch>
            <a:fillRect/>
          </a:stretch>
        </p:blipFill>
        <p:spPr>
          <a:xfrm>
            <a:off x="707933" y="3375241"/>
            <a:ext cx="10421774" cy="9124369"/>
          </a:xfrm>
          <a:prstGeom prst="rect">
            <a:avLst/>
          </a:prstGeom>
          <a:ln w="12700">
            <a:miter lim="400000"/>
          </a:ln>
        </p:spPr>
      </p:pic>
      <p:pic>
        <p:nvPicPr>
          <p:cNvPr id="326" name="スクリーンショット 2021-12-07 7.30.18.png" descr="スクリーンショット 2021-12-07 7.30.18.png"/>
          <p:cNvPicPr>
            <a:picLocks noChangeAspect="1"/>
          </p:cNvPicPr>
          <p:nvPr/>
        </p:nvPicPr>
        <p:blipFill>
          <a:blip r:embed="rId3"/>
          <a:stretch>
            <a:fillRect/>
          </a:stretch>
        </p:blipFill>
        <p:spPr>
          <a:xfrm>
            <a:off x="12344076" y="3374198"/>
            <a:ext cx="10766694" cy="9126455"/>
          </a:xfrm>
          <a:prstGeom prst="rect">
            <a:avLst/>
          </a:prstGeom>
          <a:ln w="12700">
            <a:miter lim="400000"/>
          </a:ln>
        </p:spPr>
      </p:pic>
      <p:sp>
        <p:nvSpPr>
          <p:cNvPr id="327" name="plt.plot(x,y)でxとyの値を直線で結ぶ…"/>
          <p:cNvSpPr txBox="1"/>
          <p:nvPr/>
        </p:nvSpPr>
        <p:spPr>
          <a:xfrm>
            <a:off x="6215790" y="761731"/>
            <a:ext cx="12350052" cy="189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3500"/>
            </a:pPr>
            <a:r>
              <a:t>plt.plot(x,y)でxとyの値を直線で結ぶ</a:t>
            </a:r>
          </a:p>
          <a:p>
            <a:pPr algn="l">
              <a:defRPr sz="3500"/>
            </a:pPr>
            <a:r>
              <a:t>plt.imshow(x)でxの画像データもしくは配列を描画する</a:t>
            </a:r>
          </a:p>
          <a:p>
            <a:pPr algn="l">
              <a:defRPr sz="3500"/>
            </a:pPr>
            <a:r>
              <a:t>白黒(gray)を指示した場合、数字が大きいほど白い(0~255)</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 name="スクリーンショット 2021-12-07 7.22.08.png" descr="スクリーンショット 2021-12-07 7.22.08.png"/>
          <p:cNvPicPr>
            <a:picLocks noChangeAspect="1"/>
          </p:cNvPicPr>
          <p:nvPr/>
        </p:nvPicPr>
        <p:blipFill>
          <a:blip r:embed="rId2"/>
          <a:stretch>
            <a:fillRect/>
          </a:stretch>
        </p:blipFill>
        <p:spPr>
          <a:xfrm>
            <a:off x="1312066" y="805268"/>
            <a:ext cx="10921555" cy="12105464"/>
          </a:xfrm>
          <a:prstGeom prst="rect">
            <a:avLst/>
          </a:prstGeom>
          <a:ln w="12700">
            <a:miter lim="400000"/>
          </a:ln>
        </p:spPr>
      </p:pic>
      <p:sp>
        <p:nvSpPr>
          <p:cNvPr id="330" name="画像を描画する"/>
          <p:cNvSpPr txBox="1"/>
          <p:nvPr/>
        </p:nvSpPr>
        <p:spPr>
          <a:xfrm>
            <a:off x="16172264" y="980565"/>
            <a:ext cx="3937001" cy="654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画像を描画する</a:t>
            </a:r>
          </a:p>
        </p:txBody>
      </p:sp>
      <p:sp>
        <p:nvSpPr>
          <p:cNvPr id="331" name="matplotlib(描画ライブラリ)"/>
          <p:cNvSpPr txBox="1"/>
          <p:nvPr/>
        </p:nvSpPr>
        <p:spPr>
          <a:xfrm>
            <a:off x="14473619" y="2435414"/>
            <a:ext cx="7334289" cy="654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matplotlib(描画ライブラリ)</a:t>
            </a:r>
          </a:p>
        </p:txBody>
      </p:sp>
      <p:sp>
        <p:nvSpPr>
          <p:cNvPr id="332" name="‘gray’で白黒を指定"/>
          <p:cNvSpPr txBox="1"/>
          <p:nvPr/>
        </p:nvSpPr>
        <p:spPr>
          <a:xfrm>
            <a:off x="15629986" y="3890263"/>
            <a:ext cx="5021556" cy="654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‘gray’で白黒を指定</a:t>
            </a:r>
          </a:p>
        </p:txBody>
      </p:sp>
      <p:sp>
        <p:nvSpPr>
          <p:cNvPr id="333" name="数字の５らしい"/>
          <p:cNvSpPr txBox="1"/>
          <p:nvPr/>
        </p:nvSpPr>
        <p:spPr>
          <a:xfrm>
            <a:off x="15883237" y="9921685"/>
            <a:ext cx="3937001" cy="654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数字の５らしい</a:t>
            </a:r>
          </a:p>
        </p:txBody>
      </p:sp>
      <p:pic>
        <p:nvPicPr>
          <p:cNvPr id="2" name="図 1" descr="グラフィカル ユーザー インターフェイス, テキスト, アプリケーション&#10;&#10;自動的に生成された説明">
            <a:extLst>
              <a:ext uri="{FF2B5EF4-FFF2-40B4-BE49-F238E27FC236}">
                <a16:creationId xmlns:a16="http://schemas.microsoft.com/office/drawing/2014/main" id="{75EB9AB1-C210-B11D-4C04-A418FA5F174A}"/>
              </a:ext>
            </a:extLst>
          </p:cNvPr>
          <p:cNvPicPr>
            <a:picLocks noChangeAspect="1"/>
          </p:cNvPicPr>
          <p:nvPr/>
        </p:nvPicPr>
        <p:blipFill rotWithShape="1">
          <a:blip r:embed="rId3">
            <a:extLst>
              <a:ext uri="{28A0092B-C50C-407E-A947-70E740481C1C}">
                <a14:useLocalDpi xmlns:a14="http://schemas.microsoft.com/office/drawing/2010/main" val="0"/>
              </a:ext>
            </a:extLst>
          </a:blip>
          <a:srcRect l="13961" t="55238" r="24458" b="513"/>
          <a:stretch/>
        </p:blipFill>
        <p:spPr>
          <a:xfrm>
            <a:off x="15198811" y="5918199"/>
            <a:ext cx="7277360" cy="2879811"/>
          </a:xfrm>
          <a:prstGeom prst="rect">
            <a:avLst/>
          </a:prstGeom>
          <a:ln>
            <a:solidFill>
              <a:schemeClr val="tx1"/>
            </a:solidFill>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0E9F443-A2C7-C0F6-5485-42A40175A9F8}"/>
              </a:ext>
            </a:extLst>
          </p:cNvPr>
          <p:cNvSpPr txBox="1"/>
          <p:nvPr/>
        </p:nvSpPr>
        <p:spPr>
          <a:xfrm>
            <a:off x="11115889" y="594350"/>
            <a:ext cx="164147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課題</a:t>
            </a:r>
            <a:endPar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2" name="テキスト ボックス 1">
            <a:extLst>
              <a:ext uri="{FF2B5EF4-FFF2-40B4-BE49-F238E27FC236}">
                <a16:creationId xmlns:a16="http://schemas.microsoft.com/office/drawing/2014/main" id="{660DB688-EA59-1B51-6D4B-C3554275BB98}"/>
              </a:ext>
            </a:extLst>
          </p:cNvPr>
          <p:cNvSpPr txBox="1"/>
          <p:nvPr/>
        </p:nvSpPr>
        <p:spPr>
          <a:xfrm>
            <a:off x="2431423" y="2595452"/>
            <a:ext cx="20048758"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lang="ja-JP" altLang="en-US" sz="6000" dirty="0"/>
              <a:t>・</a:t>
            </a:r>
            <a:r>
              <a:rPr lang="en-US" altLang="ja-JP" sz="6000" dirty="0"/>
              <a:t>WebClass</a:t>
            </a:r>
            <a:r>
              <a:rPr lang="ja-JP" altLang="en-US" sz="6000" dirty="0"/>
              <a:t>にある</a:t>
            </a:r>
            <a:r>
              <a:rPr lang="en-US" altLang="ja-JP" sz="6000" dirty="0"/>
              <a:t>”kadai2.ipynb”</a:t>
            </a:r>
            <a:r>
              <a:rPr lang="ja-JP" altLang="en-US" sz="6000" dirty="0"/>
              <a:t>をやってみましょう</a:t>
            </a:r>
            <a:endParaRPr lang="en-US" altLang="ja-JP" sz="6000" dirty="0"/>
          </a:p>
          <a:p>
            <a:pPr marR="0" algn="l" defTabSz="825500" rtl="0" fontAlgn="auto" latinLnBrk="0" hangingPunct="0">
              <a:lnSpc>
                <a:spcPct val="100000"/>
              </a:lnSpc>
              <a:spcBef>
                <a:spcPts val="0"/>
              </a:spcBef>
              <a:spcAft>
                <a:spcPts val="0"/>
              </a:spcAft>
              <a:buClrTx/>
              <a:buSzTx/>
              <a:tabLst/>
            </a:pP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・実行したら</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学籍番号</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_</a:t>
            </a: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名前</a:t>
            </a:r>
            <a:r>
              <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_2.ipynb”</a:t>
            </a: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という名前で保存</a:t>
            </a:r>
            <a:endPar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a:p>
            <a:pPr marR="0" algn="l" defTabSz="825500" rtl="0" fontAlgn="auto" latinLnBrk="0" hangingPunct="0">
              <a:lnSpc>
                <a:spcPct val="100000"/>
              </a:lnSpc>
              <a:spcBef>
                <a:spcPts val="0"/>
              </a:spcBef>
              <a:spcAft>
                <a:spcPts val="0"/>
              </a:spcAft>
              <a:buClrTx/>
              <a:buSzTx/>
              <a:tabLst/>
            </a:pPr>
            <a:r>
              <a:rPr lang="ja-JP" altLang="en-US" sz="6000" dirty="0"/>
              <a:t>　して提出して下さい。</a:t>
            </a:r>
            <a:endPar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6" name="テキスト ボックス 5">
            <a:extLst>
              <a:ext uri="{FF2B5EF4-FFF2-40B4-BE49-F238E27FC236}">
                <a16:creationId xmlns:a16="http://schemas.microsoft.com/office/drawing/2014/main" id="{64007C44-F79C-CD32-B9C9-E7CB022F998C}"/>
              </a:ext>
            </a:extLst>
          </p:cNvPr>
          <p:cNvSpPr txBox="1"/>
          <p:nvPr/>
        </p:nvSpPr>
        <p:spPr>
          <a:xfrm>
            <a:off x="5842009" y="10837923"/>
            <a:ext cx="1218923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48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ipynb</a:t>
            </a:r>
            <a:r>
              <a:rPr kumimoji="0" lang="ja-JP" altLang="en-US" sz="48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のファイルの開き方は次ページ参照</a:t>
            </a:r>
          </a:p>
        </p:txBody>
      </p:sp>
      <p:sp>
        <p:nvSpPr>
          <p:cNvPr id="7" name="スライド番号プレースホルダー 6">
            <a:extLst>
              <a:ext uri="{FF2B5EF4-FFF2-40B4-BE49-F238E27FC236}">
                <a16:creationId xmlns:a16="http://schemas.microsoft.com/office/drawing/2014/main" id="{018DA40C-4265-EC9D-004A-A91D675A7A6C}"/>
              </a:ext>
            </a:extLst>
          </p:cNvPr>
          <p:cNvSpPr>
            <a:spLocks noGrp="1"/>
          </p:cNvSpPr>
          <p:nvPr>
            <p:ph type="sldNum" sz="quarter" idx="2"/>
          </p:nvPr>
        </p:nvSpPr>
        <p:spPr/>
        <p:txBody>
          <a:bodyPr/>
          <a:lstStyle/>
          <a:p>
            <a:fld id="{86CB4B4D-7CA3-9044-876B-883B54F8677D}" type="slidenum">
              <a:rPr lang="en-US" altLang="ja-JP"/>
              <a:t>53</a:t>
            </a:fld>
            <a:endParaRPr lang="ja-JP" altLang="en-US"/>
          </a:p>
        </p:txBody>
      </p:sp>
      <p:sp>
        <p:nvSpPr>
          <p:cNvPr id="8" name="テキスト ボックス 7">
            <a:extLst>
              <a:ext uri="{FF2B5EF4-FFF2-40B4-BE49-F238E27FC236}">
                <a16:creationId xmlns:a16="http://schemas.microsoft.com/office/drawing/2014/main" id="{B31614D0-B002-CDEA-FB25-6C0E05903A51}"/>
              </a:ext>
            </a:extLst>
          </p:cNvPr>
          <p:cNvSpPr txBox="1"/>
          <p:nvPr/>
        </p:nvSpPr>
        <p:spPr>
          <a:xfrm>
            <a:off x="4358782" y="7458008"/>
            <a:ext cx="16106973"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lang="ja-JP" altLang="en-US" sz="4800" dirty="0"/>
              <a:t>締め切りは</a:t>
            </a:r>
            <a:r>
              <a:rPr lang="en-US" altLang="ja-JP" sz="4800" dirty="0"/>
              <a:t>2</a:t>
            </a:r>
            <a:r>
              <a:rPr lang="ja-JP" altLang="en-US" sz="4800" dirty="0"/>
              <a:t>週間後の</a:t>
            </a:r>
            <a:r>
              <a:rPr lang="en-US" altLang="ja-JP" sz="4800" dirty="0"/>
              <a:t>8/3</a:t>
            </a:r>
            <a:r>
              <a:rPr lang="ja-JP" altLang="en-US" sz="4800" dirty="0"/>
              <a:t>の</a:t>
            </a:r>
            <a:r>
              <a:rPr lang="en-US" altLang="ja-JP" sz="4800" dirty="0"/>
              <a:t>23:59</a:t>
            </a:r>
            <a:r>
              <a:rPr lang="ja-JP" altLang="en-US" sz="4800" dirty="0"/>
              <a:t>です。</a:t>
            </a:r>
            <a:endParaRPr lang="en-US" altLang="ja-JP" sz="4800" dirty="0"/>
          </a:p>
          <a:p>
            <a:pPr marR="0" algn="l" defTabSz="825500" rtl="0" fontAlgn="auto" latinLnBrk="0" hangingPunct="0">
              <a:lnSpc>
                <a:spcPct val="100000"/>
              </a:lnSpc>
              <a:spcBef>
                <a:spcPts val="0"/>
              </a:spcBef>
              <a:spcAft>
                <a:spcPts val="0"/>
              </a:spcAft>
              <a:buClrTx/>
              <a:buSzTx/>
              <a:tabLst/>
            </a:pPr>
            <a:r>
              <a:rPr kumimoji="0" lang="ja-JP" altLang="en-US" sz="48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締め切りを過ぎた課題は受け取らないので注意して下さい</a:t>
            </a:r>
            <a:endParaRPr kumimoji="0" lang="en-US" altLang="ja-JP" sz="48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1474865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深層学習(教師あり機械学習)の復習"/>
          <p:cNvSpPr txBox="1"/>
          <p:nvPr/>
        </p:nvSpPr>
        <p:spPr>
          <a:xfrm>
            <a:off x="6340754" y="649647"/>
            <a:ext cx="11702492"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深層学習(教師あり機械学習)の復習</a:t>
            </a:r>
          </a:p>
        </p:txBody>
      </p:sp>
      <p:sp>
        <p:nvSpPr>
          <p:cNvPr id="180" name="データを用意する"/>
          <p:cNvSpPr txBox="1"/>
          <p:nvPr/>
        </p:nvSpPr>
        <p:spPr>
          <a:xfrm>
            <a:off x="1508864" y="3388212"/>
            <a:ext cx="60071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データを用意する</a:t>
            </a:r>
          </a:p>
        </p:txBody>
      </p:sp>
      <p:sp>
        <p:nvSpPr>
          <p:cNvPr id="181" name="学習させる"/>
          <p:cNvSpPr txBox="1"/>
          <p:nvPr/>
        </p:nvSpPr>
        <p:spPr>
          <a:xfrm>
            <a:off x="18298452" y="2955280"/>
            <a:ext cx="3775203"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学習させる</a:t>
            </a:r>
          </a:p>
        </p:txBody>
      </p:sp>
      <p:pic>
        <p:nvPicPr>
          <p:cNvPr id="182" name="スクリーンショット 2021-03-09 11.23.29.png" descr="スクリーンショット 2021-03-09 11.23.29.png"/>
          <p:cNvPicPr>
            <a:picLocks noChangeAspect="1"/>
          </p:cNvPicPr>
          <p:nvPr/>
        </p:nvPicPr>
        <p:blipFill>
          <a:blip r:embed="rId2">
            <a:alphaModFix amt="37885"/>
          </a:blip>
          <a:srcRect l="7543" t="22980" r="16444"/>
          <a:stretch>
            <a:fillRect/>
          </a:stretch>
        </p:blipFill>
        <p:spPr>
          <a:xfrm>
            <a:off x="17258685" y="9435836"/>
            <a:ext cx="5699540" cy="3477413"/>
          </a:xfrm>
          <a:prstGeom prst="rect">
            <a:avLst/>
          </a:prstGeom>
          <a:ln w="12700">
            <a:miter lim="400000"/>
          </a:ln>
        </p:spPr>
      </p:pic>
      <p:sp>
        <p:nvSpPr>
          <p:cNvPr id="183" name="ニューラルネットワーク"/>
          <p:cNvSpPr txBox="1"/>
          <p:nvPr/>
        </p:nvSpPr>
        <p:spPr>
          <a:xfrm>
            <a:off x="17423538" y="8629632"/>
            <a:ext cx="5369815"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ニューラルネットワーク</a:t>
            </a:r>
          </a:p>
        </p:txBody>
      </p:sp>
      <p:pic>
        <p:nvPicPr>
          <p:cNvPr id="184" name="スクリーンショット 2021-02-16 9.04.12.png" descr="スクリーンショット 2021-02-16 9.04.12.png"/>
          <p:cNvPicPr>
            <a:picLocks noChangeAspect="1"/>
          </p:cNvPicPr>
          <p:nvPr/>
        </p:nvPicPr>
        <p:blipFill>
          <a:blip r:embed="rId3">
            <a:alphaModFix amt="33151"/>
          </a:blip>
          <a:stretch>
            <a:fillRect/>
          </a:stretch>
        </p:blipFill>
        <p:spPr>
          <a:xfrm>
            <a:off x="17902825" y="5431011"/>
            <a:ext cx="3535173" cy="2709198"/>
          </a:xfrm>
          <a:prstGeom prst="rect">
            <a:avLst/>
          </a:prstGeom>
          <a:ln w="25400">
            <a:solidFill>
              <a:srgbClr val="000000"/>
            </a:solidFill>
            <a:miter lim="400000"/>
          </a:ln>
        </p:spPr>
      </p:pic>
      <p:sp>
        <p:nvSpPr>
          <p:cNvPr id="185" name="ロジスティック回帰分析"/>
          <p:cNvSpPr txBox="1"/>
          <p:nvPr/>
        </p:nvSpPr>
        <p:spPr>
          <a:xfrm>
            <a:off x="17224425" y="4550174"/>
            <a:ext cx="5408423"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ロジスティック回帰分析</a:t>
            </a:r>
          </a:p>
        </p:txBody>
      </p:sp>
      <p:sp>
        <p:nvSpPr>
          <p:cNvPr id="186" name="四角形"/>
          <p:cNvSpPr/>
          <p:nvPr/>
        </p:nvSpPr>
        <p:spPr>
          <a:xfrm>
            <a:off x="1512281" y="6975109"/>
            <a:ext cx="2944750" cy="3564051"/>
          </a:xfrm>
          <a:prstGeom prst="rect">
            <a:avLst/>
          </a:prstGeom>
          <a:solidFill>
            <a:schemeClr val="accent1">
              <a:alpha val="48472"/>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87" name="四角形"/>
          <p:cNvSpPr/>
          <p:nvPr/>
        </p:nvSpPr>
        <p:spPr>
          <a:xfrm>
            <a:off x="5274947" y="7055607"/>
            <a:ext cx="1907263" cy="3403055"/>
          </a:xfrm>
          <a:prstGeom prst="rect">
            <a:avLst/>
          </a:prstGeom>
          <a:solidFill>
            <a:schemeClr val="accent1">
              <a:alpha val="45584"/>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88" name="x(特徴量データ)"/>
          <p:cNvSpPr txBox="1"/>
          <p:nvPr/>
        </p:nvSpPr>
        <p:spPr>
          <a:xfrm>
            <a:off x="1512281" y="6134802"/>
            <a:ext cx="294475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x(特徴量データ)</a:t>
            </a:r>
          </a:p>
        </p:txBody>
      </p:sp>
      <p:sp>
        <p:nvSpPr>
          <p:cNvPr id="189" name="y(正解データ)"/>
          <p:cNvSpPr txBox="1"/>
          <p:nvPr/>
        </p:nvSpPr>
        <p:spPr>
          <a:xfrm>
            <a:off x="4944608" y="6134802"/>
            <a:ext cx="256794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y(正解データ)</a:t>
            </a:r>
          </a:p>
        </p:txBody>
      </p:sp>
      <p:sp>
        <p:nvSpPr>
          <p:cNvPr id="190" name="x"/>
          <p:cNvSpPr txBox="1"/>
          <p:nvPr/>
        </p:nvSpPr>
        <p:spPr>
          <a:xfrm>
            <a:off x="2809967" y="8174299"/>
            <a:ext cx="34937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a:t>
            </a:r>
          </a:p>
        </p:txBody>
      </p:sp>
      <p:sp>
        <p:nvSpPr>
          <p:cNvPr id="191" name="y"/>
          <p:cNvSpPr txBox="1"/>
          <p:nvPr/>
        </p:nvSpPr>
        <p:spPr>
          <a:xfrm>
            <a:off x="6051794" y="8174299"/>
            <a:ext cx="35356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a:t>
            </a:r>
          </a:p>
        </p:txBody>
      </p:sp>
      <p:sp>
        <p:nvSpPr>
          <p:cNvPr id="192" name="角丸四角形"/>
          <p:cNvSpPr/>
          <p:nvPr/>
        </p:nvSpPr>
        <p:spPr>
          <a:xfrm>
            <a:off x="8936028" y="5134373"/>
            <a:ext cx="7943247" cy="1921233"/>
          </a:xfrm>
          <a:prstGeom prst="roundRect">
            <a:avLst>
              <a:gd name="adj" fmla="val 15000"/>
            </a:avLst>
          </a:prstGeom>
          <a:ln w="101600">
            <a:solidFill>
              <a:srgbClr val="E22146"/>
            </a:solidFill>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a:p>
        </p:txBody>
      </p:sp>
      <p:sp>
        <p:nvSpPr>
          <p:cNvPr id="193" name="矢印"/>
          <p:cNvSpPr/>
          <p:nvPr/>
        </p:nvSpPr>
        <p:spPr>
          <a:xfrm>
            <a:off x="10086842" y="7505208"/>
            <a:ext cx="5234403"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a:p>
        </p:txBody>
      </p:sp>
      <p:sp>
        <p:nvSpPr>
          <p:cNvPr id="194" name="データを配列に整える"/>
          <p:cNvSpPr txBox="1"/>
          <p:nvPr/>
        </p:nvSpPr>
        <p:spPr>
          <a:xfrm>
            <a:off x="10001573" y="5937953"/>
            <a:ext cx="5812156" cy="679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4500">
                <a:latin typeface="ヒラギノ丸ゴ ProN W4"/>
                <a:ea typeface="ヒラギノ丸ゴ ProN W4"/>
                <a:cs typeface="ヒラギノ丸ゴ ProN W4"/>
                <a:sym typeface="ヒラギノ丸ゴ ProN W4"/>
              </a:defRPr>
            </a:lvl1pPr>
          </a:lstStyle>
          <a:p>
            <a:r>
              <a:rPr dirty="0" err="1"/>
              <a:t>データを配列に整える</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深層学習(教師あり機械学習)の復習"/>
          <p:cNvSpPr txBox="1"/>
          <p:nvPr/>
        </p:nvSpPr>
        <p:spPr>
          <a:xfrm>
            <a:off x="6340754" y="649647"/>
            <a:ext cx="11702492"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深層学習(教師あり機械学習)の復習</a:t>
            </a:r>
          </a:p>
        </p:txBody>
      </p:sp>
      <p:sp>
        <p:nvSpPr>
          <p:cNvPr id="197" name="表データ(数値データ)"/>
          <p:cNvSpPr txBox="1"/>
          <p:nvPr/>
        </p:nvSpPr>
        <p:spPr>
          <a:xfrm>
            <a:off x="870969" y="3417011"/>
            <a:ext cx="7282892"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表データ(数値データ)</a:t>
            </a:r>
          </a:p>
        </p:txBody>
      </p:sp>
      <p:graphicFrame>
        <p:nvGraphicFramePr>
          <p:cNvPr id="198" name="表"/>
          <p:cNvGraphicFramePr/>
          <p:nvPr/>
        </p:nvGraphicFramePr>
        <p:xfrm>
          <a:off x="615665" y="5346607"/>
          <a:ext cx="7793497" cy="5878512"/>
        </p:xfrm>
        <a:graphic>
          <a:graphicData uri="http://schemas.openxmlformats.org/drawingml/2006/table">
            <a:tbl>
              <a:tblPr firstCol="1">
                <a:tableStyleId>{33BA23B1-9221-436E-865A-0063620EA4FD}</a:tableStyleId>
              </a:tblPr>
              <a:tblGrid>
                <a:gridCol w="1152432">
                  <a:extLst>
                    <a:ext uri="{9D8B030D-6E8A-4147-A177-3AD203B41FA5}">
                      <a16:colId xmlns:a16="http://schemas.microsoft.com/office/drawing/2014/main" val="20000"/>
                    </a:ext>
                  </a:extLst>
                </a:gridCol>
                <a:gridCol w="1849702">
                  <a:extLst>
                    <a:ext uri="{9D8B030D-6E8A-4147-A177-3AD203B41FA5}">
                      <a16:colId xmlns:a16="http://schemas.microsoft.com/office/drawing/2014/main" val="20001"/>
                    </a:ext>
                  </a:extLst>
                </a:gridCol>
                <a:gridCol w="1007533">
                  <a:extLst>
                    <a:ext uri="{9D8B030D-6E8A-4147-A177-3AD203B41FA5}">
                      <a16:colId xmlns:a16="http://schemas.microsoft.com/office/drawing/2014/main" val="20002"/>
                    </a:ext>
                  </a:extLst>
                </a:gridCol>
                <a:gridCol w="1049991">
                  <a:extLst>
                    <a:ext uri="{9D8B030D-6E8A-4147-A177-3AD203B41FA5}">
                      <a16:colId xmlns:a16="http://schemas.microsoft.com/office/drawing/2014/main" val="20003"/>
                    </a:ext>
                  </a:extLst>
                </a:gridCol>
                <a:gridCol w="2733839">
                  <a:extLst>
                    <a:ext uri="{9D8B030D-6E8A-4147-A177-3AD203B41FA5}">
                      <a16:colId xmlns:a16="http://schemas.microsoft.com/office/drawing/2014/main" val="20004"/>
                    </a:ext>
                  </a:extLst>
                </a:gridCol>
              </a:tblGrid>
              <a:tr h="653168">
                <a:tc>
                  <a:txBody>
                    <a:bodyPr/>
                    <a:lstStyle/>
                    <a:p>
                      <a:pPr defTabSz="914400">
                        <a:defRPr sz="2500" b="0">
                          <a:latin typeface="Graphik-SemiboldItalic"/>
                          <a:ea typeface="Graphik-SemiboldItalic"/>
                          <a:cs typeface="Graphik-SemiboldItalic"/>
                          <a:sym typeface="Graphik Semibold"/>
                        </a:defRPr>
                      </a:pPr>
                      <a:endParaRPr/>
                    </a:p>
                  </a:txBody>
                  <a:tcPr marL="50800" marR="50800" marT="50800" marB="50800" anchor="ctr" horzOverflow="overflow">
                    <a:lnL w="12700">
                      <a:solidFill>
                        <a:srgbClr val="A6AAA9"/>
                      </a:solidFill>
                      <a:miter lim="400000"/>
                    </a:lnL>
                    <a:lnR w="12700">
                      <a:solidFill>
                        <a:srgbClr val="5E5E5E"/>
                      </a:solidFill>
                      <a:miter lim="400000"/>
                    </a:lnR>
                    <a:lnT w="12700">
                      <a:solidFill>
                        <a:srgbClr val="A6AAA9"/>
                      </a:solidFill>
                      <a:miter lim="400000"/>
                    </a:lnT>
                    <a:lnB w="12700">
                      <a:solidFill>
                        <a:srgbClr val="5E5E5E"/>
                      </a:solidFill>
                      <a:miter lim="400000"/>
                    </a:lnB>
                    <a:solidFill>
                      <a:srgbClr val="239290"/>
                    </a:solidFill>
                  </a:tcPr>
                </a:tc>
                <a:tc gridSpan="3">
                  <a:txBody>
                    <a:bodyPr/>
                    <a:lstStyle/>
                    <a:p>
                      <a:pPr defTabSz="914400">
                        <a:defRPr sz="1800"/>
                      </a:pPr>
                      <a:r>
                        <a:rPr sz="2500">
                          <a:solidFill>
                            <a:srgbClr val="FFFFFF"/>
                          </a:solidFill>
                          <a:latin typeface="Graphik-SemiboldItalic"/>
                          <a:ea typeface="Graphik-SemiboldItalic"/>
                          <a:cs typeface="Graphik-SemiboldItalic"/>
                          <a:sym typeface="Graphik Semibold"/>
                        </a:rPr>
                        <a:t>X(特徴量データ)</a:t>
                      </a:r>
                    </a:p>
                  </a:txBody>
                  <a:tcPr marL="50800" marR="50800" marT="50800" marB="50800" anchor="ctr" horzOverflow="overflow">
                    <a:lnL w="12700">
                      <a:solidFill>
                        <a:srgbClr val="5E5E5E"/>
                      </a:solidFill>
                      <a:miter lim="400000"/>
                    </a:lnL>
                    <a:lnR w="12700">
                      <a:solidFill>
                        <a:srgbClr val="5E5E5E"/>
                      </a:solidFill>
                      <a:miter lim="400000"/>
                    </a:lnR>
                    <a:lnT w="12700">
                      <a:solidFill>
                        <a:srgbClr val="A6AAA9"/>
                      </a:solidFill>
                      <a:miter lim="400000"/>
                    </a:lnT>
                    <a:lnB w="12700">
                      <a:solidFill>
                        <a:srgbClr val="5E5E5E"/>
                      </a:solidFill>
                      <a:miter lim="400000"/>
                    </a:lnB>
                    <a:solidFill>
                      <a:srgbClr val="239290"/>
                    </a:solidFill>
                  </a:tcPr>
                </a:tc>
                <a:tc hMerge="1">
                  <a:txBody>
                    <a:bodyPr/>
                    <a:lstStyle/>
                    <a:p>
                      <a:endParaRPr lang="ja-JP"/>
                    </a:p>
                  </a:txBody>
                  <a:tcPr/>
                </a:tc>
                <a:tc hMerge="1">
                  <a:txBody>
                    <a:bodyPr/>
                    <a:lstStyle/>
                    <a:p>
                      <a:endParaRPr lang="ja-JP"/>
                    </a:p>
                  </a:txBody>
                  <a:tcPr/>
                </a:tc>
                <a:tc>
                  <a:txBody>
                    <a:bodyPr/>
                    <a:lstStyle/>
                    <a:p>
                      <a:pPr defTabSz="914400">
                        <a:defRPr sz="1800"/>
                      </a:pPr>
                      <a:r>
                        <a:rPr sz="2500">
                          <a:solidFill>
                            <a:srgbClr val="FFFFFF"/>
                          </a:solidFill>
                          <a:latin typeface="Graphik-SemiboldItalic"/>
                          <a:ea typeface="Graphik-SemiboldItalic"/>
                          <a:cs typeface="Graphik-SemiboldItalic"/>
                          <a:sym typeface="Graphik Semibold"/>
                        </a:rPr>
                        <a:t>y(正解データ)</a:t>
                      </a:r>
                    </a:p>
                  </a:txBody>
                  <a:tcPr marL="50800" marR="50800" marT="50800" marB="50800" anchor="ctr" horzOverflow="overflow">
                    <a:lnL w="12700">
                      <a:solidFill>
                        <a:srgbClr val="5E5E5E"/>
                      </a:solidFill>
                      <a:miter lim="400000"/>
                    </a:lnL>
                    <a:lnR w="12700">
                      <a:solidFill>
                        <a:srgbClr val="A6AAA9"/>
                      </a:solidFill>
                      <a:miter lim="400000"/>
                    </a:lnR>
                    <a:lnT w="12700">
                      <a:solidFill>
                        <a:srgbClr val="A6AAA9"/>
                      </a:solidFill>
                      <a:miter lim="400000"/>
                    </a:lnT>
                    <a:lnB w="12700">
                      <a:solidFill>
                        <a:srgbClr val="5E5E5E"/>
                      </a:solidFill>
                      <a:miter lim="400000"/>
                    </a:lnB>
                    <a:solidFill>
                      <a:srgbClr val="239290"/>
                    </a:solidFill>
                  </a:tcPr>
                </a:tc>
                <a:extLst>
                  <a:ext uri="{0D108BD9-81ED-4DB2-BD59-A6C34878D82A}">
                    <a16:rowId xmlns:a16="http://schemas.microsoft.com/office/drawing/2014/main" val="10000"/>
                  </a:ext>
                </a:extLst>
              </a:tr>
              <a:tr h="653168">
                <a:tc>
                  <a:txBody>
                    <a:bodyPr/>
                    <a:lstStyle/>
                    <a:p>
                      <a:pPr defTabSz="914400">
                        <a:defRPr sz="2500" b="0">
                          <a:latin typeface="Graphik-SemiboldItalic"/>
                          <a:ea typeface="Graphik-SemiboldItalic"/>
                          <a:cs typeface="Graphik-SemiboldItalic"/>
                          <a:sym typeface="Graphik Semibold"/>
                        </a:defRPr>
                      </a:pPr>
                      <a:endParaRPr/>
                    </a:p>
                  </a:txBody>
                  <a:tcPr marL="50800" marR="50800" marT="50800" marB="50800" anchor="ctr" horzOverflow="overflow">
                    <a:lnL w="12700">
                      <a:solidFill>
                        <a:srgbClr val="A6AAA9"/>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239290"/>
                    </a:solidFill>
                  </a:tcPr>
                </a:tc>
                <a:tc>
                  <a:txBody>
                    <a:bodyPr/>
                    <a:lstStyle/>
                    <a:p>
                      <a:pPr defTabSz="914400">
                        <a:defRPr sz="1800"/>
                      </a:pPr>
                      <a:r>
                        <a:rPr sz="2500">
                          <a:solidFill>
                            <a:srgbClr val="FFFFFF"/>
                          </a:solidFill>
                          <a:latin typeface="Graphik-SemiboldItalic"/>
                          <a:ea typeface="Graphik-SemiboldItalic"/>
                          <a:cs typeface="Graphik-SemiboldItalic"/>
                          <a:sym typeface="Graphik Semibold"/>
                        </a:rPr>
                        <a:t>収縮時血圧</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239290"/>
                    </a:solidFill>
                  </a:tcPr>
                </a:tc>
                <a:tc>
                  <a:txBody>
                    <a:bodyPr/>
                    <a:lstStyle/>
                    <a:p>
                      <a:pPr defTabSz="914400">
                        <a:defRPr sz="1800"/>
                      </a:pPr>
                      <a:r>
                        <a:rPr sz="2500">
                          <a:solidFill>
                            <a:srgbClr val="FFFFFF"/>
                          </a:solidFill>
                          <a:latin typeface="Graphik-SemiboldItalic"/>
                          <a:ea typeface="Graphik-SemiboldItalic"/>
                          <a:cs typeface="Graphik-SemiboldItalic"/>
                          <a:sym typeface="Graphik Semibold"/>
                        </a:rPr>
                        <a:t>体重</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239290"/>
                    </a:solidFill>
                  </a:tcPr>
                </a:tc>
                <a:tc>
                  <a:txBody>
                    <a:bodyPr/>
                    <a:lstStyle/>
                    <a:p>
                      <a:pPr defTabSz="914400">
                        <a:defRPr sz="1800"/>
                      </a:pPr>
                      <a:r>
                        <a:rPr sz="2500">
                          <a:solidFill>
                            <a:srgbClr val="FFFFFF"/>
                          </a:solidFill>
                          <a:latin typeface="Graphik-SemiboldItalic"/>
                          <a:ea typeface="Graphik-SemiboldItalic"/>
                          <a:cs typeface="Graphik-SemiboldItalic"/>
                          <a:sym typeface="Graphik Semibold"/>
                        </a:rPr>
                        <a:t>年齢</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239290"/>
                    </a:solidFill>
                  </a:tcPr>
                </a:tc>
                <a:tc>
                  <a:txBody>
                    <a:bodyPr/>
                    <a:lstStyle/>
                    <a:p>
                      <a:pPr defTabSz="914400">
                        <a:defRPr sz="1800"/>
                      </a:pPr>
                      <a:r>
                        <a:rPr sz="2500">
                          <a:solidFill>
                            <a:srgbClr val="FFFFFF"/>
                          </a:solidFill>
                          <a:latin typeface="Graphik-SemiboldItalic"/>
                          <a:ea typeface="Graphik-SemiboldItalic"/>
                          <a:cs typeface="Graphik-SemiboldItalic"/>
                          <a:sym typeface="Graphik Semibold"/>
                        </a:rPr>
                        <a:t>糖尿病(有:1,無:0)</a:t>
                      </a:r>
                    </a:p>
                  </a:txBody>
                  <a:tcPr marL="50800" marR="50800" marT="50800" marB="50800" anchor="ctr" horzOverflow="overflow">
                    <a:lnL w="12700">
                      <a:solidFill>
                        <a:srgbClr val="5E5E5E"/>
                      </a:solidFill>
                      <a:miter lim="400000"/>
                    </a:lnL>
                    <a:lnR w="12700">
                      <a:solidFill>
                        <a:srgbClr val="A6AAA9"/>
                      </a:solidFill>
                      <a:miter lim="400000"/>
                    </a:lnR>
                    <a:lnT w="12700">
                      <a:solidFill>
                        <a:srgbClr val="5E5E5E"/>
                      </a:solidFill>
                      <a:miter lim="400000"/>
                    </a:lnT>
                    <a:lnB w="12700">
                      <a:solidFill>
                        <a:srgbClr val="5E5E5E"/>
                      </a:solidFill>
                      <a:miter lim="400000"/>
                    </a:lnB>
                    <a:solidFill>
                      <a:srgbClr val="239290"/>
                    </a:solidFill>
                  </a:tcPr>
                </a:tc>
                <a:extLst>
                  <a:ext uri="{0D108BD9-81ED-4DB2-BD59-A6C34878D82A}">
                    <a16:rowId xmlns:a16="http://schemas.microsoft.com/office/drawing/2014/main" val="10001"/>
                  </a:ext>
                </a:extLst>
              </a:tr>
              <a:tr h="653168">
                <a:tc>
                  <a:txBody>
                    <a:bodyPr/>
                    <a:lstStyle/>
                    <a:p>
                      <a:pPr defTabSz="914400">
                        <a:defRPr sz="1800" b="0">
                          <a:solidFill>
                            <a:srgbClr val="000000"/>
                          </a:solidFill>
                        </a:defRPr>
                      </a:pPr>
                      <a:r>
                        <a:rPr sz="2500">
                          <a:solidFill>
                            <a:srgbClr val="FFFFFF"/>
                          </a:solidFill>
                          <a:latin typeface="Graphik-SemiboldItalic"/>
                          <a:ea typeface="Graphik-SemiboldItalic"/>
                          <a:cs typeface="Graphik-SemiboldItalic"/>
                          <a:sym typeface="Graphik Semibold"/>
                        </a:rPr>
                        <a:t>1</a:t>
                      </a:r>
                    </a:p>
                  </a:txBody>
                  <a:tcPr marL="50800" marR="50800" marT="50800" marB="50800" anchor="ctr" horzOverflow="overflow">
                    <a:lnL w="12700">
                      <a:solidFill>
                        <a:srgbClr val="A6AAA9"/>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32C5B9"/>
                    </a:solidFill>
                  </a:tcPr>
                </a:tc>
                <a:tc>
                  <a:txBody>
                    <a:bodyPr/>
                    <a:lstStyle/>
                    <a:p>
                      <a:pPr defTabSz="914400">
                        <a:tabLst>
                          <a:tab pos="1663700" algn="l"/>
                        </a:tabLst>
                        <a:defRPr sz="1800"/>
                      </a:pPr>
                      <a:r>
                        <a:rPr sz="2500">
                          <a:latin typeface="Graphik"/>
                          <a:ea typeface="Graphik"/>
                          <a:cs typeface="Graphik"/>
                          <a:sym typeface="Graphik"/>
                        </a:rPr>
                        <a:t>150</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70</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60</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1</a:t>
                      </a:r>
                    </a:p>
                  </a:txBody>
                  <a:tcPr marL="50800" marR="50800" marT="50800" marB="50800" anchor="ctr" horzOverflow="overflow">
                    <a:lnL w="12700">
                      <a:solidFill>
                        <a:srgbClr val="5E5E5E"/>
                      </a:solidFill>
                      <a:miter lim="400000"/>
                    </a:lnL>
                    <a:lnR w="12700">
                      <a:solidFill>
                        <a:srgbClr val="A6AAA9"/>
                      </a:solidFill>
                      <a:miter lim="400000"/>
                    </a:lnR>
                    <a:lnT w="12700">
                      <a:solidFill>
                        <a:srgbClr val="5E5E5E"/>
                      </a:solidFill>
                      <a:miter lim="400000"/>
                    </a:lnT>
                    <a:lnB w="12700">
                      <a:solidFill>
                        <a:srgbClr val="5E5E5E"/>
                      </a:solidFill>
                      <a:miter lim="400000"/>
                    </a:lnB>
                    <a:noFill/>
                  </a:tcPr>
                </a:tc>
                <a:extLst>
                  <a:ext uri="{0D108BD9-81ED-4DB2-BD59-A6C34878D82A}">
                    <a16:rowId xmlns:a16="http://schemas.microsoft.com/office/drawing/2014/main" val="10002"/>
                  </a:ext>
                </a:extLst>
              </a:tr>
              <a:tr h="653168">
                <a:tc>
                  <a:txBody>
                    <a:bodyPr/>
                    <a:lstStyle/>
                    <a:p>
                      <a:pPr defTabSz="914400">
                        <a:defRPr sz="1800" b="0">
                          <a:solidFill>
                            <a:srgbClr val="000000"/>
                          </a:solidFill>
                        </a:defRPr>
                      </a:pPr>
                      <a:r>
                        <a:rPr sz="2500">
                          <a:solidFill>
                            <a:srgbClr val="FFFFFF"/>
                          </a:solidFill>
                          <a:latin typeface="Graphik-SemiboldItalic"/>
                          <a:ea typeface="Graphik-SemiboldItalic"/>
                          <a:cs typeface="Graphik-SemiboldItalic"/>
                          <a:sym typeface="Graphik Semibold"/>
                        </a:rPr>
                        <a:t>2</a:t>
                      </a:r>
                    </a:p>
                  </a:txBody>
                  <a:tcPr marL="50800" marR="50800" marT="50800" marB="50800" anchor="ctr" horzOverflow="overflow">
                    <a:lnL w="12700">
                      <a:solidFill>
                        <a:srgbClr val="A6AAA9"/>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32C5B9"/>
                    </a:solidFill>
                  </a:tcPr>
                </a:tc>
                <a:tc>
                  <a:txBody>
                    <a:bodyPr/>
                    <a:lstStyle/>
                    <a:p>
                      <a:pPr defTabSz="914400">
                        <a:tabLst>
                          <a:tab pos="1663700" algn="l"/>
                        </a:tabLst>
                        <a:defRPr sz="1800"/>
                      </a:pPr>
                      <a:r>
                        <a:rPr sz="2500">
                          <a:latin typeface="Graphik"/>
                          <a:ea typeface="Graphik"/>
                          <a:cs typeface="Graphik"/>
                          <a:sym typeface="Graphik"/>
                        </a:rPr>
                        <a:t>120</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40</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35</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0</a:t>
                      </a:r>
                    </a:p>
                  </a:txBody>
                  <a:tcPr marL="50800" marR="50800" marT="50800" marB="50800" anchor="ctr" horzOverflow="overflow">
                    <a:lnL w="12700">
                      <a:solidFill>
                        <a:srgbClr val="5E5E5E"/>
                      </a:solidFill>
                      <a:miter lim="400000"/>
                    </a:lnL>
                    <a:lnR w="12700">
                      <a:solidFill>
                        <a:srgbClr val="A6AAA9"/>
                      </a:solidFill>
                      <a:miter lim="400000"/>
                    </a:lnR>
                    <a:lnT w="12700">
                      <a:solidFill>
                        <a:srgbClr val="5E5E5E"/>
                      </a:solidFill>
                      <a:miter lim="400000"/>
                    </a:lnT>
                    <a:lnB w="12700">
                      <a:solidFill>
                        <a:srgbClr val="5E5E5E"/>
                      </a:solidFill>
                      <a:miter lim="400000"/>
                    </a:lnB>
                    <a:noFill/>
                  </a:tcPr>
                </a:tc>
                <a:extLst>
                  <a:ext uri="{0D108BD9-81ED-4DB2-BD59-A6C34878D82A}">
                    <a16:rowId xmlns:a16="http://schemas.microsoft.com/office/drawing/2014/main" val="10003"/>
                  </a:ext>
                </a:extLst>
              </a:tr>
              <a:tr h="653168">
                <a:tc>
                  <a:txBody>
                    <a:bodyPr/>
                    <a:lstStyle/>
                    <a:p>
                      <a:pPr defTabSz="914400">
                        <a:defRPr sz="1800" b="0">
                          <a:solidFill>
                            <a:srgbClr val="000000"/>
                          </a:solidFill>
                        </a:defRPr>
                      </a:pPr>
                      <a:r>
                        <a:rPr sz="2500">
                          <a:solidFill>
                            <a:srgbClr val="FFFFFF"/>
                          </a:solidFill>
                          <a:latin typeface="Graphik-SemiboldItalic"/>
                          <a:ea typeface="Graphik-SemiboldItalic"/>
                          <a:cs typeface="Graphik-SemiboldItalic"/>
                          <a:sym typeface="Graphik Semibold"/>
                        </a:rPr>
                        <a:t>3</a:t>
                      </a:r>
                    </a:p>
                  </a:txBody>
                  <a:tcPr marL="50800" marR="50800" marT="50800" marB="50800" anchor="ctr" horzOverflow="overflow">
                    <a:lnL w="12700">
                      <a:solidFill>
                        <a:srgbClr val="A6AAA9"/>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32C5B9"/>
                    </a:solidFill>
                  </a:tcPr>
                </a:tc>
                <a:tc>
                  <a:txBody>
                    <a:bodyPr/>
                    <a:lstStyle/>
                    <a:p>
                      <a:pPr defTabSz="914400">
                        <a:tabLst>
                          <a:tab pos="1663700" algn="l"/>
                        </a:tabLst>
                        <a:defRPr sz="1800"/>
                      </a:pPr>
                      <a:r>
                        <a:rPr sz="2500">
                          <a:latin typeface="Graphik"/>
                          <a:ea typeface="Graphik"/>
                          <a:cs typeface="Graphik"/>
                          <a:sym typeface="Graphik"/>
                        </a:rPr>
                        <a:t>144</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45</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40</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1</a:t>
                      </a:r>
                    </a:p>
                  </a:txBody>
                  <a:tcPr marL="50800" marR="50800" marT="50800" marB="50800" anchor="ctr" horzOverflow="overflow">
                    <a:lnL w="12700">
                      <a:solidFill>
                        <a:srgbClr val="5E5E5E"/>
                      </a:solidFill>
                      <a:miter lim="400000"/>
                    </a:lnL>
                    <a:lnR w="12700">
                      <a:solidFill>
                        <a:srgbClr val="A6AAA9"/>
                      </a:solidFill>
                      <a:miter lim="400000"/>
                    </a:lnR>
                    <a:lnT w="12700">
                      <a:solidFill>
                        <a:srgbClr val="5E5E5E"/>
                      </a:solidFill>
                      <a:miter lim="400000"/>
                    </a:lnT>
                    <a:lnB w="12700">
                      <a:solidFill>
                        <a:srgbClr val="5E5E5E"/>
                      </a:solidFill>
                      <a:miter lim="400000"/>
                    </a:lnB>
                    <a:noFill/>
                  </a:tcPr>
                </a:tc>
                <a:extLst>
                  <a:ext uri="{0D108BD9-81ED-4DB2-BD59-A6C34878D82A}">
                    <a16:rowId xmlns:a16="http://schemas.microsoft.com/office/drawing/2014/main" val="10004"/>
                  </a:ext>
                </a:extLst>
              </a:tr>
              <a:tr h="653168">
                <a:tc>
                  <a:txBody>
                    <a:bodyPr/>
                    <a:lstStyle/>
                    <a:p>
                      <a:pPr defTabSz="914400">
                        <a:defRPr sz="1800" b="0">
                          <a:solidFill>
                            <a:srgbClr val="000000"/>
                          </a:solidFill>
                        </a:defRPr>
                      </a:pPr>
                      <a:r>
                        <a:rPr sz="2500">
                          <a:solidFill>
                            <a:srgbClr val="FFFFFF"/>
                          </a:solidFill>
                          <a:latin typeface="Graphik-SemiboldItalic"/>
                          <a:ea typeface="Graphik-SemiboldItalic"/>
                          <a:cs typeface="Graphik-SemiboldItalic"/>
                          <a:sym typeface="Graphik Semibold"/>
                        </a:rPr>
                        <a:t>4</a:t>
                      </a:r>
                    </a:p>
                  </a:txBody>
                  <a:tcPr marL="50800" marR="50800" marT="50800" marB="50800" anchor="ctr" horzOverflow="overflow">
                    <a:lnL w="12700">
                      <a:solidFill>
                        <a:srgbClr val="A6AAA9"/>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32C5B9"/>
                    </a:solidFill>
                  </a:tcPr>
                </a:tc>
                <a:tc>
                  <a:txBody>
                    <a:bodyPr/>
                    <a:lstStyle/>
                    <a:p>
                      <a:pPr defTabSz="914400">
                        <a:tabLst>
                          <a:tab pos="1663700" algn="l"/>
                        </a:tabLst>
                        <a:defRPr sz="1800"/>
                      </a:pPr>
                      <a:r>
                        <a:rPr sz="2500">
                          <a:latin typeface="Graphik"/>
                          <a:ea typeface="Graphik"/>
                          <a:cs typeface="Graphik"/>
                          <a:sym typeface="Graphik"/>
                        </a:rPr>
                        <a:t>162</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56</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50</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1</a:t>
                      </a:r>
                    </a:p>
                  </a:txBody>
                  <a:tcPr marL="50800" marR="50800" marT="50800" marB="50800" anchor="ctr" horzOverflow="overflow">
                    <a:lnL w="12700">
                      <a:solidFill>
                        <a:srgbClr val="5E5E5E"/>
                      </a:solidFill>
                      <a:miter lim="400000"/>
                    </a:lnL>
                    <a:lnR w="12700">
                      <a:solidFill>
                        <a:srgbClr val="A6AAA9"/>
                      </a:solidFill>
                      <a:miter lim="400000"/>
                    </a:lnR>
                    <a:lnT w="12700">
                      <a:solidFill>
                        <a:srgbClr val="5E5E5E"/>
                      </a:solidFill>
                      <a:miter lim="400000"/>
                    </a:lnT>
                    <a:lnB w="12700">
                      <a:solidFill>
                        <a:srgbClr val="5E5E5E"/>
                      </a:solidFill>
                      <a:miter lim="400000"/>
                    </a:lnB>
                    <a:noFill/>
                  </a:tcPr>
                </a:tc>
                <a:extLst>
                  <a:ext uri="{0D108BD9-81ED-4DB2-BD59-A6C34878D82A}">
                    <a16:rowId xmlns:a16="http://schemas.microsoft.com/office/drawing/2014/main" val="10005"/>
                  </a:ext>
                </a:extLst>
              </a:tr>
              <a:tr h="653168">
                <a:tc>
                  <a:txBody>
                    <a:bodyPr/>
                    <a:lstStyle/>
                    <a:p>
                      <a:pPr defTabSz="914400">
                        <a:defRPr sz="1800" b="0">
                          <a:solidFill>
                            <a:srgbClr val="000000"/>
                          </a:solidFill>
                        </a:defRPr>
                      </a:pPr>
                      <a:r>
                        <a:rPr sz="2500">
                          <a:solidFill>
                            <a:srgbClr val="FFFFFF"/>
                          </a:solidFill>
                          <a:latin typeface="Graphik-SemiboldItalic"/>
                          <a:ea typeface="Graphik-SemiboldItalic"/>
                          <a:cs typeface="Graphik-SemiboldItalic"/>
                          <a:sym typeface="Graphik Semibold"/>
                        </a:rPr>
                        <a:t>5</a:t>
                      </a:r>
                    </a:p>
                  </a:txBody>
                  <a:tcPr marL="50800" marR="50800" marT="50800" marB="50800" anchor="ctr" horzOverflow="overflow">
                    <a:lnL w="12700">
                      <a:solidFill>
                        <a:srgbClr val="A6AAA9"/>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32C5B9"/>
                    </a:solidFill>
                  </a:tcPr>
                </a:tc>
                <a:tc>
                  <a:txBody>
                    <a:bodyPr/>
                    <a:lstStyle/>
                    <a:p>
                      <a:pPr defTabSz="914400">
                        <a:tabLst>
                          <a:tab pos="1663700" algn="l"/>
                        </a:tabLst>
                        <a:defRPr sz="1800"/>
                      </a:pPr>
                      <a:r>
                        <a:rPr sz="2500">
                          <a:latin typeface="Graphik"/>
                          <a:ea typeface="Graphik"/>
                          <a:cs typeface="Graphik"/>
                          <a:sym typeface="Graphik"/>
                        </a:rPr>
                        <a:t>98</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40</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32</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0</a:t>
                      </a:r>
                    </a:p>
                  </a:txBody>
                  <a:tcPr marL="50800" marR="50800" marT="50800" marB="50800" anchor="ctr" horzOverflow="overflow">
                    <a:lnL w="12700">
                      <a:solidFill>
                        <a:srgbClr val="5E5E5E"/>
                      </a:solidFill>
                      <a:miter lim="400000"/>
                    </a:lnL>
                    <a:lnR w="12700">
                      <a:solidFill>
                        <a:srgbClr val="A6AAA9"/>
                      </a:solidFill>
                      <a:miter lim="400000"/>
                    </a:lnR>
                    <a:lnT w="12700">
                      <a:solidFill>
                        <a:srgbClr val="5E5E5E"/>
                      </a:solidFill>
                      <a:miter lim="400000"/>
                    </a:lnT>
                    <a:lnB w="12700">
                      <a:solidFill>
                        <a:srgbClr val="5E5E5E"/>
                      </a:solidFill>
                      <a:miter lim="400000"/>
                    </a:lnB>
                    <a:noFill/>
                  </a:tcPr>
                </a:tc>
                <a:extLst>
                  <a:ext uri="{0D108BD9-81ED-4DB2-BD59-A6C34878D82A}">
                    <a16:rowId xmlns:a16="http://schemas.microsoft.com/office/drawing/2014/main" val="10006"/>
                  </a:ext>
                </a:extLst>
              </a:tr>
              <a:tr h="653168">
                <a:tc>
                  <a:txBody>
                    <a:bodyPr/>
                    <a:lstStyle/>
                    <a:p>
                      <a:pPr defTabSz="914400">
                        <a:defRPr sz="1800" b="0">
                          <a:solidFill>
                            <a:srgbClr val="000000"/>
                          </a:solidFill>
                        </a:defRPr>
                      </a:pPr>
                      <a:r>
                        <a:rPr sz="2500">
                          <a:solidFill>
                            <a:srgbClr val="FFFFFF"/>
                          </a:solidFill>
                          <a:latin typeface="Graphik-SemiboldItalic"/>
                          <a:ea typeface="Graphik-SemiboldItalic"/>
                          <a:cs typeface="Graphik-SemiboldItalic"/>
                          <a:sym typeface="Graphik Semibold"/>
                        </a:rPr>
                        <a:t>6</a:t>
                      </a:r>
                    </a:p>
                  </a:txBody>
                  <a:tcPr marL="50800" marR="50800" marT="50800" marB="50800" anchor="ctr" horzOverflow="overflow">
                    <a:lnL w="12700">
                      <a:solidFill>
                        <a:srgbClr val="A6AAA9"/>
                      </a:solidFill>
                      <a:miter lim="400000"/>
                    </a:lnL>
                    <a:lnR w="12700">
                      <a:solidFill>
                        <a:srgbClr val="5E5E5E"/>
                      </a:solidFill>
                      <a:miter lim="400000"/>
                    </a:lnR>
                    <a:lnT w="12700">
                      <a:solidFill>
                        <a:srgbClr val="5E5E5E"/>
                      </a:solidFill>
                      <a:miter lim="400000"/>
                    </a:lnT>
                    <a:lnB w="12700">
                      <a:solidFill>
                        <a:srgbClr val="5E5E5E"/>
                      </a:solidFill>
                      <a:miter lim="400000"/>
                    </a:lnB>
                    <a:solidFill>
                      <a:srgbClr val="32C5B9"/>
                    </a:solidFill>
                  </a:tcPr>
                </a:tc>
                <a:tc>
                  <a:txBody>
                    <a:bodyPr/>
                    <a:lstStyle/>
                    <a:p>
                      <a:pPr defTabSz="914400">
                        <a:tabLst>
                          <a:tab pos="1663700" algn="l"/>
                        </a:tabLst>
                        <a:defRPr sz="1800"/>
                      </a:pPr>
                      <a:r>
                        <a:rPr sz="2500">
                          <a:latin typeface="Graphik"/>
                          <a:ea typeface="Graphik"/>
                          <a:cs typeface="Graphik"/>
                          <a:sym typeface="Graphik"/>
                        </a:rPr>
                        <a:t>128</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59</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35</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5E5E5E"/>
                      </a:solidFill>
                      <a:miter lim="400000"/>
                    </a:lnB>
                    <a:noFill/>
                  </a:tcPr>
                </a:tc>
                <a:tc>
                  <a:txBody>
                    <a:bodyPr/>
                    <a:lstStyle/>
                    <a:p>
                      <a:pPr defTabSz="914400">
                        <a:tabLst>
                          <a:tab pos="1663700" algn="l"/>
                        </a:tabLst>
                        <a:defRPr sz="1800"/>
                      </a:pPr>
                      <a:r>
                        <a:rPr sz="2500">
                          <a:latin typeface="Graphik"/>
                          <a:ea typeface="Graphik"/>
                          <a:cs typeface="Graphik"/>
                          <a:sym typeface="Graphik"/>
                        </a:rPr>
                        <a:t>0</a:t>
                      </a:r>
                    </a:p>
                  </a:txBody>
                  <a:tcPr marL="50800" marR="50800" marT="50800" marB="50800" anchor="ctr" horzOverflow="overflow">
                    <a:lnL w="12700">
                      <a:solidFill>
                        <a:srgbClr val="5E5E5E"/>
                      </a:solidFill>
                      <a:miter lim="400000"/>
                    </a:lnL>
                    <a:lnR w="12700">
                      <a:solidFill>
                        <a:srgbClr val="A6AAA9"/>
                      </a:solidFill>
                      <a:miter lim="400000"/>
                    </a:lnR>
                    <a:lnT w="12700">
                      <a:solidFill>
                        <a:srgbClr val="5E5E5E"/>
                      </a:solidFill>
                      <a:miter lim="400000"/>
                    </a:lnT>
                    <a:lnB w="12700">
                      <a:solidFill>
                        <a:srgbClr val="5E5E5E"/>
                      </a:solidFill>
                      <a:miter lim="400000"/>
                    </a:lnB>
                    <a:noFill/>
                  </a:tcPr>
                </a:tc>
                <a:extLst>
                  <a:ext uri="{0D108BD9-81ED-4DB2-BD59-A6C34878D82A}">
                    <a16:rowId xmlns:a16="http://schemas.microsoft.com/office/drawing/2014/main" val="10007"/>
                  </a:ext>
                </a:extLst>
              </a:tr>
              <a:tr h="653168">
                <a:tc>
                  <a:txBody>
                    <a:bodyPr/>
                    <a:lstStyle/>
                    <a:p>
                      <a:pPr defTabSz="914400">
                        <a:defRPr sz="1800" b="0">
                          <a:solidFill>
                            <a:srgbClr val="000000"/>
                          </a:solidFill>
                        </a:defRPr>
                      </a:pPr>
                      <a:r>
                        <a:rPr sz="2500">
                          <a:solidFill>
                            <a:srgbClr val="FFFFFF"/>
                          </a:solidFill>
                          <a:latin typeface="Graphik-SemiboldItalic"/>
                          <a:ea typeface="Graphik-SemiboldItalic"/>
                          <a:cs typeface="Graphik-SemiboldItalic"/>
                          <a:sym typeface="Graphik Semibold"/>
                        </a:rPr>
                        <a:t>7</a:t>
                      </a:r>
                    </a:p>
                  </a:txBody>
                  <a:tcPr marL="50800" marR="50800" marT="50800" marB="50800" anchor="ctr" horzOverflow="overflow">
                    <a:lnL w="12700">
                      <a:solidFill>
                        <a:srgbClr val="A6AAA9"/>
                      </a:solidFill>
                      <a:miter lim="400000"/>
                    </a:lnL>
                    <a:lnR w="12700">
                      <a:solidFill>
                        <a:srgbClr val="5E5E5E"/>
                      </a:solidFill>
                      <a:miter lim="400000"/>
                    </a:lnR>
                    <a:lnT w="12700">
                      <a:solidFill>
                        <a:srgbClr val="5E5E5E"/>
                      </a:solidFill>
                      <a:miter lim="400000"/>
                    </a:lnT>
                    <a:lnB w="12700">
                      <a:solidFill>
                        <a:srgbClr val="A6AAA9"/>
                      </a:solidFill>
                      <a:miter lim="400000"/>
                    </a:lnB>
                    <a:solidFill>
                      <a:srgbClr val="32C5B9"/>
                    </a:solidFill>
                  </a:tcPr>
                </a:tc>
                <a:tc>
                  <a:txBody>
                    <a:bodyPr/>
                    <a:lstStyle/>
                    <a:p>
                      <a:pPr defTabSz="914400">
                        <a:tabLst>
                          <a:tab pos="1663700" algn="l"/>
                        </a:tabLst>
                        <a:defRPr sz="1800"/>
                      </a:pPr>
                      <a:r>
                        <a:rPr sz="2500">
                          <a:latin typeface="Graphik"/>
                          <a:ea typeface="Graphik"/>
                          <a:cs typeface="Graphik"/>
                          <a:sym typeface="Graphik"/>
                        </a:rPr>
                        <a:t>155</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A6AAA9"/>
                      </a:solidFill>
                      <a:miter lim="400000"/>
                    </a:lnB>
                    <a:noFill/>
                  </a:tcPr>
                </a:tc>
                <a:tc>
                  <a:txBody>
                    <a:bodyPr/>
                    <a:lstStyle/>
                    <a:p>
                      <a:pPr defTabSz="914400">
                        <a:tabLst>
                          <a:tab pos="1663700" algn="l"/>
                        </a:tabLst>
                        <a:defRPr sz="1800"/>
                      </a:pPr>
                      <a:r>
                        <a:rPr sz="2500">
                          <a:latin typeface="Graphik"/>
                          <a:ea typeface="Graphik"/>
                          <a:cs typeface="Graphik"/>
                          <a:sym typeface="Graphik"/>
                        </a:rPr>
                        <a:t>77</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A6AAA9"/>
                      </a:solidFill>
                      <a:miter lim="400000"/>
                    </a:lnB>
                    <a:noFill/>
                  </a:tcPr>
                </a:tc>
                <a:tc>
                  <a:txBody>
                    <a:bodyPr/>
                    <a:lstStyle/>
                    <a:p>
                      <a:pPr defTabSz="914400">
                        <a:tabLst>
                          <a:tab pos="1663700" algn="l"/>
                        </a:tabLst>
                        <a:defRPr sz="1800"/>
                      </a:pPr>
                      <a:r>
                        <a:rPr sz="2500">
                          <a:latin typeface="Graphik"/>
                          <a:ea typeface="Graphik"/>
                          <a:cs typeface="Graphik"/>
                          <a:sym typeface="Graphik"/>
                        </a:rPr>
                        <a:t>45</a:t>
                      </a:r>
                    </a:p>
                  </a:txBody>
                  <a:tcPr marL="50800" marR="50800" marT="50800" marB="50800" anchor="ctr" horzOverflow="overflow">
                    <a:lnL w="12700">
                      <a:solidFill>
                        <a:srgbClr val="5E5E5E"/>
                      </a:solidFill>
                      <a:miter lim="400000"/>
                    </a:lnL>
                    <a:lnR w="12700">
                      <a:solidFill>
                        <a:srgbClr val="5E5E5E"/>
                      </a:solidFill>
                      <a:miter lim="400000"/>
                    </a:lnR>
                    <a:lnT w="12700">
                      <a:solidFill>
                        <a:srgbClr val="5E5E5E"/>
                      </a:solidFill>
                      <a:miter lim="400000"/>
                    </a:lnT>
                    <a:lnB w="12700">
                      <a:solidFill>
                        <a:srgbClr val="A6AAA9"/>
                      </a:solidFill>
                      <a:miter lim="400000"/>
                    </a:lnB>
                    <a:noFill/>
                  </a:tcPr>
                </a:tc>
                <a:tc>
                  <a:txBody>
                    <a:bodyPr/>
                    <a:lstStyle/>
                    <a:p>
                      <a:pPr defTabSz="914400">
                        <a:tabLst>
                          <a:tab pos="1663700" algn="l"/>
                        </a:tabLst>
                        <a:defRPr sz="1800"/>
                      </a:pPr>
                      <a:r>
                        <a:rPr sz="2500">
                          <a:latin typeface="Graphik"/>
                          <a:ea typeface="Graphik"/>
                          <a:cs typeface="Graphik"/>
                          <a:sym typeface="Graphik"/>
                        </a:rPr>
                        <a:t>1</a:t>
                      </a:r>
                    </a:p>
                  </a:txBody>
                  <a:tcPr marL="50800" marR="50800" marT="50800" marB="50800" anchor="ctr" horzOverflow="overflow">
                    <a:lnL w="12700">
                      <a:solidFill>
                        <a:srgbClr val="5E5E5E"/>
                      </a:solidFill>
                      <a:miter lim="400000"/>
                    </a:lnL>
                    <a:lnR w="12700">
                      <a:solidFill>
                        <a:srgbClr val="A6AAA9"/>
                      </a:solidFill>
                      <a:miter lim="400000"/>
                    </a:lnR>
                    <a:lnT w="12700">
                      <a:solidFill>
                        <a:srgbClr val="5E5E5E"/>
                      </a:solidFill>
                      <a:miter lim="400000"/>
                    </a:lnT>
                    <a:lnB w="12700">
                      <a:solidFill>
                        <a:srgbClr val="A6AAA9"/>
                      </a:solidFill>
                      <a:miter lim="400000"/>
                    </a:lnB>
                    <a:noFill/>
                  </a:tcPr>
                </a:tc>
                <a:extLst>
                  <a:ext uri="{0D108BD9-81ED-4DB2-BD59-A6C34878D82A}">
                    <a16:rowId xmlns:a16="http://schemas.microsoft.com/office/drawing/2014/main" val="10008"/>
                  </a:ext>
                </a:extLst>
              </a:tr>
            </a:tbl>
          </a:graphicData>
        </a:graphic>
      </p:graphicFrame>
      <p:sp>
        <p:nvSpPr>
          <p:cNvPr id="199" name="矢印"/>
          <p:cNvSpPr/>
          <p:nvPr/>
        </p:nvSpPr>
        <p:spPr>
          <a:xfrm>
            <a:off x="10094730" y="7803830"/>
            <a:ext cx="3694763"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a:p>
        </p:txBody>
      </p:sp>
      <p:sp>
        <p:nvSpPr>
          <p:cNvPr id="200" name="データを配列に整える"/>
          <p:cNvSpPr txBox="1"/>
          <p:nvPr/>
        </p:nvSpPr>
        <p:spPr>
          <a:xfrm>
            <a:off x="8870201" y="6770556"/>
            <a:ext cx="5812156" cy="679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4500">
                <a:latin typeface="ヒラギノ丸ゴ ProN W4"/>
                <a:ea typeface="ヒラギノ丸ゴ ProN W4"/>
                <a:cs typeface="ヒラギノ丸ゴ ProN W4"/>
                <a:sym typeface="ヒラギノ丸ゴ ProN W4"/>
              </a:defRPr>
            </a:lvl1pPr>
          </a:lstStyle>
          <a:p>
            <a:r>
              <a:t>データを配列に整える</a:t>
            </a:r>
          </a:p>
        </p:txBody>
      </p:sp>
      <p:sp>
        <p:nvSpPr>
          <p:cNvPr id="201" name="x_train…"/>
          <p:cNvSpPr txBox="1"/>
          <p:nvPr/>
        </p:nvSpPr>
        <p:spPr>
          <a:xfrm>
            <a:off x="15468706" y="4606003"/>
            <a:ext cx="4272535" cy="6320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2438400">
              <a:lnSpc>
                <a:spcPct val="90000"/>
              </a:lnSpc>
              <a:defRPr sz="4500">
                <a:latin typeface="ヒラギノ丸ゴ ProN W4"/>
                <a:ea typeface="ヒラギノ丸ゴ ProN W4"/>
                <a:cs typeface="ヒラギノ丸ゴ ProN W4"/>
                <a:sym typeface="ヒラギノ丸ゴ ProN W4"/>
              </a:defRPr>
            </a:pPr>
            <a:r>
              <a:t>x_train</a:t>
            </a:r>
          </a:p>
          <a:p>
            <a:pPr algn="l" defTabSz="2438400">
              <a:lnSpc>
                <a:spcPct val="90000"/>
              </a:lnSpc>
              <a:defRPr sz="4500">
                <a:latin typeface="ヒラギノ丸ゴ ProN W4"/>
                <a:ea typeface="ヒラギノ丸ゴ ProN W4"/>
                <a:cs typeface="ヒラギノ丸ゴ ProN W4"/>
                <a:sym typeface="ヒラギノ丸ゴ ProN W4"/>
              </a:defRPr>
            </a:pPr>
            <a:r>
              <a:t>[[150, 70, 60],</a:t>
            </a:r>
          </a:p>
          <a:p>
            <a:pPr algn="l" defTabSz="2438400">
              <a:lnSpc>
                <a:spcPct val="90000"/>
              </a:lnSpc>
              <a:defRPr sz="4500">
                <a:latin typeface="ヒラギノ丸ゴ ProN W4"/>
                <a:ea typeface="ヒラギノ丸ゴ ProN W4"/>
                <a:cs typeface="ヒラギノ丸ゴ ProN W4"/>
                <a:sym typeface="ヒラギノ丸ゴ ProN W4"/>
              </a:defRPr>
            </a:pPr>
            <a:r>
              <a:t>[120, 40, 35],</a:t>
            </a:r>
          </a:p>
          <a:p>
            <a:pPr algn="l" defTabSz="2438400">
              <a:lnSpc>
                <a:spcPct val="90000"/>
              </a:lnSpc>
              <a:defRPr sz="4500">
                <a:latin typeface="ヒラギノ丸ゴ ProN W4"/>
                <a:ea typeface="ヒラギノ丸ゴ ProN W4"/>
                <a:cs typeface="ヒラギノ丸ゴ ProN W4"/>
                <a:sym typeface="ヒラギノ丸ゴ ProN W4"/>
              </a:defRPr>
            </a:pPr>
            <a:r>
              <a:t>[144, 45, 40],</a:t>
            </a:r>
          </a:p>
          <a:p>
            <a:pPr algn="l" defTabSz="2438400">
              <a:lnSpc>
                <a:spcPct val="90000"/>
              </a:lnSpc>
              <a:defRPr sz="4500">
                <a:latin typeface="ヒラギノ丸ゴ ProN W4"/>
                <a:ea typeface="ヒラギノ丸ゴ ProN W4"/>
                <a:cs typeface="ヒラギノ丸ゴ ProN W4"/>
                <a:sym typeface="ヒラギノ丸ゴ ProN W4"/>
              </a:defRPr>
            </a:pPr>
            <a:r>
              <a:t>[162, 56, 50],</a:t>
            </a:r>
          </a:p>
          <a:p>
            <a:pPr algn="l" defTabSz="2438400">
              <a:lnSpc>
                <a:spcPct val="90000"/>
              </a:lnSpc>
              <a:defRPr sz="4500">
                <a:latin typeface="ヒラギノ丸ゴ ProN W4"/>
                <a:ea typeface="ヒラギノ丸ゴ ProN W4"/>
                <a:cs typeface="ヒラギノ丸ゴ ProN W4"/>
                <a:sym typeface="ヒラギノ丸ゴ ProN W4"/>
              </a:defRPr>
            </a:pPr>
            <a:r>
              <a:t>[98, 40, 32],</a:t>
            </a:r>
          </a:p>
          <a:p>
            <a:pPr algn="l" defTabSz="2438400">
              <a:lnSpc>
                <a:spcPct val="90000"/>
              </a:lnSpc>
              <a:defRPr sz="4500">
                <a:latin typeface="ヒラギノ丸ゴ ProN W4"/>
                <a:ea typeface="ヒラギノ丸ゴ ProN W4"/>
                <a:cs typeface="ヒラギノ丸ゴ ProN W4"/>
                <a:sym typeface="ヒラギノ丸ゴ ProN W4"/>
              </a:defRPr>
            </a:pPr>
            <a:r>
              <a:t>[128, 59, 35],</a:t>
            </a:r>
          </a:p>
          <a:p>
            <a:pPr algn="l" defTabSz="2438400">
              <a:lnSpc>
                <a:spcPct val="90000"/>
              </a:lnSpc>
              <a:defRPr sz="4500">
                <a:latin typeface="ヒラギノ丸ゴ ProN W4"/>
                <a:ea typeface="ヒラギノ丸ゴ ProN W4"/>
                <a:cs typeface="ヒラギノ丸ゴ ProN W4"/>
                <a:sym typeface="ヒラギノ丸ゴ ProN W4"/>
              </a:defRPr>
            </a:pPr>
            <a:r>
              <a:t>[155, 77, 45]]</a:t>
            </a:r>
          </a:p>
        </p:txBody>
      </p:sp>
      <p:sp>
        <p:nvSpPr>
          <p:cNvPr id="202" name="y_train…"/>
          <p:cNvSpPr txBox="1"/>
          <p:nvPr/>
        </p:nvSpPr>
        <p:spPr>
          <a:xfrm>
            <a:off x="20800897" y="4606003"/>
            <a:ext cx="1996251" cy="6320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2438400">
              <a:lnSpc>
                <a:spcPct val="90000"/>
              </a:lnSpc>
              <a:defRPr sz="4500">
                <a:latin typeface="ヒラギノ丸ゴ ProN W4"/>
                <a:ea typeface="ヒラギノ丸ゴ ProN W4"/>
                <a:cs typeface="ヒラギノ丸ゴ ProN W4"/>
                <a:sym typeface="ヒラギノ丸ゴ ProN W4"/>
              </a:defRPr>
            </a:pPr>
            <a:r>
              <a:t>y_train</a:t>
            </a:r>
          </a:p>
          <a:p>
            <a:pPr algn="l" defTabSz="2438400">
              <a:lnSpc>
                <a:spcPct val="90000"/>
              </a:lnSpc>
              <a:defRPr sz="4500">
                <a:latin typeface="ヒラギノ丸ゴ ProN W4"/>
                <a:ea typeface="ヒラギノ丸ゴ ProN W4"/>
                <a:cs typeface="ヒラギノ丸ゴ ProN W4"/>
                <a:sym typeface="ヒラギノ丸ゴ ProN W4"/>
              </a:defRPr>
            </a:pPr>
            <a:r>
              <a:t>[[1],</a:t>
            </a:r>
          </a:p>
          <a:p>
            <a:pPr algn="l" defTabSz="2438400">
              <a:lnSpc>
                <a:spcPct val="90000"/>
              </a:lnSpc>
              <a:defRPr sz="4500">
                <a:latin typeface="ヒラギノ丸ゴ ProN W4"/>
                <a:ea typeface="ヒラギノ丸ゴ ProN W4"/>
                <a:cs typeface="ヒラギノ丸ゴ ProN W4"/>
                <a:sym typeface="ヒラギノ丸ゴ ProN W4"/>
              </a:defRPr>
            </a:pPr>
            <a:r>
              <a:t> [0],</a:t>
            </a:r>
          </a:p>
          <a:p>
            <a:pPr algn="l" defTabSz="2438400">
              <a:lnSpc>
                <a:spcPct val="90000"/>
              </a:lnSpc>
              <a:defRPr sz="4500">
                <a:latin typeface="ヒラギノ丸ゴ ProN W4"/>
                <a:ea typeface="ヒラギノ丸ゴ ProN W4"/>
                <a:cs typeface="ヒラギノ丸ゴ ProN W4"/>
                <a:sym typeface="ヒラギノ丸ゴ ProN W4"/>
              </a:defRPr>
            </a:pPr>
            <a:r>
              <a:t> [1],</a:t>
            </a:r>
          </a:p>
          <a:p>
            <a:pPr algn="l" defTabSz="2438400">
              <a:lnSpc>
                <a:spcPct val="90000"/>
              </a:lnSpc>
              <a:defRPr sz="4500">
                <a:latin typeface="ヒラギノ丸ゴ ProN W4"/>
                <a:ea typeface="ヒラギノ丸ゴ ProN W4"/>
                <a:cs typeface="ヒラギノ丸ゴ ProN W4"/>
                <a:sym typeface="ヒラギノ丸ゴ ProN W4"/>
              </a:defRPr>
            </a:pPr>
            <a:r>
              <a:t> [1],</a:t>
            </a:r>
          </a:p>
          <a:p>
            <a:pPr algn="l" defTabSz="2438400">
              <a:lnSpc>
                <a:spcPct val="90000"/>
              </a:lnSpc>
              <a:defRPr sz="4500">
                <a:latin typeface="ヒラギノ丸ゴ ProN W4"/>
                <a:ea typeface="ヒラギノ丸ゴ ProN W4"/>
                <a:cs typeface="ヒラギノ丸ゴ ProN W4"/>
                <a:sym typeface="ヒラギノ丸ゴ ProN W4"/>
              </a:defRPr>
            </a:pPr>
            <a:r>
              <a:t> [0],</a:t>
            </a:r>
          </a:p>
          <a:p>
            <a:pPr algn="l" defTabSz="2438400">
              <a:lnSpc>
                <a:spcPct val="90000"/>
              </a:lnSpc>
              <a:defRPr sz="4500">
                <a:latin typeface="ヒラギノ丸ゴ ProN W4"/>
                <a:ea typeface="ヒラギノ丸ゴ ProN W4"/>
                <a:cs typeface="ヒラギノ丸ゴ ProN W4"/>
                <a:sym typeface="ヒラギノ丸ゴ ProN W4"/>
              </a:defRPr>
            </a:pPr>
            <a:r>
              <a:t> [0],</a:t>
            </a:r>
          </a:p>
          <a:p>
            <a:pPr algn="l" defTabSz="2438400">
              <a:lnSpc>
                <a:spcPct val="90000"/>
              </a:lnSpc>
              <a:defRPr sz="4500">
                <a:latin typeface="ヒラギノ丸ゴ ProN W4"/>
                <a:ea typeface="ヒラギノ丸ゴ ProN W4"/>
                <a:cs typeface="ヒラギノ丸ゴ ProN W4"/>
                <a:sym typeface="ヒラギノ丸ゴ ProN W4"/>
              </a:defRPr>
            </a:pPr>
            <a:r>
              <a:t> [1]]</a:t>
            </a:r>
          </a:p>
        </p:txBody>
      </p:sp>
      <p:sp>
        <p:nvSpPr>
          <p:cNvPr id="203" name="配列データ"/>
          <p:cNvSpPr txBox="1"/>
          <p:nvPr/>
        </p:nvSpPr>
        <p:spPr>
          <a:xfrm>
            <a:off x="17773479" y="2985019"/>
            <a:ext cx="37973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配列データ</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画像を読み込んで学習出来るデータ(配列)にする"/>
          <p:cNvSpPr txBox="1"/>
          <p:nvPr/>
        </p:nvSpPr>
        <p:spPr>
          <a:xfrm>
            <a:off x="4167784" y="649647"/>
            <a:ext cx="16048432"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画像を読み込んで学習出来るデータ(配列)にする</a:t>
            </a:r>
          </a:p>
        </p:txBody>
      </p:sp>
      <p:sp>
        <p:nvSpPr>
          <p:cNvPr id="206" name="矢印"/>
          <p:cNvSpPr/>
          <p:nvPr/>
        </p:nvSpPr>
        <p:spPr>
          <a:xfrm>
            <a:off x="11557000" y="7131080"/>
            <a:ext cx="1270000"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a:p>
        </p:txBody>
      </p:sp>
      <p:sp>
        <p:nvSpPr>
          <p:cNvPr id="207" name="x_train…"/>
          <p:cNvSpPr txBox="1"/>
          <p:nvPr/>
        </p:nvSpPr>
        <p:spPr>
          <a:xfrm>
            <a:off x="15468706" y="4606003"/>
            <a:ext cx="4272535" cy="6320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2438400">
              <a:lnSpc>
                <a:spcPct val="90000"/>
              </a:lnSpc>
              <a:defRPr sz="4500">
                <a:latin typeface="ヒラギノ丸ゴ ProN W4"/>
                <a:ea typeface="ヒラギノ丸ゴ ProN W4"/>
                <a:cs typeface="ヒラギノ丸ゴ ProN W4"/>
                <a:sym typeface="ヒラギノ丸ゴ ProN W4"/>
              </a:defRPr>
            </a:pPr>
            <a:r>
              <a:t>x_train</a:t>
            </a:r>
          </a:p>
          <a:p>
            <a:pPr algn="l" defTabSz="2438400">
              <a:lnSpc>
                <a:spcPct val="90000"/>
              </a:lnSpc>
              <a:defRPr sz="4500">
                <a:latin typeface="ヒラギノ丸ゴ ProN W4"/>
                <a:ea typeface="ヒラギノ丸ゴ ProN W4"/>
                <a:cs typeface="ヒラギノ丸ゴ ProN W4"/>
                <a:sym typeface="ヒラギノ丸ゴ ProN W4"/>
              </a:defRPr>
            </a:pPr>
            <a:r>
              <a:t>[[150, 70, 60],</a:t>
            </a:r>
          </a:p>
          <a:p>
            <a:pPr algn="l" defTabSz="2438400">
              <a:lnSpc>
                <a:spcPct val="90000"/>
              </a:lnSpc>
              <a:defRPr sz="4500">
                <a:latin typeface="ヒラギノ丸ゴ ProN W4"/>
                <a:ea typeface="ヒラギノ丸ゴ ProN W4"/>
                <a:cs typeface="ヒラギノ丸ゴ ProN W4"/>
                <a:sym typeface="ヒラギノ丸ゴ ProN W4"/>
              </a:defRPr>
            </a:pPr>
            <a:r>
              <a:t>[120, 40, 35],</a:t>
            </a:r>
          </a:p>
          <a:p>
            <a:pPr algn="l" defTabSz="2438400">
              <a:lnSpc>
                <a:spcPct val="90000"/>
              </a:lnSpc>
              <a:defRPr sz="4500">
                <a:latin typeface="ヒラギノ丸ゴ ProN W4"/>
                <a:ea typeface="ヒラギノ丸ゴ ProN W4"/>
                <a:cs typeface="ヒラギノ丸ゴ ProN W4"/>
                <a:sym typeface="ヒラギノ丸ゴ ProN W4"/>
              </a:defRPr>
            </a:pPr>
            <a:r>
              <a:t>[144, 45, 40],</a:t>
            </a:r>
          </a:p>
          <a:p>
            <a:pPr algn="l" defTabSz="2438400">
              <a:lnSpc>
                <a:spcPct val="90000"/>
              </a:lnSpc>
              <a:defRPr sz="4500">
                <a:latin typeface="ヒラギノ丸ゴ ProN W4"/>
                <a:ea typeface="ヒラギノ丸ゴ ProN W4"/>
                <a:cs typeface="ヒラギノ丸ゴ ProN W4"/>
                <a:sym typeface="ヒラギノ丸ゴ ProN W4"/>
              </a:defRPr>
            </a:pPr>
            <a:r>
              <a:t>[162, 56, 50],</a:t>
            </a:r>
          </a:p>
          <a:p>
            <a:pPr algn="l" defTabSz="2438400">
              <a:lnSpc>
                <a:spcPct val="90000"/>
              </a:lnSpc>
              <a:defRPr sz="4500">
                <a:latin typeface="ヒラギノ丸ゴ ProN W4"/>
                <a:ea typeface="ヒラギノ丸ゴ ProN W4"/>
                <a:cs typeface="ヒラギノ丸ゴ ProN W4"/>
                <a:sym typeface="ヒラギノ丸ゴ ProN W4"/>
              </a:defRPr>
            </a:pPr>
            <a:r>
              <a:t>[98, 40, 32],</a:t>
            </a:r>
          </a:p>
          <a:p>
            <a:pPr algn="l" defTabSz="2438400">
              <a:lnSpc>
                <a:spcPct val="90000"/>
              </a:lnSpc>
              <a:defRPr sz="4500">
                <a:latin typeface="ヒラギノ丸ゴ ProN W4"/>
                <a:ea typeface="ヒラギノ丸ゴ ProN W4"/>
                <a:cs typeface="ヒラギノ丸ゴ ProN W4"/>
                <a:sym typeface="ヒラギノ丸ゴ ProN W4"/>
              </a:defRPr>
            </a:pPr>
            <a:r>
              <a:t>[128, 59, 35],</a:t>
            </a:r>
          </a:p>
          <a:p>
            <a:pPr algn="l" defTabSz="2438400">
              <a:lnSpc>
                <a:spcPct val="90000"/>
              </a:lnSpc>
              <a:defRPr sz="4500">
                <a:latin typeface="ヒラギノ丸ゴ ProN W4"/>
                <a:ea typeface="ヒラギノ丸ゴ ProN W4"/>
                <a:cs typeface="ヒラギノ丸ゴ ProN W4"/>
                <a:sym typeface="ヒラギノ丸ゴ ProN W4"/>
              </a:defRPr>
            </a:pPr>
            <a:r>
              <a:t>[155, 77, 45]]</a:t>
            </a:r>
          </a:p>
        </p:txBody>
      </p:sp>
      <p:sp>
        <p:nvSpPr>
          <p:cNvPr id="208" name="y_train…"/>
          <p:cNvSpPr txBox="1"/>
          <p:nvPr/>
        </p:nvSpPr>
        <p:spPr>
          <a:xfrm>
            <a:off x="20806187" y="4606003"/>
            <a:ext cx="1996250" cy="6320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2438400">
              <a:lnSpc>
                <a:spcPct val="90000"/>
              </a:lnSpc>
              <a:defRPr sz="4500">
                <a:latin typeface="ヒラギノ丸ゴ ProN W4"/>
                <a:ea typeface="ヒラギノ丸ゴ ProN W4"/>
                <a:cs typeface="ヒラギノ丸ゴ ProN W4"/>
                <a:sym typeface="ヒラギノ丸ゴ ProN W4"/>
              </a:defRPr>
            </a:pPr>
            <a:r>
              <a:t>y_train</a:t>
            </a:r>
          </a:p>
          <a:p>
            <a:pPr algn="l" defTabSz="2438400">
              <a:lnSpc>
                <a:spcPct val="90000"/>
              </a:lnSpc>
              <a:defRPr sz="4500">
                <a:latin typeface="ヒラギノ丸ゴ ProN W4"/>
                <a:ea typeface="ヒラギノ丸ゴ ProN W4"/>
                <a:cs typeface="ヒラギノ丸ゴ ProN W4"/>
                <a:sym typeface="ヒラギノ丸ゴ ProN W4"/>
              </a:defRPr>
            </a:pPr>
            <a:r>
              <a:t>[[1],</a:t>
            </a:r>
          </a:p>
          <a:p>
            <a:pPr algn="l" defTabSz="2438400">
              <a:lnSpc>
                <a:spcPct val="90000"/>
              </a:lnSpc>
              <a:defRPr sz="4500">
                <a:latin typeface="ヒラギノ丸ゴ ProN W4"/>
                <a:ea typeface="ヒラギノ丸ゴ ProN W4"/>
                <a:cs typeface="ヒラギノ丸ゴ ProN W4"/>
                <a:sym typeface="ヒラギノ丸ゴ ProN W4"/>
              </a:defRPr>
            </a:pPr>
            <a:r>
              <a:t> [0],</a:t>
            </a:r>
          </a:p>
          <a:p>
            <a:pPr algn="l" defTabSz="2438400">
              <a:lnSpc>
                <a:spcPct val="90000"/>
              </a:lnSpc>
              <a:defRPr sz="4500">
                <a:latin typeface="ヒラギノ丸ゴ ProN W4"/>
                <a:ea typeface="ヒラギノ丸ゴ ProN W4"/>
                <a:cs typeface="ヒラギノ丸ゴ ProN W4"/>
                <a:sym typeface="ヒラギノ丸ゴ ProN W4"/>
              </a:defRPr>
            </a:pPr>
            <a:r>
              <a:t> [1],</a:t>
            </a:r>
          </a:p>
          <a:p>
            <a:pPr algn="l" defTabSz="2438400">
              <a:lnSpc>
                <a:spcPct val="90000"/>
              </a:lnSpc>
              <a:defRPr sz="4500">
                <a:latin typeface="ヒラギノ丸ゴ ProN W4"/>
                <a:ea typeface="ヒラギノ丸ゴ ProN W4"/>
                <a:cs typeface="ヒラギノ丸ゴ ProN W4"/>
                <a:sym typeface="ヒラギノ丸ゴ ProN W4"/>
              </a:defRPr>
            </a:pPr>
            <a:r>
              <a:t> [1],</a:t>
            </a:r>
          </a:p>
          <a:p>
            <a:pPr algn="l" defTabSz="2438400">
              <a:lnSpc>
                <a:spcPct val="90000"/>
              </a:lnSpc>
              <a:defRPr sz="4500">
                <a:latin typeface="ヒラギノ丸ゴ ProN W4"/>
                <a:ea typeface="ヒラギノ丸ゴ ProN W4"/>
                <a:cs typeface="ヒラギノ丸ゴ ProN W4"/>
                <a:sym typeface="ヒラギノ丸ゴ ProN W4"/>
              </a:defRPr>
            </a:pPr>
            <a:r>
              <a:t> [0],</a:t>
            </a:r>
          </a:p>
          <a:p>
            <a:pPr algn="l" defTabSz="2438400">
              <a:lnSpc>
                <a:spcPct val="90000"/>
              </a:lnSpc>
              <a:defRPr sz="4500">
                <a:latin typeface="ヒラギノ丸ゴ ProN W4"/>
                <a:ea typeface="ヒラギノ丸ゴ ProN W4"/>
                <a:cs typeface="ヒラギノ丸ゴ ProN W4"/>
                <a:sym typeface="ヒラギノ丸ゴ ProN W4"/>
              </a:defRPr>
            </a:pPr>
            <a:r>
              <a:t> [0],</a:t>
            </a:r>
          </a:p>
          <a:p>
            <a:pPr algn="l" defTabSz="2438400">
              <a:lnSpc>
                <a:spcPct val="90000"/>
              </a:lnSpc>
              <a:defRPr sz="4500">
                <a:latin typeface="ヒラギノ丸ゴ ProN W4"/>
                <a:ea typeface="ヒラギノ丸ゴ ProN W4"/>
                <a:cs typeface="ヒラギノ丸ゴ ProN W4"/>
                <a:sym typeface="ヒラギノ丸ゴ ProN W4"/>
              </a:defRPr>
            </a:pPr>
            <a:r>
              <a:t> [1]]</a:t>
            </a:r>
          </a:p>
        </p:txBody>
      </p:sp>
      <p:pic>
        <p:nvPicPr>
          <p:cNvPr id="209" name="スクリーンショット 2021-12-07 7.57.28.png" descr="スクリーンショット 2021-12-07 7.57.28.png"/>
          <p:cNvPicPr>
            <a:picLocks noChangeAspect="1"/>
          </p:cNvPicPr>
          <p:nvPr/>
        </p:nvPicPr>
        <p:blipFill>
          <a:blip r:embed="rId2"/>
          <a:srcRect r="70845" b="59274"/>
          <a:stretch>
            <a:fillRect/>
          </a:stretch>
        </p:blipFill>
        <p:spPr>
          <a:xfrm>
            <a:off x="1525393" y="4678083"/>
            <a:ext cx="7092405" cy="6809741"/>
          </a:xfrm>
          <a:prstGeom prst="rect">
            <a:avLst/>
          </a:prstGeom>
          <a:ln w="25400">
            <a:solidFill>
              <a:srgbClr val="000000"/>
            </a:solidFill>
            <a:miter lim="400000"/>
          </a:ln>
        </p:spPr>
      </p:pic>
      <p:sp>
        <p:nvSpPr>
          <p:cNvPr id="210" name="画像データ"/>
          <p:cNvSpPr txBox="1"/>
          <p:nvPr/>
        </p:nvSpPr>
        <p:spPr>
          <a:xfrm>
            <a:off x="3173020" y="2985019"/>
            <a:ext cx="37973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画像データ</a:t>
            </a:r>
          </a:p>
        </p:txBody>
      </p:sp>
      <p:sp>
        <p:nvSpPr>
          <p:cNvPr id="211" name="配列データ"/>
          <p:cNvSpPr txBox="1"/>
          <p:nvPr/>
        </p:nvSpPr>
        <p:spPr>
          <a:xfrm>
            <a:off x="17773479" y="2985019"/>
            <a:ext cx="37973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配列データ</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スクリーンショット 2021-12-07 6.36.19.png" descr="スクリーンショット 2021-12-07 6.36.19.png"/>
          <p:cNvPicPr>
            <a:picLocks noChangeAspect="1"/>
          </p:cNvPicPr>
          <p:nvPr/>
        </p:nvPicPr>
        <p:blipFill>
          <a:blip r:embed="rId2"/>
          <a:srcRect t="68261" r="41323"/>
          <a:stretch>
            <a:fillRect/>
          </a:stretch>
        </p:blipFill>
        <p:spPr>
          <a:xfrm>
            <a:off x="3152972" y="2718216"/>
            <a:ext cx="18970904" cy="3075804"/>
          </a:xfrm>
          <a:prstGeom prst="rect">
            <a:avLst/>
          </a:prstGeom>
          <a:ln w="12700">
            <a:miter lim="400000"/>
          </a:ln>
        </p:spPr>
      </p:pic>
      <p:sp>
        <p:nvSpPr>
          <p:cNvPr id="214" name="Pythonには機械学習を実践するために多くの画像セットが用意されている"/>
          <p:cNvSpPr txBox="1"/>
          <p:nvPr/>
        </p:nvSpPr>
        <p:spPr>
          <a:xfrm>
            <a:off x="2285529" y="677674"/>
            <a:ext cx="1981294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t>Pythonには機械学習を実践するために多くの画像セットが用意されている</a:t>
            </a:r>
          </a:p>
        </p:txBody>
      </p:sp>
      <p:sp>
        <p:nvSpPr>
          <p:cNvPr id="215" name="MNIST：0~9の文字画像のデータ"/>
          <p:cNvSpPr txBox="1"/>
          <p:nvPr/>
        </p:nvSpPr>
        <p:spPr>
          <a:xfrm>
            <a:off x="1511002" y="2336341"/>
            <a:ext cx="7425006"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MNIST：0~9の文字画像のデータ</a:t>
            </a:r>
          </a:p>
        </p:txBody>
      </p:sp>
      <p:pic>
        <p:nvPicPr>
          <p:cNvPr id="216" name="スクリーンショット 2021-12-07 6.43.47.png" descr="スクリーンショット 2021-12-07 6.43.47.png"/>
          <p:cNvPicPr>
            <a:picLocks noChangeAspect="1"/>
          </p:cNvPicPr>
          <p:nvPr/>
        </p:nvPicPr>
        <p:blipFill>
          <a:blip r:embed="rId3"/>
          <a:srcRect l="1394" t="48482" r="41470" b="42687"/>
          <a:stretch>
            <a:fillRect/>
          </a:stretch>
        </p:blipFill>
        <p:spPr>
          <a:xfrm>
            <a:off x="4035243" y="11191355"/>
            <a:ext cx="18076758" cy="1905009"/>
          </a:xfrm>
          <a:prstGeom prst="rect">
            <a:avLst/>
          </a:prstGeom>
          <a:ln w="12700">
            <a:miter lim="400000"/>
          </a:ln>
        </p:spPr>
      </p:pic>
      <p:pic>
        <p:nvPicPr>
          <p:cNvPr id="217" name="スクリーンショット 2021-12-07 6.52.10.png" descr="スクリーンショット 2021-12-07 6.52.10.png"/>
          <p:cNvPicPr>
            <a:picLocks noChangeAspect="1"/>
          </p:cNvPicPr>
          <p:nvPr/>
        </p:nvPicPr>
        <p:blipFill>
          <a:blip r:embed="rId4"/>
          <a:srcRect l="1777" t="48582" r="54070" b="42555"/>
          <a:stretch>
            <a:fillRect/>
          </a:stretch>
        </p:blipFill>
        <p:spPr>
          <a:xfrm>
            <a:off x="4057468" y="7667929"/>
            <a:ext cx="18032334" cy="1904942"/>
          </a:xfrm>
          <a:prstGeom prst="rect">
            <a:avLst/>
          </a:prstGeom>
          <a:ln w="12700">
            <a:miter lim="400000"/>
          </a:ln>
        </p:spPr>
      </p:pic>
      <p:sp>
        <p:nvSpPr>
          <p:cNvPr id="218" name="FASHION-MNIST：白黒の洋服の画像データ"/>
          <p:cNvSpPr txBox="1"/>
          <p:nvPr/>
        </p:nvSpPr>
        <p:spPr>
          <a:xfrm>
            <a:off x="1511002" y="5655215"/>
            <a:ext cx="989386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FASHION-MNIST：白黒の洋服の画像データ</a:t>
            </a:r>
          </a:p>
        </p:txBody>
      </p:sp>
      <p:sp>
        <p:nvSpPr>
          <p:cNvPr id="219" name="CIFAR10"/>
          <p:cNvSpPr txBox="1"/>
          <p:nvPr/>
        </p:nvSpPr>
        <p:spPr>
          <a:xfrm>
            <a:off x="1511002" y="9422948"/>
            <a:ext cx="2306385"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CIFAR10</a:t>
            </a:r>
          </a:p>
        </p:txBody>
      </p:sp>
      <p:sp>
        <p:nvSpPr>
          <p:cNvPr id="220" name="0 : T-shirt/top、1 : Trouser、2 : Pullover、3 : Dress、4 : Coat、5 : Sandal…"/>
          <p:cNvSpPr txBox="1"/>
          <p:nvPr/>
        </p:nvSpPr>
        <p:spPr>
          <a:xfrm>
            <a:off x="5197964" y="6486947"/>
            <a:ext cx="12840869"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600"/>
            </a:pPr>
            <a:r>
              <a:t>0 : T-shirt/top、1 : Trouser、2 : Pullover、3 : Dress、4 : Coat、5 : Sandal</a:t>
            </a:r>
          </a:p>
          <a:p>
            <a:pPr algn="l">
              <a:defRPr sz="2600"/>
            </a:pPr>
            <a:r>
              <a:t>6 : Shirt、7 : Sneaker、8 : Bag、9 : Ankle boot</a:t>
            </a:r>
          </a:p>
        </p:txBody>
      </p:sp>
      <p:sp>
        <p:nvSpPr>
          <p:cNvPr id="221" name="0 : airplane、1 : automobile、2 : bird、3 : cat、4 : deer、5 : dog…"/>
          <p:cNvSpPr txBox="1"/>
          <p:nvPr/>
        </p:nvSpPr>
        <p:spPr>
          <a:xfrm>
            <a:off x="5264755" y="9826811"/>
            <a:ext cx="11207370"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600"/>
            </a:pPr>
            <a:r>
              <a:t>0 : airplane、1 : automobile、2 : bird、3 : cat、4 : deer、5 : dog</a:t>
            </a:r>
          </a:p>
          <a:p>
            <a:pPr algn="l">
              <a:defRPr sz="2600"/>
            </a:pPr>
            <a:r>
              <a:t>6 : frog、7 : horse、8 : ship、9 : truck</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27885</TotalTime>
  <Words>2791</Words>
  <Application>Microsoft Macintosh PowerPoint</Application>
  <PresentationFormat>ユーザー設定</PresentationFormat>
  <Paragraphs>440</Paragraphs>
  <Slides>53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53</vt:i4>
      </vt:variant>
    </vt:vector>
  </HeadingPairs>
  <TitlesOfParts>
    <vt:vector size="61" baseType="lpstr">
      <vt:lpstr>ヒラギノ角ゴ ProN W3</vt:lpstr>
      <vt:lpstr>ヒラギノ角ゴ ProN W6</vt:lpstr>
      <vt:lpstr>Canela Bold</vt:lpstr>
      <vt:lpstr>Graphik</vt:lpstr>
      <vt:lpstr>Graphik-Medium</vt:lpstr>
      <vt:lpstr>Graphik-SemiboldItalic</vt:lpstr>
      <vt:lpstr>Helvetica Neue Light</vt:lpstr>
      <vt:lpstr>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須藤毅顕</dc:creator>
  <cp:lastModifiedBy>須藤　毅顕</cp:lastModifiedBy>
  <cp:revision>19</cp:revision>
  <dcterms:modified xsi:type="dcterms:W3CDTF">2024-07-24T15:00:39Z</dcterms:modified>
</cp:coreProperties>
</file>