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362" r:id="rId5"/>
    <p:sldId id="364" r:id="rId6"/>
    <p:sldId id="365" r:id="rId7"/>
    <p:sldId id="366" r:id="rId8"/>
    <p:sldId id="358" r:id="rId9"/>
    <p:sldId id="342" r:id="rId10"/>
    <p:sldId id="344" r:id="rId11"/>
    <p:sldId id="345" r:id="rId12"/>
    <p:sldId id="343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328" r:id="rId23"/>
    <p:sldId id="329" r:id="rId24"/>
    <p:sldId id="330" r:id="rId25"/>
    <p:sldId id="331" r:id="rId26"/>
    <p:sldId id="332" r:id="rId27"/>
    <p:sldId id="333" r:id="rId28"/>
    <p:sldId id="276" r:id="rId29"/>
    <p:sldId id="277" r:id="rId30"/>
    <p:sldId id="278" r:id="rId31"/>
    <p:sldId id="279" r:id="rId32"/>
    <p:sldId id="280" r:id="rId33"/>
    <p:sldId id="334" r:id="rId34"/>
    <p:sldId id="335" r:id="rId35"/>
    <p:sldId id="284" r:id="rId36"/>
    <p:sldId id="336" r:id="rId37"/>
    <p:sldId id="370" r:id="rId38"/>
    <p:sldId id="369" r:id="rId39"/>
    <p:sldId id="367" r:id="rId40"/>
    <p:sldId id="368" r:id="rId41"/>
    <p:sldId id="338" r:id="rId42"/>
    <p:sldId id="339" r:id="rId43"/>
    <p:sldId id="289" r:id="rId44"/>
    <p:sldId id="361" r:id="rId45"/>
    <p:sldId id="346" r:id="rId46"/>
    <p:sldId id="347" r:id="rId47"/>
    <p:sldId id="350" r:id="rId48"/>
    <p:sldId id="348" r:id="rId49"/>
    <p:sldId id="349" r:id="rId50"/>
    <p:sldId id="293" r:id="rId51"/>
    <p:sldId id="373" r:id="rId52"/>
    <p:sldId id="374" r:id="rId53"/>
    <p:sldId id="351" r:id="rId54"/>
    <p:sldId id="352" r:id="rId55"/>
    <p:sldId id="378" r:id="rId56"/>
    <p:sldId id="375" r:id="rId57"/>
    <p:sldId id="376" r:id="rId58"/>
    <p:sldId id="377" r:id="rId5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8" autoAdjust="0"/>
    <p:restoredTop sz="92877" autoAdjust="0"/>
  </p:normalViewPr>
  <p:slideViewPr>
    <p:cSldViewPr snapToGrid="0">
      <p:cViewPr varScale="1">
        <p:scale>
          <a:sx n="59" d="100"/>
          <a:sy n="59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1pPr>
    <a:lvl2pPr indent="228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2pPr>
    <a:lvl3pPr indent="457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3pPr>
    <a:lvl4pPr indent="685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4pPr>
    <a:lvl5pPr indent="9144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3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773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16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と日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作者と日付</a:t>
            </a:r>
          </a:p>
        </p:txBody>
      </p:sp>
      <p:sp>
        <p:nvSpPr>
          <p:cNvPr id="12" name="プレゼンテーション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プレゼンテーションのタイトル</a:t>
            </a:r>
          </a:p>
        </p:txBody>
      </p:sp>
      <p:sp>
        <p:nvSpPr>
          <p:cNvPr id="13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プレゼンテーションのサブタイトル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ステートメン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ステートメント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ビッグファク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ファクト情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ファクト情報</a:t>
            </a:r>
          </a:p>
        </p:txBody>
      </p:sp>
      <p:sp>
        <p:nvSpPr>
          <p:cNvPr id="107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属性</a:t>
            </a:r>
          </a:p>
        </p:txBody>
      </p:sp>
      <p:sp>
        <p:nvSpPr>
          <p:cNvPr id="116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“重要な引用”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作者と日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作者と日付</a:t>
            </a:r>
          </a:p>
        </p:txBody>
      </p:sp>
      <p:sp>
        <p:nvSpPr>
          <p:cNvPr id="150" name="プレゼンテーション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 algn="l" defTabSz="2438338">
              <a:defRPr sz="11600" spc="-232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プレゼンテーションのタイトル</a:t>
            </a:r>
          </a:p>
        </p:txBody>
      </p:sp>
      <p:sp>
        <p:nvSpPr>
          <p:cNvPr id="151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5pPr>
          </a:lstStyle>
          <a:p>
            <a:r>
              <a:t>プレゼンテーションのサブタイトル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78411" y="13125399"/>
            <a:ext cx="414681" cy="330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</p:spPr>
        <p:txBody>
          <a:bodyPr/>
          <a:lstStyle>
            <a:lvl1pPr algn="l" defTabSz="2438338">
              <a:defRPr sz="8500" spc="-17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スライドのタイトル</a:t>
            </a:r>
          </a:p>
        </p:txBody>
      </p:sp>
      <p:sp>
        <p:nvSpPr>
          <p:cNvPr id="160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161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6096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12192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18288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24384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3048000" indent="-609600">
              <a:spcBef>
                <a:spcPts val="4500"/>
              </a:spcBef>
              <a:buSzPct val="123000"/>
              <a:defRPr sz="48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78411" y="13125399"/>
            <a:ext cx="414681" cy="330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タイトルテキスト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defTabSz="825500">
              <a:lnSpc>
                <a:spcPct val="100000"/>
              </a:lnSpc>
              <a:defRPr sz="11200" spc="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79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8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anchor="t"/>
          <a:lstStyle>
            <a:lvl1pPr defTabSz="825500">
              <a:defRPr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プレゼンテーション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プレゼンテーションのタイトル</a:t>
            </a:r>
          </a:p>
        </p:txBody>
      </p:sp>
      <p:sp>
        <p:nvSpPr>
          <p:cNvPr id="23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プレゼンテーションのサブタイトル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作者と日付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作者と日付</a:t>
            </a:r>
          </a:p>
        </p:txBody>
      </p:sp>
      <p:sp>
        <p:nvSpPr>
          <p:cNvPr id="2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画像（代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スライドのタイトル</a:t>
            </a:r>
          </a:p>
        </p:txBody>
      </p:sp>
      <p:sp>
        <p:nvSpPr>
          <p:cNvPr id="33" name="イメージ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スライドのサブタイトル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43" name="本文レベル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4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61" name="イメージ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スライドのサブタイトル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63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セクション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セクションタイトル</a:t>
            </a:r>
          </a:p>
        </p:txBody>
      </p:sp>
      <p:sp>
        <p:nvSpPr>
          <p:cNvPr id="7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スライド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スライドのタイトル</a:t>
            </a:r>
          </a:p>
        </p:txBody>
      </p:sp>
      <p:sp>
        <p:nvSpPr>
          <p:cNvPr id="80" name="スライド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スライドのサブタイトル</a:t>
            </a:r>
          </a:p>
        </p:txBody>
      </p:sp>
      <p:sp>
        <p:nvSpPr>
          <p:cNvPr id="8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題のタイトル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議題のタイトル</a:t>
            </a:r>
          </a:p>
        </p:txBody>
      </p:sp>
      <p:sp>
        <p:nvSpPr>
          <p:cNvPr id="89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議題のトピック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議題のサブタイトル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議題のサブタイトル</a:t>
            </a:r>
          </a:p>
        </p:txBody>
      </p:sp>
      <p:sp>
        <p:nvSpPr>
          <p:cNvPr id="9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スライドのタイトル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スライドの箇条書きテキスト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四角形"/>
          <p:cNvSpPr/>
          <p:nvPr/>
        </p:nvSpPr>
        <p:spPr>
          <a:xfrm rot="19864283">
            <a:off x="7058061" y="8221405"/>
            <a:ext cx="21850129" cy="9322709"/>
          </a:xfrm>
          <a:prstGeom prst="rect">
            <a:avLst/>
          </a:prstGeom>
          <a:solidFill>
            <a:srgbClr val="0D48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190" name="医療とAI・ビッグデータ応用"/>
          <p:cNvSpPr txBox="1"/>
          <p:nvPr/>
        </p:nvSpPr>
        <p:spPr>
          <a:xfrm>
            <a:off x="1817715" y="1156659"/>
            <a:ext cx="16586201" cy="1371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100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医療とAI・ビッグデータ応用</a:t>
            </a:r>
          </a:p>
        </p:txBody>
      </p:sp>
      <p:sp>
        <p:nvSpPr>
          <p:cNvPr id="191" name="統合教育機構…"/>
          <p:cNvSpPr txBox="1"/>
          <p:nvPr/>
        </p:nvSpPr>
        <p:spPr>
          <a:xfrm>
            <a:off x="16990324" y="9884538"/>
            <a:ext cx="5524501" cy="236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defRPr sz="7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統合教育機構</a:t>
            </a:r>
          </a:p>
          <a:p>
            <a:pPr defTabSz="825500">
              <a:lnSpc>
                <a:spcPct val="100000"/>
              </a:lnSpc>
              <a:defRPr sz="7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須藤毅顕</a:t>
            </a:r>
          </a:p>
        </p:txBody>
      </p:sp>
      <p:sp>
        <p:nvSpPr>
          <p:cNvPr id="192" name="MLP"/>
          <p:cNvSpPr txBox="1"/>
          <p:nvPr/>
        </p:nvSpPr>
        <p:spPr>
          <a:xfrm>
            <a:off x="8590890" y="2969087"/>
            <a:ext cx="2441373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defRPr sz="100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 dirty="0"/>
              <a:t>CNN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CDE5746-9129-B827-1670-8EB186E77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88" y="8822622"/>
            <a:ext cx="5899980" cy="4267731"/>
          </a:xfrm>
          <a:prstGeom prst="rect">
            <a:avLst/>
          </a:prstGeom>
        </p:spPr>
      </p:pic>
      <p:pic>
        <p:nvPicPr>
          <p:cNvPr id="3" name="図 2" descr="QR コード&#10;&#10;自動的に生成された説明">
            <a:extLst>
              <a:ext uri="{FF2B5EF4-FFF2-40B4-BE49-F238E27FC236}">
                <a16:creationId xmlns:a16="http://schemas.microsoft.com/office/drawing/2014/main" id="{461D7595-6BAD-EB9E-B7D3-F9E790D1F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2" y="10079665"/>
            <a:ext cx="3010688" cy="301068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0DD3245-BE26-4018-A9D5-884BDDD1F63C}"/>
              </a:ext>
            </a:extLst>
          </p:cNvPr>
          <p:cNvSpPr/>
          <p:nvPr/>
        </p:nvSpPr>
        <p:spPr>
          <a:xfrm>
            <a:off x="704850" y="986838"/>
            <a:ext cx="18268950" cy="11452812"/>
          </a:xfrm>
          <a:prstGeom prst="roundRect">
            <a:avLst>
              <a:gd name="adj" fmla="val 12276"/>
            </a:avLst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0316DC-AF71-4023-88DE-0C279F23470B}"/>
              </a:ext>
            </a:extLst>
          </p:cNvPr>
          <p:cNvSpPr txBox="1"/>
          <p:nvPr/>
        </p:nvSpPr>
        <p:spPr>
          <a:xfrm>
            <a:off x="1120140" y="1825853"/>
            <a:ext cx="17167860" cy="95656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from 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keras.datasets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 import 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fashion_mnist</a:t>
            </a:r>
            <a:endParaRPr lang="en-US" altLang="ja-JP" sz="36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  <a:p>
            <a:pPr algn="l"/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(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x_train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, 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y_train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), (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x_test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, 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y_test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) = 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fashion_mnist.load_data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()</a:t>
            </a:r>
          </a:p>
          <a:p>
            <a:pPr algn="l"/>
            <a:endParaRPr lang="en-US" altLang="ja-JP" sz="36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  <a:p>
            <a:pPr algn="l"/>
            <a:r>
              <a:rPr lang="fr-FR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print(x_train.shape)</a:t>
            </a:r>
          </a:p>
          <a:p>
            <a:pPr algn="l"/>
            <a:r>
              <a:rPr lang="fr-FR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print(y_train.shape)</a:t>
            </a:r>
          </a:p>
          <a:p>
            <a:pPr algn="l"/>
            <a:r>
              <a:rPr lang="fr-FR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print(x_test.shape)</a:t>
            </a:r>
          </a:p>
          <a:p>
            <a:pPr algn="l"/>
            <a:r>
              <a:rPr lang="fr-FR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print(y_test.shape)</a:t>
            </a:r>
          </a:p>
          <a:p>
            <a:pPr algn="l"/>
            <a:endParaRPr lang="en-US" altLang="ja-JP" sz="36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  <a:p>
            <a:pPr algn="l"/>
            <a:r>
              <a:rPr lang="fr-FR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x_train = x_train.reshape(x_train.shape[0],</a:t>
            </a:r>
            <a:r>
              <a:rPr lang="fr-FR" altLang="ja-JP" sz="3600" dirty="0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28,28,1</a:t>
            </a:r>
            <a:r>
              <a:rPr lang="fr-FR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)/255</a:t>
            </a:r>
            <a:endParaRPr lang="en-US" altLang="ja-JP" sz="36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x_test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 = 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x_test.reshape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(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x_test.shape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[0],</a:t>
            </a:r>
            <a:r>
              <a:rPr lang="en-US" altLang="ja-JP" sz="3600" dirty="0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28,28,1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)/255</a:t>
            </a:r>
          </a:p>
          <a:p>
            <a:pPr algn="l"/>
            <a:endParaRPr lang="en-US" altLang="ja-JP" sz="36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  <a:p>
            <a:pPr algn="l"/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from 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keras.utils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 import 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to_categorical</a:t>
            </a:r>
            <a:endParaRPr lang="en-US" altLang="ja-JP" sz="36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y_train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 = 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to_categorical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(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y_train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, 10)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y_test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 = 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to_categorical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(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y_test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, 10)</a:t>
            </a:r>
          </a:p>
          <a:p>
            <a:pPr algn="l"/>
            <a:endParaRPr lang="en-US" altLang="ja-JP" sz="36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  <a:p>
            <a:pPr algn="l"/>
            <a:r>
              <a:rPr lang="fr-FR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print(x_train.shape)</a:t>
            </a:r>
          </a:p>
          <a:p>
            <a:pPr algn="l"/>
            <a:r>
              <a:rPr lang="fr-FR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print(y_train.shape)</a:t>
            </a:r>
          </a:p>
          <a:p>
            <a:pPr algn="l"/>
            <a:r>
              <a:rPr lang="fr-FR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print(x_test.shape)</a:t>
            </a:r>
          </a:p>
          <a:p>
            <a:pPr algn="l"/>
            <a:r>
              <a:rPr lang="fr-FR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print(y_test.shape)</a:t>
            </a:r>
            <a:endParaRPr lang="ja-JP" altLang="en-US" sz="36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5B604599-40FC-4D0B-9315-399F5C4E5781}"/>
              </a:ext>
            </a:extLst>
          </p:cNvPr>
          <p:cNvSpPr/>
          <p:nvPr/>
        </p:nvSpPr>
        <p:spPr>
          <a:xfrm>
            <a:off x="15601950" y="1543050"/>
            <a:ext cx="8248650" cy="2914650"/>
          </a:xfrm>
          <a:prstGeom prst="wedgeEllipseCallout">
            <a:avLst>
              <a:gd name="adj1" fmla="val -96815"/>
              <a:gd name="adj2" fmla="val 100408"/>
            </a:avLst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A805569-7130-47B0-A2FE-02C73843997F}"/>
              </a:ext>
            </a:extLst>
          </p:cNvPr>
          <p:cNvSpPr txBox="1"/>
          <p:nvPr/>
        </p:nvSpPr>
        <p:spPr>
          <a:xfrm>
            <a:off x="16670248" y="2062682"/>
            <a:ext cx="5948311" cy="1875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CNN</a:t>
            </a: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の場合は</a:t>
            </a:r>
            <a:r>
              <a:rPr kumimoji="0" lang="en-US" altLang="ja-JP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1</a:t>
            </a: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次元にしない</a:t>
            </a:r>
            <a:endParaRPr kumimoji="0" lang="en-US" altLang="ja-JP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2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(</a:t>
            </a:r>
            <a:r>
              <a:rPr lang="ja-JP" altLang="en-US" sz="32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縦</a:t>
            </a:r>
            <a:r>
              <a:rPr lang="en-US" altLang="ja-JP" sz="32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, </a:t>
            </a:r>
            <a:r>
              <a:rPr lang="ja-JP" altLang="en-US" sz="32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横</a:t>
            </a:r>
            <a:r>
              <a:rPr lang="en-US" altLang="ja-JP" sz="32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, </a:t>
            </a:r>
            <a:r>
              <a:rPr lang="ja-JP" altLang="en-US" sz="32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色の数</a:t>
            </a:r>
            <a:r>
              <a:rPr lang="en-US" altLang="ja-JP" sz="32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)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の</a:t>
            </a:r>
            <a:r>
              <a:rPr lang="en-US" altLang="ja-JP" sz="32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3</a:t>
            </a: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次元で入力する</a:t>
            </a:r>
            <a:endParaRPr kumimoji="0" lang="en-US" altLang="ja-JP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白黒なら</a:t>
            </a:r>
            <a:r>
              <a:rPr kumimoji="0" lang="en-US" altLang="ja-JP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1</a:t>
            </a:r>
            <a:r>
              <a:rPr kumimoji="0" lang="ja-JP" altLang="en-US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、カラーなら</a:t>
            </a:r>
            <a:r>
              <a:rPr kumimoji="0" lang="en-US" altLang="ja-JP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3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727123-75DC-4FBB-9AF9-32B46CD7F406}"/>
              </a:ext>
            </a:extLst>
          </p:cNvPr>
          <p:cNvSpPr txBox="1"/>
          <p:nvPr/>
        </p:nvSpPr>
        <p:spPr>
          <a:xfrm>
            <a:off x="6878837" y="3187682"/>
            <a:ext cx="4119643" cy="231858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(60000, 28, 28) 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(60000,) 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(10000, 28, 28)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(10000,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sym typeface="Canela Text Regular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6E51A9-2E93-40BC-959C-288B4D271C3C}"/>
              </a:ext>
            </a:extLst>
          </p:cNvPr>
          <p:cNvSpPr txBox="1"/>
          <p:nvPr/>
        </p:nvSpPr>
        <p:spPr>
          <a:xfrm>
            <a:off x="6853065" y="9072966"/>
            <a:ext cx="4586242" cy="231858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(60000, 28, 28</a:t>
            </a:r>
            <a:r>
              <a:rPr kumimoji="0" lang="en-US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,1</a:t>
            </a: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) 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(60000,) 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(10000, 28, 28</a:t>
            </a:r>
            <a:r>
              <a:rPr kumimoji="0" lang="en-US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,1</a:t>
            </a: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)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(10000,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sym typeface="Canela Text Regular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2A61128-B680-D2F3-05FD-C66C769029DD}"/>
              </a:ext>
            </a:extLst>
          </p:cNvPr>
          <p:cNvSpPr txBox="1"/>
          <p:nvPr/>
        </p:nvSpPr>
        <p:spPr>
          <a:xfrm>
            <a:off x="17023579" y="8654829"/>
            <a:ext cx="4586242" cy="2872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MLP</a:t>
            </a: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の時は、</a:t>
            </a: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(60000, </a:t>
            </a:r>
            <a:r>
              <a:rPr kumimoji="0" lang="en-US" altLang="ja-JP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784</a:t>
            </a: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) 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(60000,) 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(10000, </a:t>
            </a:r>
            <a:r>
              <a:rPr kumimoji="0" lang="en-US" altLang="ja-JP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784</a:t>
            </a: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)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(10000,</a:t>
            </a:r>
            <a:r>
              <a:rPr kumimoji="0" lang="en-US" altLang="ja-JP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)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685312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509EA7D-6355-4944-9503-8445277CB80B}"/>
              </a:ext>
            </a:extLst>
          </p:cNvPr>
          <p:cNvSpPr/>
          <p:nvPr/>
        </p:nvSpPr>
        <p:spPr>
          <a:xfrm>
            <a:off x="690562" y="10021246"/>
            <a:ext cx="23231475" cy="13979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3A4983E-B3A6-40DA-B3F2-4309331002A2}"/>
              </a:ext>
            </a:extLst>
          </p:cNvPr>
          <p:cNvSpPr/>
          <p:nvPr/>
        </p:nvSpPr>
        <p:spPr>
          <a:xfrm>
            <a:off x="404812" y="1527502"/>
            <a:ext cx="22798088" cy="688345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CE4FF2-8CCC-4BBC-9F8E-B75549E9D42D}"/>
              </a:ext>
            </a:extLst>
          </p:cNvPr>
          <p:cNvSpPr txBox="1"/>
          <p:nvPr/>
        </p:nvSpPr>
        <p:spPr>
          <a:xfrm>
            <a:off x="1019174" y="1969006"/>
            <a:ext cx="21977986" cy="61863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40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from </a:t>
            </a:r>
            <a:r>
              <a:rPr lang="en-US" altLang="ja-JP" sz="40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keras.models</a:t>
            </a:r>
            <a:r>
              <a:rPr lang="en-US" altLang="ja-JP" sz="40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import Sequential</a:t>
            </a:r>
          </a:p>
          <a:p>
            <a:pPr algn="l"/>
            <a:r>
              <a:rPr lang="en-US" altLang="ja-JP" sz="40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from </a:t>
            </a:r>
            <a:r>
              <a:rPr lang="en-US" altLang="ja-JP" sz="40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keras.layers</a:t>
            </a:r>
            <a:r>
              <a:rPr lang="en-US" altLang="ja-JP" sz="40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import Dense, Dropout, </a:t>
            </a:r>
            <a:r>
              <a:rPr lang="en-US" altLang="ja-JP" sz="4000" dirty="0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Conv2D, Flatten</a:t>
            </a:r>
          </a:p>
          <a:p>
            <a:pPr algn="l"/>
            <a:endParaRPr lang="en-US" altLang="ja-JP" sz="40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l"/>
            <a:r>
              <a:rPr lang="en-US" altLang="ja-JP" sz="40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 = Sequential()</a:t>
            </a:r>
          </a:p>
          <a:p>
            <a:pPr algn="l"/>
            <a:r>
              <a:rPr lang="en-US" altLang="ja-JP" sz="4000" dirty="0" err="1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4000" dirty="0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(Conv2D(filters=32,kernel_size=3,strides=1,</a:t>
            </a:r>
          </a:p>
          <a:p>
            <a:pPr algn="l"/>
            <a:r>
              <a:rPr lang="ja-JP" altLang="en-US" sz="4000" dirty="0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　　　</a:t>
            </a:r>
            <a:r>
              <a:rPr lang="en-US" altLang="ja-JP" sz="4000" dirty="0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padding='same',</a:t>
            </a:r>
            <a:r>
              <a:rPr lang="en-US" altLang="ja-JP" sz="4000" dirty="0" err="1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input_shape</a:t>
            </a:r>
            <a:r>
              <a:rPr lang="en-US" altLang="ja-JP" sz="4000" dirty="0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=(28,28,1),activation='</a:t>
            </a:r>
            <a:r>
              <a:rPr lang="en-US" altLang="ja-JP" sz="4000" dirty="0" err="1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relu</a:t>
            </a:r>
            <a:r>
              <a:rPr lang="en-US" altLang="ja-JP" sz="4000" dirty="0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'))</a:t>
            </a:r>
          </a:p>
          <a:p>
            <a:pPr algn="l"/>
            <a:r>
              <a:rPr lang="en-US" altLang="ja-JP" sz="4000" dirty="0" err="1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4000" dirty="0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(Flatten())</a:t>
            </a:r>
          </a:p>
          <a:p>
            <a:pPr algn="l"/>
            <a:r>
              <a:rPr lang="en-US" altLang="ja-JP" sz="40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40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(Dropout(0.5))</a:t>
            </a:r>
          </a:p>
          <a:p>
            <a:pPr algn="l"/>
            <a:r>
              <a:rPr lang="en-US" altLang="ja-JP" sz="40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40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(Dense(10,activation='</a:t>
            </a:r>
            <a:r>
              <a:rPr lang="en-US" altLang="ja-JP" sz="40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softmax</a:t>
            </a:r>
            <a:r>
              <a:rPr lang="en-US" altLang="ja-JP" sz="40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'))</a:t>
            </a:r>
          </a:p>
          <a:p>
            <a:pPr algn="l"/>
            <a:r>
              <a:rPr lang="en-US" altLang="ja-JP" sz="40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model.compile</a:t>
            </a:r>
            <a:r>
              <a:rPr lang="en-US" altLang="ja-JP" sz="40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(loss='categorical_</a:t>
            </a:r>
            <a:r>
              <a:rPr lang="en-US" altLang="ja-JP" sz="40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crossentropy</a:t>
            </a:r>
            <a:r>
              <a:rPr lang="en-US" altLang="ja-JP" sz="40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',optimizer='</a:t>
            </a:r>
            <a:r>
              <a:rPr lang="en-US" altLang="ja-JP" sz="40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Adam',metrics</a:t>
            </a:r>
            <a:r>
              <a:rPr lang="en-US" altLang="ja-JP" sz="40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=['accuracy'])</a:t>
            </a:r>
          </a:p>
          <a:p>
            <a:pPr algn="l"/>
            <a:r>
              <a:rPr lang="en-US" altLang="ja-JP" sz="40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model.summary</a:t>
            </a:r>
            <a:r>
              <a:rPr lang="en-US" altLang="ja-JP" sz="40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()</a:t>
            </a:r>
            <a:endParaRPr lang="ja-JP" altLang="en-US" sz="40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4A0AEA-C3AE-4782-B3E7-EB073CBFE9AB}"/>
              </a:ext>
            </a:extLst>
          </p:cNvPr>
          <p:cNvSpPr txBox="1"/>
          <p:nvPr/>
        </p:nvSpPr>
        <p:spPr>
          <a:xfrm>
            <a:off x="1019174" y="10515910"/>
            <a:ext cx="24835485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40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result = </a:t>
            </a:r>
            <a:r>
              <a:rPr lang="en-US" altLang="ja-JP" sz="40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model.fit</a:t>
            </a:r>
            <a:r>
              <a:rPr lang="en-US" altLang="ja-JP" sz="40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(</a:t>
            </a:r>
            <a:r>
              <a:rPr lang="en-US" altLang="ja-JP" sz="40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x_train</a:t>
            </a:r>
            <a:r>
              <a:rPr lang="en-US" altLang="ja-JP" sz="40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, </a:t>
            </a:r>
            <a:r>
              <a:rPr lang="en-US" altLang="ja-JP" sz="40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y_train</a:t>
            </a:r>
            <a:r>
              <a:rPr lang="en-US" altLang="ja-JP" sz="40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, epochs = 50, </a:t>
            </a:r>
            <a:r>
              <a:rPr lang="en-US" altLang="ja-JP" sz="40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batch_size</a:t>
            </a:r>
            <a:r>
              <a:rPr lang="en-US" altLang="ja-JP" sz="40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 = 64, </a:t>
            </a:r>
            <a:r>
              <a:rPr lang="en-US" altLang="ja-JP" sz="40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validation_split</a:t>
            </a:r>
            <a:r>
              <a:rPr lang="en-US" altLang="ja-JP" sz="40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=0.2)</a:t>
            </a:r>
            <a:endParaRPr lang="ja-JP" altLang="en-US" sz="40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" name="入力データの周りを0で埋めてサイズを同じにする">
            <a:extLst>
              <a:ext uri="{FF2B5EF4-FFF2-40B4-BE49-F238E27FC236}">
                <a16:creationId xmlns:a16="http://schemas.microsoft.com/office/drawing/2014/main" id="{3FAE3E56-3EDB-494D-942A-27ECDD1F8EA4}"/>
              </a:ext>
            </a:extLst>
          </p:cNvPr>
          <p:cNvSpPr txBox="1"/>
          <p:nvPr/>
        </p:nvSpPr>
        <p:spPr>
          <a:xfrm>
            <a:off x="9815670" y="270461"/>
            <a:ext cx="4180632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モデルの作成</a:t>
            </a:r>
            <a:endParaRPr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9" name="入力データの周りを0で埋めてサイズを同じにする">
            <a:extLst>
              <a:ext uri="{FF2B5EF4-FFF2-40B4-BE49-F238E27FC236}">
                <a16:creationId xmlns:a16="http://schemas.microsoft.com/office/drawing/2014/main" id="{1449D2E5-F849-45DB-98C8-DA8C61830B2C}"/>
              </a:ext>
            </a:extLst>
          </p:cNvPr>
          <p:cNvSpPr txBox="1"/>
          <p:nvPr/>
        </p:nvSpPr>
        <p:spPr>
          <a:xfrm>
            <a:off x="10155507" y="8970214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学習の実行</a:t>
            </a:r>
            <a:endParaRPr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05C5FA1-B48A-4AA9-8C8F-3691F29C4D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2"/>
          <a:stretch/>
        </p:blipFill>
        <p:spPr>
          <a:xfrm>
            <a:off x="5652110" y="11633540"/>
            <a:ext cx="14003704" cy="194338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C212CDE-C175-4D63-9131-DC42BA53A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7519" y="2296853"/>
            <a:ext cx="6167923" cy="3189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9994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畳み込み層"/>
          <p:cNvSpPr txBox="1"/>
          <p:nvPr/>
        </p:nvSpPr>
        <p:spPr>
          <a:xfrm>
            <a:off x="10441521" y="300974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畳み込み層</a:t>
            </a:r>
          </a:p>
        </p:txBody>
      </p:sp>
      <p:sp>
        <p:nvSpPr>
          <p:cNvPr id="311" name="入力データに対してカーネルと呼ばれる小さな行列をスライドさせながら学習させる手法"/>
          <p:cNvSpPr txBox="1"/>
          <p:nvPr/>
        </p:nvSpPr>
        <p:spPr>
          <a:xfrm>
            <a:off x="973965" y="2049905"/>
            <a:ext cx="23185834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312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3">
                          <a:hueOff val="571091"/>
                          <a:satOff val="15926"/>
                          <a:lumOff val="22314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R>
                    <a:lnT w="63500">
                      <a:solidFill>
                        <a:schemeClr val="accent3">
                          <a:hueOff val="571091"/>
                          <a:satOff val="15926"/>
                          <a:lumOff val="2231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L>
                    <a:lnT w="635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R>
                    <a:lnT w="635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R>
                    <a:lnT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L>
                    <a:lnT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R>
                    <a:lnT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3">
                          <a:hueOff val="571091"/>
                          <a:satOff val="15926"/>
                          <a:lumOff val="22314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3">
                          <a:hueOff val="571091"/>
                          <a:satOff val="15926"/>
                          <a:lumOff val="22314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R>
                    <a:lnB w="63500">
                      <a:solidFill>
                        <a:schemeClr val="accent3">
                          <a:hueOff val="571091"/>
                          <a:satOff val="15926"/>
                          <a:lumOff val="22314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L>
                    <a:lnB w="635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R>
                    <a:lnB w="635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R>
                    <a:lnB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L>
                    <a:lnB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R>
                    <a:lnB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T w="63500">
                      <a:solidFill>
                        <a:schemeClr val="accent3">
                          <a:hueOff val="571091"/>
                          <a:satOff val="15926"/>
                          <a:lumOff val="22314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T w="635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T w="63500">
                      <a:solidFill>
                        <a:schemeClr val="accent5">
                          <a:hueOff val="187634"/>
                          <a:satOff val="22839"/>
                          <a:lumOff val="25028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T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T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T w="63500">
                      <a:solidFill>
                        <a:schemeClr val="accent1">
                          <a:hueOff val="-245591"/>
                          <a:satOff val="13830"/>
                          <a:lumOff val="17557"/>
                        </a:schemeClr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3" name="表"/>
          <p:cNvGraphicFramePr/>
          <p:nvPr/>
        </p:nvGraphicFramePr>
        <p:xfrm>
          <a:off x="11544059" y="5984621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4" name="表"/>
          <p:cNvGraphicFramePr/>
          <p:nvPr/>
        </p:nvGraphicFramePr>
        <p:xfrm>
          <a:off x="17636791" y="5474309"/>
          <a:ext cx="4480600" cy="42242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605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hueOff val="187634"/>
                        <a:satOff val="22839"/>
                        <a:lumOff val="2502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05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05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605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5" name="矢印"/>
          <p:cNvSpPr/>
          <p:nvPr/>
        </p:nvSpPr>
        <p:spPr>
          <a:xfrm>
            <a:off x="15389880" y="672918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16" name="入力層"/>
          <p:cNvSpPr txBox="1"/>
          <p:nvPr/>
        </p:nvSpPr>
        <p:spPr>
          <a:xfrm>
            <a:off x="4031072" y="11730395"/>
            <a:ext cx="183383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</a:t>
            </a:r>
          </a:p>
        </p:txBody>
      </p:sp>
      <p:sp>
        <p:nvSpPr>
          <p:cNvPr id="317" name="カーネル"/>
          <p:cNvSpPr txBox="1"/>
          <p:nvPr/>
        </p:nvSpPr>
        <p:spPr>
          <a:xfrm>
            <a:off x="11786619" y="11730395"/>
            <a:ext cx="241091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</a:t>
            </a:r>
          </a:p>
        </p:txBody>
      </p:sp>
      <p:sp>
        <p:nvSpPr>
          <p:cNvPr id="318" name="線"/>
          <p:cNvSpPr/>
          <p:nvPr/>
        </p:nvSpPr>
        <p:spPr>
          <a:xfrm>
            <a:off x="4949505" y="5283448"/>
            <a:ext cx="6450707" cy="1902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66" extrusionOk="0">
                <a:moveTo>
                  <a:pt x="21600" y="21166"/>
                </a:moveTo>
                <a:cubicBezTo>
                  <a:pt x="17930" y="8803"/>
                  <a:pt x="13025" y="1331"/>
                  <a:pt x="7811" y="159"/>
                </a:cubicBezTo>
                <a:cubicBezTo>
                  <a:pt x="5171" y="-434"/>
                  <a:pt x="2521" y="632"/>
                  <a:pt x="0" y="3301"/>
                </a:cubicBezTo>
              </a:path>
            </a:pathLst>
          </a:cu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9" name="線"/>
          <p:cNvSpPr/>
          <p:nvPr/>
        </p:nvSpPr>
        <p:spPr>
          <a:xfrm>
            <a:off x="3155912" y="5214850"/>
            <a:ext cx="8253368" cy="1970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63" extrusionOk="0">
                <a:moveTo>
                  <a:pt x="21600" y="20363"/>
                </a:moveTo>
                <a:cubicBezTo>
                  <a:pt x="18556" y="9913"/>
                  <a:pt x="14815" y="3142"/>
                  <a:pt x="10823" y="857"/>
                </a:cubicBezTo>
                <a:cubicBezTo>
                  <a:pt x="7164" y="-1237"/>
                  <a:pt x="3431" y="523"/>
                  <a:pt x="0" y="5960"/>
                </a:cubicBezTo>
              </a:path>
            </a:pathLst>
          </a:cu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0" name="線"/>
          <p:cNvSpPr/>
          <p:nvPr/>
        </p:nvSpPr>
        <p:spPr>
          <a:xfrm>
            <a:off x="6595560" y="5143391"/>
            <a:ext cx="4804652" cy="2042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75" extrusionOk="0">
                <a:moveTo>
                  <a:pt x="21600" y="20175"/>
                </a:moveTo>
                <a:cubicBezTo>
                  <a:pt x="19830" y="12968"/>
                  <a:pt x="17176" y="7458"/>
                  <a:pt x="14087" y="3943"/>
                </a:cubicBezTo>
                <a:cubicBezTo>
                  <a:pt x="10787" y="189"/>
                  <a:pt x="6855" y="-1425"/>
                  <a:pt x="3087" y="1526"/>
                </a:cubicBezTo>
                <a:cubicBezTo>
                  <a:pt x="1965" y="2405"/>
                  <a:pt x="920" y="3706"/>
                  <a:pt x="0" y="5370"/>
                </a:cubicBezTo>
              </a:path>
            </a:pathLst>
          </a:cu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1" name="出力層"/>
          <p:cNvSpPr txBox="1"/>
          <p:nvPr/>
        </p:nvSpPr>
        <p:spPr>
          <a:xfrm>
            <a:off x="18962692" y="11730395"/>
            <a:ext cx="183383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出力層</a:t>
            </a:r>
          </a:p>
        </p:txBody>
      </p:sp>
    </p:spTree>
    <p:extLst>
      <p:ext uri="{BB962C8B-B14F-4D97-AF65-F5344CB8AC3E}">
        <p14:creationId xmlns:p14="http://schemas.microsoft.com/office/powerpoint/2010/main" val="14086971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畳み込み層"/>
          <p:cNvSpPr txBox="1"/>
          <p:nvPr/>
        </p:nvSpPr>
        <p:spPr>
          <a:xfrm>
            <a:off x="10441521" y="300974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畳み込み層</a:t>
            </a:r>
          </a:p>
        </p:txBody>
      </p:sp>
      <p:sp>
        <p:nvSpPr>
          <p:cNvPr id="324" name="入力データに対してカーネルと呼ばれる小さな行列をスライドさせながら学習させる手法"/>
          <p:cNvSpPr txBox="1"/>
          <p:nvPr/>
        </p:nvSpPr>
        <p:spPr>
          <a:xfrm>
            <a:off x="973965" y="2049905"/>
            <a:ext cx="23185834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325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6" name="入力層"/>
          <p:cNvSpPr txBox="1"/>
          <p:nvPr/>
        </p:nvSpPr>
        <p:spPr>
          <a:xfrm>
            <a:off x="4031072" y="11730395"/>
            <a:ext cx="183383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畳み込み層"/>
          <p:cNvSpPr txBox="1"/>
          <p:nvPr/>
        </p:nvSpPr>
        <p:spPr>
          <a:xfrm>
            <a:off x="10441521" y="300974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畳み込み層</a:t>
            </a:r>
          </a:p>
        </p:txBody>
      </p:sp>
      <p:sp>
        <p:nvSpPr>
          <p:cNvPr id="329" name="入力データに対してカーネルと呼ばれる小さな行列をスライドさせながら学習させる手法"/>
          <p:cNvSpPr txBox="1"/>
          <p:nvPr/>
        </p:nvSpPr>
        <p:spPr>
          <a:xfrm>
            <a:off x="973965" y="2049905"/>
            <a:ext cx="23185834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330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31" name="表"/>
          <p:cNvGraphicFramePr/>
          <p:nvPr/>
        </p:nvGraphicFramePr>
        <p:xfrm>
          <a:off x="10972685" y="5984621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2" name="入力層"/>
          <p:cNvSpPr txBox="1"/>
          <p:nvPr/>
        </p:nvSpPr>
        <p:spPr>
          <a:xfrm>
            <a:off x="4031072" y="11730395"/>
            <a:ext cx="183383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</a:t>
            </a:r>
          </a:p>
        </p:txBody>
      </p:sp>
      <p:sp>
        <p:nvSpPr>
          <p:cNvPr id="333" name="カーネル"/>
          <p:cNvSpPr txBox="1"/>
          <p:nvPr/>
        </p:nvSpPr>
        <p:spPr>
          <a:xfrm>
            <a:off x="11215244" y="11730395"/>
            <a:ext cx="241091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畳み込み層"/>
          <p:cNvSpPr txBox="1"/>
          <p:nvPr/>
        </p:nvSpPr>
        <p:spPr>
          <a:xfrm>
            <a:off x="10441521" y="300974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畳み込み層</a:t>
            </a:r>
          </a:p>
        </p:txBody>
      </p:sp>
      <p:sp>
        <p:nvSpPr>
          <p:cNvPr id="336" name="入力データに対してカーネルと呼ばれる小さな行列をスライドさせながら学習させる手法"/>
          <p:cNvSpPr txBox="1"/>
          <p:nvPr/>
        </p:nvSpPr>
        <p:spPr>
          <a:xfrm>
            <a:off x="973965" y="2049905"/>
            <a:ext cx="23185834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337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38" name="表"/>
          <p:cNvGraphicFramePr/>
          <p:nvPr/>
        </p:nvGraphicFramePr>
        <p:xfrm>
          <a:off x="10972685" y="5984621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9" name="入力層"/>
          <p:cNvSpPr txBox="1"/>
          <p:nvPr/>
        </p:nvSpPr>
        <p:spPr>
          <a:xfrm>
            <a:off x="4031072" y="11730395"/>
            <a:ext cx="183383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</a:t>
            </a:r>
          </a:p>
        </p:txBody>
      </p:sp>
      <p:sp>
        <p:nvSpPr>
          <p:cNvPr id="340" name="カーネル"/>
          <p:cNvSpPr txBox="1"/>
          <p:nvPr/>
        </p:nvSpPr>
        <p:spPr>
          <a:xfrm>
            <a:off x="11003280" y="11730395"/>
            <a:ext cx="241091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</a:t>
            </a:r>
          </a:p>
        </p:txBody>
      </p:sp>
      <p:sp>
        <p:nvSpPr>
          <p:cNvPr id="341" name="線"/>
          <p:cNvSpPr/>
          <p:nvPr/>
        </p:nvSpPr>
        <p:spPr>
          <a:xfrm>
            <a:off x="5150432" y="4835214"/>
            <a:ext cx="5493345" cy="2042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75" extrusionOk="0">
                <a:moveTo>
                  <a:pt x="21600" y="20175"/>
                </a:moveTo>
                <a:cubicBezTo>
                  <a:pt x="19830" y="12968"/>
                  <a:pt x="17176" y="7458"/>
                  <a:pt x="14087" y="3943"/>
                </a:cubicBezTo>
                <a:cubicBezTo>
                  <a:pt x="10787" y="189"/>
                  <a:pt x="6855" y="-1425"/>
                  <a:pt x="3087" y="1526"/>
                </a:cubicBezTo>
                <a:cubicBezTo>
                  <a:pt x="1965" y="2405"/>
                  <a:pt x="920" y="3706"/>
                  <a:pt x="0" y="5370"/>
                </a:cubicBezTo>
              </a:path>
            </a:pathLst>
          </a:cu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畳み込み層"/>
          <p:cNvSpPr txBox="1"/>
          <p:nvPr/>
        </p:nvSpPr>
        <p:spPr>
          <a:xfrm>
            <a:off x="10441521" y="300974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畳み込み層</a:t>
            </a:r>
          </a:p>
        </p:txBody>
      </p:sp>
      <p:sp>
        <p:nvSpPr>
          <p:cNvPr id="344" name="入力データに対してカーネルと呼ばれる小さな行列をスライドさせながら学習させる手法"/>
          <p:cNvSpPr txBox="1"/>
          <p:nvPr/>
        </p:nvSpPr>
        <p:spPr>
          <a:xfrm>
            <a:off x="973965" y="2049905"/>
            <a:ext cx="23185834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345" name="表"/>
          <p:cNvGraphicFramePr/>
          <p:nvPr>
            <p:extLst>
              <p:ext uri="{D42A27DB-BD31-4B8C-83A1-F6EECF244321}">
                <p14:modId xmlns:p14="http://schemas.microsoft.com/office/powerpoint/2010/main" val="472935635"/>
              </p:ext>
            </p:extLst>
          </p:nvPr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6" name="表"/>
          <p:cNvGraphicFramePr/>
          <p:nvPr>
            <p:extLst>
              <p:ext uri="{D42A27DB-BD31-4B8C-83A1-F6EECF244321}">
                <p14:modId xmlns:p14="http://schemas.microsoft.com/office/powerpoint/2010/main" val="1402326674"/>
              </p:ext>
            </p:extLst>
          </p:nvPr>
        </p:nvGraphicFramePr>
        <p:xfrm>
          <a:off x="10972685" y="5984621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7" name="入力層"/>
          <p:cNvSpPr txBox="1"/>
          <p:nvPr/>
        </p:nvSpPr>
        <p:spPr>
          <a:xfrm>
            <a:off x="4031072" y="11730395"/>
            <a:ext cx="183383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</a:t>
            </a:r>
          </a:p>
        </p:txBody>
      </p:sp>
      <p:sp>
        <p:nvSpPr>
          <p:cNvPr id="348" name="カーネル"/>
          <p:cNvSpPr txBox="1"/>
          <p:nvPr/>
        </p:nvSpPr>
        <p:spPr>
          <a:xfrm>
            <a:off x="11003280" y="11730395"/>
            <a:ext cx="241091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</a:t>
            </a:r>
          </a:p>
        </p:txBody>
      </p:sp>
      <p:graphicFrame>
        <p:nvGraphicFramePr>
          <p:cNvPr id="350" name="表"/>
          <p:cNvGraphicFramePr/>
          <p:nvPr>
            <p:extLst>
              <p:ext uri="{D42A27DB-BD31-4B8C-83A1-F6EECF244321}">
                <p14:modId xmlns:p14="http://schemas.microsoft.com/office/powerpoint/2010/main" val="1635949534"/>
              </p:ext>
            </p:extLst>
          </p:nvPr>
        </p:nvGraphicFramePr>
        <p:xfrm>
          <a:off x="18325896" y="5984621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rgbClr val="C00000"/>
                          </a:solidFill>
                        </a:rPr>
                        <a:t>0×1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2×2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lang="en-US" sz="32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sz="32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×</a:t>
                      </a:r>
                      <a:r>
                        <a:rPr lang="en-US" sz="32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endParaRPr sz="3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4×0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2×0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1×1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2×2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2×1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1×1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1" name="矢印"/>
          <p:cNvSpPr/>
          <p:nvPr/>
        </p:nvSpPr>
        <p:spPr>
          <a:xfrm>
            <a:off x="15647350" y="672918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52" name="全ての積和を計算する"/>
          <p:cNvSpPr txBox="1"/>
          <p:nvPr/>
        </p:nvSpPr>
        <p:spPr>
          <a:xfrm>
            <a:off x="17363764" y="9139834"/>
            <a:ext cx="5873403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全ての積和を計算する</a:t>
            </a:r>
          </a:p>
        </p:txBody>
      </p:sp>
      <p:sp>
        <p:nvSpPr>
          <p:cNvPr id="353" name="0×1+2×2+2×3+4×0+2×0…"/>
          <p:cNvSpPr txBox="1"/>
          <p:nvPr/>
        </p:nvSpPr>
        <p:spPr>
          <a:xfrm>
            <a:off x="16428515" y="10381308"/>
            <a:ext cx="7731284" cy="13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/>
            </a:pPr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0×1+2×2+</a:t>
            </a:r>
            <a:r>
              <a:rPr 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×</a:t>
            </a:r>
            <a:r>
              <a:rPr 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+4×0+2×0</a:t>
            </a:r>
          </a:p>
          <a:p>
            <a:pPr algn="l">
              <a:defRPr sz="4500"/>
            </a:pPr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+1×1+2×2+2×1+1×1 = 18</a:t>
            </a:r>
          </a:p>
        </p:txBody>
      </p:sp>
      <p:sp>
        <p:nvSpPr>
          <p:cNvPr id="3" name="フリーフォーム 2">
            <a:extLst>
              <a:ext uri="{FF2B5EF4-FFF2-40B4-BE49-F238E27FC236}">
                <a16:creationId xmlns:a16="http://schemas.microsoft.com/office/drawing/2014/main" id="{362F9187-17D4-2C28-4E55-8D1000324D74}"/>
              </a:ext>
            </a:extLst>
          </p:cNvPr>
          <p:cNvSpPr/>
          <p:nvPr/>
        </p:nvSpPr>
        <p:spPr>
          <a:xfrm>
            <a:off x="2189018" y="2896220"/>
            <a:ext cx="9199418" cy="3255198"/>
          </a:xfrm>
          <a:custGeom>
            <a:avLst/>
            <a:gdLst>
              <a:gd name="connsiteX0" fmla="*/ 0 w 9199418"/>
              <a:gd name="connsiteY0" fmla="*/ 1731198 h 3255198"/>
              <a:gd name="connsiteX1" fmla="*/ 6123709 w 9199418"/>
              <a:gd name="connsiteY1" fmla="*/ 40944 h 3255198"/>
              <a:gd name="connsiteX2" fmla="*/ 9199418 w 9199418"/>
              <a:gd name="connsiteY2" fmla="*/ 3255198 h 3255198"/>
              <a:gd name="connsiteX3" fmla="*/ 9199418 w 9199418"/>
              <a:gd name="connsiteY3" fmla="*/ 3255198 h 3255198"/>
              <a:gd name="connsiteX4" fmla="*/ 9199418 w 9199418"/>
              <a:gd name="connsiteY4" fmla="*/ 3255198 h 325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9418" h="3255198">
                <a:moveTo>
                  <a:pt x="0" y="1731198"/>
                </a:moveTo>
                <a:cubicBezTo>
                  <a:pt x="2295236" y="759071"/>
                  <a:pt x="4590473" y="-213056"/>
                  <a:pt x="6123709" y="40944"/>
                </a:cubicBezTo>
                <a:cubicBezTo>
                  <a:pt x="7656945" y="294944"/>
                  <a:pt x="9199418" y="3255198"/>
                  <a:pt x="9199418" y="3255198"/>
                </a:cubicBezTo>
                <a:lnTo>
                  <a:pt x="9199418" y="3255198"/>
                </a:lnTo>
                <a:lnTo>
                  <a:pt x="9199418" y="3255198"/>
                </a:lnTo>
              </a:path>
            </a:pathLst>
          </a:custGeom>
          <a:noFill/>
          <a:ln w="22225" cap="flat">
            <a:solidFill>
              <a:schemeClr val="tx1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" name="フリーフォーム 3">
            <a:extLst>
              <a:ext uri="{FF2B5EF4-FFF2-40B4-BE49-F238E27FC236}">
                <a16:creationId xmlns:a16="http://schemas.microsoft.com/office/drawing/2014/main" id="{5E7076FD-4D3E-C103-426E-205469383CD8}"/>
              </a:ext>
            </a:extLst>
          </p:cNvPr>
          <p:cNvSpPr/>
          <p:nvPr/>
        </p:nvSpPr>
        <p:spPr>
          <a:xfrm>
            <a:off x="3297382" y="3082512"/>
            <a:ext cx="8977745" cy="3068906"/>
          </a:xfrm>
          <a:custGeom>
            <a:avLst/>
            <a:gdLst>
              <a:gd name="connsiteX0" fmla="*/ 0 w 8977745"/>
              <a:gd name="connsiteY0" fmla="*/ 1489488 h 3068906"/>
              <a:gd name="connsiteX1" fmla="*/ 4987636 w 8977745"/>
              <a:gd name="connsiteY1" fmla="*/ 48615 h 3068906"/>
              <a:gd name="connsiteX2" fmla="*/ 8977745 w 8977745"/>
              <a:gd name="connsiteY2" fmla="*/ 3068906 h 306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7745" h="3068906">
                <a:moveTo>
                  <a:pt x="0" y="1489488"/>
                </a:moveTo>
                <a:cubicBezTo>
                  <a:pt x="1745672" y="637433"/>
                  <a:pt x="3491345" y="-214621"/>
                  <a:pt x="4987636" y="48615"/>
                </a:cubicBezTo>
                <a:cubicBezTo>
                  <a:pt x="6483927" y="311851"/>
                  <a:pt x="7730836" y="1690378"/>
                  <a:pt x="8977745" y="3068906"/>
                </a:cubicBezTo>
              </a:path>
            </a:pathLst>
          </a:custGeom>
          <a:noFill/>
          <a:ln w="22225" cap="flat">
            <a:solidFill>
              <a:schemeClr val="tx1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C805BFEA-CDAD-C9F1-F348-B2D1B3342FD6}"/>
              </a:ext>
            </a:extLst>
          </p:cNvPr>
          <p:cNvSpPr/>
          <p:nvPr/>
        </p:nvSpPr>
        <p:spPr>
          <a:xfrm>
            <a:off x="4433455" y="3300097"/>
            <a:ext cx="8894618" cy="2823612"/>
          </a:xfrm>
          <a:custGeom>
            <a:avLst/>
            <a:gdLst>
              <a:gd name="connsiteX0" fmla="*/ 0 w 8894618"/>
              <a:gd name="connsiteY0" fmla="*/ 1271903 h 2823612"/>
              <a:gd name="connsiteX1" fmla="*/ 3796145 w 8894618"/>
              <a:gd name="connsiteY1" fmla="*/ 52703 h 2823612"/>
              <a:gd name="connsiteX2" fmla="*/ 8894618 w 8894618"/>
              <a:gd name="connsiteY2" fmla="*/ 2823612 h 282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4618" h="2823612">
                <a:moveTo>
                  <a:pt x="0" y="1271903"/>
                </a:moveTo>
                <a:cubicBezTo>
                  <a:pt x="1156854" y="532994"/>
                  <a:pt x="2313709" y="-205915"/>
                  <a:pt x="3796145" y="52703"/>
                </a:cubicBezTo>
                <a:cubicBezTo>
                  <a:pt x="5278581" y="311321"/>
                  <a:pt x="7086599" y="1567466"/>
                  <a:pt x="8894618" y="2823612"/>
                </a:cubicBezTo>
              </a:path>
            </a:pathLst>
          </a:custGeom>
          <a:noFill/>
          <a:ln w="22225" cap="flat">
            <a:solidFill>
              <a:schemeClr val="tx1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フリーフォーム 5">
            <a:extLst>
              <a:ext uri="{FF2B5EF4-FFF2-40B4-BE49-F238E27FC236}">
                <a16:creationId xmlns:a16="http://schemas.microsoft.com/office/drawing/2014/main" id="{D31C099C-CBE9-8B04-04E2-D939A65BDCBB}"/>
              </a:ext>
            </a:extLst>
          </p:cNvPr>
          <p:cNvSpPr/>
          <p:nvPr/>
        </p:nvSpPr>
        <p:spPr>
          <a:xfrm>
            <a:off x="2133600" y="7426036"/>
            <a:ext cx="9310255" cy="2964603"/>
          </a:xfrm>
          <a:custGeom>
            <a:avLst/>
            <a:gdLst>
              <a:gd name="connsiteX0" fmla="*/ 0 w 9310255"/>
              <a:gd name="connsiteY0" fmla="*/ 0 h 2964603"/>
              <a:gd name="connsiteX1" fmla="*/ 6179127 w 9310255"/>
              <a:gd name="connsiteY1" fmla="*/ 2937164 h 2964603"/>
              <a:gd name="connsiteX2" fmla="*/ 9310255 w 9310255"/>
              <a:gd name="connsiteY2" fmla="*/ 1219200 h 296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0255" h="2964603">
                <a:moveTo>
                  <a:pt x="0" y="0"/>
                </a:moveTo>
                <a:cubicBezTo>
                  <a:pt x="2313709" y="1366982"/>
                  <a:pt x="4627418" y="2733964"/>
                  <a:pt x="6179127" y="2937164"/>
                </a:cubicBezTo>
                <a:cubicBezTo>
                  <a:pt x="7730836" y="3140364"/>
                  <a:pt x="8520545" y="2179782"/>
                  <a:pt x="9310255" y="1219200"/>
                </a:cubicBezTo>
              </a:path>
            </a:pathLst>
          </a:custGeom>
          <a:noFill/>
          <a:ln w="22225" cap="flat">
            <a:solidFill>
              <a:schemeClr val="tx1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" name="フリーフォーム 6">
            <a:extLst>
              <a:ext uri="{FF2B5EF4-FFF2-40B4-BE49-F238E27FC236}">
                <a16:creationId xmlns:a16="http://schemas.microsoft.com/office/drawing/2014/main" id="{4E9B9956-4BCA-A1F4-60FC-EC3BA6F97FE3}"/>
              </a:ext>
            </a:extLst>
          </p:cNvPr>
          <p:cNvSpPr/>
          <p:nvPr/>
        </p:nvSpPr>
        <p:spPr>
          <a:xfrm>
            <a:off x="3241964" y="7398327"/>
            <a:ext cx="9116291" cy="2773223"/>
          </a:xfrm>
          <a:custGeom>
            <a:avLst/>
            <a:gdLst>
              <a:gd name="connsiteX0" fmla="*/ 0 w 9116291"/>
              <a:gd name="connsiteY0" fmla="*/ 0 h 2773223"/>
              <a:gd name="connsiteX1" fmla="*/ 5070763 w 9116291"/>
              <a:gd name="connsiteY1" fmla="*/ 2743200 h 2773223"/>
              <a:gd name="connsiteX2" fmla="*/ 9116291 w 9116291"/>
              <a:gd name="connsiteY2" fmla="*/ 1219200 h 277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6291" h="2773223">
                <a:moveTo>
                  <a:pt x="0" y="0"/>
                </a:moveTo>
                <a:cubicBezTo>
                  <a:pt x="1775690" y="1270000"/>
                  <a:pt x="3551381" y="2540000"/>
                  <a:pt x="5070763" y="2743200"/>
                </a:cubicBezTo>
                <a:cubicBezTo>
                  <a:pt x="6590145" y="2946400"/>
                  <a:pt x="7853218" y="2082800"/>
                  <a:pt x="9116291" y="1219200"/>
                </a:cubicBezTo>
              </a:path>
            </a:pathLst>
          </a:custGeom>
          <a:noFill/>
          <a:ln w="22225" cap="flat">
            <a:solidFill>
              <a:schemeClr val="tx1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フリーフォーム 7">
            <a:extLst>
              <a:ext uri="{FF2B5EF4-FFF2-40B4-BE49-F238E27FC236}">
                <a16:creationId xmlns:a16="http://schemas.microsoft.com/office/drawing/2014/main" id="{1ED6E437-3D91-F065-4A33-C045085EDB1E}"/>
              </a:ext>
            </a:extLst>
          </p:cNvPr>
          <p:cNvSpPr/>
          <p:nvPr/>
        </p:nvSpPr>
        <p:spPr>
          <a:xfrm>
            <a:off x="4405745" y="7370618"/>
            <a:ext cx="8950037" cy="2557018"/>
          </a:xfrm>
          <a:custGeom>
            <a:avLst/>
            <a:gdLst>
              <a:gd name="connsiteX0" fmla="*/ 0 w 8950037"/>
              <a:gd name="connsiteY0" fmla="*/ 0 h 2557018"/>
              <a:gd name="connsiteX1" fmla="*/ 3906982 w 8950037"/>
              <a:gd name="connsiteY1" fmla="*/ 2521527 h 2557018"/>
              <a:gd name="connsiteX2" fmla="*/ 8950037 w 8950037"/>
              <a:gd name="connsiteY2" fmla="*/ 1246909 h 255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0037" h="2557018">
                <a:moveTo>
                  <a:pt x="0" y="0"/>
                </a:moveTo>
                <a:cubicBezTo>
                  <a:pt x="1207654" y="1156854"/>
                  <a:pt x="2415309" y="2313709"/>
                  <a:pt x="3906982" y="2521527"/>
                </a:cubicBezTo>
                <a:cubicBezTo>
                  <a:pt x="5398655" y="2729345"/>
                  <a:pt x="7174346" y="1988127"/>
                  <a:pt x="8950037" y="1246909"/>
                </a:cubicBezTo>
              </a:path>
            </a:pathLst>
          </a:custGeom>
          <a:noFill/>
          <a:ln w="22225" cap="flat">
            <a:solidFill>
              <a:schemeClr val="tx1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フリーフォーム 9">
            <a:extLst>
              <a:ext uri="{FF2B5EF4-FFF2-40B4-BE49-F238E27FC236}">
                <a16:creationId xmlns:a16="http://schemas.microsoft.com/office/drawing/2014/main" id="{DE43E00F-6662-ABAB-9234-362BAB2DABF0}"/>
              </a:ext>
            </a:extLst>
          </p:cNvPr>
          <p:cNvSpPr/>
          <p:nvPr/>
        </p:nvSpPr>
        <p:spPr>
          <a:xfrm>
            <a:off x="2410691" y="5244174"/>
            <a:ext cx="8866909" cy="1849353"/>
          </a:xfrm>
          <a:custGeom>
            <a:avLst/>
            <a:gdLst>
              <a:gd name="connsiteX0" fmla="*/ 0 w 8866909"/>
              <a:gd name="connsiteY0" fmla="*/ 491608 h 1849353"/>
              <a:gd name="connsiteX1" fmla="*/ 5929745 w 8866909"/>
              <a:gd name="connsiteY1" fmla="*/ 75971 h 1849353"/>
              <a:gd name="connsiteX2" fmla="*/ 8866909 w 8866909"/>
              <a:gd name="connsiteY2" fmla="*/ 1849353 h 18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6909" h="1849353">
                <a:moveTo>
                  <a:pt x="0" y="491608"/>
                </a:moveTo>
                <a:cubicBezTo>
                  <a:pt x="2225963" y="170644"/>
                  <a:pt x="4451927" y="-150320"/>
                  <a:pt x="5929745" y="75971"/>
                </a:cubicBezTo>
                <a:cubicBezTo>
                  <a:pt x="7407563" y="302262"/>
                  <a:pt x="8137236" y="1075807"/>
                  <a:pt x="8866909" y="1849353"/>
                </a:cubicBezTo>
              </a:path>
            </a:pathLst>
          </a:custGeom>
          <a:noFill/>
          <a:ln w="22225" cap="flat">
            <a:solidFill>
              <a:schemeClr val="tx1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EC20AA54-84A9-3DCA-4D4E-98B081001FCB}"/>
              </a:ext>
            </a:extLst>
          </p:cNvPr>
          <p:cNvSpPr/>
          <p:nvPr/>
        </p:nvSpPr>
        <p:spPr>
          <a:xfrm>
            <a:off x="3519055" y="6234545"/>
            <a:ext cx="8700654" cy="2093968"/>
          </a:xfrm>
          <a:custGeom>
            <a:avLst/>
            <a:gdLst>
              <a:gd name="connsiteX0" fmla="*/ 0 w 8700654"/>
              <a:gd name="connsiteY0" fmla="*/ 0 h 2093968"/>
              <a:gd name="connsiteX1" fmla="*/ 4793672 w 8700654"/>
              <a:gd name="connsiteY1" fmla="*/ 2022764 h 2093968"/>
              <a:gd name="connsiteX2" fmla="*/ 8700654 w 8700654"/>
              <a:gd name="connsiteY2" fmla="*/ 1440873 h 2093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0654" h="2093968">
                <a:moveTo>
                  <a:pt x="0" y="0"/>
                </a:moveTo>
                <a:cubicBezTo>
                  <a:pt x="1671781" y="891309"/>
                  <a:pt x="3343563" y="1782619"/>
                  <a:pt x="4793672" y="2022764"/>
                </a:cubicBezTo>
                <a:cubicBezTo>
                  <a:pt x="6243781" y="2262910"/>
                  <a:pt x="7472217" y="1851891"/>
                  <a:pt x="8700654" y="1440873"/>
                </a:cubicBezTo>
              </a:path>
            </a:pathLst>
          </a:custGeom>
          <a:noFill/>
          <a:ln w="22225" cap="flat">
            <a:solidFill>
              <a:schemeClr val="tx1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フリーフォーム 11">
            <a:extLst>
              <a:ext uri="{FF2B5EF4-FFF2-40B4-BE49-F238E27FC236}">
                <a16:creationId xmlns:a16="http://schemas.microsoft.com/office/drawing/2014/main" id="{D57FF18F-699D-4D62-3CE4-8E43109B338C}"/>
              </a:ext>
            </a:extLst>
          </p:cNvPr>
          <p:cNvSpPr/>
          <p:nvPr/>
        </p:nvSpPr>
        <p:spPr>
          <a:xfrm>
            <a:off x="4627418" y="6289964"/>
            <a:ext cx="8451273" cy="1798386"/>
          </a:xfrm>
          <a:custGeom>
            <a:avLst/>
            <a:gdLst>
              <a:gd name="connsiteX0" fmla="*/ 0 w 8451273"/>
              <a:gd name="connsiteY0" fmla="*/ 0 h 1798386"/>
              <a:gd name="connsiteX1" fmla="*/ 3657600 w 8451273"/>
              <a:gd name="connsiteY1" fmla="*/ 1717963 h 1798386"/>
              <a:gd name="connsiteX2" fmla="*/ 8451273 w 8451273"/>
              <a:gd name="connsiteY2" fmla="*/ 1357745 h 179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1273" h="1798386">
                <a:moveTo>
                  <a:pt x="0" y="0"/>
                </a:moveTo>
                <a:cubicBezTo>
                  <a:pt x="1124527" y="745836"/>
                  <a:pt x="2249054" y="1491672"/>
                  <a:pt x="3657600" y="1717963"/>
                </a:cubicBezTo>
                <a:cubicBezTo>
                  <a:pt x="5066146" y="1944254"/>
                  <a:pt x="6758709" y="1650999"/>
                  <a:pt x="8451273" y="1357745"/>
                </a:cubicBezTo>
              </a:path>
            </a:pathLst>
          </a:custGeom>
          <a:noFill/>
          <a:ln w="22225" cap="flat">
            <a:solidFill>
              <a:schemeClr val="tx1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畳み込み層"/>
          <p:cNvSpPr txBox="1"/>
          <p:nvPr/>
        </p:nvSpPr>
        <p:spPr>
          <a:xfrm>
            <a:off x="10441521" y="300974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畳み込み層</a:t>
            </a:r>
          </a:p>
        </p:txBody>
      </p:sp>
      <p:sp>
        <p:nvSpPr>
          <p:cNvPr id="356" name="入力データに対してカーネルと呼ばれる小さな行列をスライドさせながら学習させる手法"/>
          <p:cNvSpPr txBox="1"/>
          <p:nvPr/>
        </p:nvSpPr>
        <p:spPr>
          <a:xfrm>
            <a:off x="973965" y="2049905"/>
            <a:ext cx="23185834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357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58" name="表"/>
          <p:cNvGraphicFramePr/>
          <p:nvPr/>
        </p:nvGraphicFramePr>
        <p:xfrm>
          <a:off x="10972685" y="5984621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9" name="入力層"/>
          <p:cNvSpPr txBox="1"/>
          <p:nvPr/>
        </p:nvSpPr>
        <p:spPr>
          <a:xfrm>
            <a:off x="4031072" y="11730395"/>
            <a:ext cx="183383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</a:t>
            </a:r>
          </a:p>
        </p:txBody>
      </p:sp>
      <p:sp>
        <p:nvSpPr>
          <p:cNvPr id="360" name="カーネル"/>
          <p:cNvSpPr txBox="1"/>
          <p:nvPr/>
        </p:nvSpPr>
        <p:spPr>
          <a:xfrm>
            <a:off x="11003280" y="11730395"/>
            <a:ext cx="241091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</a:t>
            </a:r>
          </a:p>
        </p:txBody>
      </p:sp>
      <p:sp>
        <p:nvSpPr>
          <p:cNvPr id="361" name="線"/>
          <p:cNvSpPr/>
          <p:nvPr/>
        </p:nvSpPr>
        <p:spPr>
          <a:xfrm>
            <a:off x="5232747" y="3760281"/>
            <a:ext cx="5493345" cy="2042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75" extrusionOk="0">
                <a:moveTo>
                  <a:pt x="21600" y="20175"/>
                </a:moveTo>
                <a:cubicBezTo>
                  <a:pt x="19830" y="12968"/>
                  <a:pt x="17176" y="7458"/>
                  <a:pt x="14087" y="3943"/>
                </a:cubicBezTo>
                <a:cubicBezTo>
                  <a:pt x="10787" y="189"/>
                  <a:pt x="6855" y="-1425"/>
                  <a:pt x="3087" y="1526"/>
                </a:cubicBezTo>
                <a:cubicBezTo>
                  <a:pt x="1965" y="2405"/>
                  <a:pt x="920" y="3706"/>
                  <a:pt x="0" y="5370"/>
                </a:cubicBezTo>
              </a:path>
            </a:pathLst>
          </a:cu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畳み込み層"/>
          <p:cNvSpPr txBox="1"/>
          <p:nvPr/>
        </p:nvSpPr>
        <p:spPr>
          <a:xfrm>
            <a:off x="10441521" y="300974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畳み込み層</a:t>
            </a:r>
          </a:p>
        </p:txBody>
      </p:sp>
      <p:sp>
        <p:nvSpPr>
          <p:cNvPr id="364" name="入力データに対してカーネルと呼ばれる小さな行列をスライドさせながら学習させる手法"/>
          <p:cNvSpPr txBox="1"/>
          <p:nvPr/>
        </p:nvSpPr>
        <p:spPr>
          <a:xfrm>
            <a:off x="973965" y="2049905"/>
            <a:ext cx="23185834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365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6" name="表"/>
          <p:cNvGraphicFramePr/>
          <p:nvPr/>
        </p:nvGraphicFramePr>
        <p:xfrm>
          <a:off x="10972685" y="5984621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7" name="入力層"/>
          <p:cNvSpPr txBox="1"/>
          <p:nvPr/>
        </p:nvSpPr>
        <p:spPr>
          <a:xfrm>
            <a:off x="4031072" y="11730395"/>
            <a:ext cx="183383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</a:t>
            </a:r>
          </a:p>
        </p:txBody>
      </p:sp>
      <p:sp>
        <p:nvSpPr>
          <p:cNvPr id="368" name="カーネル"/>
          <p:cNvSpPr txBox="1"/>
          <p:nvPr/>
        </p:nvSpPr>
        <p:spPr>
          <a:xfrm>
            <a:off x="11003280" y="11730395"/>
            <a:ext cx="241091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</a:t>
            </a:r>
          </a:p>
        </p:txBody>
      </p:sp>
      <p:sp>
        <p:nvSpPr>
          <p:cNvPr id="369" name="線"/>
          <p:cNvSpPr/>
          <p:nvPr/>
        </p:nvSpPr>
        <p:spPr>
          <a:xfrm>
            <a:off x="5232747" y="3760281"/>
            <a:ext cx="5493345" cy="2042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75" extrusionOk="0">
                <a:moveTo>
                  <a:pt x="21600" y="20175"/>
                </a:moveTo>
                <a:cubicBezTo>
                  <a:pt x="19830" y="12968"/>
                  <a:pt x="17176" y="7458"/>
                  <a:pt x="14087" y="3943"/>
                </a:cubicBezTo>
                <a:cubicBezTo>
                  <a:pt x="10787" y="189"/>
                  <a:pt x="6855" y="-1425"/>
                  <a:pt x="3087" y="1526"/>
                </a:cubicBezTo>
                <a:cubicBezTo>
                  <a:pt x="1965" y="2405"/>
                  <a:pt x="920" y="3706"/>
                  <a:pt x="0" y="5370"/>
                </a:cubicBezTo>
              </a:path>
            </a:pathLst>
          </a:cu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370" name="表"/>
          <p:cNvGraphicFramePr/>
          <p:nvPr>
            <p:extLst>
              <p:ext uri="{D42A27DB-BD31-4B8C-83A1-F6EECF244321}">
                <p14:modId xmlns:p14="http://schemas.microsoft.com/office/powerpoint/2010/main" val="2467838600"/>
              </p:ext>
            </p:extLst>
          </p:nvPr>
        </p:nvGraphicFramePr>
        <p:xfrm>
          <a:off x="18325896" y="5984621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2×1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3×2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1×</a:t>
                      </a:r>
                      <a:r>
                        <a:rPr lang="en-US" sz="3200"/>
                        <a:t>2</a:t>
                      </a:r>
                      <a:endParaRPr sz="320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2×0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1×0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3×1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2×2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1×1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3×1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1" name="矢印"/>
          <p:cNvSpPr/>
          <p:nvPr/>
        </p:nvSpPr>
        <p:spPr>
          <a:xfrm>
            <a:off x="15647350" y="672918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72" name="全ての積和を計算する"/>
          <p:cNvSpPr txBox="1"/>
          <p:nvPr/>
        </p:nvSpPr>
        <p:spPr>
          <a:xfrm>
            <a:off x="17363764" y="9139834"/>
            <a:ext cx="5873403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全ての積和を計算する</a:t>
            </a:r>
          </a:p>
        </p:txBody>
      </p:sp>
      <p:sp>
        <p:nvSpPr>
          <p:cNvPr id="373" name="2×1+3×2+1×3+2×0+1×0…"/>
          <p:cNvSpPr txBox="1"/>
          <p:nvPr/>
        </p:nvSpPr>
        <p:spPr>
          <a:xfrm>
            <a:off x="16282350" y="10561038"/>
            <a:ext cx="7731284" cy="13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/>
            </a:pPr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2×1+3×2+1×</a:t>
            </a:r>
            <a:r>
              <a:rPr 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+2×0+1×0</a:t>
            </a:r>
          </a:p>
          <a:p>
            <a:pPr algn="l">
              <a:defRPr sz="4500"/>
            </a:pPr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+3×1+2×2+1×1+3×1 = 22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畳み込み層"/>
          <p:cNvSpPr txBox="1"/>
          <p:nvPr/>
        </p:nvSpPr>
        <p:spPr>
          <a:xfrm>
            <a:off x="10441521" y="300974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畳み込み層</a:t>
            </a:r>
          </a:p>
        </p:txBody>
      </p:sp>
      <p:sp>
        <p:nvSpPr>
          <p:cNvPr id="376" name="入力データに対してカーネルと呼ばれる小さな行列をスライドさせながら学習させる手法"/>
          <p:cNvSpPr txBox="1"/>
          <p:nvPr/>
        </p:nvSpPr>
        <p:spPr>
          <a:xfrm>
            <a:off x="973965" y="2049905"/>
            <a:ext cx="23185834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377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78" name="表"/>
          <p:cNvGraphicFramePr/>
          <p:nvPr/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9" name="入力層 (6 × 6)"/>
          <p:cNvSpPr txBox="1"/>
          <p:nvPr/>
        </p:nvSpPr>
        <p:spPr>
          <a:xfrm>
            <a:off x="3161535" y="11674362"/>
            <a:ext cx="397384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 (6 × 6)</a:t>
            </a:r>
          </a:p>
        </p:txBody>
      </p:sp>
      <p:sp>
        <p:nvSpPr>
          <p:cNvPr id="380" name="特徴マップ"/>
          <p:cNvSpPr txBox="1"/>
          <p:nvPr/>
        </p:nvSpPr>
        <p:spPr>
          <a:xfrm>
            <a:off x="18593106" y="11366185"/>
            <a:ext cx="2987997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特徴マップ</a:t>
            </a:r>
          </a:p>
        </p:txBody>
      </p:sp>
      <p:graphicFrame>
        <p:nvGraphicFramePr>
          <p:cNvPr id="381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2" name="カーネル ( 3× 3 )"/>
          <p:cNvSpPr txBox="1"/>
          <p:nvPr/>
        </p:nvSpPr>
        <p:spPr>
          <a:xfrm>
            <a:off x="11295025" y="10861896"/>
            <a:ext cx="474328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 ( 3× 3 )</a:t>
            </a:r>
          </a:p>
        </p:txBody>
      </p:sp>
      <p:pic>
        <p:nvPicPr>
          <p:cNvPr id="383" name="スクリーンショット 2021-11-30 7.25.53.png" descr="スクリーンショット 2021-11-30 7.25.53.png"/>
          <p:cNvPicPr>
            <a:picLocks noChangeAspect="1"/>
          </p:cNvPicPr>
          <p:nvPr/>
        </p:nvPicPr>
        <p:blipFill>
          <a:blip r:embed="rId2">
            <a:alphaModFix amt="50546"/>
          </a:blip>
          <a:stretch>
            <a:fillRect/>
          </a:stretch>
        </p:blipFill>
        <p:spPr>
          <a:xfrm>
            <a:off x="1551974" y="4461035"/>
            <a:ext cx="3385296" cy="3139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スクリーンショット 2021-11-30 7.26.45.png" descr="スクリーンショット 2021-11-30 7.26.45.png"/>
          <p:cNvPicPr>
            <a:picLocks noChangeAspect="1"/>
          </p:cNvPicPr>
          <p:nvPr/>
        </p:nvPicPr>
        <p:blipFill>
          <a:blip r:embed="rId3">
            <a:alphaModFix amt="57734"/>
          </a:blip>
          <a:stretch>
            <a:fillRect/>
          </a:stretch>
        </p:blipFill>
        <p:spPr>
          <a:xfrm>
            <a:off x="2718022" y="4435391"/>
            <a:ext cx="3356112" cy="31395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スクリーンショット 2021-10-15 8.41.38.png" descr="スクリーンショット 2021-10-15 8.41.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135" y="2302180"/>
            <a:ext cx="15466647" cy="871561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86" name="これよりも高い精度が出せるニューラルネットワークである、…"/>
          <p:cNvSpPr txBox="1"/>
          <p:nvPr/>
        </p:nvSpPr>
        <p:spPr>
          <a:xfrm>
            <a:off x="3583201" y="11768019"/>
            <a:ext cx="16791687" cy="1546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7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これよりも高い精度が出せるニューラルネットワークである、</a:t>
            </a:r>
          </a:p>
          <a:p>
            <a:pPr>
              <a:defRPr sz="47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CNN(Convolutional Neural Network)に取り組みます。</a:t>
            </a:r>
          </a:p>
        </p:txBody>
      </p:sp>
      <p:sp>
        <p:nvSpPr>
          <p:cNvPr id="187" name="前回の深層学習はMLP"/>
          <p:cNvSpPr txBox="1"/>
          <p:nvPr/>
        </p:nvSpPr>
        <p:spPr>
          <a:xfrm>
            <a:off x="8852932" y="847109"/>
            <a:ext cx="6252224" cy="70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前回の深層学習はMLP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畳み込み層"/>
          <p:cNvSpPr txBox="1"/>
          <p:nvPr/>
        </p:nvSpPr>
        <p:spPr>
          <a:xfrm>
            <a:off x="10441521" y="300974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畳み込み層</a:t>
            </a:r>
          </a:p>
        </p:txBody>
      </p:sp>
      <p:sp>
        <p:nvSpPr>
          <p:cNvPr id="387" name="入力データに対してカーネルと呼ばれる小さな行列をスライドさせながら学習させる手法"/>
          <p:cNvSpPr txBox="1"/>
          <p:nvPr/>
        </p:nvSpPr>
        <p:spPr>
          <a:xfrm>
            <a:off x="973965" y="2049905"/>
            <a:ext cx="23185834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388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9" name="表"/>
          <p:cNvGraphicFramePr/>
          <p:nvPr/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0" name="入力層 (6 × 6)"/>
          <p:cNvSpPr txBox="1"/>
          <p:nvPr/>
        </p:nvSpPr>
        <p:spPr>
          <a:xfrm>
            <a:off x="3161535" y="11674362"/>
            <a:ext cx="397384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 (6 × 6)</a:t>
            </a:r>
          </a:p>
        </p:txBody>
      </p:sp>
      <p:sp>
        <p:nvSpPr>
          <p:cNvPr id="391" name="特徴マップ"/>
          <p:cNvSpPr txBox="1"/>
          <p:nvPr/>
        </p:nvSpPr>
        <p:spPr>
          <a:xfrm>
            <a:off x="18593106" y="11366185"/>
            <a:ext cx="2987997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特徴マップ</a:t>
            </a:r>
          </a:p>
        </p:txBody>
      </p:sp>
      <p:graphicFrame>
        <p:nvGraphicFramePr>
          <p:cNvPr id="392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3" name="カーネル ( 3× 3 )"/>
          <p:cNvSpPr txBox="1"/>
          <p:nvPr/>
        </p:nvSpPr>
        <p:spPr>
          <a:xfrm>
            <a:off x="11295025" y="10861896"/>
            <a:ext cx="474328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畳み込み層"/>
          <p:cNvSpPr txBox="1"/>
          <p:nvPr/>
        </p:nvSpPr>
        <p:spPr>
          <a:xfrm>
            <a:off x="10441521" y="300974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畳み込み層</a:t>
            </a:r>
          </a:p>
        </p:txBody>
      </p:sp>
      <p:sp>
        <p:nvSpPr>
          <p:cNvPr id="396" name="入力データに対してカーネルと呼ばれる小さな行列をスライドさせながら学習させる手法"/>
          <p:cNvSpPr txBox="1"/>
          <p:nvPr/>
        </p:nvSpPr>
        <p:spPr>
          <a:xfrm>
            <a:off x="973965" y="2049905"/>
            <a:ext cx="23185834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397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98" name="表"/>
          <p:cNvGraphicFramePr/>
          <p:nvPr/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9" name="入力層 (6 × 6)"/>
          <p:cNvSpPr txBox="1"/>
          <p:nvPr/>
        </p:nvSpPr>
        <p:spPr>
          <a:xfrm>
            <a:off x="3161535" y="11674362"/>
            <a:ext cx="397384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 (6 × 6)</a:t>
            </a:r>
          </a:p>
        </p:txBody>
      </p:sp>
      <p:sp>
        <p:nvSpPr>
          <p:cNvPr id="400" name="特徴マップ"/>
          <p:cNvSpPr txBox="1"/>
          <p:nvPr/>
        </p:nvSpPr>
        <p:spPr>
          <a:xfrm>
            <a:off x="18593106" y="11366185"/>
            <a:ext cx="2987997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特徴マップ</a:t>
            </a:r>
          </a:p>
        </p:txBody>
      </p:sp>
      <p:graphicFrame>
        <p:nvGraphicFramePr>
          <p:cNvPr id="401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2" name="カーネル ( 3× 3 )"/>
          <p:cNvSpPr txBox="1"/>
          <p:nvPr/>
        </p:nvSpPr>
        <p:spPr>
          <a:xfrm>
            <a:off x="11295025" y="10861896"/>
            <a:ext cx="474328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畳み込み層"/>
          <p:cNvSpPr txBox="1"/>
          <p:nvPr/>
        </p:nvSpPr>
        <p:spPr>
          <a:xfrm>
            <a:off x="10441521" y="300974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畳み込み層</a:t>
            </a:r>
          </a:p>
        </p:txBody>
      </p:sp>
      <p:sp>
        <p:nvSpPr>
          <p:cNvPr id="405" name="入力データに対してカーネルと呼ばれる小さな行列をスライドさせながら学習させる手法"/>
          <p:cNvSpPr txBox="1"/>
          <p:nvPr/>
        </p:nvSpPr>
        <p:spPr>
          <a:xfrm>
            <a:off x="973965" y="2049905"/>
            <a:ext cx="23185834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406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07" name="表"/>
          <p:cNvGraphicFramePr/>
          <p:nvPr/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8" name="入力層 (6 × 6)"/>
          <p:cNvSpPr txBox="1"/>
          <p:nvPr/>
        </p:nvSpPr>
        <p:spPr>
          <a:xfrm>
            <a:off x="3161535" y="11674362"/>
            <a:ext cx="397384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 (6 × 6)</a:t>
            </a:r>
          </a:p>
        </p:txBody>
      </p:sp>
      <p:sp>
        <p:nvSpPr>
          <p:cNvPr id="409" name="特徴マップ"/>
          <p:cNvSpPr txBox="1"/>
          <p:nvPr/>
        </p:nvSpPr>
        <p:spPr>
          <a:xfrm>
            <a:off x="18593106" y="11366185"/>
            <a:ext cx="2987997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特徴マップ</a:t>
            </a:r>
          </a:p>
        </p:txBody>
      </p:sp>
      <p:graphicFrame>
        <p:nvGraphicFramePr>
          <p:cNvPr id="410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1" name="カーネル ( 3× 3 )"/>
          <p:cNvSpPr txBox="1"/>
          <p:nvPr/>
        </p:nvSpPr>
        <p:spPr>
          <a:xfrm>
            <a:off x="11295025" y="10861896"/>
            <a:ext cx="474328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畳み込み層"/>
          <p:cNvSpPr txBox="1"/>
          <p:nvPr/>
        </p:nvSpPr>
        <p:spPr>
          <a:xfrm>
            <a:off x="10441521" y="300974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畳み込み層</a:t>
            </a:r>
          </a:p>
        </p:txBody>
      </p:sp>
      <p:sp>
        <p:nvSpPr>
          <p:cNvPr id="414" name="入力データに対してカーネルと呼ばれる小さな行列をスライドさせながら学習させる手法"/>
          <p:cNvSpPr txBox="1"/>
          <p:nvPr/>
        </p:nvSpPr>
        <p:spPr>
          <a:xfrm>
            <a:off x="973965" y="2049905"/>
            <a:ext cx="23185834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415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16" name="表"/>
          <p:cNvGraphicFramePr/>
          <p:nvPr/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7" name="入力層 (6 × 6)"/>
          <p:cNvSpPr txBox="1"/>
          <p:nvPr/>
        </p:nvSpPr>
        <p:spPr>
          <a:xfrm>
            <a:off x="3161535" y="11674362"/>
            <a:ext cx="397384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 (6 × 6)</a:t>
            </a:r>
          </a:p>
        </p:txBody>
      </p:sp>
      <p:sp>
        <p:nvSpPr>
          <p:cNvPr id="418" name="特徴マップ"/>
          <p:cNvSpPr txBox="1"/>
          <p:nvPr/>
        </p:nvSpPr>
        <p:spPr>
          <a:xfrm>
            <a:off x="18593106" y="11366185"/>
            <a:ext cx="2987997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特徴マップ</a:t>
            </a:r>
          </a:p>
        </p:txBody>
      </p:sp>
      <p:graphicFrame>
        <p:nvGraphicFramePr>
          <p:cNvPr id="419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0" name="カーネル ( 3× 3 )"/>
          <p:cNvSpPr txBox="1"/>
          <p:nvPr/>
        </p:nvSpPr>
        <p:spPr>
          <a:xfrm>
            <a:off x="11295025" y="10861896"/>
            <a:ext cx="474328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畳み込み層"/>
          <p:cNvSpPr txBox="1"/>
          <p:nvPr/>
        </p:nvSpPr>
        <p:spPr>
          <a:xfrm>
            <a:off x="10441521" y="300974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畳み込み層</a:t>
            </a:r>
          </a:p>
        </p:txBody>
      </p:sp>
      <p:sp>
        <p:nvSpPr>
          <p:cNvPr id="423" name="入力データに対してカーネルと呼ばれる小さな行列をスライドさせながら学習させる手法"/>
          <p:cNvSpPr txBox="1"/>
          <p:nvPr/>
        </p:nvSpPr>
        <p:spPr>
          <a:xfrm>
            <a:off x="973965" y="2049905"/>
            <a:ext cx="23185834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424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25" name="表"/>
          <p:cNvGraphicFramePr/>
          <p:nvPr/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6" name="入力層 (6 × 6)"/>
          <p:cNvSpPr txBox="1"/>
          <p:nvPr/>
        </p:nvSpPr>
        <p:spPr>
          <a:xfrm>
            <a:off x="3161535" y="11674362"/>
            <a:ext cx="397384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 (6 × 6)</a:t>
            </a:r>
          </a:p>
        </p:txBody>
      </p:sp>
      <p:sp>
        <p:nvSpPr>
          <p:cNvPr id="427" name="特徴マップ"/>
          <p:cNvSpPr txBox="1"/>
          <p:nvPr/>
        </p:nvSpPr>
        <p:spPr>
          <a:xfrm>
            <a:off x="18593106" y="11366185"/>
            <a:ext cx="2987997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特徴マップ</a:t>
            </a:r>
          </a:p>
        </p:txBody>
      </p:sp>
      <p:graphicFrame>
        <p:nvGraphicFramePr>
          <p:cNvPr id="428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9" name="カーネル ( 3× 3 )"/>
          <p:cNvSpPr txBox="1"/>
          <p:nvPr/>
        </p:nvSpPr>
        <p:spPr>
          <a:xfrm>
            <a:off x="11295025" y="10861896"/>
            <a:ext cx="474328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畳み込み層"/>
          <p:cNvSpPr txBox="1"/>
          <p:nvPr/>
        </p:nvSpPr>
        <p:spPr>
          <a:xfrm>
            <a:off x="10441521" y="300974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畳み込み層</a:t>
            </a:r>
          </a:p>
        </p:txBody>
      </p:sp>
      <p:sp>
        <p:nvSpPr>
          <p:cNvPr id="432" name="入力データに対してカーネルと呼ばれる小さな行列をスライドさせながら学習させる手法"/>
          <p:cNvSpPr txBox="1"/>
          <p:nvPr/>
        </p:nvSpPr>
        <p:spPr>
          <a:xfrm>
            <a:off x="973965" y="2049905"/>
            <a:ext cx="23185834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433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34" name="表"/>
          <p:cNvGraphicFramePr/>
          <p:nvPr/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5" name="入力層 (6 × 6)"/>
          <p:cNvSpPr txBox="1"/>
          <p:nvPr/>
        </p:nvSpPr>
        <p:spPr>
          <a:xfrm>
            <a:off x="3161535" y="11674362"/>
            <a:ext cx="397384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 (6 × 6)</a:t>
            </a:r>
          </a:p>
        </p:txBody>
      </p:sp>
      <p:sp>
        <p:nvSpPr>
          <p:cNvPr id="436" name="特徴マップ"/>
          <p:cNvSpPr txBox="1"/>
          <p:nvPr/>
        </p:nvSpPr>
        <p:spPr>
          <a:xfrm>
            <a:off x="18593106" y="11366185"/>
            <a:ext cx="2987997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特徴マップ</a:t>
            </a:r>
          </a:p>
        </p:txBody>
      </p:sp>
      <p:graphicFrame>
        <p:nvGraphicFramePr>
          <p:cNvPr id="437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8" name="カーネル ( 3× 3 )"/>
          <p:cNvSpPr txBox="1"/>
          <p:nvPr/>
        </p:nvSpPr>
        <p:spPr>
          <a:xfrm>
            <a:off x="11295025" y="10861896"/>
            <a:ext cx="474328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畳み込み層"/>
          <p:cNvSpPr txBox="1"/>
          <p:nvPr/>
        </p:nvSpPr>
        <p:spPr>
          <a:xfrm>
            <a:off x="10441521" y="300974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畳み込み層</a:t>
            </a:r>
          </a:p>
        </p:txBody>
      </p:sp>
      <p:sp>
        <p:nvSpPr>
          <p:cNvPr id="441" name="入力データに対してカーネルと呼ばれる小さな行列をスライドさせながら学習させる手法"/>
          <p:cNvSpPr txBox="1"/>
          <p:nvPr/>
        </p:nvSpPr>
        <p:spPr>
          <a:xfrm>
            <a:off x="973965" y="2049905"/>
            <a:ext cx="23185834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442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43" name="表"/>
          <p:cNvGraphicFramePr/>
          <p:nvPr/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4" name="入力層 (6 × 6)"/>
          <p:cNvSpPr txBox="1"/>
          <p:nvPr/>
        </p:nvSpPr>
        <p:spPr>
          <a:xfrm>
            <a:off x="3161535" y="11674362"/>
            <a:ext cx="397384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 (6 × 6)</a:t>
            </a:r>
          </a:p>
        </p:txBody>
      </p:sp>
      <p:sp>
        <p:nvSpPr>
          <p:cNvPr id="445" name="特徴マップ"/>
          <p:cNvSpPr txBox="1"/>
          <p:nvPr/>
        </p:nvSpPr>
        <p:spPr>
          <a:xfrm>
            <a:off x="18593106" y="11366185"/>
            <a:ext cx="2987997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特徴マップ</a:t>
            </a:r>
          </a:p>
        </p:txBody>
      </p:sp>
      <p:graphicFrame>
        <p:nvGraphicFramePr>
          <p:cNvPr id="446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7" name="カーネル ( 3× 3 )"/>
          <p:cNvSpPr txBox="1"/>
          <p:nvPr/>
        </p:nvSpPr>
        <p:spPr>
          <a:xfrm>
            <a:off x="11295025" y="10861896"/>
            <a:ext cx="474328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畳み込み層"/>
          <p:cNvSpPr txBox="1"/>
          <p:nvPr/>
        </p:nvSpPr>
        <p:spPr>
          <a:xfrm>
            <a:off x="10441521" y="300974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畳み込み層</a:t>
            </a:r>
          </a:p>
        </p:txBody>
      </p:sp>
      <p:sp>
        <p:nvSpPr>
          <p:cNvPr id="450" name="入力データに対してカーネルと呼ばれる小さな行列をスライドさせながら学習させる手法"/>
          <p:cNvSpPr txBox="1"/>
          <p:nvPr/>
        </p:nvSpPr>
        <p:spPr>
          <a:xfrm>
            <a:off x="973965" y="2049905"/>
            <a:ext cx="23185834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451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2" name="表"/>
          <p:cNvGraphicFramePr/>
          <p:nvPr/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3" name="入力層 (6 × 6)"/>
          <p:cNvSpPr txBox="1"/>
          <p:nvPr/>
        </p:nvSpPr>
        <p:spPr>
          <a:xfrm>
            <a:off x="3161535" y="11674362"/>
            <a:ext cx="397384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 (6 × 6)</a:t>
            </a:r>
          </a:p>
        </p:txBody>
      </p:sp>
      <p:sp>
        <p:nvSpPr>
          <p:cNvPr id="454" name="特徴マップ"/>
          <p:cNvSpPr txBox="1"/>
          <p:nvPr/>
        </p:nvSpPr>
        <p:spPr>
          <a:xfrm>
            <a:off x="18593106" y="11366185"/>
            <a:ext cx="2987997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特徴マップ</a:t>
            </a:r>
          </a:p>
        </p:txBody>
      </p:sp>
      <p:graphicFrame>
        <p:nvGraphicFramePr>
          <p:cNvPr id="455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6" name="カーネル ( 3× 3 )"/>
          <p:cNvSpPr txBox="1"/>
          <p:nvPr/>
        </p:nvSpPr>
        <p:spPr>
          <a:xfrm>
            <a:off x="11295025" y="10861896"/>
            <a:ext cx="474328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畳み込み層"/>
          <p:cNvSpPr txBox="1"/>
          <p:nvPr/>
        </p:nvSpPr>
        <p:spPr>
          <a:xfrm>
            <a:off x="10441521" y="300974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畳み込み層</a:t>
            </a:r>
          </a:p>
        </p:txBody>
      </p:sp>
      <p:sp>
        <p:nvSpPr>
          <p:cNvPr id="459" name="入力データに対してカーネルと呼ばれる小さな行列をスライドさせながら学習させる手法"/>
          <p:cNvSpPr txBox="1"/>
          <p:nvPr/>
        </p:nvSpPr>
        <p:spPr>
          <a:xfrm>
            <a:off x="973965" y="2049905"/>
            <a:ext cx="23185834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460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61" name="表"/>
          <p:cNvGraphicFramePr/>
          <p:nvPr/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2" name="入力層 (6 × 6)"/>
          <p:cNvSpPr txBox="1"/>
          <p:nvPr/>
        </p:nvSpPr>
        <p:spPr>
          <a:xfrm>
            <a:off x="3161535" y="11674362"/>
            <a:ext cx="397384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 (6 × 6)</a:t>
            </a:r>
          </a:p>
        </p:txBody>
      </p:sp>
      <p:sp>
        <p:nvSpPr>
          <p:cNvPr id="463" name="特徴マップ"/>
          <p:cNvSpPr txBox="1"/>
          <p:nvPr/>
        </p:nvSpPr>
        <p:spPr>
          <a:xfrm>
            <a:off x="18593106" y="11366185"/>
            <a:ext cx="2987997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特徴マップ</a:t>
            </a:r>
          </a:p>
        </p:txBody>
      </p:sp>
      <p:graphicFrame>
        <p:nvGraphicFramePr>
          <p:cNvPr id="464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5" name="カーネル ( 3× 3 )"/>
          <p:cNvSpPr txBox="1"/>
          <p:nvPr/>
        </p:nvSpPr>
        <p:spPr>
          <a:xfrm>
            <a:off x="11295025" y="10861896"/>
            <a:ext cx="474328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畳み込み層"/>
          <p:cNvSpPr txBox="1"/>
          <p:nvPr/>
        </p:nvSpPr>
        <p:spPr>
          <a:xfrm>
            <a:off x="10441521" y="300974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畳み込み層</a:t>
            </a:r>
          </a:p>
        </p:txBody>
      </p:sp>
      <p:sp>
        <p:nvSpPr>
          <p:cNvPr id="468" name="入力データに対してカーネルと呼ばれる小さな行列をスライドさせながら学習させる手法"/>
          <p:cNvSpPr txBox="1"/>
          <p:nvPr/>
        </p:nvSpPr>
        <p:spPr>
          <a:xfrm>
            <a:off x="973965" y="2049905"/>
            <a:ext cx="23185834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469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70" name="表"/>
          <p:cNvGraphicFramePr/>
          <p:nvPr/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1" name="入力層 (6 × 6)"/>
          <p:cNvSpPr txBox="1"/>
          <p:nvPr/>
        </p:nvSpPr>
        <p:spPr>
          <a:xfrm>
            <a:off x="3161535" y="11674362"/>
            <a:ext cx="397384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 (6 × 6)</a:t>
            </a:r>
          </a:p>
        </p:txBody>
      </p:sp>
      <p:sp>
        <p:nvSpPr>
          <p:cNvPr id="472" name="特徴マップ"/>
          <p:cNvSpPr txBox="1"/>
          <p:nvPr/>
        </p:nvSpPr>
        <p:spPr>
          <a:xfrm>
            <a:off x="18593106" y="11366185"/>
            <a:ext cx="2987997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特徴マップ</a:t>
            </a:r>
          </a:p>
        </p:txBody>
      </p:sp>
      <p:graphicFrame>
        <p:nvGraphicFramePr>
          <p:cNvPr id="473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4" name="カーネル ( 3× 3 )"/>
          <p:cNvSpPr txBox="1"/>
          <p:nvPr/>
        </p:nvSpPr>
        <p:spPr>
          <a:xfrm>
            <a:off x="11295025" y="10861896"/>
            <a:ext cx="474328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スクリーンショット 2021-11-16 7.41.48.png" descr="スクリーンショット 2021-11-16 7.41.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483" y="5662664"/>
            <a:ext cx="2644175" cy="263492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グループ"/>
          <p:cNvGrpSpPr/>
          <p:nvPr/>
        </p:nvGrpSpPr>
        <p:grpSpPr>
          <a:xfrm>
            <a:off x="9091493" y="2018276"/>
            <a:ext cx="600393" cy="527981"/>
            <a:chOff x="0" y="0"/>
            <a:chExt cx="600392" cy="527980"/>
          </a:xfrm>
        </p:grpSpPr>
        <p:pic>
          <p:nvPicPr>
            <p:cNvPr id="190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6571" t="44007" r="85477" b="44007"/>
            <a:stretch>
              <a:fillRect/>
            </a:stretch>
          </p:blipFill>
          <p:spPr>
            <a:xfrm>
              <a:off x="59861" y="40517"/>
              <a:ext cx="440471" cy="432612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91" name="255"/>
            <p:cNvSpPr txBox="1"/>
            <p:nvPr/>
          </p:nvSpPr>
          <p:spPr>
            <a:xfrm>
              <a:off x="0" y="0"/>
              <a:ext cx="440471" cy="297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192" name="255"/>
            <p:cNvSpPr txBox="1"/>
            <p:nvPr/>
          </p:nvSpPr>
          <p:spPr>
            <a:xfrm>
              <a:off x="159921" y="230029"/>
              <a:ext cx="440472" cy="297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193" name="線"/>
            <p:cNvSpPr/>
            <p:nvPr/>
          </p:nvSpPr>
          <p:spPr>
            <a:xfrm flipV="1">
              <a:off x="115478" y="146334"/>
              <a:ext cx="329810" cy="2211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9" name="グループ"/>
          <p:cNvGrpSpPr/>
          <p:nvPr/>
        </p:nvGrpSpPr>
        <p:grpSpPr>
          <a:xfrm>
            <a:off x="9078645" y="2646602"/>
            <a:ext cx="600393" cy="524316"/>
            <a:chOff x="0" y="0"/>
            <a:chExt cx="600392" cy="524315"/>
          </a:xfrm>
        </p:grpSpPr>
        <p:pic>
          <p:nvPicPr>
            <p:cNvPr id="195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14573" t="44007" r="77327" b="44007"/>
            <a:stretch>
              <a:fillRect/>
            </a:stretch>
          </p:blipFill>
          <p:spPr>
            <a:xfrm>
              <a:off x="76117" y="37274"/>
              <a:ext cx="445282" cy="429314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96" name="197"/>
            <p:cNvSpPr txBox="1"/>
            <p:nvPr/>
          </p:nvSpPr>
          <p:spPr>
            <a:xfrm>
              <a:off x="0" y="0"/>
              <a:ext cx="445281" cy="301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197</a:t>
              </a:r>
            </a:p>
          </p:txBody>
        </p:sp>
        <p:sp>
          <p:nvSpPr>
            <p:cNvPr id="197" name="255"/>
            <p:cNvSpPr txBox="1"/>
            <p:nvPr/>
          </p:nvSpPr>
          <p:spPr>
            <a:xfrm>
              <a:off x="155111" y="223111"/>
              <a:ext cx="445282" cy="301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198" name="線"/>
            <p:cNvSpPr/>
            <p:nvPr/>
          </p:nvSpPr>
          <p:spPr>
            <a:xfrm flipV="1">
              <a:off x="157596" y="144766"/>
              <a:ext cx="319890" cy="21445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4" name="グループ"/>
          <p:cNvGrpSpPr/>
          <p:nvPr/>
        </p:nvGrpSpPr>
        <p:grpSpPr>
          <a:xfrm>
            <a:off x="9082826" y="3272512"/>
            <a:ext cx="600393" cy="525484"/>
            <a:chOff x="0" y="0"/>
            <a:chExt cx="600392" cy="525483"/>
          </a:xfrm>
        </p:grpSpPr>
        <p:pic>
          <p:nvPicPr>
            <p:cNvPr id="200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14573" t="44007" r="77327" b="44007"/>
            <a:stretch>
              <a:fillRect/>
            </a:stretch>
          </p:blipFill>
          <p:spPr>
            <a:xfrm>
              <a:off x="91291" y="43417"/>
              <a:ext cx="443749" cy="427836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01" name="197"/>
            <p:cNvSpPr txBox="1"/>
            <p:nvPr/>
          </p:nvSpPr>
          <p:spPr>
            <a:xfrm>
              <a:off x="0" y="0"/>
              <a:ext cx="443748" cy="300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197</a:t>
              </a:r>
            </a:p>
          </p:txBody>
        </p:sp>
        <p:sp>
          <p:nvSpPr>
            <p:cNvPr id="202" name="255"/>
            <p:cNvSpPr txBox="1"/>
            <p:nvPr/>
          </p:nvSpPr>
          <p:spPr>
            <a:xfrm>
              <a:off x="156644" y="225316"/>
              <a:ext cx="443749" cy="300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03" name="線"/>
            <p:cNvSpPr/>
            <p:nvPr/>
          </p:nvSpPr>
          <p:spPr>
            <a:xfrm flipV="1">
              <a:off x="138374" y="149110"/>
              <a:ext cx="323051" cy="21658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9" name="グループ"/>
          <p:cNvGrpSpPr/>
          <p:nvPr/>
        </p:nvGrpSpPr>
        <p:grpSpPr>
          <a:xfrm>
            <a:off x="9078479" y="3899612"/>
            <a:ext cx="600394" cy="524271"/>
            <a:chOff x="0" y="0"/>
            <a:chExt cx="600392" cy="524269"/>
          </a:xfrm>
        </p:grpSpPr>
        <p:pic>
          <p:nvPicPr>
            <p:cNvPr id="205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30635" t="44007" r="61265" b="44007"/>
            <a:stretch>
              <a:fillRect/>
            </a:stretch>
          </p:blipFill>
          <p:spPr>
            <a:xfrm>
              <a:off x="76320" y="37225"/>
              <a:ext cx="445342" cy="429372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06" name="255"/>
            <p:cNvSpPr txBox="1"/>
            <p:nvPr/>
          </p:nvSpPr>
          <p:spPr>
            <a:xfrm>
              <a:off x="0" y="0"/>
              <a:ext cx="445341" cy="301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07" name="255"/>
            <p:cNvSpPr txBox="1"/>
            <p:nvPr/>
          </p:nvSpPr>
          <p:spPr>
            <a:xfrm>
              <a:off x="155051" y="223025"/>
              <a:ext cx="445342" cy="301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08" name="線"/>
            <p:cNvSpPr/>
            <p:nvPr/>
          </p:nvSpPr>
          <p:spPr>
            <a:xfrm flipV="1">
              <a:off x="154901" y="144786"/>
              <a:ext cx="319767" cy="21437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14" name="グループ"/>
          <p:cNvGrpSpPr/>
          <p:nvPr/>
        </p:nvGrpSpPr>
        <p:grpSpPr>
          <a:xfrm>
            <a:off x="9081691" y="4524204"/>
            <a:ext cx="600393" cy="528074"/>
            <a:chOff x="0" y="0"/>
            <a:chExt cx="600392" cy="528072"/>
          </a:xfrm>
        </p:grpSpPr>
        <p:pic>
          <p:nvPicPr>
            <p:cNvPr id="210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6655" t="55923" r="85393" b="31647"/>
            <a:stretch>
              <a:fillRect/>
            </a:stretch>
          </p:blipFill>
          <p:spPr>
            <a:xfrm>
              <a:off x="72353" y="35820"/>
              <a:ext cx="435179" cy="443245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11" name="125"/>
            <p:cNvSpPr txBox="1"/>
            <p:nvPr/>
          </p:nvSpPr>
          <p:spPr>
            <a:xfrm>
              <a:off x="0" y="0"/>
              <a:ext cx="435179" cy="294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125</a:t>
              </a:r>
            </a:p>
          </p:txBody>
        </p:sp>
        <p:sp>
          <p:nvSpPr>
            <p:cNvPr id="212" name="255"/>
            <p:cNvSpPr txBox="1"/>
            <p:nvPr/>
          </p:nvSpPr>
          <p:spPr>
            <a:xfrm>
              <a:off x="165213" y="233701"/>
              <a:ext cx="435180" cy="2943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13" name="線"/>
            <p:cNvSpPr/>
            <p:nvPr/>
          </p:nvSpPr>
          <p:spPr>
            <a:xfrm flipV="1">
              <a:off x="118588" y="163706"/>
              <a:ext cx="322187" cy="21600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0" name="グループ"/>
          <p:cNvGrpSpPr/>
          <p:nvPr/>
        </p:nvGrpSpPr>
        <p:grpSpPr>
          <a:xfrm>
            <a:off x="9035302" y="5150659"/>
            <a:ext cx="600393" cy="528152"/>
            <a:chOff x="0" y="0"/>
            <a:chExt cx="600392" cy="528150"/>
          </a:xfrm>
        </p:grpSpPr>
        <p:pic>
          <p:nvPicPr>
            <p:cNvPr id="215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14488" t="55358" r="77411" b="31910"/>
            <a:stretch>
              <a:fillRect/>
            </a:stretch>
          </p:blipFill>
          <p:spPr>
            <a:xfrm>
              <a:off x="107872" y="22853"/>
              <a:ext cx="435073" cy="445604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19" name="グループ"/>
            <p:cNvGrpSpPr/>
            <p:nvPr/>
          </p:nvGrpSpPr>
          <p:grpSpPr>
            <a:xfrm>
              <a:off x="0" y="0"/>
              <a:ext cx="600393" cy="528151"/>
              <a:chOff x="0" y="0"/>
              <a:chExt cx="600392" cy="528150"/>
            </a:xfrm>
          </p:grpSpPr>
          <p:sp>
            <p:nvSpPr>
              <p:cNvPr id="216" name="197"/>
              <p:cNvSpPr txBox="1"/>
              <p:nvPr/>
            </p:nvSpPr>
            <p:spPr>
              <a:xfrm>
                <a:off x="0" y="0"/>
                <a:ext cx="435073" cy="2942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>
                    <a:latin typeface="ヒラギノ丸ゴ ProN W4"/>
                    <a:ea typeface="ヒラギノ丸ゴ ProN W4"/>
                    <a:cs typeface="ヒラギノ丸ゴ ProN W4"/>
                    <a:sym typeface="ヒラギノ丸ゴ ProN W4"/>
                  </a:defRPr>
                </a:lvl1pPr>
              </a:lstStyle>
              <a:p>
                <a:r>
                  <a:t>197</a:t>
                </a:r>
              </a:p>
            </p:txBody>
          </p:sp>
          <p:sp>
            <p:nvSpPr>
              <p:cNvPr id="217" name="255"/>
              <p:cNvSpPr txBox="1"/>
              <p:nvPr/>
            </p:nvSpPr>
            <p:spPr>
              <a:xfrm>
                <a:off x="165319" y="233852"/>
                <a:ext cx="435074" cy="2942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>
                    <a:latin typeface="ヒラギノ丸ゴ ProN W4"/>
                    <a:ea typeface="ヒラギノ丸ゴ ProN W4"/>
                    <a:cs typeface="ヒラギノ丸ゴ ProN W4"/>
                    <a:sym typeface="ヒラギノ丸ゴ ProN W4"/>
                  </a:defRPr>
                </a:lvl1pPr>
              </a:lstStyle>
              <a:p>
                <a:r>
                  <a:t>255</a:t>
                </a:r>
              </a:p>
            </p:txBody>
          </p:sp>
          <p:sp>
            <p:nvSpPr>
              <p:cNvPr id="218" name="線"/>
              <p:cNvSpPr/>
              <p:nvPr/>
            </p:nvSpPr>
            <p:spPr>
              <a:xfrm flipV="1">
                <a:off x="181945" y="151858"/>
                <a:ext cx="322394" cy="216139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26" name="グループ"/>
          <p:cNvGrpSpPr/>
          <p:nvPr/>
        </p:nvGrpSpPr>
        <p:grpSpPr>
          <a:xfrm>
            <a:off x="9049553" y="5778145"/>
            <a:ext cx="600393" cy="526167"/>
            <a:chOff x="0" y="0"/>
            <a:chExt cx="600392" cy="526165"/>
          </a:xfrm>
        </p:grpSpPr>
        <p:pic>
          <p:nvPicPr>
            <p:cNvPr id="221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14573" t="44007" r="77327" b="43428"/>
            <a:stretch>
              <a:fillRect/>
            </a:stretch>
          </p:blipFill>
          <p:spPr>
            <a:xfrm>
              <a:off x="96349" y="27862"/>
              <a:ext cx="437763" cy="442465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25" name="グループ"/>
            <p:cNvGrpSpPr/>
            <p:nvPr/>
          </p:nvGrpSpPr>
          <p:grpSpPr>
            <a:xfrm>
              <a:off x="-1" y="0"/>
              <a:ext cx="600394" cy="526166"/>
              <a:chOff x="0" y="0"/>
              <a:chExt cx="600392" cy="526165"/>
            </a:xfrm>
          </p:grpSpPr>
          <p:sp>
            <p:nvSpPr>
              <p:cNvPr id="222" name="197"/>
              <p:cNvSpPr txBox="1"/>
              <p:nvPr/>
            </p:nvSpPr>
            <p:spPr>
              <a:xfrm>
                <a:off x="0" y="0"/>
                <a:ext cx="437762" cy="2961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>
                    <a:latin typeface="ヒラギノ丸ゴ ProN W4"/>
                    <a:ea typeface="ヒラギノ丸ゴ ProN W4"/>
                    <a:cs typeface="ヒラギノ丸ゴ ProN W4"/>
                    <a:sym typeface="ヒラギノ丸ゴ ProN W4"/>
                  </a:defRPr>
                </a:lvl1pPr>
              </a:lstStyle>
              <a:p>
                <a:r>
                  <a:t>197</a:t>
                </a:r>
              </a:p>
            </p:txBody>
          </p:sp>
          <p:sp>
            <p:nvSpPr>
              <p:cNvPr id="223" name="255"/>
              <p:cNvSpPr txBox="1"/>
              <p:nvPr/>
            </p:nvSpPr>
            <p:spPr>
              <a:xfrm>
                <a:off x="162630" y="230047"/>
                <a:ext cx="437763" cy="2961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>
                    <a:latin typeface="ヒラギノ丸ゴ ProN W4"/>
                    <a:ea typeface="ヒラギノ丸ゴ ProN W4"/>
                    <a:cs typeface="ヒラギノ丸ゴ ProN W4"/>
                    <a:sym typeface="ヒラギノ丸ゴ ProN W4"/>
                  </a:defRPr>
                </a:lvl1pPr>
              </a:lstStyle>
              <a:p>
                <a:r>
                  <a:t>255</a:t>
                </a:r>
              </a:p>
            </p:txBody>
          </p:sp>
          <p:sp>
            <p:nvSpPr>
              <p:cNvPr id="224" name="線"/>
              <p:cNvSpPr/>
              <p:nvPr/>
            </p:nvSpPr>
            <p:spPr>
              <a:xfrm flipV="1">
                <a:off x="136723" y="156824"/>
                <a:ext cx="317149" cy="21262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31" name="グループ"/>
          <p:cNvGrpSpPr/>
          <p:nvPr/>
        </p:nvGrpSpPr>
        <p:grpSpPr>
          <a:xfrm>
            <a:off x="9050560" y="6404498"/>
            <a:ext cx="600393" cy="526448"/>
            <a:chOff x="0" y="0"/>
            <a:chExt cx="600392" cy="526446"/>
          </a:xfrm>
        </p:grpSpPr>
        <p:pic>
          <p:nvPicPr>
            <p:cNvPr id="227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30635" t="55881" r="61265" b="31584"/>
            <a:stretch>
              <a:fillRect/>
            </a:stretch>
          </p:blipFill>
          <p:spPr>
            <a:xfrm>
              <a:off x="97982" y="40174"/>
              <a:ext cx="437382" cy="441068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28" name="123"/>
            <p:cNvSpPr txBox="1"/>
            <p:nvPr/>
          </p:nvSpPr>
          <p:spPr>
            <a:xfrm>
              <a:off x="0" y="0"/>
              <a:ext cx="437381" cy="295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123</a:t>
              </a:r>
            </a:p>
          </p:txBody>
        </p:sp>
        <p:sp>
          <p:nvSpPr>
            <p:cNvPr id="229" name="255"/>
            <p:cNvSpPr txBox="1"/>
            <p:nvPr/>
          </p:nvSpPr>
          <p:spPr>
            <a:xfrm>
              <a:off x="163011" y="230586"/>
              <a:ext cx="437382" cy="295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30" name="線"/>
            <p:cNvSpPr/>
            <p:nvPr/>
          </p:nvSpPr>
          <p:spPr>
            <a:xfrm flipV="1">
              <a:off x="167687" y="168221"/>
              <a:ext cx="317892" cy="21312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6" name="グループ"/>
          <p:cNvGrpSpPr/>
          <p:nvPr/>
        </p:nvGrpSpPr>
        <p:grpSpPr>
          <a:xfrm>
            <a:off x="9081520" y="7030204"/>
            <a:ext cx="600393" cy="528024"/>
            <a:chOff x="0" y="0"/>
            <a:chExt cx="600392" cy="528023"/>
          </a:xfrm>
        </p:grpSpPr>
        <p:pic>
          <p:nvPicPr>
            <p:cNvPr id="232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6655" t="55923" r="85393" b="31647"/>
            <a:stretch>
              <a:fillRect/>
            </a:stretch>
          </p:blipFill>
          <p:spPr>
            <a:xfrm>
              <a:off x="72566" y="32997"/>
              <a:ext cx="435246" cy="443313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33" name="125"/>
            <p:cNvSpPr txBox="1"/>
            <p:nvPr/>
          </p:nvSpPr>
          <p:spPr>
            <a:xfrm>
              <a:off x="0" y="0"/>
              <a:ext cx="435245" cy="294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125</a:t>
              </a:r>
            </a:p>
          </p:txBody>
        </p:sp>
        <p:sp>
          <p:nvSpPr>
            <p:cNvPr id="234" name="255"/>
            <p:cNvSpPr txBox="1"/>
            <p:nvPr/>
          </p:nvSpPr>
          <p:spPr>
            <a:xfrm>
              <a:off x="165147" y="233607"/>
              <a:ext cx="435246" cy="294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35" name="線"/>
            <p:cNvSpPr/>
            <p:nvPr/>
          </p:nvSpPr>
          <p:spPr>
            <a:xfrm flipV="1">
              <a:off x="112025" y="136688"/>
              <a:ext cx="322057" cy="21591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2" name="グループ"/>
          <p:cNvGrpSpPr/>
          <p:nvPr/>
        </p:nvGrpSpPr>
        <p:grpSpPr>
          <a:xfrm>
            <a:off x="9043927" y="7658399"/>
            <a:ext cx="600393" cy="524620"/>
            <a:chOff x="0" y="0"/>
            <a:chExt cx="600392" cy="524618"/>
          </a:xfrm>
        </p:grpSpPr>
        <p:pic>
          <p:nvPicPr>
            <p:cNvPr id="237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14397" t="68364" r="77502" b="18903"/>
            <a:stretch>
              <a:fillRect/>
            </a:stretch>
          </p:blipFill>
          <p:spPr>
            <a:xfrm>
              <a:off x="87370" y="28266"/>
              <a:ext cx="439859" cy="450505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41" name="グループ"/>
            <p:cNvGrpSpPr/>
            <p:nvPr/>
          </p:nvGrpSpPr>
          <p:grpSpPr>
            <a:xfrm>
              <a:off x="-1" y="-1"/>
              <a:ext cx="600394" cy="524620"/>
              <a:chOff x="0" y="0"/>
              <a:chExt cx="600392" cy="524618"/>
            </a:xfrm>
          </p:grpSpPr>
          <p:sp>
            <p:nvSpPr>
              <p:cNvPr id="238" name="165"/>
              <p:cNvSpPr txBox="1"/>
              <p:nvPr/>
            </p:nvSpPr>
            <p:spPr>
              <a:xfrm>
                <a:off x="0" y="0"/>
                <a:ext cx="439858" cy="2975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>
                    <a:solidFill>
                      <a:srgbClr val="FFFFFF"/>
                    </a:solidFill>
                    <a:latin typeface="ヒラギノ丸ゴ ProN W4"/>
                    <a:ea typeface="ヒラギノ丸ゴ ProN W4"/>
                    <a:cs typeface="ヒラギノ丸ゴ ProN W4"/>
                    <a:sym typeface="ヒラギノ丸ゴ ProN W4"/>
                  </a:defRPr>
                </a:lvl1pPr>
              </a:lstStyle>
              <a:p>
                <a:r>
                  <a:t>165</a:t>
                </a:r>
              </a:p>
            </p:txBody>
          </p:sp>
          <p:sp>
            <p:nvSpPr>
              <p:cNvPr id="239" name="255"/>
              <p:cNvSpPr txBox="1"/>
              <p:nvPr/>
            </p:nvSpPr>
            <p:spPr>
              <a:xfrm>
                <a:off x="160534" y="227083"/>
                <a:ext cx="439859" cy="2975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>
                    <a:solidFill>
                      <a:srgbClr val="FFFFFF"/>
                    </a:solidFill>
                    <a:latin typeface="ヒラギノ丸ゴ ProN W4"/>
                    <a:ea typeface="ヒラギノ丸ゴ ProN W4"/>
                    <a:cs typeface="ヒラギノ丸ゴ ProN W4"/>
                    <a:sym typeface="ヒラギノ丸ゴ ProN W4"/>
                  </a:defRPr>
                </a:lvl1pPr>
              </a:lstStyle>
              <a:p>
                <a:r>
                  <a:t>255</a:t>
                </a:r>
              </a:p>
            </p:txBody>
          </p:sp>
          <p:sp>
            <p:nvSpPr>
              <p:cNvPr id="240" name="線"/>
              <p:cNvSpPr/>
              <p:nvPr/>
            </p:nvSpPr>
            <p:spPr>
              <a:xfrm flipV="1">
                <a:off x="159211" y="148635"/>
                <a:ext cx="313062" cy="209882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48" name="グループ"/>
          <p:cNvGrpSpPr/>
          <p:nvPr/>
        </p:nvGrpSpPr>
        <p:grpSpPr>
          <a:xfrm>
            <a:off x="9072104" y="8284514"/>
            <a:ext cx="600393" cy="525378"/>
            <a:chOff x="0" y="0"/>
            <a:chExt cx="600392" cy="525377"/>
          </a:xfrm>
        </p:grpSpPr>
        <p:pic>
          <p:nvPicPr>
            <p:cNvPr id="243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14573" t="44007" r="77327" b="43428"/>
            <a:stretch>
              <a:fillRect/>
            </a:stretch>
          </p:blipFill>
          <p:spPr>
            <a:xfrm>
              <a:off x="84024" y="39643"/>
              <a:ext cx="438831" cy="443544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47" name="グループ"/>
            <p:cNvGrpSpPr/>
            <p:nvPr/>
          </p:nvGrpSpPr>
          <p:grpSpPr>
            <a:xfrm>
              <a:off x="0" y="0"/>
              <a:ext cx="600393" cy="525378"/>
              <a:chOff x="0" y="0"/>
              <a:chExt cx="600392" cy="525377"/>
            </a:xfrm>
          </p:grpSpPr>
          <p:sp>
            <p:nvSpPr>
              <p:cNvPr id="244" name="197"/>
              <p:cNvSpPr txBox="1"/>
              <p:nvPr/>
            </p:nvSpPr>
            <p:spPr>
              <a:xfrm>
                <a:off x="0" y="0"/>
                <a:ext cx="438830" cy="296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>
                    <a:latin typeface="ヒラギノ丸ゴ ProN W4"/>
                    <a:ea typeface="ヒラギノ丸ゴ ProN W4"/>
                    <a:cs typeface="ヒラギノ丸ゴ ProN W4"/>
                    <a:sym typeface="ヒラギノ丸ゴ ProN W4"/>
                  </a:defRPr>
                </a:lvl1pPr>
              </a:lstStyle>
              <a:p>
                <a:r>
                  <a:t>197</a:t>
                </a:r>
              </a:p>
            </p:txBody>
          </p:sp>
          <p:sp>
            <p:nvSpPr>
              <p:cNvPr id="245" name="255"/>
              <p:cNvSpPr txBox="1"/>
              <p:nvPr/>
            </p:nvSpPr>
            <p:spPr>
              <a:xfrm>
                <a:off x="161562" y="228536"/>
                <a:ext cx="438831" cy="2968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300">
                    <a:latin typeface="ヒラギノ丸ゴ ProN W4"/>
                    <a:ea typeface="ヒラギノ丸ゴ ProN W4"/>
                    <a:cs typeface="ヒラギノ丸ゴ ProN W4"/>
                    <a:sym typeface="ヒラギノ丸ゴ ProN W4"/>
                  </a:defRPr>
                </a:lvl1pPr>
              </a:lstStyle>
              <a:p>
                <a:r>
                  <a:t>255</a:t>
                </a:r>
              </a:p>
            </p:txBody>
          </p:sp>
          <p:sp>
            <p:nvSpPr>
              <p:cNvPr id="246" name="線"/>
              <p:cNvSpPr/>
              <p:nvPr/>
            </p:nvSpPr>
            <p:spPr>
              <a:xfrm flipV="1">
                <a:off x="131950" y="146010"/>
                <a:ext cx="315066" cy="211226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53" name="グループ"/>
          <p:cNvGrpSpPr/>
          <p:nvPr/>
        </p:nvGrpSpPr>
        <p:grpSpPr>
          <a:xfrm>
            <a:off x="9071947" y="8911029"/>
            <a:ext cx="600393" cy="525335"/>
            <a:chOff x="0" y="0"/>
            <a:chExt cx="600392" cy="525334"/>
          </a:xfrm>
        </p:grpSpPr>
        <p:pic>
          <p:nvPicPr>
            <p:cNvPr id="249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30635" t="68403" r="61265" b="19061"/>
            <a:stretch>
              <a:fillRect/>
            </a:stretch>
          </p:blipFill>
          <p:spPr>
            <a:xfrm>
              <a:off x="84210" y="52146"/>
              <a:ext cx="438889" cy="442588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50" name="197"/>
            <p:cNvSpPr txBox="1"/>
            <p:nvPr/>
          </p:nvSpPr>
          <p:spPr>
            <a:xfrm>
              <a:off x="0" y="0"/>
              <a:ext cx="438889" cy="296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197</a:t>
              </a:r>
            </a:p>
          </p:txBody>
        </p:sp>
        <p:sp>
          <p:nvSpPr>
            <p:cNvPr id="251" name="255"/>
            <p:cNvSpPr txBox="1"/>
            <p:nvPr/>
          </p:nvSpPr>
          <p:spPr>
            <a:xfrm>
              <a:off x="161503" y="228454"/>
              <a:ext cx="438890" cy="296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52" name="線"/>
            <p:cNvSpPr/>
            <p:nvPr/>
          </p:nvSpPr>
          <p:spPr>
            <a:xfrm flipV="1">
              <a:off x="153693" y="158077"/>
              <a:ext cx="314952" cy="2111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58" name="グループ"/>
          <p:cNvGrpSpPr/>
          <p:nvPr/>
        </p:nvGrpSpPr>
        <p:grpSpPr>
          <a:xfrm>
            <a:off x="9085363" y="9528021"/>
            <a:ext cx="600393" cy="544339"/>
            <a:chOff x="0" y="0"/>
            <a:chExt cx="600392" cy="544337"/>
          </a:xfrm>
        </p:grpSpPr>
        <p:pic>
          <p:nvPicPr>
            <p:cNvPr id="254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6655" t="55923" r="85393" b="31647"/>
            <a:stretch>
              <a:fillRect/>
            </a:stretch>
          </p:blipFill>
          <p:spPr>
            <a:xfrm>
              <a:off x="67741" y="48681"/>
              <a:ext cx="442803" cy="45101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55" name="125"/>
            <p:cNvSpPr txBox="1"/>
            <p:nvPr/>
          </p:nvSpPr>
          <p:spPr>
            <a:xfrm>
              <a:off x="0" y="0"/>
              <a:ext cx="442803" cy="299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125</a:t>
              </a:r>
            </a:p>
          </p:txBody>
        </p:sp>
        <p:sp>
          <p:nvSpPr>
            <p:cNvPr id="256" name="255"/>
            <p:cNvSpPr txBox="1"/>
            <p:nvPr/>
          </p:nvSpPr>
          <p:spPr>
            <a:xfrm>
              <a:off x="157589" y="244810"/>
              <a:ext cx="442804" cy="299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57" name="線"/>
            <p:cNvSpPr/>
            <p:nvPr/>
          </p:nvSpPr>
          <p:spPr>
            <a:xfrm flipV="1">
              <a:off x="108890" y="165281"/>
              <a:ext cx="325001" cy="217886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3" name="グループ"/>
          <p:cNvGrpSpPr/>
          <p:nvPr/>
        </p:nvGrpSpPr>
        <p:grpSpPr>
          <a:xfrm>
            <a:off x="9082852" y="10154925"/>
            <a:ext cx="600393" cy="543518"/>
            <a:chOff x="0" y="0"/>
            <a:chExt cx="600392" cy="543517"/>
          </a:xfrm>
        </p:grpSpPr>
        <p:pic>
          <p:nvPicPr>
            <p:cNvPr id="259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14488" t="55358" r="77411" b="31910"/>
            <a:stretch>
              <a:fillRect/>
            </a:stretch>
          </p:blipFill>
          <p:spPr>
            <a:xfrm>
              <a:off x="70903" y="30785"/>
              <a:ext cx="443739" cy="454479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60" name="197"/>
            <p:cNvSpPr txBox="1"/>
            <p:nvPr/>
          </p:nvSpPr>
          <p:spPr>
            <a:xfrm>
              <a:off x="0" y="0"/>
              <a:ext cx="443738" cy="3001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197</a:t>
              </a:r>
            </a:p>
          </p:txBody>
        </p:sp>
        <p:sp>
          <p:nvSpPr>
            <p:cNvPr id="261" name="255"/>
            <p:cNvSpPr txBox="1"/>
            <p:nvPr/>
          </p:nvSpPr>
          <p:spPr>
            <a:xfrm>
              <a:off x="156654" y="243356"/>
              <a:ext cx="443739" cy="300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62" name="線"/>
            <p:cNvSpPr/>
            <p:nvPr/>
          </p:nvSpPr>
          <p:spPr>
            <a:xfrm flipV="1">
              <a:off x="145072" y="149766"/>
              <a:ext cx="323072" cy="21659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8" name="グループ"/>
          <p:cNvGrpSpPr/>
          <p:nvPr/>
        </p:nvGrpSpPr>
        <p:grpSpPr>
          <a:xfrm>
            <a:off x="9062790" y="10781223"/>
            <a:ext cx="600393" cy="543909"/>
            <a:chOff x="0" y="0"/>
            <a:chExt cx="600392" cy="543907"/>
          </a:xfrm>
        </p:grpSpPr>
        <p:pic>
          <p:nvPicPr>
            <p:cNvPr id="264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14573" t="44007" r="77327" b="43428"/>
            <a:stretch>
              <a:fillRect/>
            </a:stretch>
          </p:blipFill>
          <p:spPr>
            <a:xfrm>
              <a:off x="93300" y="32583"/>
              <a:ext cx="443294" cy="448054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65" name="197"/>
            <p:cNvSpPr txBox="1"/>
            <p:nvPr/>
          </p:nvSpPr>
          <p:spPr>
            <a:xfrm>
              <a:off x="0" y="0"/>
              <a:ext cx="443293" cy="299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197</a:t>
              </a:r>
            </a:p>
          </p:txBody>
        </p:sp>
        <p:sp>
          <p:nvSpPr>
            <p:cNvPr id="266" name="255"/>
            <p:cNvSpPr txBox="1"/>
            <p:nvPr/>
          </p:nvSpPr>
          <p:spPr>
            <a:xfrm>
              <a:off x="157099" y="244048"/>
              <a:ext cx="443294" cy="299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67" name="線"/>
            <p:cNvSpPr/>
            <p:nvPr/>
          </p:nvSpPr>
          <p:spPr>
            <a:xfrm flipV="1">
              <a:off x="139672" y="148044"/>
              <a:ext cx="323990" cy="21720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3" name="グループ"/>
          <p:cNvGrpSpPr/>
          <p:nvPr/>
        </p:nvGrpSpPr>
        <p:grpSpPr>
          <a:xfrm>
            <a:off x="9069328" y="11417362"/>
            <a:ext cx="600393" cy="524619"/>
            <a:chOff x="0" y="0"/>
            <a:chExt cx="600392" cy="524618"/>
          </a:xfrm>
        </p:grpSpPr>
        <p:pic>
          <p:nvPicPr>
            <p:cNvPr id="269" name="スクリーンショット 2021-11-07 23.58.58.png" descr="スクリーンショット 2021-11-07 23.58.58.png"/>
            <p:cNvPicPr>
              <a:picLocks noChangeAspect="1"/>
            </p:cNvPicPr>
            <p:nvPr/>
          </p:nvPicPr>
          <p:blipFill>
            <a:blip r:embed="rId3"/>
            <a:srcRect l="30726" t="80914" r="61174" b="6550"/>
            <a:stretch>
              <a:fillRect/>
            </a:stretch>
          </p:blipFill>
          <p:spPr>
            <a:xfrm>
              <a:off x="78637" y="27517"/>
              <a:ext cx="439858" cy="443566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70" name="255"/>
            <p:cNvSpPr txBox="1"/>
            <p:nvPr/>
          </p:nvSpPr>
          <p:spPr>
            <a:xfrm>
              <a:off x="0" y="0"/>
              <a:ext cx="439858" cy="297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71" name="255"/>
            <p:cNvSpPr txBox="1"/>
            <p:nvPr/>
          </p:nvSpPr>
          <p:spPr>
            <a:xfrm>
              <a:off x="160534" y="227083"/>
              <a:ext cx="439859" cy="297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255</a:t>
              </a:r>
            </a:p>
          </p:txBody>
        </p:sp>
        <p:sp>
          <p:nvSpPr>
            <p:cNvPr id="272" name="線"/>
            <p:cNvSpPr/>
            <p:nvPr/>
          </p:nvSpPr>
          <p:spPr>
            <a:xfrm flipV="1">
              <a:off x="147671" y="144396"/>
              <a:ext cx="313062" cy="20988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8" name="グループ"/>
          <p:cNvGrpSpPr/>
          <p:nvPr/>
        </p:nvGrpSpPr>
        <p:grpSpPr>
          <a:xfrm>
            <a:off x="16255728" y="3302285"/>
            <a:ext cx="2518792" cy="1718543"/>
            <a:chOff x="0" y="0"/>
            <a:chExt cx="2518790" cy="1718542"/>
          </a:xfrm>
        </p:grpSpPr>
        <p:sp>
          <p:nvSpPr>
            <p:cNvPr id="274" name="楕円"/>
            <p:cNvSpPr/>
            <p:nvPr/>
          </p:nvSpPr>
          <p:spPr>
            <a:xfrm>
              <a:off x="0" y="14130"/>
              <a:ext cx="2518791" cy="169028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275" name="h"/>
            <p:cNvSpPr txBox="1"/>
            <p:nvPr/>
          </p:nvSpPr>
          <p:spPr>
            <a:xfrm>
              <a:off x="1681125" y="503670"/>
              <a:ext cx="317079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Apple Chancery"/>
                  <a:ea typeface="Apple Chancery"/>
                  <a:cs typeface="Apple Chancery"/>
                  <a:sym typeface="Apple Chancery"/>
                </a:defRPr>
              </a:lvl1pPr>
            </a:lstStyle>
            <a:p>
              <a:pPr>
                <a:defRPr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pPr>
              <a:r>
                <a:rPr>
                  <a:latin typeface="Apple Chancery"/>
                  <a:ea typeface="Apple Chancery"/>
                  <a:cs typeface="Apple Chancery"/>
                  <a:sym typeface="Apple Chancery"/>
                </a:rPr>
                <a:t>h</a:t>
              </a:r>
            </a:p>
          </p:txBody>
        </p:sp>
        <p:sp>
          <p:nvSpPr>
            <p:cNvPr id="276" name="μ"/>
            <p:cNvSpPr txBox="1"/>
            <p:nvPr/>
          </p:nvSpPr>
          <p:spPr>
            <a:xfrm>
              <a:off x="528509" y="617971"/>
              <a:ext cx="495301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μ</a:t>
              </a:r>
            </a:p>
          </p:txBody>
        </p:sp>
        <p:sp>
          <p:nvSpPr>
            <p:cNvPr id="277" name="線"/>
            <p:cNvSpPr/>
            <p:nvPr/>
          </p:nvSpPr>
          <p:spPr>
            <a:xfrm flipV="1">
              <a:off x="1259395" y="0"/>
              <a:ext cx="1" cy="17185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3" name="グループ"/>
          <p:cNvGrpSpPr/>
          <p:nvPr/>
        </p:nvGrpSpPr>
        <p:grpSpPr>
          <a:xfrm>
            <a:off x="16247129" y="5862573"/>
            <a:ext cx="2518791" cy="1718543"/>
            <a:chOff x="0" y="0"/>
            <a:chExt cx="2518790" cy="1718542"/>
          </a:xfrm>
        </p:grpSpPr>
        <p:sp>
          <p:nvSpPr>
            <p:cNvPr id="279" name="楕円"/>
            <p:cNvSpPr/>
            <p:nvPr/>
          </p:nvSpPr>
          <p:spPr>
            <a:xfrm>
              <a:off x="0" y="14130"/>
              <a:ext cx="2518791" cy="169028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280" name="h"/>
            <p:cNvSpPr txBox="1"/>
            <p:nvPr/>
          </p:nvSpPr>
          <p:spPr>
            <a:xfrm>
              <a:off x="1681125" y="503670"/>
              <a:ext cx="317079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Apple Chancery"/>
                  <a:ea typeface="Apple Chancery"/>
                  <a:cs typeface="Apple Chancery"/>
                  <a:sym typeface="Apple Chancery"/>
                </a:defRPr>
              </a:lvl1pPr>
            </a:lstStyle>
            <a:p>
              <a:pPr>
                <a:defRPr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pPr>
              <a:r>
                <a:rPr>
                  <a:latin typeface="Apple Chancery"/>
                  <a:ea typeface="Apple Chancery"/>
                  <a:cs typeface="Apple Chancery"/>
                  <a:sym typeface="Apple Chancery"/>
                </a:rPr>
                <a:t>h</a:t>
              </a:r>
            </a:p>
          </p:txBody>
        </p:sp>
        <p:sp>
          <p:nvSpPr>
            <p:cNvPr id="281" name="μ"/>
            <p:cNvSpPr txBox="1"/>
            <p:nvPr/>
          </p:nvSpPr>
          <p:spPr>
            <a:xfrm>
              <a:off x="528509" y="617971"/>
              <a:ext cx="495301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μ</a:t>
              </a:r>
            </a:p>
          </p:txBody>
        </p:sp>
        <p:sp>
          <p:nvSpPr>
            <p:cNvPr id="282" name="線"/>
            <p:cNvSpPr/>
            <p:nvPr/>
          </p:nvSpPr>
          <p:spPr>
            <a:xfrm flipV="1">
              <a:off x="1259395" y="0"/>
              <a:ext cx="1" cy="17185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8" name="グループ"/>
          <p:cNvGrpSpPr/>
          <p:nvPr/>
        </p:nvGrpSpPr>
        <p:grpSpPr>
          <a:xfrm>
            <a:off x="16218056" y="8695172"/>
            <a:ext cx="2518792" cy="1718543"/>
            <a:chOff x="0" y="0"/>
            <a:chExt cx="2518790" cy="1718542"/>
          </a:xfrm>
        </p:grpSpPr>
        <p:sp>
          <p:nvSpPr>
            <p:cNvPr id="284" name="楕円"/>
            <p:cNvSpPr/>
            <p:nvPr/>
          </p:nvSpPr>
          <p:spPr>
            <a:xfrm>
              <a:off x="0" y="14130"/>
              <a:ext cx="2518791" cy="169028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sp>
          <p:nvSpPr>
            <p:cNvPr id="285" name="h"/>
            <p:cNvSpPr txBox="1"/>
            <p:nvPr/>
          </p:nvSpPr>
          <p:spPr>
            <a:xfrm>
              <a:off x="1681125" y="503670"/>
              <a:ext cx="317079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Apple Chancery"/>
                  <a:ea typeface="Apple Chancery"/>
                  <a:cs typeface="Apple Chancery"/>
                  <a:sym typeface="Apple Chancery"/>
                </a:defRPr>
              </a:lvl1pPr>
            </a:lstStyle>
            <a:p>
              <a:pPr>
                <a:defRPr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pPr>
              <a:r>
                <a:rPr>
                  <a:latin typeface="Apple Chancery"/>
                  <a:ea typeface="Apple Chancery"/>
                  <a:cs typeface="Apple Chancery"/>
                  <a:sym typeface="Apple Chancery"/>
                </a:rPr>
                <a:t>h</a:t>
              </a:r>
            </a:p>
          </p:txBody>
        </p:sp>
        <p:sp>
          <p:nvSpPr>
            <p:cNvPr id="286" name="μ"/>
            <p:cNvSpPr txBox="1"/>
            <p:nvPr/>
          </p:nvSpPr>
          <p:spPr>
            <a:xfrm>
              <a:off x="528509" y="617971"/>
              <a:ext cx="495301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ヒラギノ丸ゴ ProN W4"/>
                  <a:ea typeface="ヒラギノ丸ゴ ProN W4"/>
                  <a:cs typeface="ヒラギノ丸ゴ ProN W4"/>
                  <a:sym typeface="ヒラギノ丸ゴ ProN W4"/>
                </a:defRPr>
              </a:lvl1pPr>
            </a:lstStyle>
            <a:p>
              <a:r>
                <a:t>μ</a:t>
              </a:r>
            </a:p>
          </p:txBody>
        </p:sp>
        <p:sp>
          <p:nvSpPr>
            <p:cNvPr id="287" name="線"/>
            <p:cNvSpPr/>
            <p:nvPr/>
          </p:nvSpPr>
          <p:spPr>
            <a:xfrm flipV="1">
              <a:off x="1259395" y="0"/>
              <a:ext cx="1" cy="17185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89" name="線"/>
          <p:cNvSpPr/>
          <p:nvPr/>
        </p:nvSpPr>
        <p:spPr>
          <a:xfrm>
            <a:off x="10051654" y="2260152"/>
            <a:ext cx="5657644" cy="18893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0" name="線"/>
          <p:cNvSpPr/>
          <p:nvPr/>
        </p:nvSpPr>
        <p:spPr>
          <a:xfrm>
            <a:off x="10085507" y="2267980"/>
            <a:ext cx="5539868" cy="75939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1" name="線"/>
          <p:cNvSpPr/>
          <p:nvPr/>
        </p:nvSpPr>
        <p:spPr>
          <a:xfrm>
            <a:off x="10027497" y="2228515"/>
            <a:ext cx="5628789" cy="4704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2" name="線"/>
          <p:cNvSpPr/>
          <p:nvPr/>
        </p:nvSpPr>
        <p:spPr>
          <a:xfrm>
            <a:off x="10255075" y="2828926"/>
            <a:ext cx="5454222" cy="13549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3" name="線"/>
          <p:cNvSpPr/>
          <p:nvPr/>
        </p:nvSpPr>
        <p:spPr>
          <a:xfrm>
            <a:off x="10212815" y="2831491"/>
            <a:ext cx="5443471" cy="41370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4" name="線"/>
          <p:cNvSpPr/>
          <p:nvPr/>
        </p:nvSpPr>
        <p:spPr>
          <a:xfrm>
            <a:off x="10281888" y="2880949"/>
            <a:ext cx="5336881" cy="70084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5" name="線"/>
          <p:cNvSpPr/>
          <p:nvPr/>
        </p:nvSpPr>
        <p:spPr>
          <a:xfrm flipV="1">
            <a:off x="10082631" y="9719376"/>
            <a:ext cx="5628157" cy="19407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6" name="線"/>
          <p:cNvSpPr/>
          <p:nvPr/>
        </p:nvSpPr>
        <p:spPr>
          <a:xfrm flipV="1">
            <a:off x="10099394" y="6902686"/>
            <a:ext cx="5560603" cy="47570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7" name="線"/>
          <p:cNvSpPr/>
          <p:nvPr/>
        </p:nvSpPr>
        <p:spPr>
          <a:xfrm flipV="1">
            <a:off x="10088212" y="4196410"/>
            <a:ext cx="5578293" cy="74665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8" name="・…"/>
          <p:cNvSpPr txBox="1"/>
          <p:nvPr/>
        </p:nvSpPr>
        <p:spPr>
          <a:xfrm>
            <a:off x="12624431" y="6309431"/>
            <a:ext cx="508001" cy="16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・</a:t>
            </a:r>
          </a:p>
          <a:p>
            <a:pPr algn="l"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・</a:t>
            </a:r>
          </a:p>
          <a:p>
            <a:pPr algn="l">
              <a:defRPr sz="31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・</a:t>
            </a:r>
          </a:p>
        </p:txBody>
      </p:sp>
      <p:sp>
        <p:nvSpPr>
          <p:cNvPr id="299" name="矢印"/>
          <p:cNvSpPr/>
          <p:nvPr/>
        </p:nvSpPr>
        <p:spPr>
          <a:xfrm>
            <a:off x="6583541" y="648215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00" name="MLPでは画像サイズを１次元にして入力する→画像サイズ分の重みが存在"/>
          <p:cNvSpPr txBox="1"/>
          <p:nvPr/>
        </p:nvSpPr>
        <p:spPr>
          <a:xfrm>
            <a:off x="5208049" y="811777"/>
            <a:ext cx="17782109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MLPでは画像サイズを１次元にして入力する→画像サイズ分の重みが存在</a:t>
            </a:r>
          </a:p>
        </p:txBody>
      </p:sp>
      <p:sp>
        <p:nvSpPr>
          <p:cNvPr id="301" name="サイズが大きいほど調整する重みが増えてしまう"/>
          <p:cNvSpPr txBox="1"/>
          <p:nvPr/>
        </p:nvSpPr>
        <p:spPr>
          <a:xfrm>
            <a:off x="6296786" y="12475808"/>
            <a:ext cx="11790427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サイズが大きいほど調整する重みが増えてしまう</a:t>
            </a:r>
          </a:p>
        </p:txBody>
      </p:sp>
      <p:sp>
        <p:nvSpPr>
          <p:cNvPr id="302" name="w1"/>
          <p:cNvSpPr txBox="1"/>
          <p:nvPr/>
        </p:nvSpPr>
        <p:spPr>
          <a:xfrm>
            <a:off x="13358748" y="2511059"/>
            <a:ext cx="576996" cy="795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>
                <a:solidFill>
                  <a:schemeClr val="accent5"/>
                </a:solidFill>
              </a:defRPr>
            </a:pPr>
            <a:r>
              <a:t>w</a:t>
            </a:r>
            <a:r>
              <a:rPr baseline="-5999"/>
              <a:t>1</a:t>
            </a:r>
          </a:p>
        </p:txBody>
      </p:sp>
      <p:sp>
        <p:nvSpPr>
          <p:cNvPr id="303" name="w2"/>
          <p:cNvSpPr txBox="1"/>
          <p:nvPr/>
        </p:nvSpPr>
        <p:spPr>
          <a:xfrm>
            <a:off x="13358748" y="3570809"/>
            <a:ext cx="623672" cy="795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>
                <a:solidFill>
                  <a:schemeClr val="accent5"/>
                </a:solidFill>
              </a:defRPr>
            </a:pPr>
            <a:r>
              <a:rPr dirty="0"/>
              <a:t>w</a:t>
            </a:r>
            <a:r>
              <a:rPr baseline="-5999" dirty="0"/>
              <a:t>2</a:t>
            </a:r>
          </a:p>
        </p:txBody>
      </p:sp>
      <p:sp>
        <p:nvSpPr>
          <p:cNvPr id="304" name="wn"/>
          <p:cNvSpPr txBox="1"/>
          <p:nvPr/>
        </p:nvSpPr>
        <p:spPr>
          <a:xfrm>
            <a:off x="13316927" y="10289109"/>
            <a:ext cx="660638" cy="795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>
                <a:solidFill>
                  <a:schemeClr val="accent5"/>
                </a:solidFill>
              </a:defRPr>
            </a:pPr>
            <a:r>
              <a:t>w</a:t>
            </a:r>
            <a:r>
              <a:rPr baseline="-5999"/>
              <a:t>n</a:t>
            </a:r>
          </a:p>
        </p:txBody>
      </p:sp>
      <p:sp>
        <p:nvSpPr>
          <p:cNvPr id="2" name="MLPでは画像サイズを１次元にして入力する→画像サイズ分の重みが存在">
            <a:extLst>
              <a:ext uri="{FF2B5EF4-FFF2-40B4-BE49-F238E27FC236}">
                <a16:creationId xmlns:a16="http://schemas.microsoft.com/office/drawing/2014/main" id="{7215FAE5-3936-7A4C-4870-648073510F6B}"/>
              </a:ext>
            </a:extLst>
          </p:cNvPr>
          <p:cNvSpPr txBox="1"/>
          <p:nvPr/>
        </p:nvSpPr>
        <p:spPr>
          <a:xfrm>
            <a:off x="348193" y="729635"/>
            <a:ext cx="4369786" cy="76739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sz="4800"/>
              <a:t>MLP</a:t>
            </a:r>
            <a:r>
              <a:rPr lang="ja-JP" altLang="en-US" sz="4800"/>
              <a:t>の問題点</a:t>
            </a:r>
            <a:r>
              <a:rPr lang="en-US" altLang="ja-JP" sz="4800"/>
              <a:t>1</a:t>
            </a:r>
            <a:endParaRPr sz="4800"/>
          </a:p>
        </p:txBody>
      </p:sp>
      <p:sp>
        <p:nvSpPr>
          <p:cNvPr id="3" name="MLPでは画像サイズを１次元にして入力する→画像サイズ分の重みが存在">
            <a:extLst>
              <a:ext uri="{FF2B5EF4-FFF2-40B4-BE49-F238E27FC236}">
                <a16:creationId xmlns:a16="http://schemas.microsoft.com/office/drawing/2014/main" id="{480E9AD5-2A0F-3DBA-B866-7CCB0BA363E7}"/>
              </a:ext>
            </a:extLst>
          </p:cNvPr>
          <p:cNvSpPr txBox="1"/>
          <p:nvPr/>
        </p:nvSpPr>
        <p:spPr>
          <a:xfrm flipH="1">
            <a:off x="1836411" y="6730772"/>
            <a:ext cx="2000159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4</a:t>
            </a:r>
            <a:endParaRPr/>
          </a:p>
        </p:txBody>
      </p:sp>
      <p:sp>
        <p:nvSpPr>
          <p:cNvPr id="4" name="MLPでは画像サイズを１次元にして入力する→画像サイズ分の重みが存在">
            <a:extLst>
              <a:ext uri="{FF2B5EF4-FFF2-40B4-BE49-F238E27FC236}">
                <a16:creationId xmlns:a16="http://schemas.microsoft.com/office/drawing/2014/main" id="{7BE60E10-2BF9-99EF-A211-E330A68CE792}"/>
              </a:ext>
            </a:extLst>
          </p:cNvPr>
          <p:cNvSpPr txBox="1"/>
          <p:nvPr/>
        </p:nvSpPr>
        <p:spPr>
          <a:xfrm flipH="1">
            <a:off x="3740391" y="8545929"/>
            <a:ext cx="2000159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4</a:t>
            </a:r>
            <a:endParaRPr/>
          </a:p>
        </p:txBody>
      </p:sp>
      <p:sp>
        <p:nvSpPr>
          <p:cNvPr id="5" name="MLPでは画像サイズを１次元にして入力する→画像サイズ分の重みが存在">
            <a:extLst>
              <a:ext uri="{FF2B5EF4-FFF2-40B4-BE49-F238E27FC236}">
                <a16:creationId xmlns:a16="http://schemas.microsoft.com/office/drawing/2014/main" id="{643679DE-D08E-D303-F4B3-199E6EE38EE7}"/>
              </a:ext>
            </a:extLst>
          </p:cNvPr>
          <p:cNvSpPr txBox="1"/>
          <p:nvPr/>
        </p:nvSpPr>
        <p:spPr>
          <a:xfrm flipH="1">
            <a:off x="8075908" y="6759265"/>
            <a:ext cx="2000159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16</a:t>
            </a:r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畳み込み層"/>
          <p:cNvSpPr txBox="1"/>
          <p:nvPr/>
        </p:nvSpPr>
        <p:spPr>
          <a:xfrm>
            <a:off x="10441521" y="300974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畳み込み層</a:t>
            </a:r>
          </a:p>
        </p:txBody>
      </p:sp>
      <p:sp>
        <p:nvSpPr>
          <p:cNvPr id="477" name="入力データに対してカーネルと呼ばれる小さな行列をスライドさせながら学習させる手法"/>
          <p:cNvSpPr txBox="1"/>
          <p:nvPr/>
        </p:nvSpPr>
        <p:spPr>
          <a:xfrm>
            <a:off x="973965" y="2049905"/>
            <a:ext cx="23185834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478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79" name="表"/>
          <p:cNvGraphicFramePr/>
          <p:nvPr/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0" name="入力層 (6 × 6)"/>
          <p:cNvSpPr txBox="1"/>
          <p:nvPr/>
        </p:nvSpPr>
        <p:spPr>
          <a:xfrm>
            <a:off x="3161535" y="11674362"/>
            <a:ext cx="397384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 (6 × 6)</a:t>
            </a:r>
          </a:p>
        </p:txBody>
      </p:sp>
      <p:sp>
        <p:nvSpPr>
          <p:cNvPr id="481" name="特徴マップ"/>
          <p:cNvSpPr txBox="1"/>
          <p:nvPr/>
        </p:nvSpPr>
        <p:spPr>
          <a:xfrm>
            <a:off x="18593106" y="11366185"/>
            <a:ext cx="2987997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特徴マップ</a:t>
            </a:r>
          </a:p>
        </p:txBody>
      </p:sp>
      <p:graphicFrame>
        <p:nvGraphicFramePr>
          <p:cNvPr id="482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3" name="カーネル ( 3× 3 )"/>
          <p:cNvSpPr txBox="1"/>
          <p:nvPr/>
        </p:nvSpPr>
        <p:spPr>
          <a:xfrm>
            <a:off x="11295025" y="10861896"/>
            <a:ext cx="474328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畳み込み層"/>
          <p:cNvSpPr txBox="1"/>
          <p:nvPr/>
        </p:nvSpPr>
        <p:spPr>
          <a:xfrm>
            <a:off x="10441521" y="300974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畳み込み層</a:t>
            </a:r>
          </a:p>
        </p:txBody>
      </p:sp>
      <p:sp>
        <p:nvSpPr>
          <p:cNvPr id="486" name="入力データに対してカーネルと呼ばれる小さな行列をスライドさせながら学習させる手法"/>
          <p:cNvSpPr txBox="1"/>
          <p:nvPr/>
        </p:nvSpPr>
        <p:spPr>
          <a:xfrm>
            <a:off x="973965" y="2049905"/>
            <a:ext cx="23185834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487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88" name="表"/>
          <p:cNvGraphicFramePr/>
          <p:nvPr/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9" name="入力層 (6 × 6)"/>
          <p:cNvSpPr txBox="1"/>
          <p:nvPr/>
        </p:nvSpPr>
        <p:spPr>
          <a:xfrm>
            <a:off x="3161535" y="11674362"/>
            <a:ext cx="397384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 (6 × 6)</a:t>
            </a:r>
          </a:p>
        </p:txBody>
      </p:sp>
      <p:sp>
        <p:nvSpPr>
          <p:cNvPr id="490" name="特徴マップ"/>
          <p:cNvSpPr txBox="1"/>
          <p:nvPr/>
        </p:nvSpPr>
        <p:spPr>
          <a:xfrm>
            <a:off x="18593106" y="11366185"/>
            <a:ext cx="2987997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特徴マップ</a:t>
            </a:r>
          </a:p>
        </p:txBody>
      </p:sp>
      <p:graphicFrame>
        <p:nvGraphicFramePr>
          <p:cNvPr id="491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2" name="カーネル ( 3× 3 )"/>
          <p:cNvSpPr txBox="1"/>
          <p:nvPr/>
        </p:nvSpPr>
        <p:spPr>
          <a:xfrm>
            <a:off x="11295025" y="10861896"/>
            <a:ext cx="474328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畳み込み層"/>
          <p:cNvSpPr txBox="1"/>
          <p:nvPr/>
        </p:nvSpPr>
        <p:spPr>
          <a:xfrm>
            <a:off x="10441521" y="300974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畳み込み層</a:t>
            </a:r>
          </a:p>
        </p:txBody>
      </p:sp>
      <p:sp>
        <p:nvSpPr>
          <p:cNvPr id="495" name="入力データに対してカーネルと呼ばれる小さな行列をスライドさせながら学習させる手法"/>
          <p:cNvSpPr txBox="1"/>
          <p:nvPr/>
        </p:nvSpPr>
        <p:spPr>
          <a:xfrm>
            <a:off x="973965" y="2049905"/>
            <a:ext cx="23185834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496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97" name="表"/>
          <p:cNvGraphicFramePr/>
          <p:nvPr/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8" name="入力層 (6 × 6)"/>
          <p:cNvSpPr txBox="1"/>
          <p:nvPr/>
        </p:nvSpPr>
        <p:spPr>
          <a:xfrm>
            <a:off x="3161535" y="11674362"/>
            <a:ext cx="397384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 (6 × 6)</a:t>
            </a:r>
          </a:p>
        </p:txBody>
      </p:sp>
      <p:sp>
        <p:nvSpPr>
          <p:cNvPr id="499" name="特徴マップ"/>
          <p:cNvSpPr txBox="1"/>
          <p:nvPr/>
        </p:nvSpPr>
        <p:spPr>
          <a:xfrm>
            <a:off x="18593106" y="11366185"/>
            <a:ext cx="2987997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特徴マップ</a:t>
            </a:r>
          </a:p>
        </p:txBody>
      </p:sp>
      <p:graphicFrame>
        <p:nvGraphicFramePr>
          <p:cNvPr id="500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1" name="カーネル ( 3× 3 )"/>
          <p:cNvSpPr txBox="1"/>
          <p:nvPr/>
        </p:nvSpPr>
        <p:spPr>
          <a:xfrm>
            <a:off x="11295025" y="10861896"/>
            <a:ext cx="474328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畳み込み層"/>
          <p:cNvSpPr txBox="1"/>
          <p:nvPr/>
        </p:nvSpPr>
        <p:spPr>
          <a:xfrm>
            <a:off x="10441521" y="300974"/>
            <a:ext cx="350095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畳み込み層</a:t>
            </a:r>
          </a:p>
        </p:txBody>
      </p:sp>
      <p:sp>
        <p:nvSpPr>
          <p:cNvPr id="504" name="入力データに対してカーネルと呼ばれる小さな行列をスライドさせながら学習させる手法"/>
          <p:cNvSpPr txBox="1"/>
          <p:nvPr/>
        </p:nvSpPr>
        <p:spPr>
          <a:xfrm>
            <a:off x="973965" y="2049905"/>
            <a:ext cx="23185834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入力データに対してカーネルと呼ばれる小さな行列をスライドさせながら学習させる手法</a:t>
            </a:r>
          </a:p>
        </p:txBody>
      </p:sp>
      <p:graphicFrame>
        <p:nvGraphicFramePr>
          <p:cNvPr id="505" name="表"/>
          <p:cNvGraphicFramePr/>
          <p:nvPr/>
        </p:nvGraphicFramePr>
        <p:xfrm>
          <a:off x="1583409" y="444425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lnR w="76200">
                      <a:solidFill>
                        <a:srgbClr val="000000"/>
                      </a:solidFill>
                      <a:miter lim="400000"/>
                    </a:lnR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06" name="表"/>
          <p:cNvGraphicFramePr/>
          <p:nvPr/>
        </p:nvGraphicFramePr>
        <p:xfrm>
          <a:off x="17948693" y="5626118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7" name="入力層 (6 × 6)"/>
          <p:cNvSpPr txBox="1"/>
          <p:nvPr/>
        </p:nvSpPr>
        <p:spPr>
          <a:xfrm>
            <a:off x="3161535" y="11674362"/>
            <a:ext cx="397384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 (6 × 6)</a:t>
            </a:r>
          </a:p>
        </p:txBody>
      </p:sp>
      <p:sp>
        <p:nvSpPr>
          <p:cNvPr id="508" name="特徴マップ"/>
          <p:cNvSpPr txBox="1"/>
          <p:nvPr/>
        </p:nvSpPr>
        <p:spPr>
          <a:xfrm>
            <a:off x="18593106" y="11366185"/>
            <a:ext cx="2987997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特徴マップ</a:t>
            </a:r>
          </a:p>
        </p:txBody>
      </p:sp>
      <p:graphicFrame>
        <p:nvGraphicFramePr>
          <p:cNvPr id="509" name="表"/>
          <p:cNvGraphicFramePr/>
          <p:nvPr/>
        </p:nvGraphicFramePr>
        <p:xfrm>
          <a:off x="11696835" y="640486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0" name="カーネル ( 3× 3 )"/>
          <p:cNvSpPr txBox="1"/>
          <p:nvPr/>
        </p:nvSpPr>
        <p:spPr>
          <a:xfrm>
            <a:off x="11295025" y="10861896"/>
            <a:ext cx="474328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 ( 3× 3 )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" name="表"/>
          <p:cNvGraphicFramePr/>
          <p:nvPr>
            <p:extLst>
              <p:ext uri="{D42A27DB-BD31-4B8C-83A1-F6EECF244321}">
                <p14:modId xmlns:p14="http://schemas.microsoft.com/office/powerpoint/2010/main" val="2711388420"/>
              </p:ext>
            </p:extLst>
          </p:nvPr>
        </p:nvGraphicFramePr>
        <p:xfrm>
          <a:off x="1409700" y="4310920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15" name="表"/>
          <p:cNvGraphicFramePr/>
          <p:nvPr>
            <p:extLst>
              <p:ext uri="{D42A27DB-BD31-4B8C-83A1-F6EECF244321}">
                <p14:modId xmlns:p14="http://schemas.microsoft.com/office/powerpoint/2010/main" val="1740153689"/>
              </p:ext>
            </p:extLst>
          </p:nvPr>
        </p:nvGraphicFramePr>
        <p:xfrm>
          <a:off x="1583409" y="4640362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3" name="入力層が3次元の場合"/>
          <p:cNvSpPr txBox="1"/>
          <p:nvPr/>
        </p:nvSpPr>
        <p:spPr>
          <a:xfrm>
            <a:off x="9072925" y="553118"/>
            <a:ext cx="6662081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入力層が3次元の場合</a:t>
            </a:r>
          </a:p>
        </p:txBody>
      </p:sp>
      <p:sp>
        <p:nvSpPr>
          <p:cNvPr id="514" name="入力データに対してカーネルと呼ばれる小さな行列をスライドさせながら学習させる手法"/>
          <p:cNvSpPr txBox="1"/>
          <p:nvPr/>
        </p:nvSpPr>
        <p:spPr>
          <a:xfrm>
            <a:off x="5864907" y="2198836"/>
            <a:ext cx="12444112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３次元</a:t>
            </a:r>
            <a:r>
              <a:rPr lang="en-US" altLang="ja-JP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カラー</a:t>
            </a:r>
            <a:r>
              <a:rPr lang="en-US" altLang="ja-JP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r>
              <a:rPr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の場合は、カーネルも</a:t>
            </a:r>
            <a:r>
              <a:rPr lang="en-US" altLang="ja-JP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</a:t>
            </a:r>
            <a:r>
              <a:rPr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つになる</a:t>
            </a:r>
            <a:endParaRPr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graphicFrame>
        <p:nvGraphicFramePr>
          <p:cNvPr id="516" name="表"/>
          <p:cNvGraphicFramePr/>
          <p:nvPr/>
        </p:nvGraphicFramePr>
        <p:xfrm>
          <a:off x="10972685" y="5984621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7" name="入力層"/>
          <p:cNvSpPr txBox="1"/>
          <p:nvPr/>
        </p:nvSpPr>
        <p:spPr>
          <a:xfrm>
            <a:off x="4031072" y="11730395"/>
            <a:ext cx="183383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</a:t>
            </a:r>
          </a:p>
        </p:txBody>
      </p:sp>
      <p:sp>
        <p:nvSpPr>
          <p:cNvPr id="518" name="カーネル"/>
          <p:cNvSpPr txBox="1"/>
          <p:nvPr/>
        </p:nvSpPr>
        <p:spPr>
          <a:xfrm>
            <a:off x="11003280" y="11730395"/>
            <a:ext cx="241091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</a:t>
            </a:r>
          </a:p>
        </p:txBody>
      </p:sp>
      <p:graphicFrame>
        <p:nvGraphicFramePr>
          <p:cNvPr id="520" name="表"/>
          <p:cNvGraphicFramePr/>
          <p:nvPr/>
        </p:nvGraphicFramePr>
        <p:xfrm>
          <a:off x="18325896" y="5704460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0×1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2×2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2×3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4×0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2×0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1×1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2×2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2×1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1×1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1" name="矢印"/>
          <p:cNvSpPr/>
          <p:nvPr/>
        </p:nvSpPr>
        <p:spPr>
          <a:xfrm>
            <a:off x="15647350" y="672918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522" name="全ての和を計算する"/>
          <p:cNvSpPr txBox="1"/>
          <p:nvPr/>
        </p:nvSpPr>
        <p:spPr>
          <a:xfrm>
            <a:off x="17363764" y="9139834"/>
            <a:ext cx="5296322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全ての和を計算する</a:t>
            </a:r>
          </a:p>
        </p:txBody>
      </p:sp>
      <p:sp>
        <p:nvSpPr>
          <p:cNvPr id="523" name="0×1+2×2+2×3+4×0+2×0…"/>
          <p:cNvSpPr txBox="1"/>
          <p:nvPr/>
        </p:nvSpPr>
        <p:spPr>
          <a:xfrm>
            <a:off x="17104303" y="10029263"/>
            <a:ext cx="7346563" cy="13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/>
            </a:pPr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0×1+2×2+2×3+4×0+2×0</a:t>
            </a:r>
          </a:p>
          <a:p>
            <a:pPr algn="l">
              <a:defRPr sz="4500"/>
            </a:pPr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+1×1+2×2+2×1+1×1</a:t>
            </a:r>
          </a:p>
        </p:txBody>
      </p:sp>
      <p:graphicFrame>
        <p:nvGraphicFramePr>
          <p:cNvPr id="524" name="表"/>
          <p:cNvGraphicFramePr/>
          <p:nvPr/>
        </p:nvGraphicFramePr>
        <p:xfrm>
          <a:off x="18452896" y="5831460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0×1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2×2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2×3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4×0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2×0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1×1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2×2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2×1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1×1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5" name="+ 深さ2"/>
          <p:cNvSpPr txBox="1"/>
          <p:nvPr/>
        </p:nvSpPr>
        <p:spPr>
          <a:xfrm>
            <a:off x="17104303" y="11730395"/>
            <a:ext cx="691535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+ </a:t>
            </a:r>
            <a:r>
              <a:rPr 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(緑の積和</a:t>
            </a:r>
            <a:r>
              <a:rPr lang="en-US" altLang="ja-JP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 + (</a:t>
            </a:r>
            <a:r>
              <a:rPr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青の積和</a:t>
            </a:r>
            <a:r>
              <a:rPr lang="en-US" altLang="ja-JP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endParaRPr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graphicFrame>
        <p:nvGraphicFramePr>
          <p:cNvPr id="2" name="表">
            <a:extLst>
              <a:ext uri="{FF2B5EF4-FFF2-40B4-BE49-F238E27FC236}">
                <a16:creationId xmlns:a16="http://schemas.microsoft.com/office/drawing/2014/main" id="{BA3DC87B-B582-00F0-A39F-DEF1E5BF1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2804683"/>
              </p:ext>
            </p:extLst>
          </p:nvPr>
        </p:nvGraphicFramePr>
        <p:xfrm>
          <a:off x="11125085" y="6137021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9" name="線"/>
          <p:cNvSpPr/>
          <p:nvPr/>
        </p:nvSpPr>
        <p:spPr>
          <a:xfrm>
            <a:off x="5260895" y="4483009"/>
            <a:ext cx="5974653" cy="1648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75" extrusionOk="0">
                <a:moveTo>
                  <a:pt x="21600" y="20175"/>
                </a:moveTo>
                <a:cubicBezTo>
                  <a:pt x="19830" y="12968"/>
                  <a:pt x="17176" y="7458"/>
                  <a:pt x="14087" y="3943"/>
                </a:cubicBezTo>
                <a:cubicBezTo>
                  <a:pt x="10787" y="189"/>
                  <a:pt x="6855" y="-1425"/>
                  <a:pt x="3087" y="1526"/>
                </a:cubicBezTo>
                <a:cubicBezTo>
                  <a:pt x="1965" y="2405"/>
                  <a:pt x="920" y="3706"/>
                  <a:pt x="0" y="5370"/>
                </a:cubicBezTo>
              </a:path>
            </a:pathLst>
          </a:cu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4" name="表">
            <a:extLst>
              <a:ext uri="{FF2B5EF4-FFF2-40B4-BE49-F238E27FC236}">
                <a16:creationId xmlns:a16="http://schemas.microsoft.com/office/drawing/2014/main" id="{4D4943C8-EE06-DE29-CEB5-FD020F84D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961493"/>
              </p:ext>
            </p:extLst>
          </p:nvPr>
        </p:nvGraphicFramePr>
        <p:xfrm>
          <a:off x="11277485" y="6289421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線">
            <a:extLst>
              <a:ext uri="{FF2B5EF4-FFF2-40B4-BE49-F238E27FC236}">
                <a16:creationId xmlns:a16="http://schemas.microsoft.com/office/drawing/2014/main" id="{5E0EF12E-5138-348C-40DF-EDCF88BA30E6}"/>
              </a:ext>
            </a:extLst>
          </p:cNvPr>
          <p:cNvSpPr/>
          <p:nvPr/>
        </p:nvSpPr>
        <p:spPr>
          <a:xfrm>
            <a:off x="5108495" y="4100381"/>
            <a:ext cx="5974653" cy="1648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75" extrusionOk="0">
                <a:moveTo>
                  <a:pt x="21600" y="20175"/>
                </a:moveTo>
                <a:cubicBezTo>
                  <a:pt x="19830" y="12968"/>
                  <a:pt x="17176" y="7458"/>
                  <a:pt x="14087" y="3943"/>
                </a:cubicBezTo>
                <a:cubicBezTo>
                  <a:pt x="10787" y="189"/>
                  <a:pt x="6855" y="-1425"/>
                  <a:pt x="3087" y="1526"/>
                </a:cubicBezTo>
                <a:cubicBezTo>
                  <a:pt x="1965" y="2405"/>
                  <a:pt x="920" y="3706"/>
                  <a:pt x="0" y="5370"/>
                </a:cubicBezTo>
              </a:path>
            </a:pathLst>
          </a:cu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3" name="表">
            <a:extLst>
              <a:ext uri="{FF2B5EF4-FFF2-40B4-BE49-F238E27FC236}">
                <a16:creationId xmlns:a16="http://schemas.microsoft.com/office/drawing/2014/main" id="{A1B0230B-0884-5A72-E0BE-B6376B5A3E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9817519"/>
              </p:ext>
            </p:extLst>
          </p:nvPr>
        </p:nvGraphicFramePr>
        <p:xfrm>
          <a:off x="1846645" y="4986725"/>
          <a:ext cx="6724122" cy="628433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738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線">
            <a:extLst>
              <a:ext uri="{FF2B5EF4-FFF2-40B4-BE49-F238E27FC236}">
                <a16:creationId xmlns:a16="http://schemas.microsoft.com/office/drawing/2014/main" id="{C6E433E7-E36A-E84E-375E-0FFD77A70696}"/>
              </a:ext>
            </a:extLst>
          </p:cNvPr>
          <p:cNvSpPr/>
          <p:nvPr/>
        </p:nvSpPr>
        <p:spPr>
          <a:xfrm>
            <a:off x="5320204" y="5032992"/>
            <a:ext cx="5974653" cy="1648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75" extrusionOk="0">
                <a:moveTo>
                  <a:pt x="21600" y="20175"/>
                </a:moveTo>
                <a:cubicBezTo>
                  <a:pt x="19830" y="12968"/>
                  <a:pt x="17176" y="7458"/>
                  <a:pt x="14087" y="3943"/>
                </a:cubicBezTo>
                <a:cubicBezTo>
                  <a:pt x="10787" y="189"/>
                  <a:pt x="6855" y="-1425"/>
                  <a:pt x="3087" y="1526"/>
                </a:cubicBezTo>
                <a:cubicBezTo>
                  <a:pt x="1965" y="2405"/>
                  <a:pt x="920" y="3706"/>
                  <a:pt x="0" y="5370"/>
                </a:cubicBezTo>
              </a:path>
            </a:pathLst>
          </a:cu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" name="入力層">
            <a:extLst>
              <a:ext uri="{FF2B5EF4-FFF2-40B4-BE49-F238E27FC236}">
                <a16:creationId xmlns:a16="http://schemas.microsoft.com/office/drawing/2014/main" id="{7C1E713B-E189-7D6C-DE5D-FA75AB3209EB}"/>
              </a:ext>
            </a:extLst>
          </p:cNvPr>
          <p:cNvSpPr txBox="1"/>
          <p:nvPr/>
        </p:nvSpPr>
        <p:spPr>
          <a:xfrm>
            <a:off x="1583409" y="12714887"/>
            <a:ext cx="6751848" cy="54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 lang="ja-JP" altLang="en-US" sz="32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カラー</a:t>
            </a:r>
            <a:r>
              <a:rPr lang="en-US" altLang="ja-JP" sz="32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(RGB)</a:t>
            </a:r>
            <a:r>
              <a:rPr lang="ja-JP" altLang="en-US" sz="32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は赤、緑、青が</a:t>
            </a:r>
            <a:r>
              <a:rPr lang="en-US" altLang="ja-JP" sz="32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0~255</a:t>
            </a:r>
            <a:endParaRPr sz="320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filters = 出力する特徴マップの数"/>
          <p:cNvSpPr txBox="1"/>
          <p:nvPr/>
        </p:nvSpPr>
        <p:spPr>
          <a:xfrm>
            <a:off x="6180995" y="2993700"/>
            <a:ext cx="1039707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filters = 出力する特徴マップの数</a:t>
            </a:r>
          </a:p>
        </p:txBody>
      </p:sp>
      <p:sp>
        <p:nvSpPr>
          <p:cNvPr id="542" name="kernel_size = カーネルの大きさ"/>
          <p:cNvSpPr txBox="1"/>
          <p:nvPr/>
        </p:nvSpPr>
        <p:spPr>
          <a:xfrm>
            <a:off x="6577447" y="5460972"/>
            <a:ext cx="10052432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kernel_size = カーネルの大きさ</a:t>
            </a:r>
          </a:p>
        </p:txBody>
      </p:sp>
      <p:sp>
        <p:nvSpPr>
          <p:cNvPr id="543" name="strides = カーネルをずらす幅"/>
          <p:cNvSpPr txBox="1"/>
          <p:nvPr/>
        </p:nvSpPr>
        <p:spPr>
          <a:xfrm>
            <a:off x="6906062" y="6792664"/>
            <a:ext cx="9395201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strides = カーネルをずらす幅</a:t>
            </a:r>
          </a:p>
        </p:txBody>
      </p:sp>
      <p:sp>
        <p:nvSpPr>
          <p:cNvPr id="544" name="padding = データの端をどう扱うか"/>
          <p:cNvSpPr txBox="1"/>
          <p:nvPr/>
        </p:nvSpPr>
        <p:spPr>
          <a:xfrm>
            <a:off x="6035631" y="8124356"/>
            <a:ext cx="11136062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padding = データの端をどう扱うか</a:t>
            </a:r>
          </a:p>
        </p:txBody>
      </p:sp>
      <p:sp>
        <p:nvSpPr>
          <p:cNvPr id="545" name="activation = 活性化関数"/>
          <p:cNvSpPr txBox="1"/>
          <p:nvPr/>
        </p:nvSpPr>
        <p:spPr>
          <a:xfrm>
            <a:off x="7793324" y="9456049"/>
            <a:ext cx="7620677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activation = 活性化関数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BE16E0-4BC5-8DD2-414B-FFE6C382ABED}"/>
              </a:ext>
            </a:extLst>
          </p:cNvPr>
          <p:cNvSpPr txBox="1"/>
          <p:nvPr/>
        </p:nvSpPr>
        <p:spPr>
          <a:xfrm>
            <a:off x="2456029" y="490537"/>
            <a:ext cx="19290401" cy="1311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(Conv2D(filters=32,kernel_size=3,strides=1,</a:t>
            </a:r>
          </a:p>
          <a:p>
            <a:pPr algn="l"/>
            <a:r>
              <a:rPr lang="ja-JP" altLang="en-US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　　　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padding='same',</a:t>
            </a:r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input_shape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=(28,28,1),activation='</a:t>
            </a:r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relu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’))</a:t>
            </a:r>
          </a:p>
        </p:txBody>
      </p:sp>
      <p:sp>
        <p:nvSpPr>
          <p:cNvPr id="3" name="input_shape = MLPと同様に入力層の形">
            <a:extLst>
              <a:ext uri="{FF2B5EF4-FFF2-40B4-BE49-F238E27FC236}">
                <a16:creationId xmlns:a16="http://schemas.microsoft.com/office/drawing/2014/main" id="{7571E9FB-7269-9B38-6047-F1BB169353EA}"/>
              </a:ext>
            </a:extLst>
          </p:cNvPr>
          <p:cNvSpPr txBox="1"/>
          <p:nvPr/>
        </p:nvSpPr>
        <p:spPr>
          <a:xfrm>
            <a:off x="5271801" y="4180080"/>
            <a:ext cx="12663723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input_shape = MLPと同様に入力層の形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" name="表"/>
          <p:cNvGraphicFramePr/>
          <p:nvPr/>
        </p:nvGraphicFramePr>
        <p:xfrm>
          <a:off x="11291914" y="8189570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3" name="64✖️ 64"/>
          <p:cNvSpPr txBox="1"/>
          <p:nvPr/>
        </p:nvSpPr>
        <p:spPr>
          <a:xfrm>
            <a:off x="3660536" y="12380340"/>
            <a:ext cx="2122376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(28, 28, 1)</a:t>
            </a:r>
            <a:endParaRPr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554" name="3 ✖️ 3"/>
          <p:cNvSpPr txBox="1"/>
          <p:nvPr/>
        </p:nvSpPr>
        <p:spPr>
          <a:xfrm>
            <a:off x="12101230" y="11628034"/>
            <a:ext cx="1243930" cy="519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 ✖️ 3</a:t>
            </a:r>
          </a:p>
        </p:txBody>
      </p:sp>
      <p:grpSp>
        <p:nvGrpSpPr>
          <p:cNvPr id="568" name="グループ"/>
          <p:cNvGrpSpPr/>
          <p:nvPr/>
        </p:nvGrpSpPr>
        <p:grpSpPr>
          <a:xfrm>
            <a:off x="18852133" y="8132729"/>
            <a:ext cx="3612897" cy="2872819"/>
            <a:chOff x="0" y="0"/>
            <a:chExt cx="3612896" cy="2872817"/>
          </a:xfrm>
        </p:grpSpPr>
        <p:sp>
          <p:nvSpPr>
            <p:cNvPr id="555" name="図形"/>
            <p:cNvSpPr/>
            <p:nvPr/>
          </p:nvSpPr>
          <p:spPr>
            <a:xfrm>
              <a:off x="0" y="1524000"/>
              <a:ext cx="3612897" cy="1348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56" name="図形"/>
            <p:cNvSpPr/>
            <p:nvPr/>
          </p:nvSpPr>
          <p:spPr>
            <a:xfrm>
              <a:off x="0" y="1397000"/>
              <a:ext cx="3612897" cy="1348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57" name="図形"/>
            <p:cNvSpPr/>
            <p:nvPr/>
          </p:nvSpPr>
          <p:spPr>
            <a:xfrm>
              <a:off x="0" y="1270000"/>
              <a:ext cx="3612897" cy="1348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58" name="図形"/>
            <p:cNvSpPr/>
            <p:nvPr/>
          </p:nvSpPr>
          <p:spPr>
            <a:xfrm>
              <a:off x="0" y="1143000"/>
              <a:ext cx="3612897" cy="1348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59" name="図形"/>
            <p:cNvSpPr/>
            <p:nvPr/>
          </p:nvSpPr>
          <p:spPr>
            <a:xfrm>
              <a:off x="0" y="1016000"/>
              <a:ext cx="3612897" cy="1348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60" name="図形"/>
            <p:cNvSpPr/>
            <p:nvPr/>
          </p:nvSpPr>
          <p:spPr>
            <a:xfrm>
              <a:off x="0" y="888999"/>
              <a:ext cx="3612897" cy="134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61" name="図形"/>
            <p:cNvSpPr/>
            <p:nvPr/>
          </p:nvSpPr>
          <p:spPr>
            <a:xfrm>
              <a:off x="0" y="761967"/>
              <a:ext cx="3612897" cy="134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62" name="図形"/>
            <p:cNvSpPr/>
            <p:nvPr/>
          </p:nvSpPr>
          <p:spPr>
            <a:xfrm>
              <a:off x="0" y="634999"/>
              <a:ext cx="3612897" cy="134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63" name="図形"/>
            <p:cNvSpPr/>
            <p:nvPr/>
          </p:nvSpPr>
          <p:spPr>
            <a:xfrm>
              <a:off x="0" y="507999"/>
              <a:ext cx="3612897" cy="134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64" name="図形"/>
            <p:cNvSpPr/>
            <p:nvPr/>
          </p:nvSpPr>
          <p:spPr>
            <a:xfrm>
              <a:off x="0" y="380999"/>
              <a:ext cx="3612897" cy="134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65" name="図形"/>
            <p:cNvSpPr/>
            <p:nvPr/>
          </p:nvSpPr>
          <p:spPr>
            <a:xfrm>
              <a:off x="0" y="253999"/>
              <a:ext cx="3612897" cy="134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66" name="図形"/>
            <p:cNvSpPr/>
            <p:nvPr/>
          </p:nvSpPr>
          <p:spPr>
            <a:xfrm>
              <a:off x="0" y="126999"/>
              <a:ext cx="3612897" cy="134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67" name="図形"/>
            <p:cNvSpPr/>
            <p:nvPr/>
          </p:nvSpPr>
          <p:spPr>
            <a:xfrm>
              <a:off x="0" y="-1"/>
              <a:ext cx="3612897" cy="134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12" y="20654"/>
                  </a:lnTo>
                  <a:lnTo>
                    <a:pt x="21600" y="0"/>
                  </a:lnTo>
                  <a:lnTo>
                    <a:pt x="10541" y="1174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69" name="32"/>
          <p:cNvSpPr txBox="1"/>
          <p:nvPr/>
        </p:nvSpPr>
        <p:spPr>
          <a:xfrm>
            <a:off x="19876844" y="12029941"/>
            <a:ext cx="60273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32</a:t>
            </a:r>
          </a:p>
        </p:txBody>
      </p:sp>
      <p:sp>
        <p:nvSpPr>
          <p:cNvPr id="570" name="矢印"/>
          <p:cNvSpPr/>
          <p:nvPr/>
        </p:nvSpPr>
        <p:spPr>
          <a:xfrm>
            <a:off x="15871479" y="9132272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571" name="双方向矢印"/>
          <p:cNvSpPr/>
          <p:nvPr/>
        </p:nvSpPr>
        <p:spPr>
          <a:xfrm>
            <a:off x="9012908" y="8934137"/>
            <a:ext cx="1397001" cy="1270001"/>
          </a:xfrm>
          <a:prstGeom prst="leftRightArrow">
            <a:avLst>
              <a:gd name="adj1" fmla="val 41621"/>
              <a:gd name="adj2" fmla="val 38219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pic>
        <p:nvPicPr>
          <p:cNvPr id="5" name="図 4" descr="図形&#10;&#10;中程度の精度で自動的に生成された説明">
            <a:extLst>
              <a:ext uri="{FF2B5EF4-FFF2-40B4-BE49-F238E27FC236}">
                <a16:creationId xmlns:a16="http://schemas.microsoft.com/office/drawing/2014/main" id="{9ED31C95-0410-4D45-976A-6CABAB9532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48" y="6782713"/>
            <a:ext cx="5148353" cy="540773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9ADD47-0990-FFFC-71AA-8F9811F6D361}"/>
              </a:ext>
            </a:extLst>
          </p:cNvPr>
          <p:cNvSpPr txBox="1"/>
          <p:nvPr/>
        </p:nvSpPr>
        <p:spPr>
          <a:xfrm>
            <a:off x="2456029" y="490537"/>
            <a:ext cx="19290401" cy="1311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(Conv2D(</a:t>
            </a:r>
            <a:r>
              <a:rPr lang="en-US" altLang="ja-JP" sz="4400" dirty="0">
                <a:solidFill>
                  <a:srgbClr val="FF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filters=32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,</a:t>
            </a:r>
            <a:r>
              <a:rPr lang="en-US" altLang="ja-JP" sz="4400" dirty="0">
                <a:solidFill>
                  <a:srgbClr val="FF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kernel_size=3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,strides=1,</a:t>
            </a:r>
          </a:p>
          <a:p>
            <a:pPr algn="l"/>
            <a:r>
              <a:rPr lang="ja-JP" altLang="en-US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　　　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padding='same',</a:t>
            </a:r>
            <a:r>
              <a:rPr lang="en-US" altLang="ja-JP" sz="4400" dirty="0" err="1">
                <a:solidFill>
                  <a:srgbClr val="FF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input_shape</a:t>
            </a:r>
            <a:r>
              <a:rPr lang="en-US" altLang="ja-JP" sz="4400" dirty="0">
                <a:solidFill>
                  <a:srgbClr val="FF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=(28,28,1),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activation='</a:t>
            </a:r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relu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’))</a:t>
            </a:r>
          </a:p>
        </p:txBody>
      </p:sp>
      <p:sp>
        <p:nvSpPr>
          <p:cNvPr id="6" name="64✖️ 64">
            <a:extLst>
              <a:ext uri="{FF2B5EF4-FFF2-40B4-BE49-F238E27FC236}">
                <a16:creationId xmlns:a16="http://schemas.microsoft.com/office/drawing/2014/main" id="{2C2E926B-7778-8EA1-76FF-346968DD3CDF}"/>
              </a:ext>
            </a:extLst>
          </p:cNvPr>
          <p:cNvSpPr txBox="1"/>
          <p:nvPr/>
        </p:nvSpPr>
        <p:spPr>
          <a:xfrm>
            <a:off x="2698736" y="12966417"/>
            <a:ext cx="4045979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カラーなら(28, 28, 3)</a:t>
            </a:r>
            <a:endParaRPr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7" name="filters = 出力する特徴マップの数">
            <a:extLst>
              <a:ext uri="{FF2B5EF4-FFF2-40B4-BE49-F238E27FC236}">
                <a16:creationId xmlns:a16="http://schemas.microsoft.com/office/drawing/2014/main" id="{E8246F91-F5F0-E3EF-901D-6D75B7C69DC6}"/>
              </a:ext>
            </a:extLst>
          </p:cNvPr>
          <p:cNvSpPr txBox="1"/>
          <p:nvPr/>
        </p:nvSpPr>
        <p:spPr>
          <a:xfrm>
            <a:off x="6180995" y="2993700"/>
            <a:ext cx="1039707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filters = 出力する特徴マップの数</a:t>
            </a:r>
          </a:p>
        </p:txBody>
      </p:sp>
      <p:sp>
        <p:nvSpPr>
          <p:cNvPr id="8" name="input_shape = MLPと同様に入力層の形">
            <a:extLst>
              <a:ext uri="{FF2B5EF4-FFF2-40B4-BE49-F238E27FC236}">
                <a16:creationId xmlns:a16="http://schemas.microsoft.com/office/drawing/2014/main" id="{7A389E26-F96C-8DF3-128C-CA2117AFDCDF}"/>
              </a:ext>
            </a:extLst>
          </p:cNvPr>
          <p:cNvSpPr txBox="1"/>
          <p:nvPr/>
        </p:nvSpPr>
        <p:spPr>
          <a:xfrm>
            <a:off x="5271801" y="4180080"/>
            <a:ext cx="12663723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input_shape = MLPと同様に入力層の形</a:t>
            </a:r>
          </a:p>
        </p:txBody>
      </p:sp>
      <p:sp>
        <p:nvSpPr>
          <p:cNvPr id="9" name="kernel_size = カーネルの大きさ">
            <a:extLst>
              <a:ext uri="{FF2B5EF4-FFF2-40B4-BE49-F238E27FC236}">
                <a16:creationId xmlns:a16="http://schemas.microsoft.com/office/drawing/2014/main" id="{B3213A2A-DDA6-A279-72C6-CE31C36D6A53}"/>
              </a:ext>
            </a:extLst>
          </p:cNvPr>
          <p:cNvSpPr txBox="1"/>
          <p:nvPr/>
        </p:nvSpPr>
        <p:spPr>
          <a:xfrm>
            <a:off x="6577447" y="5460972"/>
            <a:ext cx="10052432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kernel_size = カーネルの大きさ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trides = カーネルをずらす幅"/>
          <p:cNvSpPr txBox="1"/>
          <p:nvPr/>
        </p:nvSpPr>
        <p:spPr>
          <a:xfrm>
            <a:off x="7494400" y="2674297"/>
            <a:ext cx="9395201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strides = カーネルをずらす幅</a:t>
            </a:r>
          </a:p>
        </p:txBody>
      </p:sp>
      <p:graphicFrame>
        <p:nvGraphicFramePr>
          <p:cNvPr id="575" name="表"/>
          <p:cNvGraphicFramePr/>
          <p:nvPr/>
        </p:nvGraphicFramePr>
        <p:xfrm>
          <a:off x="11780884" y="5326748"/>
          <a:ext cx="2314383" cy="22174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71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91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1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76" name="表"/>
          <p:cNvGraphicFramePr/>
          <p:nvPr>
            <p:extLst>
              <p:ext uri="{D42A27DB-BD31-4B8C-83A1-F6EECF244321}">
                <p14:modId xmlns:p14="http://schemas.microsoft.com/office/powerpoint/2010/main" val="898241248"/>
              </p:ext>
            </p:extLst>
          </p:nvPr>
        </p:nvGraphicFramePr>
        <p:xfrm>
          <a:off x="4805260" y="4197741"/>
          <a:ext cx="4496735" cy="44754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99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77" name="表"/>
          <p:cNvGraphicFramePr/>
          <p:nvPr/>
        </p:nvGraphicFramePr>
        <p:xfrm>
          <a:off x="4799174" y="4195173"/>
          <a:ext cx="2698041" cy="268528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99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436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436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4362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436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436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4362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436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436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4362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79" name="表"/>
          <p:cNvGraphicFramePr/>
          <p:nvPr/>
        </p:nvGraphicFramePr>
        <p:xfrm>
          <a:off x="4805260" y="8891365"/>
          <a:ext cx="4496735" cy="44754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99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80" name="表"/>
          <p:cNvGraphicFramePr/>
          <p:nvPr/>
        </p:nvGraphicFramePr>
        <p:xfrm>
          <a:off x="4799174" y="8888797"/>
          <a:ext cx="2698041" cy="268528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99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436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436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4362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436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436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4362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436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4362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  <a:alpha val="4362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82" name="表"/>
          <p:cNvGraphicFramePr/>
          <p:nvPr/>
        </p:nvGraphicFramePr>
        <p:xfrm>
          <a:off x="11780884" y="9761544"/>
          <a:ext cx="2314383" cy="22174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71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91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1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3" name="strides = 1"/>
          <p:cNvSpPr txBox="1"/>
          <p:nvPr/>
        </p:nvSpPr>
        <p:spPr>
          <a:xfrm>
            <a:off x="428952" y="6017158"/>
            <a:ext cx="3720570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strides = 1</a:t>
            </a:r>
          </a:p>
        </p:txBody>
      </p:sp>
      <p:sp>
        <p:nvSpPr>
          <p:cNvPr id="584" name="strides = 2"/>
          <p:cNvSpPr txBox="1"/>
          <p:nvPr/>
        </p:nvSpPr>
        <p:spPr>
          <a:xfrm>
            <a:off x="428952" y="10710782"/>
            <a:ext cx="3720570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strides = 2</a:t>
            </a:r>
          </a:p>
        </p:txBody>
      </p:sp>
      <p:sp>
        <p:nvSpPr>
          <p:cNvPr id="589" name="双方向矢印"/>
          <p:cNvSpPr/>
          <p:nvPr/>
        </p:nvSpPr>
        <p:spPr>
          <a:xfrm>
            <a:off x="9842941" y="5800478"/>
            <a:ext cx="1397001" cy="1270001"/>
          </a:xfrm>
          <a:prstGeom prst="leftRightArrow">
            <a:avLst>
              <a:gd name="adj1" fmla="val 37553"/>
              <a:gd name="adj2" fmla="val 3033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590" name="双方向矢印"/>
          <p:cNvSpPr/>
          <p:nvPr/>
        </p:nvSpPr>
        <p:spPr>
          <a:xfrm>
            <a:off x="9842941" y="10235273"/>
            <a:ext cx="1397001" cy="1270001"/>
          </a:xfrm>
          <a:prstGeom prst="leftRightArrow">
            <a:avLst>
              <a:gd name="adj1" fmla="val 37553"/>
              <a:gd name="adj2" fmla="val 3033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ABF062-BA19-C148-5630-332D189E4F8C}"/>
              </a:ext>
            </a:extLst>
          </p:cNvPr>
          <p:cNvSpPr txBox="1"/>
          <p:nvPr/>
        </p:nvSpPr>
        <p:spPr>
          <a:xfrm>
            <a:off x="2456029" y="490537"/>
            <a:ext cx="19290401" cy="1311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(Conv2D(filters=32,kernel_size=3,</a:t>
            </a:r>
            <a:r>
              <a:rPr lang="en-US" altLang="ja-JP" sz="4400" dirty="0">
                <a:solidFill>
                  <a:srgbClr val="FF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strides=1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,</a:t>
            </a:r>
          </a:p>
          <a:p>
            <a:pPr algn="l"/>
            <a:r>
              <a:rPr lang="ja-JP" altLang="en-US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　　　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padding='same',</a:t>
            </a:r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input_shape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=(28,28,1),activation='</a:t>
            </a:r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relu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’))</a:t>
            </a:r>
          </a:p>
        </p:txBody>
      </p:sp>
    </p:spTree>
    <p:extLst>
      <p:ext uri="{BB962C8B-B14F-4D97-AF65-F5344CB8AC3E}">
        <p14:creationId xmlns:p14="http://schemas.microsoft.com/office/powerpoint/2010/main" val="269957255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trides = カーネルをずらす幅"/>
          <p:cNvSpPr txBox="1"/>
          <p:nvPr/>
        </p:nvSpPr>
        <p:spPr>
          <a:xfrm>
            <a:off x="7494400" y="2674297"/>
            <a:ext cx="9395201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strides = カーネルをずらす幅</a:t>
            </a:r>
          </a:p>
        </p:txBody>
      </p:sp>
      <p:graphicFrame>
        <p:nvGraphicFramePr>
          <p:cNvPr id="575" name="表"/>
          <p:cNvGraphicFramePr/>
          <p:nvPr/>
        </p:nvGraphicFramePr>
        <p:xfrm>
          <a:off x="11780884" y="5326748"/>
          <a:ext cx="2314383" cy="22174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71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91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1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76" name="表"/>
          <p:cNvGraphicFramePr/>
          <p:nvPr/>
        </p:nvGraphicFramePr>
        <p:xfrm>
          <a:off x="4805260" y="4197741"/>
          <a:ext cx="4496735" cy="44754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99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245591"/>
                        <a:satOff val="13830"/>
                        <a:lumOff val="1755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79" name="表"/>
          <p:cNvGraphicFramePr/>
          <p:nvPr/>
        </p:nvGraphicFramePr>
        <p:xfrm>
          <a:off x="4805260" y="8891365"/>
          <a:ext cx="4496735" cy="44754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99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81" name="表"/>
          <p:cNvGraphicFramePr/>
          <p:nvPr/>
        </p:nvGraphicFramePr>
        <p:xfrm>
          <a:off x="6602288" y="8888797"/>
          <a:ext cx="2698041" cy="268528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99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E586">
                        <a:alpha val="41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E586">
                        <a:alpha val="41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E586">
                        <a:alpha val="41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E586">
                        <a:alpha val="41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E586">
                        <a:alpha val="41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E586">
                        <a:alpha val="41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0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E586">
                        <a:alpha val="41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E586">
                        <a:alpha val="41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1E586">
                        <a:alpha val="41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82" name="表"/>
          <p:cNvGraphicFramePr/>
          <p:nvPr/>
        </p:nvGraphicFramePr>
        <p:xfrm>
          <a:off x="11780884" y="9761544"/>
          <a:ext cx="2314383" cy="22174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71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91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1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3" name="strides = 1"/>
          <p:cNvSpPr txBox="1"/>
          <p:nvPr/>
        </p:nvSpPr>
        <p:spPr>
          <a:xfrm>
            <a:off x="428952" y="6017158"/>
            <a:ext cx="3720570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strides = 1</a:t>
            </a:r>
          </a:p>
        </p:txBody>
      </p:sp>
      <p:sp>
        <p:nvSpPr>
          <p:cNvPr id="584" name="strides = 2"/>
          <p:cNvSpPr txBox="1"/>
          <p:nvPr/>
        </p:nvSpPr>
        <p:spPr>
          <a:xfrm>
            <a:off x="428952" y="10710782"/>
            <a:ext cx="3720570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strides = 2</a:t>
            </a:r>
          </a:p>
        </p:txBody>
      </p:sp>
      <p:graphicFrame>
        <p:nvGraphicFramePr>
          <p:cNvPr id="585" name="表"/>
          <p:cNvGraphicFramePr/>
          <p:nvPr/>
        </p:nvGraphicFramePr>
        <p:xfrm>
          <a:off x="18372585" y="5326748"/>
          <a:ext cx="2314383" cy="22174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71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91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1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86" name="表"/>
          <p:cNvGraphicFramePr/>
          <p:nvPr/>
        </p:nvGraphicFramePr>
        <p:xfrm>
          <a:off x="18372585" y="9761544"/>
          <a:ext cx="2314384" cy="221745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5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872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872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7" name="矢印"/>
          <p:cNvSpPr/>
          <p:nvPr/>
        </p:nvSpPr>
        <p:spPr>
          <a:xfrm>
            <a:off x="15598926" y="580047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588" name="矢印"/>
          <p:cNvSpPr/>
          <p:nvPr/>
        </p:nvSpPr>
        <p:spPr>
          <a:xfrm>
            <a:off x="15598926" y="10235272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589" name="双方向矢印"/>
          <p:cNvSpPr/>
          <p:nvPr/>
        </p:nvSpPr>
        <p:spPr>
          <a:xfrm>
            <a:off x="9842941" y="5800478"/>
            <a:ext cx="1397001" cy="1270001"/>
          </a:xfrm>
          <a:prstGeom prst="leftRightArrow">
            <a:avLst>
              <a:gd name="adj1" fmla="val 37553"/>
              <a:gd name="adj2" fmla="val 3033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590" name="双方向矢印"/>
          <p:cNvSpPr/>
          <p:nvPr/>
        </p:nvSpPr>
        <p:spPr>
          <a:xfrm>
            <a:off x="9842941" y="10235273"/>
            <a:ext cx="1397001" cy="1270001"/>
          </a:xfrm>
          <a:prstGeom prst="leftRightArrow">
            <a:avLst>
              <a:gd name="adj1" fmla="val 37553"/>
              <a:gd name="adj2" fmla="val 3033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ABF062-BA19-C148-5630-332D189E4F8C}"/>
              </a:ext>
            </a:extLst>
          </p:cNvPr>
          <p:cNvSpPr txBox="1"/>
          <p:nvPr/>
        </p:nvSpPr>
        <p:spPr>
          <a:xfrm>
            <a:off x="2456029" y="490537"/>
            <a:ext cx="19290401" cy="1311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(Conv2D(filters=32,kernel_size=3,strides=1,</a:t>
            </a:r>
          </a:p>
          <a:p>
            <a:pPr algn="l"/>
            <a:r>
              <a:rPr lang="ja-JP" altLang="en-US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　　　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padding='same',</a:t>
            </a:r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input_shape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=(28,28,1),activation='</a:t>
            </a:r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relu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’))</a:t>
            </a:r>
          </a:p>
        </p:txBody>
      </p:sp>
    </p:spTree>
    <p:extLst>
      <p:ext uri="{BB962C8B-B14F-4D97-AF65-F5344CB8AC3E}">
        <p14:creationId xmlns:p14="http://schemas.microsoft.com/office/powerpoint/2010/main" val="29735541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adding = データの端をどう扱うか"/>
          <p:cNvSpPr txBox="1"/>
          <p:nvPr/>
        </p:nvSpPr>
        <p:spPr>
          <a:xfrm>
            <a:off x="6876115" y="2482938"/>
            <a:ext cx="11136062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padding = データの端をどう扱うか</a:t>
            </a:r>
          </a:p>
        </p:txBody>
      </p:sp>
      <p:graphicFrame>
        <p:nvGraphicFramePr>
          <p:cNvPr id="594" name="表"/>
          <p:cNvGraphicFramePr/>
          <p:nvPr/>
        </p:nvGraphicFramePr>
        <p:xfrm>
          <a:off x="3141635" y="4490246"/>
          <a:ext cx="4976400" cy="473550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92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2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2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2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2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92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6" name="入力層 (6 × 6)"/>
          <p:cNvSpPr txBox="1"/>
          <p:nvPr/>
        </p:nvSpPr>
        <p:spPr>
          <a:xfrm>
            <a:off x="3845900" y="10251575"/>
            <a:ext cx="397384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 (6 × 6)</a:t>
            </a:r>
          </a:p>
        </p:txBody>
      </p:sp>
      <p:graphicFrame>
        <p:nvGraphicFramePr>
          <p:cNvPr id="598" name="表"/>
          <p:cNvGraphicFramePr/>
          <p:nvPr/>
        </p:nvGraphicFramePr>
        <p:xfrm>
          <a:off x="11373928" y="547843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9" name="カーネル ( 3× 3 )"/>
          <p:cNvSpPr txBox="1"/>
          <p:nvPr/>
        </p:nvSpPr>
        <p:spPr>
          <a:xfrm>
            <a:off x="10727234" y="9292994"/>
            <a:ext cx="474328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 ( 3× 3 )</a:t>
            </a:r>
          </a:p>
        </p:txBody>
      </p:sp>
      <p:sp>
        <p:nvSpPr>
          <p:cNvPr id="602" name="双方向矢印"/>
          <p:cNvSpPr/>
          <p:nvPr/>
        </p:nvSpPr>
        <p:spPr>
          <a:xfrm>
            <a:off x="8980808" y="6223000"/>
            <a:ext cx="1397001" cy="1270000"/>
          </a:xfrm>
          <a:prstGeom prst="leftRightArrow">
            <a:avLst>
              <a:gd name="adj1" fmla="val 48457"/>
              <a:gd name="adj2" fmla="val 3713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E78E20-F7BF-1642-35BC-98A4890AA460}"/>
              </a:ext>
            </a:extLst>
          </p:cNvPr>
          <p:cNvSpPr txBox="1"/>
          <p:nvPr/>
        </p:nvSpPr>
        <p:spPr>
          <a:xfrm>
            <a:off x="2456029" y="490537"/>
            <a:ext cx="19290401" cy="1311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(Conv2D(filters=32,kernel_size=3,strides=1,</a:t>
            </a:r>
          </a:p>
          <a:p>
            <a:pPr algn="l"/>
            <a:r>
              <a:rPr lang="ja-JP" altLang="en-US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　　　</a:t>
            </a:r>
            <a:r>
              <a:rPr lang="en-US" altLang="ja-JP" sz="4400" dirty="0">
                <a:solidFill>
                  <a:srgbClr val="FF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padding='same'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,</a:t>
            </a:r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input_shape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=(28,28,1),activation='</a:t>
            </a:r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relu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’))</a:t>
            </a:r>
          </a:p>
        </p:txBody>
      </p:sp>
    </p:spTree>
    <p:extLst>
      <p:ext uri="{BB962C8B-B14F-4D97-AF65-F5344CB8AC3E}">
        <p14:creationId xmlns:p14="http://schemas.microsoft.com/office/powerpoint/2010/main" val="4825183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MLPでは画像サイズを１次元にして入力する→画像サイズ分の重みが存在"/>
          <p:cNvSpPr txBox="1"/>
          <p:nvPr/>
        </p:nvSpPr>
        <p:spPr>
          <a:xfrm>
            <a:off x="5208049" y="811777"/>
            <a:ext cx="17782109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MLPでは画像サイズを１次元にして入力する→画像サイズ分の重みが存在</a:t>
            </a:r>
          </a:p>
        </p:txBody>
      </p:sp>
      <p:sp>
        <p:nvSpPr>
          <p:cNvPr id="301" name="サイズが大きいほど調整する重みが増えてしまう"/>
          <p:cNvSpPr txBox="1"/>
          <p:nvPr/>
        </p:nvSpPr>
        <p:spPr>
          <a:xfrm>
            <a:off x="8683395" y="11519185"/>
            <a:ext cx="6868868" cy="1265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28×28では犬と分からない</a:t>
            </a:r>
          </a:p>
          <a:p>
            <a:r>
              <a:rPr lang="en-US"/>
              <a:t>→1024か224を入力したい</a:t>
            </a:r>
            <a:endParaRPr/>
          </a:p>
        </p:txBody>
      </p:sp>
      <p:sp>
        <p:nvSpPr>
          <p:cNvPr id="2" name="MLPでは画像サイズを１次元にして入力する→画像サイズ分の重みが存在">
            <a:extLst>
              <a:ext uri="{FF2B5EF4-FFF2-40B4-BE49-F238E27FC236}">
                <a16:creationId xmlns:a16="http://schemas.microsoft.com/office/drawing/2014/main" id="{7215FAE5-3936-7A4C-4870-648073510F6B}"/>
              </a:ext>
            </a:extLst>
          </p:cNvPr>
          <p:cNvSpPr txBox="1"/>
          <p:nvPr/>
        </p:nvSpPr>
        <p:spPr>
          <a:xfrm>
            <a:off x="348193" y="729635"/>
            <a:ext cx="4369786" cy="76739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sz="4800"/>
              <a:t>MLP</a:t>
            </a:r>
            <a:r>
              <a:rPr lang="ja-JP" altLang="en-US" sz="4800"/>
              <a:t>の問題点</a:t>
            </a:r>
            <a:r>
              <a:rPr lang="en-US" altLang="ja-JP" sz="4800"/>
              <a:t>1</a:t>
            </a:r>
            <a:endParaRPr sz="4800"/>
          </a:p>
        </p:txBody>
      </p:sp>
      <p:sp>
        <p:nvSpPr>
          <p:cNvPr id="14" name="サイズが大きいほど調整する重みが増えてしまう">
            <a:extLst>
              <a:ext uri="{FF2B5EF4-FFF2-40B4-BE49-F238E27FC236}">
                <a16:creationId xmlns:a16="http://schemas.microsoft.com/office/drawing/2014/main" id="{DC5C4300-5357-7FC6-F681-8D470194B797}"/>
              </a:ext>
            </a:extLst>
          </p:cNvPr>
          <p:cNvSpPr txBox="1"/>
          <p:nvPr/>
        </p:nvSpPr>
        <p:spPr>
          <a:xfrm>
            <a:off x="2783734" y="10252957"/>
            <a:ext cx="3271729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1024×1024</a:t>
            </a:r>
            <a:endParaRPr/>
          </a:p>
        </p:txBody>
      </p:sp>
      <p:sp>
        <p:nvSpPr>
          <p:cNvPr id="15" name="サイズが大きいほど調整する重みが増えてしまう">
            <a:extLst>
              <a:ext uri="{FF2B5EF4-FFF2-40B4-BE49-F238E27FC236}">
                <a16:creationId xmlns:a16="http://schemas.microsoft.com/office/drawing/2014/main" id="{406A01E1-3C37-76A3-EDFE-99F630124813}"/>
              </a:ext>
            </a:extLst>
          </p:cNvPr>
          <p:cNvSpPr txBox="1"/>
          <p:nvPr/>
        </p:nvSpPr>
        <p:spPr>
          <a:xfrm>
            <a:off x="11027188" y="10314755"/>
            <a:ext cx="2569614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224×224</a:t>
            </a:r>
            <a:endParaRPr/>
          </a:p>
        </p:txBody>
      </p:sp>
      <p:sp>
        <p:nvSpPr>
          <p:cNvPr id="16" name="サイズが大きいほど調整する重みが増えてしまう">
            <a:extLst>
              <a:ext uri="{FF2B5EF4-FFF2-40B4-BE49-F238E27FC236}">
                <a16:creationId xmlns:a16="http://schemas.microsoft.com/office/drawing/2014/main" id="{DDF31CFC-1864-99D7-D133-0204D9D2538A}"/>
              </a:ext>
            </a:extLst>
          </p:cNvPr>
          <p:cNvSpPr txBox="1"/>
          <p:nvPr/>
        </p:nvSpPr>
        <p:spPr>
          <a:xfrm>
            <a:off x="19030652" y="10314755"/>
            <a:ext cx="1867499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28×28</a:t>
            </a:r>
            <a:endParaRPr/>
          </a:p>
        </p:txBody>
      </p:sp>
      <p:pic>
        <p:nvPicPr>
          <p:cNvPr id="18" name="図 17" descr="クロスワードパズル, テキスト, 写真, 座る が含まれている画像&#10;&#10;自動的に生成された説明">
            <a:extLst>
              <a:ext uri="{FF2B5EF4-FFF2-40B4-BE49-F238E27FC236}">
                <a16:creationId xmlns:a16="http://schemas.microsoft.com/office/drawing/2014/main" id="{06C36B6B-22F0-E4D4-22FC-24ABDBFE8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847" y="2763886"/>
            <a:ext cx="7595754" cy="7489072"/>
          </a:xfrm>
          <a:prstGeom prst="rect">
            <a:avLst/>
          </a:prstGeom>
        </p:spPr>
      </p:pic>
      <p:pic>
        <p:nvPicPr>
          <p:cNvPr id="20" name="図 19" descr="犬の顔の白黒写真&#10;&#10;自動的に生成された説明">
            <a:extLst>
              <a:ext uri="{FF2B5EF4-FFF2-40B4-BE49-F238E27FC236}">
                <a16:creationId xmlns:a16="http://schemas.microsoft.com/office/drawing/2014/main" id="{3228C4B0-037B-4622-02C1-4A9CC8B43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29" y="2694724"/>
            <a:ext cx="7772400" cy="7560039"/>
          </a:xfrm>
          <a:prstGeom prst="rect">
            <a:avLst/>
          </a:prstGeom>
        </p:spPr>
      </p:pic>
      <p:pic>
        <p:nvPicPr>
          <p:cNvPr id="22" name="図 21" descr="犬の顔の白黒写真&#10;&#10;自動的に生成された説明">
            <a:extLst>
              <a:ext uri="{FF2B5EF4-FFF2-40B4-BE49-F238E27FC236}">
                <a16:creationId xmlns:a16="http://schemas.microsoft.com/office/drawing/2014/main" id="{C8D65D62-4D10-86D3-6511-6E30AAD43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49" y="2778753"/>
            <a:ext cx="7772400" cy="740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8539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adding = データの端をどう扱うか"/>
          <p:cNvSpPr txBox="1"/>
          <p:nvPr/>
        </p:nvSpPr>
        <p:spPr>
          <a:xfrm>
            <a:off x="6876115" y="2482938"/>
            <a:ext cx="11136062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padding = データの端をどう扱うか</a:t>
            </a:r>
          </a:p>
        </p:txBody>
      </p:sp>
      <p:graphicFrame>
        <p:nvGraphicFramePr>
          <p:cNvPr id="594" name="表"/>
          <p:cNvGraphicFramePr/>
          <p:nvPr>
            <p:extLst>
              <p:ext uri="{D42A27DB-BD31-4B8C-83A1-F6EECF244321}">
                <p14:modId xmlns:p14="http://schemas.microsoft.com/office/powerpoint/2010/main" val="1434276293"/>
              </p:ext>
            </p:extLst>
          </p:nvPr>
        </p:nvGraphicFramePr>
        <p:xfrm>
          <a:off x="3141635" y="4490246"/>
          <a:ext cx="4976400" cy="473550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92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2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2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2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2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92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6" name="入力層 (6 × 6)"/>
          <p:cNvSpPr txBox="1"/>
          <p:nvPr/>
        </p:nvSpPr>
        <p:spPr>
          <a:xfrm>
            <a:off x="3845900" y="10251575"/>
            <a:ext cx="397384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 (6 × 6)</a:t>
            </a:r>
          </a:p>
        </p:txBody>
      </p:sp>
      <p:graphicFrame>
        <p:nvGraphicFramePr>
          <p:cNvPr id="598" name="表"/>
          <p:cNvGraphicFramePr/>
          <p:nvPr/>
        </p:nvGraphicFramePr>
        <p:xfrm>
          <a:off x="11373928" y="547843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9" name="カーネル ( 3× 3 )"/>
          <p:cNvSpPr txBox="1"/>
          <p:nvPr/>
        </p:nvSpPr>
        <p:spPr>
          <a:xfrm>
            <a:off x="10727234" y="9292994"/>
            <a:ext cx="474328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 ( 3× 3 )</a:t>
            </a:r>
          </a:p>
        </p:txBody>
      </p:sp>
      <p:sp>
        <p:nvSpPr>
          <p:cNvPr id="602" name="双方向矢印"/>
          <p:cNvSpPr/>
          <p:nvPr/>
        </p:nvSpPr>
        <p:spPr>
          <a:xfrm>
            <a:off x="8980808" y="6223000"/>
            <a:ext cx="1397001" cy="1270000"/>
          </a:xfrm>
          <a:prstGeom prst="leftRightArrow">
            <a:avLst>
              <a:gd name="adj1" fmla="val 48457"/>
              <a:gd name="adj2" fmla="val 3713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E78E20-F7BF-1642-35BC-98A4890AA460}"/>
              </a:ext>
            </a:extLst>
          </p:cNvPr>
          <p:cNvSpPr txBox="1"/>
          <p:nvPr/>
        </p:nvSpPr>
        <p:spPr>
          <a:xfrm>
            <a:off x="2456029" y="490537"/>
            <a:ext cx="19290401" cy="1311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(Conv2D(filters=32,kernel_size=3,strides=1,</a:t>
            </a:r>
          </a:p>
          <a:p>
            <a:pPr algn="l"/>
            <a:r>
              <a:rPr lang="ja-JP" altLang="en-US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　　　</a:t>
            </a:r>
            <a:r>
              <a:rPr lang="en-US" altLang="ja-JP" sz="4400" dirty="0">
                <a:solidFill>
                  <a:srgbClr val="FF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padding='same'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,</a:t>
            </a:r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input_shape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=(28,28,1),activation='</a:t>
            </a:r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relu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’))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D4DADFD-4485-14DF-495B-7DE075845F7A}"/>
              </a:ext>
            </a:extLst>
          </p:cNvPr>
          <p:cNvSpPr/>
          <p:nvPr/>
        </p:nvSpPr>
        <p:spPr>
          <a:xfrm>
            <a:off x="3955628" y="5266944"/>
            <a:ext cx="854116" cy="804672"/>
          </a:xfrm>
          <a:prstGeom prst="rect">
            <a:avLst/>
          </a:prstGeom>
          <a:noFill/>
          <a:ln w="571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38998373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adding = データの端をどう扱うか"/>
          <p:cNvSpPr txBox="1"/>
          <p:nvPr/>
        </p:nvSpPr>
        <p:spPr>
          <a:xfrm>
            <a:off x="6876115" y="2482938"/>
            <a:ext cx="11136062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padding = データの端をどう扱うか</a:t>
            </a:r>
          </a:p>
        </p:txBody>
      </p:sp>
      <p:graphicFrame>
        <p:nvGraphicFramePr>
          <p:cNvPr id="594" name="表"/>
          <p:cNvGraphicFramePr/>
          <p:nvPr/>
        </p:nvGraphicFramePr>
        <p:xfrm>
          <a:off x="3141635" y="4490246"/>
          <a:ext cx="4976400" cy="473550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92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2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2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2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2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92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95" name="表"/>
          <p:cNvGraphicFramePr/>
          <p:nvPr/>
        </p:nvGraphicFramePr>
        <p:xfrm>
          <a:off x="17486027" y="4897700"/>
          <a:ext cx="4260624" cy="39205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6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14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6" name="入力層 (6 × 6)"/>
          <p:cNvSpPr txBox="1"/>
          <p:nvPr/>
        </p:nvSpPr>
        <p:spPr>
          <a:xfrm>
            <a:off x="3845900" y="10251575"/>
            <a:ext cx="397384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 (6 × 6)</a:t>
            </a:r>
          </a:p>
        </p:txBody>
      </p:sp>
      <p:sp>
        <p:nvSpPr>
          <p:cNvPr id="597" name="特徴マップ(4×4)"/>
          <p:cNvSpPr txBox="1"/>
          <p:nvPr/>
        </p:nvSpPr>
        <p:spPr>
          <a:xfrm>
            <a:off x="17504204" y="9919887"/>
            <a:ext cx="455092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特徴マップ(4×4)</a:t>
            </a:r>
          </a:p>
        </p:txBody>
      </p:sp>
      <p:graphicFrame>
        <p:nvGraphicFramePr>
          <p:cNvPr id="598" name="表"/>
          <p:cNvGraphicFramePr/>
          <p:nvPr/>
        </p:nvGraphicFramePr>
        <p:xfrm>
          <a:off x="11373928" y="547843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9" name="カーネル ( 3× 3 )"/>
          <p:cNvSpPr txBox="1"/>
          <p:nvPr/>
        </p:nvSpPr>
        <p:spPr>
          <a:xfrm>
            <a:off x="10727234" y="9292994"/>
            <a:ext cx="474328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 ( 3× 3 )</a:t>
            </a:r>
          </a:p>
        </p:txBody>
      </p:sp>
      <p:sp>
        <p:nvSpPr>
          <p:cNvPr id="600" name="そのままだと特徴マップのサイズは入力層より小さくなる"/>
          <p:cNvSpPr txBox="1"/>
          <p:nvPr/>
        </p:nvSpPr>
        <p:spPr>
          <a:xfrm>
            <a:off x="6057782" y="11974542"/>
            <a:ext cx="12772728" cy="628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そのままだと特徴マップのサイズは入力層より小さくなる</a:t>
            </a:r>
          </a:p>
        </p:txBody>
      </p:sp>
      <p:sp>
        <p:nvSpPr>
          <p:cNvPr id="601" name="矢印"/>
          <p:cNvSpPr/>
          <p:nvPr/>
        </p:nvSpPr>
        <p:spPr>
          <a:xfrm>
            <a:off x="15232608" y="62230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602" name="双方向矢印"/>
          <p:cNvSpPr/>
          <p:nvPr/>
        </p:nvSpPr>
        <p:spPr>
          <a:xfrm>
            <a:off x="8980808" y="6223000"/>
            <a:ext cx="1397001" cy="1270000"/>
          </a:xfrm>
          <a:prstGeom prst="leftRightArrow">
            <a:avLst>
              <a:gd name="adj1" fmla="val 48457"/>
              <a:gd name="adj2" fmla="val 3713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E78E20-F7BF-1642-35BC-98A4890AA460}"/>
              </a:ext>
            </a:extLst>
          </p:cNvPr>
          <p:cNvSpPr txBox="1"/>
          <p:nvPr/>
        </p:nvSpPr>
        <p:spPr>
          <a:xfrm>
            <a:off x="2456029" y="490537"/>
            <a:ext cx="19290401" cy="1311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(Conv2D(filters=32,kernel_size=3,strides=1,</a:t>
            </a:r>
          </a:p>
          <a:p>
            <a:pPr algn="l"/>
            <a:r>
              <a:rPr lang="ja-JP" altLang="en-US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　　　</a:t>
            </a:r>
            <a:r>
              <a:rPr lang="en-US" altLang="ja-JP" sz="4400" dirty="0">
                <a:solidFill>
                  <a:srgbClr val="FF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padding='same'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,</a:t>
            </a:r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input_shape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=(28,28,1),activation='</a:t>
            </a:r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relu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’))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360DBB-E46E-1B47-3912-D727A57CBECB}"/>
              </a:ext>
            </a:extLst>
          </p:cNvPr>
          <p:cNvSpPr/>
          <p:nvPr/>
        </p:nvSpPr>
        <p:spPr>
          <a:xfrm>
            <a:off x="3955628" y="5266944"/>
            <a:ext cx="3322996" cy="3145536"/>
          </a:xfrm>
          <a:prstGeom prst="rect">
            <a:avLst/>
          </a:prstGeom>
          <a:noFill/>
          <a:ln w="571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入力データの周りを0で埋めてサイズを同じにする"/>
          <p:cNvSpPr txBox="1"/>
          <p:nvPr/>
        </p:nvSpPr>
        <p:spPr>
          <a:xfrm>
            <a:off x="5049942" y="2290471"/>
            <a:ext cx="15497832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入力データの周りを0で埋めてサイズを同じにする</a:t>
            </a:r>
          </a:p>
        </p:txBody>
      </p:sp>
      <p:sp>
        <p:nvSpPr>
          <p:cNvPr id="606" name="入力層 (6 × 6)"/>
          <p:cNvSpPr txBox="1"/>
          <p:nvPr/>
        </p:nvSpPr>
        <p:spPr>
          <a:xfrm>
            <a:off x="3833200" y="10245541"/>
            <a:ext cx="397384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 (6 × 6)</a:t>
            </a:r>
          </a:p>
        </p:txBody>
      </p:sp>
      <p:graphicFrame>
        <p:nvGraphicFramePr>
          <p:cNvPr id="607" name="表"/>
          <p:cNvGraphicFramePr/>
          <p:nvPr/>
        </p:nvGraphicFramePr>
        <p:xfrm>
          <a:off x="11367579" y="547843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8" name="カーネル ( 3× 3 )"/>
          <p:cNvSpPr txBox="1"/>
          <p:nvPr/>
        </p:nvSpPr>
        <p:spPr>
          <a:xfrm>
            <a:off x="10727234" y="9292994"/>
            <a:ext cx="474328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 ( 3× 3 )</a:t>
            </a:r>
          </a:p>
        </p:txBody>
      </p:sp>
      <p:graphicFrame>
        <p:nvGraphicFramePr>
          <p:cNvPr id="609" name="表"/>
          <p:cNvGraphicFramePr/>
          <p:nvPr/>
        </p:nvGraphicFramePr>
        <p:xfrm>
          <a:off x="2322080" y="3752908"/>
          <a:ext cx="6615512" cy="621017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1" name="双方向矢印"/>
          <p:cNvSpPr/>
          <p:nvPr/>
        </p:nvSpPr>
        <p:spPr>
          <a:xfrm>
            <a:off x="9457262" y="6223000"/>
            <a:ext cx="1397001" cy="1270000"/>
          </a:xfrm>
          <a:prstGeom prst="leftRightArrow">
            <a:avLst>
              <a:gd name="adj1" fmla="val 48457"/>
              <a:gd name="adj2" fmla="val 3713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B08F84-94BB-5D86-B470-5B9DDD5950D9}"/>
              </a:ext>
            </a:extLst>
          </p:cNvPr>
          <p:cNvSpPr txBox="1"/>
          <p:nvPr/>
        </p:nvSpPr>
        <p:spPr>
          <a:xfrm>
            <a:off x="2456029" y="490537"/>
            <a:ext cx="19290401" cy="1311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(Conv2D(filters=32,kernel_size=3,strides=1,</a:t>
            </a:r>
          </a:p>
          <a:p>
            <a:pPr algn="l"/>
            <a:r>
              <a:rPr lang="ja-JP" altLang="en-US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　　　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padding='same',</a:t>
            </a:r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input_shape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=(28,28,1),activation='</a:t>
            </a:r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relu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’))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466910-D68A-0975-4E96-662AF30F0C25}"/>
              </a:ext>
            </a:extLst>
          </p:cNvPr>
          <p:cNvSpPr/>
          <p:nvPr/>
        </p:nvSpPr>
        <p:spPr>
          <a:xfrm>
            <a:off x="3132668" y="4517136"/>
            <a:ext cx="854116" cy="804672"/>
          </a:xfrm>
          <a:prstGeom prst="rect">
            <a:avLst/>
          </a:prstGeom>
          <a:noFill/>
          <a:ln w="571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6A468D-552D-27CF-E751-B3BF882B1615}"/>
              </a:ext>
            </a:extLst>
          </p:cNvPr>
          <p:cNvSpPr/>
          <p:nvPr/>
        </p:nvSpPr>
        <p:spPr>
          <a:xfrm>
            <a:off x="2322080" y="3752908"/>
            <a:ext cx="2487664" cy="2336996"/>
          </a:xfrm>
          <a:prstGeom prst="rect">
            <a:avLst/>
          </a:prstGeom>
          <a:noFill/>
          <a:ln w="571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6" name="表"/>
          <p:cNvGraphicFramePr/>
          <p:nvPr/>
        </p:nvGraphicFramePr>
        <p:xfrm>
          <a:off x="16966421" y="3943655"/>
          <a:ext cx="5884752" cy="535029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80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0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9171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8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8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9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6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71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71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7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71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171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171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15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7" name="入力層 (6 × 6)"/>
          <p:cNvSpPr txBox="1"/>
          <p:nvPr/>
        </p:nvSpPr>
        <p:spPr>
          <a:xfrm>
            <a:off x="3833200" y="10245541"/>
            <a:ext cx="397384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入力層 (6 × 6)</a:t>
            </a:r>
          </a:p>
        </p:txBody>
      </p:sp>
      <p:graphicFrame>
        <p:nvGraphicFramePr>
          <p:cNvPr id="618" name="表"/>
          <p:cNvGraphicFramePr/>
          <p:nvPr/>
        </p:nvGraphicFramePr>
        <p:xfrm>
          <a:off x="11367579" y="5478432"/>
          <a:ext cx="2862558" cy="27591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7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9" name="カーネル ( 3× 3 )"/>
          <p:cNvSpPr txBox="1"/>
          <p:nvPr/>
        </p:nvSpPr>
        <p:spPr>
          <a:xfrm>
            <a:off x="10727234" y="9292994"/>
            <a:ext cx="474328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カーネル ( 3× 3 )</a:t>
            </a:r>
          </a:p>
        </p:txBody>
      </p:sp>
      <p:graphicFrame>
        <p:nvGraphicFramePr>
          <p:cNvPr id="620" name="表"/>
          <p:cNvGraphicFramePr/>
          <p:nvPr/>
        </p:nvGraphicFramePr>
        <p:xfrm>
          <a:off x="2322080" y="3752908"/>
          <a:ext cx="6615512" cy="621017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69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1" name="特徴マップ(6×6)"/>
          <p:cNvSpPr txBox="1"/>
          <p:nvPr/>
        </p:nvSpPr>
        <p:spPr>
          <a:xfrm>
            <a:off x="17504204" y="9919887"/>
            <a:ext cx="4550926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特徴マップ(6×6)</a:t>
            </a:r>
          </a:p>
        </p:txBody>
      </p:sp>
      <p:sp>
        <p:nvSpPr>
          <p:cNvPr id="622" name="双方向矢印"/>
          <p:cNvSpPr/>
          <p:nvPr/>
        </p:nvSpPr>
        <p:spPr>
          <a:xfrm>
            <a:off x="9457262" y="6223000"/>
            <a:ext cx="1397001" cy="1270000"/>
          </a:xfrm>
          <a:prstGeom prst="leftRightArrow">
            <a:avLst>
              <a:gd name="adj1" fmla="val 48457"/>
              <a:gd name="adj2" fmla="val 3713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623" name="矢印"/>
          <p:cNvSpPr/>
          <p:nvPr/>
        </p:nvSpPr>
        <p:spPr>
          <a:xfrm>
            <a:off x="14963280" y="62230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9BED54-DEC3-445C-5ADA-45DCB428F626}"/>
              </a:ext>
            </a:extLst>
          </p:cNvPr>
          <p:cNvSpPr txBox="1"/>
          <p:nvPr/>
        </p:nvSpPr>
        <p:spPr>
          <a:xfrm>
            <a:off x="2456029" y="490537"/>
            <a:ext cx="19290401" cy="1311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(Conv2D(filters=32,kernel_size=3,strides=1,</a:t>
            </a:r>
          </a:p>
          <a:p>
            <a:pPr algn="l"/>
            <a:r>
              <a:rPr lang="ja-JP" altLang="en-US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　　　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padding='same',</a:t>
            </a:r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input_shape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=(28,28,1),activation='</a:t>
            </a:r>
            <a:r>
              <a:rPr lang="en-US" altLang="ja-JP" sz="44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relu</a:t>
            </a:r>
            <a:r>
              <a:rPr lang="en-US" altLang="ja-JP" sz="44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’))</a:t>
            </a:r>
          </a:p>
        </p:txBody>
      </p:sp>
      <p:sp>
        <p:nvSpPr>
          <p:cNvPr id="4" name="入力データの周りを0で埋めてサイズを同じにする">
            <a:extLst>
              <a:ext uri="{FF2B5EF4-FFF2-40B4-BE49-F238E27FC236}">
                <a16:creationId xmlns:a16="http://schemas.microsoft.com/office/drawing/2014/main" id="{ED1C1FF2-5E8A-1A37-7080-0D5432F76012}"/>
              </a:ext>
            </a:extLst>
          </p:cNvPr>
          <p:cNvSpPr txBox="1"/>
          <p:nvPr/>
        </p:nvSpPr>
        <p:spPr>
          <a:xfrm>
            <a:off x="5049942" y="2290471"/>
            <a:ext cx="15497832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入力データの周りを0で埋めてサイズを同じにする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F56C9DC-4740-B933-2BED-FC60C18F79D5}"/>
              </a:ext>
            </a:extLst>
          </p:cNvPr>
          <p:cNvSpPr/>
          <p:nvPr/>
        </p:nvSpPr>
        <p:spPr>
          <a:xfrm>
            <a:off x="3132668" y="4517136"/>
            <a:ext cx="4968916" cy="4626864"/>
          </a:xfrm>
          <a:prstGeom prst="rect">
            <a:avLst/>
          </a:prstGeom>
          <a:noFill/>
          <a:ln w="571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NN"/>
          <p:cNvSpPr txBox="1"/>
          <p:nvPr/>
        </p:nvSpPr>
        <p:spPr>
          <a:xfrm>
            <a:off x="11229339" y="493525"/>
            <a:ext cx="1925321" cy="88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CNN</a:t>
            </a:r>
          </a:p>
        </p:txBody>
      </p:sp>
      <p:sp>
        <p:nvSpPr>
          <p:cNvPr id="307" name="畳み込み層とプーリング層が繰り返されるニューラルネットワーク"/>
          <p:cNvSpPr txBox="1"/>
          <p:nvPr/>
        </p:nvSpPr>
        <p:spPr>
          <a:xfrm>
            <a:off x="4700467" y="1912021"/>
            <a:ext cx="1607362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畳み込み層とプーリング層が繰り返されるニューラルネットワーク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323D4E1-E6FA-4DD3-ABE2-D212F18096CF}"/>
              </a:ext>
            </a:extLst>
          </p:cNvPr>
          <p:cNvSpPr/>
          <p:nvPr/>
        </p:nvSpPr>
        <p:spPr>
          <a:xfrm>
            <a:off x="1888797" y="4833174"/>
            <a:ext cx="3238500" cy="32385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23C8A1-145C-4FDC-9473-74C7EACC5D7D}"/>
              </a:ext>
            </a:extLst>
          </p:cNvPr>
          <p:cNvSpPr/>
          <p:nvPr/>
        </p:nvSpPr>
        <p:spPr>
          <a:xfrm>
            <a:off x="5655314" y="4528374"/>
            <a:ext cx="3238500" cy="323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DA2F6F-B10F-403C-A163-D82AB2C0BBD8}"/>
              </a:ext>
            </a:extLst>
          </p:cNvPr>
          <p:cNvSpPr/>
          <p:nvPr/>
        </p:nvSpPr>
        <p:spPr>
          <a:xfrm>
            <a:off x="5807714" y="4680774"/>
            <a:ext cx="3238500" cy="3238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5F857E3-341C-453A-BDEC-0EF1FCDF905C}"/>
              </a:ext>
            </a:extLst>
          </p:cNvPr>
          <p:cNvSpPr/>
          <p:nvPr/>
        </p:nvSpPr>
        <p:spPr>
          <a:xfrm>
            <a:off x="5960114" y="4833174"/>
            <a:ext cx="3238500" cy="323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AF19B2-12FB-4A45-ABB7-9C4C474746D8}"/>
              </a:ext>
            </a:extLst>
          </p:cNvPr>
          <p:cNvSpPr/>
          <p:nvPr/>
        </p:nvSpPr>
        <p:spPr>
          <a:xfrm>
            <a:off x="6112514" y="4985574"/>
            <a:ext cx="3238500" cy="3238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BDE8B53-2547-4F6E-81C4-8D46A6018C4F}"/>
              </a:ext>
            </a:extLst>
          </p:cNvPr>
          <p:cNvSpPr/>
          <p:nvPr/>
        </p:nvSpPr>
        <p:spPr>
          <a:xfrm>
            <a:off x="6264914" y="5137974"/>
            <a:ext cx="3238500" cy="323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63CCD54-70C7-4F35-9B4C-ADDF2C155FC1}"/>
              </a:ext>
            </a:extLst>
          </p:cNvPr>
          <p:cNvSpPr/>
          <p:nvPr/>
        </p:nvSpPr>
        <p:spPr>
          <a:xfrm>
            <a:off x="6417314" y="5290374"/>
            <a:ext cx="3238500" cy="3238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75F4F4-30F2-47C1-9D5D-1FC74CE7C484}"/>
              </a:ext>
            </a:extLst>
          </p:cNvPr>
          <p:cNvSpPr/>
          <p:nvPr/>
        </p:nvSpPr>
        <p:spPr>
          <a:xfrm>
            <a:off x="6569714" y="5442774"/>
            <a:ext cx="3238500" cy="323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0D29554-BC01-4123-B319-CD662836AB01}"/>
              </a:ext>
            </a:extLst>
          </p:cNvPr>
          <p:cNvSpPr/>
          <p:nvPr/>
        </p:nvSpPr>
        <p:spPr>
          <a:xfrm>
            <a:off x="12253758" y="4737444"/>
            <a:ext cx="304800" cy="4272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64B5D32-EDDD-4D69-B0F5-F7035BEFDD63}"/>
              </a:ext>
            </a:extLst>
          </p:cNvPr>
          <p:cNvSpPr/>
          <p:nvPr/>
        </p:nvSpPr>
        <p:spPr>
          <a:xfrm>
            <a:off x="14532909" y="5577059"/>
            <a:ext cx="304800" cy="2428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99B30DF-9BCD-4105-8C60-0CCF641CF19A}"/>
              </a:ext>
            </a:extLst>
          </p:cNvPr>
          <p:cNvSpPr/>
          <p:nvPr/>
        </p:nvSpPr>
        <p:spPr>
          <a:xfrm>
            <a:off x="2329084" y="5238340"/>
            <a:ext cx="509234" cy="50923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5A27569-02F3-4B50-8554-4CD7683D7C5E}"/>
              </a:ext>
            </a:extLst>
          </p:cNvPr>
          <p:cNvCxnSpPr/>
          <p:nvPr/>
        </p:nvCxnSpPr>
        <p:spPr>
          <a:xfrm>
            <a:off x="2838318" y="5252383"/>
            <a:ext cx="5231767" cy="96795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FADC016-F1B1-4E64-8C14-8482CBDCD0EB}"/>
              </a:ext>
            </a:extLst>
          </p:cNvPr>
          <p:cNvCxnSpPr>
            <a:cxnSpLocks/>
          </p:cNvCxnSpPr>
          <p:nvPr/>
        </p:nvCxnSpPr>
        <p:spPr>
          <a:xfrm>
            <a:off x="2854743" y="5774352"/>
            <a:ext cx="5196331" cy="4304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16FE2CF-34BB-4A7E-9D8E-26184F69242C}"/>
              </a:ext>
            </a:extLst>
          </p:cNvPr>
          <p:cNvCxnSpPr>
            <a:cxnSpLocks/>
          </p:cNvCxnSpPr>
          <p:nvPr/>
        </p:nvCxnSpPr>
        <p:spPr>
          <a:xfrm>
            <a:off x="8932125" y="4528111"/>
            <a:ext cx="3321633" cy="23992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DABD416F-2A4F-4FE7-A331-4B1D58261CCB}"/>
              </a:ext>
            </a:extLst>
          </p:cNvPr>
          <p:cNvCxnSpPr>
            <a:cxnSpLocks/>
          </p:cNvCxnSpPr>
          <p:nvPr/>
        </p:nvCxnSpPr>
        <p:spPr>
          <a:xfrm>
            <a:off x="9802620" y="8681274"/>
            <a:ext cx="2451138" cy="3287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3F8B323-8B71-48C6-B43F-4F9A47F7B968}"/>
              </a:ext>
            </a:extLst>
          </p:cNvPr>
          <p:cNvCxnSpPr>
            <a:cxnSpLocks/>
          </p:cNvCxnSpPr>
          <p:nvPr/>
        </p:nvCxnSpPr>
        <p:spPr>
          <a:xfrm flipV="1">
            <a:off x="12527252" y="8006043"/>
            <a:ext cx="2019392" cy="103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C723B78-32FD-41A4-81AB-677E162A27B0}"/>
              </a:ext>
            </a:extLst>
          </p:cNvPr>
          <p:cNvCxnSpPr>
            <a:cxnSpLocks/>
          </p:cNvCxnSpPr>
          <p:nvPr/>
        </p:nvCxnSpPr>
        <p:spPr>
          <a:xfrm>
            <a:off x="12555568" y="4707408"/>
            <a:ext cx="1991076" cy="86965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E90DB6F-E655-442D-BE97-E412C53FB655}"/>
              </a:ext>
            </a:extLst>
          </p:cNvPr>
          <p:cNvSpPr txBox="1"/>
          <p:nvPr/>
        </p:nvSpPr>
        <p:spPr>
          <a:xfrm>
            <a:off x="2583701" y="3513863"/>
            <a:ext cx="1791122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入力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5D964E9-9D70-4D4D-A9FB-35FF415E2D19}"/>
              </a:ext>
            </a:extLst>
          </p:cNvPr>
          <p:cNvSpPr txBox="1"/>
          <p:nvPr/>
        </p:nvSpPr>
        <p:spPr>
          <a:xfrm>
            <a:off x="6264914" y="3471440"/>
            <a:ext cx="266721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畳み込み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4FF3066-8039-4E46-82E8-B564C3F83E80}"/>
              </a:ext>
            </a:extLst>
          </p:cNvPr>
          <p:cNvSpPr txBox="1"/>
          <p:nvPr/>
        </p:nvSpPr>
        <p:spPr>
          <a:xfrm>
            <a:off x="10722872" y="3729423"/>
            <a:ext cx="266721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全結合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91E51B2-9C64-467D-A5CD-CC2E5B489FBE}"/>
              </a:ext>
            </a:extLst>
          </p:cNvPr>
          <p:cNvSpPr txBox="1"/>
          <p:nvPr/>
        </p:nvSpPr>
        <p:spPr>
          <a:xfrm>
            <a:off x="13390083" y="3642165"/>
            <a:ext cx="266721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出力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2" name="畳み込み層とプーリング層が繰り返されるニューラルネットワーク">
            <a:extLst>
              <a:ext uri="{FF2B5EF4-FFF2-40B4-BE49-F238E27FC236}">
                <a16:creationId xmlns:a16="http://schemas.microsoft.com/office/drawing/2014/main" id="{6A51761C-E0D3-4155-059E-682D045B392A}"/>
              </a:ext>
            </a:extLst>
          </p:cNvPr>
          <p:cNvSpPr txBox="1"/>
          <p:nvPr/>
        </p:nvSpPr>
        <p:spPr>
          <a:xfrm>
            <a:off x="6218364" y="11101711"/>
            <a:ext cx="12841657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/>
              <a:t>一次元にせず、そのまま</a:t>
            </a:r>
            <a:r>
              <a:rPr lang="en-US" altLang="ja-JP"/>
              <a:t>2</a:t>
            </a:r>
            <a:r>
              <a:rPr lang="ja-JP" altLang="en-US"/>
              <a:t>次元の配列のまま入力する</a:t>
            </a:r>
            <a:endParaRPr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86D3FA-6DBF-2747-39D3-0C7219075264}"/>
              </a:ext>
            </a:extLst>
          </p:cNvPr>
          <p:cNvSpPr txBox="1"/>
          <p:nvPr/>
        </p:nvSpPr>
        <p:spPr>
          <a:xfrm>
            <a:off x="2638623" y="7492505"/>
            <a:ext cx="1791122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28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150B9B5-AA85-6325-3FEF-73B42194DA13}"/>
              </a:ext>
            </a:extLst>
          </p:cNvPr>
          <p:cNvSpPr txBox="1"/>
          <p:nvPr/>
        </p:nvSpPr>
        <p:spPr>
          <a:xfrm>
            <a:off x="1390778" y="6274377"/>
            <a:ext cx="1791122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28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8E709F3-874A-2A36-21DB-C60736E96509}"/>
              </a:ext>
            </a:extLst>
          </p:cNvPr>
          <p:cNvSpPr txBox="1"/>
          <p:nvPr/>
        </p:nvSpPr>
        <p:spPr>
          <a:xfrm>
            <a:off x="7194934" y="8085253"/>
            <a:ext cx="1791122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28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68A892-6D32-92EE-8C7B-D7A8BD4DBE9B}"/>
              </a:ext>
            </a:extLst>
          </p:cNvPr>
          <p:cNvSpPr txBox="1"/>
          <p:nvPr/>
        </p:nvSpPr>
        <p:spPr>
          <a:xfrm>
            <a:off x="6132239" y="6674565"/>
            <a:ext cx="1791122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28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93991CD-4B74-D0D3-90CE-FC18FF0AC439}"/>
              </a:ext>
            </a:extLst>
          </p:cNvPr>
          <p:cNvSpPr txBox="1"/>
          <p:nvPr/>
        </p:nvSpPr>
        <p:spPr>
          <a:xfrm>
            <a:off x="6931799" y="8847438"/>
            <a:ext cx="2699928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32 (kernel)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BD218E8-5DA9-E99A-7648-C1033C1D439D}"/>
              </a:ext>
            </a:extLst>
          </p:cNvPr>
          <p:cNvSpPr txBox="1"/>
          <p:nvPr/>
        </p:nvSpPr>
        <p:spPr>
          <a:xfrm>
            <a:off x="4224427" y="9938217"/>
            <a:ext cx="608335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sym typeface="Canela Text Regular"/>
              </a:rPr>
              <a:t>(3×3 + 1) × 32 = 320</a:t>
            </a: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sym typeface="Canela Text Regular"/>
            </a:endParaRP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FD7F12DD-BA96-8466-D987-78FB8EF9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196" y="4528111"/>
            <a:ext cx="8090695" cy="41840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1FE21B5-DD33-0603-B783-8A59DEA1BCB7}"/>
              </a:ext>
            </a:extLst>
          </p:cNvPr>
          <p:cNvSpPr txBox="1"/>
          <p:nvPr/>
        </p:nvSpPr>
        <p:spPr>
          <a:xfrm>
            <a:off x="11734675" y="9926352"/>
            <a:ext cx="903942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sym typeface="Canela Text Regular"/>
              </a:rPr>
              <a:t>(28×28×32 + 1) × 10 = 250890</a:t>
            </a: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sym typeface="Canela Text Regular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F83F55F-0ED4-FCD2-6B7B-586C602BCA4E}"/>
              </a:ext>
            </a:extLst>
          </p:cNvPr>
          <p:cNvSpPr txBox="1"/>
          <p:nvPr/>
        </p:nvSpPr>
        <p:spPr>
          <a:xfrm>
            <a:off x="2229126" y="8279367"/>
            <a:ext cx="2699928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1</a:t>
            </a: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枚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46E91AD-CEAA-C652-E1CF-7B7294DDAD12}"/>
              </a:ext>
            </a:extLst>
          </p:cNvPr>
          <p:cNvSpPr txBox="1"/>
          <p:nvPr/>
        </p:nvSpPr>
        <p:spPr>
          <a:xfrm>
            <a:off x="9726631" y="6076374"/>
            <a:ext cx="2667211" cy="1598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3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Flatten()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=1</a:t>
            </a: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次元に</a:t>
            </a:r>
            <a:endParaRPr kumimoji="0" lang="en-US" altLang="ja-JP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する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75504891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DA4B64E-F1B4-4591-B137-284CCB10507E}"/>
              </a:ext>
            </a:extLst>
          </p:cNvPr>
          <p:cNvSpPr/>
          <p:nvPr/>
        </p:nvSpPr>
        <p:spPr>
          <a:xfrm>
            <a:off x="2671761" y="262937"/>
            <a:ext cx="18392777" cy="65781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15929FF-F37E-4232-9862-A171A3425D77}"/>
              </a:ext>
            </a:extLst>
          </p:cNvPr>
          <p:cNvSpPr txBox="1"/>
          <p:nvPr/>
        </p:nvSpPr>
        <p:spPr>
          <a:xfrm>
            <a:off x="3319462" y="489669"/>
            <a:ext cx="17745076" cy="61863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ja-JP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ja-JP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ja-JP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</a:p>
          <a:p>
            <a:pPr algn="l"/>
            <a:r>
              <a:rPr lang="en-US" altLang="ja-JP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plt.figure(figsize=(12,4))</a:t>
            </a:r>
          </a:p>
          <a:p>
            <a:pPr algn="l"/>
            <a:r>
              <a:rPr lang="en-US" altLang="ja-JP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plt.subplot(1,2,1)</a:t>
            </a:r>
            <a:endParaRPr lang="en-US" altLang="ja-JP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ja-JP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result.history</a:t>
            </a:r>
            <a:r>
              <a:rPr lang="en-US" altLang="ja-JP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['accuracy'], label='accuracy')</a:t>
            </a:r>
          </a:p>
          <a:p>
            <a:pPr algn="l"/>
            <a:r>
              <a:rPr lang="en-US" altLang="ja-JP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ja-JP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result.history</a:t>
            </a:r>
            <a:r>
              <a:rPr lang="en-US" altLang="ja-JP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altLang="ja-JP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val_accuracy</a:t>
            </a:r>
            <a:r>
              <a:rPr lang="en-US" altLang="ja-JP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'], label=‘val_accuracy')</a:t>
            </a:r>
          </a:p>
          <a:p>
            <a:pPr algn="l"/>
            <a:r>
              <a:rPr lang="en-US" altLang="ja-JP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plt.legend</a:t>
            </a:r>
            <a:r>
              <a:rPr lang="en-US" altLang="ja-JP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/>
            <a:r>
              <a:rPr lang="en-US" altLang="ja-JP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plt.subplot(1,2,2)</a:t>
            </a:r>
            <a:endParaRPr lang="en-US" altLang="ja-JP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ja-JP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ja-JP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result.history</a:t>
            </a:r>
            <a:r>
              <a:rPr lang="en-US" altLang="ja-JP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['loss'], label='loss)')</a:t>
            </a:r>
          </a:p>
          <a:p>
            <a:pPr algn="l"/>
            <a:r>
              <a:rPr lang="en-US" altLang="ja-JP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ja-JP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result.history</a:t>
            </a:r>
            <a:r>
              <a:rPr lang="en-US" altLang="ja-JP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altLang="ja-JP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val_loss</a:t>
            </a:r>
            <a:r>
              <a:rPr lang="en-US" altLang="ja-JP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'], label=‘val_loss)')</a:t>
            </a:r>
          </a:p>
          <a:p>
            <a:pPr algn="l"/>
            <a:r>
              <a:rPr lang="en-US" altLang="ja-JP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plt.legend</a:t>
            </a:r>
            <a:r>
              <a:rPr lang="en-US" altLang="ja-JP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/>
            <a:r>
              <a:rPr lang="en-US" altLang="ja-JP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ja-JP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ja-JP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229B806E-C653-833A-8C41-DE3161C70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1" y="7200741"/>
            <a:ext cx="17368839" cy="625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772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7012C37-4EBD-4D15-9072-A52354E77B7B}"/>
              </a:ext>
            </a:extLst>
          </p:cNvPr>
          <p:cNvSpPr/>
          <p:nvPr/>
        </p:nvSpPr>
        <p:spPr>
          <a:xfrm>
            <a:off x="2671762" y="262938"/>
            <a:ext cx="11120438" cy="20567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F21C9C-41CC-4994-ACF5-D5CCB1F47191}"/>
              </a:ext>
            </a:extLst>
          </p:cNvPr>
          <p:cNvSpPr txBox="1"/>
          <p:nvPr/>
        </p:nvSpPr>
        <p:spPr>
          <a:xfrm>
            <a:off x="3448050" y="598236"/>
            <a:ext cx="12192000" cy="15881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ja-JP" altLang="en-US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score = model.evaluate(x_test, y_test)</a:t>
            </a:r>
          </a:p>
          <a:p>
            <a:pPr algn="l"/>
            <a:r>
              <a:rPr lang="ja-JP" altLang="en-US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print(‘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t</a:t>
            </a:r>
            <a:r>
              <a:rPr lang="ja-JP" altLang="en-US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est loss:',score[0])</a:t>
            </a:r>
          </a:p>
          <a:p>
            <a:pPr algn="l"/>
            <a:r>
              <a:rPr lang="ja-JP" altLang="en-US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print(‘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t</a:t>
            </a:r>
            <a:r>
              <a:rPr lang="ja-JP" altLang="en-US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est accuracy:',score[1])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D11D5F3-4C88-4CE1-93EF-A98E884CA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2655011"/>
            <a:ext cx="6819900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t</a:t>
            </a:r>
            <a:r>
              <a:rPr kumimoji="0" lang="ja-JP" altLang="ja-JP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est loss: 0.34445714950561523 </a:t>
            </a:r>
            <a:endParaRPr kumimoji="0" lang="en-US" altLang="ja-JP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t</a:t>
            </a:r>
            <a:r>
              <a:rPr kumimoji="0" lang="ja-JP" altLang="ja-JP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est accuracy: 0.9031999707221985</a:t>
            </a:r>
            <a:r>
              <a:rPr kumimoji="0" lang="ja-JP" altLang="ja-JP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 </a:t>
            </a:r>
            <a:endParaRPr kumimoji="0" lang="ja-JP" altLang="ja-JP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56269E-4E55-469B-8E0E-79FE7395AB1B}"/>
              </a:ext>
            </a:extLst>
          </p:cNvPr>
          <p:cNvSpPr txBox="1"/>
          <p:nvPr/>
        </p:nvSpPr>
        <p:spPr>
          <a:xfrm>
            <a:off x="12415836" y="3615829"/>
            <a:ext cx="942975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sym typeface="Canela Text Regular"/>
              </a:rPr>
              <a:t>既に</a:t>
            </a:r>
            <a:r>
              <a:rPr kumimoji="0" lang="en-US" altLang="ja-JP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sym typeface="Canela Text Regular"/>
              </a:rPr>
              <a:t>MLP</a:t>
            </a:r>
            <a:r>
              <a:rPr lang="ja-JP" altLang="en-US" sz="4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よりも精度が良いことが分かる</a:t>
            </a:r>
            <a:endParaRPr kumimoji="0" lang="ja-JP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sym typeface="Canela Text Regular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4557E8-44A1-4E40-B298-2ED789E1754A}"/>
              </a:ext>
            </a:extLst>
          </p:cNvPr>
          <p:cNvSpPr txBox="1"/>
          <p:nvPr/>
        </p:nvSpPr>
        <p:spPr>
          <a:xfrm>
            <a:off x="12415836" y="4357422"/>
            <a:ext cx="9429750" cy="6565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sym typeface="Canela Text Regular"/>
              </a:rPr>
              <a:t>MLP</a:t>
            </a:r>
            <a:r>
              <a:rPr kumimoji="0" lang="ja-JP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sym typeface="Canela Text Regular"/>
              </a:rPr>
              <a:t>（前回のスライド）</a:t>
            </a:r>
          </a:p>
        </p:txBody>
      </p:sp>
      <p:pic>
        <p:nvPicPr>
          <p:cNvPr id="5" name="図 4" descr="グラフィカル ユーザー インターフェイス, ダイアグラム&#10;&#10;自動的に生成された説明">
            <a:extLst>
              <a:ext uri="{FF2B5EF4-FFF2-40B4-BE49-F238E27FC236}">
                <a16:creationId xmlns:a16="http://schemas.microsoft.com/office/drawing/2014/main" id="{99D16A29-7455-B14B-B51F-D539AE97D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49" y="5099015"/>
            <a:ext cx="13928725" cy="820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図 11" descr="グラフ, 折れ線グラフ&#10;&#10;自動的に生成された説明">
            <a:extLst>
              <a:ext uri="{FF2B5EF4-FFF2-40B4-BE49-F238E27FC236}">
                <a16:creationId xmlns:a16="http://schemas.microsoft.com/office/drawing/2014/main" id="{8F7AD20F-CC1D-5279-CBF0-BFA748C202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72"/>
          <a:stretch/>
        </p:blipFill>
        <p:spPr>
          <a:xfrm>
            <a:off x="1808161" y="4159860"/>
            <a:ext cx="6400801" cy="4542129"/>
          </a:xfrm>
          <a:prstGeom prst="rect">
            <a:avLst/>
          </a:prstGeom>
        </p:spPr>
      </p:pic>
      <p:pic>
        <p:nvPicPr>
          <p:cNvPr id="13" name="図 12" descr="グラフ, 折れ線グラフ&#10;&#10;自動的に生成された説明">
            <a:extLst>
              <a:ext uri="{FF2B5EF4-FFF2-40B4-BE49-F238E27FC236}">
                <a16:creationId xmlns:a16="http://schemas.microsoft.com/office/drawing/2014/main" id="{250B9B1D-3162-FD36-2C40-F9C8EC48F5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2"/>
          <a:stretch/>
        </p:blipFill>
        <p:spPr>
          <a:xfrm>
            <a:off x="1524000" y="8834733"/>
            <a:ext cx="6400800" cy="454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5849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80F372C-0B8B-442F-A2D7-4BA3FC2CEFC5}"/>
              </a:ext>
            </a:extLst>
          </p:cNvPr>
          <p:cNvSpPr/>
          <p:nvPr/>
        </p:nvSpPr>
        <p:spPr>
          <a:xfrm>
            <a:off x="176211" y="1737051"/>
            <a:ext cx="21024321" cy="106454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290786-1CB3-404D-A8F8-C2667BD283F6}"/>
              </a:ext>
            </a:extLst>
          </p:cNvPr>
          <p:cNvSpPr txBox="1"/>
          <p:nvPr/>
        </p:nvSpPr>
        <p:spPr>
          <a:xfrm>
            <a:off x="1019174" y="2220466"/>
            <a:ext cx="18888620" cy="95656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from 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keras.models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import Sequential</a:t>
            </a:r>
          </a:p>
          <a:p>
            <a:pPr algn="l"/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from 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keras.layers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import Dense, Dropout, Conv2D, Flatten</a:t>
            </a:r>
          </a:p>
          <a:p>
            <a:pPr algn="l"/>
            <a:endParaRPr lang="en-US" altLang="ja-JP" sz="36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l"/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 = Sequential()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(Conv2D(filters=32,kernel_size=3, strides=1,</a:t>
            </a:r>
          </a:p>
          <a:p>
            <a:pPr algn="l"/>
            <a:r>
              <a:rPr lang="ja-JP" altLang="en-US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　　　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padding='same',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input_shape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=(28,28,1),activation='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’))</a:t>
            </a:r>
          </a:p>
          <a:p>
            <a:pPr algn="l"/>
            <a:r>
              <a:rPr lang="en-US" altLang="ja-JP" sz="3600" dirty="0" err="1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600" dirty="0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(Conv2D(filters=64,kernel_size=3, strides=1,</a:t>
            </a:r>
          </a:p>
          <a:p>
            <a:pPr algn="l"/>
            <a:r>
              <a:rPr lang="ja-JP" altLang="en-US" sz="3600" dirty="0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　　　</a:t>
            </a:r>
            <a:r>
              <a:rPr lang="en-US" altLang="ja-JP" sz="3600" dirty="0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padding='same', activation='</a:t>
            </a:r>
            <a:r>
              <a:rPr lang="en-US" altLang="ja-JP" sz="3600" dirty="0" err="1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relu</a:t>
            </a:r>
            <a:r>
              <a:rPr lang="en-US" altLang="ja-JP" sz="3600" dirty="0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'))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(Flatten())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(Dropout(0.5))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(Dense(10,activation='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softmax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’))</a:t>
            </a:r>
          </a:p>
          <a:p>
            <a:pPr algn="l"/>
            <a:endParaRPr lang="en-US" altLang="ja-JP" sz="36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l"/>
            <a:endParaRPr lang="en-US" altLang="ja-JP" sz="36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l"/>
            <a:endParaRPr lang="en-US" altLang="ja-JP" sz="36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l"/>
            <a:endParaRPr lang="en-US" altLang="ja-JP" sz="36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model.compile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(loss='categorical_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crossentropy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’,</a:t>
            </a:r>
          </a:p>
          <a:p>
            <a:pPr algn="l"/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		optimizer='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Adam',metrics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=['accuracy'])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model.summary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()</a:t>
            </a:r>
          </a:p>
          <a:p>
            <a:pPr algn="l"/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result = model.fit(x_train,y_train,epochs=50,batch_size=64,validation_split=0.2)</a:t>
            </a:r>
            <a:endParaRPr lang="ja-JP" altLang="en-US" sz="36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8" name="入力データの周りを0で埋めてサイズを同じにする">
            <a:extLst>
              <a:ext uri="{FF2B5EF4-FFF2-40B4-BE49-F238E27FC236}">
                <a16:creationId xmlns:a16="http://schemas.microsoft.com/office/drawing/2014/main" id="{28D98EAA-8E36-4256-964C-7CD344AA5A35}"/>
              </a:ext>
            </a:extLst>
          </p:cNvPr>
          <p:cNvSpPr txBox="1"/>
          <p:nvPr/>
        </p:nvSpPr>
        <p:spPr>
          <a:xfrm>
            <a:off x="8564498" y="344381"/>
            <a:ext cx="553997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畳み込み層の追加</a:t>
            </a:r>
            <a:endParaRPr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C50C2A4-E5B1-422C-81C5-B1DC50ADF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403" y="5661564"/>
            <a:ext cx="8450556" cy="49729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1686459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入力データの周りを0で埋めてサイズを同じにする">
            <a:extLst>
              <a:ext uri="{FF2B5EF4-FFF2-40B4-BE49-F238E27FC236}">
                <a16:creationId xmlns:a16="http://schemas.microsoft.com/office/drawing/2014/main" id="{35F2A4DE-85CE-480D-8379-3F5B6AF691E5}"/>
              </a:ext>
            </a:extLst>
          </p:cNvPr>
          <p:cNvSpPr txBox="1"/>
          <p:nvPr/>
        </p:nvSpPr>
        <p:spPr>
          <a:xfrm>
            <a:off x="8564498" y="344381"/>
            <a:ext cx="5539978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畳み込み層の追加</a:t>
            </a:r>
            <a:endParaRPr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6D6260FE-9532-4B1F-BA8C-763102D07E94}"/>
              </a:ext>
            </a:extLst>
          </p:cNvPr>
          <p:cNvSpPr/>
          <p:nvPr/>
        </p:nvSpPr>
        <p:spPr>
          <a:xfrm>
            <a:off x="10972800" y="7275539"/>
            <a:ext cx="2019300" cy="133350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420D5E1-2D20-4865-848D-E9B5D8364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7602" y="1951513"/>
            <a:ext cx="8797634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" altLang="ja-JP" sz="2800" b="0" i="0" u="none" strike="noStrike">
                <a:solidFill>
                  <a:srgbClr val="21212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test loss: 0.4966644048690796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" altLang="ja-JP" sz="2800" b="0" i="0" u="none" strike="noStrike">
              <a:solidFill>
                <a:srgbClr val="212121"/>
              </a:solidFill>
              <a:effectLst/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" altLang="ja-JP" sz="2800" b="0" i="0" u="none" strike="noStrike">
                <a:solidFill>
                  <a:srgbClr val="21212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test accuracy: 0.9117000102996826</a:t>
            </a:r>
            <a:endParaRPr kumimoji="0" lang="ja-JP" altLang="ja-JP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B6EB81-0504-9E54-51DE-C060A339E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183" y="1866020"/>
            <a:ext cx="6819900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t</a:t>
            </a:r>
            <a:r>
              <a:rPr kumimoji="0" lang="ja-JP" altLang="ja-JP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est loss: 0.34445714950561523 </a:t>
            </a:r>
            <a:endParaRPr kumimoji="0" lang="en-US" altLang="ja-JP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t</a:t>
            </a:r>
            <a:r>
              <a:rPr kumimoji="0" lang="ja-JP" altLang="ja-JP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est accuracy: 0.9031999707221985</a:t>
            </a:r>
            <a:r>
              <a:rPr kumimoji="0" lang="ja-JP" altLang="ja-JP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 </a:t>
            </a:r>
            <a:endParaRPr kumimoji="0" lang="ja-JP" altLang="ja-JP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0" name="図 9" descr="グラフ, 折れ線グラフ&#10;&#10;自動的に生成された説明">
            <a:extLst>
              <a:ext uri="{FF2B5EF4-FFF2-40B4-BE49-F238E27FC236}">
                <a16:creationId xmlns:a16="http://schemas.microsoft.com/office/drawing/2014/main" id="{40CFE066-E7A6-BE95-284B-42EF9D74B9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72"/>
          <a:stretch/>
        </p:blipFill>
        <p:spPr>
          <a:xfrm>
            <a:off x="2144183" y="8609039"/>
            <a:ext cx="6400801" cy="4542129"/>
          </a:xfrm>
          <a:prstGeom prst="rect">
            <a:avLst/>
          </a:prstGeom>
        </p:spPr>
      </p:pic>
      <p:pic>
        <p:nvPicPr>
          <p:cNvPr id="11" name="図 10" descr="グラフ, 折れ線グラフ&#10;&#10;自動的に生成された説明">
            <a:extLst>
              <a:ext uri="{FF2B5EF4-FFF2-40B4-BE49-F238E27FC236}">
                <a16:creationId xmlns:a16="http://schemas.microsoft.com/office/drawing/2014/main" id="{92BEC982-A3E7-7330-264C-454C4B508A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2"/>
          <a:stretch/>
        </p:blipFill>
        <p:spPr>
          <a:xfrm>
            <a:off x="1899780" y="3720571"/>
            <a:ext cx="6400800" cy="4542129"/>
          </a:xfrm>
          <a:prstGeom prst="rect">
            <a:avLst/>
          </a:prstGeom>
        </p:spPr>
      </p:pic>
      <p:pic>
        <p:nvPicPr>
          <p:cNvPr id="13" name="図 12" descr="グラフ, 折れ線グラフ&#10;&#10;自動的に生成された説明">
            <a:extLst>
              <a:ext uri="{FF2B5EF4-FFF2-40B4-BE49-F238E27FC236}">
                <a16:creationId xmlns:a16="http://schemas.microsoft.com/office/drawing/2014/main" id="{223B10F3-FC25-BA4D-748F-095E10775B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71"/>
          <a:stretch/>
        </p:blipFill>
        <p:spPr>
          <a:xfrm>
            <a:off x="15400403" y="3692499"/>
            <a:ext cx="6400800" cy="4542129"/>
          </a:xfrm>
          <a:prstGeom prst="rect">
            <a:avLst/>
          </a:prstGeom>
        </p:spPr>
      </p:pic>
      <p:pic>
        <p:nvPicPr>
          <p:cNvPr id="14" name="図 13" descr="グラフ, 折れ線グラフ&#10;&#10;自動的に生成された説明">
            <a:extLst>
              <a:ext uri="{FF2B5EF4-FFF2-40B4-BE49-F238E27FC236}">
                <a16:creationId xmlns:a16="http://schemas.microsoft.com/office/drawing/2014/main" id="{23F86BD3-1DFD-69EA-61FD-2103E3A852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1"/>
          <a:stretch/>
        </p:blipFill>
        <p:spPr>
          <a:xfrm>
            <a:off x="15087602" y="8609039"/>
            <a:ext cx="6400801" cy="454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9481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51443B0-0D89-43C2-832A-2888A0AF737D}"/>
              </a:ext>
            </a:extLst>
          </p:cNvPr>
          <p:cNvSpPr/>
          <p:nvPr/>
        </p:nvSpPr>
        <p:spPr>
          <a:xfrm>
            <a:off x="176212" y="1737051"/>
            <a:ext cx="20854988" cy="106454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入力データの周りを0で埋めてサイズを同じにする">
            <a:extLst>
              <a:ext uri="{FF2B5EF4-FFF2-40B4-BE49-F238E27FC236}">
                <a16:creationId xmlns:a16="http://schemas.microsoft.com/office/drawing/2014/main" id="{06826132-6DD8-4268-81EF-69BE4EA73268}"/>
              </a:ext>
            </a:extLst>
          </p:cNvPr>
          <p:cNvSpPr txBox="1"/>
          <p:nvPr/>
        </p:nvSpPr>
        <p:spPr>
          <a:xfrm>
            <a:off x="8224664" y="344381"/>
            <a:ext cx="6219652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プーリング層の追加</a:t>
            </a:r>
            <a:endParaRPr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3AEE61C-31D3-4577-8176-30657164B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493" y="5581966"/>
            <a:ext cx="8368240" cy="5406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81439D-D6E1-70EB-F8D1-F705205E859E}"/>
              </a:ext>
            </a:extLst>
          </p:cNvPr>
          <p:cNvSpPr txBox="1"/>
          <p:nvPr/>
        </p:nvSpPr>
        <p:spPr>
          <a:xfrm>
            <a:off x="1019174" y="2220466"/>
            <a:ext cx="18888620" cy="95656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from 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keras.models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import Sequential</a:t>
            </a:r>
          </a:p>
          <a:p>
            <a:pPr algn="l"/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from 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keras.layers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import Dense, Dropout, Conv2D, Flatten, </a:t>
            </a:r>
            <a:r>
              <a:rPr lang="en-US" altLang="ja-JP" sz="3600" dirty="0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MaxPooling2D</a:t>
            </a:r>
          </a:p>
          <a:p>
            <a:pPr algn="l"/>
            <a:endParaRPr lang="en-US" altLang="ja-JP" sz="36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l"/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 = Sequential()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(Conv2D(filters=32,kernel_size=3, strides=1,</a:t>
            </a:r>
          </a:p>
          <a:p>
            <a:pPr algn="l"/>
            <a:r>
              <a:rPr lang="ja-JP" altLang="en-US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　　　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padding='same',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input_shape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=(28,28,1),activation='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’))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(Conv2D(filters=64,kernel_size=3, strides=1,</a:t>
            </a:r>
          </a:p>
          <a:p>
            <a:pPr algn="l"/>
            <a:r>
              <a:rPr lang="ja-JP" altLang="en-US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　　　　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padding='same', activation='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’))</a:t>
            </a:r>
          </a:p>
          <a:p>
            <a:pPr algn="l"/>
            <a:endParaRPr lang="en-US" altLang="ja-JP" sz="3600" dirty="0">
              <a:solidFill>
                <a:srgbClr val="FFFF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l"/>
            <a:r>
              <a:rPr lang="en-US" altLang="ja-JP" sz="3600" dirty="0">
                <a:solidFill>
                  <a:srgbClr val="FFFF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model.add(MaxPooling2D(pool_size=2))</a:t>
            </a:r>
          </a:p>
          <a:p>
            <a:pPr algn="l"/>
            <a:endParaRPr lang="en-US" altLang="ja-JP" sz="3600" dirty="0">
              <a:solidFill>
                <a:srgbClr val="FFFF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(Flatten())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(Dropout(0.5))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(Dense(10,activation='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softmax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’))</a:t>
            </a:r>
          </a:p>
          <a:p>
            <a:pPr algn="l"/>
            <a:endParaRPr lang="en-US" altLang="ja-JP" sz="36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model.compile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(loss='categorical_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crossentropy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’,</a:t>
            </a:r>
          </a:p>
          <a:p>
            <a:pPr algn="l"/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		optimizer='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Adam',metrics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=['accuracy'])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model.summary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()</a:t>
            </a:r>
          </a:p>
          <a:p>
            <a:pPr algn="l"/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result = model.fit(x_train,y_train,epochs=50,batch_size=64,validation_split=0.2)</a:t>
            </a:r>
            <a:endParaRPr lang="ja-JP" altLang="en-US" sz="36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58364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MLPでは画像サイズを１次元にして入力する→画像サイズ分の重みが存在"/>
          <p:cNvSpPr txBox="1"/>
          <p:nvPr/>
        </p:nvSpPr>
        <p:spPr>
          <a:xfrm>
            <a:off x="5208049" y="811777"/>
            <a:ext cx="17782109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MLPでは画像サイズを１次元にして入力する→画像サイズ分の重みが存在</a:t>
            </a:r>
          </a:p>
        </p:txBody>
      </p:sp>
      <p:sp>
        <p:nvSpPr>
          <p:cNvPr id="2" name="MLPでは画像サイズを１次元にして入力する→画像サイズ分の重みが存在">
            <a:extLst>
              <a:ext uri="{FF2B5EF4-FFF2-40B4-BE49-F238E27FC236}">
                <a16:creationId xmlns:a16="http://schemas.microsoft.com/office/drawing/2014/main" id="{7215FAE5-3936-7A4C-4870-648073510F6B}"/>
              </a:ext>
            </a:extLst>
          </p:cNvPr>
          <p:cNvSpPr txBox="1"/>
          <p:nvPr/>
        </p:nvSpPr>
        <p:spPr>
          <a:xfrm>
            <a:off x="348193" y="729635"/>
            <a:ext cx="4369786" cy="76739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sz="4800"/>
              <a:t>MLP</a:t>
            </a:r>
            <a:r>
              <a:rPr lang="ja-JP" altLang="en-US" sz="4800"/>
              <a:t>の問題点</a:t>
            </a:r>
            <a:r>
              <a:rPr lang="en-US" altLang="ja-JP" sz="4800"/>
              <a:t>1</a:t>
            </a:r>
            <a:endParaRPr sz="4800"/>
          </a:p>
        </p:txBody>
      </p:sp>
      <p:sp>
        <p:nvSpPr>
          <p:cNvPr id="14" name="サイズが大きいほど調整する重みが増えてしまう">
            <a:extLst>
              <a:ext uri="{FF2B5EF4-FFF2-40B4-BE49-F238E27FC236}">
                <a16:creationId xmlns:a16="http://schemas.microsoft.com/office/drawing/2014/main" id="{DC5C4300-5357-7FC6-F681-8D470194B797}"/>
              </a:ext>
            </a:extLst>
          </p:cNvPr>
          <p:cNvSpPr txBox="1"/>
          <p:nvPr/>
        </p:nvSpPr>
        <p:spPr>
          <a:xfrm>
            <a:off x="1494407" y="12340016"/>
            <a:ext cx="3271729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1024×1024</a:t>
            </a:r>
            <a:endParaRPr/>
          </a:p>
        </p:txBody>
      </p:sp>
      <p:sp>
        <p:nvSpPr>
          <p:cNvPr id="15" name="サイズが大きいほど調整する重みが増えてしまう">
            <a:extLst>
              <a:ext uri="{FF2B5EF4-FFF2-40B4-BE49-F238E27FC236}">
                <a16:creationId xmlns:a16="http://schemas.microsoft.com/office/drawing/2014/main" id="{406A01E1-3C37-76A3-EDFE-99F630124813}"/>
              </a:ext>
            </a:extLst>
          </p:cNvPr>
          <p:cNvSpPr txBox="1"/>
          <p:nvPr/>
        </p:nvSpPr>
        <p:spPr>
          <a:xfrm>
            <a:off x="1952445" y="8388906"/>
            <a:ext cx="2569614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224×224</a:t>
            </a:r>
            <a:endParaRPr/>
          </a:p>
        </p:txBody>
      </p:sp>
      <p:sp>
        <p:nvSpPr>
          <p:cNvPr id="16" name="サイズが大きいほど調整する重みが増えてしまう">
            <a:extLst>
              <a:ext uri="{FF2B5EF4-FFF2-40B4-BE49-F238E27FC236}">
                <a16:creationId xmlns:a16="http://schemas.microsoft.com/office/drawing/2014/main" id="{DDF31CFC-1864-99D7-D133-0204D9D2538A}"/>
              </a:ext>
            </a:extLst>
          </p:cNvPr>
          <p:cNvSpPr txBox="1"/>
          <p:nvPr/>
        </p:nvSpPr>
        <p:spPr>
          <a:xfrm>
            <a:off x="2092945" y="4894902"/>
            <a:ext cx="1867499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28×28</a:t>
            </a:r>
            <a:endParaRPr/>
          </a:p>
        </p:txBody>
      </p:sp>
      <p:pic>
        <p:nvPicPr>
          <p:cNvPr id="18" name="図 17" descr="クロスワードパズル, テキスト, 写真, 座る が含まれている画像&#10;&#10;自動的に生成された説明">
            <a:extLst>
              <a:ext uri="{FF2B5EF4-FFF2-40B4-BE49-F238E27FC236}">
                <a16:creationId xmlns:a16="http://schemas.microsoft.com/office/drawing/2014/main" id="{06C36B6B-22F0-E4D4-22FC-24ABDBFE8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44" y="2025605"/>
            <a:ext cx="2855920" cy="2815809"/>
          </a:xfrm>
          <a:prstGeom prst="rect">
            <a:avLst/>
          </a:prstGeom>
        </p:spPr>
      </p:pic>
      <p:pic>
        <p:nvPicPr>
          <p:cNvPr id="20" name="図 19" descr="犬の顔の白黒写真&#10;&#10;自動的に生成された説明">
            <a:extLst>
              <a:ext uri="{FF2B5EF4-FFF2-40B4-BE49-F238E27FC236}">
                <a16:creationId xmlns:a16="http://schemas.microsoft.com/office/drawing/2014/main" id="{3228C4B0-037B-4622-02C1-4A9CC8B43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63" y="5671235"/>
            <a:ext cx="2647264" cy="2574934"/>
          </a:xfrm>
          <a:prstGeom prst="rect">
            <a:avLst/>
          </a:prstGeom>
        </p:spPr>
      </p:pic>
      <p:pic>
        <p:nvPicPr>
          <p:cNvPr id="22" name="図 21" descr="犬の顔の白黒写真&#10;&#10;自動的に生成された説明">
            <a:extLst>
              <a:ext uri="{FF2B5EF4-FFF2-40B4-BE49-F238E27FC236}">
                <a16:creationId xmlns:a16="http://schemas.microsoft.com/office/drawing/2014/main" id="{C8D65D62-4D10-86D3-6511-6E30AAD43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14" y="9580996"/>
            <a:ext cx="2701511" cy="2574934"/>
          </a:xfrm>
          <a:prstGeom prst="rect">
            <a:avLst/>
          </a:prstGeom>
        </p:spPr>
      </p:pic>
      <p:sp>
        <p:nvSpPr>
          <p:cNvPr id="3" name="右矢印 2">
            <a:extLst>
              <a:ext uri="{FF2B5EF4-FFF2-40B4-BE49-F238E27FC236}">
                <a16:creationId xmlns:a16="http://schemas.microsoft.com/office/drawing/2014/main" id="{789AD874-A9E3-76A1-AB44-B2D6D0266E4C}"/>
              </a:ext>
            </a:extLst>
          </p:cNvPr>
          <p:cNvSpPr/>
          <p:nvPr/>
        </p:nvSpPr>
        <p:spPr>
          <a:xfrm>
            <a:off x="5208048" y="2898944"/>
            <a:ext cx="2855921" cy="1021468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1C38105E-5F90-EB25-633D-ABE2EA5268FE}"/>
              </a:ext>
            </a:extLst>
          </p:cNvPr>
          <p:cNvSpPr/>
          <p:nvPr/>
        </p:nvSpPr>
        <p:spPr>
          <a:xfrm>
            <a:off x="10030691" y="2352964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449E7C4-E104-3F28-9A6B-3FC30F663146}"/>
              </a:ext>
            </a:extLst>
          </p:cNvPr>
          <p:cNvSpPr/>
          <p:nvPr/>
        </p:nvSpPr>
        <p:spPr>
          <a:xfrm>
            <a:off x="10030691" y="3285412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FF582B6-8A2D-3C39-552C-8AE225C6A1F3}"/>
              </a:ext>
            </a:extLst>
          </p:cNvPr>
          <p:cNvSpPr/>
          <p:nvPr/>
        </p:nvSpPr>
        <p:spPr>
          <a:xfrm>
            <a:off x="10030691" y="4323329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2EF74CE2-6F23-FB7F-C01A-C4135AFB3AA7}"/>
              </a:ext>
            </a:extLst>
          </p:cNvPr>
          <p:cNvSpPr/>
          <p:nvPr/>
        </p:nvSpPr>
        <p:spPr>
          <a:xfrm>
            <a:off x="10030691" y="7526443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C153676D-18CB-A0E4-23E3-7772A15DC068}"/>
              </a:ext>
            </a:extLst>
          </p:cNvPr>
          <p:cNvSpPr/>
          <p:nvPr/>
        </p:nvSpPr>
        <p:spPr>
          <a:xfrm>
            <a:off x="10030691" y="8440172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7685699-2DEF-E2B9-417D-C751498D34B0}"/>
              </a:ext>
            </a:extLst>
          </p:cNvPr>
          <p:cNvSpPr/>
          <p:nvPr/>
        </p:nvSpPr>
        <p:spPr>
          <a:xfrm>
            <a:off x="10030691" y="9452966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FF132EA-38A5-D836-CBED-8A01196F2D16}"/>
              </a:ext>
            </a:extLst>
          </p:cNvPr>
          <p:cNvSpPr/>
          <p:nvPr/>
        </p:nvSpPr>
        <p:spPr>
          <a:xfrm>
            <a:off x="13743711" y="3285412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0D3652D-F1B0-CC00-ECBE-50556DE79DEA}"/>
              </a:ext>
            </a:extLst>
          </p:cNvPr>
          <p:cNvSpPr/>
          <p:nvPr/>
        </p:nvSpPr>
        <p:spPr>
          <a:xfrm>
            <a:off x="13743711" y="4323329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E30DF7DF-7A8E-D617-A542-A50EC4AA7FEA}"/>
              </a:ext>
            </a:extLst>
          </p:cNvPr>
          <p:cNvSpPr/>
          <p:nvPr/>
        </p:nvSpPr>
        <p:spPr>
          <a:xfrm>
            <a:off x="13743711" y="7526443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85AD265-4ED3-6ED1-42EF-ED76EE0E7A62}"/>
              </a:ext>
            </a:extLst>
          </p:cNvPr>
          <p:cNvSpPr/>
          <p:nvPr/>
        </p:nvSpPr>
        <p:spPr>
          <a:xfrm>
            <a:off x="13743711" y="8440172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7" name="MLPでは画像サイズを１次元にして入力する→画像サイズ分の重みが存在">
            <a:extLst>
              <a:ext uri="{FF2B5EF4-FFF2-40B4-BE49-F238E27FC236}">
                <a16:creationId xmlns:a16="http://schemas.microsoft.com/office/drawing/2014/main" id="{890A7307-98BB-1596-8AA9-0FFBB8EBCAAF}"/>
              </a:ext>
            </a:extLst>
          </p:cNvPr>
          <p:cNvSpPr txBox="1"/>
          <p:nvPr/>
        </p:nvSpPr>
        <p:spPr>
          <a:xfrm>
            <a:off x="9999090" y="5400029"/>
            <a:ext cx="641201" cy="184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/>
              <a:t>・</a:t>
            </a:r>
            <a:endParaRPr lang="en-US" altLang="ja-JP"/>
          </a:p>
          <a:p>
            <a:r>
              <a:rPr lang="en-US"/>
              <a:t>・</a:t>
            </a:r>
          </a:p>
          <a:p>
            <a:r>
              <a:rPr lang="en-US"/>
              <a:t>・</a:t>
            </a:r>
          </a:p>
        </p:txBody>
      </p:sp>
      <p:sp>
        <p:nvSpPr>
          <p:cNvPr id="19" name="MLPでは画像サイズを１次元にして入力する→画像サイズ分の重みが存在">
            <a:extLst>
              <a:ext uri="{FF2B5EF4-FFF2-40B4-BE49-F238E27FC236}">
                <a16:creationId xmlns:a16="http://schemas.microsoft.com/office/drawing/2014/main" id="{FA1025A9-5A97-34B2-5BC2-34C07FF6FF43}"/>
              </a:ext>
            </a:extLst>
          </p:cNvPr>
          <p:cNvSpPr txBox="1"/>
          <p:nvPr/>
        </p:nvSpPr>
        <p:spPr>
          <a:xfrm>
            <a:off x="13727910" y="5400029"/>
            <a:ext cx="641201" cy="184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/>
              <a:t>・</a:t>
            </a:r>
            <a:endParaRPr lang="en-US" altLang="ja-JP"/>
          </a:p>
          <a:p>
            <a:r>
              <a:rPr lang="en-US"/>
              <a:t>・</a:t>
            </a:r>
          </a:p>
          <a:p>
            <a:r>
              <a:rPr lang="en-US"/>
              <a:t>・</a:t>
            </a:r>
          </a:p>
        </p:txBody>
      </p:sp>
      <p:sp>
        <p:nvSpPr>
          <p:cNvPr id="23" name="サイズが大きいほど調整する重みが増えてしまう">
            <a:extLst>
              <a:ext uri="{FF2B5EF4-FFF2-40B4-BE49-F238E27FC236}">
                <a16:creationId xmlns:a16="http://schemas.microsoft.com/office/drawing/2014/main" id="{1D8D7D50-F361-5365-A47D-E51A4AB5B2E5}"/>
              </a:ext>
            </a:extLst>
          </p:cNvPr>
          <p:cNvSpPr txBox="1"/>
          <p:nvPr/>
        </p:nvSpPr>
        <p:spPr>
          <a:xfrm>
            <a:off x="13646156" y="10231067"/>
            <a:ext cx="804707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10</a:t>
            </a:r>
            <a:endParaRPr/>
          </a:p>
        </p:txBody>
      </p:sp>
      <p:sp>
        <p:nvSpPr>
          <p:cNvPr id="24" name="サイズが大きいほど調整する重みが増えてしまう">
            <a:extLst>
              <a:ext uri="{FF2B5EF4-FFF2-40B4-BE49-F238E27FC236}">
                <a16:creationId xmlns:a16="http://schemas.microsoft.com/office/drawing/2014/main" id="{D5724A0E-F740-0D79-30FB-623456CB7E71}"/>
              </a:ext>
            </a:extLst>
          </p:cNvPr>
          <p:cNvSpPr txBox="1"/>
          <p:nvPr/>
        </p:nvSpPr>
        <p:spPr>
          <a:xfrm>
            <a:off x="9652039" y="11020891"/>
            <a:ext cx="1335302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 784</a:t>
            </a:r>
            <a:endParaRPr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346F3E0-3755-A442-576B-6553CD632249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10640291" y="2670464"/>
            <a:ext cx="3103420" cy="93244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149D73D-A4E0-B1A0-F928-1ECEF766591B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0640291" y="8757672"/>
            <a:ext cx="3103420" cy="100717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59A865E-4B7F-5574-2571-0F2C35529117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0640291" y="2660438"/>
            <a:ext cx="3103420" cy="198039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FEC60EC-E54B-910D-1BA9-33D568E9B80F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0640291" y="2670464"/>
            <a:ext cx="3103420" cy="517347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5FA269B-E05D-BB68-894A-A5E62113AF1D}"/>
              </a:ext>
            </a:extLst>
          </p:cNvPr>
          <p:cNvCxnSpPr>
            <a:cxnSpLocks/>
          </p:cNvCxnSpPr>
          <p:nvPr/>
        </p:nvCxnSpPr>
        <p:spPr>
          <a:xfrm>
            <a:off x="10656386" y="2680490"/>
            <a:ext cx="3087325" cy="609637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2178B7E-3685-917E-4D1D-BAC4819410D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640291" y="3584193"/>
            <a:ext cx="3103420" cy="1871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E11D31E-295D-ED4F-2BB7-41D92FE0044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0624196" y="3601778"/>
            <a:ext cx="3119515" cy="103905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C5F988A-1189-AFE6-1143-102D62373AB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0656386" y="3612938"/>
            <a:ext cx="3087325" cy="42310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690824C-879C-1711-7381-9DC106AAB851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0640291" y="3598259"/>
            <a:ext cx="3103420" cy="515941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4812FAE2-582D-95F7-C446-C1E1D26CFD2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656091" y="3602912"/>
            <a:ext cx="3087620" cy="100011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CBBEF1E-0EDA-D3D0-F11E-4E3DD5DAD15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0640290" y="4616914"/>
            <a:ext cx="3103421" cy="2391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5CE39A5-75AB-56AC-6C10-7339032999F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0624195" y="4631143"/>
            <a:ext cx="3119516" cy="32128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D1C8137-0C04-50C0-0EF7-8DB510855D98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0608247" y="4621942"/>
            <a:ext cx="3135464" cy="413573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9FB317A-3740-C910-B878-F56018D6F3C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623572" y="3602912"/>
            <a:ext cx="3120139" cy="422559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BC99CEF-71FA-FFAB-123C-A1819C57A95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0655616" y="4640829"/>
            <a:ext cx="3088095" cy="314320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D203DF9-7EE9-2BBD-43D1-021F36D57C05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0608246" y="7824747"/>
            <a:ext cx="3135465" cy="191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C61BBA3B-F2FA-C1FC-5EA6-EEDF535725AD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0623572" y="7838639"/>
            <a:ext cx="3120139" cy="91903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2117D1F9-2816-7648-BD0B-C71BC7275C82}"/>
              </a:ext>
            </a:extLst>
          </p:cNvPr>
          <p:cNvCxnSpPr>
            <a:cxnSpLocks/>
          </p:cNvCxnSpPr>
          <p:nvPr/>
        </p:nvCxnSpPr>
        <p:spPr>
          <a:xfrm>
            <a:off x="10623571" y="8754007"/>
            <a:ext cx="3135465" cy="191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406212A-603B-2074-EA90-339928B1865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0655615" y="7843943"/>
            <a:ext cx="3088096" cy="92375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6B37FF2-D573-EFD1-6BD5-FFB08C17B9BE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0670939" y="4640829"/>
            <a:ext cx="3072772" cy="414076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A8581D91-2BE9-933B-9176-CCA6639813D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654844" y="3602912"/>
            <a:ext cx="3088867" cy="51933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B81FFCC9-22E3-6BC6-B113-145D5C3BD9C6}"/>
              </a:ext>
            </a:extLst>
          </p:cNvPr>
          <p:cNvCxnSpPr>
            <a:cxnSpLocks/>
          </p:cNvCxnSpPr>
          <p:nvPr/>
        </p:nvCxnSpPr>
        <p:spPr>
          <a:xfrm flipV="1">
            <a:off x="10642352" y="4561980"/>
            <a:ext cx="3088867" cy="51933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827ADBFD-DC6E-1563-0D2C-F3F3EA3FA63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682661" y="3602912"/>
            <a:ext cx="3061050" cy="611051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5E60C69F-0646-A5F0-51FB-37F0A7E19370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0640291" y="7843943"/>
            <a:ext cx="3103420" cy="194260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3" name="サイズが大きいほど調整する重みが増えてしまう">
            <a:extLst>
              <a:ext uri="{FF2B5EF4-FFF2-40B4-BE49-F238E27FC236}">
                <a16:creationId xmlns:a16="http://schemas.microsoft.com/office/drawing/2014/main" id="{747A7E31-A65F-8AF4-3BBF-595B8532AC93}"/>
              </a:ext>
            </a:extLst>
          </p:cNvPr>
          <p:cNvSpPr txBox="1"/>
          <p:nvPr/>
        </p:nvSpPr>
        <p:spPr>
          <a:xfrm>
            <a:off x="15334746" y="2361569"/>
            <a:ext cx="8532785" cy="184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入力サイズが28×28</a:t>
            </a:r>
          </a:p>
          <a:p>
            <a:r>
              <a:rPr lang="en-US"/>
              <a:t>入力層と1つ目の中間層の間の重み</a:t>
            </a:r>
          </a:p>
          <a:p>
            <a:r>
              <a:rPr lang="en-US"/>
              <a:t>784×10 = 78</a:t>
            </a:r>
            <a:r>
              <a:rPr lang="en-US" altLang="ja-JP"/>
              <a:t>4</a:t>
            </a:r>
            <a:r>
              <a:rPr lang="en-US"/>
              <a:t>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64669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プーリング層"/>
          <p:cNvSpPr txBox="1"/>
          <p:nvPr/>
        </p:nvSpPr>
        <p:spPr>
          <a:xfrm>
            <a:off x="10101684" y="724397"/>
            <a:ext cx="4180632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プーリング層</a:t>
            </a:r>
          </a:p>
        </p:txBody>
      </p:sp>
      <p:sp>
        <p:nvSpPr>
          <p:cNvPr id="641" name="データを縮小する方法"/>
          <p:cNvSpPr txBox="1"/>
          <p:nvPr/>
        </p:nvSpPr>
        <p:spPr>
          <a:xfrm>
            <a:off x="8742337" y="2160305"/>
            <a:ext cx="6899325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データを縮小する方法</a:t>
            </a:r>
          </a:p>
        </p:txBody>
      </p:sp>
      <p:sp>
        <p:nvSpPr>
          <p:cNvPr id="642" name="マックスプーリング：入力データを小さな領域に分割し、各領域の最大値をとってくることで、データを縮小する。"/>
          <p:cNvSpPr txBox="1"/>
          <p:nvPr/>
        </p:nvSpPr>
        <p:spPr>
          <a:xfrm>
            <a:off x="1406047" y="3689316"/>
            <a:ext cx="21571906" cy="1293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マックスプーリング：入力データを小さな領域に分割し、各領域の最大値をとってくることで、データを縮小する。</a:t>
            </a:r>
          </a:p>
        </p:txBody>
      </p:sp>
      <p:graphicFrame>
        <p:nvGraphicFramePr>
          <p:cNvPr id="643" name="表"/>
          <p:cNvGraphicFramePr/>
          <p:nvPr>
            <p:extLst>
              <p:ext uri="{D42A27DB-BD31-4B8C-83A1-F6EECF244321}">
                <p14:modId xmlns:p14="http://schemas.microsoft.com/office/powerpoint/2010/main" val="1969467375"/>
              </p:ext>
            </p:extLst>
          </p:nvPr>
        </p:nvGraphicFramePr>
        <p:xfrm>
          <a:off x="3012230" y="6523053"/>
          <a:ext cx="7219224" cy="568178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0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044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54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5400" u="sng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5400"/>
                        <a:t>5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5400" u="sng"/>
                        <a:t>6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044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5400"/>
                        <a:t>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54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54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54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044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5400"/>
                        <a:t>-1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9036"/>
                        <a:lumOff val="1711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5400" u="sng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9036"/>
                        <a:lumOff val="1711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5400"/>
                        <a:t>0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hueOff val="187634"/>
                        <a:satOff val="22839"/>
                        <a:lumOff val="2502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54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hueOff val="187634"/>
                        <a:satOff val="22839"/>
                        <a:lumOff val="2502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044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54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9036"/>
                        <a:lumOff val="1711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54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9036"/>
                        <a:lumOff val="1711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5400" u="sng"/>
                        <a:t>5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hueOff val="187634"/>
                        <a:satOff val="22839"/>
                        <a:lumOff val="2502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5400"/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hueOff val="187634"/>
                        <a:satOff val="22839"/>
                        <a:lumOff val="2502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44" name="表"/>
          <p:cNvGraphicFramePr/>
          <p:nvPr>
            <p:extLst>
              <p:ext uri="{D42A27DB-BD31-4B8C-83A1-F6EECF244321}">
                <p14:modId xmlns:p14="http://schemas.microsoft.com/office/powerpoint/2010/main" val="3989305730"/>
              </p:ext>
            </p:extLst>
          </p:nvPr>
        </p:nvGraphicFramePr>
        <p:xfrm>
          <a:off x="14891055" y="7643985"/>
          <a:ext cx="4540950" cy="34399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27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996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5400"/>
                        <a:t>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2">
                        <a:hueOff val="-380435"/>
                        <a:satOff val="28785"/>
                        <a:lumOff val="2391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5400"/>
                        <a:t>6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hueOff val="571091"/>
                        <a:satOff val="15926"/>
                        <a:lumOff val="2231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96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5400"/>
                        <a:t>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349036"/>
                        <a:lumOff val="1711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5400"/>
                        <a:t>5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hueOff val="187634"/>
                        <a:satOff val="22839"/>
                        <a:lumOff val="2502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5" name="矢印"/>
          <p:cNvSpPr/>
          <p:nvPr/>
        </p:nvSpPr>
        <p:spPr>
          <a:xfrm>
            <a:off x="11926254" y="872894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" name="プーリング層">
            <a:extLst>
              <a:ext uri="{FF2B5EF4-FFF2-40B4-BE49-F238E27FC236}">
                <a16:creationId xmlns:a16="http://schemas.microsoft.com/office/drawing/2014/main" id="{64B02A05-5814-9CF4-C195-868907CB709E}"/>
              </a:ext>
            </a:extLst>
          </p:cNvPr>
          <p:cNvSpPr txBox="1"/>
          <p:nvPr/>
        </p:nvSpPr>
        <p:spPr>
          <a:xfrm>
            <a:off x="2492508" y="12611596"/>
            <a:ext cx="8258672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プーリング前の特徴マップ</a:t>
            </a:r>
            <a:endParaRPr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3" name="プーリング層">
            <a:extLst>
              <a:ext uri="{FF2B5EF4-FFF2-40B4-BE49-F238E27FC236}">
                <a16:creationId xmlns:a16="http://schemas.microsoft.com/office/drawing/2014/main" id="{D4A2ADC6-18A5-DE83-C743-55ABC64722A4}"/>
              </a:ext>
            </a:extLst>
          </p:cNvPr>
          <p:cNvSpPr txBox="1"/>
          <p:nvPr/>
        </p:nvSpPr>
        <p:spPr>
          <a:xfrm>
            <a:off x="10592767" y="7643985"/>
            <a:ext cx="3936975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en-US" altLang="ja-JP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MaxPooling</a:t>
            </a:r>
            <a:endParaRPr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4" name="プーリング層">
            <a:extLst>
              <a:ext uri="{FF2B5EF4-FFF2-40B4-BE49-F238E27FC236}">
                <a16:creationId xmlns:a16="http://schemas.microsoft.com/office/drawing/2014/main" id="{82BB5891-D5CF-5B8F-4B89-7268548DF6E3}"/>
              </a:ext>
            </a:extLst>
          </p:cNvPr>
          <p:cNvSpPr txBox="1"/>
          <p:nvPr/>
        </p:nvSpPr>
        <p:spPr>
          <a:xfrm>
            <a:off x="11716472" y="10183458"/>
            <a:ext cx="1689566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en-US" altLang="ja-JP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(2,2)</a:t>
            </a:r>
            <a:endParaRPr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5" name="プーリング層">
            <a:extLst>
              <a:ext uri="{FF2B5EF4-FFF2-40B4-BE49-F238E27FC236}">
                <a16:creationId xmlns:a16="http://schemas.microsoft.com/office/drawing/2014/main" id="{E640D562-3246-BEDF-8A7B-E32390C94332}"/>
              </a:ext>
            </a:extLst>
          </p:cNvPr>
          <p:cNvSpPr txBox="1"/>
          <p:nvPr/>
        </p:nvSpPr>
        <p:spPr>
          <a:xfrm>
            <a:off x="12895140" y="12479298"/>
            <a:ext cx="8532785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プーリング後の特徴マップ</a:t>
            </a:r>
            <a:endParaRPr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DBF233B-6EA4-02FC-B535-5FD7AC479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009" y="1992099"/>
            <a:ext cx="10067257" cy="65037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6ADC9BD-CBB0-858B-BE09-B27E2C317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0" y="1992100"/>
            <a:ext cx="10996691" cy="6471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プーリング層">
            <a:extLst>
              <a:ext uri="{FF2B5EF4-FFF2-40B4-BE49-F238E27FC236}">
                <a16:creationId xmlns:a16="http://schemas.microsoft.com/office/drawing/2014/main" id="{261E15C0-A5D6-8EB3-25D4-93FF5C83450E}"/>
              </a:ext>
            </a:extLst>
          </p:cNvPr>
          <p:cNvSpPr txBox="1"/>
          <p:nvPr/>
        </p:nvSpPr>
        <p:spPr>
          <a:xfrm>
            <a:off x="10101684" y="667827"/>
            <a:ext cx="4180632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プーリング層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30A0246-70FF-0545-D535-52C3CC5C25FB}"/>
              </a:ext>
            </a:extLst>
          </p:cNvPr>
          <p:cNvCxnSpPr/>
          <p:nvPr/>
        </p:nvCxnSpPr>
        <p:spPr>
          <a:xfrm>
            <a:off x="18050934" y="4707468"/>
            <a:ext cx="1862666" cy="0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プーリング層">
            <a:extLst>
              <a:ext uri="{FF2B5EF4-FFF2-40B4-BE49-F238E27FC236}">
                <a16:creationId xmlns:a16="http://schemas.microsoft.com/office/drawing/2014/main" id="{DE72701B-217A-38DC-1DC7-8264386D8225}"/>
              </a:ext>
            </a:extLst>
          </p:cNvPr>
          <p:cNvSpPr txBox="1"/>
          <p:nvPr/>
        </p:nvSpPr>
        <p:spPr>
          <a:xfrm>
            <a:off x="4606362" y="9369296"/>
            <a:ext cx="14561679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プーリング層</a:t>
            </a:r>
            <a:r>
              <a:rPr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で</a:t>
            </a:r>
            <a:r>
              <a:rPr lang="en-US" altLang="ja-JP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(28,28)</a:t>
            </a:r>
            <a:r>
              <a:rPr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</a:t>
            </a:r>
            <a:r>
              <a:rPr lang="en-US" altLang="ja-JP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(14,14)</a:t>
            </a:r>
            <a:r>
              <a:rPr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になっている</a:t>
            </a:r>
            <a:endParaRPr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2" name="図 1" descr="クロスワードパズル, テキスト, 写真, 座る が含まれている画像&#10;&#10;自動的に生成された説明">
            <a:extLst>
              <a:ext uri="{FF2B5EF4-FFF2-40B4-BE49-F238E27FC236}">
                <a16:creationId xmlns:a16="http://schemas.microsoft.com/office/drawing/2014/main" id="{2883DFA4-8E9C-FE5F-F91C-742B43227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591" y="11111887"/>
            <a:ext cx="1963869" cy="1936286"/>
          </a:xfrm>
          <a:prstGeom prst="rect">
            <a:avLst/>
          </a:prstGeom>
        </p:spPr>
      </p:pic>
      <p:pic>
        <p:nvPicPr>
          <p:cNvPr id="5" name="図 4" descr="犬の顔の白黒写真&#10;&#10;自動的に生成された説明">
            <a:extLst>
              <a:ext uri="{FF2B5EF4-FFF2-40B4-BE49-F238E27FC236}">
                <a16:creationId xmlns:a16="http://schemas.microsoft.com/office/drawing/2014/main" id="{AE0B52B5-75ED-DC3D-EE13-DB47ECF9FA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55" y="10403096"/>
            <a:ext cx="3151573" cy="3065464"/>
          </a:xfrm>
          <a:prstGeom prst="rect">
            <a:avLst/>
          </a:prstGeom>
        </p:spPr>
      </p:pic>
      <p:sp>
        <p:nvSpPr>
          <p:cNvPr id="9" name="右矢印 8">
            <a:extLst>
              <a:ext uri="{FF2B5EF4-FFF2-40B4-BE49-F238E27FC236}">
                <a16:creationId xmlns:a16="http://schemas.microsoft.com/office/drawing/2014/main" id="{00D79EA1-A5A7-609B-932F-8D3D4D4B5F81}"/>
              </a:ext>
            </a:extLst>
          </p:cNvPr>
          <p:cNvSpPr/>
          <p:nvPr/>
        </p:nvSpPr>
        <p:spPr>
          <a:xfrm>
            <a:off x="11446933" y="11684000"/>
            <a:ext cx="1278076" cy="643467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984215780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DBF233B-6EA4-02FC-B535-5FD7AC479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009" y="1992099"/>
            <a:ext cx="10067257" cy="65037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6ADC9BD-CBB0-858B-BE09-B27E2C317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0" y="1992100"/>
            <a:ext cx="10996691" cy="6471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プーリング層">
            <a:extLst>
              <a:ext uri="{FF2B5EF4-FFF2-40B4-BE49-F238E27FC236}">
                <a16:creationId xmlns:a16="http://schemas.microsoft.com/office/drawing/2014/main" id="{261E15C0-A5D6-8EB3-25D4-93FF5C83450E}"/>
              </a:ext>
            </a:extLst>
          </p:cNvPr>
          <p:cNvSpPr txBox="1"/>
          <p:nvPr/>
        </p:nvSpPr>
        <p:spPr>
          <a:xfrm>
            <a:off x="10101684" y="667827"/>
            <a:ext cx="4180632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プーリング層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30A0246-70FF-0545-D535-52C3CC5C25FB}"/>
              </a:ext>
            </a:extLst>
          </p:cNvPr>
          <p:cNvCxnSpPr/>
          <p:nvPr/>
        </p:nvCxnSpPr>
        <p:spPr>
          <a:xfrm>
            <a:off x="18050934" y="4707468"/>
            <a:ext cx="1862666" cy="0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プーリング層">
            <a:extLst>
              <a:ext uri="{FF2B5EF4-FFF2-40B4-BE49-F238E27FC236}">
                <a16:creationId xmlns:a16="http://schemas.microsoft.com/office/drawing/2014/main" id="{DE72701B-217A-38DC-1DC7-8264386D8225}"/>
              </a:ext>
            </a:extLst>
          </p:cNvPr>
          <p:cNvSpPr txBox="1"/>
          <p:nvPr/>
        </p:nvSpPr>
        <p:spPr>
          <a:xfrm>
            <a:off x="4606362" y="9369296"/>
            <a:ext cx="14561679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プーリング層</a:t>
            </a:r>
            <a:r>
              <a:rPr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で</a:t>
            </a:r>
            <a:r>
              <a:rPr lang="en-US" altLang="ja-JP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(28,28)</a:t>
            </a:r>
            <a:r>
              <a:rPr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が</a:t>
            </a:r>
            <a:r>
              <a:rPr lang="en-US" altLang="ja-JP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(14,14)</a:t>
            </a:r>
            <a:r>
              <a:rPr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になっている</a:t>
            </a:r>
            <a:endParaRPr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3C030BC2-6FB0-05FF-A850-1DB85C67CE58}"/>
              </a:ext>
            </a:extLst>
          </p:cNvPr>
          <p:cNvCxnSpPr/>
          <p:nvPr/>
        </p:nvCxnSpPr>
        <p:spPr>
          <a:xfrm>
            <a:off x="9567334" y="6451601"/>
            <a:ext cx="1862666" cy="0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74B825E-5224-85DA-4CBF-88A07BE90C60}"/>
              </a:ext>
            </a:extLst>
          </p:cNvPr>
          <p:cNvCxnSpPr/>
          <p:nvPr/>
        </p:nvCxnSpPr>
        <p:spPr>
          <a:xfrm>
            <a:off x="20624801" y="6722535"/>
            <a:ext cx="1862666" cy="0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プーリング層">
            <a:extLst>
              <a:ext uri="{FF2B5EF4-FFF2-40B4-BE49-F238E27FC236}">
                <a16:creationId xmlns:a16="http://schemas.microsoft.com/office/drawing/2014/main" id="{FA048583-F439-C802-C41C-77EF0EDAD67A}"/>
              </a:ext>
            </a:extLst>
          </p:cNvPr>
          <p:cNvSpPr txBox="1"/>
          <p:nvPr/>
        </p:nvSpPr>
        <p:spPr>
          <a:xfrm>
            <a:off x="6134831" y="10374574"/>
            <a:ext cx="11504753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パラメーターの数も</a:t>
            </a:r>
            <a:r>
              <a:rPr lang="en-US" altLang="ja-JP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1/4</a:t>
            </a:r>
            <a:r>
              <a:rPr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になっている</a:t>
            </a:r>
            <a:endParaRPr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4734115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C36F064E-06B2-433B-8F87-BCD7BD00F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0950" y="1636358"/>
            <a:ext cx="79248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Test loss: 0.2698012888431549 </a:t>
            </a:r>
            <a:endParaRPr kumimoji="0" lang="en-US" altLang="ja-JP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Test accuracy: 0.9247000217437744</a:t>
            </a:r>
            <a:r>
              <a:rPr kumimoji="0" lang="ja-JP" altLang="ja-JP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</a:t>
            </a:r>
            <a:endParaRPr kumimoji="0" lang="ja-JP" altLang="ja-JP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54C0293-C6B6-4AE9-BA79-EBC27772B616}"/>
              </a:ext>
            </a:extLst>
          </p:cNvPr>
          <p:cNvSpPr/>
          <p:nvPr/>
        </p:nvSpPr>
        <p:spPr>
          <a:xfrm>
            <a:off x="10515600" y="6858000"/>
            <a:ext cx="2438400" cy="152400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341D78-0099-67BB-05AF-77C3285F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202" y="1636358"/>
            <a:ext cx="8797634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" altLang="ja-JP" sz="2800" b="0" i="0" u="none" strike="noStrike">
                <a:solidFill>
                  <a:srgbClr val="21212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test loss: 0.4966644048690796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" altLang="ja-JP" sz="2800" b="0" i="0" u="none" strike="noStrike">
              <a:solidFill>
                <a:srgbClr val="212121"/>
              </a:solidFill>
              <a:effectLst/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" altLang="ja-JP" sz="2800" b="0" i="0" u="none" strike="noStrike">
                <a:solidFill>
                  <a:srgbClr val="21212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test accuracy: 0.9117000102996826</a:t>
            </a:r>
            <a:endParaRPr kumimoji="0" lang="ja-JP" altLang="ja-JP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8" name="図 7" descr="グラフ, 折れ線グラフ&#10;&#10;自動的に生成された説明">
            <a:extLst>
              <a:ext uri="{FF2B5EF4-FFF2-40B4-BE49-F238E27FC236}">
                <a16:creationId xmlns:a16="http://schemas.microsoft.com/office/drawing/2014/main" id="{8DB1BEC5-9B66-2479-C051-B68336710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71"/>
          <a:stretch/>
        </p:blipFill>
        <p:spPr>
          <a:xfrm>
            <a:off x="2732151" y="3455432"/>
            <a:ext cx="6400800" cy="4542129"/>
          </a:xfrm>
          <a:prstGeom prst="rect">
            <a:avLst/>
          </a:prstGeom>
        </p:spPr>
      </p:pic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DAE76692-3A0C-880B-91BF-A0918CEA33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1"/>
          <a:stretch/>
        </p:blipFill>
        <p:spPr>
          <a:xfrm>
            <a:off x="2419350" y="8371972"/>
            <a:ext cx="6400801" cy="4542129"/>
          </a:xfrm>
          <a:prstGeom prst="rect">
            <a:avLst/>
          </a:prstGeom>
        </p:spPr>
      </p:pic>
      <p:pic>
        <p:nvPicPr>
          <p:cNvPr id="11" name="図 10" descr="グラフィカル ユーザー インターフェイス, グラフ, 折れ線グラフ&#10;&#10;自動的に生成された説明">
            <a:extLst>
              <a:ext uri="{FF2B5EF4-FFF2-40B4-BE49-F238E27FC236}">
                <a16:creationId xmlns:a16="http://schemas.microsoft.com/office/drawing/2014/main" id="{F092ADB0-E079-1B2E-3862-E6A0C6F4B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16"/>
          <a:stretch/>
        </p:blipFill>
        <p:spPr>
          <a:xfrm>
            <a:off x="15597715" y="3390087"/>
            <a:ext cx="6400801" cy="4542129"/>
          </a:xfrm>
          <a:prstGeom prst="rect">
            <a:avLst/>
          </a:prstGeom>
        </p:spPr>
      </p:pic>
      <p:pic>
        <p:nvPicPr>
          <p:cNvPr id="12" name="図 11" descr="グラフィカル ユーザー インターフェイス, グラフ, 折れ線グラフ&#10;&#10;自動的に生成された説明">
            <a:extLst>
              <a:ext uri="{FF2B5EF4-FFF2-40B4-BE49-F238E27FC236}">
                <a16:creationId xmlns:a16="http://schemas.microsoft.com/office/drawing/2014/main" id="{AE9C1C81-E5FD-FE00-D934-AB4F7FA887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6"/>
          <a:stretch/>
        </p:blipFill>
        <p:spPr>
          <a:xfrm>
            <a:off x="15235801" y="8402749"/>
            <a:ext cx="6400801" cy="454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88835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2A4E1E4-EBDE-4B94-8868-495C8B815D37}"/>
              </a:ext>
            </a:extLst>
          </p:cNvPr>
          <p:cNvSpPr/>
          <p:nvPr/>
        </p:nvSpPr>
        <p:spPr>
          <a:xfrm>
            <a:off x="1064634" y="1454725"/>
            <a:ext cx="21661438" cy="10058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C847F38-42E9-4AC4-AF43-4D0BF6621FBD}"/>
              </a:ext>
            </a:extLst>
          </p:cNvPr>
          <p:cNvSpPr txBox="1"/>
          <p:nvPr/>
        </p:nvSpPr>
        <p:spPr>
          <a:xfrm>
            <a:off x="1913946" y="1784463"/>
            <a:ext cx="20812126" cy="95656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 = Sequential()</a:t>
            </a:r>
          </a:p>
          <a:p>
            <a:pPr algn="l"/>
            <a:endParaRPr lang="en-US" altLang="ja-JP" sz="36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(Conv2D(filters=32,kernel_size=3,strides=1,</a:t>
            </a:r>
          </a:p>
          <a:p>
            <a:pPr algn="l"/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                padding='same',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input_shape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=(28,28,1),activation='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'))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(Conv2D(filters=64,kernel_size=3,strides=1,padding='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same',activation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='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'))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(MaxPooling2D(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pool_size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=2))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(Dropout(0.5))</a:t>
            </a:r>
          </a:p>
          <a:p>
            <a:pPr algn="l"/>
            <a:endParaRPr lang="en-US" altLang="ja-JP" sz="36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(Conv2D(filters=64,kernel_size=3,strides=1,</a:t>
            </a:r>
          </a:p>
          <a:p>
            <a:pPr algn="l"/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               padding='same',activation='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'))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(Conv2D(filters=128,kernel_size=3,strides=1,padding='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same',activation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='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relu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'))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(MaxPooling2D(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pool_size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=2))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(Dropout(0.5))</a:t>
            </a:r>
          </a:p>
          <a:p>
            <a:pPr algn="l"/>
            <a:endParaRPr lang="en-US" altLang="ja-JP" sz="36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(Flatten())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(Dropout(0.5))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(Dense(10,activation='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softmax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'))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model.compile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(loss='categorical_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crossentropy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',optimizer='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Adam',metrics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=['accuracy'])</a:t>
            </a:r>
          </a:p>
          <a:p>
            <a:pPr algn="l"/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model.summary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()</a:t>
            </a:r>
            <a:endParaRPr lang="ja-JP" altLang="en-US" sz="36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AF8B773-0A7D-42EF-BD6B-00BDBC415E75}"/>
              </a:ext>
            </a:extLst>
          </p:cNvPr>
          <p:cNvSpPr/>
          <p:nvPr/>
        </p:nvSpPr>
        <p:spPr>
          <a:xfrm>
            <a:off x="842962" y="11748292"/>
            <a:ext cx="23231475" cy="13979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192DD0-3D0B-471D-A03E-73E40B1DE1B9}"/>
              </a:ext>
            </a:extLst>
          </p:cNvPr>
          <p:cNvSpPr txBox="1"/>
          <p:nvPr/>
        </p:nvSpPr>
        <p:spPr>
          <a:xfrm>
            <a:off x="1171575" y="12177078"/>
            <a:ext cx="22893338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result = 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model.fit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(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x_train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, 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y_train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, epochs = 50, 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batch_size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 = 64, </a:t>
            </a:r>
            <a:r>
              <a:rPr lang="en-US" altLang="ja-JP" sz="3600" dirty="0" err="1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validation_split</a:t>
            </a:r>
            <a:r>
              <a:rPr lang="en-US" altLang="ja-JP" sz="3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=0.2, shuffle=True)</a:t>
            </a:r>
            <a:endParaRPr lang="ja-JP" altLang="en-US" sz="3600" dirty="0">
              <a:solidFill>
                <a:schemeClr val="bg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" name="プーリング層">
            <a:extLst>
              <a:ext uri="{FF2B5EF4-FFF2-40B4-BE49-F238E27FC236}">
                <a16:creationId xmlns:a16="http://schemas.microsoft.com/office/drawing/2014/main" id="{0501E2B6-B628-15BF-E269-B145BE1A8D51}"/>
              </a:ext>
            </a:extLst>
          </p:cNvPr>
          <p:cNvSpPr txBox="1"/>
          <p:nvPr/>
        </p:nvSpPr>
        <p:spPr>
          <a:xfrm>
            <a:off x="2786633" y="378856"/>
            <a:ext cx="17774096" cy="83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r>
              <a:rPr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畳み込み、畳み込み、プーリング、で繰り返すことが多い</a:t>
            </a:r>
            <a:endParaRPr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6228795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5AAE211-5E8D-44B8-B3B5-8FA557CBAC54}"/>
              </a:ext>
            </a:extLst>
          </p:cNvPr>
          <p:cNvSpPr/>
          <p:nvPr/>
        </p:nvSpPr>
        <p:spPr>
          <a:xfrm>
            <a:off x="11220450" y="6181725"/>
            <a:ext cx="1276350" cy="135255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7471D60-7952-4BF5-B419-712205606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1850" y="1368912"/>
            <a:ext cx="792480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" altLang="ja-JP" sz="3200" b="0" i="0" u="none" strike="noStrike">
                <a:solidFill>
                  <a:srgbClr val="21212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test loss: 0.20224225521087646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" altLang="ja-JP" sz="3200" b="0" i="0" u="none" strike="noStrike">
              <a:solidFill>
                <a:srgbClr val="212121"/>
              </a:solidFill>
              <a:effectLst/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" altLang="ja-JP" sz="3200" b="0" i="0" u="none" strike="noStrike">
                <a:solidFill>
                  <a:srgbClr val="21212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test accuracy: 0.9290000200271606</a:t>
            </a:r>
            <a:endParaRPr kumimoji="0" lang="ja-JP" altLang="ja-JP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4E092E-8449-109D-E413-FF3AA0C73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1623754"/>
            <a:ext cx="79248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Test loss: 0.2698012888431549 </a:t>
            </a:r>
            <a:endParaRPr kumimoji="0" lang="en-US" altLang="ja-JP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Test accuracy: 0.9247000217437744</a:t>
            </a:r>
            <a:r>
              <a:rPr kumimoji="0" lang="ja-JP" altLang="ja-JP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</a:t>
            </a:r>
            <a:endParaRPr kumimoji="0" lang="ja-JP" altLang="ja-JP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pic>
        <p:nvPicPr>
          <p:cNvPr id="8" name="図 7" descr="グラフィカル ユーザー インターフェイス, グラフ, 折れ線グラフ&#10;&#10;自動的に生成された説明">
            <a:extLst>
              <a:ext uri="{FF2B5EF4-FFF2-40B4-BE49-F238E27FC236}">
                <a16:creationId xmlns:a16="http://schemas.microsoft.com/office/drawing/2014/main" id="{DD56B4A2-D3E6-94F6-1E57-53A714767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16"/>
          <a:stretch/>
        </p:blipFill>
        <p:spPr>
          <a:xfrm>
            <a:off x="3202515" y="3377483"/>
            <a:ext cx="6400801" cy="4542129"/>
          </a:xfrm>
          <a:prstGeom prst="rect">
            <a:avLst/>
          </a:prstGeom>
        </p:spPr>
      </p:pic>
      <p:pic>
        <p:nvPicPr>
          <p:cNvPr id="9" name="図 8" descr="グラフィカル ユーザー インターフェイス, グラフ, 折れ線グラフ&#10;&#10;自動的に生成された説明">
            <a:extLst>
              <a:ext uri="{FF2B5EF4-FFF2-40B4-BE49-F238E27FC236}">
                <a16:creationId xmlns:a16="http://schemas.microsoft.com/office/drawing/2014/main" id="{06CDD39B-6F08-14ED-D616-069A52F4D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6"/>
          <a:stretch/>
        </p:blipFill>
        <p:spPr>
          <a:xfrm>
            <a:off x="2840601" y="8390145"/>
            <a:ext cx="6400801" cy="4542129"/>
          </a:xfrm>
          <a:prstGeom prst="rect">
            <a:avLst/>
          </a:prstGeom>
        </p:spPr>
      </p:pic>
      <p:pic>
        <p:nvPicPr>
          <p:cNvPr id="67" name="図 66" descr="グラフ, 折れ線グラフ&#10;&#10;自動的に生成された説明">
            <a:extLst>
              <a:ext uri="{FF2B5EF4-FFF2-40B4-BE49-F238E27FC236}">
                <a16:creationId xmlns:a16="http://schemas.microsoft.com/office/drawing/2014/main" id="{B0F122A5-A951-DF9A-486D-63E5E1666B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73"/>
          <a:stretch/>
        </p:blipFill>
        <p:spPr>
          <a:xfrm>
            <a:off x="15210559" y="3377483"/>
            <a:ext cx="6651914" cy="4619930"/>
          </a:xfrm>
          <a:prstGeom prst="rect">
            <a:avLst/>
          </a:prstGeom>
        </p:spPr>
      </p:pic>
      <p:pic>
        <p:nvPicPr>
          <p:cNvPr id="68" name="図 67" descr="グラフ, 折れ線グラフ&#10;&#10;自動的に生成された説明">
            <a:extLst>
              <a:ext uri="{FF2B5EF4-FFF2-40B4-BE49-F238E27FC236}">
                <a16:creationId xmlns:a16="http://schemas.microsoft.com/office/drawing/2014/main" id="{886F8772-EB69-991C-3F9D-BF26751F3F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4"/>
          <a:stretch/>
        </p:blipFill>
        <p:spPr>
          <a:xfrm>
            <a:off x="15142597" y="8528656"/>
            <a:ext cx="6400801" cy="461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75049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グループ化 228">
            <a:extLst>
              <a:ext uri="{FF2B5EF4-FFF2-40B4-BE49-F238E27FC236}">
                <a16:creationId xmlns:a16="http://schemas.microsoft.com/office/drawing/2014/main" id="{6EAFDD6A-57BA-28CF-2083-209E274C7CE2}"/>
              </a:ext>
            </a:extLst>
          </p:cNvPr>
          <p:cNvGrpSpPr/>
          <p:nvPr/>
        </p:nvGrpSpPr>
        <p:grpSpPr>
          <a:xfrm>
            <a:off x="333801" y="6470338"/>
            <a:ext cx="24588344" cy="6198735"/>
            <a:chOff x="151370" y="3571541"/>
            <a:chExt cx="24588344" cy="6198735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62C06D8-AFFC-B1CE-C3F8-E9A863053CF0}"/>
                </a:ext>
              </a:extLst>
            </p:cNvPr>
            <p:cNvSpPr txBox="1"/>
            <p:nvPr/>
          </p:nvSpPr>
          <p:spPr>
            <a:xfrm>
              <a:off x="22072503" y="4362041"/>
              <a:ext cx="2667211" cy="601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3600" dirty="0">
                  <a:latin typeface="Hiragino Maru Gothic ProN W4" panose="020F0400000000000000" pitchFamily="34" charset="-128"/>
                  <a:ea typeface="Hiragino Maru Gothic ProN W4" panose="020F0400000000000000" pitchFamily="34" charset="-128"/>
                  <a:cs typeface="Arial" panose="020B0604020202020204" pitchFamily="34" charset="0"/>
                </a:rPr>
                <a:t>出力</a:t>
              </a:r>
              <a:endPara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endParaRPr>
            </a:p>
          </p:txBody>
        </p:sp>
        <p:grpSp>
          <p:nvGrpSpPr>
            <p:cNvPr id="228" name="グループ化 227">
              <a:extLst>
                <a:ext uri="{FF2B5EF4-FFF2-40B4-BE49-F238E27FC236}">
                  <a16:creationId xmlns:a16="http://schemas.microsoft.com/office/drawing/2014/main" id="{C14B3166-3BEE-DB3E-CF83-7811F6D59583}"/>
                </a:ext>
              </a:extLst>
            </p:cNvPr>
            <p:cNvGrpSpPr/>
            <p:nvPr/>
          </p:nvGrpSpPr>
          <p:grpSpPr>
            <a:xfrm>
              <a:off x="151370" y="3571541"/>
              <a:ext cx="23597206" cy="6198735"/>
              <a:chOff x="151370" y="3571541"/>
              <a:chExt cx="23597206" cy="6198735"/>
            </a:xfrm>
          </p:grpSpPr>
          <p:grpSp>
            <p:nvGrpSpPr>
              <p:cNvPr id="221" name="グループ化 220">
                <a:extLst>
                  <a:ext uri="{FF2B5EF4-FFF2-40B4-BE49-F238E27FC236}">
                    <a16:creationId xmlns:a16="http://schemas.microsoft.com/office/drawing/2014/main" id="{2CAFD6C3-C4F6-4BB8-53B9-AF1DBDE35D09}"/>
                  </a:ext>
                </a:extLst>
              </p:cNvPr>
              <p:cNvGrpSpPr/>
              <p:nvPr/>
            </p:nvGrpSpPr>
            <p:grpSpPr>
              <a:xfrm>
                <a:off x="13752653" y="4571564"/>
                <a:ext cx="4988002" cy="5198712"/>
                <a:chOff x="14827900" y="4530237"/>
                <a:chExt cx="4988002" cy="5198712"/>
              </a:xfrm>
            </p:grpSpPr>
            <p:sp>
              <p:nvSpPr>
                <p:cNvPr id="113" name="正方形/長方形 112">
                  <a:extLst>
                    <a:ext uri="{FF2B5EF4-FFF2-40B4-BE49-F238E27FC236}">
                      <a16:creationId xmlns:a16="http://schemas.microsoft.com/office/drawing/2014/main" id="{CDB4D1C5-D694-D4E3-B6D9-9F843AABE971}"/>
                    </a:ext>
                  </a:extLst>
                </p:cNvPr>
                <p:cNvSpPr/>
                <p:nvPr/>
              </p:nvSpPr>
              <p:spPr>
                <a:xfrm>
                  <a:off x="14827900" y="4530237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14" name="正方形/長方形 113">
                  <a:extLst>
                    <a:ext uri="{FF2B5EF4-FFF2-40B4-BE49-F238E27FC236}">
                      <a16:creationId xmlns:a16="http://schemas.microsoft.com/office/drawing/2014/main" id="{F1DE8D32-7AB3-A58E-18C5-037AE7C06EA7}"/>
                    </a:ext>
                  </a:extLst>
                </p:cNvPr>
                <p:cNvSpPr/>
                <p:nvPr/>
              </p:nvSpPr>
              <p:spPr>
                <a:xfrm>
                  <a:off x="14953660" y="4644500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15" name="正方形/長方形 114">
                  <a:extLst>
                    <a:ext uri="{FF2B5EF4-FFF2-40B4-BE49-F238E27FC236}">
                      <a16:creationId xmlns:a16="http://schemas.microsoft.com/office/drawing/2014/main" id="{A5B67C94-66BE-72A7-3A14-FFB9C130C881}"/>
                    </a:ext>
                  </a:extLst>
                </p:cNvPr>
                <p:cNvSpPr/>
                <p:nvPr/>
              </p:nvSpPr>
              <p:spPr>
                <a:xfrm>
                  <a:off x="17472402" y="6550899"/>
                  <a:ext cx="429114" cy="42911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16" name="正方形/長方形 115">
                  <a:extLst>
                    <a:ext uri="{FF2B5EF4-FFF2-40B4-BE49-F238E27FC236}">
                      <a16:creationId xmlns:a16="http://schemas.microsoft.com/office/drawing/2014/main" id="{CB3703BA-952B-D0B6-F873-6672E0AB6E44}"/>
                    </a:ext>
                  </a:extLst>
                </p:cNvPr>
                <p:cNvSpPr/>
                <p:nvPr/>
              </p:nvSpPr>
              <p:spPr>
                <a:xfrm>
                  <a:off x="15060585" y="4768381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53EDB5D6-B5A7-2334-C947-820C043FAE68}"/>
                    </a:ext>
                  </a:extLst>
                </p:cNvPr>
                <p:cNvSpPr/>
                <p:nvPr/>
              </p:nvSpPr>
              <p:spPr>
                <a:xfrm>
                  <a:off x="15186345" y="4882644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3B46B6EE-3E47-B219-C128-122D5264950C}"/>
                    </a:ext>
                  </a:extLst>
                </p:cNvPr>
                <p:cNvSpPr/>
                <p:nvPr/>
              </p:nvSpPr>
              <p:spPr>
                <a:xfrm>
                  <a:off x="15285649" y="5031438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4CEB20C3-3534-5DDF-5321-7B04CAD45CE5}"/>
                    </a:ext>
                  </a:extLst>
                </p:cNvPr>
                <p:cNvSpPr/>
                <p:nvPr/>
              </p:nvSpPr>
              <p:spPr>
                <a:xfrm>
                  <a:off x="15411409" y="5145701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2D8B45C7-1DCE-3EE4-A4A8-C97CB8CBA0DD}"/>
                    </a:ext>
                  </a:extLst>
                </p:cNvPr>
                <p:cNvSpPr/>
                <p:nvPr/>
              </p:nvSpPr>
              <p:spPr>
                <a:xfrm>
                  <a:off x="15518334" y="5269582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21" name="正方形/長方形 120">
                  <a:extLst>
                    <a:ext uri="{FF2B5EF4-FFF2-40B4-BE49-F238E27FC236}">
                      <a16:creationId xmlns:a16="http://schemas.microsoft.com/office/drawing/2014/main" id="{96DE71AE-B8CC-5693-3958-A2FB5F70F101}"/>
                    </a:ext>
                  </a:extLst>
                </p:cNvPr>
                <p:cNvSpPr/>
                <p:nvPr/>
              </p:nvSpPr>
              <p:spPr>
                <a:xfrm>
                  <a:off x="15644094" y="5383845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A502F7DF-247B-67F8-5A01-B60C1470F688}"/>
                    </a:ext>
                  </a:extLst>
                </p:cNvPr>
                <p:cNvSpPr/>
                <p:nvPr/>
              </p:nvSpPr>
              <p:spPr>
                <a:xfrm>
                  <a:off x="15748637" y="5507377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23" name="正方形/長方形 122">
                  <a:extLst>
                    <a:ext uri="{FF2B5EF4-FFF2-40B4-BE49-F238E27FC236}">
                      <a16:creationId xmlns:a16="http://schemas.microsoft.com/office/drawing/2014/main" id="{9FC908EA-466F-65FA-BB3B-0D97B2F1E5F2}"/>
                    </a:ext>
                  </a:extLst>
                </p:cNvPr>
                <p:cNvSpPr/>
                <p:nvPr/>
              </p:nvSpPr>
              <p:spPr>
                <a:xfrm>
                  <a:off x="15874397" y="5621640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24" name="正方形/長方形 123">
                  <a:extLst>
                    <a:ext uri="{FF2B5EF4-FFF2-40B4-BE49-F238E27FC236}">
                      <a16:creationId xmlns:a16="http://schemas.microsoft.com/office/drawing/2014/main" id="{A391D29F-723B-D529-910F-052718D2DFE5}"/>
                    </a:ext>
                  </a:extLst>
                </p:cNvPr>
                <p:cNvSpPr/>
                <p:nvPr/>
              </p:nvSpPr>
              <p:spPr>
                <a:xfrm>
                  <a:off x="15981322" y="5745521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25" name="正方形/長方形 124">
                  <a:extLst>
                    <a:ext uri="{FF2B5EF4-FFF2-40B4-BE49-F238E27FC236}">
                      <a16:creationId xmlns:a16="http://schemas.microsoft.com/office/drawing/2014/main" id="{03B642C5-8F81-BEF2-A910-EC05B6DB363F}"/>
                    </a:ext>
                  </a:extLst>
                </p:cNvPr>
                <p:cNvSpPr/>
                <p:nvPr/>
              </p:nvSpPr>
              <p:spPr>
                <a:xfrm>
                  <a:off x="16107082" y="5859784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26" name="正方形/長方形 125">
                  <a:extLst>
                    <a:ext uri="{FF2B5EF4-FFF2-40B4-BE49-F238E27FC236}">
                      <a16:creationId xmlns:a16="http://schemas.microsoft.com/office/drawing/2014/main" id="{EA81D0DE-58C7-6A4E-890B-B3F6CF9FB351}"/>
                    </a:ext>
                  </a:extLst>
                </p:cNvPr>
                <p:cNvSpPr/>
                <p:nvPr/>
              </p:nvSpPr>
              <p:spPr>
                <a:xfrm>
                  <a:off x="16206386" y="6008578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27" name="正方形/長方形 126">
                  <a:extLst>
                    <a:ext uri="{FF2B5EF4-FFF2-40B4-BE49-F238E27FC236}">
                      <a16:creationId xmlns:a16="http://schemas.microsoft.com/office/drawing/2014/main" id="{3CB920C4-A279-AC72-6D44-0A72B59D6432}"/>
                    </a:ext>
                  </a:extLst>
                </p:cNvPr>
                <p:cNvSpPr/>
                <p:nvPr/>
              </p:nvSpPr>
              <p:spPr>
                <a:xfrm>
                  <a:off x="16332146" y="6122841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28" name="正方形/長方形 127">
                  <a:extLst>
                    <a:ext uri="{FF2B5EF4-FFF2-40B4-BE49-F238E27FC236}">
                      <a16:creationId xmlns:a16="http://schemas.microsoft.com/office/drawing/2014/main" id="{5B576794-B4FB-8414-6E75-5147854EFC97}"/>
                    </a:ext>
                  </a:extLst>
                </p:cNvPr>
                <p:cNvSpPr/>
                <p:nvPr/>
              </p:nvSpPr>
              <p:spPr>
                <a:xfrm>
                  <a:off x="16439071" y="6246722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29" name="正方形/長方形 128">
                  <a:extLst>
                    <a:ext uri="{FF2B5EF4-FFF2-40B4-BE49-F238E27FC236}">
                      <a16:creationId xmlns:a16="http://schemas.microsoft.com/office/drawing/2014/main" id="{B0A5EF4E-4102-832F-E4F7-EBC27819FBD3}"/>
                    </a:ext>
                  </a:extLst>
                </p:cNvPr>
                <p:cNvSpPr/>
                <p:nvPr/>
              </p:nvSpPr>
              <p:spPr>
                <a:xfrm>
                  <a:off x="16564831" y="6360985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31" name="正方形/長方形 130">
                  <a:extLst>
                    <a:ext uri="{FF2B5EF4-FFF2-40B4-BE49-F238E27FC236}">
                      <a16:creationId xmlns:a16="http://schemas.microsoft.com/office/drawing/2014/main" id="{D3022C25-F307-152C-E7FF-675D11858CCC}"/>
                    </a:ext>
                  </a:extLst>
                </p:cNvPr>
                <p:cNvSpPr/>
                <p:nvPr/>
              </p:nvSpPr>
              <p:spPr>
                <a:xfrm>
                  <a:off x="16690549" y="6509779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32" name="正方形/長方形 131">
                  <a:extLst>
                    <a:ext uri="{FF2B5EF4-FFF2-40B4-BE49-F238E27FC236}">
                      <a16:creationId xmlns:a16="http://schemas.microsoft.com/office/drawing/2014/main" id="{3AB3BEAA-9652-4F7D-B2A1-7BA0493CDDFB}"/>
                    </a:ext>
                  </a:extLst>
                </p:cNvPr>
                <p:cNvSpPr/>
                <p:nvPr/>
              </p:nvSpPr>
              <p:spPr>
                <a:xfrm>
                  <a:off x="16816309" y="6624042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33" name="正方形/長方形 132">
                  <a:extLst>
                    <a:ext uri="{FF2B5EF4-FFF2-40B4-BE49-F238E27FC236}">
                      <a16:creationId xmlns:a16="http://schemas.microsoft.com/office/drawing/2014/main" id="{31465280-E20B-90B7-3547-05619AE7C79A}"/>
                    </a:ext>
                  </a:extLst>
                </p:cNvPr>
                <p:cNvSpPr/>
                <p:nvPr/>
              </p:nvSpPr>
              <p:spPr>
                <a:xfrm>
                  <a:off x="19335051" y="8530441"/>
                  <a:ext cx="429114" cy="42911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34" name="正方形/長方形 133">
                  <a:extLst>
                    <a:ext uri="{FF2B5EF4-FFF2-40B4-BE49-F238E27FC236}">
                      <a16:creationId xmlns:a16="http://schemas.microsoft.com/office/drawing/2014/main" id="{735EF606-997F-203A-777B-EAB317593E6D}"/>
                    </a:ext>
                  </a:extLst>
                </p:cNvPr>
                <p:cNvSpPr/>
                <p:nvPr/>
              </p:nvSpPr>
              <p:spPr>
                <a:xfrm>
                  <a:off x="16923234" y="6747923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35" name="正方形/長方形 134">
                  <a:extLst>
                    <a:ext uri="{FF2B5EF4-FFF2-40B4-BE49-F238E27FC236}">
                      <a16:creationId xmlns:a16="http://schemas.microsoft.com/office/drawing/2014/main" id="{746CD13A-813D-3C66-C33C-93E024C279C2}"/>
                    </a:ext>
                  </a:extLst>
                </p:cNvPr>
                <p:cNvSpPr/>
                <p:nvPr/>
              </p:nvSpPr>
              <p:spPr>
                <a:xfrm>
                  <a:off x="17048994" y="6862186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36" name="正方形/長方形 135">
                  <a:extLst>
                    <a:ext uri="{FF2B5EF4-FFF2-40B4-BE49-F238E27FC236}">
                      <a16:creationId xmlns:a16="http://schemas.microsoft.com/office/drawing/2014/main" id="{95FF55F1-ED6B-C2C8-4ADF-C677924D21EF}"/>
                    </a:ext>
                  </a:extLst>
                </p:cNvPr>
                <p:cNvSpPr/>
                <p:nvPr/>
              </p:nvSpPr>
              <p:spPr>
                <a:xfrm>
                  <a:off x="17148298" y="7010980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37" name="正方形/長方形 136">
                  <a:extLst>
                    <a:ext uri="{FF2B5EF4-FFF2-40B4-BE49-F238E27FC236}">
                      <a16:creationId xmlns:a16="http://schemas.microsoft.com/office/drawing/2014/main" id="{162A4DF9-1453-165D-B6C9-8CF3E617579D}"/>
                    </a:ext>
                  </a:extLst>
                </p:cNvPr>
                <p:cNvSpPr/>
                <p:nvPr/>
              </p:nvSpPr>
              <p:spPr>
                <a:xfrm>
                  <a:off x="17274058" y="7125243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38" name="正方形/長方形 137">
                  <a:extLst>
                    <a:ext uri="{FF2B5EF4-FFF2-40B4-BE49-F238E27FC236}">
                      <a16:creationId xmlns:a16="http://schemas.microsoft.com/office/drawing/2014/main" id="{ED156267-6881-C3F4-24F5-749B3E5C9EFB}"/>
                    </a:ext>
                  </a:extLst>
                </p:cNvPr>
                <p:cNvSpPr/>
                <p:nvPr/>
              </p:nvSpPr>
              <p:spPr>
                <a:xfrm>
                  <a:off x="17380983" y="7249124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39" name="正方形/長方形 138">
                  <a:extLst>
                    <a:ext uri="{FF2B5EF4-FFF2-40B4-BE49-F238E27FC236}">
                      <a16:creationId xmlns:a16="http://schemas.microsoft.com/office/drawing/2014/main" id="{F4B15464-CA03-3504-D66C-41BD3866A4A1}"/>
                    </a:ext>
                  </a:extLst>
                </p:cNvPr>
                <p:cNvSpPr/>
                <p:nvPr/>
              </p:nvSpPr>
              <p:spPr>
                <a:xfrm>
                  <a:off x="17506743" y="7363387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40" name="正方形/長方形 139">
                  <a:extLst>
                    <a:ext uri="{FF2B5EF4-FFF2-40B4-BE49-F238E27FC236}">
                      <a16:creationId xmlns:a16="http://schemas.microsoft.com/office/drawing/2014/main" id="{B5D72264-787C-2414-BF4E-FB51E3FC684C}"/>
                    </a:ext>
                  </a:extLst>
                </p:cNvPr>
                <p:cNvSpPr/>
                <p:nvPr/>
              </p:nvSpPr>
              <p:spPr>
                <a:xfrm>
                  <a:off x="17611286" y="7486919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41" name="正方形/長方形 140">
                  <a:extLst>
                    <a:ext uri="{FF2B5EF4-FFF2-40B4-BE49-F238E27FC236}">
                      <a16:creationId xmlns:a16="http://schemas.microsoft.com/office/drawing/2014/main" id="{BF3F54A3-DA40-18EA-733D-C2930E6F86F8}"/>
                    </a:ext>
                  </a:extLst>
                </p:cNvPr>
                <p:cNvSpPr/>
                <p:nvPr/>
              </p:nvSpPr>
              <p:spPr>
                <a:xfrm>
                  <a:off x="17737046" y="7601182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42" name="正方形/長方形 141">
                  <a:extLst>
                    <a:ext uri="{FF2B5EF4-FFF2-40B4-BE49-F238E27FC236}">
                      <a16:creationId xmlns:a16="http://schemas.microsoft.com/office/drawing/2014/main" id="{8169C27A-1D61-E66B-F996-134122964233}"/>
                    </a:ext>
                  </a:extLst>
                </p:cNvPr>
                <p:cNvSpPr/>
                <p:nvPr/>
              </p:nvSpPr>
              <p:spPr>
                <a:xfrm>
                  <a:off x="17843971" y="7725063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43" name="正方形/長方形 142">
                  <a:extLst>
                    <a:ext uri="{FF2B5EF4-FFF2-40B4-BE49-F238E27FC236}">
                      <a16:creationId xmlns:a16="http://schemas.microsoft.com/office/drawing/2014/main" id="{3BF034EA-1BE3-0C2E-07F6-D1AEF21B2987}"/>
                    </a:ext>
                  </a:extLst>
                </p:cNvPr>
                <p:cNvSpPr/>
                <p:nvPr/>
              </p:nvSpPr>
              <p:spPr>
                <a:xfrm>
                  <a:off x="17969731" y="7839326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44" name="正方形/長方形 143">
                  <a:extLst>
                    <a:ext uri="{FF2B5EF4-FFF2-40B4-BE49-F238E27FC236}">
                      <a16:creationId xmlns:a16="http://schemas.microsoft.com/office/drawing/2014/main" id="{E1BB3616-4950-2ACF-749E-C5DDFA4B12A1}"/>
                    </a:ext>
                  </a:extLst>
                </p:cNvPr>
                <p:cNvSpPr/>
                <p:nvPr/>
              </p:nvSpPr>
              <p:spPr>
                <a:xfrm>
                  <a:off x="18069035" y="7988120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45" name="正方形/長方形 144">
                  <a:extLst>
                    <a:ext uri="{FF2B5EF4-FFF2-40B4-BE49-F238E27FC236}">
                      <a16:creationId xmlns:a16="http://schemas.microsoft.com/office/drawing/2014/main" id="{EE9837E2-939D-82DA-C928-081CA4440564}"/>
                    </a:ext>
                  </a:extLst>
                </p:cNvPr>
                <p:cNvSpPr/>
                <p:nvPr/>
              </p:nvSpPr>
              <p:spPr>
                <a:xfrm>
                  <a:off x="18194795" y="8102383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46" name="正方形/長方形 145">
                  <a:extLst>
                    <a:ext uri="{FF2B5EF4-FFF2-40B4-BE49-F238E27FC236}">
                      <a16:creationId xmlns:a16="http://schemas.microsoft.com/office/drawing/2014/main" id="{6BB2CBB6-72BB-4C9F-6AD6-7C836881E28A}"/>
                    </a:ext>
                  </a:extLst>
                </p:cNvPr>
                <p:cNvSpPr/>
                <p:nvPr/>
              </p:nvSpPr>
              <p:spPr>
                <a:xfrm>
                  <a:off x="18301720" y="8226264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47" name="正方形/長方形 146">
                  <a:extLst>
                    <a:ext uri="{FF2B5EF4-FFF2-40B4-BE49-F238E27FC236}">
                      <a16:creationId xmlns:a16="http://schemas.microsoft.com/office/drawing/2014/main" id="{A5FE95D8-99E8-A658-1AA6-002CC4020D02}"/>
                    </a:ext>
                  </a:extLst>
                </p:cNvPr>
                <p:cNvSpPr/>
                <p:nvPr/>
              </p:nvSpPr>
              <p:spPr>
                <a:xfrm>
                  <a:off x="18427480" y="8340527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</p:grpSp>
          <p:grpSp>
            <p:nvGrpSpPr>
              <p:cNvPr id="220" name="グループ化 219">
                <a:extLst>
                  <a:ext uri="{FF2B5EF4-FFF2-40B4-BE49-F238E27FC236}">
                    <a16:creationId xmlns:a16="http://schemas.microsoft.com/office/drawing/2014/main" id="{506870E0-DE8A-C1BC-A67D-4EEB47E12393}"/>
                  </a:ext>
                </a:extLst>
              </p:cNvPr>
              <p:cNvGrpSpPr/>
              <p:nvPr/>
            </p:nvGrpSpPr>
            <p:grpSpPr>
              <a:xfrm>
                <a:off x="11595399" y="4862535"/>
                <a:ext cx="3125353" cy="3219170"/>
                <a:chOff x="12687457" y="4896621"/>
                <a:chExt cx="3125353" cy="3219170"/>
              </a:xfrm>
            </p:grpSpPr>
            <p:sp>
              <p:nvSpPr>
                <p:cNvPr id="130" name="正方形/長方形 129">
                  <a:extLst>
                    <a:ext uri="{FF2B5EF4-FFF2-40B4-BE49-F238E27FC236}">
                      <a16:creationId xmlns:a16="http://schemas.microsoft.com/office/drawing/2014/main" id="{CCCC1D5C-8D9B-1C74-F404-347CA9AA856C}"/>
                    </a:ext>
                  </a:extLst>
                </p:cNvPr>
                <p:cNvSpPr/>
                <p:nvPr/>
              </p:nvSpPr>
              <p:spPr>
                <a:xfrm>
                  <a:off x="14361050" y="6529415"/>
                  <a:ext cx="262455" cy="27184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93" name="正方形/長方形 92">
                  <a:extLst>
                    <a:ext uri="{FF2B5EF4-FFF2-40B4-BE49-F238E27FC236}">
                      <a16:creationId xmlns:a16="http://schemas.microsoft.com/office/drawing/2014/main" id="{AE9E3E65-5B5B-8A95-9572-519B934B536B}"/>
                    </a:ext>
                  </a:extLst>
                </p:cNvPr>
                <p:cNvSpPr/>
                <p:nvPr/>
              </p:nvSpPr>
              <p:spPr>
                <a:xfrm>
                  <a:off x="12687457" y="4896621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FCD4B424-1989-B280-7BB9-783CF91417C6}"/>
                    </a:ext>
                  </a:extLst>
                </p:cNvPr>
                <p:cNvSpPr/>
                <p:nvPr/>
              </p:nvSpPr>
              <p:spPr>
                <a:xfrm>
                  <a:off x="12813217" y="5010884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B785B5E8-7ED6-AE7B-47BE-B1F609C991B5}"/>
                    </a:ext>
                  </a:extLst>
                </p:cNvPr>
                <p:cNvSpPr/>
                <p:nvPr/>
              </p:nvSpPr>
              <p:spPr>
                <a:xfrm>
                  <a:off x="15331959" y="6917283"/>
                  <a:ext cx="429114" cy="42911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FB9C3B70-EF15-0C64-D9FB-97C1A78F5C97}"/>
                    </a:ext>
                  </a:extLst>
                </p:cNvPr>
                <p:cNvSpPr/>
                <p:nvPr/>
              </p:nvSpPr>
              <p:spPr>
                <a:xfrm>
                  <a:off x="12920142" y="5134765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F18FCCF0-49FC-8D73-CED4-2D3E3765F4C7}"/>
                    </a:ext>
                  </a:extLst>
                </p:cNvPr>
                <p:cNvSpPr/>
                <p:nvPr/>
              </p:nvSpPr>
              <p:spPr>
                <a:xfrm>
                  <a:off x="13045902" y="5249028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98" name="正方形/長方形 97">
                  <a:extLst>
                    <a:ext uri="{FF2B5EF4-FFF2-40B4-BE49-F238E27FC236}">
                      <a16:creationId xmlns:a16="http://schemas.microsoft.com/office/drawing/2014/main" id="{7B82904C-8A27-5DBA-D5A4-B939FAE9A6A9}"/>
                    </a:ext>
                  </a:extLst>
                </p:cNvPr>
                <p:cNvSpPr/>
                <p:nvPr/>
              </p:nvSpPr>
              <p:spPr>
                <a:xfrm>
                  <a:off x="13145206" y="5397822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C03F944E-E843-49D9-BDB3-0BB552940136}"/>
                    </a:ext>
                  </a:extLst>
                </p:cNvPr>
                <p:cNvSpPr/>
                <p:nvPr/>
              </p:nvSpPr>
              <p:spPr>
                <a:xfrm>
                  <a:off x="13270966" y="5512085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2839A358-9DB7-210F-8037-FF7E3120A43B}"/>
                    </a:ext>
                  </a:extLst>
                </p:cNvPr>
                <p:cNvSpPr/>
                <p:nvPr/>
              </p:nvSpPr>
              <p:spPr>
                <a:xfrm>
                  <a:off x="13377891" y="5635966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9A7B907C-FBB6-A9DD-4AD6-28381C01AAFA}"/>
                    </a:ext>
                  </a:extLst>
                </p:cNvPr>
                <p:cNvSpPr/>
                <p:nvPr/>
              </p:nvSpPr>
              <p:spPr>
                <a:xfrm>
                  <a:off x="13503651" y="5750229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A99F3E41-0686-3CCC-6E30-8B400B7218AA}"/>
                    </a:ext>
                  </a:extLst>
                </p:cNvPr>
                <p:cNvSpPr/>
                <p:nvPr/>
              </p:nvSpPr>
              <p:spPr>
                <a:xfrm>
                  <a:off x="13608194" y="5873761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03" name="正方形/長方形 102">
                  <a:extLst>
                    <a:ext uri="{FF2B5EF4-FFF2-40B4-BE49-F238E27FC236}">
                      <a16:creationId xmlns:a16="http://schemas.microsoft.com/office/drawing/2014/main" id="{5975A79D-849F-B7E8-F3F2-9C9C0898EB05}"/>
                    </a:ext>
                  </a:extLst>
                </p:cNvPr>
                <p:cNvSpPr/>
                <p:nvPr/>
              </p:nvSpPr>
              <p:spPr>
                <a:xfrm>
                  <a:off x="13733954" y="5988024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114113D8-25ED-B7BA-EEF5-A6CB21678F1B}"/>
                    </a:ext>
                  </a:extLst>
                </p:cNvPr>
                <p:cNvSpPr/>
                <p:nvPr/>
              </p:nvSpPr>
              <p:spPr>
                <a:xfrm>
                  <a:off x="13840879" y="6111905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22ABBCA2-58A7-C45B-4105-A2EADA2666FF}"/>
                    </a:ext>
                  </a:extLst>
                </p:cNvPr>
                <p:cNvSpPr/>
                <p:nvPr/>
              </p:nvSpPr>
              <p:spPr>
                <a:xfrm>
                  <a:off x="13966639" y="6226168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DDA18FA2-D9E7-C879-E306-412085323725}"/>
                    </a:ext>
                  </a:extLst>
                </p:cNvPr>
                <p:cNvSpPr/>
                <p:nvPr/>
              </p:nvSpPr>
              <p:spPr>
                <a:xfrm>
                  <a:off x="14065943" y="6374962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07" name="正方形/長方形 106">
                  <a:extLst>
                    <a:ext uri="{FF2B5EF4-FFF2-40B4-BE49-F238E27FC236}">
                      <a16:creationId xmlns:a16="http://schemas.microsoft.com/office/drawing/2014/main" id="{A498DD22-0909-1781-E88F-5089DAA15D21}"/>
                    </a:ext>
                  </a:extLst>
                </p:cNvPr>
                <p:cNvSpPr/>
                <p:nvPr/>
              </p:nvSpPr>
              <p:spPr>
                <a:xfrm>
                  <a:off x="14191703" y="6489225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08" name="正方形/長方形 107">
                  <a:extLst>
                    <a:ext uri="{FF2B5EF4-FFF2-40B4-BE49-F238E27FC236}">
                      <a16:creationId xmlns:a16="http://schemas.microsoft.com/office/drawing/2014/main" id="{F965D24A-E741-0FA1-47AA-5853A90D7395}"/>
                    </a:ext>
                  </a:extLst>
                </p:cNvPr>
                <p:cNvSpPr/>
                <p:nvPr/>
              </p:nvSpPr>
              <p:spPr>
                <a:xfrm>
                  <a:off x="14298628" y="6613106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09" name="正方形/長方形 108">
                  <a:extLst>
                    <a:ext uri="{FF2B5EF4-FFF2-40B4-BE49-F238E27FC236}">
                      <a16:creationId xmlns:a16="http://schemas.microsoft.com/office/drawing/2014/main" id="{BEC0BACC-1553-42E1-0EFD-ABDCE723C151}"/>
                    </a:ext>
                  </a:extLst>
                </p:cNvPr>
                <p:cNvSpPr/>
                <p:nvPr/>
              </p:nvSpPr>
              <p:spPr>
                <a:xfrm>
                  <a:off x="14424388" y="6727369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</p:grpSp>
          <p:grpSp>
            <p:nvGrpSpPr>
              <p:cNvPr id="219" name="グループ化 218">
                <a:extLst>
                  <a:ext uri="{FF2B5EF4-FFF2-40B4-BE49-F238E27FC236}">
                    <a16:creationId xmlns:a16="http://schemas.microsoft.com/office/drawing/2014/main" id="{CBD3B845-5AC6-A1D0-9AAB-3F8E21758096}"/>
                  </a:ext>
                </a:extLst>
              </p:cNvPr>
              <p:cNvGrpSpPr/>
              <p:nvPr/>
            </p:nvGrpSpPr>
            <p:grpSpPr>
              <a:xfrm>
                <a:off x="8806349" y="3639229"/>
                <a:ext cx="3642765" cy="4508831"/>
                <a:chOff x="9801727" y="3602252"/>
                <a:chExt cx="3642765" cy="4508831"/>
              </a:xfrm>
            </p:grpSpPr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6C1489C3-69D2-C77B-5436-41229AD254DD}"/>
                    </a:ext>
                  </a:extLst>
                </p:cNvPr>
                <p:cNvSpPr/>
                <p:nvPr/>
              </p:nvSpPr>
              <p:spPr>
                <a:xfrm>
                  <a:off x="10319139" y="4891913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1EA29F93-8BB9-0335-54F5-669D48F093C8}"/>
                    </a:ext>
                  </a:extLst>
                </p:cNvPr>
                <p:cNvSpPr/>
                <p:nvPr/>
              </p:nvSpPr>
              <p:spPr>
                <a:xfrm>
                  <a:off x="10444899" y="5006176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77" name="正方形/長方形 76">
                  <a:extLst>
                    <a:ext uri="{FF2B5EF4-FFF2-40B4-BE49-F238E27FC236}">
                      <a16:creationId xmlns:a16="http://schemas.microsoft.com/office/drawing/2014/main" id="{CAC92FEB-B03D-B783-8701-C431E14C33AF}"/>
                    </a:ext>
                  </a:extLst>
                </p:cNvPr>
                <p:cNvSpPr/>
                <p:nvPr/>
              </p:nvSpPr>
              <p:spPr>
                <a:xfrm>
                  <a:off x="10551824" y="5130057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78" name="正方形/長方形 77">
                  <a:extLst>
                    <a:ext uri="{FF2B5EF4-FFF2-40B4-BE49-F238E27FC236}">
                      <a16:creationId xmlns:a16="http://schemas.microsoft.com/office/drawing/2014/main" id="{1AF728C5-81BD-D755-1DB0-8311357A0DF2}"/>
                    </a:ext>
                  </a:extLst>
                </p:cNvPr>
                <p:cNvSpPr/>
                <p:nvPr/>
              </p:nvSpPr>
              <p:spPr>
                <a:xfrm>
                  <a:off x="10677584" y="5244320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3136BC16-5932-5E15-B767-14BE1C2540DF}"/>
                    </a:ext>
                  </a:extLst>
                </p:cNvPr>
                <p:cNvSpPr/>
                <p:nvPr/>
              </p:nvSpPr>
              <p:spPr>
                <a:xfrm>
                  <a:off x="10776888" y="5393114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26D17947-C4C5-E8E0-F8E3-EC2168727630}"/>
                    </a:ext>
                  </a:extLst>
                </p:cNvPr>
                <p:cNvSpPr/>
                <p:nvPr/>
              </p:nvSpPr>
              <p:spPr>
                <a:xfrm>
                  <a:off x="10902648" y="5507377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0B7198EB-83D9-793B-ED30-094B6772319B}"/>
                    </a:ext>
                  </a:extLst>
                </p:cNvPr>
                <p:cNvSpPr/>
                <p:nvPr/>
              </p:nvSpPr>
              <p:spPr>
                <a:xfrm>
                  <a:off x="11009573" y="5631258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88E8FED1-6D4F-652E-91D4-2CD789C6A822}"/>
                    </a:ext>
                  </a:extLst>
                </p:cNvPr>
                <p:cNvSpPr/>
                <p:nvPr/>
              </p:nvSpPr>
              <p:spPr>
                <a:xfrm>
                  <a:off x="11135333" y="5745521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9C746BBD-7907-2C1A-589F-938FE48BD15A}"/>
                    </a:ext>
                  </a:extLst>
                </p:cNvPr>
                <p:cNvSpPr/>
                <p:nvPr/>
              </p:nvSpPr>
              <p:spPr>
                <a:xfrm>
                  <a:off x="11239876" y="5869053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F23816-A89A-4B42-617B-C80CFA396C3A}"/>
                    </a:ext>
                  </a:extLst>
                </p:cNvPr>
                <p:cNvSpPr/>
                <p:nvPr/>
              </p:nvSpPr>
              <p:spPr>
                <a:xfrm>
                  <a:off x="11365636" y="5983316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0AFE7CA7-EC0D-83E4-FC46-B8F68E2C1B92}"/>
                    </a:ext>
                  </a:extLst>
                </p:cNvPr>
                <p:cNvSpPr/>
                <p:nvPr/>
              </p:nvSpPr>
              <p:spPr>
                <a:xfrm>
                  <a:off x="11472561" y="6107197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B9108989-CFAD-37E8-8561-6B64EF427B83}"/>
                    </a:ext>
                  </a:extLst>
                </p:cNvPr>
                <p:cNvSpPr/>
                <p:nvPr/>
              </p:nvSpPr>
              <p:spPr>
                <a:xfrm>
                  <a:off x="11598321" y="6221460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129921AA-60C0-D160-7654-FD3D0A20ABF8}"/>
                    </a:ext>
                  </a:extLst>
                </p:cNvPr>
                <p:cNvSpPr/>
                <p:nvPr/>
              </p:nvSpPr>
              <p:spPr>
                <a:xfrm>
                  <a:off x="11697625" y="6370254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35709DAF-828C-F5D6-3238-3D32FADD9984}"/>
                    </a:ext>
                  </a:extLst>
                </p:cNvPr>
                <p:cNvSpPr/>
                <p:nvPr/>
              </p:nvSpPr>
              <p:spPr>
                <a:xfrm>
                  <a:off x="11823385" y="6484517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EC62FBFD-A434-A0B7-78AF-9A2A7F3F236C}"/>
                    </a:ext>
                  </a:extLst>
                </p:cNvPr>
                <p:cNvSpPr/>
                <p:nvPr/>
              </p:nvSpPr>
              <p:spPr>
                <a:xfrm>
                  <a:off x="11930310" y="6608398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598AF44F-1371-2060-53B7-838405755811}"/>
                    </a:ext>
                  </a:extLst>
                </p:cNvPr>
                <p:cNvSpPr/>
                <p:nvPr/>
              </p:nvSpPr>
              <p:spPr>
                <a:xfrm>
                  <a:off x="12056070" y="6722661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E2053407-2761-53C9-E03C-B28E81EB55EE}"/>
                    </a:ext>
                  </a:extLst>
                </p:cNvPr>
                <p:cNvSpPr txBox="1"/>
                <p:nvPr/>
              </p:nvSpPr>
              <p:spPr>
                <a:xfrm>
                  <a:off x="9801727" y="3602252"/>
                  <a:ext cx="2667211" cy="6011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400" rtl="0" fontAlgn="auto" latinLnBrk="0" hangingPunct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ja-JP" altLang="en-US" sz="36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Hiragino Maru Gothic ProN W4" panose="020F0400000000000000" pitchFamily="34" charset="-128"/>
                      <a:ea typeface="Hiragino Maru Gothic ProN W4" panose="020F0400000000000000" pitchFamily="34" charset="-128"/>
                      <a:cs typeface="Arial" panose="020B0604020202020204" pitchFamily="34" charset="0"/>
                      <a:sym typeface="Canela Text Regular"/>
                    </a:rPr>
                    <a:t>プーリング</a:t>
                  </a:r>
                </a:p>
              </p:txBody>
            </p:sp>
          </p:grpSp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AD6CE136-AFBD-E763-45D6-730235FDA34D}"/>
                  </a:ext>
                </a:extLst>
              </p:cNvPr>
              <p:cNvGrpSpPr/>
              <p:nvPr/>
            </p:nvGrpSpPr>
            <p:grpSpPr>
              <a:xfrm>
                <a:off x="5685533" y="3637555"/>
                <a:ext cx="4348767" cy="5141300"/>
                <a:chOff x="6326500" y="3640733"/>
                <a:chExt cx="4348767" cy="5141300"/>
              </a:xfrm>
            </p:grpSpPr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25C9548A-6C50-1768-47C8-F17D075CE0D5}"/>
                    </a:ext>
                  </a:extLst>
                </p:cNvPr>
                <p:cNvSpPr txBox="1"/>
                <p:nvPr/>
              </p:nvSpPr>
              <p:spPr>
                <a:xfrm>
                  <a:off x="6643875" y="3640733"/>
                  <a:ext cx="2667211" cy="6011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400" rtl="0" fontAlgn="auto" latinLnBrk="0" hangingPunct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ja-JP" altLang="en-US" sz="36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Hiragino Maru Gothic ProN W4" panose="020F0400000000000000" pitchFamily="34" charset="-128"/>
                      <a:ea typeface="Hiragino Maru Gothic ProN W4" panose="020F0400000000000000" pitchFamily="34" charset="-128"/>
                      <a:cs typeface="Arial" panose="020B0604020202020204" pitchFamily="34" charset="0"/>
                      <a:sym typeface="Canela Text Regular"/>
                    </a:rPr>
                    <a:t>畳み込み</a:t>
                  </a:r>
                </a:p>
              </p:txBody>
            </p:sp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40DC717D-D667-D5E1-52A6-BD3565CC5814}"/>
                    </a:ext>
                  </a:extLst>
                </p:cNvPr>
                <p:cNvSpPr/>
                <p:nvPr/>
              </p:nvSpPr>
              <p:spPr>
                <a:xfrm>
                  <a:off x="6326500" y="4434713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AA4234C1-705B-1ACE-6FCE-7542C1AF2AB1}"/>
                    </a:ext>
                  </a:extLst>
                </p:cNvPr>
                <p:cNvSpPr/>
                <p:nvPr/>
              </p:nvSpPr>
              <p:spPr>
                <a:xfrm>
                  <a:off x="6478900" y="4587113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1BBC033C-2296-6E16-91EC-F65B0A5B4488}"/>
                    </a:ext>
                  </a:extLst>
                </p:cNvPr>
                <p:cNvSpPr/>
                <p:nvPr/>
              </p:nvSpPr>
              <p:spPr>
                <a:xfrm>
                  <a:off x="6631300" y="4739513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EFA0C13F-1B92-A9EC-5B7C-813304B73C1A}"/>
                    </a:ext>
                  </a:extLst>
                </p:cNvPr>
                <p:cNvSpPr/>
                <p:nvPr/>
              </p:nvSpPr>
              <p:spPr>
                <a:xfrm>
                  <a:off x="6783700" y="4891913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F2EB2D48-3EAA-6BB1-F19C-57A76B7184B2}"/>
                    </a:ext>
                  </a:extLst>
                </p:cNvPr>
                <p:cNvSpPr/>
                <p:nvPr/>
              </p:nvSpPr>
              <p:spPr>
                <a:xfrm>
                  <a:off x="6936100" y="5044313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107B12C1-9AD2-56A0-7E5F-6956016280E1}"/>
                    </a:ext>
                  </a:extLst>
                </p:cNvPr>
                <p:cNvSpPr/>
                <p:nvPr/>
              </p:nvSpPr>
              <p:spPr>
                <a:xfrm>
                  <a:off x="7088500" y="5196713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F14D554D-A458-6C12-537F-7780F9A18345}"/>
                    </a:ext>
                  </a:extLst>
                </p:cNvPr>
                <p:cNvSpPr/>
                <p:nvPr/>
              </p:nvSpPr>
              <p:spPr>
                <a:xfrm>
                  <a:off x="7240900" y="5349113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EFBF34E1-9B20-A2FD-911F-56989A2862CC}"/>
                    </a:ext>
                  </a:extLst>
                </p:cNvPr>
                <p:cNvSpPr/>
                <p:nvPr/>
              </p:nvSpPr>
              <p:spPr>
                <a:xfrm>
                  <a:off x="7493836" y="5653913"/>
                  <a:ext cx="429114" cy="42911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5F1ABA37-6EB2-F067-5A7A-1DA7A86C6244}"/>
                    </a:ext>
                  </a:extLst>
                </p:cNvPr>
                <p:cNvSpPr/>
                <p:nvPr/>
              </p:nvSpPr>
              <p:spPr>
                <a:xfrm>
                  <a:off x="7232333" y="5339099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E70B7A8C-80A2-6ACB-FDAE-EEAD84543922}"/>
                    </a:ext>
                  </a:extLst>
                </p:cNvPr>
                <p:cNvSpPr/>
                <p:nvPr/>
              </p:nvSpPr>
              <p:spPr>
                <a:xfrm>
                  <a:off x="7384733" y="5491499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7AA9396C-8800-BCAF-F449-EFDB52093028}"/>
                    </a:ext>
                  </a:extLst>
                </p:cNvPr>
                <p:cNvSpPr/>
                <p:nvPr/>
              </p:nvSpPr>
              <p:spPr>
                <a:xfrm>
                  <a:off x="7537133" y="5643899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13B89F47-915B-71E8-FA3C-B8871337E655}"/>
                    </a:ext>
                  </a:extLst>
                </p:cNvPr>
                <p:cNvSpPr/>
                <p:nvPr/>
              </p:nvSpPr>
              <p:spPr>
                <a:xfrm>
                  <a:off x="7689533" y="5796299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FBC9F213-358B-DF11-6A6D-D359AA0439D2}"/>
                    </a:ext>
                  </a:extLst>
                </p:cNvPr>
                <p:cNvSpPr/>
                <p:nvPr/>
              </p:nvSpPr>
              <p:spPr>
                <a:xfrm>
                  <a:off x="7841933" y="5948699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A65DB3E1-0759-1E04-FD66-B8CBB9C3CA28}"/>
                    </a:ext>
                  </a:extLst>
                </p:cNvPr>
                <p:cNvSpPr/>
                <p:nvPr/>
              </p:nvSpPr>
              <p:spPr>
                <a:xfrm>
                  <a:off x="7994333" y="6101099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93E451E4-E9A9-82A3-35E3-F275E0010A24}"/>
                    </a:ext>
                  </a:extLst>
                </p:cNvPr>
                <p:cNvSpPr/>
                <p:nvPr/>
              </p:nvSpPr>
              <p:spPr>
                <a:xfrm>
                  <a:off x="8146733" y="6253499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778A6B94-07EE-B8F9-2983-201EBC996EBB}"/>
                    </a:ext>
                  </a:extLst>
                </p:cNvPr>
                <p:cNvSpPr/>
                <p:nvPr/>
              </p:nvSpPr>
              <p:spPr>
                <a:xfrm>
                  <a:off x="8399669" y="6558299"/>
                  <a:ext cx="429114" cy="42911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</p:grpSp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D49988C4-8197-D014-7EB5-E0D098C8AB1B}"/>
                  </a:ext>
                </a:extLst>
              </p:cNvPr>
              <p:cNvSpPr/>
              <p:nvPr/>
            </p:nvSpPr>
            <p:spPr>
              <a:xfrm>
                <a:off x="151370" y="5116259"/>
                <a:ext cx="2265780" cy="234925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58C05624-86C3-B181-39A2-3D6952AA485D}"/>
                  </a:ext>
                </a:extLst>
              </p:cNvPr>
              <p:cNvSpPr/>
              <p:nvPr/>
            </p:nvSpPr>
            <p:spPr>
              <a:xfrm>
                <a:off x="2702522" y="4709370"/>
                <a:ext cx="2528534" cy="252853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9E1354B-259C-C58A-ACBE-2F22E2CBF0F0}"/>
                  </a:ext>
                </a:extLst>
              </p:cNvPr>
              <p:cNvSpPr/>
              <p:nvPr/>
            </p:nvSpPr>
            <p:spPr>
              <a:xfrm>
                <a:off x="2854922" y="4861770"/>
                <a:ext cx="2528534" cy="25285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78F75A12-C752-D669-94BF-8B2D19910CA6}"/>
                  </a:ext>
                </a:extLst>
              </p:cNvPr>
              <p:cNvSpPr/>
              <p:nvPr/>
            </p:nvSpPr>
            <p:spPr>
              <a:xfrm>
                <a:off x="3007322" y="5014170"/>
                <a:ext cx="2528534" cy="252853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E2E1BA0F-D622-42FC-31EA-9B07E0C5A341}"/>
                  </a:ext>
                </a:extLst>
              </p:cNvPr>
              <p:cNvSpPr/>
              <p:nvPr/>
            </p:nvSpPr>
            <p:spPr>
              <a:xfrm>
                <a:off x="3159722" y="5166570"/>
                <a:ext cx="2528534" cy="25285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B061AA4F-A548-E964-BCC3-EDF30169236B}"/>
                  </a:ext>
                </a:extLst>
              </p:cNvPr>
              <p:cNvSpPr/>
              <p:nvPr/>
            </p:nvSpPr>
            <p:spPr>
              <a:xfrm>
                <a:off x="3312122" y="5318970"/>
                <a:ext cx="2528534" cy="252853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17647747-5257-7A66-1189-DFACB6532C81}"/>
                  </a:ext>
                </a:extLst>
              </p:cNvPr>
              <p:cNvSpPr/>
              <p:nvPr/>
            </p:nvSpPr>
            <p:spPr>
              <a:xfrm>
                <a:off x="3464522" y="5471370"/>
                <a:ext cx="2528534" cy="25285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05183C4D-C63D-C9BB-A84E-E431F1708342}"/>
                  </a:ext>
                </a:extLst>
              </p:cNvPr>
              <p:cNvSpPr/>
              <p:nvPr/>
            </p:nvSpPr>
            <p:spPr>
              <a:xfrm>
                <a:off x="3616922" y="5623770"/>
                <a:ext cx="2528534" cy="252853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DD602A98-B9EB-A487-65D5-755C72B9F20E}"/>
                  </a:ext>
                </a:extLst>
              </p:cNvPr>
              <p:cNvSpPr/>
              <p:nvPr/>
            </p:nvSpPr>
            <p:spPr>
              <a:xfrm>
                <a:off x="22072948" y="4525390"/>
                <a:ext cx="304800" cy="427253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F43AF966-4EF6-91EC-A243-995D35E8CB89}"/>
                  </a:ext>
                </a:extLst>
              </p:cNvPr>
              <p:cNvSpPr/>
              <p:nvPr/>
            </p:nvSpPr>
            <p:spPr>
              <a:xfrm>
                <a:off x="23210624" y="5529624"/>
                <a:ext cx="304800" cy="24289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57EC1C40-1370-AF50-CC91-09AD1BA5CC59}"/>
                  </a:ext>
                </a:extLst>
              </p:cNvPr>
              <p:cNvSpPr/>
              <p:nvPr/>
            </p:nvSpPr>
            <p:spPr>
              <a:xfrm>
                <a:off x="760470" y="5349113"/>
                <a:ext cx="509234" cy="50923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2FD52385-B731-FB70-CE93-22E6AD5A9C5C}"/>
                  </a:ext>
                </a:extLst>
              </p:cNvPr>
              <p:cNvSpPr/>
              <p:nvPr/>
            </p:nvSpPr>
            <p:spPr>
              <a:xfrm>
                <a:off x="3869858" y="5928570"/>
                <a:ext cx="429114" cy="4291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D26DF065-0B5C-4DAF-2029-B0C6AAA2B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04" y="5363156"/>
                <a:ext cx="3856245" cy="191819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0DB881B5-DFAC-F07F-2E5E-2522312D3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6129" y="5885125"/>
                <a:ext cx="3839820" cy="142798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78FDC075-8CC5-65D8-DFD8-D51967818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29567" y="4426386"/>
                <a:ext cx="5125351" cy="9900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9989C62B-1CED-D7A8-3DA1-3D0DB4445D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95778" y="7939528"/>
                <a:ext cx="787077" cy="83932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560031A4-DAA6-0CC6-B260-2572C44454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77748" y="4507185"/>
                <a:ext cx="832876" cy="102188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358DA047-4F1B-C433-BABF-D30851459C67}"/>
                  </a:ext>
                </a:extLst>
              </p:cNvPr>
              <p:cNvSpPr txBox="1"/>
              <p:nvPr/>
            </p:nvSpPr>
            <p:spPr>
              <a:xfrm>
                <a:off x="444137" y="3654419"/>
                <a:ext cx="1791122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  <a:cs typeface="Arial" panose="020B0604020202020204" pitchFamily="34" charset="0"/>
                    <a:sym typeface="Canela Text Regular"/>
                  </a:rPr>
                  <a:t>入力</a:t>
                </a: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181A2824-1D89-3C03-6339-864F4EB21A22}"/>
                  </a:ext>
                </a:extLst>
              </p:cNvPr>
              <p:cNvSpPr txBox="1"/>
              <p:nvPr/>
            </p:nvSpPr>
            <p:spPr>
              <a:xfrm>
                <a:off x="3007322" y="3651671"/>
                <a:ext cx="266721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  <a:cs typeface="Arial" panose="020B0604020202020204" pitchFamily="34" charset="0"/>
                    <a:sym typeface="Canela Text Regular"/>
                  </a:rPr>
                  <a:t>畳み込み</a:t>
                </a:r>
              </a:p>
            </p:txBody>
          </p: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F01D972-FD11-6764-8795-EC23B6A9D022}"/>
                  </a:ext>
                </a:extLst>
              </p:cNvPr>
              <p:cNvSpPr txBox="1"/>
              <p:nvPr/>
            </p:nvSpPr>
            <p:spPr>
              <a:xfrm>
                <a:off x="21081365" y="3575842"/>
                <a:ext cx="266721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ja-JP" altLang="en-US" sz="3600" dirty="0"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  <a:cs typeface="Arial" panose="020B0604020202020204" pitchFamily="34" charset="0"/>
                  </a:rPr>
                  <a:t>全結合</a:t>
                </a:r>
                <a:endParaRPr kumimoji="0" lang="ja-JP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iragino Maru Gothic ProN W4" panose="020F0400000000000000" pitchFamily="34" charset="-128"/>
                  <a:ea typeface="Hiragino Maru Gothic ProN W4" panose="020F0400000000000000" pitchFamily="34" charset="-128"/>
                  <a:cs typeface="Arial" panose="020B0604020202020204" pitchFamily="34" charset="0"/>
                  <a:sym typeface="Canela Text Regular"/>
                </a:endParaRPr>
              </a:p>
            </p:txBody>
          </p:sp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F863B86E-59BA-5F57-D840-2C36420C05D1}"/>
                  </a:ext>
                </a:extLst>
              </p:cNvPr>
              <p:cNvSpPr txBox="1"/>
              <p:nvPr/>
            </p:nvSpPr>
            <p:spPr>
              <a:xfrm>
                <a:off x="11570719" y="3647763"/>
                <a:ext cx="266721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  <a:cs typeface="Arial" panose="020B0604020202020204" pitchFamily="34" charset="0"/>
                    <a:sym typeface="Canela Text Regular"/>
                  </a:rPr>
                  <a:t>畳み込み</a:t>
                </a:r>
              </a:p>
            </p:txBody>
          </p:sp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24D581D6-480A-B27E-8A59-DCE5F7E90107}"/>
                  </a:ext>
                </a:extLst>
              </p:cNvPr>
              <p:cNvSpPr txBox="1"/>
              <p:nvPr/>
            </p:nvSpPr>
            <p:spPr>
              <a:xfrm>
                <a:off x="17226473" y="3571541"/>
                <a:ext cx="266721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  <a:cs typeface="Arial" panose="020B0604020202020204" pitchFamily="34" charset="0"/>
                    <a:sym typeface="Canela Text Regular"/>
                  </a:rPr>
                  <a:t>プーリング</a:t>
                </a:r>
              </a:p>
            </p:txBody>
          </p:sp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CC0906C-05E2-B09E-FA0D-175890872AFA}"/>
                  </a:ext>
                </a:extLst>
              </p:cNvPr>
              <p:cNvSpPr txBox="1"/>
              <p:nvPr/>
            </p:nvSpPr>
            <p:spPr>
              <a:xfrm>
                <a:off x="13972025" y="3620020"/>
                <a:ext cx="266721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  <a:cs typeface="Arial" panose="020B0604020202020204" pitchFamily="34" charset="0"/>
                    <a:sym typeface="Canela Text Regular"/>
                  </a:rPr>
                  <a:t>畳み込み</a:t>
                </a:r>
              </a:p>
            </p:txBody>
          </p:sp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BB517462-2033-A501-8FB0-E14DE428EC13}"/>
                  </a:ext>
                </a:extLst>
              </p:cNvPr>
              <p:cNvSpPr/>
              <p:nvPr/>
            </p:nvSpPr>
            <p:spPr>
              <a:xfrm>
                <a:off x="13520483" y="6939632"/>
                <a:ext cx="274860" cy="29827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49" name="正方形/長方形 148">
                <a:extLst>
                  <a:ext uri="{FF2B5EF4-FFF2-40B4-BE49-F238E27FC236}">
                    <a16:creationId xmlns:a16="http://schemas.microsoft.com/office/drawing/2014/main" id="{7CA1A2DE-9D83-50E6-B5B5-80F8943CAF5C}"/>
                  </a:ext>
                </a:extLst>
              </p:cNvPr>
              <p:cNvSpPr/>
              <p:nvPr/>
            </p:nvSpPr>
            <p:spPr>
              <a:xfrm>
                <a:off x="16239889" y="4426386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FB320D1D-E606-FBAA-343E-23B7EDD6A048}"/>
                  </a:ext>
                </a:extLst>
              </p:cNvPr>
              <p:cNvSpPr/>
              <p:nvPr/>
            </p:nvSpPr>
            <p:spPr>
              <a:xfrm>
                <a:off x="16312545" y="4495919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CD6311AF-C302-2A47-AB41-57B0223B4971}"/>
                  </a:ext>
                </a:extLst>
              </p:cNvPr>
              <p:cNvSpPr/>
              <p:nvPr/>
            </p:nvSpPr>
            <p:spPr>
              <a:xfrm>
                <a:off x="16410038" y="4581228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8A1AEC01-B424-E3CA-AC82-11A372B3A7D1}"/>
                  </a:ext>
                </a:extLst>
              </p:cNvPr>
              <p:cNvSpPr/>
              <p:nvPr/>
            </p:nvSpPr>
            <p:spPr>
              <a:xfrm>
                <a:off x="16506444" y="4662636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54" name="正方形/長方形 153">
                <a:extLst>
                  <a:ext uri="{FF2B5EF4-FFF2-40B4-BE49-F238E27FC236}">
                    <a16:creationId xmlns:a16="http://schemas.microsoft.com/office/drawing/2014/main" id="{533308C6-B5DB-02C0-BBC7-D94F02580195}"/>
                  </a:ext>
                </a:extLst>
              </p:cNvPr>
              <p:cNvSpPr/>
              <p:nvPr/>
            </p:nvSpPr>
            <p:spPr>
              <a:xfrm>
                <a:off x="16587083" y="4767937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55" name="正方形/長方形 154">
                <a:extLst>
                  <a:ext uri="{FF2B5EF4-FFF2-40B4-BE49-F238E27FC236}">
                    <a16:creationId xmlns:a16="http://schemas.microsoft.com/office/drawing/2014/main" id="{A52576D4-3572-7DA0-1846-CE27A57495A8}"/>
                  </a:ext>
                </a:extLst>
              </p:cNvPr>
              <p:cNvSpPr/>
              <p:nvPr/>
            </p:nvSpPr>
            <p:spPr>
              <a:xfrm>
                <a:off x="16659739" y="4837470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65296986-7D8A-7970-DAAB-DD47B962029C}"/>
                  </a:ext>
                </a:extLst>
              </p:cNvPr>
              <p:cNvSpPr/>
              <p:nvPr/>
            </p:nvSpPr>
            <p:spPr>
              <a:xfrm>
                <a:off x="16757232" y="4922779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57" name="正方形/長方形 156">
                <a:extLst>
                  <a:ext uri="{FF2B5EF4-FFF2-40B4-BE49-F238E27FC236}">
                    <a16:creationId xmlns:a16="http://schemas.microsoft.com/office/drawing/2014/main" id="{6AEAA4A4-C83C-B986-8680-58850F149A40}"/>
                  </a:ext>
                </a:extLst>
              </p:cNvPr>
              <p:cNvSpPr/>
              <p:nvPr/>
            </p:nvSpPr>
            <p:spPr>
              <a:xfrm>
                <a:off x="16853638" y="5004187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F2488B3A-ECFC-3D19-AF10-D2D60063A521}"/>
                  </a:ext>
                </a:extLst>
              </p:cNvPr>
              <p:cNvSpPr/>
              <p:nvPr/>
            </p:nvSpPr>
            <p:spPr>
              <a:xfrm>
                <a:off x="16934278" y="5101656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59" name="正方形/長方形 158">
                <a:extLst>
                  <a:ext uri="{FF2B5EF4-FFF2-40B4-BE49-F238E27FC236}">
                    <a16:creationId xmlns:a16="http://schemas.microsoft.com/office/drawing/2014/main" id="{9677E5DE-55C1-C090-1F99-312FE8FFF33D}"/>
                  </a:ext>
                </a:extLst>
              </p:cNvPr>
              <p:cNvSpPr/>
              <p:nvPr/>
            </p:nvSpPr>
            <p:spPr>
              <a:xfrm>
                <a:off x="17006934" y="5171189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F4B8A9F3-5CFC-D422-9BE7-F4F417AD794E}"/>
                  </a:ext>
                </a:extLst>
              </p:cNvPr>
              <p:cNvSpPr/>
              <p:nvPr/>
            </p:nvSpPr>
            <p:spPr>
              <a:xfrm>
                <a:off x="17104427" y="5256498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58408346-4764-DA35-47A2-81DAA24A5615}"/>
                  </a:ext>
                </a:extLst>
              </p:cNvPr>
              <p:cNvSpPr/>
              <p:nvPr/>
            </p:nvSpPr>
            <p:spPr>
              <a:xfrm>
                <a:off x="17200833" y="5337906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297EF510-D384-3CE9-7205-A32B2B319E00}"/>
                  </a:ext>
                </a:extLst>
              </p:cNvPr>
              <p:cNvSpPr/>
              <p:nvPr/>
            </p:nvSpPr>
            <p:spPr>
              <a:xfrm>
                <a:off x="17281472" y="5443207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63" name="正方形/長方形 162">
                <a:extLst>
                  <a:ext uri="{FF2B5EF4-FFF2-40B4-BE49-F238E27FC236}">
                    <a16:creationId xmlns:a16="http://schemas.microsoft.com/office/drawing/2014/main" id="{F2525DED-C4C9-59E1-CE85-00E7580E0D70}"/>
                  </a:ext>
                </a:extLst>
              </p:cNvPr>
              <p:cNvSpPr/>
              <p:nvPr/>
            </p:nvSpPr>
            <p:spPr>
              <a:xfrm>
                <a:off x="17354128" y="5512740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64" name="正方形/長方形 163">
                <a:extLst>
                  <a:ext uri="{FF2B5EF4-FFF2-40B4-BE49-F238E27FC236}">
                    <a16:creationId xmlns:a16="http://schemas.microsoft.com/office/drawing/2014/main" id="{21FA0922-DBD7-945E-68EF-DB7A458BD25A}"/>
                  </a:ext>
                </a:extLst>
              </p:cNvPr>
              <p:cNvSpPr/>
              <p:nvPr/>
            </p:nvSpPr>
            <p:spPr>
              <a:xfrm>
                <a:off x="17451621" y="5598049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65" name="正方形/長方形 164">
                <a:extLst>
                  <a:ext uri="{FF2B5EF4-FFF2-40B4-BE49-F238E27FC236}">
                    <a16:creationId xmlns:a16="http://schemas.microsoft.com/office/drawing/2014/main" id="{2E6ACEF1-B70C-0F40-7E21-782FD0E07819}"/>
                  </a:ext>
                </a:extLst>
              </p:cNvPr>
              <p:cNvSpPr/>
              <p:nvPr/>
            </p:nvSpPr>
            <p:spPr>
              <a:xfrm>
                <a:off x="17548027" y="5679457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ECABF5A9-99FF-901B-8681-BB7AD6A8F676}"/>
                  </a:ext>
                </a:extLst>
              </p:cNvPr>
              <p:cNvSpPr/>
              <p:nvPr/>
            </p:nvSpPr>
            <p:spPr>
              <a:xfrm>
                <a:off x="17616665" y="5780017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5A04C2E6-8FE7-81CB-50E6-8DA3C45B7A3D}"/>
                  </a:ext>
                </a:extLst>
              </p:cNvPr>
              <p:cNvSpPr/>
              <p:nvPr/>
            </p:nvSpPr>
            <p:spPr>
              <a:xfrm>
                <a:off x="17689321" y="5849550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EE83DE3-CB6F-E16E-F4F9-691EE7DC89DB}"/>
                  </a:ext>
                </a:extLst>
              </p:cNvPr>
              <p:cNvSpPr/>
              <p:nvPr/>
            </p:nvSpPr>
            <p:spPr>
              <a:xfrm>
                <a:off x="17786814" y="5934859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05430E08-7E67-E54A-4B88-A621C9D75939}"/>
                  </a:ext>
                </a:extLst>
              </p:cNvPr>
              <p:cNvSpPr/>
              <p:nvPr/>
            </p:nvSpPr>
            <p:spPr>
              <a:xfrm>
                <a:off x="17883220" y="6016267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1C62E536-FCC3-811B-71DC-6A0DA43EECFE}"/>
                  </a:ext>
                </a:extLst>
              </p:cNvPr>
              <p:cNvSpPr/>
              <p:nvPr/>
            </p:nvSpPr>
            <p:spPr>
              <a:xfrm>
                <a:off x="17963859" y="6121568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47A53F95-2B11-F917-E758-F0E1E7FA779C}"/>
                  </a:ext>
                </a:extLst>
              </p:cNvPr>
              <p:cNvSpPr/>
              <p:nvPr/>
            </p:nvSpPr>
            <p:spPr>
              <a:xfrm>
                <a:off x="18036515" y="6191101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95878756-6419-E422-F699-24BD5E0AE261}"/>
                  </a:ext>
                </a:extLst>
              </p:cNvPr>
              <p:cNvSpPr/>
              <p:nvPr/>
            </p:nvSpPr>
            <p:spPr>
              <a:xfrm>
                <a:off x="18134008" y="6276410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73" name="正方形/長方形 172">
                <a:extLst>
                  <a:ext uri="{FF2B5EF4-FFF2-40B4-BE49-F238E27FC236}">
                    <a16:creationId xmlns:a16="http://schemas.microsoft.com/office/drawing/2014/main" id="{8DCAD133-0A19-4E65-33BE-240881A3DCE1}"/>
                  </a:ext>
                </a:extLst>
              </p:cNvPr>
              <p:cNvSpPr/>
              <p:nvPr/>
            </p:nvSpPr>
            <p:spPr>
              <a:xfrm>
                <a:off x="18230414" y="6357818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74" name="正方形/長方形 173">
                <a:extLst>
                  <a:ext uri="{FF2B5EF4-FFF2-40B4-BE49-F238E27FC236}">
                    <a16:creationId xmlns:a16="http://schemas.microsoft.com/office/drawing/2014/main" id="{EBBA13F2-57BC-CA9D-9340-13D62F545520}"/>
                  </a:ext>
                </a:extLst>
              </p:cNvPr>
              <p:cNvSpPr/>
              <p:nvPr/>
            </p:nvSpPr>
            <p:spPr>
              <a:xfrm>
                <a:off x="18311054" y="6455287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73624DA0-9F2F-AAFA-C210-A226524F73AF}"/>
                  </a:ext>
                </a:extLst>
              </p:cNvPr>
              <p:cNvSpPr/>
              <p:nvPr/>
            </p:nvSpPr>
            <p:spPr>
              <a:xfrm>
                <a:off x="18383710" y="6524820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76" name="正方形/長方形 175">
                <a:extLst>
                  <a:ext uri="{FF2B5EF4-FFF2-40B4-BE49-F238E27FC236}">
                    <a16:creationId xmlns:a16="http://schemas.microsoft.com/office/drawing/2014/main" id="{9E909FD2-2B17-4207-B952-BD8820E6971A}"/>
                  </a:ext>
                </a:extLst>
              </p:cNvPr>
              <p:cNvSpPr/>
              <p:nvPr/>
            </p:nvSpPr>
            <p:spPr>
              <a:xfrm>
                <a:off x="18481203" y="6610129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77" name="正方形/長方形 176">
                <a:extLst>
                  <a:ext uri="{FF2B5EF4-FFF2-40B4-BE49-F238E27FC236}">
                    <a16:creationId xmlns:a16="http://schemas.microsoft.com/office/drawing/2014/main" id="{AE125FFF-0C21-4D67-D625-EADF53E9C130}"/>
                  </a:ext>
                </a:extLst>
              </p:cNvPr>
              <p:cNvSpPr/>
              <p:nvPr/>
            </p:nvSpPr>
            <p:spPr>
              <a:xfrm>
                <a:off x="18577609" y="6691537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78" name="正方形/長方形 177">
                <a:extLst>
                  <a:ext uri="{FF2B5EF4-FFF2-40B4-BE49-F238E27FC236}">
                    <a16:creationId xmlns:a16="http://schemas.microsoft.com/office/drawing/2014/main" id="{3C53F6D4-B0EB-CA6E-AD64-88F0665380D8}"/>
                  </a:ext>
                </a:extLst>
              </p:cNvPr>
              <p:cNvSpPr/>
              <p:nvPr/>
            </p:nvSpPr>
            <p:spPr>
              <a:xfrm>
                <a:off x="18658248" y="6796838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79" name="正方形/長方形 178">
                <a:extLst>
                  <a:ext uri="{FF2B5EF4-FFF2-40B4-BE49-F238E27FC236}">
                    <a16:creationId xmlns:a16="http://schemas.microsoft.com/office/drawing/2014/main" id="{2BDA46C9-30EB-46C9-0C9F-CFE580721440}"/>
                  </a:ext>
                </a:extLst>
              </p:cNvPr>
              <p:cNvSpPr/>
              <p:nvPr/>
            </p:nvSpPr>
            <p:spPr>
              <a:xfrm>
                <a:off x="18730904" y="6866371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3B882436-8C47-470D-08AA-27CEA8689348}"/>
                  </a:ext>
                </a:extLst>
              </p:cNvPr>
              <p:cNvSpPr/>
              <p:nvPr/>
            </p:nvSpPr>
            <p:spPr>
              <a:xfrm>
                <a:off x="18828397" y="6951680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5D1944CF-560E-2736-445C-4D9D1ADAA552}"/>
                  </a:ext>
                </a:extLst>
              </p:cNvPr>
              <p:cNvSpPr/>
              <p:nvPr/>
            </p:nvSpPr>
            <p:spPr>
              <a:xfrm>
                <a:off x="18924803" y="7033088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85" name="正方形/長方形 184">
                <a:extLst>
                  <a:ext uri="{FF2B5EF4-FFF2-40B4-BE49-F238E27FC236}">
                    <a16:creationId xmlns:a16="http://schemas.microsoft.com/office/drawing/2014/main" id="{38357B66-411B-A1DD-B41E-47B192C25564}"/>
                  </a:ext>
                </a:extLst>
              </p:cNvPr>
              <p:cNvSpPr/>
              <p:nvPr/>
            </p:nvSpPr>
            <p:spPr>
              <a:xfrm>
                <a:off x="17963546" y="6114313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28B38A74-4483-355B-0B17-900C41B26CEA}"/>
                  </a:ext>
                </a:extLst>
              </p:cNvPr>
              <p:cNvSpPr/>
              <p:nvPr/>
            </p:nvSpPr>
            <p:spPr>
              <a:xfrm>
                <a:off x="18036202" y="6183846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83D0675B-58C3-0654-1FFA-DC73EA70F833}"/>
                  </a:ext>
                </a:extLst>
              </p:cNvPr>
              <p:cNvSpPr/>
              <p:nvPr/>
            </p:nvSpPr>
            <p:spPr>
              <a:xfrm>
                <a:off x="18133695" y="6269155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3984B7AE-5AF1-25A6-D2AB-1E8363ACB122}"/>
                  </a:ext>
                </a:extLst>
              </p:cNvPr>
              <p:cNvSpPr/>
              <p:nvPr/>
            </p:nvSpPr>
            <p:spPr>
              <a:xfrm>
                <a:off x="18230101" y="6350563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C48B4969-CFE6-9610-44AD-163EB513268B}"/>
                  </a:ext>
                </a:extLst>
              </p:cNvPr>
              <p:cNvSpPr/>
              <p:nvPr/>
            </p:nvSpPr>
            <p:spPr>
              <a:xfrm>
                <a:off x="18310740" y="6455864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90" name="正方形/長方形 189">
                <a:extLst>
                  <a:ext uri="{FF2B5EF4-FFF2-40B4-BE49-F238E27FC236}">
                    <a16:creationId xmlns:a16="http://schemas.microsoft.com/office/drawing/2014/main" id="{D8ADCDBB-E00D-BC1F-6F9C-C9B2E198E486}"/>
                  </a:ext>
                </a:extLst>
              </p:cNvPr>
              <p:cNvSpPr/>
              <p:nvPr/>
            </p:nvSpPr>
            <p:spPr>
              <a:xfrm>
                <a:off x="18383396" y="6525397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91" name="正方形/長方形 190">
                <a:extLst>
                  <a:ext uri="{FF2B5EF4-FFF2-40B4-BE49-F238E27FC236}">
                    <a16:creationId xmlns:a16="http://schemas.microsoft.com/office/drawing/2014/main" id="{1D3FD95C-F492-AF75-71B2-13B65FAF60E7}"/>
                  </a:ext>
                </a:extLst>
              </p:cNvPr>
              <p:cNvSpPr/>
              <p:nvPr/>
            </p:nvSpPr>
            <p:spPr>
              <a:xfrm>
                <a:off x="18480889" y="6610706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D8E7E051-FEE7-9EAD-3FD0-B838E43DDAD8}"/>
                  </a:ext>
                </a:extLst>
              </p:cNvPr>
              <p:cNvSpPr/>
              <p:nvPr/>
            </p:nvSpPr>
            <p:spPr>
              <a:xfrm>
                <a:off x="18577295" y="6692114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93" name="正方形/長方形 192">
                <a:extLst>
                  <a:ext uri="{FF2B5EF4-FFF2-40B4-BE49-F238E27FC236}">
                    <a16:creationId xmlns:a16="http://schemas.microsoft.com/office/drawing/2014/main" id="{0478A387-C647-EA94-B3A1-4E85015991CE}"/>
                  </a:ext>
                </a:extLst>
              </p:cNvPr>
              <p:cNvSpPr/>
              <p:nvPr/>
            </p:nvSpPr>
            <p:spPr>
              <a:xfrm>
                <a:off x="18657935" y="6789583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A23389DE-6318-D56C-DD83-5099D8C81E45}"/>
                  </a:ext>
                </a:extLst>
              </p:cNvPr>
              <p:cNvSpPr/>
              <p:nvPr/>
            </p:nvSpPr>
            <p:spPr>
              <a:xfrm>
                <a:off x="18730591" y="6859116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074DF52A-585B-A3EA-697F-CA5082FF50EB}"/>
                  </a:ext>
                </a:extLst>
              </p:cNvPr>
              <p:cNvSpPr/>
              <p:nvPr/>
            </p:nvSpPr>
            <p:spPr>
              <a:xfrm>
                <a:off x="18828084" y="6944425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96" name="正方形/長方形 195">
                <a:extLst>
                  <a:ext uri="{FF2B5EF4-FFF2-40B4-BE49-F238E27FC236}">
                    <a16:creationId xmlns:a16="http://schemas.microsoft.com/office/drawing/2014/main" id="{B6F58F67-0C6D-9164-C775-1E8E46E0D663}"/>
                  </a:ext>
                </a:extLst>
              </p:cNvPr>
              <p:cNvSpPr/>
              <p:nvPr/>
            </p:nvSpPr>
            <p:spPr>
              <a:xfrm>
                <a:off x="18924490" y="7025833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97" name="正方形/長方形 196">
                <a:extLst>
                  <a:ext uri="{FF2B5EF4-FFF2-40B4-BE49-F238E27FC236}">
                    <a16:creationId xmlns:a16="http://schemas.microsoft.com/office/drawing/2014/main" id="{577FCC61-E388-3FA1-C7AD-A7E8EB989153}"/>
                  </a:ext>
                </a:extLst>
              </p:cNvPr>
              <p:cNvSpPr/>
              <p:nvPr/>
            </p:nvSpPr>
            <p:spPr>
              <a:xfrm>
                <a:off x="19005129" y="7131134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EC0F814B-9E43-0189-ADDA-0D980DE72F21}"/>
                  </a:ext>
                </a:extLst>
              </p:cNvPr>
              <p:cNvSpPr/>
              <p:nvPr/>
            </p:nvSpPr>
            <p:spPr>
              <a:xfrm>
                <a:off x="19077785" y="7200667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F36B5813-76A1-0D3F-CE1E-704CB4266E48}"/>
                  </a:ext>
                </a:extLst>
              </p:cNvPr>
              <p:cNvSpPr/>
              <p:nvPr/>
            </p:nvSpPr>
            <p:spPr>
              <a:xfrm>
                <a:off x="19175278" y="7285976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7260806-880C-9C9E-FD1D-6AC99CA719DB}"/>
                  </a:ext>
                </a:extLst>
              </p:cNvPr>
              <p:cNvSpPr/>
              <p:nvPr/>
            </p:nvSpPr>
            <p:spPr>
              <a:xfrm>
                <a:off x="19271684" y="7367384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9A73868B-586B-BC4D-EA6A-5990ADF2F5DE}"/>
                  </a:ext>
                </a:extLst>
              </p:cNvPr>
              <p:cNvSpPr/>
              <p:nvPr/>
            </p:nvSpPr>
            <p:spPr>
              <a:xfrm>
                <a:off x="19340322" y="7467944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8B9611CA-9BB9-6169-3FFF-1BB89EA43D0B}"/>
                  </a:ext>
                </a:extLst>
              </p:cNvPr>
              <p:cNvSpPr/>
              <p:nvPr/>
            </p:nvSpPr>
            <p:spPr>
              <a:xfrm>
                <a:off x="19412978" y="7537477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95056CA8-BAC1-3EA3-01ED-E1300C051572}"/>
                  </a:ext>
                </a:extLst>
              </p:cNvPr>
              <p:cNvSpPr/>
              <p:nvPr/>
            </p:nvSpPr>
            <p:spPr>
              <a:xfrm>
                <a:off x="19510471" y="7622786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04" name="正方形/長方形 203">
                <a:extLst>
                  <a:ext uri="{FF2B5EF4-FFF2-40B4-BE49-F238E27FC236}">
                    <a16:creationId xmlns:a16="http://schemas.microsoft.com/office/drawing/2014/main" id="{C0D925F3-4F1C-22E8-55E5-0BCB4B828340}"/>
                  </a:ext>
                </a:extLst>
              </p:cNvPr>
              <p:cNvSpPr/>
              <p:nvPr/>
            </p:nvSpPr>
            <p:spPr>
              <a:xfrm>
                <a:off x="19606877" y="7704194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05" name="正方形/長方形 204">
                <a:extLst>
                  <a:ext uri="{FF2B5EF4-FFF2-40B4-BE49-F238E27FC236}">
                    <a16:creationId xmlns:a16="http://schemas.microsoft.com/office/drawing/2014/main" id="{F7C8CCED-F5F4-ACA9-1EC4-712E4C794602}"/>
                  </a:ext>
                </a:extLst>
              </p:cNvPr>
              <p:cNvSpPr/>
              <p:nvPr/>
            </p:nvSpPr>
            <p:spPr>
              <a:xfrm>
                <a:off x="19687516" y="7809495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06" name="正方形/長方形 205">
                <a:extLst>
                  <a:ext uri="{FF2B5EF4-FFF2-40B4-BE49-F238E27FC236}">
                    <a16:creationId xmlns:a16="http://schemas.microsoft.com/office/drawing/2014/main" id="{F086C811-5D5F-CC94-0EBE-67BD48AE4D8F}"/>
                  </a:ext>
                </a:extLst>
              </p:cNvPr>
              <p:cNvSpPr/>
              <p:nvPr/>
            </p:nvSpPr>
            <p:spPr>
              <a:xfrm>
                <a:off x="19760172" y="7879028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EA0D070F-049D-06B6-6B3C-61AD29329BA2}"/>
                  </a:ext>
                </a:extLst>
              </p:cNvPr>
              <p:cNvSpPr/>
              <p:nvPr/>
            </p:nvSpPr>
            <p:spPr>
              <a:xfrm>
                <a:off x="19857665" y="7964337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08" name="正方形/長方形 207">
                <a:extLst>
                  <a:ext uri="{FF2B5EF4-FFF2-40B4-BE49-F238E27FC236}">
                    <a16:creationId xmlns:a16="http://schemas.microsoft.com/office/drawing/2014/main" id="{612A3EBB-07EA-AE53-CCB6-14A9CEE4E425}"/>
                  </a:ext>
                </a:extLst>
              </p:cNvPr>
              <p:cNvSpPr/>
              <p:nvPr/>
            </p:nvSpPr>
            <p:spPr>
              <a:xfrm>
                <a:off x="19954071" y="8045745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1B57FF9F-9065-2C81-59C6-1AECEFBD72AF}"/>
                  </a:ext>
                </a:extLst>
              </p:cNvPr>
              <p:cNvSpPr/>
              <p:nvPr/>
            </p:nvSpPr>
            <p:spPr>
              <a:xfrm>
                <a:off x="20034711" y="8143214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9D89629C-7FE7-25C9-B5F6-4635CB9D35C5}"/>
                  </a:ext>
                </a:extLst>
              </p:cNvPr>
              <p:cNvSpPr/>
              <p:nvPr/>
            </p:nvSpPr>
            <p:spPr>
              <a:xfrm>
                <a:off x="20107367" y="8212747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263912E4-F56B-9CA4-B85B-DDD4A9E106BF}"/>
                  </a:ext>
                </a:extLst>
              </p:cNvPr>
              <p:cNvSpPr/>
              <p:nvPr/>
            </p:nvSpPr>
            <p:spPr>
              <a:xfrm>
                <a:off x="20204860" y="8298056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F32B907F-5FCD-CD7A-35EA-AAD871230B31}"/>
                  </a:ext>
                </a:extLst>
              </p:cNvPr>
              <p:cNvSpPr/>
              <p:nvPr/>
            </p:nvSpPr>
            <p:spPr>
              <a:xfrm>
                <a:off x="20301266" y="8379464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1F792C8E-4761-380B-9C68-7DA2146317C1}"/>
                  </a:ext>
                </a:extLst>
              </p:cNvPr>
              <p:cNvSpPr/>
              <p:nvPr/>
            </p:nvSpPr>
            <p:spPr>
              <a:xfrm>
                <a:off x="20381905" y="8484765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C6A10E0C-9C14-9511-AF17-80B3E59DCACA}"/>
                  </a:ext>
                </a:extLst>
              </p:cNvPr>
              <p:cNvSpPr/>
              <p:nvPr/>
            </p:nvSpPr>
            <p:spPr>
              <a:xfrm>
                <a:off x="20454561" y="8554298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39A78C5D-AEC2-5287-779F-755EFD4B5A5B}"/>
                  </a:ext>
                </a:extLst>
              </p:cNvPr>
              <p:cNvSpPr/>
              <p:nvPr/>
            </p:nvSpPr>
            <p:spPr>
              <a:xfrm>
                <a:off x="20552054" y="8639607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16" name="正方形/長方形 215">
                <a:extLst>
                  <a:ext uri="{FF2B5EF4-FFF2-40B4-BE49-F238E27FC236}">
                    <a16:creationId xmlns:a16="http://schemas.microsoft.com/office/drawing/2014/main" id="{BAFEB29C-600C-753A-BC68-533E263D16F2}"/>
                  </a:ext>
                </a:extLst>
              </p:cNvPr>
              <p:cNvSpPr/>
              <p:nvPr/>
            </p:nvSpPr>
            <p:spPr>
              <a:xfrm>
                <a:off x="20648460" y="8721015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cxnSp>
            <p:nvCxnSpPr>
              <p:cNvPr id="224" name="直線コネクタ 223">
                <a:extLst>
                  <a:ext uri="{FF2B5EF4-FFF2-40B4-BE49-F238E27FC236}">
                    <a16:creationId xmlns:a16="http://schemas.microsoft.com/office/drawing/2014/main" id="{155F9910-651E-CAF3-F008-0436633148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45858" y="8837921"/>
                <a:ext cx="725590" cy="6043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F743AD63-CC9A-6DF0-7D36-C9C12AB6992C}"/>
              </a:ext>
            </a:extLst>
          </p:cNvPr>
          <p:cNvSpPr txBox="1"/>
          <p:nvPr/>
        </p:nvSpPr>
        <p:spPr>
          <a:xfrm>
            <a:off x="844951" y="223557"/>
            <a:ext cx="23139452" cy="585391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ja-JP" sz="32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2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(Conv2D(filters=32,kernel_size=3,strides=1, padding='same',</a:t>
            </a:r>
            <a:r>
              <a:rPr lang="en-US" altLang="ja-JP" sz="32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input_shape</a:t>
            </a:r>
            <a:r>
              <a:rPr lang="en-US" altLang="ja-JP" sz="32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=(28,28,1),activation='</a:t>
            </a:r>
            <a:r>
              <a:rPr lang="en-US" altLang="ja-JP" sz="32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relu</a:t>
            </a:r>
            <a:r>
              <a:rPr lang="en-US" altLang="ja-JP" sz="32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'))</a:t>
            </a:r>
          </a:p>
          <a:p>
            <a:pPr algn="l"/>
            <a:r>
              <a:rPr lang="en-US" altLang="ja-JP" sz="32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2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(Conv2D(filters=64,kernel_size=3,strides=1,padding='</a:t>
            </a:r>
            <a:r>
              <a:rPr lang="en-US" altLang="ja-JP" sz="32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same',activation</a:t>
            </a:r>
            <a:r>
              <a:rPr lang="en-US" altLang="ja-JP" sz="32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='</a:t>
            </a:r>
            <a:r>
              <a:rPr lang="en-US" altLang="ja-JP" sz="32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relu</a:t>
            </a:r>
            <a:r>
              <a:rPr lang="en-US" altLang="ja-JP" sz="32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'))</a:t>
            </a:r>
          </a:p>
          <a:p>
            <a:pPr algn="l"/>
            <a:r>
              <a:rPr lang="en-US" altLang="ja-JP" sz="32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2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(MaxPooling2D(</a:t>
            </a:r>
            <a:r>
              <a:rPr lang="en-US" altLang="ja-JP" sz="32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pool_size</a:t>
            </a:r>
            <a:r>
              <a:rPr lang="en-US" altLang="ja-JP" sz="32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=2))</a:t>
            </a:r>
          </a:p>
          <a:p>
            <a:pPr algn="l"/>
            <a:r>
              <a:rPr lang="en-US" altLang="ja-JP" sz="32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2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(Dropout(0.5))</a:t>
            </a:r>
          </a:p>
          <a:p>
            <a:pPr algn="l"/>
            <a:endParaRPr lang="en-US" altLang="ja-JP" sz="3200" dirty="0">
              <a:solidFill>
                <a:schemeClr val="tx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l"/>
            <a:r>
              <a:rPr lang="en-US" altLang="ja-JP" sz="32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2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(Conv2D(filters=64,kernel_size=3,strides=1, padding='same',activation='</a:t>
            </a:r>
            <a:r>
              <a:rPr lang="en-US" altLang="ja-JP" sz="32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relu</a:t>
            </a:r>
            <a:r>
              <a:rPr lang="en-US" altLang="ja-JP" sz="32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'))</a:t>
            </a:r>
          </a:p>
          <a:p>
            <a:pPr algn="l"/>
            <a:r>
              <a:rPr lang="en-US" altLang="ja-JP" sz="32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2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(Conv2D(filters=128,kernel_size=3,strides=1,padding='</a:t>
            </a:r>
            <a:r>
              <a:rPr lang="en-US" altLang="ja-JP" sz="32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same',activation</a:t>
            </a:r>
            <a:r>
              <a:rPr lang="en-US" altLang="ja-JP" sz="32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='</a:t>
            </a:r>
            <a:r>
              <a:rPr lang="en-US" altLang="ja-JP" sz="32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relu</a:t>
            </a:r>
            <a:r>
              <a:rPr lang="en-US" altLang="ja-JP" sz="32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'))</a:t>
            </a:r>
          </a:p>
          <a:p>
            <a:pPr algn="l"/>
            <a:r>
              <a:rPr lang="en-US" altLang="ja-JP" sz="32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2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(MaxPooling2D(</a:t>
            </a:r>
            <a:r>
              <a:rPr lang="en-US" altLang="ja-JP" sz="32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pool_size</a:t>
            </a:r>
            <a:r>
              <a:rPr lang="en-US" altLang="ja-JP" sz="32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=2))</a:t>
            </a:r>
          </a:p>
          <a:p>
            <a:pPr algn="l"/>
            <a:r>
              <a:rPr lang="en-US" altLang="ja-JP" sz="32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2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(Dropout(0.5))</a:t>
            </a:r>
          </a:p>
          <a:p>
            <a:pPr algn="l"/>
            <a:endParaRPr lang="en-US" altLang="ja-JP" sz="3200" dirty="0">
              <a:solidFill>
                <a:schemeClr val="tx1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l"/>
            <a:r>
              <a:rPr lang="en-US" altLang="ja-JP" sz="32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2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(Flatten())</a:t>
            </a:r>
          </a:p>
          <a:p>
            <a:pPr algn="l"/>
            <a:r>
              <a:rPr lang="en-US" altLang="ja-JP" sz="32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2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(Dropout(0.5))</a:t>
            </a:r>
          </a:p>
          <a:p>
            <a:pPr algn="l"/>
            <a:r>
              <a:rPr lang="en-US" altLang="ja-JP" sz="32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model.add</a:t>
            </a:r>
            <a:r>
              <a:rPr lang="en-US" altLang="ja-JP" sz="32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(Dense(10,activation='</a:t>
            </a:r>
            <a:r>
              <a:rPr lang="en-US" altLang="ja-JP" sz="3200" dirty="0" err="1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softmax</a:t>
            </a:r>
            <a:r>
              <a:rPr lang="en-US" altLang="ja-JP" sz="3200" dirty="0">
                <a:solidFill>
                  <a:schemeClr val="tx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'))</a:t>
            </a:r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E402629B-A019-F502-AE84-7BA40A633A24}"/>
              </a:ext>
            </a:extLst>
          </p:cNvPr>
          <p:cNvSpPr txBox="1"/>
          <p:nvPr/>
        </p:nvSpPr>
        <p:spPr>
          <a:xfrm>
            <a:off x="352322" y="11469423"/>
            <a:ext cx="2228737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(28,28,1)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236" name="テキスト ボックス 235">
            <a:extLst>
              <a:ext uri="{FF2B5EF4-FFF2-40B4-BE49-F238E27FC236}">
                <a16:creationId xmlns:a16="http://schemas.microsoft.com/office/drawing/2014/main" id="{2024DCF2-94B3-8AE4-62D1-E2DE9F8BCA2A}"/>
              </a:ext>
            </a:extLst>
          </p:cNvPr>
          <p:cNvSpPr txBox="1"/>
          <p:nvPr/>
        </p:nvSpPr>
        <p:spPr>
          <a:xfrm>
            <a:off x="3417605" y="11510379"/>
            <a:ext cx="2578154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(28,28,32)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FAD97795-267E-9710-C42D-815DB6BB47E4}"/>
              </a:ext>
            </a:extLst>
          </p:cNvPr>
          <p:cNvSpPr txBox="1"/>
          <p:nvPr/>
        </p:nvSpPr>
        <p:spPr>
          <a:xfrm>
            <a:off x="7560566" y="12107338"/>
            <a:ext cx="2578154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(28,28,64)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868440A1-3470-4B9A-28E6-80B539E2E080}"/>
              </a:ext>
            </a:extLst>
          </p:cNvPr>
          <p:cNvSpPr txBox="1"/>
          <p:nvPr/>
        </p:nvSpPr>
        <p:spPr>
          <a:xfrm>
            <a:off x="10484236" y="11677652"/>
            <a:ext cx="2578154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(14,14,64)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738BEF92-8FD9-A742-6FE3-2978CA26695A}"/>
              </a:ext>
            </a:extLst>
          </p:cNvPr>
          <p:cNvSpPr txBox="1"/>
          <p:nvPr/>
        </p:nvSpPr>
        <p:spPr>
          <a:xfrm>
            <a:off x="12989929" y="11386681"/>
            <a:ext cx="2578154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(14,14,64)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CA6CBEDB-711D-6104-A5C0-2B4EC1C07C3C}"/>
              </a:ext>
            </a:extLst>
          </p:cNvPr>
          <p:cNvSpPr txBox="1"/>
          <p:nvPr/>
        </p:nvSpPr>
        <p:spPr>
          <a:xfrm>
            <a:off x="16381241" y="12867941"/>
            <a:ext cx="3072873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(14,14,128)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241" name="テキスト ボックス 240">
            <a:extLst>
              <a:ext uri="{FF2B5EF4-FFF2-40B4-BE49-F238E27FC236}">
                <a16:creationId xmlns:a16="http://schemas.microsoft.com/office/drawing/2014/main" id="{A9FC4E44-7E4F-B679-499D-7F9FD9228A06}"/>
              </a:ext>
            </a:extLst>
          </p:cNvPr>
          <p:cNvSpPr txBox="1"/>
          <p:nvPr/>
        </p:nvSpPr>
        <p:spPr>
          <a:xfrm>
            <a:off x="19198048" y="12824690"/>
            <a:ext cx="3072873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(7,7,128)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242" name="テキスト ボックス 241">
            <a:extLst>
              <a:ext uri="{FF2B5EF4-FFF2-40B4-BE49-F238E27FC236}">
                <a16:creationId xmlns:a16="http://schemas.microsoft.com/office/drawing/2014/main" id="{EB55E938-DA3D-0D86-CA51-7041D6EDAC13}"/>
              </a:ext>
            </a:extLst>
          </p:cNvPr>
          <p:cNvSpPr txBox="1"/>
          <p:nvPr/>
        </p:nvSpPr>
        <p:spPr>
          <a:xfrm>
            <a:off x="20911530" y="12146729"/>
            <a:ext cx="3072873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(6272)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AAD18415-B01E-3CAF-DDF3-453B8D516279}"/>
              </a:ext>
            </a:extLst>
          </p:cNvPr>
          <p:cNvSpPr txBox="1"/>
          <p:nvPr/>
        </p:nvSpPr>
        <p:spPr>
          <a:xfrm>
            <a:off x="21947901" y="11330071"/>
            <a:ext cx="3072873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(10)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D772B61-FFEE-A4A9-76B8-A4939455BD78}"/>
              </a:ext>
            </a:extLst>
          </p:cNvPr>
          <p:cNvSpPr/>
          <p:nvPr/>
        </p:nvSpPr>
        <p:spPr>
          <a:xfrm>
            <a:off x="17751969" y="11453787"/>
            <a:ext cx="274860" cy="29827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1276724427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グループ化 228">
            <a:extLst>
              <a:ext uri="{FF2B5EF4-FFF2-40B4-BE49-F238E27FC236}">
                <a16:creationId xmlns:a16="http://schemas.microsoft.com/office/drawing/2014/main" id="{6EAFDD6A-57BA-28CF-2083-209E274C7CE2}"/>
              </a:ext>
            </a:extLst>
          </p:cNvPr>
          <p:cNvGrpSpPr/>
          <p:nvPr/>
        </p:nvGrpSpPr>
        <p:grpSpPr>
          <a:xfrm>
            <a:off x="333801" y="6470338"/>
            <a:ext cx="24588344" cy="6198735"/>
            <a:chOff x="151370" y="3571541"/>
            <a:chExt cx="24588344" cy="6198735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62C06D8-AFFC-B1CE-C3F8-E9A863053CF0}"/>
                </a:ext>
              </a:extLst>
            </p:cNvPr>
            <p:cNvSpPr txBox="1"/>
            <p:nvPr/>
          </p:nvSpPr>
          <p:spPr>
            <a:xfrm>
              <a:off x="22072503" y="4362041"/>
              <a:ext cx="2667211" cy="601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3600" dirty="0">
                  <a:latin typeface="Hiragino Maru Gothic ProN W4" panose="020F0400000000000000" pitchFamily="34" charset="-128"/>
                  <a:ea typeface="Hiragino Maru Gothic ProN W4" panose="020F0400000000000000" pitchFamily="34" charset="-128"/>
                  <a:cs typeface="Arial" panose="020B0604020202020204" pitchFamily="34" charset="0"/>
                </a:rPr>
                <a:t>出力</a:t>
              </a:r>
              <a:endPara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endParaRPr>
            </a:p>
          </p:txBody>
        </p:sp>
        <p:grpSp>
          <p:nvGrpSpPr>
            <p:cNvPr id="228" name="グループ化 227">
              <a:extLst>
                <a:ext uri="{FF2B5EF4-FFF2-40B4-BE49-F238E27FC236}">
                  <a16:creationId xmlns:a16="http://schemas.microsoft.com/office/drawing/2014/main" id="{C14B3166-3BEE-DB3E-CF83-7811F6D59583}"/>
                </a:ext>
              </a:extLst>
            </p:cNvPr>
            <p:cNvGrpSpPr/>
            <p:nvPr/>
          </p:nvGrpSpPr>
          <p:grpSpPr>
            <a:xfrm>
              <a:off x="151370" y="3571541"/>
              <a:ext cx="23597206" cy="6198735"/>
              <a:chOff x="151370" y="3571541"/>
              <a:chExt cx="23597206" cy="6198735"/>
            </a:xfrm>
          </p:grpSpPr>
          <p:grpSp>
            <p:nvGrpSpPr>
              <p:cNvPr id="221" name="グループ化 220">
                <a:extLst>
                  <a:ext uri="{FF2B5EF4-FFF2-40B4-BE49-F238E27FC236}">
                    <a16:creationId xmlns:a16="http://schemas.microsoft.com/office/drawing/2014/main" id="{2CAFD6C3-C4F6-4BB8-53B9-AF1DBDE35D09}"/>
                  </a:ext>
                </a:extLst>
              </p:cNvPr>
              <p:cNvGrpSpPr/>
              <p:nvPr/>
            </p:nvGrpSpPr>
            <p:grpSpPr>
              <a:xfrm>
                <a:off x="13752653" y="4571564"/>
                <a:ext cx="4988002" cy="5198712"/>
                <a:chOff x="14827900" y="4530237"/>
                <a:chExt cx="4988002" cy="5198712"/>
              </a:xfrm>
            </p:grpSpPr>
            <p:sp>
              <p:nvSpPr>
                <p:cNvPr id="113" name="正方形/長方形 112">
                  <a:extLst>
                    <a:ext uri="{FF2B5EF4-FFF2-40B4-BE49-F238E27FC236}">
                      <a16:creationId xmlns:a16="http://schemas.microsoft.com/office/drawing/2014/main" id="{CDB4D1C5-D694-D4E3-B6D9-9F843AABE971}"/>
                    </a:ext>
                  </a:extLst>
                </p:cNvPr>
                <p:cNvSpPr/>
                <p:nvPr/>
              </p:nvSpPr>
              <p:spPr>
                <a:xfrm>
                  <a:off x="14827900" y="4530237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14" name="正方形/長方形 113">
                  <a:extLst>
                    <a:ext uri="{FF2B5EF4-FFF2-40B4-BE49-F238E27FC236}">
                      <a16:creationId xmlns:a16="http://schemas.microsoft.com/office/drawing/2014/main" id="{F1DE8D32-7AB3-A58E-18C5-037AE7C06EA7}"/>
                    </a:ext>
                  </a:extLst>
                </p:cNvPr>
                <p:cNvSpPr/>
                <p:nvPr/>
              </p:nvSpPr>
              <p:spPr>
                <a:xfrm>
                  <a:off x="14953660" y="4644500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15" name="正方形/長方形 114">
                  <a:extLst>
                    <a:ext uri="{FF2B5EF4-FFF2-40B4-BE49-F238E27FC236}">
                      <a16:creationId xmlns:a16="http://schemas.microsoft.com/office/drawing/2014/main" id="{A5B67C94-66BE-72A7-3A14-FFB9C130C881}"/>
                    </a:ext>
                  </a:extLst>
                </p:cNvPr>
                <p:cNvSpPr/>
                <p:nvPr/>
              </p:nvSpPr>
              <p:spPr>
                <a:xfrm>
                  <a:off x="17472402" y="6550899"/>
                  <a:ext cx="429114" cy="42911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16" name="正方形/長方形 115">
                  <a:extLst>
                    <a:ext uri="{FF2B5EF4-FFF2-40B4-BE49-F238E27FC236}">
                      <a16:creationId xmlns:a16="http://schemas.microsoft.com/office/drawing/2014/main" id="{CB3703BA-952B-D0B6-F873-6672E0AB6E44}"/>
                    </a:ext>
                  </a:extLst>
                </p:cNvPr>
                <p:cNvSpPr/>
                <p:nvPr/>
              </p:nvSpPr>
              <p:spPr>
                <a:xfrm>
                  <a:off x="15060585" y="4768381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53EDB5D6-B5A7-2334-C947-820C043FAE68}"/>
                    </a:ext>
                  </a:extLst>
                </p:cNvPr>
                <p:cNvSpPr/>
                <p:nvPr/>
              </p:nvSpPr>
              <p:spPr>
                <a:xfrm>
                  <a:off x="15186345" y="4882644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3B46B6EE-3E47-B219-C128-122D5264950C}"/>
                    </a:ext>
                  </a:extLst>
                </p:cNvPr>
                <p:cNvSpPr/>
                <p:nvPr/>
              </p:nvSpPr>
              <p:spPr>
                <a:xfrm>
                  <a:off x="15285649" y="5031438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4CEB20C3-3534-5DDF-5321-7B04CAD45CE5}"/>
                    </a:ext>
                  </a:extLst>
                </p:cNvPr>
                <p:cNvSpPr/>
                <p:nvPr/>
              </p:nvSpPr>
              <p:spPr>
                <a:xfrm>
                  <a:off x="15411409" y="5145701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2D8B45C7-1DCE-3EE4-A4A8-C97CB8CBA0DD}"/>
                    </a:ext>
                  </a:extLst>
                </p:cNvPr>
                <p:cNvSpPr/>
                <p:nvPr/>
              </p:nvSpPr>
              <p:spPr>
                <a:xfrm>
                  <a:off x="15518334" y="5269582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21" name="正方形/長方形 120">
                  <a:extLst>
                    <a:ext uri="{FF2B5EF4-FFF2-40B4-BE49-F238E27FC236}">
                      <a16:creationId xmlns:a16="http://schemas.microsoft.com/office/drawing/2014/main" id="{96DE71AE-B8CC-5693-3958-A2FB5F70F101}"/>
                    </a:ext>
                  </a:extLst>
                </p:cNvPr>
                <p:cNvSpPr/>
                <p:nvPr/>
              </p:nvSpPr>
              <p:spPr>
                <a:xfrm>
                  <a:off x="15644094" y="5383845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A502F7DF-247B-67F8-5A01-B60C1470F688}"/>
                    </a:ext>
                  </a:extLst>
                </p:cNvPr>
                <p:cNvSpPr/>
                <p:nvPr/>
              </p:nvSpPr>
              <p:spPr>
                <a:xfrm>
                  <a:off x="15748637" y="5507377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23" name="正方形/長方形 122">
                  <a:extLst>
                    <a:ext uri="{FF2B5EF4-FFF2-40B4-BE49-F238E27FC236}">
                      <a16:creationId xmlns:a16="http://schemas.microsoft.com/office/drawing/2014/main" id="{9FC908EA-466F-65FA-BB3B-0D97B2F1E5F2}"/>
                    </a:ext>
                  </a:extLst>
                </p:cNvPr>
                <p:cNvSpPr/>
                <p:nvPr/>
              </p:nvSpPr>
              <p:spPr>
                <a:xfrm>
                  <a:off x="15874397" y="5621640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24" name="正方形/長方形 123">
                  <a:extLst>
                    <a:ext uri="{FF2B5EF4-FFF2-40B4-BE49-F238E27FC236}">
                      <a16:creationId xmlns:a16="http://schemas.microsoft.com/office/drawing/2014/main" id="{A391D29F-723B-D529-910F-052718D2DFE5}"/>
                    </a:ext>
                  </a:extLst>
                </p:cNvPr>
                <p:cNvSpPr/>
                <p:nvPr/>
              </p:nvSpPr>
              <p:spPr>
                <a:xfrm>
                  <a:off x="15981322" y="5745521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25" name="正方形/長方形 124">
                  <a:extLst>
                    <a:ext uri="{FF2B5EF4-FFF2-40B4-BE49-F238E27FC236}">
                      <a16:creationId xmlns:a16="http://schemas.microsoft.com/office/drawing/2014/main" id="{03B642C5-8F81-BEF2-A910-EC05B6DB363F}"/>
                    </a:ext>
                  </a:extLst>
                </p:cNvPr>
                <p:cNvSpPr/>
                <p:nvPr/>
              </p:nvSpPr>
              <p:spPr>
                <a:xfrm>
                  <a:off x="16107082" y="5859784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26" name="正方形/長方形 125">
                  <a:extLst>
                    <a:ext uri="{FF2B5EF4-FFF2-40B4-BE49-F238E27FC236}">
                      <a16:creationId xmlns:a16="http://schemas.microsoft.com/office/drawing/2014/main" id="{EA81D0DE-58C7-6A4E-890B-B3F6CF9FB351}"/>
                    </a:ext>
                  </a:extLst>
                </p:cNvPr>
                <p:cNvSpPr/>
                <p:nvPr/>
              </p:nvSpPr>
              <p:spPr>
                <a:xfrm>
                  <a:off x="16206386" y="6008578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27" name="正方形/長方形 126">
                  <a:extLst>
                    <a:ext uri="{FF2B5EF4-FFF2-40B4-BE49-F238E27FC236}">
                      <a16:creationId xmlns:a16="http://schemas.microsoft.com/office/drawing/2014/main" id="{3CB920C4-A279-AC72-6D44-0A72B59D6432}"/>
                    </a:ext>
                  </a:extLst>
                </p:cNvPr>
                <p:cNvSpPr/>
                <p:nvPr/>
              </p:nvSpPr>
              <p:spPr>
                <a:xfrm>
                  <a:off x="16332146" y="6122841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28" name="正方形/長方形 127">
                  <a:extLst>
                    <a:ext uri="{FF2B5EF4-FFF2-40B4-BE49-F238E27FC236}">
                      <a16:creationId xmlns:a16="http://schemas.microsoft.com/office/drawing/2014/main" id="{5B576794-B4FB-8414-6E75-5147854EFC97}"/>
                    </a:ext>
                  </a:extLst>
                </p:cNvPr>
                <p:cNvSpPr/>
                <p:nvPr/>
              </p:nvSpPr>
              <p:spPr>
                <a:xfrm>
                  <a:off x="16439071" y="6246722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29" name="正方形/長方形 128">
                  <a:extLst>
                    <a:ext uri="{FF2B5EF4-FFF2-40B4-BE49-F238E27FC236}">
                      <a16:creationId xmlns:a16="http://schemas.microsoft.com/office/drawing/2014/main" id="{B0A5EF4E-4102-832F-E4F7-EBC27819FBD3}"/>
                    </a:ext>
                  </a:extLst>
                </p:cNvPr>
                <p:cNvSpPr/>
                <p:nvPr/>
              </p:nvSpPr>
              <p:spPr>
                <a:xfrm>
                  <a:off x="16564831" y="6360985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31" name="正方形/長方形 130">
                  <a:extLst>
                    <a:ext uri="{FF2B5EF4-FFF2-40B4-BE49-F238E27FC236}">
                      <a16:creationId xmlns:a16="http://schemas.microsoft.com/office/drawing/2014/main" id="{D3022C25-F307-152C-E7FF-675D11858CCC}"/>
                    </a:ext>
                  </a:extLst>
                </p:cNvPr>
                <p:cNvSpPr/>
                <p:nvPr/>
              </p:nvSpPr>
              <p:spPr>
                <a:xfrm>
                  <a:off x="16690549" y="6509779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32" name="正方形/長方形 131">
                  <a:extLst>
                    <a:ext uri="{FF2B5EF4-FFF2-40B4-BE49-F238E27FC236}">
                      <a16:creationId xmlns:a16="http://schemas.microsoft.com/office/drawing/2014/main" id="{3AB3BEAA-9652-4F7D-B2A1-7BA0493CDDFB}"/>
                    </a:ext>
                  </a:extLst>
                </p:cNvPr>
                <p:cNvSpPr/>
                <p:nvPr/>
              </p:nvSpPr>
              <p:spPr>
                <a:xfrm>
                  <a:off x="16816309" y="6624042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33" name="正方形/長方形 132">
                  <a:extLst>
                    <a:ext uri="{FF2B5EF4-FFF2-40B4-BE49-F238E27FC236}">
                      <a16:creationId xmlns:a16="http://schemas.microsoft.com/office/drawing/2014/main" id="{31465280-E20B-90B7-3547-05619AE7C79A}"/>
                    </a:ext>
                  </a:extLst>
                </p:cNvPr>
                <p:cNvSpPr/>
                <p:nvPr/>
              </p:nvSpPr>
              <p:spPr>
                <a:xfrm>
                  <a:off x="19335051" y="8530441"/>
                  <a:ext cx="429114" cy="42911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34" name="正方形/長方形 133">
                  <a:extLst>
                    <a:ext uri="{FF2B5EF4-FFF2-40B4-BE49-F238E27FC236}">
                      <a16:creationId xmlns:a16="http://schemas.microsoft.com/office/drawing/2014/main" id="{735EF606-997F-203A-777B-EAB317593E6D}"/>
                    </a:ext>
                  </a:extLst>
                </p:cNvPr>
                <p:cNvSpPr/>
                <p:nvPr/>
              </p:nvSpPr>
              <p:spPr>
                <a:xfrm>
                  <a:off x="16923234" y="6747923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35" name="正方形/長方形 134">
                  <a:extLst>
                    <a:ext uri="{FF2B5EF4-FFF2-40B4-BE49-F238E27FC236}">
                      <a16:creationId xmlns:a16="http://schemas.microsoft.com/office/drawing/2014/main" id="{746CD13A-813D-3C66-C33C-93E024C279C2}"/>
                    </a:ext>
                  </a:extLst>
                </p:cNvPr>
                <p:cNvSpPr/>
                <p:nvPr/>
              </p:nvSpPr>
              <p:spPr>
                <a:xfrm>
                  <a:off x="17048994" y="6862186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36" name="正方形/長方形 135">
                  <a:extLst>
                    <a:ext uri="{FF2B5EF4-FFF2-40B4-BE49-F238E27FC236}">
                      <a16:creationId xmlns:a16="http://schemas.microsoft.com/office/drawing/2014/main" id="{95FF55F1-ED6B-C2C8-4ADF-C677924D21EF}"/>
                    </a:ext>
                  </a:extLst>
                </p:cNvPr>
                <p:cNvSpPr/>
                <p:nvPr/>
              </p:nvSpPr>
              <p:spPr>
                <a:xfrm>
                  <a:off x="17148298" y="7010980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37" name="正方形/長方形 136">
                  <a:extLst>
                    <a:ext uri="{FF2B5EF4-FFF2-40B4-BE49-F238E27FC236}">
                      <a16:creationId xmlns:a16="http://schemas.microsoft.com/office/drawing/2014/main" id="{162A4DF9-1453-165D-B6C9-8CF3E617579D}"/>
                    </a:ext>
                  </a:extLst>
                </p:cNvPr>
                <p:cNvSpPr/>
                <p:nvPr/>
              </p:nvSpPr>
              <p:spPr>
                <a:xfrm>
                  <a:off x="17274058" y="7125243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38" name="正方形/長方形 137">
                  <a:extLst>
                    <a:ext uri="{FF2B5EF4-FFF2-40B4-BE49-F238E27FC236}">
                      <a16:creationId xmlns:a16="http://schemas.microsoft.com/office/drawing/2014/main" id="{ED156267-6881-C3F4-24F5-749B3E5C9EFB}"/>
                    </a:ext>
                  </a:extLst>
                </p:cNvPr>
                <p:cNvSpPr/>
                <p:nvPr/>
              </p:nvSpPr>
              <p:spPr>
                <a:xfrm>
                  <a:off x="17380983" y="7249124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39" name="正方形/長方形 138">
                  <a:extLst>
                    <a:ext uri="{FF2B5EF4-FFF2-40B4-BE49-F238E27FC236}">
                      <a16:creationId xmlns:a16="http://schemas.microsoft.com/office/drawing/2014/main" id="{F4B15464-CA03-3504-D66C-41BD3866A4A1}"/>
                    </a:ext>
                  </a:extLst>
                </p:cNvPr>
                <p:cNvSpPr/>
                <p:nvPr/>
              </p:nvSpPr>
              <p:spPr>
                <a:xfrm>
                  <a:off x="17506743" y="7363387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40" name="正方形/長方形 139">
                  <a:extLst>
                    <a:ext uri="{FF2B5EF4-FFF2-40B4-BE49-F238E27FC236}">
                      <a16:creationId xmlns:a16="http://schemas.microsoft.com/office/drawing/2014/main" id="{B5D72264-787C-2414-BF4E-FB51E3FC684C}"/>
                    </a:ext>
                  </a:extLst>
                </p:cNvPr>
                <p:cNvSpPr/>
                <p:nvPr/>
              </p:nvSpPr>
              <p:spPr>
                <a:xfrm>
                  <a:off x="17611286" y="7486919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41" name="正方形/長方形 140">
                  <a:extLst>
                    <a:ext uri="{FF2B5EF4-FFF2-40B4-BE49-F238E27FC236}">
                      <a16:creationId xmlns:a16="http://schemas.microsoft.com/office/drawing/2014/main" id="{BF3F54A3-DA40-18EA-733D-C2930E6F86F8}"/>
                    </a:ext>
                  </a:extLst>
                </p:cNvPr>
                <p:cNvSpPr/>
                <p:nvPr/>
              </p:nvSpPr>
              <p:spPr>
                <a:xfrm>
                  <a:off x="17737046" y="7601182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42" name="正方形/長方形 141">
                  <a:extLst>
                    <a:ext uri="{FF2B5EF4-FFF2-40B4-BE49-F238E27FC236}">
                      <a16:creationId xmlns:a16="http://schemas.microsoft.com/office/drawing/2014/main" id="{8169C27A-1D61-E66B-F996-134122964233}"/>
                    </a:ext>
                  </a:extLst>
                </p:cNvPr>
                <p:cNvSpPr/>
                <p:nvPr/>
              </p:nvSpPr>
              <p:spPr>
                <a:xfrm>
                  <a:off x="17843971" y="7725063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43" name="正方形/長方形 142">
                  <a:extLst>
                    <a:ext uri="{FF2B5EF4-FFF2-40B4-BE49-F238E27FC236}">
                      <a16:creationId xmlns:a16="http://schemas.microsoft.com/office/drawing/2014/main" id="{3BF034EA-1BE3-0C2E-07F6-D1AEF21B2987}"/>
                    </a:ext>
                  </a:extLst>
                </p:cNvPr>
                <p:cNvSpPr/>
                <p:nvPr/>
              </p:nvSpPr>
              <p:spPr>
                <a:xfrm>
                  <a:off x="17969731" y="7839326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44" name="正方形/長方形 143">
                  <a:extLst>
                    <a:ext uri="{FF2B5EF4-FFF2-40B4-BE49-F238E27FC236}">
                      <a16:creationId xmlns:a16="http://schemas.microsoft.com/office/drawing/2014/main" id="{E1BB3616-4950-2ACF-749E-C5DDFA4B12A1}"/>
                    </a:ext>
                  </a:extLst>
                </p:cNvPr>
                <p:cNvSpPr/>
                <p:nvPr/>
              </p:nvSpPr>
              <p:spPr>
                <a:xfrm>
                  <a:off x="18069035" y="7988120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45" name="正方形/長方形 144">
                  <a:extLst>
                    <a:ext uri="{FF2B5EF4-FFF2-40B4-BE49-F238E27FC236}">
                      <a16:creationId xmlns:a16="http://schemas.microsoft.com/office/drawing/2014/main" id="{EE9837E2-939D-82DA-C928-081CA4440564}"/>
                    </a:ext>
                  </a:extLst>
                </p:cNvPr>
                <p:cNvSpPr/>
                <p:nvPr/>
              </p:nvSpPr>
              <p:spPr>
                <a:xfrm>
                  <a:off x="18194795" y="8102383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46" name="正方形/長方形 145">
                  <a:extLst>
                    <a:ext uri="{FF2B5EF4-FFF2-40B4-BE49-F238E27FC236}">
                      <a16:creationId xmlns:a16="http://schemas.microsoft.com/office/drawing/2014/main" id="{6BB2CBB6-72BB-4C9F-6AD6-7C836881E28A}"/>
                    </a:ext>
                  </a:extLst>
                </p:cNvPr>
                <p:cNvSpPr/>
                <p:nvPr/>
              </p:nvSpPr>
              <p:spPr>
                <a:xfrm>
                  <a:off x="18301720" y="8226264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47" name="正方形/長方形 146">
                  <a:extLst>
                    <a:ext uri="{FF2B5EF4-FFF2-40B4-BE49-F238E27FC236}">
                      <a16:creationId xmlns:a16="http://schemas.microsoft.com/office/drawing/2014/main" id="{A5FE95D8-99E8-A658-1AA6-002CC4020D02}"/>
                    </a:ext>
                  </a:extLst>
                </p:cNvPr>
                <p:cNvSpPr/>
                <p:nvPr/>
              </p:nvSpPr>
              <p:spPr>
                <a:xfrm>
                  <a:off x="18427480" y="8340527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</p:grpSp>
          <p:grpSp>
            <p:nvGrpSpPr>
              <p:cNvPr id="220" name="グループ化 219">
                <a:extLst>
                  <a:ext uri="{FF2B5EF4-FFF2-40B4-BE49-F238E27FC236}">
                    <a16:creationId xmlns:a16="http://schemas.microsoft.com/office/drawing/2014/main" id="{506870E0-DE8A-C1BC-A67D-4EEB47E12393}"/>
                  </a:ext>
                </a:extLst>
              </p:cNvPr>
              <p:cNvGrpSpPr/>
              <p:nvPr/>
            </p:nvGrpSpPr>
            <p:grpSpPr>
              <a:xfrm>
                <a:off x="11595399" y="4862535"/>
                <a:ext cx="3125353" cy="3219170"/>
                <a:chOff x="12687457" y="4896621"/>
                <a:chExt cx="3125353" cy="3219170"/>
              </a:xfrm>
            </p:grpSpPr>
            <p:sp>
              <p:nvSpPr>
                <p:cNvPr id="130" name="正方形/長方形 129">
                  <a:extLst>
                    <a:ext uri="{FF2B5EF4-FFF2-40B4-BE49-F238E27FC236}">
                      <a16:creationId xmlns:a16="http://schemas.microsoft.com/office/drawing/2014/main" id="{CCCC1D5C-8D9B-1C74-F404-347CA9AA856C}"/>
                    </a:ext>
                  </a:extLst>
                </p:cNvPr>
                <p:cNvSpPr/>
                <p:nvPr/>
              </p:nvSpPr>
              <p:spPr>
                <a:xfrm>
                  <a:off x="14361050" y="6529415"/>
                  <a:ext cx="262455" cy="27184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93" name="正方形/長方形 92">
                  <a:extLst>
                    <a:ext uri="{FF2B5EF4-FFF2-40B4-BE49-F238E27FC236}">
                      <a16:creationId xmlns:a16="http://schemas.microsoft.com/office/drawing/2014/main" id="{AE9E3E65-5B5B-8A95-9572-519B934B536B}"/>
                    </a:ext>
                  </a:extLst>
                </p:cNvPr>
                <p:cNvSpPr/>
                <p:nvPr/>
              </p:nvSpPr>
              <p:spPr>
                <a:xfrm>
                  <a:off x="12687457" y="4896621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FCD4B424-1989-B280-7BB9-783CF91417C6}"/>
                    </a:ext>
                  </a:extLst>
                </p:cNvPr>
                <p:cNvSpPr/>
                <p:nvPr/>
              </p:nvSpPr>
              <p:spPr>
                <a:xfrm>
                  <a:off x="12813217" y="5010884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B785B5E8-7ED6-AE7B-47BE-B1F609C991B5}"/>
                    </a:ext>
                  </a:extLst>
                </p:cNvPr>
                <p:cNvSpPr/>
                <p:nvPr/>
              </p:nvSpPr>
              <p:spPr>
                <a:xfrm>
                  <a:off x="15331959" y="6917283"/>
                  <a:ext cx="429114" cy="42911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FB9C3B70-EF15-0C64-D9FB-97C1A78F5C97}"/>
                    </a:ext>
                  </a:extLst>
                </p:cNvPr>
                <p:cNvSpPr/>
                <p:nvPr/>
              </p:nvSpPr>
              <p:spPr>
                <a:xfrm>
                  <a:off x="12920142" y="5134765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F18FCCF0-49FC-8D73-CED4-2D3E3765F4C7}"/>
                    </a:ext>
                  </a:extLst>
                </p:cNvPr>
                <p:cNvSpPr/>
                <p:nvPr/>
              </p:nvSpPr>
              <p:spPr>
                <a:xfrm>
                  <a:off x="13045902" y="5249028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98" name="正方形/長方形 97">
                  <a:extLst>
                    <a:ext uri="{FF2B5EF4-FFF2-40B4-BE49-F238E27FC236}">
                      <a16:creationId xmlns:a16="http://schemas.microsoft.com/office/drawing/2014/main" id="{7B82904C-8A27-5DBA-D5A4-B939FAE9A6A9}"/>
                    </a:ext>
                  </a:extLst>
                </p:cNvPr>
                <p:cNvSpPr/>
                <p:nvPr/>
              </p:nvSpPr>
              <p:spPr>
                <a:xfrm>
                  <a:off x="13145206" y="5397822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C03F944E-E843-49D9-BDB3-0BB552940136}"/>
                    </a:ext>
                  </a:extLst>
                </p:cNvPr>
                <p:cNvSpPr/>
                <p:nvPr/>
              </p:nvSpPr>
              <p:spPr>
                <a:xfrm>
                  <a:off x="13270966" y="5512085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2839A358-9DB7-210F-8037-FF7E3120A43B}"/>
                    </a:ext>
                  </a:extLst>
                </p:cNvPr>
                <p:cNvSpPr/>
                <p:nvPr/>
              </p:nvSpPr>
              <p:spPr>
                <a:xfrm>
                  <a:off x="13377891" y="5635966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9A7B907C-FBB6-A9DD-4AD6-28381C01AAFA}"/>
                    </a:ext>
                  </a:extLst>
                </p:cNvPr>
                <p:cNvSpPr/>
                <p:nvPr/>
              </p:nvSpPr>
              <p:spPr>
                <a:xfrm>
                  <a:off x="13503651" y="5750229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A99F3E41-0686-3CCC-6E30-8B400B7218AA}"/>
                    </a:ext>
                  </a:extLst>
                </p:cNvPr>
                <p:cNvSpPr/>
                <p:nvPr/>
              </p:nvSpPr>
              <p:spPr>
                <a:xfrm>
                  <a:off x="13608194" y="5873761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03" name="正方形/長方形 102">
                  <a:extLst>
                    <a:ext uri="{FF2B5EF4-FFF2-40B4-BE49-F238E27FC236}">
                      <a16:creationId xmlns:a16="http://schemas.microsoft.com/office/drawing/2014/main" id="{5975A79D-849F-B7E8-F3F2-9C9C0898EB05}"/>
                    </a:ext>
                  </a:extLst>
                </p:cNvPr>
                <p:cNvSpPr/>
                <p:nvPr/>
              </p:nvSpPr>
              <p:spPr>
                <a:xfrm>
                  <a:off x="13733954" y="5988024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114113D8-25ED-B7BA-EEF5-A6CB21678F1B}"/>
                    </a:ext>
                  </a:extLst>
                </p:cNvPr>
                <p:cNvSpPr/>
                <p:nvPr/>
              </p:nvSpPr>
              <p:spPr>
                <a:xfrm>
                  <a:off x="13840879" y="6111905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22ABBCA2-58A7-C45B-4105-A2EADA2666FF}"/>
                    </a:ext>
                  </a:extLst>
                </p:cNvPr>
                <p:cNvSpPr/>
                <p:nvPr/>
              </p:nvSpPr>
              <p:spPr>
                <a:xfrm>
                  <a:off x="13966639" y="6226168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DDA18FA2-D9E7-C879-E306-412085323725}"/>
                    </a:ext>
                  </a:extLst>
                </p:cNvPr>
                <p:cNvSpPr/>
                <p:nvPr/>
              </p:nvSpPr>
              <p:spPr>
                <a:xfrm>
                  <a:off x="14065943" y="6374962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07" name="正方形/長方形 106">
                  <a:extLst>
                    <a:ext uri="{FF2B5EF4-FFF2-40B4-BE49-F238E27FC236}">
                      <a16:creationId xmlns:a16="http://schemas.microsoft.com/office/drawing/2014/main" id="{A498DD22-0909-1781-E88F-5089DAA15D21}"/>
                    </a:ext>
                  </a:extLst>
                </p:cNvPr>
                <p:cNvSpPr/>
                <p:nvPr/>
              </p:nvSpPr>
              <p:spPr>
                <a:xfrm>
                  <a:off x="14191703" y="6489225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08" name="正方形/長方形 107">
                  <a:extLst>
                    <a:ext uri="{FF2B5EF4-FFF2-40B4-BE49-F238E27FC236}">
                      <a16:creationId xmlns:a16="http://schemas.microsoft.com/office/drawing/2014/main" id="{F965D24A-E741-0FA1-47AA-5853A90D7395}"/>
                    </a:ext>
                  </a:extLst>
                </p:cNvPr>
                <p:cNvSpPr/>
                <p:nvPr/>
              </p:nvSpPr>
              <p:spPr>
                <a:xfrm>
                  <a:off x="14298628" y="6613106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109" name="正方形/長方形 108">
                  <a:extLst>
                    <a:ext uri="{FF2B5EF4-FFF2-40B4-BE49-F238E27FC236}">
                      <a16:creationId xmlns:a16="http://schemas.microsoft.com/office/drawing/2014/main" id="{BEC0BACC-1553-42E1-0EFD-ABDCE723C151}"/>
                    </a:ext>
                  </a:extLst>
                </p:cNvPr>
                <p:cNvSpPr/>
                <p:nvPr/>
              </p:nvSpPr>
              <p:spPr>
                <a:xfrm>
                  <a:off x="14424388" y="6727369"/>
                  <a:ext cx="1388422" cy="138842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</p:grpSp>
          <p:grpSp>
            <p:nvGrpSpPr>
              <p:cNvPr id="219" name="グループ化 218">
                <a:extLst>
                  <a:ext uri="{FF2B5EF4-FFF2-40B4-BE49-F238E27FC236}">
                    <a16:creationId xmlns:a16="http://schemas.microsoft.com/office/drawing/2014/main" id="{CBD3B845-5AC6-A1D0-9AAB-3F8E21758096}"/>
                  </a:ext>
                </a:extLst>
              </p:cNvPr>
              <p:cNvGrpSpPr/>
              <p:nvPr/>
            </p:nvGrpSpPr>
            <p:grpSpPr>
              <a:xfrm>
                <a:off x="8806349" y="3639229"/>
                <a:ext cx="3642765" cy="4508831"/>
                <a:chOff x="9801727" y="3602252"/>
                <a:chExt cx="3642765" cy="4508831"/>
              </a:xfrm>
            </p:grpSpPr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6C1489C3-69D2-C77B-5436-41229AD254DD}"/>
                    </a:ext>
                  </a:extLst>
                </p:cNvPr>
                <p:cNvSpPr/>
                <p:nvPr/>
              </p:nvSpPr>
              <p:spPr>
                <a:xfrm>
                  <a:off x="10319139" y="4891913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1EA29F93-8BB9-0335-54F5-669D48F093C8}"/>
                    </a:ext>
                  </a:extLst>
                </p:cNvPr>
                <p:cNvSpPr/>
                <p:nvPr/>
              </p:nvSpPr>
              <p:spPr>
                <a:xfrm>
                  <a:off x="10444899" y="5006176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77" name="正方形/長方形 76">
                  <a:extLst>
                    <a:ext uri="{FF2B5EF4-FFF2-40B4-BE49-F238E27FC236}">
                      <a16:creationId xmlns:a16="http://schemas.microsoft.com/office/drawing/2014/main" id="{CAC92FEB-B03D-B783-8701-C431E14C33AF}"/>
                    </a:ext>
                  </a:extLst>
                </p:cNvPr>
                <p:cNvSpPr/>
                <p:nvPr/>
              </p:nvSpPr>
              <p:spPr>
                <a:xfrm>
                  <a:off x="10551824" y="5130057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78" name="正方形/長方形 77">
                  <a:extLst>
                    <a:ext uri="{FF2B5EF4-FFF2-40B4-BE49-F238E27FC236}">
                      <a16:creationId xmlns:a16="http://schemas.microsoft.com/office/drawing/2014/main" id="{1AF728C5-81BD-D755-1DB0-8311357A0DF2}"/>
                    </a:ext>
                  </a:extLst>
                </p:cNvPr>
                <p:cNvSpPr/>
                <p:nvPr/>
              </p:nvSpPr>
              <p:spPr>
                <a:xfrm>
                  <a:off x="10677584" y="5244320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3136BC16-5932-5E15-B767-14BE1C2540DF}"/>
                    </a:ext>
                  </a:extLst>
                </p:cNvPr>
                <p:cNvSpPr/>
                <p:nvPr/>
              </p:nvSpPr>
              <p:spPr>
                <a:xfrm>
                  <a:off x="10776888" y="5393114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26D17947-C4C5-E8E0-F8E3-EC2168727630}"/>
                    </a:ext>
                  </a:extLst>
                </p:cNvPr>
                <p:cNvSpPr/>
                <p:nvPr/>
              </p:nvSpPr>
              <p:spPr>
                <a:xfrm>
                  <a:off x="10902648" y="5507377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0B7198EB-83D9-793B-ED30-094B6772319B}"/>
                    </a:ext>
                  </a:extLst>
                </p:cNvPr>
                <p:cNvSpPr/>
                <p:nvPr/>
              </p:nvSpPr>
              <p:spPr>
                <a:xfrm>
                  <a:off x="11009573" y="5631258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88E8FED1-6D4F-652E-91D4-2CD789C6A822}"/>
                    </a:ext>
                  </a:extLst>
                </p:cNvPr>
                <p:cNvSpPr/>
                <p:nvPr/>
              </p:nvSpPr>
              <p:spPr>
                <a:xfrm>
                  <a:off x="11135333" y="5745521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9C746BBD-7907-2C1A-589F-938FE48BD15A}"/>
                    </a:ext>
                  </a:extLst>
                </p:cNvPr>
                <p:cNvSpPr/>
                <p:nvPr/>
              </p:nvSpPr>
              <p:spPr>
                <a:xfrm>
                  <a:off x="11239876" y="5869053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F23816-A89A-4B42-617B-C80CFA396C3A}"/>
                    </a:ext>
                  </a:extLst>
                </p:cNvPr>
                <p:cNvSpPr/>
                <p:nvPr/>
              </p:nvSpPr>
              <p:spPr>
                <a:xfrm>
                  <a:off x="11365636" y="5983316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0AFE7CA7-EC0D-83E4-FC46-B8F68E2C1B92}"/>
                    </a:ext>
                  </a:extLst>
                </p:cNvPr>
                <p:cNvSpPr/>
                <p:nvPr/>
              </p:nvSpPr>
              <p:spPr>
                <a:xfrm>
                  <a:off x="11472561" y="6107197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B9108989-CFAD-37E8-8561-6B64EF427B83}"/>
                    </a:ext>
                  </a:extLst>
                </p:cNvPr>
                <p:cNvSpPr/>
                <p:nvPr/>
              </p:nvSpPr>
              <p:spPr>
                <a:xfrm>
                  <a:off x="11598321" y="6221460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129921AA-60C0-D160-7654-FD3D0A20ABF8}"/>
                    </a:ext>
                  </a:extLst>
                </p:cNvPr>
                <p:cNvSpPr/>
                <p:nvPr/>
              </p:nvSpPr>
              <p:spPr>
                <a:xfrm>
                  <a:off x="11697625" y="6370254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35709DAF-828C-F5D6-3238-3D32FADD9984}"/>
                    </a:ext>
                  </a:extLst>
                </p:cNvPr>
                <p:cNvSpPr/>
                <p:nvPr/>
              </p:nvSpPr>
              <p:spPr>
                <a:xfrm>
                  <a:off x="11823385" y="6484517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EC62FBFD-A434-A0B7-78AF-9A2A7F3F236C}"/>
                    </a:ext>
                  </a:extLst>
                </p:cNvPr>
                <p:cNvSpPr/>
                <p:nvPr/>
              </p:nvSpPr>
              <p:spPr>
                <a:xfrm>
                  <a:off x="11930310" y="6608398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598AF44F-1371-2060-53B7-838405755811}"/>
                    </a:ext>
                  </a:extLst>
                </p:cNvPr>
                <p:cNvSpPr/>
                <p:nvPr/>
              </p:nvSpPr>
              <p:spPr>
                <a:xfrm>
                  <a:off x="12056070" y="6722661"/>
                  <a:ext cx="1388422" cy="138842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E2053407-2761-53C9-E03C-B28E81EB55EE}"/>
                    </a:ext>
                  </a:extLst>
                </p:cNvPr>
                <p:cNvSpPr txBox="1"/>
                <p:nvPr/>
              </p:nvSpPr>
              <p:spPr>
                <a:xfrm>
                  <a:off x="9801727" y="3602252"/>
                  <a:ext cx="2667211" cy="6011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400" rtl="0" fontAlgn="auto" latinLnBrk="0" hangingPunct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ja-JP" altLang="en-US" sz="36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Hiragino Maru Gothic ProN W4" panose="020F0400000000000000" pitchFamily="34" charset="-128"/>
                      <a:ea typeface="Hiragino Maru Gothic ProN W4" panose="020F0400000000000000" pitchFamily="34" charset="-128"/>
                      <a:cs typeface="Arial" panose="020B0604020202020204" pitchFamily="34" charset="0"/>
                      <a:sym typeface="Canela Text Regular"/>
                    </a:rPr>
                    <a:t>プーリング</a:t>
                  </a:r>
                </a:p>
              </p:txBody>
            </p:sp>
          </p:grpSp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AD6CE136-AFBD-E763-45D6-730235FDA34D}"/>
                  </a:ext>
                </a:extLst>
              </p:cNvPr>
              <p:cNvGrpSpPr/>
              <p:nvPr/>
            </p:nvGrpSpPr>
            <p:grpSpPr>
              <a:xfrm>
                <a:off x="5685533" y="3637555"/>
                <a:ext cx="4348767" cy="5141300"/>
                <a:chOff x="6326500" y="3640733"/>
                <a:chExt cx="4348767" cy="5141300"/>
              </a:xfrm>
            </p:grpSpPr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25C9548A-6C50-1768-47C8-F17D075CE0D5}"/>
                    </a:ext>
                  </a:extLst>
                </p:cNvPr>
                <p:cNvSpPr txBox="1"/>
                <p:nvPr/>
              </p:nvSpPr>
              <p:spPr>
                <a:xfrm>
                  <a:off x="6643875" y="3640733"/>
                  <a:ext cx="2667211" cy="6011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400" rtl="0" fontAlgn="auto" latinLnBrk="0" hangingPunct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ja-JP" altLang="en-US" sz="36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Hiragino Maru Gothic ProN W4" panose="020F0400000000000000" pitchFamily="34" charset="-128"/>
                      <a:ea typeface="Hiragino Maru Gothic ProN W4" panose="020F0400000000000000" pitchFamily="34" charset="-128"/>
                      <a:cs typeface="Arial" panose="020B0604020202020204" pitchFamily="34" charset="0"/>
                      <a:sym typeface="Canela Text Regular"/>
                    </a:rPr>
                    <a:t>畳み込み</a:t>
                  </a:r>
                </a:p>
              </p:txBody>
            </p:sp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40DC717D-D667-D5E1-52A6-BD3565CC5814}"/>
                    </a:ext>
                  </a:extLst>
                </p:cNvPr>
                <p:cNvSpPr/>
                <p:nvPr/>
              </p:nvSpPr>
              <p:spPr>
                <a:xfrm>
                  <a:off x="6326500" y="4434713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AA4234C1-705B-1ACE-6FCE-7542C1AF2AB1}"/>
                    </a:ext>
                  </a:extLst>
                </p:cNvPr>
                <p:cNvSpPr/>
                <p:nvPr/>
              </p:nvSpPr>
              <p:spPr>
                <a:xfrm>
                  <a:off x="6478900" y="4587113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1BBC033C-2296-6E16-91EC-F65B0A5B4488}"/>
                    </a:ext>
                  </a:extLst>
                </p:cNvPr>
                <p:cNvSpPr/>
                <p:nvPr/>
              </p:nvSpPr>
              <p:spPr>
                <a:xfrm>
                  <a:off x="6631300" y="4739513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EFA0C13F-1B92-A9EC-5B7C-813304B73C1A}"/>
                    </a:ext>
                  </a:extLst>
                </p:cNvPr>
                <p:cNvSpPr/>
                <p:nvPr/>
              </p:nvSpPr>
              <p:spPr>
                <a:xfrm>
                  <a:off x="6783700" y="4891913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F2EB2D48-3EAA-6BB1-F19C-57A76B7184B2}"/>
                    </a:ext>
                  </a:extLst>
                </p:cNvPr>
                <p:cNvSpPr/>
                <p:nvPr/>
              </p:nvSpPr>
              <p:spPr>
                <a:xfrm>
                  <a:off x="6936100" y="5044313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107B12C1-9AD2-56A0-7E5F-6956016280E1}"/>
                    </a:ext>
                  </a:extLst>
                </p:cNvPr>
                <p:cNvSpPr/>
                <p:nvPr/>
              </p:nvSpPr>
              <p:spPr>
                <a:xfrm>
                  <a:off x="7088500" y="5196713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F14D554D-A458-6C12-537F-7780F9A18345}"/>
                    </a:ext>
                  </a:extLst>
                </p:cNvPr>
                <p:cNvSpPr/>
                <p:nvPr/>
              </p:nvSpPr>
              <p:spPr>
                <a:xfrm>
                  <a:off x="7240900" y="5349113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EFBF34E1-9B20-A2FD-911F-56989A2862CC}"/>
                    </a:ext>
                  </a:extLst>
                </p:cNvPr>
                <p:cNvSpPr/>
                <p:nvPr/>
              </p:nvSpPr>
              <p:spPr>
                <a:xfrm>
                  <a:off x="7493836" y="5653913"/>
                  <a:ext cx="429114" cy="42911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5F1ABA37-6EB2-F067-5A7A-1DA7A86C6244}"/>
                    </a:ext>
                  </a:extLst>
                </p:cNvPr>
                <p:cNvSpPr/>
                <p:nvPr/>
              </p:nvSpPr>
              <p:spPr>
                <a:xfrm>
                  <a:off x="7232333" y="5339099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E70B7A8C-80A2-6ACB-FDAE-EEAD84543922}"/>
                    </a:ext>
                  </a:extLst>
                </p:cNvPr>
                <p:cNvSpPr/>
                <p:nvPr/>
              </p:nvSpPr>
              <p:spPr>
                <a:xfrm>
                  <a:off x="7384733" y="5491499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7AA9396C-8800-BCAF-F449-EFDB52093028}"/>
                    </a:ext>
                  </a:extLst>
                </p:cNvPr>
                <p:cNvSpPr/>
                <p:nvPr/>
              </p:nvSpPr>
              <p:spPr>
                <a:xfrm>
                  <a:off x="7537133" y="5643899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13B89F47-915B-71E8-FA3C-B8871337E655}"/>
                    </a:ext>
                  </a:extLst>
                </p:cNvPr>
                <p:cNvSpPr/>
                <p:nvPr/>
              </p:nvSpPr>
              <p:spPr>
                <a:xfrm>
                  <a:off x="7689533" y="5796299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FBC9F213-358B-DF11-6A6D-D359AA0439D2}"/>
                    </a:ext>
                  </a:extLst>
                </p:cNvPr>
                <p:cNvSpPr/>
                <p:nvPr/>
              </p:nvSpPr>
              <p:spPr>
                <a:xfrm>
                  <a:off x="7841933" y="5948699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A65DB3E1-0759-1E04-FD66-B8CBB9C3CA28}"/>
                    </a:ext>
                  </a:extLst>
                </p:cNvPr>
                <p:cNvSpPr/>
                <p:nvPr/>
              </p:nvSpPr>
              <p:spPr>
                <a:xfrm>
                  <a:off x="7994333" y="6101099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93E451E4-E9A9-82A3-35E3-F275E0010A24}"/>
                    </a:ext>
                  </a:extLst>
                </p:cNvPr>
                <p:cNvSpPr/>
                <p:nvPr/>
              </p:nvSpPr>
              <p:spPr>
                <a:xfrm>
                  <a:off x="8146733" y="6253499"/>
                  <a:ext cx="2528534" cy="252853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778A6B94-07EE-B8F9-2983-201EBC996EBB}"/>
                    </a:ext>
                  </a:extLst>
                </p:cNvPr>
                <p:cNvSpPr/>
                <p:nvPr/>
              </p:nvSpPr>
              <p:spPr>
                <a:xfrm>
                  <a:off x="8399669" y="6558299"/>
                  <a:ext cx="429114" cy="42911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11303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ja-JP" alt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Graphik"/>
                    <a:ea typeface="Graphik"/>
                    <a:cs typeface="Graphik"/>
                    <a:sym typeface="Graphik"/>
                  </a:endParaRPr>
                </a:p>
              </p:txBody>
            </p:sp>
          </p:grpSp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D49988C4-8197-D014-7EB5-E0D098C8AB1B}"/>
                  </a:ext>
                </a:extLst>
              </p:cNvPr>
              <p:cNvSpPr/>
              <p:nvPr/>
            </p:nvSpPr>
            <p:spPr>
              <a:xfrm>
                <a:off x="151370" y="5116259"/>
                <a:ext cx="2265780" cy="234925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58C05624-86C3-B181-39A2-3D6952AA485D}"/>
                  </a:ext>
                </a:extLst>
              </p:cNvPr>
              <p:cNvSpPr/>
              <p:nvPr/>
            </p:nvSpPr>
            <p:spPr>
              <a:xfrm>
                <a:off x="2702522" y="4709370"/>
                <a:ext cx="2528534" cy="252853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9E1354B-259C-C58A-ACBE-2F22E2CBF0F0}"/>
                  </a:ext>
                </a:extLst>
              </p:cNvPr>
              <p:cNvSpPr/>
              <p:nvPr/>
            </p:nvSpPr>
            <p:spPr>
              <a:xfrm>
                <a:off x="2854922" y="4861770"/>
                <a:ext cx="2528534" cy="25285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78F75A12-C752-D669-94BF-8B2D19910CA6}"/>
                  </a:ext>
                </a:extLst>
              </p:cNvPr>
              <p:cNvSpPr/>
              <p:nvPr/>
            </p:nvSpPr>
            <p:spPr>
              <a:xfrm>
                <a:off x="3007322" y="5014170"/>
                <a:ext cx="2528534" cy="252853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E2E1BA0F-D622-42FC-31EA-9B07E0C5A341}"/>
                  </a:ext>
                </a:extLst>
              </p:cNvPr>
              <p:cNvSpPr/>
              <p:nvPr/>
            </p:nvSpPr>
            <p:spPr>
              <a:xfrm>
                <a:off x="3159722" y="5166570"/>
                <a:ext cx="2528534" cy="25285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B061AA4F-A548-E964-BCC3-EDF30169236B}"/>
                  </a:ext>
                </a:extLst>
              </p:cNvPr>
              <p:cNvSpPr/>
              <p:nvPr/>
            </p:nvSpPr>
            <p:spPr>
              <a:xfrm>
                <a:off x="3312122" y="5318970"/>
                <a:ext cx="2528534" cy="252853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17647747-5257-7A66-1189-DFACB6532C81}"/>
                  </a:ext>
                </a:extLst>
              </p:cNvPr>
              <p:cNvSpPr/>
              <p:nvPr/>
            </p:nvSpPr>
            <p:spPr>
              <a:xfrm>
                <a:off x="3464522" y="5471370"/>
                <a:ext cx="2528534" cy="25285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05183C4D-C63D-C9BB-A84E-E431F1708342}"/>
                  </a:ext>
                </a:extLst>
              </p:cNvPr>
              <p:cNvSpPr/>
              <p:nvPr/>
            </p:nvSpPr>
            <p:spPr>
              <a:xfrm>
                <a:off x="3616922" y="5623770"/>
                <a:ext cx="2528534" cy="252853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DD602A98-B9EB-A487-65D5-755C72B9F20E}"/>
                  </a:ext>
                </a:extLst>
              </p:cNvPr>
              <p:cNvSpPr/>
              <p:nvPr/>
            </p:nvSpPr>
            <p:spPr>
              <a:xfrm>
                <a:off x="22072948" y="4525390"/>
                <a:ext cx="304800" cy="427253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F43AF966-4EF6-91EC-A243-995D35E8CB89}"/>
                  </a:ext>
                </a:extLst>
              </p:cNvPr>
              <p:cNvSpPr/>
              <p:nvPr/>
            </p:nvSpPr>
            <p:spPr>
              <a:xfrm>
                <a:off x="23210624" y="5529624"/>
                <a:ext cx="304800" cy="24289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57EC1C40-1370-AF50-CC91-09AD1BA5CC59}"/>
                  </a:ext>
                </a:extLst>
              </p:cNvPr>
              <p:cNvSpPr/>
              <p:nvPr/>
            </p:nvSpPr>
            <p:spPr>
              <a:xfrm>
                <a:off x="760470" y="5349113"/>
                <a:ext cx="509234" cy="50923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2FD52385-B731-FB70-CE93-22E6AD5A9C5C}"/>
                  </a:ext>
                </a:extLst>
              </p:cNvPr>
              <p:cNvSpPr/>
              <p:nvPr/>
            </p:nvSpPr>
            <p:spPr>
              <a:xfrm>
                <a:off x="3869858" y="5928570"/>
                <a:ext cx="429114" cy="4291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D26DF065-0B5C-4DAF-2029-B0C6AAA2B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04" y="5363156"/>
                <a:ext cx="3856245" cy="191819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0DB881B5-DFAC-F07F-2E5E-2522312D3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6129" y="5885125"/>
                <a:ext cx="3839820" cy="142798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78FDC075-8CC5-65D8-DFD8-D51967818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29567" y="4426386"/>
                <a:ext cx="5125351" cy="9900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9989C62B-1CED-D7A8-3DA1-3D0DB4445D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95778" y="7939528"/>
                <a:ext cx="787077" cy="83932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560031A4-DAA6-0CC6-B260-2572C44454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77748" y="4507185"/>
                <a:ext cx="832876" cy="102188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358DA047-4F1B-C433-BABF-D30851459C67}"/>
                  </a:ext>
                </a:extLst>
              </p:cNvPr>
              <p:cNvSpPr txBox="1"/>
              <p:nvPr/>
            </p:nvSpPr>
            <p:spPr>
              <a:xfrm>
                <a:off x="444137" y="3654419"/>
                <a:ext cx="1791122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  <a:cs typeface="Arial" panose="020B0604020202020204" pitchFamily="34" charset="0"/>
                    <a:sym typeface="Canela Text Regular"/>
                  </a:rPr>
                  <a:t>入力</a:t>
                </a: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181A2824-1D89-3C03-6339-864F4EB21A22}"/>
                  </a:ext>
                </a:extLst>
              </p:cNvPr>
              <p:cNvSpPr txBox="1"/>
              <p:nvPr/>
            </p:nvSpPr>
            <p:spPr>
              <a:xfrm>
                <a:off x="3007322" y="3651671"/>
                <a:ext cx="266721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  <a:cs typeface="Arial" panose="020B0604020202020204" pitchFamily="34" charset="0"/>
                    <a:sym typeface="Canela Text Regular"/>
                  </a:rPr>
                  <a:t>畳み込み</a:t>
                </a:r>
              </a:p>
            </p:txBody>
          </p: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F01D972-FD11-6764-8795-EC23B6A9D022}"/>
                  </a:ext>
                </a:extLst>
              </p:cNvPr>
              <p:cNvSpPr txBox="1"/>
              <p:nvPr/>
            </p:nvSpPr>
            <p:spPr>
              <a:xfrm>
                <a:off x="21081365" y="3575842"/>
                <a:ext cx="266721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ja-JP" altLang="en-US" sz="3600" dirty="0"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  <a:cs typeface="Arial" panose="020B0604020202020204" pitchFamily="34" charset="0"/>
                  </a:rPr>
                  <a:t>全結合</a:t>
                </a:r>
                <a:endParaRPr kumimoji="0" lang="ja-JP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iragino Maru Gothic ProN W4" panose="020F0400000000000000" pitchFamily="34" charset="-128"/>
                  <a:ea typeface="Hiragino Maru Gothic ProN W4" panose="020F0400000000000000" pitchFamily="34" charset="-128"/>
                  <a:cs typeface="Arial" panose="020B0604020202020204" pitchFamily="34" charset="0"/>
                  <a:sym typeface="Canela Text Regular"/>
                </a:endParaRPr>
              </a:p>
            </p:txBody>
          </p:sp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F863B86E-59BA-5F57-D840-2C36420C05D1}"/>
                  </a:ext>
                </a:extLst>
              </p:cNvPr>
              <p:cNvSpPr txBox="1"/>
              <p:nvPr/>
            </p:nvSpPr>
            <p:spPr>
              <a:xfrm>
                <a:off x="11570719" y="3647763"/>
                <a:ext cx="266721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  <a:cs typeface="Arial" panose="020B0604020202020204" pitchFamily="34" charset="0"/>
                    <a:sym typeface="Canela Text Regular"/>
                  </a:rPr>
                  <a:t>畳み込み</a:t>
                </a:r>
              </a:p>
            </p:txBody>
          </p:sp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24D581D6-480A-B27E-8A59-DCE5F7E90107}"/>
                  </a:ext>
                </a:extLst>
              </p:cNvPr>
              <p:cNvSpPr txBox="1"/>
              <p:nvPr/>
            </p:nvSpPr>
            <p:spPr>
              <a:xfrm>
                <a:off x="17226473" y="3571541"/>
                <a:ext cx="266721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  <a:cs typeface="Arial" panose="020B0604020202020204" pitchFamily="34" charset="0"/>
                    <a:sym typeface="Canela Text Regular"/>
                  </a:rPr>
                  <a:t>プーリング</a:t>
                </a:r>
              </a:p>
            </p:txBody>
          </p:sp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CC0906C-05E2-B09E-FA0D-175890872AFA}"/>
                  </a:ext>
                </a:extLst>
              </p:cNvPr>
              <p:cNvSpPr txBox="1"/>
              <p:nvPr/>
            </p:nvSpPr>
            <p:spPr>
              <a:xfrm>
                <a:off x="13972025" y="3620020"/>
                <a:ext cx="2667211" cy="601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iragino Maru Gothic ProN W4" panose="020F0400000000000000" pitchFamily="34" charset="-128"/>
                    <a:ea typeface="Hiragino Maru Gothic ProN W4" panose="020F0400000000000000" pitchFamily="34" charset="-128"/>
                    <a:cs typeface="Arial" panose="020B0604020202020204" pitchFamily="34" charset="0"/>
                    <a:sym typeface="Canela Text Regular"/>
                  </a:rPr>
                  <a:t>畳み込み</a:t>
                </a:r>
              </a:p>
            </p:txBody>
          </p:sp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BB517462-2033-A501-8FB0-E14DE428EC13}"/>
                  </a:ext>
                </a:extLst>
              </p:cNvPr>
              <p:cNvSpPr/>
              <p:nvPr/>
            </p:nvSpPr>
            <p:spPr>
              <a:xfrm>
                <a:off x="13520483" y="6939632"/>
                <a:ext cx="274860" cy="29827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49" name="正方形/長方形 148">
                <a:extLst>
                  <a:ext uri="{FF2B5EF4-FFF2-40B4-BE49-F238E27FC236}">
                    <a16:creationId xmlns:a16="http://schemas.microsoft.com/office/drawing/2014/main" id="{7CA1A2DE-9D83-50E6-B5B5-80F8943CAF5C}"/>
                  </a:ext>
                </a:extLst>
              </p:cNvPr>
              <p:cNvSpPr/>
              <p:nvPr/>
            </p:nvSpPr>
            <p:spPr>
              <a:xfrm>
                <a:off x="16239889" y="4426386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FB320D1D-E606-FBAA-343E-23B7EDD6A048}"/>
                  </a:ext>
                </a:extLst>
              </p:cNvPr>
              <p:cNvSpPr/>
              <p:nvPr/>
            </p:nvSpPr>
            <p:spPr>
              <a:xfrm>
                <a:off x="16312545" y="4495919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CD6311AF-C302-2A47-AB41-57B0223B4971}"/>
                  </a:ext>
                </a:extLst>
              </p:cNvPr>
              <p:cNvSpPr/>
              <p:nvPr/>
            </p:nvSpPr>
            <p:spPr>
              <a:xfrm>
                <a:off x="16410038" y="4581228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8A1AEC01-B424-E3CA-AC82-11A372B3A7D1}"/>
                  </a:ext>
                </a:extLst>
              </p:cNvPr>
              <p:cNvSpPr/>
              <p:nvPr/>
            </p:nvSpPr>
            <p:spPr>
              <a:xfrm>
                <a:off x="16506444" y="4662636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54" name="正方形/長方形 153">
                <a:extLst>
                  <a:ext uri="{FF2B5EF4-FFF2-40B4-BE49-F238E27FC236}">
                    <a16:creationId xmlns:a16="http://schemas.microsoft.com/office/drawing/2014/main" id="{533308C6-B5DB-02C0-BBC7-D94F02580195}"/>
                  </a:ext>
                </a:extLst>
              </p:cNvPr>
              <p:cNvSpPr/>
              <p:nvPr/>
            </p:nvSpPr>
            <p:spPr>
              <a:xfrm>
                <a:off x="16587083" y="4767937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55" name="正方形/長方形 154">
                <a:extLst>
                  <a:ext uri="{FF2B5EF4-FFF2-40B4-BE49-F238E27FC236}">
                    <a16:creationId xmlns:a16="http://schemas.microsoft.com/office/drawing/2014/main" id="{A52576D4-3572-7DA0-1846-CE27A57495A8}"/>
                  </a:ext>
                </a:extLst>
              </p:cNvPr>
              <p:cNvSpPr/>
              <p:nvPr/>
            </p:nvSpPr>
            <p:spPr>
              <a:xfrm>
                <a:off x="16659739" y="4837470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65296986-7D8A-7970-DAAB-DD47B962029C}"/>
                  </a:ext>
                </a:extLst>
              </p:cNvPr>
              <p:cNvSpPr/>
              <p:nvPr/>
            </p:nvSpPr>
            <p:spPr>
              <a:xfrm>
                <a:off x="16757232" y="4922779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57" name="正方形/長方形 156">
                <a:extLst>
                  <a:ext uri="{FF2B5EF4-FFF2-40B4-BE49-F238E27FC236}">
                    <a16:creationId xmlns:a16="http://schemas.microsoft.com/office/drawing/2014/main" id="{6AEAA4A4-C83C-B986-8680-58850F149A40}"/>
                  </a:ext>
                </a:extLst>
              </p:cNvPr>
              <p:cNvSpPr/>
              <p:nvPr/>
            </p:nvSpPr>
            <p:spPr>
              <a:xfrm>
                <a:off x="16853638" y="5004187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F2488B3A-ECFC-3D19-AF10-D2D60063A521}"/>
                  </a:ext>
                </a:extLst>
              </p:cNvPr>
              <p:cNvSpPr/>
              <p:nvPr/>
            </p:nvSpPr>
            <p:spPr>
              <a:xfrm>
                <a:off x="16934278" y="5101656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59" name="正方形/長方形 158">
                <a:extLst>
                  <a:ext uri="{FF2B5EF4-FFF2-40B4-BE49-F238E27FC236}">
                    <a16:creationId xmlns:a16="http://schemas.microsoft.com/office/drawing/2014/main" id="{9677E5DE-55C1-C090-1F99-312FE8FFF33D}"/>
                  </a:ext>
                </a:extLst>
              </p:cNvPr>
              <p:cNvSpPr/>
              <p:nvPr/>
            </p:nvSpPr>
            <p:spPr>
              <a:xfrm>
                <a:off x="17006934" y="5171189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F4B8A9F3-5CFC-D422-9BE7-F4F417AD794E}"/>
                  </a:ext>
                </a:extLst>
              </p:cNvPr>
              <p:cNvSpPr/>
              <p:nvPr/>
            </p:nvSpPr>
            <p:spPr>
              <a:xfrm>
                <a:off x="17104427" y="5256498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58408346-4764-DA35-47A2-81DAA24A5615}"/>
                  </a:ext>
                </a:extLst>
              </p:cNvPr>
              <p:cNvSpPr/>
              <p:nvPr/>
            </p:nvSpPr>
            <p:spPr>
              <a:xfrm>
                <a:off x="17200833" y="5337906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297EF510-D384-3CE9-7205-A32B2B319E00}"/>
                  </a:ext>
                </a:extLst>
              </p:cNvPr>
              <p:cNvSpPr/>
              <p:nvPr/>
            </p:nvSpPr>
            <p:spPr>
              <a:xfrm>
                <a:off x="17281472" y="5443207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63" name="正方形/長方形 162">
                <a:extLst>
                  <a:ext uri="{FF2B5EF4-FFF2-40B4-BE49-F238E27FC236}">
                    <a16:creationId xmlns:a16="http://schemas.microsoft.com/office/drawing/2014/main" id="{F2525DED-C4C9-59E1-CE85-00E7580E0D70}"/>
                  </a:ext>
                </a:extLst>
              </p:cNvPr>
              <p:cNvSpPr/>
              <p:nvPr/>
            </p:nvSpPr>
            <p:spPr>
              <a:xfrm>
                <a:off x="17354128" y="5512740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64" name="正方形/長方形 163">
                <a:extLst>
                  <a:ext uri="{FF2B5EF4-FFF2-40B4-BE49-F238E27FC236}">
                    <a16:creationId xmlns:a16="http://schemas.microsoft.com/office/drawing/2014/main" id="{21FA0922-DBD7-945E-68EF-DB7A458BD25A}"/>
                  </a:ext>
                </a:extLst>
              </p:cNvPr>
              <p:cNvSpPr/>
              <p:nvPr/>
            </p:nvSpPr>
            <p:spPr>
              <a:xfrm>
                <a:off x="17451621" y="5598049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65" name="正方形/長方形 164">
                <a:extLst>
                  <a:ext uri="{FF2B5EF4-FFF2-40B4-BE49-F238E27FC236}">
                    <a16:creationId xmlns:a16="http://schemas.microsoft.com/office/drawing/2014/main" id="{2E6ACEF1-B70C-0F40-7E21-782FD0E07819}"/>
                  </a:ext>
                </a:extLst>
              </p:cNvPr>
              <p:cNvSpPr/>
              <p:nvPr/>
            </p:nvSpPr>
            <p:spPr>
              <a:xfrm>
                <a:off x="17548027" y="5679457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ECABF5A9-99FF-901B-8681-BB7AD6A8F676}"/>
                  </a:ext>
                </a:extLst>
              </p:cNvPr>
              <p:cNvSpPr/>
              <p:nvPr/>
            </p:nvSpPr>
            <p:spPr>
              <a:xfrm>
                <a:off x="17616665" y="5780017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5A04C2E6-8FE7-81CB-50E6-8DA3C45B7A3D}"/>
                  </a:ext>
                </a:extLst>
              </p:cNvPr>
              <p:cNvSpPr/>
              <p:nvPr/>
            </p:nvSpPr>
            <p:spPr>
              <a:xfrm>
                <a:off x="17689321" y="5849550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EE83DE3-CB6F-E16E-F4F9-691EE7DC89DB}"/>
                  </a:ext>
                </a:extLst>
              </p:cNvPr>
              <p:cNvSpPr/>
              <p:nvPr/>
            </p:nvSpPr>
            <p:spPr>
              <a:xfrm>
                <a:off x="17786814" y="5934859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05430E08-7E67-E54A-4B88-A621C9D75939}"/>
                  </a:ext>
                </a:extLst>
              </p:cNvPr>
              <p:cNvSpPr/>
              <p:nvPr/>
            </p:nvSpPr>
            <p:spPr>
              <a:xfrm>
                <a:off x="17883220" y="6016267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1C62E536-FCC3-811B-71DC-6A0DA43EECFE}"/>
                  </a:ext>
                </a:extLst>
              </p:cNvPr>
              <p:cNvSpPr/>
              <p:nvPr/>
            </p:nvSpPr>
            <p:spPr>
              <a:xfrm>
                <a:off x="17963859" y="6121568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47A53F95-2B11-F917-E758-F0E1E7FA779C}"/>
                  </a:ext>
                </a:extLst>
              </p:cNvPr>
              <p:cNvSpPr/>
              <p:nvPr/>
            </p:nvSpPr>
            <p:spPr>
              <a:xfrm>
                <a:off x="18036515" y="6191101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95878756-6419-E422-F699-24BD5E0AE261}"/>
                  </a:ext>
                </a:extLst>
              </p:cNvPr>
              <p:cNvSpPr/>
              <p:nvPr/>
            </p:nvSpPr>
            <p:spPr>
              <a:xfrm>
                <a:off x="18134008" y="6276410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73" name="正方形/長方形 172">
                <a:extLst>
                  <a:ext uri="{FF2B5EF4-FFF2-40B4-BE49-F238E27FC236}">
                    <a16:creationId xmlns:a16="http://schemas.microsoft.com/office/drawing/2014/main" id="{8DCAD133-0A19-4E65-33BE-240881A3DCE1}"/>
                  </a:ext>
                </a:extLst>
              </p:cNvPr>
              <p:cNvSpPr/>
              <p:nvPr/>
            </p:nvSpPr>
            <p:spPr>
              <a:xfrm>
                <a:off x="18230414" y="6357818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74" name="正方形/長方形 173">
                <a:extLst>
                  <a:ext uri="{FF2B5EF4-FFF2-40B4-BE49-F238E27FC236}">
                    <a16:creationId xmlns:a16="http://schemas.microsoft.com/office/drawing/2014/main" id="{EBBA13F2-57BC-CA9D-9340-13D62F545520}"/>
                  </a:ext>
                </a:extLst>
              </p:cNvPr>
              <p:cNvSpPr/>
              <p:nvPr/>
            </p:nvSpPr>
            <p:spPr>
              <a:xfrm>
                <a:off x="18311054" y="6455287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73624DA0-9F2F-AAFA-C210-A226524F73AF}"/>
                  </a:ext>
                </a:extLst>
              </p:cNvPr>
              <p:cNvSpPr/>
              <p:nvPr/>
            </p:nvSpPr>
            <p:spPr>
              <a:xfrm>
                <a:off x="18383710" y="6524820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76" name="正方形/長方形 175">
                <a:extLst>
                  <a:ext uri="{FF2B5EF4-FFF2-40B4-BE49-F238E27FC236}">
                    <a16:creationId xmlns:a16="http://schemas.microsoft.com/office/drawing/2014/main" id="{9E909FD2-2B17-4207-B952-BD8820E6971A}"/>
                  </a:ext>
                </a:extLst>
              </p:cNvPr>
              <p:cNvSpPr/>
              <p:nvPr/>
            </p:nvSpPr>
            <p:spPr>
              <a:xfrm>
                <a:off x="18481203" y="6610129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77" name="正方形/長方形 176">
                <a:extLst>
                  <a:ext uri="{FF2B5EF4-FFF2-40B4-BE49-F238E27FC236}">
                    <a16:creationId xmlns:a16="http://schemas.microsoft.com/office/drawing/2014/main" id="{AE125FFF-0C21-4D67-D625-EADF53E9C130}"/>
                  </a:ext>
                </a:extLst>
              </p:cNvPr>
              <p:cNvSpPr/>
              <p:nvPr/>
            </p:nvSpPr>
            <p:spPr>
              <a:xfrm>
                <a:off x="18577609" y="6691537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78" name="正方形/長方形 177">
                <a:extLst>
                  <a:ext uri="{FF2B5EF4-FFF2-40B4-BE49-F238E27FC236}">
                    <a16:creationId xmlns:a16="http://schemas.microsoft.com/office/drawing/2014/main" id="{3C53F6D4-B0EB-CA6E-AD64-88F0665380D8}"/>
                  </a:ext>
                </a:extLst>
              </p:cNvPr>
              <p:cNvSpPr/>
              <p:nvPr/>
            </p:nvSpPr>
            <p:spPr>
              <a:xfrm>
                <a:off x="18658248" y="6796838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79" name="正方形/長方形 178">
                <a:extLst>
                  <a:ext uri="{FF2B5EF4-FFF2-40B4-BE49-F238E27FC236}">
                    <a16:creationId xmlns:a16="http://schemas.microsoft.com/office/drawing/2014/main" id="{2BDA46C9-30EB-46C9-0C9F-CFE580721440}"/>
                  </a:ext>
                </a:extLst>
              </p:cNvPr>
              <p:cNvSpPr/>
              <p:nvPr/>
            </p:nvSpPr>
            <p:spPr>
              <a:xfrm>
                <a:off x="18730904" y="6866371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3B882436-8C47-470D-08AA-27CEA8689348}"/>
                  </a:ext>
                </a:extLst>
              </p:cNvPr>
              <p:cNvSpPr/>
              <p:nvPr/>
            </p:nvSpPr>
            <p:spPr>
              <a:xfrm>
                <a:off x="18828397" y="6951680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5D1944CF-560E-2736-445C-4D9D1ADAA552}"/>
                  </a:ext>
                </a:extLst>
              </p:cNvPr>
              <p:cNvSpPr/>
              <p:nvPr/>
            </p:nvSpPr>
            <p:spPr>
              <a:xfrm>
                <a:off x="18924803" y="7033088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85" name="正方形/長方形 184">
                <a:extLst>
                  <a:ext uri="{FF2B5EF4-FFF2-40B4-BE49-F238E27FC236}">
                    <a16:creationId xmlns:a16="http://schemas.microsoft.com/office/drawing/2014/main" id="{38357B66-411B-A1DD-B41E-47B192C25564}"/>
                  </a:ext>
                </a:extLst>
              </p:cNvPr>
              <p:cNvSpPr/>
              <p:nvPr/>
            </p:nvSpPr>
            <p:spPr>
              <a:xfrm>
                <a:off x="17963546" y="6114313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28B38A74-4483-355B-0B17-900C41B26CEA}"/>
                  </a:ext>
                </a:extLst>
              </p:cNvPr>
              <p:cNvSpPr/>
              <p:nvPr/>
            </p:nvSpPr>
            <p:spPr>
              <a:xfrm>
                <a:off x="18036202" y="6183846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83D0675B-58C3-0654-1FFA-DC73EA70F833}"/>
                  </a:ext>
                </a:extLst>
              </p:cNvPr>
              <p:cNvSpPr/>
              <p:nvPr/>
            </p:nvSpPr>
            <p:spPr>
              <a:xfrm>
                <a:off x="18133695" y="6269155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3984B7AE-5AF1-25A6-D2AB-1E8363ACB122}"/>
                  </a:ext>
                </a:extLst>
              </p:cNvPr>
              <p:cNvSpPr/>
              <p:nvPr/>
            </p:nvSpPr>
            <p:spPr>
              <a:xfrm>
                <a:off x="18230101" y="6350563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C48B4969-CFE6-9610-44AD-163EB513268B}"/>
                  </a:ext>
                </a:extLst>
              </p:cNvPr>
              <p:cNvSpPr/>
              <p:nvPr/>
            </p:nvSpPr>
            <p:spPr>
              <a:xfrm>
                <a:off x="18310740" y="6455864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90" name="正方形/長方形 189">
                <a:extLst>
                  <a:ext uri="{FF2B5EF4-FFF2-40B4-BE49-F238E27FC236}">
                    <a16:creationId xmlns:a16="http://schemas.microsoft.com/office/drawing/2014/main" id="{D8ADCDBB-E00D-BC1F-6F9C-C9B2E198E486}"/>
                  </a:ext>
                </a:extLst>
              </p:cNvPr>
              <p:cNvSpPr/>
              <p:nvPr/>
            </p:nvSpPr>
            <p:spPr>
              <a:xfrm>
                <a:off x="18383396" y="6525397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91" name="正方形/長方形 190">
                <a:extLst>
                  <a:ext uri="{FF2B5EF4-FFF2-40B4-BE49-F238E27FC236}">
                    <a16:creationId xmlns:a16="http://schemas.microsoft.com/office/drawing/2014/main" id="{1D3FD95C-F492-AF75-71B2-13B65FAF60E7}"/>
                  </a:ext>
                </a:extLst>
              </p:cNvPr>
              <p:cNvSpPr/>
              <p:nvPr/>
            </p:nvSpPr>
            <p:spPr>
              <a:xfrm>
                <a:off x="18480889" y="6610706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D8E7E051-FEE7-9EAD-3FD0-B838E43DDAD8}"/>
                  </a:ext>
                </a:extLst>
              </p:cNvPr>
              <p:cNvSpPr/>
              <p:nvPr/>
            </p:nvSpPr>
            <p:spPr>
              <a:xfrm>
                <a:off x="18577295" y="6692114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93" name="正方形/長方形 192">
                <a:extLst>
                  <a:ext uri="{FF2B5EF4-FFF2-40B4-BE49-F238E27FC236}">
                    <a16:creationId xmlns:a16="http://schemas.microsoft.com/office/drawing/2014/main" id="{0478A387-C647-EA94-B3A1-4E85015991CE}"/>
                  </a:ext>
                </a:extLst>
              </p:cNvPr>
              <p:cNvSpPr/>
              <p:nvPr/>
            </p:nvSpPr>
            <p:spPr>
              <a:xfrm>
                <a:off x="18657935" y="6789583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A23389DE-6318-D56C-DD83-5099D8C81E45}"/>
                  </a:ext>
                </a:extLst>
              </p:cNvPr>
              <p:cNvSpPr/>
              <p:nvPr/>
            </p:nvSpPr>
            <p:spPr>
              <a:xfrm>
                <a:off x="18730591" y="6859116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074DF52A-585B-A3EA-697F-CA5082FF50EB}"/>
                  </a:ext>
                </a:extLst>
              </p:cNvPr>
              <p:cNvSpPr/>
              <p:nvPr/>
            </p:nvSpPr>
            <p:spPr>
              <a:xfrm>
                <a:off x="18828084" y="6944425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96" name="正方形/長方形 195">
                <a:extLst>
                  <a:ext uri="{FF2B5EF4-FFF2-40B4-BE49-F238E27FC236}">
                    <a16:creationId xmlns:a16="http://schemas.microsoft.com/office/drawing/2014/main" id="{B6F58F67-0C6D-9164-C775-1E8E46E0D663}"/>
                  </a:ext>
                </a:extLst>
              </p:cNvPr>
              <p:cNvSpPr/>
              <p:nvPr/>
            </p:nvSpPr>
            <p:spPr>
              <a:xfrm>
                <a:off x="18924490" y="7025833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97" name="正方形/長方形 196">
                <a:extLst>
                  <a:ext uri="{FF2B5EF4-FFF2-40B4-BE49-F238E27FC236}">
                    <a16:creationId xmlns:a16="http://schemas.microsoft.com/office/drawing/2014/main" id="{577FCC61-E388-3FA1-C7AD-A7E8EB989153}"/>
                  </a:ext>
                </a:extLst>
              </p:cNvPr>
              <p:cNvSpPr/>
              <p:nvPr/>
            </p:nvSpPr>
            <p:spPr>
              <a:xfrm>
                <a:off x="19005129" y="7131134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EC0F814B-9E43-0189-ADDA-0D980DE72F21}"/>
                  </a:ext>
                </a:extLst>
              </p:cNvPr>
              <p:cNvSpPr/>
              <p:nvPr/>
            </p:nvSpPr>
            <p:spPr>
              <a:xfrm>
                <a:off x="19077785" y="7200667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F36B5813-76A1-0D3F-CE1E-704CB4266E48}"/>
                  </a:ext>
                </a:extLst>
              </p:cNvPr>
              <p:cNvSpPr/>
              <p:nvPr/>
            </p:nvSpPr>
            <p:spPr>
              <a:xfrm>
                <a:off x="19175278" y="7285976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7260806-880C-9C9E-FD1D-6AC99CA719DB}"/>
                  </a:ext>
                </a:extLst>
              </p:cNvPr>
              <p:cNvSpPr/>
              <p:nvPr/>
            </p:nvSpPr>
            <p:spPr>
              <a:xfrm>
                <a:off x="19271684" y="7367384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9A73868B-586B-BC4D-EA6A-5990ADF2F5DE}"/>
                  </a:ext>
                </a:extLst>
              </p:cNvPr>
              <p:cNvSpPr/>
              <p:nvPr/>
            </p:nvSpPr>
            <p:spPr>
              <a:xfrm>
                <a:off x="19340322" y="7467944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8B9611CA-9BB9-6169-3FFF-1BB89EA43D0B}"/>
                  </a:ext>
                </a:extLst>
              </p:cNvPr>
              <p:cNvSpPr/>
              <p:nvPr/>
            </p:nvSpPr>
            <p:spPr>
              <a:xfrm>
                <a:off x="19412978" y="7537477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95056CA8-BAC1-3EA3-01ED-E1300C051572}"/>
                  </a:ext>
                </a:extLst>
              </p:cNvPr>
              <p:cNvSpPr/>
              <p:nvPr/>
            </p:nvSpPr>
            <p:spPr>
              <a:xfrm>
                <a:off x="19510471" y="7622786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04" name="正方形/長方形 203">
                <a:extLst>
                  <a:ext uri="{FF2B5EF4-FFF2-40B4-BE49-F238E27FC236}">
                    <a16:creationId xmlns:a16="http://schemas.microsoft.com/office/drawing/2014/main" id="{C0D925F3-4F1C-22E8-55E5-0BCB4B828340}"/>
                  </a:ext>
                </a:extLst>
              </p:cNvPr>
              <p:cNvSpPr/>
              <p:nvPr/>
            </p:nvSpPr>
            <p:spPr>
              <a:xfrm>
                <a:off x="19606877" y="7704194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05" name="正方形/長方形 204">
                <a:extLst>
                  <a:ext uri="{FF2B5EF4-FFF2-40B4-BE49-F238E27FC236}">
                    <a16:creationId xmlns:a16="http://schemas.microsoft.com/office/drawing/2014/main" id="{F7C8CCED-F5F4-ACA9-1EC4-712E4C794602}"/>
                  </a:ext>
                </a:extLst>
              </p:cNvPr>
              <p:cNvSpPr/>
              <p:nvPr/>
            </p:nvSpPr>
            <p:spPr>
              <a:xfrm>
                <a:off x="19687516" y="7809495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06" name="正方形/長方形 205">
                <a:extLst>
                  <a:ext uri="{FF2B5EF4-FFF2-40B4-BE49-F238E27FC236}">
                    <a16:creationId xmlns:a16="http://schemas.microsoft.com/office/drawing/2014/main" id="{F086C811-5D5F-CC94-0EBE-67BD48AE4D8F}"/>
                  </a:ext>
                </a:extLst>
              </p:cNvPr>
              <p:cNvSpPr/>
              <p:nvPr/>
            </p:nvSpPr>
            <p:spPr>
              <a:xfrm>
                <a:off x="19760172" y="7879028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EA0D070F-049D-06B6-6B3C-61AD29329BA2}"/>
                  </a:ext>
                </a:extLst>
              </p:cNvPr>
              <p:cNvSpPr/>
              <p:nvPr/>
            </p:nvSpPr>
            <p:spPr>
              <a:xfrm>
                <a:off x="19857665" y="7964337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08" name="正方形/長方形 207">
                <a:extLst>
                  <a:ext uri="{FF2B5EF4-FFF2-40B4-BE49-F238E27FC236}">
                    <a16:creationId xmlns:a16="http://schemas.microsoft.com/office/drawing/2014/main" id="{612A3EBB-07EA-AE53-CCB6-14A9CEE4E425}"/>
                  </a:ext>
                </a:extLst>
              </p:cNvPr>
              <p:cNvSpPr/>
              <p:nvPr/>
            </p:nvSpPr>
            <p:spPr>
              <a:xfrm>
                <a:off x="19954071" y="8045745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1B57FF9F-9065-2C81-59C6-1AECEFBD72AF}"/>
                  </a:ext>
                </a:extLst>
              </p:cNvPr>
              <p:cNvSpPr/>
              <p:nvPr/>
            </p:nvSpPr>
            <p:spPr>
              <a:xfrm>
                <a:off x="20034711" y="8143214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9D89629C-7FE7-25C9-B5F6-4635CB9D35C5}"/>
                  </a:ext>
                </a:extLst>
              </p:cNvPr>
              <p:cNvSpPr/>
              <p:nvPr/>
            </p:nvSpPr>
            <p:spPr>
              <a:xfrm>
                <a:off x="20107367" y="8212747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263912E4-F56B-9CA4-B85B-DDD4A9E106BF}"/>
                  </a:ext>
                </a:extLst>
              </p:cNvPr>
              <p:cNvSpPr/>
              <p:nvPr/>
            </p:nvSpPr>
            <p:spPr>
              <a:xfrm>
                <a:off x="20204860" y="8298056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F32B907F-5FCD-CD7A-35EA-AAD871230B31}"/>
                  </a:ext>
                </a:extLst>
              </p:cNvPr>
              <p:cNvSpPr/>
              <p:nvPr/>
            </p:nvSpPr>
            <p:spPr>
              <a:xfrm>
                <a:off x="20301266" y="8379464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1F792C8E-4761-380B-9C68-7DA2146317C1}"/>
                  </a:ext>
                </a:extLst>
              </p:cNvPr>
              <p:cNvSpPr/>
              <p:nvPr/>
            </p:nvSpPr>
            <p:spPr>
              <a:xfrm>
                <a:off x="20381905" y="8484765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C6A10E0C-9C14-9511-AF17-80B3E59DCACA}"/>
                  </a:ext>
                </a:extLst>
              </p:cNvPr>
              <p:cNvSpPr/>
              <p:nvPr/>
            </p:nvSpPr>
            <p:spPr>
              <a:xfrm>
                <a:off x="20454561" y="8554298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39A78C5D-AEC2-5287-779F-755EFD4B5A5B}"/>
                  </a:ext>
                </a:extLst>
              </p:cNvPr>
              <p:cNvSpPr/>
              <p:nvPr/>
            </p:nvSpPr>
            <p:spPr>
              <a:xfrm>
                <a:off x="20552054" y="8639607"/>
                <a:ext cx="694389" cy="7157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sp>
            <p:nvSpPr>
              <p:cNvPr id="216" name="正方形/長方形 215">
                <a:extLst>
                  <a:ext uri="{FF2B5EF4-FFF2-40B4-BE49-F238E27FC236}">
                    <a16:creationId xmlns:a16="http://schemas.microsoft.com/office/drawing/2014/main" id="{BAFEB29C-600C-753A-BC68-533E263D16F2}"/>
                  </a:ext>
                </a:extLst>
              </p:cNvPr>
              <p:cNvSpPr/>
              <p:nvPr/>
            </p:nvSpPr>
            <p:spPr>
              <a:xfrm>
                <a:off x="20648460" y="8721015"/>
                <a:ext cx="694389" cy="7157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11303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Graphik"/>
                  <a:ea typeface="Graphik"/>
                  <a:cs typeface="Graphik"/>
                  <a:sym typeface="Graphik"/>
                </a:endParaRPr>
              </a:p>
            </p:txBody>
          </p:sp>
          <p:cxnSp>
            <p:nvCxnSpPr>
              <p:cNvPr id="224" name="直線コネクタ 223">
                <a:extLst>
                  <a:ext uri="{FF2B5EF4-FFF2-40B4-BE49-F238E27FC236}">
                    <a16:creationId xmlns:a16="http://schemas.microsoft.com/office/drawing/2014/main" id="{155F9910-651E-CAF3-F008-0436633148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45858" y="8837921"/>
                <a:ext cx="725590" cy="6043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E402629B-A019-F502-AE84-7BA40A633A24}"/>
              </a:ext>
            </a:extLst>
          </p:cNvPr>
          <p:cNvSpPr txBox="1"/>
          <p:nvPr/>
        </p:nvSpPr>
        <p:spPr>
          <a:xfrm>
            <a:off x="352322" y="11469423"/>
            <a:ext cx="2228737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(28,28,1)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236" name="テキスト ボックス 235">
            <a:extLst>
              <a:ext uri="{FF2B5EF4-FFF2-40B4-BE49-F238E27FC236}">
                <a16:creationId xmlns:a16="http://schemas.microsoft.com/office/drawing/2014/main" id="{2024DCF2-94B3-8AE4-62D1-E2DE9F8BCA2A}"/>
              </a:ext>
            </a:extLst>
          </p:cNvPr>
          <p:cNvSpPr txBox="1"/>
          <p:nvPr/>
        </p:nvSpPr>
        <p:spPr>
          <a:xfrm>
            <a:off x="3417605" y="11510379"/>
            <a:ext cx="2578154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(28,28,32)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FAD97795-267E-9710-C42D-815DB6BB47E4}"/>
              </a:ext>
            </a:extLst>
          </p:cNvPr>
          <p:cNvSpPr txBox="1"/>
          <p:nvPr/>
        </p:nvSpPr>
        <p:spPr>
          <a:xfrm>
            <a:off x="7560566" y="12107338"/>
            <a:ext cx="2578154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(28,28,64)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868440A1-3470-4B9A-28E6-80B539E2E080}"/>
              </a:ext>
            </a:extLst>
          </p:cNvPr>
          <p:cNvSpPr txBox="1"/>
          <p:nvPr/>
        </p:nvSpPr>
        <p:spPr>
          <a:xfrm>
            <a:off x="10484236" y="11677652"/>
            <a:ext cx="2578154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(14,14,64)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738BEF92-8FD9-A742-6FE3-2978CA26695A}"/>
              </a:ext>
            </a:extLst>
          </p:cNvPr>
          <p:cNvSpPr txBox="1"/>
          <p:nvPr/>
        </p:nvSpPr>
        <p:spPr>
          <a:xfrm>
            <a:off x="12989929" y="11386681"/>
            <a:ext cx="2578154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(14,14,64)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CA6CBEDB-711D-6104-A5C0-2B4EC1C07C3C}"/>
              </a:ext>
            </a:extLst>
          </p:cNvPr>
          <p:cNvSpPr txBox="1"/>
          <p:nvPr/>
        </p:nvSpPr>
        <p:spPr>
          <a:xfrm>
            <a:off x="16381241" y="12867941"/>
            <a:ext cx="3072873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(14,14,128)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241" name="テキスト ボックス 240">
            <a:extLst>
              <a:ext uri="{FF2B5EF4-FFF2-40B4-BE49-F238E27FC236}">
                <a16:creationId xmlns:a16="http://schemas.microsoft.com/office/drawing/2014/main" id="{A9FC4E44-7E4F-B679-499D-7F9FD9228A06}"/>
              </a:ext>
            </a:extLst>
          </p:cNvPr>
          <p:cNvSpPr txBox="1"/>
          <p:nvPr/>
        </p:nvSpPr>
        <p:spPr>
          <a:xfrm>
            <a:off x="19198048" y="12824690"/>
            <a:ext cx="3072873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(7,7,128)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242" name="テキスト ボックス 241">
            <a:extLst>
              <a:ext uri="{FF2B5EF4-FFF2-40B4-BE49-F238E27FC236}">
                <a16:creationId xmlns:a16="http://schemas.microsoft.com/office/drawing/2014/main" id="{EB55E938-DA3D-0D86-CA51-7041D6EDAC13}"/>
              </a:ext>
            </a:extLst>
          </p:cNvPr>
          <p:cNvSpPr txBox="1"/>
          <p:nvPr/>
        </p:nvSpPr>
        <p:spPr>
          <a:xfrm>
            <a:off x="20911530" y="12146729"/>
            <a:ext cx="3072873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(6272)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AAD18415-B01E-3CAF-DDF3-453B8D516279}"/>
              </a:ext>
            </a:extLst>
          </p:cNvPr>
          <p:cNvSpPr txBox="1"/>
          <p:nvPr/>
        </p:nvSpPr>
        <p:spPr>
          <a:xfrm>
            <a:off x="21947901" y="11330071"/>
            <a:ext cx="3072873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(10)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D6B269-6AA5-B4E3-1B73-099CF8D6586C}"/>
              </a:ext>
            </a:extLst>
          </p:cNvPr>
          <p:cNvSpPr txBox="1"/>
          <p:nvPr/>
        </p:nvSpPr>
        <p:spPr>
          <a:xfrm>
            <a:off x="4232634" y="1762784"/>
            <a:ext cx="17514589" cy="23462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畳み込みで細かく画像のパターンを抽出する</a:t>
            </a:r>
            <a:endParaRPr kumimoji="0" lang="en-US" altLang="ja-JP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5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プーリングで情報を極力残しつつサイズを小さくする</a:t>
            </a:r>
            <a:endParaRPr lang="en-US" altLang="ja-JP" sz="5400" dirty="0"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最後は</a:t>
            </a:r>
            <a:r>
              <a:rPr kumimoji="0" lang="en-US" altLang="ja-JP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MLP</a:t>
            </a:r>
            <a:r>
              <a:rPr kumimoji="0" lang="ja-JP" alt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同様に全結合で</a:t>
            </a:r>
            <a:r>
              <a:rPr kumimoji="0" lang="en-US" altLang="ja-JP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10</a:t>
            </a:r>
            <a:r>
              <a:rPr kumimoji="0" lang="ja-JP" alt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種類の確率を出力する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0FCD9FA-92C3-A72B-5B96-2D61226A42FE}"/>
              </a:ext>
            </a:extLst>
          </p:cNvPr>
          <p:cNvSpPr/>
          <p:nvPr/>
        </p:nvSpPr>
        <p:spPr>
          <a:xfrm>
            <a:off x="17751969" y="11453787"/>
            <a:ext cx="274860" cy="29827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3079297145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9F443-A2C7-C0F6-5485-42A40175A9F8}"/>
              </a:ext>
            </a:extLst>
          </p:cNvPr>
          <p:cNvSpPr txBox="1"/>
          <p:nvPr/>
        </p:nvSpPr>
        <p:spPr>
          <a:xfrm>
            <a:off x="11115889" y="594350"/>
            <a:ext cx="1641475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ja-JP" alt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課題</a:t>
            </a:r>
            <a:endParaRPr kumimoji="0" lang="en-US" altLang="ja-JP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0DB688-EA59-1B51-6D4B-C3554275BB98}"/>
              </a:ext>
            </a:extLst>
          </p:cNvPr>
          <p:cNvSpPr txBox="1"/>
          <p:nvPr/>
        </p:nvSpPr>
        <p:spPr>
          <a:xfrm>
            <a:off x="2431423" y="2595452"/>
            <a:ext cx="19620756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ja-JP" altLang="en-US" sz="6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・</a:t>
            </a:r>
            <a:r>
              <a:rPr lang="en-US" altLang="ja-JP" sz="6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WebClass</a:t>
            </a:r>
            <a:r>
              <a:rPr lang="ja-JP" altLang="en-US" sz="6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にある</a:t>
            </a:r>
            <a:r>
              <a:rPr lang="en-US" altLang="ja-JP" sz="6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”kadai6.ipynb”</a:t>
            </a:r>
            <a:r>
              <a:rPr lang="ja-JP" altLang="en-US" sz="6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をやってみましょう</a:t>
            </a:r>
            <a:endParaRPr lang="en-US" altLang="ja-JP" sz="60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6"/>
                <a:sym typeface="ヒラギノ角ゴ ProN W6"/>
              </a:rPr>
              <a:t>・実行したら</a:t>
            </a:r>
            <a:r>
              <a:rPr kumimoji="0" lang="en-US" altLang="ja-JP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6"/>
                <a:sym typeface="ヒラギノ角ゴ ProN W6"/>
              </a:rPr>
              <a:t>”</a:t>
            </a: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6"/>
                <a:sym typeface="ヒラギノ角ゴ ProN W6"/>
              </a:rPr>
              <a:t>学籍番号</a:t>
            </a:r>
            <a:r>
              <a:rPr kumimoji="0" lang="en-US" altLang="ja-JP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6"/>
                <a:sym typeface="ヒラギノ角ゴ ProN W6"/>
              </a:rPr>
              <a:t>_</a:t>
            </a: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6"/>
                <a:sym typeface="ヒラギノ角ゴ ProN W6"/>
              </a:rPr>
              <a:t>名前</a:t>
            </a:r>
            <a:r>
              <a:rPr kumimoji="0" lang="en-US" altLang="ja-JP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6"/>
                <a:sym typeface="ヒラギノ角ゴ ProN W6"/>
              </a:rPr>
              <a:t>_6.ipynb”</a:t>
            </a:r>
            <a:r>
              <a:rPr kumimoji="0" lang="ja-JP" altLang="en-US" sz="60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6"/>
                <a:sym typeface="ヒラギノ角ゴ ProN W6"/>
              </a:rPr>
              <a:t>という名前で保存</a:t>
            </a:r>
            <a:endParaRPr kumimoji="0" lang="en-US" altLang="ja-JP" sz="6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ヒラギノ角ゴ ProN W6"/>
              <a:sym typeface="ヒラギノ角ゴ ProN W6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ja-JP" altLang="en-US" sz="6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　して提出して下さい。</a:t>
            </a:r>
            <a:endParaRPr kumimoji="0" lang="en-US" altLang="ja-JP" sz="6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ヒラギノ角ゴ ProN W6"/>
              <a:sym typeface="ヒラギノ角ゴ ProN W6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8DA40C-4265-EC9D-004A-A91D675A7A6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/>
              <a:t>58</a:t>
            </a:fld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1614D0-B002-CDEA-FB25-6C0E05903A51}"/>
              </a:ext>
            </a:extLst>
          </p:cNvPr>
          <p:cNvSpPr txBox="1"/>
          <p:nvPr/>
        </p:nvSpPr>
        <p:spPr>
          <a:xfrm>
            <a:off x="4358782" y="7458008"/>
            <a:ext cx="16106973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締め切りは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</a:t>
            </a:r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週間後の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11/30</a:t>
            </a:r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</a:t>
            </a:r>
            <a:r>
              <a:rPr lang="en-US" altLang="ja-JP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23:59</a:t>
            </a:r>
            <a:r>
              <a:rPr lang="ja-JP" altLang="en-US" sz="4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です。</a:t>
            </a:r>
            <a:endParaRPr lang="en-US" altLang="ja-JP" sz="4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ja-JP" altLang="en-US" sz="4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ヒラギノ角ゴ ProN W6"/>
                <a:sym typeface="ヒラギノ角ゴ ProN W6"/>
              </a:rPr>
              <a:t>締め切りを過ぎた課題は受け取らないので注意して下さい</a:t>
            </a:r>
            <a:endParaRPr kumimoji="0" lang="en-US" altLang="ja-JP" sz="4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ヒラギノ角ゴ ProN W6"/>
              <a:sym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474865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MLPでは画像サイズを１次元にして入力する→画像サイズ分の重みが存在"/>
          <p:cNvSpPr txBox="1"/>
          <p:nvPr/>
        </p:nvSpPr>
        <p:spPr>
          <a:xfrm>
            <a:off x="5208049" y="811777"/>
            <a:ext cx="17782109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MLPでは画像サイズを１次元にして入力する→画像サイズ分の重みが存在</a:t>
            </a:r>
          </a:p>
        </p:txBody>
      </p:sp>
      <p:sp>
        <p:nvSpPr>
          <p:cNvPr id="2" name="MLPでは画像サイズを１次元にして入力する→画像サイズ分の重みが存在">
            <a:extLst>
              <a:ext uri="{FF2B5EF4-FFF2-40B4-BE49-F238E27FC236}">
                <a16:creationId xmlns:a16="http://schemas.microsoft.com/office/drawing/2014/main" id="{7215FAE5-3936-7A4C-4870-648073510F6B}"/>
              </a:ext>
            </a:extLst>
          </p:cNvPr>
          <p:cNvSpPr txBox="1"/>
          <p:nvPr/>
        </p:nvSpPr>
        <p:spPr>
          <a:xfrm>
            <a:off x="348193" y="729635"/>
            <a:ext cx="4369786" cy="76739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sz="4800"/>
              <a:t>MLP</a:t>
            </a:r>
            <a:r>
              <a:rPr lang="ja-JP" altLang="en-US" sz="4800"/>
              <a:t>の問題点</a:t>
            </a:r>
            <a:r>
              <a:rPr lang="en-US" altLang="ja-JP" sz="4800"/>
              <a:t>1</a:t>
            </a:r>
            <a:endParaRPr sz="4800"/>
          </a:p>
        </p:txBody>
      </p:sp>
      <p:sp>
        <p:nvSpPr>
          <p:cNvPr id="14" name="サイズが大きいほど調整する重みが増えてしまう">
            <a:extLst>
              <a:ext uri="{FF2B5EF4-FFF2-40B4-BE49-F238E27FC236}">
                <a16:creationId xmlns:a16="http://schemas.microsoft.com/office/drawing/2014/main" id="{DC5C4300-5357-7FC6-F681-8D470194B797}"/>
              </a:ext>
            </a:extLst>
          </p:cNvPr>
          <p:cNvSpPr txBox="1"/>
          <p:nvPr/>
        </p:nvSpPr>
        <p:spPr>
          <a:xfrm>
            <a:off x="1494407" y="12340016"/>
            <a:ext cx="3271729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1024×1024</a:t>
            </a:r>
            <a:endParaRPr/>
          </a:p>
        </p:txBody>
      </p:sp>
      <p:sp>
        <p:nvSpPr>
          <p:cNvPr id="15" name="サイズが大きいほど調整する重みが増えてしまう">
            <a:extLst>
              <a:ext uri="{FF2B5EF4-FFF2-40B4-BE49-F238E27FC236}">
                <a16:creationId xmlns:a16="http://schemas.microsoft.com/office/drawing/2014/main" id="{406A01E1-3C37-76A3-EDFE-99F630124813}"/>
              </a:ext>
            </a:extLst>
          </p:cNvPr>
          <p:cNvSpPr txBox="1"/>
          <p:nvPr/>
        </p:nvSpPr>
        <p:spPr>
          <a:xfrm>
            <a:off x="1952445" y="8388906"/>
            <a:ext cx="2569614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224×224</a:t>
            </a:r>
            <a:endParaRPr/>
          </a:p>
        </p:txBody>
      </p:sp>
      <p:sp>
        <p:nvSpPr>
          <p:cNvPr id="16" name="サイズが大きいほど調整する重みが増えてしまう">
            <a:extLst>
              <a:ext uri="{FF2B5EF4-FFF2-40B4-BE49-F238E27FC236}">
                <a16:creationId xmlns:a16="http://schemas.microsoft.com/office/drawing/2014/main" id="{DDF31CFC-1864-99D7-D133-0204D9D2538A}"/>
              </a:ext>
            </a:extLst>
          </p:cNvPr>
          <p:cNvSpPr txBox="1"/>
          <p:nvPr/>
        </p:nvSpPr>
        <p:spPr>
          <a:xfrm>
            <a:off x="2092945" y="4894902"/>
            <a:ext cx="1867499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28×28</a:t>
            </a:r>
            <a:endParaRPr/>
          </a:p>
        </p:txBody>
      </p:sp>
      <p:pic>
        <p:nvPicPr>
          <p:cNvPr id="18" name="図 17" descr="クロスワードパズル, テキスト, 写真, 座る が含まれている画像&#10;&#10;自動的に生成された説明">
            <a:extLst>
              <a:ext uri="{FF2B5EF4-FFF2-40B4-BE49-F238E27FC236}">
                <a16:creationId xmlns:a16="http://schemas.microsoft.com/office/drawing/2014/main" id="{06C36B6B-22F0-E4D4-22FC-24ABDBFE8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44" y="2025605"/>
            <a:ext cx="2855920" cy="2815809"/>
          </a:xfrm>
          <a:prstGeom prst="rect">
            <a:avLst/>
          </a:prstGeom>
        </p:spPr>
      </p:pic>
      <p:pic>
        <p:nvPicPr>
          <p:cNvPr id="20" name="図 19" descr="犬の顔の白黒写真&#10;&#10;自動的に生成された説明">
            <a:extLst>
              <a:ext uri="{FF2B5EF4-FFF2-40B4-BE49-F238E27FC236}">
                <a16:creationId xmlns:a16="http://schemas.microsoft.com/office/drawing/2014/main" id="{3228C4B0-037B-4622-02C1-4A9CC8B43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63" y="5671235"/>
            <a:ext cx="2647264" cy="2574934"/>
          </a:xfrm>
          <a:prstGeom prst="rect">
            <a:avLst/>
          </a:prstGeom>
        </p:spPr>
      </p:pic>
      <p:pic>
        <p:nvPicPr>
          <p:cNvPr id="22" name="図 21" descr="犬の顔の白黒写真&#10;&#10;自動的に生成された説明">
            <a:extLst>
              <a:ext uri="{FF2B5EF4-FFF2-40B4-BE49-F238E27FC236}">
                <a16:creationId xmlns:a16="http://schemas.microsoft.com/office/drawing/2014/main" id="{C8D65D62-4D10-86D3-6511-6E30AAD43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14" y="9580996"/>
            <a:ext cx="2701511" cy="2574934"/>
          </a:xfrm>
          <a:prstGeom prst="rect">
            <a:avLst/>
          </a:prstGeom>
        </p:spPr>
      </p:pic>
      <p:sp>
        <p:nvSpPr>
          <p:cNvPr id="3" name="右矢印 2">
            <a:extLst>
              <a:ext uri="{FF2B5EF4-FFF2-40B4-BE49-F238E27FC236}">
                <a16:creationId xmlns:a16="http://schemas.microsoft.com/office/drawing/2014/main" id="{789AD874-A9E3-76A1-AB44-B2D6D0266E4C}"/>
              </a:ext>
            </a:extLst>
          </p:cNvPr>
          <p:cNvSpPr/>
          <p:nvPr/>
        </p:nvSpPr>
        <p:spPr>
          <a:xfrm>
            <a:off x="5208049" y="6504975"/>
            <a:ext cx="2855921" cy="1021468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1C38105E-5F90-EB25-633D-ABE2EA5268FE}"/>
              </a:ext>
            </a:extLst>
          </p:cNvPr>
          <p:cNvSpPr/>
          <p:nvPr/>
        </p:nvSpPr>
        <p:spPr>
          <a:xfrm>
            <a:off x="10030691" y="2352964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449E7C4-E104-3F28-9A6B-3FC30F663146}"/>
              </a:ext>
            </a:extLst>
          </p:cNvPr>
          <p:cNvSpPr/>
          <p:nvPr/>
        </p:nvSpPr>
        <p:spPr>
          <a:xfrm>
            <a:off x="10030691" y="3285412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FF582B6-8A2D-3C39-552C-8AE225C6A1F3}"/>
              </a:ext>
            </a:extLst>
          </p:cNvPr>
          <p:cNvSpPr/>
          <p:nvPr/>
        </p:nvSpPr>
        <p:spPr>
          <a:xfrm>
            <a:off x="10030691" y="4323329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2EF74CE2-6F23-FB7F-C01A-C4135AFB3AA7}"/>
              </a:ext>
            </a:extLst>
          </p:cNvPr>
          <p:cNvSpPr/>
          <p:nvPr/>
        </p:nvSpPr>
        <p:spPr>
          <a:xfrm>
            <a:off x="10030691" y="7526443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C153676D-18CB-A0E4-23E3-7772A15DC068}"/>
              </a:ext>
            </a:extLst>
          </p:cNvPr>
          <p:cNvSpPr/>
          <p:nvPr/>
        </p:nvSpPr>
        <p:spPr>
          <a:xfrm>
            <a:off x="10030691" y="8440172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7685699-2DEF-E2B9-417D-C751498D34B0}"/>
              </a:ext>
            </a:extLst>
          </p:cNvPr>
          <p:cNvSpPr/>
          <p:nvPr/>
        </p:nvSpPr>
        <p:spPr>
          <a:xfrm>
            <a:off x="10030691" y="9452966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FF132EA-38A5-D836-CBED-8A01196F2D16}"/>
              </a:ext>
            </a:extLst>
          </p:cNvPr>
          <p:cNvSpPr/>
          <p:nvPr/>
        </p:nvSpPr>
        <p:spPr>
          <a:xfrm>
            <a:off x="13743711" y="3285412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0D3652D-F1B0-CC00-ECBE-50556DE79DEA}"/>
              </a:ext>
            </a:extLst>
          </p:cNvPr>
          <p:cNvSpPr/>
          <p:nvPr/>
        </p:nvSpPr>
        <p:spPr>
          <a:xfrm>
            <a:off x="13743711" y="4323329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E30DF7DF-7A8E-D617-A542-A50EC4AA7FEA}"/>
              </a:ext>
            </a:extLst>
          </p:cNvPr>
          <p:cNvSpPr/>
          <p:nvPr/>
        </p:nvSpPr>
        <p:spPr>
          <a:xfrm>
            <a:off x="13743711" y="7526443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85AD265-4ED3-6ED1-42EF-ED76EE0E7A62}"/>
              </a:ext>
            </a:extLst>
          </p:cNvPr>
          <p:cNvSpPr/>
          <p:nvPr/>
        </p:nvSpPr>
        <p:spPr>
          <a:xfrm>
            <a:off x="13743711" y="8440172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7" name="MLPでは画像サイズを１次元にして入力する→画像サイズ分の重みが存在">
            <a:extLst>
              <a:ext uri="{FF2B5EF4-FFF2-40B4-BE49-F238E27FC236}">
                <a16:creationId xmlns:a16="http://schemas.microsoft.com/office/drawing/2014/main" id="{890A7307-98BB-1596-8AA9-0FFBB8EBCAAF}"/>
              </a:ext>
            </a:extLst>
          </p:cNvPr>
          <p:cNvSpPr txBox="1"/>
          <p:nvPr/>
        </p:nvSpPr>
        <p:spPr>
          <a:xfrm>
            <a:off x="9999090" y="5400029"/>
            <a:ext cx="641201" cy="184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/>
              <a:t>・</a:t>
            </a:r>
            <a:endParaRPr lang="en-US" altLang="ja-JP"/>
          </a:p>
          <a:p>
            <a:r>
              <a:rPr lang="en-US"/>
              <a:t>・</a:t>
            </a:r>
          </a:p>
          <a:p>
            <a:r>
              <a:rPr lang="en-US"/>
              <a:t>・</a:t>
            </a:r>
          </a:p>
        </p:txBody>
      </p:sp>
      <p:sp>
        <p:nvSpPr>
          <p:cNvPr id="19" name="MLPでは画像サイズを１次元にして入力する→画像サイズ分の重みが存在">
            <a:extLst>
              <a:ext uri="{FF2B5EF4-FFF2-40B4-BE49-F238E27FC236}">
                <a16:creationId xmlns:a16="http://schemas.microsoft.com/office/drawing/2014/main" id="{FA1025A9-5A97-34B2-5BC2-34C07FF6FF43}"/>
              </a:ext>
            </a:extLst>
          </p:cNvPr>
          <p:cNvSpPr txBox="1"/>
          <p:nvPr/>
        </p:nvSpPr>
        <p:spPr>
          <a:xfrm>
            <a:off x="13727910" y="5400029"/>
            <a:ext cx="641201" cy="184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/>
              <a:t>・</a:t>
            </a:r>
            <a:endParaRPr lang="en-US" altLang="ja-JP"/>
          </a:p>
          <a:p>
            <a:r>
              <a:rPr lang="en-US"/>
              <a:t>・</a:t>
            </a:r>
          </a:p>
          <a:p>
            <a:r>
              <a:rPr lang="en-US"/>
              <a:t>・</a:t>
            </a:r>
          </a:p>
        </p:txBody>
      </p:sp>
      <p:sp>
        <p:nvSpPr>
          <p:cNvPr id="23" name="サイズが大きいほど調整する重みが増えてしまう">
            <a:extLst>
              <a:ext uri="{FF2B5EF4-FFF2-40B4-BE49-F238E27FC236}">
                <a16:creationId xmlns:a16="http://schemas.microsoft.com/office/drawing/2014/main" id="{1D8D7D50-F361-5365-A47D-E51A4AB5B2E5}"/>
              </a:ext>
            </a:extLst>
          </p:cNvPr>
          <p:cNvSpPr txBox="1"/>
          <p:nvPr/>
        </p:nvSpPr>
        <p:spPr>
          <a:xfrm>
            <a:off x="13646156" y="10231067"/>
            <a:ext cx="804707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10</a:t>
            </a:r>
            <a:endParaRPr/>
          </a:p>
        </p:txBody>
      </p:sp>
      <p:sp>
        <p:nvSpPr>
          <p:cNvPr id="24" name="サイズが大きいほど調整する重みが増えてしまう">
            <a:extLst>
              <a:ext uri="{FF2B5EF4-FFF2-40B4-BE49-F238E27FC236}">
                <a16:creationId xmlns:a16="http://schemas.microsoft.com/office/drawing/2014/main" id="{D5724A0E-F740-0D79-30FB-623456CB7E71}"/>
              </a:ext>
            </a:extLst>
          </p:cNvPr>
          <p:cNvSpPr txBox="1"/>
          <p:nvPr/>
        </p:nvSpPr>
        <p:spPr>
          <a:xfrm>
            <a:off x="9390749" y="11047455"/>
            <a:ext cx="1857881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50176</a:t>
            </a:r>
            <a:endParaRPr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346F3E0-3755-A442-576B-6553CD632249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10640291" y="2670464"/>
            <a:ext cx="3103420" cy="93244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149D73D-A4E0-B1A0-F928-1ECEF766591B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0640291" y="8757672"/>
            <a:ext cx="3103420" cy="100717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59A865E-4B7F-5574-2571-0F2C35529117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0640291" y="2660438"/>
            <a:ext cx="3103420" cy="198039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FEC60EC-E54B-910D-1BA9-33D568E9B80F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0640291" y="2670464"/>
            <a:ext cx="3103420" cy="517347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5FA269B-E05D-BB68-894A-A5E62113AF1D}"/>
              </a:ext>
            </a:extLst>
          </p:cNvPr>
          <p:cNvCxnSpPr>
            <a:cxnSpLocks/>
          </p:cNvCxnSpPr>
          <p:nvPr/>
        </p:nvCxnSpPr>
        <p:spPr>
          <a:xfrm>
            <a:off x="10656386" y="2680490"/>
            <a:ext cx="3087325" cy="609637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2178B7E-3685-917E-4D1D-BAC4819410D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640291" y="3584193"/>
            <a:ext cx="3103420" cy="1871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E11D31E-295D-ED4F-2BB7-41D92FE0044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0624196" y="3601778"/>
            <a:ext cx="3119515" cy="103905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C5F988A-1189-AFE6-1143-102D62373AB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0656386" y="3612938"/>
            <a:ext cx="3087325" cy="42310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690824C-879C-1711-7381-9DC106AAB851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0640291" y="3598259"/>
            <a:ext cx="3103420" cy="515941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4812FAE2-582D-95F7-C446-C1E1D26CFD2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656091" y="3602912"/>
            <a:ext cx="3087620" cy="100011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CBBEF1E-0EDA-D3D0-F11E-4E3DD5DAD15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0640290" y="4616914"/>
            <a:ext cx="3103421" cy="2391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5CE39A5-75AB-56AC-6C10-7339032999F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0624195" y="4631143"/>
            <a:ext cx="3119516" cy="32128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D1C8137-0C04-50C0-0EF7-8DB510855D98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0608247" y="4621942"/>
            <a:ext cx="3135464" cy="413573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9FB317A-3740-C910-B878-F56018D6F3C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623572" y="3602912"/>
            <a:ext cx="3120139" cy="422559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BC99CEF-71FA-FFAB-123C-A1819C57A95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0655616" y="4640829"/>
            <a:ext cx="3088095" cy="314320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D203DF9-7EE9-2BBD-43D1-021F36D57C05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0608246" y="7824747"/>
            <a:ext cx="3135465" cy="191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C61BBA3B-F2FA-C1FC-5EA6-EEDF535725AD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0623572" y="7838639"/>
            <a:ext cx="3120139" cy="91903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2117D1F9-2816-7648-BD0B-C71BC7275C82}"/>
              </a:ext>
            </a:extLst>
          </p:cNvPr>
          <p:cNvCxnSpPr>
            <a:cxnSpLocks/>
          </p:cNvCxnSpPr>
          <p:nvPr/>
        </p:nvCxnSpPr>
        <p:spPr>
          <a:xfrm>
            <a:off x="10623571" y="8754007"/>
            <a:ext cx="3135465" cy="191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406212A-603B-2074-EA90-339928B1865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0655615" y="7843943"/>
            <a:ext cx="3088096" cy="92375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6B37FF2-D573-EFD1-6BD5-FFB08C17B9BE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0670939" y="4640829"/>
            <a:ext cx="3072772" cy="414076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A8581D91-2BE9-933B-9176-CCA6639813D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654844" y="3602912"/>
            <a:ext cx="3088867" cy="51933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B81FFCC9-22E3-6BC6-B113-145D5C3BD9C6}"/>
              </a:ext>
            </a:extLst>
          </p:cNvPr>
          <p:cNvCxnSpPr>
            <a:cxnSpLocks/>
          </p:cNvCxnSpPr>
          <p:nvPr/>
        </p:nvCxnSpPr>
        <p:spPr>
          <a:xfrm flipV="1">
            <a:off x="10642352" y="4561980"/>
            <a:ext cx="3088867" cy="51933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827ADBFD-DC6E-1563-0D2C-F3F3EA3FA63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682661" y="3602912"/>
            <a:ext cx="3061050" cy="611051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5E60C69F-0646-A5F0-51FB-37F0A7E19370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0640291" y="7843943"/>
            <a:ext cx="3103420" cy="194260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3" name="サイズが大きいほど調整する重みが増えてしまう">
            <a:extLst>
              <a:ext uri="{FF2B5EF4-FFF2-40B4-BE49-F238E27FC236}">
                <a16:creationId xmlns:a16="http://schemas.microsoft.com/office/drawing/2014/main" id="{747A7E31-A65F-8AF4-3BBF-595B8532AC93}"/>
              </a:ext>
            </a:extLst>
          </p:cNvPr>
          <p:cNvSpPr txBox="1"/>
          <p:nvPr/>
        </p:nvSpPr>
        <p:spPr>
          <a:xfrm>
            <a:off x="15334746" y="2361569"/>
            <a:ext cx="8532785" cy="184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入力サイズが28×28</a:t>
            </a:r>
          </a:p>
          <a:p>
            <a:r>
              <a:rPr lang="en-US"/>
              <a:t>入力層と1つ目の中間層の間の重み</a:t>
            </a:r>
          </a:p>
          <a:p>
            <a:r>
              <a:rPr lang="en-US"/>
              <a:t>784×10 = 7850</a:t>
            </a:r>
            <a:endParaRPr/>
          </a:p>
        </p:txBody>
      </p:sp>
      <p:sp>
        <p:nvSpPr>
          <p:cNvPr id="21" name="サイズが大きいほど調整する重みが増えてしまう">
            <a:extLst>
              <a:ext uri="{FF2B5EF4-FFF2-40B4-BE49-F238E27FC236}">
                <a16:creationId xmlns:a16="http://schemas.microsoft.com/office/drawing/2014/main" id="{F2C84DB8-C384-4911-1CB9-C73B8DEFE58D}"/>
              </a:ext>
            </a:extLst>
          </p:cNvPr>
          <p:cNvSpPr txBox="1"/>
          <p:nvPr/>
        </p:nvSpPr>
        <p:spPr>
          <a:xfrm>
            <a:off x="15334746" y="5996258"/>
            <a:ext cx="8532785" cy="184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入力サイズが224×224</a:t>
            </a:r>
          </a:p>
          <a:p>
            <a:r>
              <a:rPr lang="en-US"/>
              <a:t>入力層と1つ目の中間層の間の重み</a:t>
            </a:r>
          </a:p>
          <a:p>
            <a:r>
              <a:rPr lang="en-US"/>
              <a:t>50176×10 = 501760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1270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MLPでは画像サイズを１次元にして入力する→画像サイズ分の重みが存在"/>
          <p:cNvSpPr txBox="1"/>
          <p:nvPr/>
        </p:nvSpPr>
        <p:spPr>
          <a:xfrm>
            <a:off x="5208049" y="811777"/>
            <a:ext cx="17782109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MLPでは画像サイズを１次元にして入力する→画像サイズ分の重みが存在</a:t>
            </a:r>
          </a:p>
        </p:txBody>
      </p:sp>
      <p:sp>
        <p:nvSpPr>
          <p:cNvPr id="2" name="MLPでは画像サイズを１次元にして入力する→画像サイズ分の重みが存在">
            <a:extLst>
              <a:ext uri="{FF2B5EF4-FFF2-40B4-BE49-F238E27FC236}">
                <a16:creationId xmlns:a16="http://schemas.microsoft.com/office/drawing/2014/main" id="{7215FAE5-3936-7A4C-4870-648073510F6B}"/>
              </a:ext>
            </a:extLst>
          </p:cNvPr>
          <p:cNvSpPr txBox="1"/>
          <p:nvPr/>
        </p:nvSpPr>
        <p:spPr>
          <a:xfrm>
            <a:off x="348193" y="729635"/>
            <a:ext cx="4369786" cy="76739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sz="4800"/>
              <a:t>MLP</a:t>
            </a:r>
            <a:r>
              <a:rPr lang="ja-JP" altLang="en-US" sz="4800"/>
              <a:t>の問題点</a:t>
            </a:r>
            <a:r>
              <a:rPr lang="en-US" altLang="ja-JP" sz="4800"/>
              <a:t>1</a:t>
            </a:r>
            <a:endParaRPr sz="4800"/>
          </a:p>
        </p:txBody>
      </p:sp>
      <p:sp>
        <p:nvSpPr>
          <p:cNvPr id="14" name="サイズが大きいほど調整する重みが増えてしまう">
            <a:extLst>
              <a:ext uri="{FF2B5EF4-FFF2-40B4-BE49-F238E27FC236}">
                <a16:creationId xmlns:a16="http://schemas.microsoft.com/office/drawing/2014/main" id="{DC5C4300-5357-7FC6-F681-8D470194B797}"/>
              </a:ext>
            </a:extLst>
          </p:cNvPr>
          <p:cNvSpPr txBox="1"/>
          <p:nvPr/>
        </p:nvSpPr>
        <p:spPr>
          <a:xfrm>
            <a:off x="1494407" y="12340016"/>
            <a:ext cx="3271729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1024×1024</a:t>
            </a:r>
            <a:endParaRPr/>
          </a:p>
        </p:txBody>
      </p:sp>
      <p:sp>
        <p:nvSpPr>
          <p:cNvPr id="15" name="サイズが大きいほど調整する重みが増えてしまう">
            <a:extLst>
              <a:ext uri="{FF2B5EF4-FFF2-40B4-BE49-F238E27FC236}">
                <a16:creationId xmlns:a16="http://schemas.microsoft.com/office/drawing/2014/main" id="{406A01E1-3C37-76A3-EDFE-99F630124813}"/>
              </a:ext>
            </a:extLst>
          </p:cNvPr>
          <p:cNvSpPr txBox="1"/>
          <p:nvPr/>
        </p:nvSpPr>
        <p:spPr>
          <a:xfrm>
            <a:off x="1952445" y="8388906"/>
            <a:ext cx="2569614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224×224</a:t>
            </a:r>
            <a:endParaRPr/>
          </a:p>
        </p:txBody>
      </p:sp>
      <p:sp>
        <p:nvSpPr>
          <p:cNvPr id="16" name="サイズが大きいほど調整する重みが増えてしまう">
            <a:extLst>
              <a:ext uri="{FF2B5EF4-FFF2-40B4-BE49-F238E27FC236}">
                <a16:creationId xmlns:a16="http://schemas.microsoft.com/office/drawing/2014/main" id="{DDF31CFC-1864-99D7-D133-0204D9D2538A}"/>
              </a:ext>
            </a:extLst>
          </p:cNvPr>
          <p:cNvSpPr txBox="1"/>
          <p:nvPr/>
        </p:nvSpPr>
        <p:spPr>
          <a:xfrm>
            <a:off x="2092945" y="4894902"/>
            <a:ext cx="1867499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28×28</a:t>
            </a:r>
            <a:endParaRPr/>
          </a:p>
        </p:txBody>
      </p:sp>
      <p:pic>
        <p:nvPicPr>
          <p:cNvPr id="18" name="図 17" descr="クロスワードパズル, テキスト, 写真, 座る が含まれている画像&#10;&#10;自動的に生成された説明">
            <a:extLst>
              <a:ext uri="{FF2B5EF4-FFF2-40B4-BE49-F238E27FC236}">
                <a16:creationId xmlns:a16="http://schemas.microsoft.com/office/drawing/2014/main" id="{06C36B6B-22F0-E4D4-22FC-24ABDBFE8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44" y="2025605"/>
            <a:ext cx="2855920" cy="2815809"/>
          </a:xfrm>
          <a:prstGeom prst="rect">
            <a:avLst/>
          </a:prstGeom>
        </p:spPr>
      </p:pic>
      <p:pic>
        <p:nvPicPr>
          <p:cNvPr id="20" name="図 19" descr="犬の顔の白黒写真&#10;&#10;自動的に生成された説明">
            <a:extLst>
              <a:ext uri="{FF2B5EF4-FFF2-40B4-BE49-F238E27FC236}">
                <a16:creationId xmlns:a16="http://schemas.microsoft.com/office/drawing/2014/main" id="{3228C4B0-037B-4622-02C1-4A9CC8B43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63" y="5671235"/>
            <a:ext cx="2647264" cy="2574934"/>
          </a:xfrm>
          <a:prstGeom prst="rect">
            <a:avLst/>
          </a:prstGeom>
        </p:spPr>
      </p:pic>
      <p:pic>
        <p:nvPicPr>
          <p:cNvPr id="22" name="図 21" descr="犬の顔の白黒写真&#10;&#10;自動的に生成された説明">
            <a:extLst>
              <a:ext uri="{FF2B5EF4-FFF2-40B4-BE49-F238E27FC236}">
                <a16:creationId xmlns:a16="http://schemas.microsoft.com/office/drawing/2014/main" id="{C8D65D62-4D10-86D3-6511-6E30AAD43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14" y="9580996"/>
            <a:ext cx="2701511" cy="2574934"/>
          </a:xfrm>
          <a:prstGeom prst="rect">
            <a:avLst/>
          </a:prstGeom>
        </p:spPr>
      </p:pic>
      <p:sp>
        <p:nvSpPr>
          <p:cNvPr id="3" name="右矢印 2">
            <a:extLst>
              <a:ext uri="{FF2B5EF4-FFF2-40B4-BE49-F238E27FC236}">
                <a16:creationId xmlns:a16="http://schemas.microsoft.com/office/drawing/2014/main" id="{789AD874-A9E3-76A1-AB44-B2D6D0266E4C}"/>
              </a:ext>
            </a:extLst>
          </p:cNvPr>
          <p:cNvSpPr/>
          <p:nvPr/>
        </p:nvSpPr>
        <p:spPr>
          <a:xfrm>
            <a:off x="5208049" y="10357729"/>
            <a:ext cx="2855921" cy="1021468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1C38105E-5F90-EB25-633D-ABE2EA5268FE}"/>
              </a:ext>
            </a:extLst>
          </p:cNvPr>
          <p:cNvSpPr/>
          <p:nvPr/>
        </p:nvSpPr>
        <p:spPr>
          <a:xfrm>
            <a:off x="10030691" y="2352964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449E7C4-E104-3F28-9A6B-3FC30F663146}"/>
              </a:ext>
            </a:extLst>
          </p:cNvPr>
          <p:cNvSpPr/>
          <p:nvPr/>
        </p:nvSpPr>
        <p:spPr>
          <a:xfrm>
            <a:off x="10030691" y="3285412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FF582B6-8A2D-3C39-552C-8AE225C6A1F3}"/>
              </a:ext>
            </a:extLst>
          </p:cNvPr>
          <p:cNvSpPr/>
          <p:nvPr/>
        </p:nvSpPr>
        <p:spPr>
          <a:xfrm>
            <a:off x="10030691" y="4323329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2EF74CE2-6F23-FB7F-C01A-C4135AFB3AA7}"/>
              </a:ext>
            </a:extLst>
          </p:cNvPr>
          <p:cNvSpPr/>
          <p:nvPr/>
        </p:nvSpPr>
        <p:spPr>
          <a:xfrm>
            <a:off x="10030691" y="7526443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C153676D-18CB-A0E4-23E3-7772A15DC068}"/>
              </a:ext>
            </a:extLst>
          </p:cNvPr>
          <p:cNvSpPr/>
          <p:nvPr/>
        </p:nvSpPr>
        <p:spPr>
          <a:xfrm>
            <a:off x="10030691" y="8440172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7685699-2DEF-E2B9-417D-C751498D34B0}"/>
              </a:ext>
            </a:extLst>
          </p:cNvPr>
          <p:cNvSpPr/>
          <p:nvPr/>
        </p:nvSpPr>
        <p:spPr>
          <a:xfrm>
            <a:off x="10030691" y="9452966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FF132EA-38A5-D836-CBED-8A01196F2D16}"/>
              </a:ext>
            </a:extLst>
          </p:cNvPr>
          <p:cNvSpPr/>
          <p:nvPr/>
        </p:nvSpPr>
        <p:spPr>
          <a:xfrm>
            <a:off x="13743711" y="3285412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0D3652D-F1B0-CC00-ECBE-50556DE79DEA}"/>
              </a:ext>
            </a:extLst>
          </p:cNvPr>
          <p:cNvSpPr/>
          <p:nvPr/>
        </p:nvSpPr>
        <p:spPr>
          <a:xfrm>
            <a:off x="13743711" y="4323329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E30DF7DF-7A8E-D617-A542-A50EC4AA7FEA}"/>
              </a:ext>
            </a:extLst>
          </p:cNvPr>
          <p:cNvSpPr/>
          <p:nvPr/>
        </p:nvSpPr>
        <p:spPr>
          <a:xfrm>
            <a:off x="13743711" y="7526443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85AD265-4ED3-6ED1-42EF-ED76EE0E7A62}"/>
              </a:ext>
            </a:extLst>
          </p:cNvPr>
          <p:cNvSpPr/>
          <p:nvPr/>
        </p:nvSpPr>
        <p:spPr>
          <a:xfrm>
            <a:off x="13743711" y="8440172"/>
            <a:ext cx="609600" cy="635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7" name="MLPでは画像サイズを１次元にして入力する→画像サイズ分の重みが存在">
            <a:extLst>
              <a:ext uri="{FF2B5EF4-FFF2-40B4-BE49-F238E27FC236}">
                <a16:creationId xmlns:a16="http://schemas.microsoft.com/office/drawing/2014/main" id="{890A7307-98BB-1596-8AA9-0FFBB8EBCAAF}"/>
              </a:ext>
            </a:extLst>
          </p:cNvPr>
          <p:cNvSpPr txBox="1"/>
          <p:nvPr/>
        </p:nvSpPr>
        <p:spPr>
          <a:xfrm>
            <a:off x="9999090" y="5400029"/>
            <a:ext cx="641201" cy="184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/>
              <a:t>・</a:t>
            </a:r>
            <a:endParaRPr lang="en-US" altLang="ja-JP"/>
          </a:p>
          <a:p>
            <a:r>
              <a:rPr lang="en-US"/>
              <a:t>・</a:t>
            </a:r>
          </a:p>
          <a:p>
            <a:r>
              <a:rPr lang="en-US"/>
              <a:t>・</a:t>
            </a:r>
          </a:p>
        </p:txBody>
      </p:sp>
      <p:sp>
        <p:nvSpPr>
          <p:cNvPr id="19" name="MLPでは画像サイズを１次元にして入力する→画像サイズ分の重みが存在">
            <a:extLst>
              <a:ext uri="{FF2B5EF4-FFF2-40B4-BE49-F238E27FC236}">
                <a16:creationId xmlns:a16="http://schemas.microsoft.com/office/drawing/2014/main" id="{FA1025A9-5A97-34B2-5BC2-34C07FF6FF43}"/>
              </a:ext>
            </a:extLst>
          </p:cNvPr>
          <p:cNvSpPr txBox="1"/>
          <p:nvPr/>
        </p:nvSpPr>
        <p:spPr>
          <a:xfrm>
            <a:off x="13727910" y="5400029"/>
            <a:ext cx="641201" cy="184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/>
              <a:t>・</a:t>
            </a:r>
            <a:endParaRPr lang="en-US" altLang="ja-JP"/>
          </a:p>
          <a:p>
            <a:r>
              <a:rPr lang="en-US"/>
              <a:t>・</a:t>
            </a:r>
          </a:p>
          <a:p>
            <a:r>
              <a:rPr lang="en-US"/>
              <a:t>・</a:t>
            </a:r>
          </a:p>
        </p:txBody>
      </p:sp>
      <p:sp>
        <p:nvSpPr>
          <p:cNvPr id="23" name="サイズが大きいほど調整する重みが増えてしまう">
            <a:extLst>
              <a:ext uri="{FF2B5EF4-FFF2-40B4-BE49-F238E27FC236}">
                <a16:creationId xmlns:a16="http://schemas.microsoft.com/office/drawing/2014/main" id="{1D8D7D50-F361-5365-A47D-E51A4AB5B2E5}"/>
              </a:ext>
            </a:extLst>
          </p:cNvPr>
          <p:cNvSpPr txBox="1"/>
          <p:nvPr/>
        </p:nvSpPr>
        <p:spPr>
          <a:xfrm>
            <a:off x="13646156" y="10231067"/>
            <a:ext cx="804707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10</a:t>
            </a:r>
            <a:endParaRPr/>
          </a:p>
        </p:txBody>
      </p:sp>
      <p:sp>
        <p:nvSpPr>
          <p:cNvPr id="24" name="サイズが大きいほど調整する重みが増えてしまう">
            <a:extLst>
              <a:ext uri="{FF2B5EF4-FFF2-40B4-BE49-F238E27FC236}">
                <a16:creationId xmlns:a16="http://schemas.microsoft.com/office/drawing/2014/main" id="{D5724A0E-F740-0D79-30FB-623456CB7E71}"/>
              </a:ext>
            </a:extLst>
          </p:cNvPr>
          <p:cNvSpPr txBox="1"/>
          <p:nvPr/>
        </p:nvSpPr>
        <p:spPr>
          <a:xfrm>
            <a:off x="9055493" y="10884756"/>
            <a:ext cx="2559996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1048576</a:t>
            </a:r>
            <a:endParaRPr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346F3E0-3755-A442-576B-6553CD632249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10640291" y="2670464"/>
            <a:ext cx="3103420" cy="93244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149D73D-A4E0-B1A0-F928-1ECEF766591B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0640291" y="8757672"/>
            <a:ext cx="3103420" cy="100717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59A865E-4B7F-5574-2571-0F2C35529117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0640291" y="2660438"/>
            <a:ext cx="3103420" cy="198039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FEC60EC-E54B-910D-1BA9-33D568E9B80F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0640291" y="2670464"/>
            <a:ext cx="3103420" cy="517347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5FA269B-E05D-BB68-894A-A5E62113AF1D}"/>
              </a:ext>
            </a:extLst>
          </p:cNvPr>
          <p:cNvCxnSpPr>
            <a:cxnSpLocks/>
          </p:cNvCxnSpPr>
          <p:nvPr/>
        </p:nvCxnSpPr>
        <p:spPr>
          <a:xfrm>
            <a:off x="10656386" y="2680490"/>
            <a:ext cx="3087325" cy="609637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2178B7E-3685-917E-4D1D-BAC4819410D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640291" y="3584193"/>
            <a:ext cx="3103420" cy="1871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E11D31E-295D-ED4F-2BB7-41D92FE0044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0624196" y="3601778"/>
            <a:ext cx="3119515" cy="103905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C5F988A-1189-AFE6-1143-102D62373AB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0656386" y="3612938"/>
            <a:ext cx="3087325" cy="42310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690824C-879C-1711-7381-9DC106AAB851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0640291" y="3598259"/>
            <a:ext cx="3103420" cy="515941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4812FAE2-582D-95F7-C446-C1E1D26CFD2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656091" y="3602912"/>
            <a:ext cx="3087620" cy="100011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CBBEF1E-0EDA-D3D0-F11E-4E3DD5DAD15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0640290" y="4616914"/>
            <a:ext cx="3103421" cy="2391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5CE39A5-75AB-56AC-6C10-7339032999F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0624195" y="4631143"/>
            <a:ext cx="3119516" cy="32128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D1C8137-0C04-50C0-0EF7-8DB510855D98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0608247" y="4621942"/>
            <a:ext cx="3135464" cy="413573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9FB317A-3740-C910-B878-F56018D6F3C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623572" y="3602912"/>
            <a:ext cx="3120139" cy="422559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BC99CEF-71FA-FFAB-123C-A1819C57A95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0655616" y="4640829"/>
            <a:ext cx="3088095" cy="314320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D203DF9-7EE9-2BBD-43D1-021F36D57C05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0608246" y="7824747"/>
            <a:ext cx="3135465" cy="191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C61BBA3B-F2FA-C1FC-5EA6-EEDF535725AD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0623572" y="7838639"/>
            <a:ext cx="3120139" cy="91903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2117D1F9-2816-7648-BD0B-C71BC7275C82}"/>
              </a:ext>
            </a:extLst>
          </p:cNvPr>
          <p:cNvCxnSpPr>
            <a:cxnSpLocks/>
          </p:cNvCxnSpPr>
          <p:nvPr/>
        </p:nvCxnSpPr>
        <p:spPr>
          <a:xfrm>
            <a:off x="10623571" y="8754007"/>
            <a:ext cx="3135465" cy="191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406212A-603B-2074-EA90-339928B1865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0655615" y="7843943"/>
            <a:ext cx="3088096" cy="92375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6B37FF2-D573-EFD1-6BD5-FFB08C17B9BE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0670939" y="4640829"/>
            <a:ext cx="3072772" cy="414076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A8581D91-2BE9-933B-9176-CCA6639813D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654844" y="3602912"/>
            <a:ext cx="3088867" cy="51933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B81FFCC9-22E3-6BC6-B113-145D5C3BD9C6}"/>
              </a:ext>
            </a:extLst>
          </p:cNvPr>
          <p:cNvCxnSpPr>
            <a:cxnSpLocks/>
          </p:cNvCxnSpPr>
          <p:nvPr/>
        </p:nvCxnSpPr>
        <p:spPr>
          <a:xfrm flipV="1">
            <a:off x="10642352" y="4561980"/>
            <a:ext cx="3088867" cy="51933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827ADBFD-DC6E-1563-0D2C-F3F3EA3FA63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682661" y="3602912"/>
            <a:ext cx="3061050" cy="611051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5E60C69F-0646-A5F0-51FB-37F0A7E19370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0640291" y="7843943"/>
            <a:ext cx="3103420" cy="194260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3" name="サイズが大きいほど調整する重みが増えてしまう">
            <a:extLst>
              <a:ext uri="{FF2B5EF4-FFF2-40B4-BE49-F238E27FC236}">
                <a16:creationId xmlns:a16="http://schemas.microsoft.com/office/drawing/2014/main" id="{747A7E31-A65F-8AF4-3BBF-595B8532AC93}"/>
              </a:ext>
            </a:extLst>
          </p:cNvPr>
          <p:cNvSpPr txBox="1"/>
          <p:nvPr/>
        </p:nvSpPr>
        <p:spPr>
          <a:xfrm>
            <a:off x="15334746" y="2361569"/>
            <a:ext cx="8532785" cy="184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入力サイズが28×28</a:t>
            </a:r>
          </a:p>
          <a:p>
            <a:r>
              <a:rPr lang="en-US"/>
              <a:t>入力層と1つ目の中間層の間の重み</a:t>
            </a:r>
          </a:p>
          <a:p>
            <a:r>
              <a:rPr lang="en-US"/>
              <a:t>784×10 = 7850</a:t>
            </a:r>
            <a:endParaRPr/>
          </a:p>
        </p:txBody>
      </p:sp>
      <p:sp>
        <p:nvSpPr>
          <p:cNvPr id="21" name="サイズが大きいほど調整する重みが増えてしまう">
            <a:extLst>
              <a:ext uri="{FF2B5EF4-FFF2-40B4-BE49-F238E27FC236}">
                <a16:creationId xmlns:a16="http://schemas.microsoft.com/office/drawing/2014/main" id="{F2C84DB8-C384-4911-1CB9-C73B8DEFE58D}"/>
              </a:ext>
            </a:extLst>
          </p:cNvPr>
          <p:cNvSpPr txBox="1"/>
          <p:nvPr/>
        </p:nvSpPr>
        <p:spPr>
          <a:xfrm>
            <a:off x="15334746" y="5996258"/>
            <a:ext cx="8532785" cy="184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入力サイズが224×224</a:t>
            </a:r>
          </a:p>
          <a:p>
            <a:r>
              <a:rPr lang="en-US"/>
              <a:t>入力層と1つ目の中間層の間の重み</a:t>
            </a:r>
          </a:p>
          <a:p>
            <a:r>
              <a:rPr lang="en-US"/>
              <a:t>50176×10 = 501760</a:t>
            </a:r>
            <a:endParaRPr/>
          </a:p>
        </p:txBody>
      </p:sp>
      <p:sp>
        <p:nvSpPr>
          <p:cNvPr id="25" name="サイズが大きいほど調整する重みが増えてしまう">
            <a:extLst>
              <a:ext uri="{FF2B5EF4-FFF2-40B4-BE49-F238E27FC236}">
                <a16:creationId xmlns:a16="http://schemas.microsoft.com/office/drawing/2014/main" id="{81343EAC-4282-DAC8-1CD0-29E73DB874B0}"/>
              </a:ext>
            </a:extLst>
          </p:cNvPr>
          <p:cNvSpPr txBox="1"/>
          <p:nvPr/>
        </p:nvSpPr>
        <p:spPr>
          <a:xfrm>
            <a:off x="15189767" y="9630947"/>
            <a:ext cx="9686563" cy="184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/>
              <a:t>入力サイズが1024×1024</a:t>
            </a:r>
          </a:p>
          <a:p>
            <a:r>
              <a:rPr lang="en-US"/>
              <a:t>入力層と1つ目の中間層の間の重み</a:t>
            </a:r>
          </a:p>
          <a:p>
            <a:r>
              <a:rPr lang="en-US" altLang="ja-JP"/>
              <a:t>1048576</a:t>
            </a:r>
            <a:r>
              <a:rPr lang="en-US"/>
              <a:t>×10 = </a:t>
            </a:r>
            <a:r>
              <a:rPr lang="en-US" altLang="ja-JP"/>
              <a:t>10485760</a:t>
            </a:r>
          </a:p>
        </p:txBody>
      </p:sp>
      <p:sp>
        <p:nvSpPr>
          <p:cNvPr id="28" name="サイズが大きいほど調整する重みが増えてしまう">
            <a:extLst>
              <a:ext uri="{FF2B5EF4-FFF2-40B4-BE49-F238E27FC236}">
                <a16:creationId xmlns:a16="http://schemas.microsoft.com/office/drawing/2014/main" id="{25189DE4-4944-BB9C-D0EC-136966A889A5}"/>
              </a:ext>
            </a:extLst>
          </p:cNvPr>
          <p:cNvSpPr txBox="1"/>
          <p:nvPr/>
        </p:nvSpPr>
        <p:spPr>
          <a:xfrm>
            <a:off x="8063970" y="12386209"/>
            <a:ext cx="13644761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sz="4800"/>
              <a:t>サイズが大きいほど調整する重みが増えてしまう</a:t>
            </a:r>
          </a:p>
        </p:txBody>
      </p:sp>
    </p:spTree>
    <p:extLst>
      <p:ext uri="{BB962C8B-B14F-4D97-AF65-F5344CB8AC3E}">
        <p14:creationId xmlns:p14="http://schemas.microsoft.com/office/powerpoint/2010/main" val="32617356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矢印"/>
          <p:cNvSpPr/>
          <p:nvPr/>
        </p:nvSpPr>
        <p:spPr>
          <a:xfrm>
            <a:off x="7439233" y="590969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300" name="MLPでは画像サイズを１次元にして入力する→画像サイズ分の重みが存在"/>
          <p:cNvSpPr txBox="1"/>
          <p:nvPr/>
        </p:nvSpPr>
        <p:spPr>
          <a:xfrm>
            <a:off x="5208049" y="787132"/>
            <a:ext cx="18381635" cy="68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MLPでは画像サイズを１次元にして入力する→</a:t>
            </a:r>
            <a:r>
              <a:rPr lang="ja-JP" altLang="en-US"/>
              <a:t>画像の</a:t>
            </a:r>
            <a:r>
              <a:rPr lang="en-US" altLang="ja-JP"/>
              <a:t>2</a:t>
            </a:r>
            <a:r>
              <a:rPr lang="ja-JP" altLang="en-US"/>
              <a:t>次元の特徴を失う</a:t>
            </a:r>
            <a:endParaRPr/>
          </a:p>
        </p:txBody>
      </p:sp>
      <p:sp>
        <p:nvSpPr>
          <p:cNvPr id="2" name="MLPでは画像サイズを１次元にして入力する→画像サイズ分の重みが存在">
            <a:extLst>
              <a:ext uri="{FF2B5EF4-FFF2-40B4-BE49-F238E27FC236}">
                <a16:creationId xmlns:a16="http://schemas.microsoft.com/office/drawing/2014/main" id="{7215FAE5-3936-7A4C-4870-648073510F6B}"/>
              </a:ext>
            </a:extLst>
          </p:cNvPr>
          <p:cNvSpPr txBox="1"/>
          <p:nvPr/>
        </p:nvSpPr>
        <p:spPr>
          <a:xfrm>
            <a:off x="348193" y="729635"/>
            <a:ext cx="4369786" cy="76739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sz="4800"/>
              <a:t>MLP</a:t>
            </a:r>
            <a:r>
              <a:rPr lang="ja-JP" altLang="en-US" sz="4800"/>
              <a:t>の問題点</a:t>
            </a:r>
            <a:r>
              <a:rPr lang="en-US" altLang="ja-JP" sz="4800"/>
              <a:t>2</a:t>
            </a:r>
            <a:endParaRPr sz="4800"/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327CC8D0-D103-352A-CA86-DED9031057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17961" r="50171" b="79184"/>
          <a:stretch/>
        </p:blipFill>
        <p:spPr>
          <a:xfrm rot="5400000">
            <a:off x="17752380" y="2857482"/>
            <a:ext cx="2293513" cy="2235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 descr="QR コード&#10;&#10;自動的に生成された説明">
            <a:extLst>
              <a:ext uri="{FF2B5EF4-FFF2-40B4-BE49-F238E27FC236}">
                <a16:creationId xmlns:a16="http://schemas.microsoft.com/office/drawing/2014/main" id="{A9FB9014-AFBA-43A1-F681-B26C635076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t="21001" r="49396" b="76144"/>
          <a:stretch/>
        </p:blipFill>
        <p:spPr>
          <a:xfrm rot="5400000">
            <a:off x="17752380" y="5150994"/>
            <a:ext cx="2293513" cy="2235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 descr="QR コード&#10;&#10;自動的に生成された説明">
            <a:extLst>
              <a:ext uri="{FF2B5EF4-FFF2-40B4-BE49-F238E27FC236}">
                <a16:creationId xmlns:a16="http://schemas.microsoft.com/office/drawing/2014/main" id="{DC4F5CF7-AE8B-6803-557E-65E79C7F33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0" t="58886" r="49864" b="38259"/>
          <a:stretch/>
        </p:blipFill>
        <p:spPr>
          <a:xfrm rot="5400000">
            <a:off x="17752380" y="11725212"/>
            <a:ext cx="2293513" cy="2235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 descr="QR コード&#10;&#10;自動的に生成された説明">
            <a:extLst>
              <a:ext uri="{FF2B5EF4-FFF2-40B4-BE49-F238E27FC236}">
                <a16:creationId xmlns:a16="http://schemas.microsoft.com/office/drawing/2014/main" id="{40A40FAE-C325-F3D1-444A-2C85534278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" t="56243" r="50000" b="40902"/>
          <a:stretch/>
        </p:blipFill>
        <p:spPr>
          <a:xfrm rot="5400000">
            <a:off x="17752380" y="9426593"/>
            <a:ext cx="2293513" cy="223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MLPでは画像サイズを１次元にして入力する→画像サイズ分の重みが存在">
            <a:extLst>
              <a:ext uri="{FF2B5EF4-FFF2-40B4-BE49-F238E27FC236}">
                <a16:creationId xmlns:a16="http://schemas.microsoft.com/office/drawing/2014/main" id="{A8FF9B54-2A8D-FA54-0EE4-B0720B563153}"/>
              </a:ext>
            </a:extLst>
          </p:cNvPr>
          <p:cNvSpPr txBox="1"/>
          <p:nvPr/>
        </p:nvSpPr>
        <p:spPr>
          <a:xfrm rot="5400000">
            <a:off x="18319607" y="6782630"/>
            <a:ext cx="1103638" cy="68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/>
              <a:t>・・・</a:t>
            </a:r>
            <a:endParaRPr/>
          </a:p>
        </p:txBody>
      </p:sp>
      <p:pic>
        <p:nvPicPr>
          <p:cNvPr id="11" name="図 10" descr="QR コード&#10;&#10;自動的に生成された説明">
            <a:extLst>
              <a:ext uri="{FF2B5EF4-FFF2-40B4-BE49-F238E27FC236}">
                <a16:creationId xmlns:a16="http://schemas.microsoft.com/office/drawing/2014/main" id="{6321C316-7A99-8B2C-49E0-044977336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17961" r="50171" b="38281"/>
          <a:stretch/>
        </p:blipFill>
        <p:spPr>
          <a:xfrm>
            <a:off x="788086" y="3437655"/>
            <a:ext cx="5834463" cy="5556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図 11" descr="QR コード&#10;&#10;自動的に生成された説明">
            <a:extLst>
              <a:ext uri="{FF2B5EF4-FFF2-40B4-BE49-F238E27FC236}">
                <a16:creationId xmlns:a16="http://schemas.microsoft.com/office/drawing/2014/main" id="{87952684-76DC-F24E-ECF4-BFD73C1853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17961" r="50171" b="79133"/>
          <a:stretch/>
        </p:blipFill>
        <p:spPr>
          <a:xfrm>
            <a:off x="9525919" y="2290235"/>
            <a:ext cx="5834463" cy="368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図 12" descr="QR コード&#10;&#10;自動的に生成された説明">
            <a:extLst>
              <a:ext uri="{FF2B5EF4-FFF2-40B4-BE49-F238E27FC236}">
                <a16:creationId xmlns:a16="http://schemas.microsoft.com/office/drawing/2014/main" id="{22FFFBA9-0546-7C63-7B3D-E94E4DCA9E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59004" r="50171" b="38281"/>
          <a:stretch/>
        </p:blipFill>
        <p:spPr>
          <a:xfrm>
            <a:off x="9525919" y="10466387"/>
            <a:ext cx="5834463" cy="3448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図 13" descr="QR コード&#10;&#10;自動的に生成された説明">
            <a:extLst>
              <a:ext uri="{FF2B5EF4-FFF2-40B4-BE49-F238E27FC236}">
                <a16:creationId xmlns:a16="http://schemas.microsoft.com/office/drawing/2014/main" id="{57855B27-EC15-D508-EF82-22C28DA22F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56290" r="50171" b="40994"/>
          <a:stretch/>
        </p:blipFill>
        <p:spPr>
          <a:xfrm>
            <a:off x="9525919" y="9888301"/>
            <a:ext cx="5834463" cy="3448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図 14" descr="QR コード&#10;&#10;自動的に生成された説明">
            <a:extLst>
              <a:ext uri="{FF2B5EF4-FFF2-40B4-BE49-F238E27FC236}">
                <a16:creationId xmlns:a16="http://schemas.microsoft.com/office/drawing/2014/main" id="{DDE8C58E-DE0C-2FE8-1205-FCBE12A277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53482" r="50171" b="43802"/>
          <a:stretch/>
        </p:blipFill>
        <p:spPr>
          <a:xfrm>
            <a:off x="9525919" y="9310218"/>
            <a:ext cx="5834463" cy="3448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図 15" descr="QR コード&#10;&#10;自動的に生成された説明">
            <a:extLst>
              <a:ext uri="{FF2B5EF4-FFF2-40B4-BE49-F238E27FC236}">
                <a16:creationId xmlns:a16="http://schemas.microsoft.com/office/drawing/2014/main" id="{E4F66EF1-5BB0-92C8-E6BB-8D62AF5ECB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50257" r="50171" b="47027"/>
          <a:stretch/>
        </p:blipFill>
        <p:spPr>
          <a:xfrm>
            <a:off x="9525919" y="8732135"/>
            <a:ext cx="5834463" cy="3448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図 16" descr="QR コード&#10;&#10;自動的に生成された説明">
            <a:extLst>
              <a:ext uri="{FF2B5EF4-FFF2-40B4-BE49-F238E27FC236}">
                <a16:creationId xmlns:a16="http://schemas.microsoft.com/office/drawing/2014/main" id="{4E16BBCA-3885-CBE9-CF9C-705A9BD9C8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46997" r="50171" b="50658"/>
          <a:stretch/>
        </p:blipFill>
        <p:spPr>
          <a:xfrm>
            <a:off x="9525919" y="8201117"/>
            <a:ext cx="5834463" cy="29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図 17" descr="QR コード&#10;&#10;自動的に生成された説明">
            <a:extLst>
              <a:ext uri="{FF2B5EF4-FFF2-40B4-BE49-F238E27FC236}">
                <a16:creationId xmlns:a16="http://schemas.microsoft.com/office/drawing/2014/main" id="{73C29B7B-91E4-A240-0E6B-9543DEB9D6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44201" r="50171" b="53188"/>
          <a:stretch/>
        </p:blipFill>
        <p:spPr>
          <a:xfrm>
            <a:off x="9525919" y="7636325"/>
            <a:ext cx="5834463" cy="3315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図 18" descr="QR コード&#10;&#10;自動的に生成された説明">
            <a:extLst>
              <a:ext uri="{FF2B5EF4-FFF2-40B4-BE49-F238E27FC236}">
                <a16:creationId xmlns:a16="http://schemas.microsoft.com/office/drawing/2014/main" id="{FB7BC6E2-BA64-B50D-015D-ED81F94129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40881" r="50171" b="55998"/>
          <a:stretch/>
        </p:blipFill>
        <p:spPr>
          <a:xfrm>
            <a:off x="9525919" y="7006765"/>
            <a:ext cx="5834463" cy="3963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図 19" descr="QR コード&#10;&#10;自動的に生成された説明">
            <a:extLst>
              <a:ext uri="{FF2B5EF4-FFF2-40B4-BE49-F238E27FC236}">
                <a16:creationId xmlns:a16="http://schemas.microsoft.com/office/drawing/2014/main" id="{BA317403-4200-B042-F699-877C1ECDEC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37923" r="50171" b="59171"/>
          <a:stretch/>
        </p:blipFill>
        <p:spPr>
          <a:xfrm>
            <a:off x="9525919" y="6404579"/>
            <a:ext cx="5834463" cy="368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図 20" descr="QR コード&#10;&#10;自動的に生成された説明">
            <a:extLst>
              <a:ext uri="{FF2B5EF4-FFF2-40B4-BE49-F238E27FC236}">
                <a16:creationId xmlns:a16="http://schemas.microsoft.com/office/drawing/2014/main" id="{6096A683-61BF-1F6D-21C2-952790E7A9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34936" r="50171" b="62285"/>
          <a:stretch/>
        </p:blipFill>
        <p:spPr>
          <a:xfrm>
            <a:off x="9525919" y="5818434"/>
            <a:ext cx="5834463" cy="352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図 21" descr="QR コード&#10;&#10;自動的に生成された説明">
            <a:extLst>
              <a:ext uri="{FF2B5EF4-FFF2-40B4-BE49-F238E27FC236}">
                <a16:creationId xmlns:a16="http://schemas.microsoft.com/office/drawing/2014/main" id="{0B1ECED0-B2F6-3549-2CD3-EBCE747CD3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31521" r="50171" b="65358"/>
          <a:stretch/>
        </p:blipFill>
        <p:spPr>
          <a:xfrm>
            <a:off x="9525919" y="5188874"/>
            <a:ext cx="5834463" cy="3963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図 22" descr="QR コード&#10;&#10;自動的に生成された説明">
            <a:extLst>
              <a:ext uri="{FF2B5EF4-FFF2-40B4-BE49-F238E27FC236}">
                <a16:creationId xmlns:a16="http://schemas.microsoft.com/office/drawing/2014/main" id="{D2A12674-CD1F-9DF9-DEB6-9734AF8944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29382" r="50171" b="68344"/>
          <a:stretch/>
        </p:blipFill>
        <p:spPr>
          <a:xfrm>
            <a:off x="9525919" y="4666897"/>
            <a:ext cx="5834463" cy="288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図 23" descr="QR コード&#10;&#10;自動的に生成された説明">
            <a:extLst>
              <a:ext uri="{FF2B5EF4-FFF2-40B4-BE49-F238E27FC236}">
                <a16:creationId xmlns:a16="http://schemas.microsoft.com/office/drawing/2014/main" id="{C8251A8C-A2FF-3C25-9AEC-988F5F01F9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26764" r="50171" b="70583"/>
          <a:stretch/>
        </p:blipFill>
        <p:spPr>
          <a:xfrm>
            <a:off x="9525919" y="4096794"/>
            <a:ext cx="5834463" cy="336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図 24" descr="QR コード&#10;&#10;自動的に生成された説明">
            <a:extLst>
              <a:ext uri="{FF2B5EF4-FFF2-40B4-BE49-F238E27FC236}">
                <a16:creationId xmlns:a16="http://schemas.microsoft.com/office/drawing/2014/main" id="{47CF6E50-203A-A7CE-035C-9970300A38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23940" r="50171" b="73154"/>
          <a:stretch/>
        </p:blipFill>
        <p:spPr>
          <a:xfrm>
            <a:off x="9525919" y="3494607"/>
            <a:ext cx="5834463" cy="3689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図 25" descr="QR コード&#10;&#10;自動的に生成された説明">
            <a:extLst>
              <a:ext uri="{FF2B5EF4-FFF2-40B4-BE49-F238E27FC236}">
                <a16:creationId xmlns:a16="http://schemas.microsoft.com/office/drawing/2014/main" id="{32B3CABE-A5F2-D34D-C9EF-344013B48B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20850" r="50171" b="76245"/>
          <a:stretch/>
        </p:blipFill>
        <p:spPr>
          <a:xfrm>
            <a:off x="9525919" y="2892421"/>
            <a:ext cx="5834463" cy="3689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右矢印 35">
            <a:extLst>
              <a:ext uri="{FF2B5EF4-FFF2-40B4-BE49-F238E27FC236}">
                <a16:creationId xmlns:a16="http://schemas.microsoft.com/office/drawing/2014/main" id="{F9BF214C-57DA-B962-232C-3C262F3A3A8E}"/>
              </a:ext>
            </a:extLst>
          </p:cNvPr>
          <p:cNvSpPr/>
          <p:nvPr/>
        </p:nvSpPr>
        <p:spPr>
          <a:xfrm rot="565356">
            <a:off x="15905018" y="2530137"/>
            <a:ext cx="2621774" cy="417702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7" name="右矢印 36">
            <a:extLst>
              <a:ext uri="{FF2B5EF4-FFF2-40B4-BE49-F238E27FC236}">
                <a16:creationId xmlns:a16="http://schemas.microsoft.com/office/drawing/2014/main" id="{A1BBEF1C-F040-0374-2EF3-675D63432F63}"/>
              </a:ext>
            </a:extLst>
          </p:cNvPr>
          <p:cNvSpPr/>
          <p:nvPr/>
        </p:nvSpPr>
        <p:spPr>
          <a:xfrm rot="2275908">
            <a:off x="15691870" y="3869519"/>
            <a:ext cx="3078321" cy="417273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9" name="MLPでは画像サイズを１次元にして入力する→画像サイズ分の重みが存在">
            <a:extLst>
              <a:ext uri="{FF2B5EF4-FFF2-40B4-BE49-F238E27FC236}">
                <a16:creationId xmlns:a16="http://schemas.microsoft.com/office/drawing/2014/main" id="{1FDDF00C-4FFF-5856-0A80-84F17D6386B7}"/>
              </a:ext>
            </a:extLst>
          </p:cNvPr>
          <p:cNvSpPr txBox="1"/>
          <p:nvPr/>
        </p:nvSpPr>
        <p:spPr>
          <a:xfrm rot="5400000">
            <a:off x="16522060" y="5736645"/>
            <a:ext cx="1103638" cy="68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/>
              <a:t>・・・</a:t>
            </a:r>
            <a:endParaRPr/>
          </a:p>
        </p:txBody>
      </p:sp>
      <p:sp>
        <p:nvSpPr>
          <p:cNvPr id="40" name="右矢印 39">
            <a:extLst>
              <a:ext uri="{FF2B5EF4-FFF2-40B4-BE49-F238E27FC236}">
                <a16:creationId xmlns:a16="http://schemas.microsoft.com/office/drawing/2014/main" id="{34DEFFC9-7024-BFCB-449D-1E54E5F5EB9E}"/>
              </a:ext>
            </a:extLst>
          </p:cNvPr>
          <p:cNvSpPr/>
          <p:nvPr/>
        </p:nvSpPr>
        <p:spPr>
          <a:xfrm rot="20602929">
            <a:off x="15855276" y="9485511"/>
            <a:ext cx="2621774" cy="417702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1" name="右矢印 40">
            <a:extLst>
              <a:ext uri="{FF2B5EF4-FFF2-40B4-BE49-F238E27FC236}">
                <a16:creationId xmlns:a16="http://schemas.microsoft.com/office/drawing/2014/main" id="{DDC0C621-1661-42E8-D4DE-4185EED93EB5}"/>
              </a:ext>
            </a:extLst>
          </p:cNvPr>
          <p:cNvSpPr/>
          <p:nvPr/>
        </p:nvSpPr>
        <p:spPr>
          <a:xfrm rot="1653226">
            <a:off x="15776994" y="11049090"/>
            <a:ext cx="2621774" cy="417702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2" name="矢印">
            <a:extLst>
              <a:ext uri="{FF2B5EF4-FFF2-40B4-BE49-F238E27FC236}">
                <a16:creationId xmlns:a16="http://schemas.microsoft.com/office/drawing/2014/main" id="{230347CA-08FB-A750-AFF2-74B90A086464}"/>
              </a:ext>
            </a:extLst>
          </p:cNvPr>
          <p:cNvSpPr/>
          <p:nvPr/>
        </p:nvSpPr>
        <p:spPr>
          <a:xfrm>
            <a:off x="19978476" y="5954062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A262E62-3E38-26DF-C217-FA838C5FE6A5}"/>
              </a:ext>
            </a:extLst>
          </p:cNvPr>
          <p:cNvSpPr txBox="1"/>
          <p:nvPr/>
        </p:nvSpPr>
        <p:spPr>
          <a:xfrm>
            <a:off x="21904784" y="6276774"/>
            <a:ext cx="1683153" cy="8504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sym typeface="Canela Text Regular"/>
              </a:rPr>
              <a:t>MLP</a:t>
            </a:r>
            <a:endParaRPr kumimoji="0" lang="ja-JP" altLang="en-US" sz="5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395194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NN"/>
          <p:cNvSpPr txBox="1"/>
          <p:nvPr/>
        </p:nvSpPr>
        <p:spPr>
          <a:xfrm>
            <a:off x="5051430" y="457381"/>
            <a:ext cx="14281154" cy="96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CNN</a:t>
            </a:r>
            <a:r>
              <a:rPr lang="en-US"/>
              <a:t> : Convolutional Neural Network</a:t>
            </a:r>
          </a:p>
        </p:txBody>
      </p:sp>
      <p:sp>
        <p:nvSpPr>
          <p:cNvPr id="307" name="畳み込み層とプーリング層が繰り返されるニューラルネットワーク"/>
          <p:cNvSpPr txBox="1"/>
          <p:nvPr/>
        </p:nvSpPr>
        <p:spPr>
          <a:xfrm>
            <a:off x="4700467" y="1912021"/>
            <a:ext cx="1607362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畳み込み層とプーリング層が繰り返されるニューラルネットワーク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323D4E1-E6FA-4DD3-ABE2-D212F18096CF}"/>
              </a:ext>
            </a:extLst>
          </p:cNvPr>
          <p:cNvSpPr/>
          <p:nvPr/>
        </p:nvSpPr>
        <p:spPr>
          <a:xfrm>
            <a:off x="835848" y="4913910"/>
            <a:ext cx="3238500" cy="32385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23C8A1-145C-4FDC-9473-74C7EACC5D7D}"/>
              </a:ext>
            </a:extLst>
          </p:cNvPr>
          <p:cNvSpPr/>
          <p:nvPr/>
        </p:nvSpPr>
        <p:spPr>
          <a:xfrm>
            <a:off x="4602365" y="4609110"/>
            <a:ext cx="3238500" cy="323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DA2F6F-B10F-403C-A163-D82AB2C0BBD8}"/>
              </a:ext>
            </a:extLst>
          </p:cNvPr>
          <p:cNvSpPr/>
          <p:nvPr/>
        </p:nvSpPr>
        <p:spPr>
          <a:xfrm>
            <a:off x="4754765" y="4761510"/>
            <a:ext cx="3238500" cy="3238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5F857E3-341C-453A-BDEC-0EF1FCDF905C}"/>
              </a:ext>
            </a:extLst>
          </p:cNvPr>
          <p:cNvSpPr/>
          <p:nvPr/>
        </p:nvSpPr>
        <p:spPr>
          <a:xfrm>
            <a:off x="4907165" y="4913910"/>
            <a:ext cx="3238500" cy="323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AF19B2-12FB-4A45-ABB7-9C4C474746D8}"/>
              </a:ext>
            </a:extLst>
          </p:cNvPr>
          <p:cNvSpPr/>
          <p:nvPr/>
        </p:nvSpPr>
        <p:spPr>
          <a:xfrm>
            <a:off x="5059565" y="5066310"/>
            <a:ext cx="3238500" cy="3238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BDE8B53-2547-4F6E-81C4-8D46A6018C4F}"/>
              </a:ext>
            </a:extLst>
          </p:cNvPr>
          <p:cNvSpPr/>
          <p:nvPr/>
        </p:nvSpPr>
        <p:spPr>
          <a:xfrm>
            <a:off x="5211965" y="5218710"/>
            <a:ext cx="3238500" cy="323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63CCD54-70C7-4F35-9B4C-ADDF2C155FC1}"/>
              </a:ext>
            </a:extLst>
          </p:cNvPr>
          <p:cNvSpPr/>
          <p:nvPr/>
        </p:nvSpPr>
        <p:spPr>
          <a:xfrm>
            <a:off x="5364365" y="5371110"/>
            <a:ext cx="3238500" cy="3238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75F4F4-30F2-47C1-9D5D-1FC74CE7C484}"/>
              </a:ext>
            </a:extLst>
          </p:cNvPr>
          <p:cNvSpPr/>
          <p:nvPr/>
        </p:nvSpPr>
        <p:spPr>
          <a:xfrm>
            <a:off x="5516765" y="5523510"/>
            <a:ext cx="3238500" cy="323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FE096DA-29E8-4BC8-B6C6-B24EB845D6A1}"/>
              </a:ext>
            </a:extLst>
          </p:cNvPr>
          <p:cNvSpPr/>
          <p:nvPr/>
        </p:nvSpPr>
        <p:spPr>
          <a:xfrm>
            <a:off x="9077620" y="5014276"/>
            <a:ext cx="2528534" cy="2528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A410A80-CA87-4AA9-9E42-7BD9C1F79E73}"/>
              </a:ext>
            </a:extLst>
          </p:cNvPr>
          <p:cNvSpPr/>
          <p:nvPr/>
        </p:nvSpPr>
        <p:spPr>
          <a:xfrm>
            <a:off x="9230020" y="5166676"/>
            <a:ext cx="2528534" cy="25285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8EC9ED6-0263-448D-873E-0A38FF97265B}"/>
              </a:ext>
            </a:extLst>
          </p:cNvPr>
          <p:cNvSpPr/>
          <p:nvPr/>
        </p:nvSpPr>
        <p:spPr>
          <a:xfrm>
            <a:off x="9382420" y="5319076"/>
            <a:ext cx="2528534" cy="2528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54283C4-E33C-4881-95B1-C93A45DD02D0}"/>
              </a:ext>
            </a:extLst>
          </p:cNvPr>
          <p:cNvSpPr/>
          <p:nvPr/>
        </p:nvSpPr>
        <p:spPr>
          <a:xfrm>
            <a:off x="9534820" y="5471476"/>
            <a:ext cx="2528534" cy="25285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0139E83-67B7-4B77-AD05-31EF76085E9B}"/>
              </a:ext>
            </a:extLst>
          </p:cNvPr>
          <p:cNvSpPr/>
          <p:nvPr/>
        </p:nvSpPr>
        <p:spPr>
          <a:xfrm>
            <a:off x="9687220" y="5623876"/>
            <a:ext cx="2528534" cy="2528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D809702-78A1-46F6-A242-A3143951D9BF}"/>
              </a:ext>
            </a:extLst>
          </p:cNvPr>
          <p:cNvSpPr/>
          <p:nvPr/>
        </p:nvSpPr>
        <p:spPr>
          <a:xfrm>
            <a:off x="9839620" y="5776276"/>
            <a:ext cx="2528534" cy="25285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AF88494-C92D-48DA-8CA5-B0EE53A2E9CB}"/>
              </a:ext>
            </a:extLst>
          </p:cNvPr>
          <p:cNvSpPr/>
          <p:nvPr/>
        </p:nvSpPr>
        <p:spPr>
          <a:xfrm>
            <a:off x="9992020" y="5928676"/>
            <a:ext cx="2528534" cy="2528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6CE08D6-F21D-44C2-B4EC-7FEB6A5E4D8F}"/>
              </a:ext>
            </a:extLst>
          </p:cNvPr>
          <p:cNvSpPr/>
          <p:nvPr/>
        </p:nvSpPr>
        <p:spPr>
          <a:xfrm>
            <a:off x="12730385" y="5166676"/>
            <a:ext cx="1964001" cy="19640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76FD007-B018-4E3D-8AFA-446FEB896120}"/>
              </a:ext>
            </a:extLst>
          </p:cNvPr>
          <p:cNvSpPr/>
          <p:nvPr/>
        </p:nvSpPr>
        <p:spPr>
          <a:xfrm>
            <a:off x="12882785" y="5319076"/>
            <a:ext cx="1964001" cy="1964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C57A2F2-8320-4A01-9EC9-8BB89BDF79CC}"/>
              </a:ext>
            </a:extLst>
          </p:cNvPr>
          <p:cNvSpPr/>
          <p:nvPr/>
        </p:nvSpPr>
        <p:spPr>
          <a:xfrm>
            <a:off x="13035185" y="5471476"/>
            <a:ext cx="1964001" cy="19640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45B1FEC-DD23-45B0-A262-6B4D4C5C9315}"/>
              </a:ext>
            </a:extLst>
          </p:cNvPr>
          <p:cNvSpPr/>
          <p:nvPr/>
        </p:nvSpPr>
        <p:spPr>
          <a:xfrm>
            <a:off x="13187585" y="5623876"/>
            <a:ext cx="1964001" cy="1964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A7F03E1-FA63-4604-B819-D31210AFB582}"/>
              </a:ext>
            </a:extLst>
          </p:cNvPr>
          <p:cNvSpPr/>
          <p:nvPr/>
        </p:nvSpPr>
        <p:spPr>
          <a:xfrm>
            <a:off x="13339985" y="5776276"/>
            <a:ext cx="1964001" cy="19640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D569857-9FEA-4E50-B5BE-812E152EABA5}"/>
              </a:ext>
            </a:extLst>
          </p:cNvPr>
          <p:cNvSpPr/>
          <p:nvPr/>
        </p:nvSpPr>
        <p:spPr>
          <a:xfrm>
            <a:off x="13492385" y="5928676"/>
            <a:ext cx="1964001" cy="1964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AAF079D-CA48-4F10-892E-EEF2664CC501}"/>
              </a:ext>
            </a:extLst>
          </p:cNvPr>
          <p:cNvSpPr/>
          <p:nvPr/>
        </p:nvSpPr>
        <p:spPr>
          <a:xfrm>
            <a:off x="13644785" y="6081076"/>
            <a:ext cx="1964001" cy="19640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B68800C-A630-4E36-88C4-7512D54006BD}"/>
              </a:ext>
            </a:extLst>
          </p:cNvPr>
          <p:cNvSpPr/>
          <p:nvPr/>
        </p:nvSpPr>
        <p:spPr>
          <a:xfrm>
            <a:off x="13797185" y="6233476"/>
            <a:ext cx="1964001" cy="1964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E7D6E6C-CA17-47D1-B774-14D24AFA5721}"/>
              </a:ext>
            </a:extLst>
          </p:cNvPr>
          <p:cNvSpPr/>
          <p:nvPr/>
        </p:nvSpPr>
        <p:spPr>
          <a:xfrm>
            <a:off x="16060009" y="5218710"/>
            <a:ext cx="1964001" cy="1964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99EA53-03A7-4C95-B744-42DA3F85A372}"/>
              </a:ext>
            </a:extLst>
          </p:cNvPr>
          <p:cNvSpPr/>
          <p:nvPr/>
        </p:nvSpPr>
        <p:spPr>
          <a:xfrm>
            <a:off x="16212409" y="5371110"/>
            <a:ext cx="1964001" cy="19640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881AE64-4C78-4576-B554-86A19EA6770E}"/>
              </a:ext>
            </a:extLst>
          </p:cNvPr>
          <p:cNvSpPr/>
          <p:nvPr/>
        </p:nvSpPr>
        <p:spPr>
          <a:xfrm>
            <a:off x="16364809" y="5523510"/>
            <a:ext cx="1964001" cy="1964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5CCF9E0-D11F-4E51-975D-3158EBBBBC82}"/>
              </a:ext>
            </a:extLst>
          </p:cNvPr>
          <p:cNvSpPr/>
          <p:nvPr/>
        </p:nvSpPr>
        <p:spPr>
          <a:xfrm>
            <a:off x="16517209" y="5675910"/>
            <a:ext cx="1964001" cy="19640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1FFEFCD-B0E7-4787-B2A0-B8D82A04D1B1}"/>
              </a:ext>
            </a:extLst>
          </p:cNvPr>
          <p:cNvSpPr/>
          <p:nvPr/>
        </p:nvSpPr>
        <p:spPr>
          <a:xfrm>
            <a:off x="16669609" y="5828310"/>
            <a:ext cx="1964001" cy="1964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2476789-40EA-4326-A3C8-6A4FAA349AE2}"/>
              </a:ext>
            </a:extLst>
          </p:cNvPr>
          <p:cNvSpPr/>
          <p:nvPr/>
        </p:nvSpPr>
        <p:spPr>
          <a:xfrm>
            <a:off x="16822009" y="5980710"/>
            <a:ext cx="1964001" cy="19640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E043DDE-4B08-4580-814E-6CA1D86E0F5B}"/>
              </a:ext>
            </a:extLst>
          </p:cNvPr>
          <p:cNvSpPr/>
          <p:nvPr/>
        </p:nvSpPr>
        <p:spPr>
          <a:xfrm>
            <a:off x="16974409" y="6133110"/>
            <a:ext cx="1964001" cy="1964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9D45597-1F03-481D-B7C9-A87C42C5D9F3}"/>
              </a:ext>
            </a:extLst>
          </p:cNvPr>
          <p:cNvSpPr/>
          <p:nvPr/>
        </p:nvSpPr>
        <p:spPr>
          <a:xfrm>
            <a:off x="17126809" y="6285510"/>
            <a:ext cx="1964001" cy="19640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0D29554-BC01-4123-B319-CD662836AB01}"/>
              </a:ext>
            </a:extLst>
          </p:cNvPr>
          <p:cNvSpPr/>
          <p:nvPr/>
        </p:nvSpPr>
        <p:spPr>
          <a:xfrm>
            <a:off x="20469296" y="4479461"/>
            <a:ext cx="304800" cy="4272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64B5D32-EDDD-4D69-B0F5-F7035BEFDD63}"/>
              </a:ext>
            </a:extLst>
          </p:cNvPr>
          <p:cNvSpPr/>
          <p:nvPr/>
        </p:nvSpPr>
        <p:spPr>
          <a:xfrm>
            <a:off x="22748447" y="5319076"/>
            <a:ext cx="304800" cy="2428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99B30DF-9BCD-4105-8C60-0CCF641CF19A}"/>
              </a:ext>
            </a:extLst>
          </p:cNvPr>
          <p:cNvSpPr/>
          <p:nvPr/>
        </p:nvSpPr>
        <p:spPr>
          <a:xfrm>
            <a:off x="1276135" y="5319076"/>
            <a:ext cx="509234" cy="50923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5AA9B71-D7B7-4AE4-B400-EE30511C9FFD}"/>
              </a:ext>
            </a:extLst>
          </p:cNvPr>
          <p:cNvSpPr/>
          <p:nvPr/>
        </p:nvSpPr>
        <p:spPr>
          <a:xfrm>
            <a:off x="5936731" y="7643176"/>
            <a:ext cx="509234" cy="50923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D81AFA0-B0BB-49AA-B5FA-2DD33531F17E}"/>
              </a:ext>
            </a:extLst>
          </p:cNvPr>
          <p:cNvSpPr/>
          <p:nvPr/>
        </p:nvSpPr>
        <p:spPr>
          <a:xfrm>
            <a:off x="10244956" y="6233476"/>
            <a:ext cx="429114" cy="42911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856C8AA-31D1-4A03-9379-CA484F660E03}"/>
              </a:ext>
            </a:extLst>
          </p:cNvPr>
          <p:cNvSpPr/>
          <p:nvPr/>
        </p:nvSpPr>
        <p:spPr>
          <a:xfrm>
            <a:off x="14169585" y="6615728"/>
            <a:ext cx="429114" cy="42911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5A27569-02F3-4B50-8554-4CD7683D7C5E}"/>
              </a:ext>
            </a:extLst>
          </p:cNvPr>
          <p:cNvCxnSpPr/>
          <p:nvPr/>
        </p:nvCxnSpPr>
        <p:spPr>
          <a:xfrm>
            <a:off x="1785369" y="5333119"/>
            <a:ext cx="5231767" cy="96795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FADC016-F1B1-4E64-8C14-8482CBDCD0EB}"/>
              </a:ext>
            </a:extLst>
          </p:cNvPr>
          <p:cNvCxnSpPr>
            <a:cxnSpLocks/>
          </p:cNvCxnSpPr>
          <p:nvPr/>
        </p:nvCxnSpPr>
        <p:spPr>
          <a:xfrm>
            <a:off x="1801794" y="5855088"/>
            <a:ext cx="5196331" cy="4304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406C4E0-1AF4-403D-AF11-808BBF1F6377}"/>
              </a:ext>
            </a:extLst>
          </p:cNvPr>
          <p:cNvCxnSpPr>
            <a:cxnSpLocks/>
          </p:cNvCxnSpPr>
          <p:nvPr/>
        </p:nvCxnSpPr>
        <p:spPr>
          <a:xfrm>
            <a:off x="6444505" y="7645788"/>
            <a:ext cx="5098812" cy="8741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A2FD4568-1139-4BDD-AD95-F8345D0F0507}"/>
              </a:ext>
            </a:extLst>
          </p:cNvPr>
          <p:cNvCxnSpPr>
            <a:cxnSpLocks/>
          </p:cNvCxnSpPr>
          <p:nvPr/>
        </p:nvCxnSpPr>
        <p:spPr>
          <a:xfrm flipV="1">
            <a:off x="6444505" y="7727703"/>
            <a:ext cx="5098812" cy="42142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3314BC7-A2FB-46F2-A4FB-0D0BBE03AE06}"/>
              </a:ext>
            </a:extLst>
          </p:cNvPr>
          <p:cNvCxnSpPr>
            <a:cxnSpLocks/>
          </p:cNvCxnSpPr>
          <p:nvPr/>
        </p:nvCxnSpPr>
        <p:spPr>
          <a:xfrm>
            <a:off x="10635031" y="6240712"/>
            <a:ext cx="4089618" cy="126975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9DD0903-FD1F-4F0D-B61E-CDDDDE6239F6}"/>
              </a:ext>
            </a:extLst>
          </p:cNvPr>
          <p:cNvCxnSpPr>
            <a:cxnSpLocks/>
          </p:cNvCxnSpPr>
          <p:nvPr/>
        </p:nvCxnSpPr>
        <p:spPr>
          <a:xfrm>
            <a:off x="10662374" y="6665202"/>
            <a:ext cx="4032012" cy="83109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6924BCE-023A-4D46-903B-5F80409C6F83}"/>
              </a:ext>
            </a:extLst>
          </p:cNvPr>
          <p:cNvCxnSpPr>
            <a:cxnSpLocks/>
          </p:cNvCxnSpPr>
          <p:nvPr/>
        </p:nvCxnSpPr>
        <p:spPr>
          <a:xfrm>
            <a:off x="14586590" y="6629292"/>
            <a:ext cx="4032012" cy="83109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A4CBC186-30FF-4C72-A807-8DAB21C4170C}"/>
              </a:ext>
            </a:extLst>
          </p:cNvPr>
          <p:cNvCxnSpPr>
            <a:cxnSpLocks/>
          </p:cNvCxnSpPr>
          <p:nvPr/>
        </p:nvCxnSpPr>
        <p:spPr>
          <a:xfrm>
            <a:off x="14601598" y="7068040"/>
            <a:ext cx="4017004" cy="39235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16FE2CF-34BB-4A7E-9D8E-26184F69242C}"/>
              </a:ext>
            </a:extLst>
          </p:cNvPr>
          <p:cNvCxnSpPr>
            <a:cxnSpLocks/>
          </p:cNvCxnSpPr>
          <p:nvPr/>
        </p:nvCxnSpPr>
        <p:spPr>
          <a:xfrm flipV="1">
            <a:off x="18018158" y="4510054"/>
            <a:ext cx="2451138" cy="71575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DABD416F-2A4F-4FE7-A331-4B1D58261CCB}"/>
              </a:ext>
            </a:extLst>
          </p:cNvPr>
          <p:cNvCxnSpPr>
            <a:cxnSpLocks/>
          </p:cNvCxnSpPr>
          <p:nvPr/>
        </p:nvCxnSpPr>
        <p:spPr>
          <a:xfrm>
            <a:off x="19090810" y="8258568"/>
            <a:ext cx="1378486" cy="49342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3F8B323-8B71-48C6-B43F-4F9A47F7B968}"/>
              </a:ext>
            </a:extLst>
          </p:cNvPr>
          <p:cNvCxnSpPr>
            <a:cxnSpLocks/>
          </p:cNvCxnSpPr>
          <p:nvPr/>
        </p:nvCxnSpPr>
        <p:spPr>
          <a:xfrm flipV="1">
            <a:off x="20742790" y="7792311"/>
            <a:ext cx="1960909" cy="98972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C723B78-32FD-41A4-81AB-677E162A27B0}"/>
              </a:ext>
            </a:extLst>
          </p:cNvPr>
          <p:cNvCxnSpPr>
            <a:cxnSpLocks/>
          </p:cNvCxnSpPr>
          <p:nvPr/>
        </p:nvCxnSpPr>
        <p:spPr>
          <a:xfrm>
            <a:off x="20771106" y="4449425"/>
            <a:ext cx="1991076" cy="86965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E90DB6F-E655-442D-BE97-E412C53FB655}"/>
              </a:ext>
            </a:extLst>
          </p:cNvPr>
          <p:cNvSpPr txBox="1"/>
          <p:nvPr/>
        </p:nvSpPr>
        <p:spPr>
          <a:xfrm>
            <a:off x="1530752" y="3594599"/>
            <a:ext cx="1791122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入力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5D964E9-9D70-4D4D-A9FB-35FF415E2D19}"/>
              </a:ext>
            </a:extLst>
          </p:cNvPr>
          <p:cNvSpPr txBox="1"/>
          <p:nvPr/>
        </p:nvSpPr>
        <p:spPr>
          <a:xfrm>
            <a:off x="5211965" y="3552176"/>
            <a:ext cx="266721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畳み込み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694D23B-C1BD-4311-821B-55D529452968}"/>
              </a:ext>
            </a:extLst>
          </p:cNvPr>
          <p:cNvSpPr txBox="1"/>
          <p:nvPr/>
        </p:nvSpPr>
        <p:spPr>
          <a:xfrm>
            <a:off x="8988661" y="3575473"/>
            <a:ext cx="266721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プーリング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D00DCBE-47D2-429A-85DE-171A89BA011B}"/>
              </a:ext>
            </a:extLst>
          </p:cNvPr>
          <p:cNvSpPr txBox="1"/>
          <p:nvPr/>
        </p:nvSpPr>
        <p:spPr>
          <a:xfrm>
            <a:off x="12342103" y="3561725"/>
            <a:ext cx="266721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畳み込み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26DD3D3-E65C-4923-B832-547F9D1F4B87}"/>
              </a:ext>
            </a:extLst>
          </p:cNvPr>
          <p:cNvSpPr txBox="1"/>
          <p:nvPr/>
        </p:nvSpPr>
        <p:spPr>
          <a:xfrm>
            <a:off x="15481149" y="3610696"/>
            <a:ext cx="266721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Canela Text Regular"/>
              </a:rPr>
              <a:t>プーリング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4FF3066-8039-4E46-82E8-B564C3F83E80}"/>
              </a:ext>
            </a:extLst>
          </p:cNvPr>
          <p:cNvSpPr txBox="1"/>
          <p:nvPr/>
        </p:nvSpPr>
        <p:spPr>
          <a:xfrm>
            <a:off x="18938410" y="3471440"/>
            <a:ext cx="266721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全結合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91E51B2-9C64-467D-A5CD-CC2E5B489FBE}"/>
              </a:ext>
            </a:extLst>
          </p:cNvPr>
          <p:cNvSpPr txBox="1"/>
          <p:nvPr/>
        </p:nvSpPr>
        <p:spPr>
          <a:xfrm>
            <a:off x="21414841" y="3610696"/>
            <a:ext cx="2667211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</a:rPr>
              <a:t>出力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iragino Maru Gothic ProN W4" panose="020F0400000000000000" pitchFamily="34" charset="-128"/>
              <a:ea typeface="Hiragino Maru Gothic ProN W4" panose="020F0400000000000000" pitchFamily="34" charset="-128"/>
              <a:cs typeface="Arial" panose="020B0604020202020204" pitchFamily="34" charset="0"/>
              <a:sym typeface="Canela Text Regular"/>
            </a:endParaRPr>
          </a:p>
        </p:txBody>
      </p:sp>
      <p:sp>
        <p:nvSpPr>
          <p:cNvPr id="2" name="畳み込み層とプーリング層が繰り返されるニューラルネットワーク">
            <a:extLst>
              <a:ext uri="{FF2B5EF4-FFF2-40B4-BE49-F238E27FC236}">
                <a16:creationId xmlns:a16="http://schemas.microsoft.com/office/drawing/2014/main" id="{6A51761C-E0D3-4155-059E-682D045B392A}"/>
              </a:ext>
            </a:extLst>
          </p:cNvPr>
          <p:cNvSpPr txBox="1"/>
          <p:nvPr/>
        </p:nvSpPr>
        <p:spPr>
          <a:xfrm>
            <a:off x="3678269" y="10146107"/>
            <a:ext cx="17921574" cy="1598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ja-JP" altLang="en-US" sz="5400"/>
              <a:t>一次元にせず、そのまま</a:t>
            </a:r>
            <a:r>
              <a:rPr lang="en-US" altLang="ja-JP" sz="5400"/>
              <a:t>2</a:t>
            </a:r>
            <a:r>
              <a:rPr lang="ja-JP" altLang="en-US" sz="5400"/>
              <a:t>次元の配列のまま入力する</a:t>
            </a:r>
            <a:endParaRPr lang="en-US" altLang="ja-JP" sz="5400"/>
          </a:p>
          <a:p>
            <a:r>
              <a:rPr lang="ja-JP" altLang="en-US" sz="5400"/>
              <a:t>重みの数は入力サイズと関係がない</a:t>
            </a:r>
            <a:r>
              <a:rPr lang="en-US" altLang="ja-JP" sz="5400"/>
              <a:t>(</a:t>
            </a:r>
            <a:r>
              <a:rPr lang="ja-JP" altLang="en-US" sz="5400"/>
              <a:t>カーネルに依存する</a:t>
            </a:r>
            <a:r>
              <a:rPr lang="en-US" altLang="ja-JP" sz="5400"/>
              <a:t>)</a:t>
            </a:r>
            <a:endParaRPr sz="5400"/>
          </a:p>
        </p:txBody>
      </p:sp>
    </p:spTree>
    <p:extLst>
      <p:ext uri="{BB962C8B-B14F-4D97-AF65-F5344CB8AC3E}">
        <p14:creationId xmlns:p14="http://schemas.microsoft.com/office/powerpoint/2010/main" val="1507641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11581</TotalTime>
  <Words>4734</Words>
  <Application>Microsoft Macintosh PowerPoint</Application>
  <PresentationFormat>ユーザー設定</PresentationFormat>
  <Paragraphs>2307</Paragraphs>
  <Slides>58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58</vt:i4>
      </vt:variant>
    </vt:vector>
  </HeadingPairs>
  <TitlesOfParts>
    <vt:vector size="73" baseType="lpstr">
      <vt:lpstr>Hiragino Kaku Gothic ProN W3</vt:lpstr>
      <vt:lpstr>Hiragino Maru Gothic ProN W4</vt:lpstr>
      <vt:lpstr>ヒラギノ角ゴ ProN W3</vt:lpstr>
      <vt:lpstr>ヒラギノ角ゴ ProN W6</vt:lpstr>
      <vt:lpstr>Apple Chancery</vt:lpstr>
      <vt:lpstr>Arial</vt:lpstr>
      <vt:lpstr>Canela Bold</vt:lpstr>
      <vt:lpstr>Canela Deck Regular</vt:lpstr>
      <vt:lpstr>Canela Regular</vt:lpstr>
      <vt:lpstr>Canela Text Regular</vt:lpstr>
      <vt:lpstr>Graphik</vt:lpstr>
      <vt:lpstr>Graphik-Medium</vt:lpstr>
      <vt:lpstr>Graphik-SemiboldItalic</vt:lpstr>
      <vt:lpstr>Helvetica Neue Light</vt:lpstr>
      <vt:lpstr>23_ClassicWhite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須藤毅顕</dc:creator>
  <cp:lastModifiedBy>須藤　毅顕</cp:lastModifiedBy>
  <cp:revision>24</cp:revision>
  <dcterms:modified xsi:type="dcterms:W3CDTF">2024-07-24T15:08:07Z</dcterms:modified>
</cp:coreProperties>
</file>