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342" r:id="rId4"/>
    <p:sldId id="260" r:id="rId5"/>
    <p:sldId id="378" r:id="rId6"/>
    <p:sldId id="379" r:id="rId7"/>
    <p:sldId id="382" r:id="rId8"/>
    <p:sldId id="383" r:id="rId9"/>
    <p:sldId id="370" r:id="rId10"/>
    <p:sldId id="371" r:id="rId11"/>
    <p:sldId id="380" r:id="rId12"/>
    <p:sldId id="372" r:id="rId13"/>
    <p:sldId id="385"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3" d="100"/>
          <a:sy n="63" d="100"/>
        </p:scale>
        <p:origin x="560"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6" name="Shape 186"/>
          <p:cNvSpPr>
            <a:spLocks noGrp="1" noRot="1" noChangeAspect="1"/>
          </p:cNvSpPr>
          <p:nvPr>
            <p:ph type="sldImg"/>
          </p:nvPr>
        </p:nvSpPr>
        <p:spPr>
          <a:xfrm>
            <a:off x="1143000" y="685800"/>
            <a:ext cx="4572000" cy="3429000"/>
          </a:xfrm>
          <a:prstGeom prst="rect">
            <a:avLst/>
          </a:prstGeom>
        </p:spPr>
        <p:txBody>
          <a:bodyPr/>
          <a:lstStyle/>
          <a:p>
            <a:endParaRPr/>
          </a:p>
        </p:txBody>
      </p:sp>
      <p:sp>
        <p:nvSpPr>
          <p:cNvPr id="187" name="Shape 18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ヒラギノ角ゴ ProN W3"/>
        <a:ea typeface="ヒラギノ角ゴ ProN W3"/>
        <a:cs typeface="ヒラギノ角ゴ ProN W3"/>
        <a:sym typeface="ヒラギノ角ゴ ProN W3"/>
      </a:defRPr>
    </a:lvl1pPr>
    <a:lvl2pPr indent="228600" defTabSz="457200" latinLnBrk="0">
      <a:lnSpc>
        <a:spcPct val="117999"/>
      </a:lnSpc>
      <a:defRPr sz="2200">
        <a:latin typeface="ヒラギノ角ゴ ProN W3"/>
        <a:ea typeface="ヒラギノ角ゴ ProN W3"/>
        <a:cs typeface="ヒラギノ角ゴ ProN W3"/>
        <a:sym typeface="ヒラギノ角ゴ ProN W3"/>
      </a:defRPr>
    </a:lvl2pPr>
    <a:lvl3pPr indent="457200" defTabSz="457200" latinLnBrk="0">
      <a:lnSpc>
        <a:spcPct val="117999"/>
      </a:lnSpc>
      <a:defRPr sz="2200">
        <a:latin typeface="ヒラギノ角ゴ ProN W3"/>
        <a:ea typeface="ヒラギノ角ゴ ProN W3"/>
        <a:cs typeface="ヒラギノ角ゴ ProN W3"/>
        <a:sym typeface="ヒラギノ角ゴ ProN W3"/>
      </a:defRPr>
    </a:lvl3pPr>
    <a:lvl4pPr indent="685800" defTabSz="457200" latinLnBrk="0">
      <a:lnSpc>
        <a:spcPct val="117999"/>
      </a:lnSpc>
      <a:defRPr sz="2200">
        <a:latin typeface="ヒラギノ角ゴ ProN W3"/>
        <a:ea typeface="ヒラギノ角ゴ ProN W3"/>
        <a:cs typeface="ヒラギノ角ゴ ProN W3"/>
        <a:sym typeface="ヒラギノ角ゴ ProN W3"/>
      </a:defRPr>
    </a:lvl4pPr>
    <a:lvl5pPr indent="914400" defTabSz="457200" latinLnBrk="0">
      <a:lnSpc>
        <a:spcPct val="117999"/>
      </a:lnSpc>
      <a:defRPr sz="2200">
        <a:latin typeface="ヒラギノ角ゴ ProN W3"/>
        <a:ea typeface="ヒラギノ角ゴ ProN W3"/>
        <a:cs typeface="ヒラギノ角ゴ ProN W3"/>
        <a:sym typeface="ヒラギノ角ゴ ProN W3"/>
      </a:defRPr>
    </a:lvl5pPr>
    <a:lvl6pPr indent="1143000" defTabSz="457200" latinLnBrk="0">
      <a:lnSpc>
        <a:spcPct val="117999"/>
      </a:lnSpc>
      <a:defRPr sz="2200">
        <a:latin typeface="ヒラギノ角ゴ ProN W3"/>
        <a:ea typeface="ヒラギノ角ゴ ProN W3"/>
        <a:cs typeface="ヒラギノ角ゴ ProN W3"/>
        <a:sym typeface="ヒラギノ角ゴ ProN W3"/>
      </a:defRPr>
    </a:lvl6pPr>
    <a:lvl7pPr indent="1371600" defTabSz="457200" latinLnBrk="0">
      <a:lnSpc>
        <a:spcPct val="117999"/>
      </a:lnSpc>
      <a:defRPr sz="2200">
        <a:latin typeface="ヒラギノ角ゴ ProN W3"/>
        <a:ea typeface="ヒラギノ角ゴ ProN W3"/>
        <a:cs typeface="ヒラギノ角ゴ ProN W3"/>
        <a:sym typeface="ヒラギノ角ゴ ProN W3"/>
      </a:defRPr>
    </a:lvl7pPr>
    <a:lvl8pPr indent="1600200" defTabSz="457200" latinLnBrk="0">
      <a:lnSpc>
        <a:spcPct val="117999"/>
      </a:lnSpc>
      <a:defRPr sz="2200">
        <a:latin typeface="ヒラギノ角ゴ ProN W3"/>
        <a:ea typeface="ヒラギノ角ゴ ProN W3"/>
        <a:cs typeface="ヒラギノ角ゴ ProN W3"/>
        <a:sym typeface="ヒラギノ角ゴ ProN W3"/>
      </a:defRPr>
    </a:lvl8pPr>
    <a:lvl9pPr indent="1828800" defTabSz="457200" latinLnBrk="0">
      <a:lnSpc>
        <a:spcPct val="117999"/>
      </a:lnSpc>
      <a:defRPr sz="2200">
        <a:latin typeface="ヒラギノ角ゴ ProN W3"/>
        <a:ea typeface="ヒラギノ角ゴ ProN W3"/>
        <a:cs typeface="ヒラギノ角ゴ ProN W3"/>
        <a:sym typeface="ヒラギノ角ゴ ProN W3"/>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タイトル">
    <p:spTree>
      <p:nvGrpSpPr>
        <p:cNvPr id="1" name=""/>
        <p:cNvGrpSpPr/>
        <p:nvPr/>
      </p:nvGrpSpPr>
      <p:grpSpPr>
        <a:xfrm>
          <a:off x="0" y="0"/>
          <a:ext cx="0" cy="0"/>
          <a:chOff x="0" y="0"/>
          <a:chExt cx="0" cy="0"/>
        </a:xfrm>
      </p:grpSpPr>
      <p:sp>
        <p:nvSpPr>
          <p:cNvPr id="11" name="作者と日付"/>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825500">
              <a:lnSpc>
                <a:spcPct val="100000"/>
              </a:lnSpc>
              <a:spcBef>
                <a:spcPts val="0"/>
              </a:spcBef>
              <a:buSzTx/>
              <a:buNone/>
              <a:defRPr sz="3000" spc="-29">
                <a:latin typeface="Graphik-Medium"/>
                <a:ea typeface="Graphik-Medium"/>
                <a:cs typeface="Graphik-Medium"/>
                <a:sym typeface="Graphik Medium"/>
              </a:defRPr>
            </a:lvl1pPr>
          </a:lstStyle>
          <a:p>
            <a:r>
              <a:t>作者と日付</a:t>
            </a:r>
          </a:p>
        </p:txBody>
      </p:sp>
      <p:sp>
        <p:nvSpPr>
          <p:cNvPr id="12" name="プレゼンテーションのタイトル"/>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プレゼンテーションのタイトル</a:t>
            </a:r>
          </a:p>
        </p:txBody>
      </p:sp>
      <p:sp>
        <p:nvSpPr>
          <p:cNvPr id="13" name="本文レベル1…"/>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latin typeface="Graphik-SemiboldItalic"/>
                <a:ea typeface="Graphik-SemiboldItalic"/>
                <a:cs typeface="Graphik-SemiboldItalic"/>
                <a:sym typeface="Graphik Semibold"/>
              </a:defRPr>
            </a:lvl5pPr>
          </a:lstStyle>
          <a:p>
            <a:r>
              <a:t>プレゼンテーションのサブタイトル</a:t>
            </a:r>
          </a:p>
          <a:p>
            <a:pPr lvl="1"/>
            <a:endParaRPr/>
          </a:p>
          <a:p>
            <a:pPr lvl="2"/>
            <a:endParaRPr/>
          </a:p>
          <a:p>
            <a:pPr lvl="3"/>
            <a:endParaRPr/>
          </a:p>
          <a:p>
            <a:pPr lvl="4"/>
            <a:endParaRPr/>
          </a:p>
        </p:txBody>
      </p:sp>
      <p:sp>
        <p:nvSpPr>
          <p:cNvPr id="14"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ステートメント">
    <p:spTree>
      <p:nvGrpSpPr>
        <p:cNvPr id="1" name=""/>
        <p:cNvGrpSpPr/>
        <p:nvPr/>
      </p:nvGrpSpPr>
      <p:grpSpPr>
        <a:xfrm>
          <a:off x="0" y="0"/>
          <a:ext cx="0" cy="0"/>
          <a:chOff x="0" y="0"/>
          <a:chExt cx="0" cy="0"/>
        </a:xfrm>
      </p:grpSpPr>
      <p:sp>
        <p:nvSpPr>
          <p:cNvPr id="98" name="本文レベル1…"/>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ステートメント</a:t>
            </a:r>
          </a:p>
          <a:p>
            <a:pPr lvl="1"/>
            <a:endParaRPr/>
          </a:p>
          <a:p>
            <a:pPr lvl="2"/>
            <a:endParaRPr/>
          </a:p>
          <a:p>
            <a:pPr lvl="3"/>
            <a:endParaRPr/>
          </a:p>
          <a:p>
            <a:pPr lvl="4"/>
            <a:endParaRPr/>
          </a:p>
        </p:txBody>
      </p:sp>
      <p:sp>
        <p:nvSpPr>
          <p:cNvPr id="99"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ビッグファクト">
    <p:spTree>
      <p:nvGrpSpPr>
        <p:cNvPr id="1" name=""/>
        <p:cNvGrpSpPr/>
        <p:nvPr/>
      </p:nvGrpSpPr>
      <p:grpSpPr>
        <a:xfrm>
          <a:off x="0" y="0"/>
          <a:ext cx="0" cy="0"/>
          <a:chOff x="0" y="0"/>
          <a:chExt cx="0" cy="0"/>
        </a:xfrm>
      </p:grpSpPr>
      <p:sp>
        <p:nvSpPr>
          <p:cNvPr id="106" name="ファクト情報"/>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ファクト情報</a:t>
            </a:r>
          </a:p>
        </p:txBody>
      </p:sp>
      <p:sp>
        <p:nvSpPr>
          <p:cNvPr id="107" name="本文レベル1…"/>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引用">
    <p:spTree>
      <p:nvGrpSpPr>
        <p:cNvPr id="1" name=""/>
        <p:cNvGrpSpPr/>
        <p:nvPr/>
      </p:nvGrpSpPr>
      <p:grpSpPr>
        <a:xfrm>
          <a:off x="0" y="0"/>
          <a:ext cx="0" cy="0"/>
          <a:chOff x="0" y="0"/>
          <a:chExt cx="0" cy="0"/>
        </a:xfrm>
      </p:grpSpPr>
      <p:sp>
        <p:nvSpPr>
          <p:cNvPr id="115" name="属性"/>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属性</a:t>
            </a:r>
          </a:p>
        </p:txBody>
      </p:sp>
      <p:sp>
        <p:nvSpPr>
          <p:cNvPr id="116" name="本文レベル1…"/>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“重要な引用”</a:t>
            </a:r>
          </a:p>
          <a:p>
            <a:pPr lvl="1"/>
            <a:endParaRPr/>
          </a:p>
          <a:p>
            <a:pPr lvl="2"/>
            <a:endParaRPr/>
          </a:p>
          <a:p>
            <a:pPr lvl="3"/>
            <a:endParaRPr/>
          </a:p>
          <a:p>
            <a:pPr lvl="4"/>
            <a:endParaRPr/>
          </a:p>
        </p:txBody>
      </p:sp>
      <p:sp>
        <p:nvSpPr>
          <p:cNvPr id="117"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画像（3点）">
    <p:spTree>
      <p:nvGrpSpPr>
        <p:cNvPr id="1" name=""/>
        <p:cNvGrpSpPr/>
        <p:nvPr/>
      </p:nvGrpSpPr>
      <p:grpSpPr>
        <a:xfrm>
          <a:off x="0" y="0"/>
          <a:ext cx="0" cy="0"/>
          <a:chOff x="0" y="0"/>
          <a:chExt cx="0" cy="0"/>
        </a:xfrm>
      </p:grpSpPr>
      <p:sp>
        <p:nvSpPr>
          <p:cNvPr id="124" name="941297804_1296x1457.jpg"/>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915009552_2264x1509.jpg"/>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740519873_3318x2212.jpg"/>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写真">
    <p:spTree>
      <p:nvGrpSpPr>
        <p:cNvPr id="1" name=""/>
        <p:cNvGrpSpPr/>
        <p:nvPr/>
      </p:nvGrpSpPr>
      <p:grpSpPr>
        <a:xfrm>
          <a:off x="0" y="0"/>
          <a:ext cx="0" cy="0"/>
          <a:chOff x="0" y="0"/>
          <a:chExt cx="0" cy="0"/>
        </a:xfrm>
      </p:grpSpPr>
      <p:sp>
        <p:nvSpPr>
          <p:cNvPr id="134" name="740519873_3318x2212.jpg"/>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42"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タイトル">
    <p:spTree>
      <p:nvGrpSpPr>
        <p:cNvPr id="1" name=""/>
        <p:cNvGrpSpPr/>
        <p:nvPr/>
      </p:nvGrpSpPr>
      <p:grpSpPr>
        <a:xfrm>
          <a:off x="0" y="0"/>
          <a:ext cx="0" cy="0"/>
          <a:chOff x="0" y="0"/>
          <a:chExt cx="0" cy="0"/>
        </a:xfrm>
      </p:grpSpPr>
      <p:sp>
        <p:nvSpPr>
          <p:cNvPr id="149" name="作者と日付"/>
          <p:cNvSpPr txBox="1">
            <a:spLocks noGrp="1"/>
          </p:cNvSpPr>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sz="3600">
                <a:latin typeface="ヒラギノ角ゴ ProN W6"/>
                <a:ea typeface="ヒラギノ角ゴ ProN W6"/>
                <a:cs typeface="ヒラギノ角ゴ ProN W6"/>
                <a:sym typeface="ヒラギノ角ゴ ProN W6"/>
              </a:defRPr>
            </a:lvl1pPr>
          </a:lstStyle>
          <a:p>
            <a:r>
              <a:t>作者と日付</a:t>
            </a:r>
          </a:p>
        </p:txBody>
      </p:sp>
      <p:sp>
        <p:nvSpPr>
          <p:cNvPr id="150" name="プレゼンテーションのタイトル"/>
          <p:cNvSpPr txBox="1">
            <a:spLocks noGrp="1"/>
          </p:cNvSpPr>
          <p:nvPr>
            <p:ph type="title" hasCustomPrompt="1"/>
          </p:nvPr>
        </p:nvSpPr>
        <p:spPr>
          <a:xfrm>
            <a:off x="1206496" y="2574991"/>
            <a:ext cx="21971004" cy="4648201"/>
          </a:xfrm>
          <a:prstGeom prst="rect">
            <a:avLst/>
          </a:prstGeom>
        </p:spPr>
        <p:txBody>
          <a:bodyPr anchor="b"/>
          <a:lstStyle>
            <a:lvl1pPr algn="l" defTabSz="2438338">
              <a:defRPr sz="11600" spc="-232">
                <a:latin typeface="ヒラギノ角ゴ ProN W6"/>
                <a:ea typeface="ヒラギノ角ゴ ProN W6"/>
                <a:cs typeface="ヒラギノ角ゴ ProN W6"/>
                <a:sym typeface="ヒラギノ角ゴ ProN W6"/>
              </a:defRPr>
            </a:lvl1pPr>
          </a:lstStyle>
          <a:p>
            <a:r>
              <a:t>プレゼンテーションのタイトル</a:t>
            </a:r>
          </a:p>
        </p:txBody>
      </p:sp>
      <p:sp>
        <p:nvSpPr>
          <p:cNvPr id="151" name="本文レベル1…"/>
          <p:cNvSpPr txBox="1">
            <a:spLocks noGrp="1"/>
          </p:cNvSpPr>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sz="5500">
                <a:latin typeface="ヒラギノ角ゴ ProN W6"/>
                <a:ea typeface="ヒラギノ角ゴ ProN W6"/>
                <a:cs typeface="ヒラギノ角ゴ ProN W6"/>
                <a:sym typeface="ヒラギノ角ゴ ProN W6"/>
              </a:defRPr>
            </a:lvl1pPr>
            <a:lvl2pPr marL="0" indent="457200" defTabSz="825500">
              <a:lnSpc>
                <a:spcPct val="100000"/>
              </a:lnSpc>
              <a:spcBef>
                <a:spcPts val="0"/>
              </a:spcBef>
              <a:buSzTx/>
              <a:buNone/>
              <a:defRPr sz="5500">
                <a:latin typeface="ヒラギノ角ゴ ProN W6"/>
                <a:ea typeface="ヒラギノ角ゴ ProN W6"/>
                <a:cs typeface="ヒラギノ角ゴ ProN W6"/>
                <a:sym typeface="ヒラギノ角ゴ ProN W6"/>
              </a:defRPr>
            </a:lvl2pPr>
            <a:lvl3pPr marL="0" indent="914400" defTabSz="825500">
              <a:lnSpc>
                <a:spcPct val="100000"/>
              </a:lnSpc>
              <a:spcBef>
                <a:spcPts val="0"/>
              </a:spcBef>
              <a:buSzTx/>
              <a:buNone/>
              <a:defRPr sz="5500">
                <a:latin typeface="ヒラギノ角ゴ ProN W6"/>
                <a:ea typeface="ヒラギノ角ゴ ProN W6"/>
                <a:cs typeface="ヒラギノ角ゴ ProN W6"/>
                <a:sym typeface="ヒラギノ角ゴ ProN W6"/>
              </a:defRPr>
            </a:lvl3pPr>
            <a:lvl4pPr marL="0" indent="1371600" defTabSz="825500">
              <a:lnSpc>
                <a:spcPct val="100000"/>
              </a:lnSpc>
              <a:spcBef>
                <a:spcPts val="0"/>
              </a:spcBef>
              <a:buSzTx/>
              <a:buNone/>
              <a:defRPr sz="5500">
                <a:latin typeface="ヒラギノ角ゴ ProN W6"/>
                <a:ea typeface="ヒラギノ角ゴ ProN W6"/>
                <a:cs typeface="ヒラギノ角ゴ ProN W6"/>
                <a:sym typeface="ヒラギノ角ゴ ProN W6"/>
              </a:defRPr>
            </a:lvl4pPr>
            <a:lvl5pPr marL="0" indent="1828800" defTabSz="825500">
              <a:lnSpc>
                <a:spcPct val="100000"/>
              </a:lnSpc>
              <a:spcBef>
                <a:spcPts val="0"/>
              </a:spcBef>
              <a:buSzTx/>
              <a:buNone/>
              <a:defRPr sz="5500">
                <a:latin typeface="ヒラギノ角ゴ ProN W6"/>
                <a:ea typeface="ヒラギノ角ゴ ProN W6"/>
                <a:cs typeface="ヒラギノ角ゴ ProN W6"/>
                <a:sym typeface="ヒラギノ角ゴ ProN W6"/>
              </a:defRPr>
            </a:lvl5pPr>
          </a:lstStyle>
          <a:p>
            <a:r>
              <a:t>プレゼンテーションのサブタイトル</a:t>
            </a:r>
          </a:p>
          <a:p>
            <a:pPr lvl="1"/>
            <a:endParaRPr/>
          </a:p>
          <a:p>
            <a:pPr lvl="2"/>
            <a:endParaRPr/>
          </a:p>
          <a:p>
            <a:pPr lvl="3"/>
            <a:endParaRPr/>
          </a:p>
          <a:p>
            <a:pPr lvl="4"/>
            <a:endParaRPr/>
          </a:p>
        </p:txBody>
      </p:sp>
      <p:sp>
        <p:nvSpPr>
          <p:cNvPr id="152" name="スライド番号"/>
          <p:cNvSpPr txBox="1">
            <a:spLocks noGrp="1"/>
          </p:cNvSpPr>
          <p:nvPr>
            <p:ph type="sldNum" sz="quarter" idx="2"/>
          </p:nvPr>
        </p:nvSpPr>
        <p:spPr>
          <a:xfrm>
            <a:off x="11978411" y="13125399"/>
            <a:ext cx="414681" cy="330200"/>
          </a:xfrm>
          <a:prstGeom prst="rect">
            <a:avLst/>
          </a:prstGeom>
        </p:spPr>
        <p:txBody>
          <a:bodyPr/>
          <a:lstStyle>
            <a:lvl1pPr>
              <a:defRPr sz="1800">
                <a:solidFill>
                  <a:srgbClr val="000000"/>
                </a:solidFill>
                <a:latin typeface="ヒラギノ角ゴ ProN W3"/>
                <a:ea typeface="ヒラギノ角ゴ ProN W3"/>
                <a:cs typeface="ヒラギノ角ゴ ProN W3"/>
                <a:sym typeface="ヒラギノ角ゴ ProN W3"/>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159" name="スライドのタイトル"/>
          <p:cNvSpPr txBox="1">
            <a:spLocks noGrp="1"/>
          </p:cNvSpPr>
          <p:nvPr>
            <p:ph type="title" hasCustomPrompt="1"/>
          </p:nvPr>
        </p:nvSpPr>
        <p:spPr>
          <a:xfrm>
            <a:off x="1206500" y="1079500"/>
            <a:ext cx="21971000" cy="1433163"/>
          </a:xfrm>
          <a:prstGeom prst="rect">
            <a:avLst/>
          </a:prstGeom>
        </p:spPr>
        <p:txBody>
          <a:bodyPr/>
          <a:lstStyle>
            <a:lvl1pPr algn="l" defTabSz="2438338">
              <a:defRPr sz="8500" spc="-170">
                <a:latin typeface="ヒラギノ角ゴ ProN W6"/>
                <a:ea typeface="ヒラギノ角ゴ ProN W6"/>
                <a:cs typeface="ヒラギノ角ゴ ProN W6"/>
                <a:sym typeface="ヒラギノ角ゴ ProN W6"/>
              </a:defRPr>
            </a:lvl1pPr>
          </a:lstStyle>
          <a:p>
            <a:r>
              <a:t>スライドのタイトル</a:t>
            </a:r>
          </a:p>
        </p:txBody>
      </p:sp>
      <p:sp>
        <p:nvSpPr>
          <p:cNvPr id="160" name="スライドのサブタイトル"/>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a:latin typeface="ヒラギノ角ゴ ProN W6"/>
                <a:ea typeface="ヒラギノ角ゴ ProN W6"/>
                <a:cs typeface="ヒラギノ角ゴ ProN W6"/>
                <a:sym typeface="ヒラギノ角ゴ ProN W6"/>
              </a:defRPr>
            </a:lvl1pPr>
          </a:lstStyle>
          <a:p>
            <a:r>
              <a:t>スライドのサブタイトル</a:t>
            </a:r>
          </a:p>
        </p:txBody>
      </p:sp>
      <p:sp>
        <p:nvSpPr>
          <p:cNvPr id="161" name="本文レベル1…"/>
          <p:cNvSpPr txBox="1">
            <a:spLocks noGrp="1"/>
          </p:cNvSpPr>
          <p:nvPr>
            <p:ph type="body" idx="1" hasCustomPrompt="1"/>
          </p:nvPr>
        </p:nvSpPr>
        <p:spPr>
          <a:xfrm>
            <a:off x="1206500" y="4248504"/>
            <a:ext cx="21971000" cy="8256012"/>
          </a:xfrm>
          <a:prstGeom prst="rect">
            <a:avLst/>
          </a:prstGeom>
        </p:spPr>
        <p:txBody>
          <a:bodyPr/>
          <a:lstStyle>
            <a:lvl1pPr marL="609600" indent="-609600">
              <a:spcBef>
                <a:spcPts val="4500"/>
              </a:spcBef>
              <a:buSzPct val="123000"/>
              <a:defRPr sz="4800">
                <a:latin typeface="ヒラギノ角ゴ ProN W3"/>
                <a:ea typeface="ヒラギノ角ゴ ProN W3"/>
                <a:cs typeface="ヒラギノ角ゴ ProN W3"/>
                <a:sym typeface="ヒラギノ角ゴ ProN W3"/>
              </a:defRPr>
            </a:lvl1pPr>
            <a:lvl2pPr marL="1219200" indent="-609600">
              <a:spcBef>
                <a:spcPts val="4500"/>
              </a:spcBef>
              <a:buSzPct val="123000"/>
              <a:defRPr sz="4800">
                <a:latin typeface="ヒラギノ角ゴ ProN W3"/>
                <a:ea typeface="ヒラギノ角ゴ ProN W3"/>
                <a:cs typeface="ヒラギノ角ゴ ProN W3"/>
                <a:sym typeface="ヒラギノ角ゴ ProN W3"/>
              </a:defRPr>
            </a:lvl2pPr>
            <a:lvl3pPr marL="1828800" indent="-609600">
              <a:spcBef>
                <a:spcPts val="4500"/>
              </a:spcBef>
              <a:buSzPct val="123000"/>
              <a:defRPr sz="4800">
                <a:latin typeface="ヒラギノ角ゴ ProN W3"/>
                <a:ea typeface="ヒラギノ角ゴ ProN W3"/>
                <a:cs typeface="ヒラギノ角ゴ ProN W3"/>
                <a:sym typeface="ヒラギノ角ゴ ProN W3"/>
              </a:defRPr>
            </a:lvl3pPr>
            <a:lvl4pPr marL="2438400" indent="-609600">
              <a:spcBef>
                <a:spcPts val="4500"/>
              </a:spcBef>
              <a:buSzPct val="123000"/>
              <a:defRPr sz="4800">
                <a:latin typeface="ヒラギノ角ゴ ProN W3"/>
                <a:ea typeface="ヒラギノ角ゴ ProN W3"/>
                <a:cs typeface="ヒラギノ角ゴ ProN W3"/>
                <a:sym typeface="ヒラギノ角ゴ ProN W3"/>
              </a:defRPr>
            </a:lvl4pPr>
            <a:lvl5pPr marL="3048000" indent="-609600">
              <a:spcBef>
                <a:spcPts val="4500"/>
              </a:spcBef>
              <a:buSzPct val="123000"/>
              <a:defRPr sz="4800">
                <a:latin typeface="ヒラギノ角ゴ ProN W3"/>
                <a:ea typeface="ヒラギノ角ゴ ProN W3"/>
                <a:cs typeface="ヒラギノ角ゴ ProN W3"/>
                <a:sym typeface="ヒラギノ角ゴ ProN W3"/>
              </a:defRPr>
            </a:lvl5pPr>
          </a:lstStyle>
          <a:p>
            <a:r>
              <a:t>スライドの箇条書きテキスト</a:t>
            </a:r>
          </a:p>
          <a:p>
            <a:pPr lvl="1"/>
            <a:endParaRPr/>
          </a:p>
          <a:p>
            <a:pPr lvl="2"/>
            <a:endParaRPr/>
          </a:p>
          <a:p>
            <a:pPr lvl="3"/>
            <a:endParaRPr/>
          </a:p>
          <a:p>
            <a:pPr lvl="4"/>
            <a:endParaRPr/>
          </a:p>
        </p:txBody>
      </p:sp>
      <p:sp>
        <p:nvSpPr>
          <p:cNvPr id="162" name="スライド番号"/>
          <p:cNvSpPr txBox="1">
            <a:spLocks noGrp="1"/>
          </p:cNvSpPr>
          <p:nvPr>
            <p:ph type="sldNum" sz="quarter" idx="2"/>
          </p:nvPr>
        </p:nvSpPr>
        <p:spPr>
          <a:xfrm>
            <a:off x="11978411" y="13125399"/>
            <a:ext cx="414681" cy="330200"/>
          </a:xfrm>
          <a:prstGeom prst="rect">
            <a:avLst/>
          </a:prstGeom>
        </p:spPr>
        <p:txBody>
          <a:bodyPr/>
          <a:lstStyle>
            <a:lvl1pPr>
              <a:defRPr sz="1800">
                <a:solidFill>
                  <a:srgbClr val="000000"/>
                </a:solidFill>
                <a:latin typeface="ヒラギノ角ゴ ProN W3"/>
                <a:ea typeface="ヒラギノ角ゴ ProN W3"/>
                <a:cs typeface="ヒラギノ角ゴ ProN W3"/>
                <a:sym typeface="ヒラギノ角ゴ ProN W3"/>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タイトル&amp;サブタイトル">
    <p:spTree>
      <p:nvGrpSpPr>
        <p:cNvPr id="1" name=""/>
        <p:cNvGrpSpPr/>
        <p:nvPr/>
      </p:nvGrpSpPr>
      <p:grpSpPr>
        <a:xfrm>
          <a:off x="0" y="0"/>
          <a:ext cx="0" cy="0"/>
          <a:chOff x="0" y="0"/>
          <a:chExt cx="0" cy="0"/>
        </a:xfrm>
      </p:grpSpPr>
      <p:sp>
        <p:nvSpPr>
          <p:cNvPr id="178" name="タイトルテキスト"/>
          <p:cNvSpPr txBox="1">
            <a:spLocks noGrp="1"/>
          </p:cNvSpPr>
          <p:nvPr>
            <p:ph type="title"/>
          </p:nvPr>
        </p:nvSpPr>
        <p:spPr>
          <a:xfrm>
            <a:off x="1778000" y="2298700"/>
            <a:ext cx="20828000" cy="4648200"/>
          </a:xfrm>
          <a:prstGeom prst="rect">
            <a:avLst/>
          </a:prstGeom>
        </p:spPr>
        <p:txBody>
          <a:bodyPr anchor="b"/>
          <a:lstStyle>
            <a:lvl1pPr defTabSz="825500">
              <a:lnSpc>
                <a:spcPct val="100000"/>
              </a:lnSpc>
              <a:defRPr sz="11200" spc="0">
                <a:latin typeface="ヒラギノ角ゴ ProN W3"/>
                <a:ea typeface="ヒラギノ角ゴ ProN W3"/>
                <a:cs typeface="ヒラギノ角ゴ ProN W3"/>
                <a:sym typeface="ヒラギノ角ゴ ProN W3"/>
              </a:defRPr>
            </a:lvl1pPr>
          </a:lstStyle>
          <a:p>
            <a:r>
              <a:t>タイトルテキスト</a:t>
            </a:r>
          </a:p>
        </p:txBody>
      </p:sp>
      <p:sp>
        <p:nvSpPr>
          <p:cNvPr id="179" name="本文レベル1…"/>
          <p:cNvSpPr txBox="1">
            <a:spLocks noGrp="1"/>
          </p:cNvSpPr>
          <p:nvPr>
            <p:ph type="body" sz="quarter" idx="1"/>
          </p:nvPr>
        </p:nvSpPr>
        <p:spPr>
          <a:xfrm>
            <a:off x="1778000" y="7073900"/>
            <a:ext cx="20828000" cy="1587500"/>
          </a:xfrm>
          <a:prstGeom prst="rect">
            <a:avLst/>
          </a:prstGeom>
        </p:spPr>
        <p:txBody>
          <a:bodyPr/>
          <a:lstStyle>
            <a:lvl1pPr marL="0" indent="0" algn="ctr" defTabSz="825500">
              <a:lnSpc>
                <a:spcPct val="100000"/>
              </a:lnSpc>
              <a:spcBef>
                <a:spcPts val="0"/>
              </a:spcBef>
              <a:buSzTx/>
              <a:buNone/>
              <a:defRPr sz="5400">
                <a:latin typeface="ヒラギノ角ゴ ProN W3"/>
                <a:ea typeface="ヒラギノ角ゴ ProN W3"/>
                <a:cs typeface="ヒラギノ角ゴ ProN W3"/>
                <a:sym typeface="ヒラギノ角ゴ ProN W3"/>
              </a:defRPr>
            </a:lvl1pPr>
            <a:lvl2pPr marL="0" indent="0" algn="ctr" defTabSz="825500">
              <a:lnSpc>
                <a:spcPct val="100000"/>
              </a:lnSpc>
              <a:spcBef>
                <a:spcPts val="0"/>
              </a:spcBef>
              <a:buSzTx/>
              <a:buNone/>
              <a:defRPr sz="5400">
                <a:latin typeface="ヒラギノ角ゴ ProN W3"/>
                <a:ea typeface="ヒラギノ角ゴ ProN W3"/>
                <a:cs typeface="ヒラギノ角ゴ ProN W3"/>
                <a:sym typeface="ヒラギノ角ゴ ProN W3"/>
              </a:defRPr>
            </a:lvl2pPr>
            <a:lvl3pPr marL="0" indent="0" algn="ctr" defTabSz="825500">
              <a:lnSpc>
                <a:spcPct val="100000"/>
              </a:lnSpc>
              <a:spcBef>
                <a:spcPts val="0"/>
              </a:spcBef>
              <a:buSzTx/>
              <a:buNone/>
              <a:defRPr sz="5400">
                <a:latin typeface="ヒラギノ角ゴ ProN W3"/>
                <a:ea typeface="ヒラギノ角ゴ ProN W3"/>
                <a:cs typeface="ヒラギノ角ゴ ProN W3"/>
                <a:sym typeface="ヒラギノ角ゴ ProN W3"/>
              </a:defRPr>
            </a:lvl3pPr>
            <a:lvl4pPr marL="0" indent="0" algn="ctr" defTabSz="825500">
              <a:lnSpc>
                <a:spcPct val="100000"/>
              </a:lnSpc>
              <a:spcBef>
                <a:spcPts val="0"/>
              </a:spcBef>
              <a:buSzTx/>
              <a:buNone/>
              <a:defRPr sz="5400">
                <a:latin typeface="ヒラギノ角ゴ ProN W3"/>
                <a:ea typeface="ヒラギノ角ゴ ProN W3"/>
                <a:cs typeface="ヒラギノ角ゴ ProN W3"/>
                <a:sym typeface="ヒラギノ角ゴ ProN W3"/>
              </a:defRPr>
            </a:lvl4pPr>
            <a:lvl5pPr marL="0" indent="0" algn="ctr" defTabSz="825500">
              <a:lnSpc>
                <a:spcPct val="100000"/>
              </a:lnSpc>
              <a:spcBef>
                <a:spcPts val="0"/>
              </a:spcBef>
              <a:buSzTx/>
              <a:buNone/>
              <a:defRPr sz="5400">
                <a:latin typeface="ヒラギノ角ゴ ProN W3"/>
                <a:ea typeface="ヒラギノ角ゴ ProN W3"/>
                <a:cs typeface="ヒラギノ角ゴ ProN W3"/>
                <a:sym typeface="ヒラギノ角ゴ ProN W3"/>
              </a:defRPr>
            </a:lvl5pPr>
          </a:lstStyle>
          <a:p>
            <a:r>
              <a:t>本文レベル1</a:t>
            </a:r>
          </a:p>
          <a:p>
            <a:pPr lvl="1"/>
            <a:r>
              <a:t>本文レベル2</a:t>
            </a:r>
          </a:p>
          <a:p>
            <a:pPr lvl="2"/>
            <a:r>
              <a:t>本文レベル3</a:t>
            </a:r>
          </a:p>
          <a:p>
            <a:pPr lvl="3"/>
            <a:r>
              <a:t>本文レベル4</a:t>
            </a:r>
          </a:p>
          <a:p>
            <a:pPr lvl="4"/>
            <a:r>
              <a:t>本文レベル5</a:t>
            </a:r>
          </a:p>
        </p:txBody>
      </p:sp>
      <p:sp>
        <p:nvSpPr>
          <p:cNvPr id="180" name="スライド番号"/>
          <p:cNvSpPr txBox="1">
            <a:spLocks noGrp="1"/>
          </p:cNvSpPr>
          <p:nvPr>
            <p:ph type="sldNum" sz="quarter" idx="2"/>
          </p:nvPr>
        </p:nvSpPr>
        <p:spPr>
          <a:xfrm>
            <a:off x="11959031" y="13081000"/>
            <a:ext cx="453238" cy="461059"/>
          </a:xfrm>
          <a:prstGeom prst="rect">
            <a:avLst/>
          </a:prstGeom>
        </p:spPr>
        <p:txBody>
          <a:bodyPr anchor="t"/>
          <a:lstStyle>
            <a:lvl1pPr defTabSz="825500">
              <a:defRPr sz="2400">
                <a:solidFill>
                  <a:srgbClr val="000000"/>
                </a:solidFill>
                <a:latin typeface="Helvetica Neue Light"/>
                <a:ea typeface="Helvetica Neue Light"/>
                <a:cs typeface="Helvetica Neue Light"/>
                <a:sym typeface="Helvetica Neue Light"/>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タイトル&amp;画像">
    <p:spTree>
      <p:nvGrpSpPr>
        <p:cNvPr id="1" name=""/>
        <p:cNvGrpSpPr/>
        <p:nvPr/>
      </p:nvGrpSpPr>
      <p:grpSpPr>
        <a:xfrm>
          <a:off x="0" y="0"/>
          <a:ext cx="0" cy="0"/>
          <a:chOff x="0" y="0"/>
          <a:chExt cx="0" cy="0"/>
        </a:xfrm>
      </p:grpSpPr>
      <p:sp>
        <p:nvSpPr>
          <p:cNvPr id="21" name="740519873_3318x2212.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プレゼンテーションのタイトル"/>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プレゼンテーションのタイトル</a:t>
            </a:r>
          </a:p>
        </p:txBody>
      </p:sp>
      <p:sp>
        <p:nvSpPr>
          <p:cNvPr id="23" name="本文レベル1…"/>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z="6000" spc="-59">
                <a:solidFill>
                  <a:srgbClr val="FFFFFF"/>
                </a:solidFill>
                <a:latin typeface="Graphik-SemiboldItalic"/>
                <a:ea typeface="Graphik-SemiboldItalic"/>
                <a:cs typeface="Graphik-SemiboldItalic"/>
                <a:sym typeface="Graphik Semibold"/>
              </a:defRPr>
            </a:lvl5pPr>
          </a:lstStyle>
          <a:p>
            <a:r>
              <a:t>プレゼンテーションのサブタイトル</a:t>
            </a:r>
          </a:p>
          <a:p>
            <a:pPr lvl="1"/>
            <a:endParaRPr/>
          </a:p>
          <a:p>
            <a:pPr lvl="2"/>
            <a:endParaRPr/>
          </a:p>
          <a:p>
            <a:pPr lvl="3"/>
            <a:endParaRPr/>
          </a:p>
          <a:p>
            <a:pPr lvl="4"/>
            <a:endParaRPr/>
          </a:p>
        </p:txBody>
      </p:sp>
      <p:sp>
        <p:nvSpPr>
          <p:cNvPr id="24" name="作者と日付"/>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825500">
              <a:lnSpc>
                <a:spcPct val="100000"/>
              </a:lnSpc>
              <a:spcBef>
                <a:spcPts val="0"/>
              </a:spcBef>
              <a:buSzTx/>
              <a:buNone/>
              <a:defRPr sz="3000" spc="-29">
                <a:solidFill>
                  <a:srgbClr val="FFFFFF"/>
                </a:solidFill>
                <a:latin typeface="Graphik-Medium"/>
                <a:ea typeface="Graphik-Medium"/>
                <a:cs typeface="Graphik-Medium"/>
                <a:sym typeface="Graphik Medium"/>
              </a:defRPr>
            </a:lvl1pPr>
          </a:lstStyle>
          <a:p>
            <a:r>
              <a:t>作者と日付</a:t>
            </a:r>
          </a:p>
        </p:txBody>
      </p:sp>
      <p:sp>
        <p:nvSpPr>
          <p:cNvPr id="25" name="スライド番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タイトル&amp;画像（代替）">
    <p:spTree>
      <p:nvGrpSpPr>
        <p:cNvPr id="1" name=""/>
        <p:cNvGrpSpPr/>
        <p:nvPr/>
      </p:nvGrpSpPr>
      <p:grpSpPr>
        <a:xfrm>
          <a:off x="0" y="0"/>
          <a:ext cx="0" cy="0"/>
          <a:chOff x="0" y="0"/>
          <a:chExt cx="0" cy="0"/>
        </a:xfrm>
      </p:grpSpPr>
      <p:sp>
        <p:nvSpPr>
          <p:cNvPr id="32" name="スライドのタイトル"/>
          <p:cNvSpPr txBox="1">
            <a:spLocks noGrp="1"/>
          </p:cNvSpPr>
          <p:nvPr>
            <p:ph type="title" hasCustomPrompt="1"/>
          </p:nvPr>
        </p:nvSpPr>
        <p:spPr>
          <a:xfrm>
            <a:off x="1215495" y="4585102"/>
            <a:ext cx="9757338" cy="2540001"/>
          </a:xfrm>
          <a:prstGeom prst="rect">
            <a:avLst/>
          </a:prstGeom>
        </p:spPr>
        <p:txBody>
          <a:bodyPr anchor="b"/>
          <a:lstStyle/>
          <a:p>
            <a:r>
              <a:t>スライドのタイトル</a:t>
            </a:r>
          </a:p>
        </p:txBody>
      </p:sp>
      <p:sp>
        <p:nvSpPr>
          <p:cNvPr id="33" name="イメージ"/>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本文レベル1…"/>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vl2pPr marL="0" indent="457200" algn="ctr" defTabSz="825500">
              <a:lnSpc>
                <a:spcPct val="100000"/>
              </a:lnSpc>
              <a:spcBef>
                <a:spcPts val="0"/>
              </a:spcBef>
              <a:buSzTx/>
              <a:buNone/>
              <a:defRPr spc="-44">
                <a:latin typeface="Graphik-SemiboldItalic"/>
                <a:ea typeface="Graphik-SemiboldItalic"/>
                <a:cs typeface="Graphik-SemiboldItalic"/>
                <a:sym typeface="Graphik Semibold"/>
              </a:defRPr>
            </a:lvl2pPr>
            <a:lvl3pPr marL="0" indent="914400" algn="ctr" defTabSz="825500">
              <a:lnSpc>
                <a:spcPct val="100000"/>
              </a:lnSpc>
              <a:spcBef>
                <a:spcPts val="0"/>
              </a:spcBef>
              <a:buSzTx/>
              <a:buNone/>
              <a:defRPr spc="-44">
                <a:latin typeface="Graphik-SemiboldItalic"/>
                <a:ea typeface="Graphik-SemiboldItalic"/>
                <a:cs typeface="Graphik-SemiboldItalic"/>
                <a:sym typeface="Graphik Semibold"/>
              </a:defRPr>
            </a:lvl3pPr>
            <a:lvl4pPr marL="0" indent="1371600" algn="ctr" defTabSz="825500">
              <a:lnSpc>
                <a:spcPct val="100000"/>
              </a:lnSpc>
              <a:spcBef>
                <a:spcPts val="0"/>
              </a:spcBef>
              <a:buSzTx/>
              <a:buNone/>
              <a:defRPr spc="-44">
                <a:latin typeface="Graphik-SemiboldItalic"/>
                <a:ea typeface="Graphik-SemiboldItalic"/>
                <a:cs typeface="Graphik-SemiboldItalic"/>
                <a:sym typeface="Graphik Semibold"/>
              </a:defRPr>
            </a:lvl4pPr>
            <a:lvl5pPr marL="0" indent="1828800" algn="ctr" defTabSz="825500">
              <a:lnSpc>
                <a:spcPct val="100000"/>
              </a:lnSpc>
              <a:spcBef>
                <a:spcPts val="0"/>
              </a:spcBef>
              <a:buSzTx/>
              <a:buNone/>
              <a:defRPr spc="-44">
                <a:latin typeface="Graphik-SemiboldItalic"/>
                <a:ea typeface="Graphik-SemiboldItalic"/>
                <a:cs typeface="Graphik-SemiboldItalic"/>
                <a:sym typeface="Graphik Semibold"/>
              </a:defRPr>
            </a:lvl5pPr>
          </a:lstStyle>
          <a:p>
            <a:r>
              <a:t>スライドのサブタイトル</a:t>
            </a:r>
          </a:p>
          <a:p>
            <a:pPr lvl="1"/>
            <a:endParaRPr/>
          </a:p>
          <a:p>
            <a:pPr lvl="2"/>
            <a:endParaRPr/>
          </a:p>
          <a:p>
            <a:pPr lvl="3"/>
            <a:endParaRPr/>
          </a:p>
          <a:p>
            <a:pPr lvl="4"/>
            <a:endParaRPr/>
          </a:p>
        </p:txBody>
      </p:sp>
      <p:sp>
        <p:nvSpPr>
          <p:cNvPr id="35"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タイトル&amp;箇条書き">
    <p:spTree>
      <p:nvGrpSpPr>
        <p:cNvPr id="1" name=""/>
        <p:cNvGrpSpPr/>
        <p:nvPr/>
      </p:nvGrpSpPr>
      <p:grpSpPr>
        <a:xfrm>
          <a:off x="0" y="0"/>
          <a:ext cx="0" cy="0"/>
          <a:chOff x="0" y="0"/>
          <a:chExt cx="0" cy="0"/>
        </a:xfrm>
      </p:grpSpPr>
      <p:sp>
        <p:nvSpPr>
          <p:cNvPr id="42" name="スライドのタイトル"/>
          <p:cNvSpPr txBox="1">
            <a:spLocks noGrp="1"/>
          </p:cNvSpPr>
          <p:nvPr>
            <p:ph type="title" hasCustomPrompt="1"/>
          </p:nvPr>
        </p:nvSpPr>
        <p:spPr>
          <a:prstGeom prst="rect">
            <a:avLst/>
          </a:prstGeom>
        </p:spPr>
        <p:txBody>
          <a:bodyPr/>
          <a:lstStyle/>
          <a:p>
            <a:r>
              <a:t>スライドのタイトル</a:t>
            </a:r>
          </a:p>
        </p:txBody>
      </p:sp>
      <p:sp>
        <p:nvSpPr>
          <p:cNvPr id="43" name="本文レベル1…"/>
          <p:cNvSpPr txBox="1">
            <a:spLocks noGrp="1"/>
          </p:cNvSpPr>
          <p:nvPr>
            <p:ph type="body" idx="1" hasCustomPrompt="1"/>
          </p:nvPr>
        </p:nvSpPr>
        <p:spPr>
          <a:prstGeom prst="rect">
            <a:avLst/>
          </a:prstGeom>
        </p:spPr>
        <p:txBody>
          <a:bodyPr/>
          <a:lstStyle/>
          <a:p>
            <a:r>
              <a:t>スライドの箇条書きテキスト</a:t>
            </a:r>
          </a:p>
          <a:p>
            <a:pPr lvl="1"/>
            <a:endParaRPr/>
          </a:p>
          <a:p>
            <a:pPr lvl="2"/>
            <a:endParaRPr/>
          </a:p>
          <a:p>
            <a:pPr lvl="3"/>
            <a:endParaRPr/>
          </a:p>
          <a:p>
            <a:pPr lvl="4"/>
            <a:endParaRPr/>
          </a:p>
        </p:txBody>
      </p:sp>
      <p:sp>
        <p:nvSpPr>
          <p:cNvPr id="44" name="スライドのサブタイトル"/>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スライドのサブタイトル</a:t>
            </a:r>
          </a:p>
        </p:txBody>
      </p:sp>
      <p:sp>
        <p:nvSpPr>
          <p:cNvPr id="45" name="スライド番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箇条書き">
    <p:spTree>
      <p:nvGrpSpPr>
        <p:cNvPr id="1" name=""/>
        <p:cNvGrpSpPr/>
        <p:nvPr/>
      </p:nvGrpSpPr>
      <p:grpSpPr>
        <a:xfrm>
          <a:off x="0" y="0"/>
          <a:ext cx="0" cy="0"/>
          <a:chOff x="0" y="0"/>
          <a:chExt cx="0" cy="0"/>
        </a:xfrm>
      </p:grpSpPr>
      <p:sp>
        <p:nvSpPr>
          <p:cNvPr id="52" name="本文レベル1…"/>
          <p:cNvSpPr txBox="1">
            <a:spLocks noGrp="1"/>
          </p:cNvSpPr>
          <p:nvPr>
            <p:ph type="body" idx="1" hasCustomPrompt="1"/>
          </p:nvPr>
        </p:nvSpPr>
        <p:spPr>
          <a:xfrm>
            <a:off x="1219200" y="4013200"/>
            <a:ext cx="21945600" cy="8487148"/>
          </a:xfrm>
          <a:prstGeom prst="rect">
            <a:avLst/>
          </a:prstGeom>
        </p:spPr>
        <p:txBody>
          <a:bodyPr numCol="2" spcCol="2558384"/>
          <a:lstStyle/>
          <a:p>
            <a:r>
              <a:t>スライドの箇条書きテキスト</a:t>
            </a:r>
          </a:p>
          <a:p>
            <a:pPr lvl="1"/>
            <a:endParaRPr/>
          </a:p>
          <a:p>
            <a:pPr lvl="2"/>
            <a:endParaRPr/>
          </a:p>
          <a:p>
            <a:pPr lvl="3"/>
            <a:endParaRPr/>
          </a:p>
          <a:p>
            <a:pPr lvl="4"/>
            <a:endParaRPr/>
          </a:p>
        </p:txBody>
      </p:sp>
      <p:sp>
        <p:nvSpPr>
          <p:cNvPr id="53"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タイトル、箇条書き、画像">
    <p:spTree>
      <p:nvGrpSpPr>
        <p:cNvPr id="1" name=""/>
        <p:cNvGrpSpPr/>
        <p:nvPr/>
      </p:nvGrpSpPr>
      <p:grpSpPr>
        <a:xfrm>
          <a:off x="0" y="0"/>
          <a:ext cx="0" cy="0"/>
          <a:chOff x="0" y="0"/>
          <a:chExt cx="0" cy="0"/>
        </a:xfrm>
      </p:grpSpPr>
      <p:sp>
        <p:nvSpPr>
          <p:cNvPr id="60" name="スライドのタイトル"/>
          <p:cNvSpPr txBox="1">
            <a:spLocks noGrp="1"/>
          </p:cNvSpPr>
          <p:nvPr>
            <p:ph type="title" hasCustomPrompt="1"/>
          </p:nvPr>
        </p:nvSpPr>
        <p:spPr>
          <a:xfrm>
            <a:off x="1219200" y="774700"/>
            <a:ext cx="9753600" cy="1600200"/>
          </a:xfrm>
          <a:prstGeom prst="rect">
            <a:avLst/>
          </a:prstGeom>
        </p:spPr>
        <p:txBody>
          <a:bodyPr/>
          <a:lstStyle/>
          <a:p>
            <a:r>
              <a:t>スライドのタイトル</a:t>
            </a:r>
          </a:p>
        </p:txBody>
      </p:sp>
      <p:sp>
        <p:nvSpPr>
          <p:cNvPr id="61" name="イメージ"/>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スライドのサブタイトル"/>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スライドのサブタイトル</a:t>
            </a:r>
          </a:p>
        </p:txBody>
      </p:sp>
      <p:sp>
        <p:nvSpPr>
          <p:cNvPr id="63" name="本文レベル1…"/>
          <p:cNvSpPr txBox="1">
            <a:spLocks noGrp="1"/>
          </p:cNvSpPr>
          <p:nvPr>
            <p:ph type="body" sz="half" idx="1" hasCustomPrompt="1"/>
          </p:nvPr>
        </p:nvSpPr>
        <p:spPr>
          <a:xfrm>
            <a:off x="1219200" y="4023221"/>
            <a:ext cx="9757569" cy="8384679"/>
          </a:xfrm>
          <a:prstGeom prst="rect">
            <a:avLst/>
          </a:prstGeom>
        </p:spPr>
        <p:txBody>
          <a:bodyPr/>
          <a:lstStyle/>
          <a:p>
            <a:r>
              <a:t>スライドの箇条書きテキスト</a:t>
            </a:r>
          </a:p>
          <a:p>
            <a:pPr lvl="1"/>
            <a:endParaRPr/>
          </a:p>
          <a:p>
            <a:pPr lvl="2"/>
            <a:endParaRPr/>
          </a:p>
          <a:p>
            <a:pPr lvl="3"/>
            <a:endParaRPr/>
          </a:p>
          <a:p>
            <a:pPr lvl="4"/>
            <a:endParaRPr/>
          </a:p>
        </p:txBody>
      </p:sp>
      <p:sp>
        <p:nvSpPr>
          <p:cNvPr id="64" name="スライド番号"/>
          <p:cNvSpPr txBox="1">
            <a:spLocks noGrp="1"/>
          </p:cNvSpPr>
          <p:nvPr>
            <p:ph type="sldNum" sz="quarter" idx="2"/>
          </p:nvPr>
        </p:nvSpPr>
        <p:spPr>
          <a:xfrm>
            <a:off x="1200403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セクション">
    <p:spTree>
      <p:nvGrpSpPr>
        <p:cNvPr id="1" name=""/>
        <p:cNvGrpSpPr/>
        <p:nvPr/>
      </p:nvGrpSpPr>
      <p:grpSpPr>
        <a:xfrm>
          <a:off x="0" y="0"/>
          <a:ext cx="0" cy="0"/>
          <a:chOff x="0" y="0"/>
          <a:chExt cx="0" cy="0"/>
        </a:xfrm>
      </p:grpSpPr>
      <p:sp>
        <p:nvSpPr>
          <p:cNvPr id="71" name="セクションタイトル"/>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セクションタイトル</a:t>
            </a:r>
          </a:p>
        </p:txBody>
      </p:sp>
      <p:sp>
        <p:nvSpPr>
          <p:cNvPr id="72"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タイトルのみ">
    <p:spTree>
      <p:nvGrpSpPr>
        <p:cNvPr id="1" name=""/>
        <p:cNvGrpSpPr/>
        <p:nvPr/>
      </p:nvGrpSpPr>
      <p:grpSpPr>
        <a:xfrm>
          <a:off x="0" y="0"/>
          <a:ext cx="0" cy="0"/>
          <a:chOff x="0" y="0"/>
          <a:chExt cx="0" cy="0"/>
        </a:xfrm>
      </p:grpSpPr>
      <p:sp>
        <p:nvSpPr>
          <p:cNvPr id="79" name="スライドのタイトル"/>
          <p:cNvSpPr txBox="1">
            <a:spLocks noGrp="1"/>
          </p:cNvSpPr>
          <p:nvPr>
            <p:ph type="title" hasCustomPrompt="1"/>
          </p:nvPr>
        </p:nvSpPr>
        <p:spPr>
          <a:prstGeom prst="rect">
            <a:avLst/>
          </a:prstGeom>
        </p:spPr>
        <p:txBody>
          <a:bodyPr/>
          <a:lstStyle/>
          <a:p>
            <a:r>
              <a:t>スライドのタイトル</a:t>
            </a:r>
          </a:p>
        </p:txBody>
      </p:sp>
      <p:sp>
        <p:nvSpPr>
          <p:cNvPr id="80" name="スライドのサブタイトル"/>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スライドのサブタイトル</a:t>
            </a:r>
          </a:p>
        </p:txBody>
      </p:sp>
      <p:sp>
        <p:nvSpPr>
          <p:cNvPr id="81"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議題">
    <p:spTree>
      <p:nvGrpSpPr>
        <p:cNvPr id="1" name=""/>
        <p:cNvGrpSpPr/>
        <p:nvPr/>
      </p:nvGrpSpPr>
      <p:grpSpPr>
        <a:xfrm>
          <a:off x="0" y="0"/>
          <a:ext cx="0" cy="0"/>
          <a:chOff x="0" y="0"/>
          <a:chExt cx="0" cy="0"/>
        </a:xfrm>
      </p:grpSpPr>
      <p:sp>
        <p:nvSpPr>
          <p:cNvPr id="88" name="議題のタイトル"/>
          <p:cNvSpPr txBox="1">
            <a:spLocks noGrp="1"/>
          </p:cNvSpPr>
          <p:nvPr>
            <p:ph type="title" hasCustomPrompt="1"/>
          </p:nvPr>
        </p:nvSpPr>
        <p:spPr>
          <a:prstGeom prst="rect">
            <a:avLst/>
          </a:prstGeom>
        </p:spPr>
        <p:txBody>
          <a:bodyPr/>
          <a:lstStyle/>
          <a:p>
            <a:r>
              <a:t>議題のタイトル</a:t>
            </a:r>
          </a:p>
        </p:txBody>
      </p:sp>
      <p:sp>
        <p:nvSpPr>
          <p:cNvPr id="89" name="本文レベル1…"/>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議題のトピック</a:t>
            </a:r>
          </a:p>
          <a:p>
            <a:pPr lvl="1"/>
            <a:endParaRPr/>
          </a:p>
          <a:p>
            <a:pPr lvl="2"/>
            <a:endParaRPr/>
          </a:p>
          <a:p>
            <a:pPr lvl="3"/>
            <a:endParaRPr/>
          </a:p>
          <a:p>
            <a:pPr lvl="4"/>
            <a:endParaRPr/>
          </a:p>
        </p:txBody>
      </p:sp>
      <p:sp>
        <p:nvSpPr>
          <p:cNvPr id="90" name="議題のサブタイトル"/>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825500">
              <a:lnSpc>
                <a:spcPct val="100000"/>
              </a:lnSpc>
              <a:spcBef>
                <a:spcPts val="0"/>
              </a:spcBef>
              <a:buSzTx/>
              <a:buNone/>
              <a:defRPr spc="-44">
                <a:latin typeface="Graphik-SemiboldItalic"/>
                <a:ea typeface="Graphik-SemiboldItalic"/>
                <a:cs typeface="Graphik-SemiboldItalic"/>
                <a:sym typeface="Graphik Semibold"/>
              </a:defRPr>
            </a:lvl1pPr>
          </a:lstStyle>
          <a:p>
            <a:r>
              <a:t>議題のサブタイトル</a:t>
            </a:r>
          </a:p>
        </p:txBody>
      </p:sp>
      <p:sp>
        <p:nvSpPr>
          <p:cNvPr id="91" name="スライド番号"/>
          <p:cNvSpPr txBox="1">
            <a:spLocks noGrp="1"/>
          </p:cNvSpPr>
          <p:nvPr>
            <p:ph type="sldNum" sz="quarter" idx="2"/>
          </p:nvPr>
        </p:nvSpPr>
        <p:spPr>
          <a:xfrm>
            <a:off x="1200149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スライドのタイトル"/>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スライドのタイトル</a:t>
            </a:r>
          </a:p>
        </p:txBody>
      </p:sp>
      <p:sp>
        <p:nvSpPr>
          <p:cNvPr id="3" name="本文レベル1…"/>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スライドの箇条書きテキスト</a:t>
            </a:r>
          </a:p>
          <a:p>
            <a:pPr lvl="1"/>
            <a:endParaRPr/>
          </a:p>
          <a:p>
            <a:pPr lvl="2"/>
            <a:endParaRPr/>
          </a:p>
          <a:p>
            <a:pPr lvl="3"/>
            <a:endParaRPr/>
          </a:p>
          <a:p>
            <a:pPr lvl="4"/>
            <a:endParaRPr/>
          </a:p>
        </p:txBody>
      </p:sp>
      <p:sp>
        <p:nvSpPr>
          <p:cNvPr id="4" name="スライド番号"/>
          <p:cNvSpPr txBox="1">
            <a:spLocks noGrp="1"/>
          </p:cNvSpPr>
          <p:nvPr>
            <p:ph type="sldNum" sz="quarter" idx="2"/>
          </p:nvPr>
        </p:nvSpPr>
        <p:spPr>
          <a:xfrm>
            <a:off x="11997689" y="12700000"/>
            <a:ext cx="388621" cy="42926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7" r:id="rId18"/>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8.png"/><Relationship Id="rId9" Type="http://schemas.microsoft.com/office/2007/relationships/hdphoto" Target="../media/hdphoto4.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C44A"/>
        </a:solidFill>
        <a:effectLst/>
      </p:bgPr>
    </p:bg>
    <p:spTree>
      <p:nvGrpSpPr>
        <p:cNvPr id="1" name=""/>
        <p:cNvGrpSpPr/>
        <p:nvPr/>
      </p:nvGrpSpPr>
      <p:grpSpPr>
        <a:xfrm>
          <a:off x="0" y="0"/>
          <a:ext cx="0" cy="0"/>
          <a:chOff x="0" y="0"/>
          <a:chExt cx="0" cy="0"/>
        </a:xfrm>
      </p:grpSpPr>
      <p:sp>
        <p:nvSpPr>
          <p:cNvPr id="189" name="四角形"/>
          <p:cNvSpPr/>
          <p:nvPr/>
        </p:nvSpPr>
        <p:spPr>
          <a:xfrm rot="19864283">
            <a:off x="7058061" y="8221405"/>
            <a:ext cx="21850129" cy="9322709"/>
          </a:xfrm>
          <a:prstGeom prst="rect">
            <a:avLst/>
          </a:prstGeom>
          <a:solidFill>
            <a:srgbClr val="0D48FF"/>
          </a:solidFill>
          <a:ln w="12700">
            <a:miter lim="400000"/>
          </a:ln>
        </p:spPr>
        <p:txBody>
          <a:bodyPr lIns="0" tIns="0" rIns="0" bIns="0" anchor="ctr"/>
          <a:lstStyle/>
          <a:p>
            <a:pPr defTabSz="825500">
              <a:lnSpc>
                <a:spcPct val="100000"/>
              </a:lnSpc>
              <a:defRPr sz="3200">
                <a:solidFill>
                  <a:srgbClr val="FFFFFF"/>
                </a:solidFill>
                <a:latin typeface="ヒラギノ角ゴ ProN W3"/>
                <a:ea typeface="ヒラギノ角ゴ ProN W3"/>
                <a:cs typeface="ヒラギノ角ゴ ProN W3"/>
                <a:sym typeface="ヒラギノ角ゴ ProN W3"/>
              </a:defRPr>
            </a:pPr>
            <a:endParaRPr/>
          </a:p>
        </p:txBody>
      </p:sp>
      <p:sp>
        <p:nvSpPr>
          <p:cNvPr id="190" name="医療とAI・ビッグデータ応用"/>
          <p:cNvSpPr txBox="1"/>
          <p:nvPr/>
        </p:nvSpPr>
        <p:spPr>
          <a:xfrm>
            <a:off x="1817715" y="1156659"/>
            <a:ext cx="16586201" cy="13715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825500">
              <a:lnSpc>
                <a:spcPct val="100000"/>
              </a:lnSpc>
              <a:defRPr sz="10000">
                <a:solidFill>
                  <a:srgbClr val="FFFFFF"/>
                </a:solidFill>
                <a:latin typeface="ヒラギノ丸ゴ ProN W4"/>
                <a:ea typeface="ヒラギノ丸ゴ ProN W4"/>
                <a:cs typeface="ヒラギノ丸ゴ ProN W4"/>
                <a:sym typeface="ヒラギノ丸ゴ ProN W4"/>
              </a:defRPr>
            </a:lvl1pPr>
          </a:lstStyle>
          <a:p>
            <a:r>
              <a:t>医療とAI・ビッグデータ応用</a:t>
            </a:r>
          </a:p>
        </p:txBody>
      </p:sp>
      <p:sp>
        <p:nvSpPr>
          <p:cNvPr id="191" name="統合教育機構…"/>
          <p:cNvSpPr txBox="1"/>
          <p:nvPr/>
        </p:nvSpPr>
        <p:spPr>
          <a:xfrm>
            <a:off x="16990324" y="9884538"/>
            <a:ext cx="5524501" cy="23685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defTabSz="825500">
              <a:lnSpc>
                <a:spcPct val="100000"/>
              </a:lnSpc>
              <a:defRPr sz="7100">
                <a:solidFill>
                  <a:srgbClr val="FFFFFF"/>
                </a:solidFill>
                <a:latin typeface="ヒラギノ丸ゴ ProN W4"/>
                <a:ea typeface="ヒラギノ丸ゴ ProN W4"/>
                <a:cs typeface="ヒラギノ丸ゴ ProN W4"/>
                <a:sym typeface="ヒラギノ丸ゴ ProN W4"/>
              </a:defRPr>
            </a:pPr>
            <a:r>
              <a:t>統合教育機構</a:t>
            </a:r>
          </a:p>
          <a:p>
            <a:pPr defTabSz="825500">
              <a:lnSpc>
                <a:spcPct val="100000"/>
              </a:lnSpc>
              <a:defRPr sz="7100">
                <a:solidFill>
                  <a:srgbClr val="FFFFFF"/>
                </a:solidFill>
                <a:latin typeface="ヒラギノ丸ゴ ProN W4"/>
                <a:ea typeface="ヒラギノ丸ゴ ProN W4"/>
                <a:cs typeface="ヒラギノ丸ゴ ProN W4"/>
                <a:sym typeface="ヒラギノ丸ゴ ProN W4"/>
              </a:defRPr>
            </a:pPr>
            <a:r>
              <a:t>須藤毅顕</a:t>
            </a:r>
          </a:p>
        </p:txBody>
      </p:sp>
      <p:sp>
        <p:nvSpPr>
          <p:cNvPr id="192" name="MLP"/>
          <p:cNvSpPr txBox="1"/>
          <p:nvPr/>
        </p:nvSpPr>
        <p:spPr>
          <a:xfrm>
            <a:off x="2069077" y="2969087"/>
            <a:ext cx="15485008" cy="16414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825500">
              <a:lnSpc>
                <a:spcPct val="100000"/>
              </a:lnSpc>
              <a:defRPr sz="10000">
                <a:solidFill>
                  <a:srgbClr val="FFFFFF"/>
                </a:solidFill>
                <a:latin typeface="ヒラギノ丸ゴ ProN W4"/>
                <a:ea typeface="ヒラギノ丸ゴ ProN W4"/>
                <a:cs typeface="ヒラギノ丸ゴ ProN W4"/>
                <a:sym typeface="ヒラギノ丸ゴ ProN W4"/>
              </a:defRPr>
            </a:lvl1pPr>
          </a:lstStyle>
          <a:p>
            <a:r>
              <a:rPr lang="en-US" dirty="0"/>
              <a:t>CIFAR10</a:t>
            </a:r>
            <a:r>
              <a:rPr lang="ja-JP" altLang="en-US" dirty="0"/>
              <a:t>で</a:t>
            </a:r>
            <a:r>
              <a:rPr lang="en-US" altLang="ja-JP" dirty="0"/>
              <a:t>MLP</a:t>
            </a:r>
            <a:r>
              <a:rPr lang="ja-JP" altLang="en-US" dirty="0"/>
              <a:t>、</a:t>
            </a:r>
            <a:r>
              <a:rPr lang="en-US" altLang="ja-JP" dirty="0"/>
              <a:t>CNN</a:t>
            </a:r>
            <a:r>
              <a:rPr lang="ja-JP" altLang="en-US" dirty="0"/>
              <a:t>を実践</a:t>
            </a:r>
            <a:endParaRPr lang="en-US" dirty="0"/>
          </a:p>
        </p:txBody>
      </p:sp>
      <p:pic>
        <p:nvPicPr>
          <p:cNvPr id="2" name="図 1">
            <a:extLst>
              <a:ext uri="{FF2B5EF4-FFF2-40B4-BE49-F238E27FC236}">
                <a16:creationId xmlns:a16="http://schemas.microsoft.com/office/drawing/2014/main" id="{F10096D8-5526-DC3D-EAA6-9A3F202D3355}"/>
              </a:ext>
            </a:extLst>
          </p:cNvPr>
          <p:cNvPicPr>
            <a:picLocks noChangeAspect="1"/>
          </p:cNvPicPr>
          <p:nvPr/>
        </p:nvPicPr>
        <p:blipFill>
          <a:blip r:embed="rId2"/>
          <a:stretch>
            <a:fillRect/>
          </a:stretch>
        </p:blipFill>
        <p:spPr>
          <a:xfrm>
            <a:off x="692888" y="8822622"/>
            <a:ext cx="5899980" cy="4267731"/>
          </a:xfrm>
          <a:prstGeom prst="rect">
            <a:avLst/>
          </a:prstGeom>
        </p:spPr>
      </p:pic>
      <p:pic>
        <p:nvPicPr>
          <p:cNvPr id="3" name="図 2" descr="QR コード&#10;&#10;自動的に生成された説明">
            <a:extLst>
              <a:ext uri="{FF2B5EF4-FFF2-40B4-BE49-F238E27FC236}">
                <a16:creationId xmlns:a16="http://schemas.microsoft.com/office/drawing/2014/main" id="{F55E54A4-B78E-0C99-2067-74726F602A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872" y="10079665"/>
            <a:ext cx="3010688" cy="3010688"/>
          </a:xfrm>
          <a:prstGeom prst="rect">
            <a:avLst/>
          </a:prstGeom>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D28B6E01-6466-F0C2-4773-9A09C5A68CEC}"/>
              </a:ext>
            </a:extLst>
          </p:cNvPr>
          <p:cNvSpPr txBox="1"/>
          <p:nvPr/>
        </p:nvSpPr>
        <p:spPr>
          <a:xfrm>
            <a:off x="702644" y="293711"/>
            <a:ext cx="4129238"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補足説明</a:t>
            </a:r>
          </a:p>
        </p:txBody>
      </p:sp>
      <p:sp>
        <p:nvSpPr>
          <p:cNvPr id="7" name="テキスト ボックス 6">
            <a:extLst>
              <a:ext uri="{FF2B5EF4-FFF2-40B4-BE49-F238E27FC236}">
                <a16:creationId xmlns:a16="http://schemas.microsoft.com/office/drawing/2014/main" id="{6248F43E-BCC4-6F19-C92C-55CAB5251B50}"/>
              </a:ext>
            </a:extLst>
          </p:cNvPr>
          <p:cNvSpPr txBox="1"/>
          <p:nvPr/>
        </p:nvSpPr>
        <p:spPr>
          <a:xfrm>
            <a:off x="2269958" y="1361696"/>
            <a:ext cx="4129238"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画像の表示</a:t>
            </a:r>
          </a:p>
        </p:txBody>
      </p:sp>
      <p:sp>
        <p:nvSpPr>
          <p:cNvPr id="8" name="テキスト ボックス 7">
            <a:extLst>
              <a:ext uri="{FF2B5EF4-FFF2-40B4-BE49-F238E27FC236}">
                <a16:creationId xmlns:a16="http://schemas.microsoft.com/office/drawing/2014/main" id="{8F5C4B36-0E61-A5B1-C259-42626020C57F}"/>
              </a:ext>
            </a:extLst>
          </p:cNvPr>
          <p:cNvSpPr txBox="1"/>
          <p:nvPr/>
        </p:nvSpPr>
        <p:spPr>
          <a:xfrm>
            <a:off x="4185384" y="2321432"/>
            <a:ext cx="9607617"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4400" dirty="0" err="1"/>
              <a:t>plt.imshow</a:t>
            </a:r>
            <a:r>
              <a:rPr lang="en-US" altLang="ja-JP" sz="4400" dirty="0"/>
              <a:t>(</a:t>
            </a:r>
            <a:r>
              <a:rPr lang="ja-JP" altLang="en-US" sz="4400" dirty="0"/>
              <a:t>画像データ</a:t>
            </a:r>
            <a:r>
              <a:rPr lang="en-US" altLang="ja-JP" sz="4400" dirty="0"/>
              <a:t>,’gray’)</a:t>
            </a:r>
            <a:endPar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9" name="テキスト ボックス 8">
            <a:extLst>
              <a:ext uri="{FF2B5EF4-FFF2-40B4-BE49-F238E27FC236}">
                <a16:creationId xmlns:a16="http://schemas.microsoft.com/office/drawing/2014/main" id="{54102EAA-FAA5-55B8-0F01-E0515FB20B54}"/>
              </a:ext>
            </a:extLst>
          </p:cNvPr>
          <p:cNvSpPr txBox="1"/>
          <p:nvPr/>
        </p:nvSpPr>
        <p:spPr>
          <a:xfrm>
            <a:off x="4185384" y="3033422"/>
            <a:ext cx="9607617"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4400" dirty="0" err="1"/>
              <a:t>plt.imshow</a:t>
            </a:r>
            <a:r>
              <a:rPr lang="en-US" altLang="ja-JP" sz="4400" dirty="0"/>
              <a:t>(</a:t>
            </a:r>
            <a:r>
              <a:rPr lang="ja-JP" altLang="en-US" sz="4400" dirty="0"/>
              <a:t>画像データ</a:t>
            </a:r>
            <a:r>
              <a:rPr lang="en-US" altLang="ja-JP" sz="4400" dirty="0"/>
              <a:t>)</a:t>
            </a:r>
            <a:endPar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10" name="テキスト ボックス 9">
            <a:extLst>
              <a:ext uri="{FF2B5EF4-FFF2-40B4-BE49-F238E27FC236}">
                <a16:creationId xmlns:a16="http://schemas.microsoft.com/office/drawing/2014/main" id="{4A0D3A8A-BC37-4887-DC33-CDAD379E5B28}"/>
              </a:ext>
            </a:extLst>
          </p:cNvPr>
          <p:cNvSpPr txBox="1"/>
          <p:nvPr/>
        </p:nvSpPr>
        <p:spPr>
          <a:xfrm>
            <a:off x="11728382" y="2321432"/>
            <a:ext cx="4129238"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白黒</a:t>
            </a:r>
          </a:p>
        </p:txBody>
      </p:sp>
      <p:sp>
        <p:nvSpPr>
          <p:cNvPr id="11" name="テキスト ボックス 10">
            <a:extLst>
              <a:ext uri="{FF2B5EF4-FFF2-40B4-BE49-F238E27FC236}">
                <a16:creationId xmlns:a16="http://schemas.microsoft.com/office/drawing/2014/main" id="{5D5443D0-EA8B-A86C-D571-D80752BDC958}"/>
              </a:ext>
            </a:extLst>
          </p:cNvPr>
          <p:cNvSpPr txBox="1"/>
          <p:nvPr/>
        </p:nvSpPr>
        <p:spPr>
          <a:xfrm>
            <a:off x="11815010" y="3033422"/>
            <a:ext cx="4129238"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カラー</a:t>
            </a:r>
          </a:p>
        </p:txBody>
      </p:sp>
      <p:pic>
        <p:nvPicPr>
          <p:cNvPr id="3" name="図 2">
            <a:extLst>
              <a:ext uri="{FF2B5EF4-FFF2-40B4-BE49-F238E27FC236}">
                <a16:creationId xmlns:a16="http://schemas.microsoft.com/office/drawing/2014/main" id="{DC4CF144-4E68-CC0B-6E99-E6D55510D49A}"/>
              </a:ext>
            </a:extLst>
          </p:cNvPr>
          <p:cNvPicPr>
            <a:picLocks noChangeAspect="1"/>
          </p:cNvPicPr>
          <p:nvPr/>
        </p:nvPicPr>
        <p:blipFill>
          <a:blip r:embed="rId2"/>
          <a:stretch>
            <a:fillRect/>
          </a:stretch>
        </p:blipFill>
        <p:spPr>
          <a:xfrm>
            <a:off x="778090" y="5099262"/>
            <a:ext cx="11036920" cy="6712975"/>
          </a:xfrm>
          <a:prstGeom prst="rect">
            <a:avLst/>
          </a:prstGeom>
          <a:ln>
            <a:solidFill>
              <a:schemeClr val="tx1"/>
            </a:solidFill>
          </a:ln>
        </p:spPr>
      </p:pic>
      <p:pic>
        <p:nvPicPr>
          <p:cNvPr id="5" name="図 4">
            <a:extLst>
              <a:ext uri="{FF2B5EF4-FFF2-40B4-BE49-F238E27FC236}">
                <a16:creationId xmlns:a16="http://schemas.microsoft.com/office/drawing/2014/main" id="{8A585A06-1B06-0139-4447-EA644CCE287F}"/>
              </a:ext>
            </a:extLst>
          </p:cNvPr>
          <p:cNvPicPr>
            <a:picLocks noChangeAspect="1"/>
          </p:cNvPicPr>
          <p:nvPr/>
        </p:nvPicPr>
        <p:blipFill>
          <a:blip r:embed="rId3"/>
          <a:stretch>
            <a:fillRect/>
          </a:stretch>
        </p:blipFill>
        <p:spPr>
          <a:xfrm>
            <a:off x="12979006" y="5054700"/>
            <a:ext cx="10398304" cy="6757537"/>
          </a:xfrm>
          <a:prstGeom prst="rect">
            <a:avLst/>
          </a:prstGeom>
          <a:ln>
            <a:solidFill>
              <a:schemeClr val="tx1"/>
            </a:solidFill>
          </a:ln>
        </p:spPr>
      </p:pic>
      <p:sp>
        <p:nvSpPr>
          <p:cNvPr id="12" name="テキスト ボックス 11">
            <a:extLst>
              <a:ext uri="{FF2B5EF4-FFF2-40B4-BE49-F238E27FC236}">
                <a16:creationId xmlns:a16="http://schemas.microsoft.com/office/drawing/2014/main" id="{A7C4DAE5-316C-EFE0-2B03-B4E1E3C5D667}"/>
              </a:ext>
            </a:extLst>
          </p:cNvPr>
          <p:cNvSpPr txBox="1"/>
          <p:nvPr/>
        </p:nvSpPr>
        <p:spPr>
          <a:xfrm>
            <a:off x="9480884" y="12353846"/>
            <a:ext cx="5101389"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第</a:t>
            </a: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2</a:t>
            </a:r>
            <a:r>
              <a:rPr kumimoji="0" lang="ja-JP" altLang="en-US"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回のスライ</a:t>
            </a:r>
            <a:r>
              <a:rPr lang="ja-JP" altLang="en-US" sz="3600" dirty="0"/>
              <a:t>ド</a:t>
            </a:r>
            <a:endParaRPr lang="en-US" altLang="ja-JP" sz="3600" dirty="0"/>
          </a:p>
        </p:txBody>
      </p:sp>
    </p:spTree>
    <p:extLst>
      <p:ext uri="{BB962C8B-B14F-4D97-AF65-F5344CB8AC3E}">
        <p14:creationId xmlns:p14="http://schemas.microsoft.com/office/powerpoint/2010/main" val="373442556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0AAB07A5-40D9-7BF2-8B34-E45D326108C4}"/>
              </a:ext>
            </a:extLst>
          </p:cNvPr>
          <p:cNvSpPr txBox="1"/>
          <p:nvPr/>
        </p:nvSpPr>
        <p:spPr>
          <a:xfrm>
            <a:off x="1403527" y="1446821"/>
            <a:ext cx="14492255" cy="5576911"/>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600" dirty="0"/>
              <a:t>test = [1,2,3,4,5]</a:t>
            </a:r>
          </a:p>
          <a:p>
            <a:pPr algn="l"/>
            <a:r>
              <a:rPr lang="ja-JP" altLang="en-US" sz="3600" dirty="0"/>
              <a:t>print(test)</a:t>
            </a:r>
          </a:p>
          <a:p>
            <a:pPr algn="l"/>
            <a:r>
              <a:rPr lang="ja-JP" altLang="en-US" sz="3600" dirty="0"/>
              <a:t>print(test[0]) # 1つ目の1が出力されます</a:t>
            </a:r>
          </a:p>
          <a:p>
            <a:pPr algn="l"/>
            <a:r>
              <a:rPr lang="ja-JP" altLang="en-US" sz="3600" dirty="0"/>
              <a:t>test2 = [[1],[2],[3],[4],[5]]</a:t>
            </a:r>
          </a:p>
          <a:p>
            <a:pPr algn="l"/>
            <a:r>
              <a:rPr lang="ja-JP" altLang="en-US" sz="3600" dirty="0"/>
              <a:t>print(test2)</a:t>
            </a:r>
          </a:p>
          <a:p>
            <a:pPr algn="l"/>
            <a:r>
              <a:rPr lang="ja-JP" altLang="en-US" sz="3600" dirty="0"/>
              <a:t>print(test2[0]) # 1つ目の[1]が出力されます</a:t>
            </a:r>
          </a:p>
          <a:p>
            <a:pPr algn="l"/>
            <a:r>
              <a:rPr lang="ja-JP" altLang="en-US" sz="3600" dirty="0"/>
              <a:t>print(test2[0][0]) # [1](test2[0])の１つ目である1が出力されます</a:t>
            </a:r>
          </a:p>
          <a:p>
            <a:pPr algn="l"/>
            <a:r>
              <a:rPr lang="ja-JP" altLang="en-US" sz="3600" dirty="0"/>
              <a:t>test3 = [[1,2,3],[4,5,6],[7,8,9],[10,11,12],[12,13,14]]</a:t>
            </a:r>
          </a:p>
          <a:p>
            <a:pPr algn="l"/>
            <a:r>
              <a:rPr lang="ja-JP" altLang="en-US" sz="3600" dirty="0"/>
              <a:t>print(test3) </a:t>
            </a:r>
          </a:p>
          <a:p>
            <a:pPr algn="l"/>
            <a:r>
              <a:rPr lang="ja-JP" altLang="en-US" sz="3600" dirty="0"/>
              <a:t>print(test3[0]) # 1つ目の[1,2,3]が出力されます</a:t>
            </a:r>
          </a:p>
          <a:p>
            <a:pPr algn="l"/>
            <a:r>
              <a:rPr lang="ja-JP" altLang="en-US" sz="3600" dirty="0"/>
              <a:t>print(test3[0][0]) #[1,2,3](test3[0])の1つ目である[1]</a:t>
            </a:r>
          </a:p>
        </p:txBody>
      </p:sp>
      <p:sp>
        <p:nvSpPr>
          <p:cNvPr id="8" name="テキスト ボックス 7">
            <a:extLst>
              <a:ext uri="{FF2B5EF4-FFF2-40B4-BE49-F238E27FC236}">
                <a16:creationId xmlns:a16="http://schemas.microsoft.com/office/drawing/2014/main" id="{91A1E6CA-F4E5-75A8-6EB8-F8D9A1A29BC3}"/>
              </a:ext>
            </a:extLst>
          </p:cNvPr>
          <p:cNvSpPr txBox="1"/>
          <p:nvPr/>
        </p:nvSpPr>
        <p:spPr>
          <a:xfrm>
            <a:off x="1403527" y="7486867"/>
            <a:ext cx="14372183" cy="6085769"/>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import </a:t>
            </a:r>
            <a:r>
              <a:rPr kumimoji="0" lang="en-US" altLang="ja-JP" sz="3600" b="0" i="0" u="none" strike="noStrike" cap="none" spc="0" normalizeH="0" baseline="0" dirty="0" err="1">
                <a:ln>
                  <a:noFill/>
                </a:ln>
                <a:solidFill>
                  <a:srgbClr val="000000"/>
                </a:solidFill>
                <a:effectLst/>
                <a:uFillTx/>
                <a:latin typeface="Canela Text Regular"/>
                <a:ea typeface="Canela Text Regular"/>
                <a:cs typeface="Canela Text Regular"/>
                <a:sym typeface="Canela Text Regular"/>
              </a:rPr>
              <a:t>numpy</a:t>
            </a: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 as np</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test = </a:t>
            </a:r>
            <a:r>
              <a:rPr kumimoji="0" lang="en-US" altLang="ja-JP" sz="3600" b="0" i="0" u="none" strike="noStrike" cap="none" spc="0" normalizeH="0" baseline="0" dirty="0" err="1">
                <a:ln>
                  <a:noFill/>
                </a:ln>
                <a:solidFill>
                  <a:srgbClr val="000000"/>
                </a:solidFill>
                <a:effectLst/>
                <a:uFillTx/>
                <a:latin typeface="Canela Text Regular"/>
                <a:ea typeface="Canela Text Regular"/>
                <a:cs typeface="Canela Text Regular"/>
                <a:sym typeface="Canela Text Regular"/>
              </a:rPr>
              <a:t>np.array</a:t>
            </a: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([1,2,3,4,5])</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print(test)</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print(test[0])</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test2 = </a:t>
            </a:r>
            <a:r>
              <a:rPr kumimoji="0" lang="en-US" altLang="ja-JP" sz="3600" b="0" i="0" u="none" strike="noStrike" cap="none" spc="0" normalizeH="0" baseline="0" dirty="0" err="1">
                <a:ln>
                  <a:noFill/>
                </a:ln>
                <a:solidFill>
                  <a:srgbClr val="000000"/>
                </a:solidFill>
                <a:effectLst/>
                <a:uFillTx/>
                <a:latin typeface="Canela Text Regular"/>
                <a:ea typeface="Canela Text Regular"/>
                <a:cs typeface="Canela Text Regular"/>
                <a:sym typeface="Canela Text Regular"/>
              </a:rPr>
              <a:t>np.array</a:t>
            </a: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([[1],[2],[3],[4],[5]])</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print(test2)</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print(test2[0])</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print(test2[0][0])</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test3 = </a:t>
            </a:r>
            <a:r>
              <a:rPr kumimoji="0" lang="en-US" altLang="ja-JP" sz="3600" b="0" i="0" u="none" strike="noStrike" cap="none" spc="0" normalizeH="0" baseline="0" dirty="0" err="1">
                <a:ln>
                  <a:noFill/>
                </a:ln>
                <a:solidFill>
                  <a:srgbClr val="000000"/>
                </a:solidFill>
                <a:effectLst/>
                <a:uFillTx/>
                <a:latin typeface="Canela Text Regular"/>
                <a:ea typeface="Canela Text Regular"/>
                <a:cs typeface="Canela Text Regular"/>
                <a:sym typeface="Canela Text Regular"/>
              </a:rPr>
              <a:t>np.array</a:t>
            </a: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([[1,2,3],[4,5,6],[7,8,9],[10,11,12],[12,13,14]])</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print(test3)</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print(test3[0])</a:t>
            </a:r>
          </a:p>
          <a:p>
            <a:pPr marL="0" marR="0" indent="0" algn="l" defTabSz="2438400" rtl="0" fontAlgn="auto" latinLnBrk="0" hangingPunct="0">
              <a:lnSpc>
                <a:spcPct val="90000"/>
              </a:lnSpc>
              <a:spcBef>
                <a:spcPts val="0"/>
              </a:spcBef>
              <a:spcAft>
                <a:spcPts val="0"/>
              </a:spcAft>
              <a:buClrTx/>
              <a:buSzTx/>
              <a:buFontTx/>
              <a:buNone/>
              <a:tabLst/>
            </a:pPr>
            <a:r>
              <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print(test3[0][0])</a:t>
            </a:r>
            <a:endParaRPr kumimoji="0" lang="ja-JP" altLang="en-US"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9" name="テキスト ボックス 8">
            <a:extLst>
              <a:ext uri="{FF2B5EF4-FFF2-40B4-BE49-F238E27FC236}">
                <a16:creationId xmlns:a16="http://schemas.microsoft.com/office/drawing/2014/main" id="{C18CED1D-1471-E30B-F10B-48F9019AE183}"/>
              </a:ext>
            </a:extLst>
          </p:cNvPr>
          <p:cNvSpPr txBox="1"/>
          <p:nvPr/>
        </p:nvSpPr>
        <p:spPr>
          <a:xfrm>
            <a:off x="702644" y="293711"/>
            <a:ext cx="4129238"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補足説明</a:t>
            </a:r>
          </a:p>
        </p:txBody>
      </p:sp>
      <p:sp>
        <p:nvSpPr>
          <p:cNvPr id="10" name="テキスト ボックス 9">
            <a:extLst>
              <a:ext uri="{FF2B5EF4-FFF2-40B4-BE49-F238E27FC236}">
                <a16:creationId xmlns:a16="http://schemas.microsoft.com/office/drawing/2014/main" id="{B0D53F64-9C28-B974-C1B1-B6FDF4DE4EA3}"/>
              </a:ext>
            </a:extLst>
          </p:cNvPr>
          <p:cNvSpPr txBox="1"/>
          <p:nvPr/>
        </p:nvSpPr>
        <p:spPr>
          <a:xfrm>
            <a:off x="17170400" y="3975842"/>
            <a:ext cx="5181600" cy="6011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配列の要素の取り出し方</a:t>
            </a:r>
          </a:p>
        </p:txBody>
      </p:sp>
      <p:sp>
        <p:nvSpPr>
          <p:cNvPr id="11" name="テキスト ボックス 10">
            <a:extLst>
              <a:ext uri="{FF2B5EF4-FFF2-40B4-BE49-F238E27FC236}">
                <a16:creationId xmlns:a16="http://schemas.microsoft.com/office/drawing/2014/main" id="{731CB03E-C3D8-2830-A881-123848F5E2C9}"/>
              </a:ext>
            </a:extLst>
          </p:cNvPr>
          <p:cNvSpPr txBox="1"/>
          <p:nvPr/>
        </p:nvSpPr>
        <p:spPr>
          <a:xfrm>
            <a:off x="17054945" y="9282299"/>
            <a:ext cx="5181600" cy="1598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kumimoji="0" lang="ja-JP" altLang="en-US"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リストも</a:t>
            </a:r>
            <a:r>
              <a:rPr kumimoji="0" lang="en-US" altLang="ja-JP" sz="3600" b="0" i="0" u="none" strike="noStrike" cap="none" spc="0" normalizeH="0" baseline="0" dirty="0" err="1">
                <a:ln>
                  <a:noFill/>
                </a:ln>
                <a:solidFill>
                  <a:srgbClr val="000000"/>
                </a:solidFill>
                <a:effectLst/>
                <a:uFillTx/>
                <a:latin typeface="Canela Text Regular"/>
                <a:ea typeface="Canela Text Regular"/>
                <a:cs typeface="Canela Text Regular"/>
                <a:sym typeface="Canela Text Regular"/>
              </a:rPr>
              <a:t>numpy</a:t>
            </a:r>
            <a:r>
              <a:rPr kumimoji="0" lang="ja-JP" altLang="en-US"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配列も</a:t>
            </a:r>
            <a:endParaRPr kumimoji="0" lang="en-US" altLang="ja-JP"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a:p>
            <a:pPr marL="0" marR="0" indent="0" algn="l" defTabSz="2438400" rtl="0" fontAlgn="auto" latinLnBrk="0" hangingPunct="0">
              <a:lnSpc>
                <a:spcPct val="90000"/>
              </a:lnSpc>
              <a:spcBef>
                <a:spcPts val="0"/>
              </a:spcBef>
              <a:spcAft>
                <a:spcPts val="0"/>
              </a:spcAft>
              <a:buClrTx/>
              <a:buSzTx/>
              <a:buFontTx/>
              <a:buNone/>
              <a:tabLst/>
            </a:pPr>
            <a:r>
              <a:rPr lang="ja-JP" altLang="en-US" sz="3600" dirty="0"/>
              <a:t>同じように取り出すことが出来ます</a:t>
            </a:r>
            <a:endParaRPr kumimoji="0" lang="ja-JP" altLang="en-US" sz="36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Tree>
    <p:extLst>
      <p:ext uri="{BB962C8B-B14F-4D97-AF65-F5344CB8AC3E}">
        <p14:creationId xmlns:p14="http://schemas.microsoft.com/office/powerpoint/2010/main" val="380937910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D28B6E01-6466-F0C2-4773-9A09C5A68CEC}"/>
              </a:ext>
            </a:extLst>
          </p:cNvPr>
          <p:cNvSpPr txBox="1"/>
          <p:nvPr/>
        </p:nvSpPr>
        <p:spPr>
          <a:xfrm>
            <a:off x="702644" y="293711"/>
            <a:ext cx="4129238"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補足説明</a:t>
            </a:r>
          </a:p>
        </p:txBody>
      </p:sp>
      <p:sp>
        <p:nvSpPr>
          <p:cNvPr id="7" name="テキスト ボックス 6">
            <a:extLst>
              <a:ext uri="{FF2B5EF4-FFF2-40B4-BE49-F238E27FC236}">
                <a16:creationId xmlns:a16="http://schemas.microsoft.com/office/drawing/2014/main" id="{6248F43E-BCC4-6F19-C92C-55CAB5251B50}"/>
              </a:ext>
            </a:extLst>
          </p:cNvPr>
          <p:cNvSpPr txBox="1"/>
          <p:nvPr/>
        </p:nvSpPr>
        <p:spPr>
          <a:xfrm>
            <a:off x="8603381" y="289107"/>
            <a:ext cx="4129238"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MLP</a:t>
            </a:r>
            <a:endPar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8" name="テキスト ボックス 7">
            <a:extLst>
              <a:ext uri="{FF2B5EF4-FFF2-40B4-BE49-F238E27FC236}">
                <a16:creationId xmlns:a16="http://schemas.microsoft.com/office/drawing/2014/main" id="{8F5C4B36-0E61-A5B1-C259-42626020C57F}"/>
              </a:ext>
            </a:extLst>
          </p:cNvPr>
          <p:cNvSpPr txBox="1"/>
          <p:nvPr/>
        </p:nvSpPr>
        <p:spPr>
          <a:xfrm>
            <a:off x="2269958" y="2690958"/>
            <a:ext cx="20777735"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4400" dirty="0" err="1"/>
              <a:t>x_train</a:t>
            </a:r>
            <a:r>
              <a:rPr lang="en-US" altLang="ja-JP" sz="4400" dirty="0"/>
              <a:t> = </a:t>
            </a:r>
            <a:r>
              <a:rPr lang="en-US" altLang="ja-JP" sz="4400" dirty="0" err="1"/>
              <a:t>x_train.reshape</a:t>
            </a:r>
            <a:r>
              <a:rPr lang="en-US" altLang="ja-JP" sz="4400" dirty="0"/>
              <a:t>(</a:t>
            </a:r>
            <a:r>
              <a:rPr lang="en-US" altLang="ja-JP" sz="4400" dirty="0" err="1"/>
              <a:t>x_train.shape</a:t>
            </a:r>
            <a:r>
              <a:rPr lang="en-US" altLang="ja-JP" sz="4400" dirty="0"/>
              <a:t>[0],</a:t>
            </a:r>
            <a:r>
              <a:rPr lang="ja-JP" altLang="en-US" sz="4400" dirty="0"/>
              <a:t>縦のサイズ</a:t>
            </a:r>
            <a:r>
              <a:rPr lang="en-US" altLang="ja-JP" sz="4400" dirty="0"/>
              <a:t>×</a:t>
            </a:r>
            <a:r>
              <a:rPr lang="ja-JP" altLang="en-US" sz="4400" dirty="0"/>
              <a:t>横のサイズ</a:t>
            </a:r>
            <a:r>
              <a:rPr lang="en-US" altLang="ja-JP" sz="4400" dirty="0"/>
              <a:t>×</a:t>
            </a:r>
            <a:r>
              <a:rPr lang="ja-JP" altLang="en-US" sz="4400" dirty="0"/>
              <a:t>チャンネル数</a:t>
            </a:r>
            <a:r>
              <a:rPr lang="en-US" altLang="ja-JP" sz="4400" dirty="0"/>
              <a:t>)/255</a:t>
            </a:r>
            <a:endPar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10" name="テキスト ボックス 9">
            <a:extLst>
              <a:ext uri="{FF2B5EF4-FFF2-40B4-BE49-F238E27FC236}">
                <a16:creationId xmlns:a16="http://schemas.microsoft.com/office/drawing/2014/main" id="{4A0D3A8A-BC37-4887-DC33-CDAD379E5B28}"/>
              </a:ext>
            </a:extLst>
          </p:cNvPr>
          <p:cNvSpPr txBox="1"/>
          <p:nvPr/>
        </p:nvSpPr>
        <p:spPr>
          <a:xfrm>
            <a:off x="786062" y="4394455"/>
            <a:ext cx="2159269"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白黒</a:t>
            </a:r>
          </a:p>
        </p:txBody>
      </p:sp>
      <p:sp>
        <p:nvSpPr>
          <p:cNvPr id="11" name="テキスト ボックス 10">
            <a:extLst>
              <a:ext uri="{FF2B5EF4-FFF2-40B4-BE49-F238E27FC236}">
                <a16:creationId xmlns:a16="http://schemas.microsoft.com/office/drawing/2014/main" id="{5D5443D0-EA8B-A86C-D571-D80752BDC958}"/>
              </a:ext>
            </a:extLst>
          </p:cNvPr>
          <p:cNvSpPr txBox="1"/>
          <p:nvPr/>
        </p:nvSpPr>
        <p:spPr>
          <a:xfrm>
            <a:off x="1020277" y="6507375"/>
            <a:ext cx="2159269"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カラー</a:t>
            </a:r>
          </a:p>
        </p:txBody>
      </p:sp>
      <p:sp>
        <p:nvSpPr>
          <p:cNvPr id="2" name="テキスト ボックス 1">
            <a:extLst>
              <a:ext uri="{FF2B5EF4-FFF2-40B4-BE49-F238E27FC236}">
                <a16:creationId xmlns:a16="http://schemas.microsoft.com/office/drawing/2014/main" id="{6A792D2D-CB24-ED73-9503-1F9041C83105}"/>
              </a:ext>
            </a:extLst>
          </p:cNvPr>
          <p:cNvSpPr txBox="1"/>
          <p:nvPr/>
        </p:nvSpPr>
        <p:spPr>
          <a:xfrm>
            <a:off x="786062" y="1698092"/>
            <a:ext cx="6654265"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1</a:t>
            </a: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次元の変換と正規化</a:t>
            </a:r>
          </a:p>
        </p:txBody>
      </p:sp>
      <p:sp>
        <p:nvSpPr>
          <p:cNvPr id="3" name="テキスト ボックス 2">
            <a:extLst>
              <a:ext uri="{FF2B5EF4-FFF2-40B4-BE49-F238E27FC236}">
                <a16:creationId xmlns:a16="http://schemas.microsoft.com/office/drawing/2014/main" id="{D00C56B5-51A2-D4A7-2DB1-19D1896363E2}"/>
              </a:ext>
            </a:extLst>
          </p:cNvPr>
          <p:cNvSpPr txBox="1"/>
          <p:nvPr/>
        </p:nvSpPr>
        <p:spPr>
          <a:xfrm>
            <a:off x="4235116" y="4326066"/>
            <a:ext cx="19033958"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4400" dirty="0" err="1"/>
              <a:t>x_train</a:t>
            </a:r>
            <a:r>
              <a:rPr lang="en-US" altLang="ja-JP" sz="4400" dirty="0"/>
              <a:t> = </a:t>
            </a:r>
            <a:r>
              <a:rPr lang="en-US" altLang="ja-JP" sz="4400" dirty="0" err="1"/>
              <a:t>x_train.reshape</a:t>
            </a:r>
            <a:r>
              <a:rPr lang="en-US" altLang="ja-JP" sz="4400" dirty="0"/>
              <a:t>(</a:t>
            </a:r>
            <a:r>
              <a:rPr lang="en-US" altLang="ja-JP" sz="4400" dirty="0" err="1"/>
              <a:t>x_train.shape</a:t>
            </a:r>
            <a:r>
              <a:rPr lang="en-US" altLang="ja-JP" sz="4400" dirty="0"/>
              <a:t>[0],</a:t>
            </a:r>
            <a:r>
              <a:rPr lang="ja-JP" altLang="en-US" sz="4400" dirty="0"/>
              <a:t>縦のサイズ</a:t>
            </a:r>
            <a:r>
              <a:rPr lang="en-US" altLang="ja-JP" sz="4400" dirty="0"/>
              <a:t>×</a:t>
            </a:r>
            <a:r>
              <a:rPr lang="ja-JP" altLang="en-US" sz="4400" dirty="0"/>
              <a:t>横のサイズ</a:t>
            </a:r>
            <a:r>
              <a:rPr lang="en-US" altLang="ja-JP" sz="4400" dirty="0"/>
              <a:t>×</a:t>
            </a:r>
            <a:r>
              <a:rPr lang="en-US" altLang="ja-JP" sz="4400" dirty="0">
                <a:solidFill>
                  <a:srgbClr val="FF0000"/>
                </a:solidFill>
              </a:rPr>
              <a:t>1</a:t>
            </a:r>
            <a:r>
              <a:rPr lang="en-US" altLang="ja-JP" sz="4400" dirty="0"/>
              <a:t>)/255</a:t>
            </a:r>
            <a:endPar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4" name="テキスト ボックス 3">
            <a:extLst>
              <a:ext uri="{FF2B5EF4-FFF2-40B4-BE49-F238E27FC236}">
                <a16:creationId xmlns:a16="http://schemas.microsoft.com/office/drawing/2014/main" id="{B914E8D1-748D-1B61-D6C7-CDD30327F7E2}"/>
              </a:ext>
            </a:extLst>
          </p:cNvPr>
          <p:cNvSpPr txBox="1"/>
          <p:nvPr/>
        </p:nvSpPr>
        <p:spPr>
          <a:xfrm>
            <a:off x="3599848" y="5371245"/>
            <a:ext cx="14928783"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en-US" altLang="ja-JP"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MLP</a:t>
            </a: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の授業では白黒だったので</a:t>
            </a:r>
            <a:r>
              <a:rPr kumimoji="0" lang="en-US" altLang="ja-JP"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a:t>
            </a: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１を省略してました</a:t>
            </a:r>
          </a:p>
        </p:txBody>
      </p:sp>
      <p:sp>
        <p:nvSpPr>
          <p:cNvPr id="5" name="テキスト ボックス 4">
            <a:extLst>
              <a:ext uri="{FF2B5EF4-FFF2-40B4-BE49-F238E27FC236}">
                <a16:creationId xmlns:a16="http://schemas.microsoft.com/office/drawing/2014/main" id="{4A493B34-B176-99CA-CAED-B6D037D5AB53}"/>
              </a:ext>
            </a:extLst>
          </p:cNvPr>
          <p:cNvSpPr txBox="1"/>
          <p:nvPr/>
        </p:nvSpPr>
        <p:spPr>
          <a:xfrm>
            <a:off x="4235115" y="6502005"/>
            <a:ext cx="18812577"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en-US" altLang="ja-JP" sz="4400" dirty="0" err="1"/>
              <a:t>x_train</a:t>
            </a:r>
            <a:r>
              <a:rPr lang="en-US" altLang="ja-JP" sz="4400" dirty="0"/>
              <a:t> = </a:t>
            </a:r>
            <a:r>
              <a:rPr lang="en-US" altLang="ja-JP" sz="4400" dirty="0" err="1"/>
              <a:t>x_train.reshape</a:t>
            </a:r>
            <a:r>
              <a:rPr lang="en-US" altLang="ja-JP" sz="4400" dirty="0"/>
              <a:t>(</a:t>
            </a:r>
            <a:r>
              <a:rPr lang="en-US" altLang="ja-JP" sz="4400" dirty="0" err="1"/>
              <a:t>x_train.shape</a:t>
            </a:r>
            <a:r>
              <a:rPr lang="en-US" altLang="ja-JP" sz="4400" dirty="0"/>
              <a:t>[0],</a:t>
            </a:r>
            <a:r>
              <a:rPr lang="ja-JP" altLang="en-US" sz="4400" dirty="0"/>
              <a:t>縦のサイズ</a:t>
            </a:r>
            <a:r>
              <a:rPr lang="en-US" altLang="ja-JP" sz="4400" dirty="0"/>
              <a:t>×</a:t>
            </a:r>
            <a:r>
              <a:rPr lang="ja-JP" altLang="en-US" sz="4400" dirty="0"/>
              <a:t>横のサイズ</a:t>
            </a:r>
            <a:r>
              <a:rPr lang="en-US" altLang="ja-JP" sz="4400" dirty="0"/>
              <a:t>×</a:t>
            </a:r>
            <a:r>
              <a:rPr lang="en-US" altLang="ja-JP" sz="4400" dirty="0">
                <a:solidFill>
                  <a:srgbClr val="FF0000"/>
                </a:solidFill>
              </a:rPr>
              <a:t>3</a:t>
            </a:r>
            <a:r>
              <a:rPr lang="en-US" altLang="ja-JP" sz="4400" dirty="0"/>
              <a:t>)/255</a:t>
            </a:r>
            <a:endPar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pic>
        <p:nvPicPr>
          <p:cNvPr id="12" name="図 11">
            <a:extLst>
              <a:ext uri="{FF2B5EF4-FFF2-40B4-BE49-F238E27FC236}">
                <a16:creationId xmlns:a16="http://schemas.microsoft.com/office/drawing/2014/main" id="{0EB40612-0939-A868-04C9-DE7275B1CB18}"/>
              </a:ext>
            </a:extLst>
          </p:cNvPr>
          <p:cNvPicPr>
            <a:picLocks noChangeAspect="1"/>
          </p:cNvPicPr>
          <p:nvPr/>
        </p:nvPicPr>
        <p:blipFill>
          <a:blip r:embed="rId2"/>
          <a:stretch>
            <a:fillRect/>
          </a:stretch>
        </p:blipFill>
        <p:spPr>
          <a:xfrm>
            <a:off x="1699130" y="7642192"/>
            <a:ext cx="9646649" cy="5371766"/>
          </a:xfrm>
          <a:prstGeom prst="rect">
            <a:avLst/>
          </a:prstGeom>
          <a:ln>
            <a:solidFill>
              <a:schemeClr val="tx1"/>
            </a:solidFill>
          </a:ln>
        </p:spPr>
      </p:pic>
      <p:sp>
        <p:nvSpPr>
          <p:cNvPr id="13" name="テキスト ボックス 12">
            <a:extLst>
              <a:ext uri="{FF2B5EF4-FFF2-40B4-BE49-F238E27FC236}">
                <a16:creationId xmlns:a16="http://schemas.microsoft.com/office/drawing/2014/main" id="{BEC9FD30-F4B5-DF7C-8AF1-FD6F10AE929F}"/>
              </a:ext>
            </a:extLst>
          </p:cNvPr>
          <p:cNvSpPr txBox="1"/>
          <p:nvPr/>
        </p:nvSpPr>
        <p:spPr>
          <a:xfrm>
            <a:off x="4831882" y="13200435"/>
            <a:ext cx="2743200" cy="4349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第</a:t>
            </a:r>
            <a:r>
              <a:rPr kumimoji="0" lang="en-US" altLang="ja-JP"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2</a:t>
            </a:r>
            <a:r>
              <a:rPr kumimoji="0" lang="ja-JP" altLang="en-US" sz="2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回のスライド</a:t>
            </a:r>
          </a:p>
        </p:txBody>
      </p:sp>
      <p:sp>
        <p:nvSpPr>
          <p:cNvPr id="14" name="矢印: 右 13">
            <a:extLst>
              <a:ext uri="{FF2B5EF4-FFF2-40B4-BE49-F238E27FC236}">
                <a16:creationId xmlns:a16="http://schemas.microsoft.com/office/drawing/2014/main" id="{1F2553F7-2061-E8BB-A30A-D486019013F3}"/>
              </a:ext>
            </a:extLst>
          </p:cNvPr>
          <p:cNvSpPr/>
          <p:nvPr/>
        </p:nvSpPr>
        <p:spPr>
          <a:xfrm rot="10800000">
            <a:off x="11685871" y="10182831"/>
            <a:ext cx="814939" cy="711990"/>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15" name="テキスト ボックス 14">
            <a:extLst>
              <a:ext uri="{FF2B5EF4-FFF2-40B4-BE49-F238E27FC236}">
                <a16:creationId xmlns:a16="http://schemas.microsoft.com/office/drawing/2014/main" id="{6EAB35A8-701E-EEF6-2F61-4E59E5E937F1}"/>
              </a:ext>
            </a:extLst>
          </p:cNvPr>
          <p:cNvSpPr txBox="1"/>
          <p:nvPr/>
        </p:nvSpPr>
        <p:spPr>
          <a:xfrm>
            <a:off x="13038223" y="10182831"/>
            <a:ext cx="9244263" cy="711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この</a:t>
            </a:r>
            <a:r>
              <a:rPr kumimoji="0" lang="en-US" altLang="ja-JP"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784</a:t>
            </a:r>
            <a:r>
              <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は </a:t>
            </a:r>
            <a:r>
              <a:rPr kumimoji="0" lang="en-US" altLang="ja-JP"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28×28×</a:t>
            </a:r>
            <a:r>
              <a:rPr kumimoji="0" lang="en-US" altLang="ja-JP" sz="4400" b="0" i="0" u="none" strike="noStrike" cap="none" spc="0" normalizeH="0" baseline="0" dirty="0">
                <a:ln>
                  <a:noFill/>
                </a:ln>
                <a:solidFill>
                  <a:srgbClr val="FF0000"/>
                </a:solidFill>
                <a:effectLst/>
                <a:uFillTx/>
                <a:latin typeface="Canela Text Regular"/>
                <a:ea typeface="Canela Text Regular"/>
                <a:cs typeface="Canela Text Regular"/>
                <a:sym typeface="Canela Text Regular"/>
              </a:rPr>
              <a:t>1</a:t>
            </a:r>
            <a:r>
              <a:rPr kumimoji="0" lang="en-US" altLang="ja-JP"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 = 784</a:t>
            </a:r>
            <a:endParaRPr kumimoji="0" lang="ja-JP" altLang="en-US" sz="4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Tree>
    <p:extLst>
      <p:ext uri="{BB962C8B-B14F-4D97-AF65-F5344CB8AC3E}">
        <p14:creationId xmlns:p14="http://schemas.microsoft.com/office/powerpoint/2010/main" val="184759251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5C0A1B3D-0CC4-D9ED-9CA5-BE2B73BD1392}"/>
              </a:ext>
            </a:extLst>
          </p:cNvPr>
          <p:cNvSpPr txBox="1"/>
          <p:nvPr/>
        </p:nvSpPr>
        <p:spPr>
          <a:xfrm>
            <a:off x="3109005" y="3815115"/>
            <a:ext cx="18165990" cy="60857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5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質問などは随時受け付けます。</a:t>
            </a:r>
            <a:endParaRPr kumimoji="0" lang="en-US" altLang="ja-JP" sz="5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a:p>
            <a:pPr marL="0" marR="0" indent="0" algn="ctr" defTabSz="2438400" rtl="0" fontAlgn="auto" latinLnBrk="0" hangingPunct="0">
              <a:lnSpc>
                <a:spcPct val="90000"/>
              </a:lnSpc>
              <a:spcBef>
                <a:spcPts val="0"/>
              </a:spcBef>
              <a:spcAft>
                <a:spcPts val="0"/>
              </a:spcAft>
              <a:buClrTx/>
              <a:buSzTx/>
              <a:buFontTx/>
              <a:buNone/>
              <a:tabLst/>
            </a:pPr>
            <a:endParaRPr lang="en-US" altLang="ja-JP" sz="5400" dirty="0"/>
          </a:p>
          <a:p>
            <a:pPr marL="0" marR="0" indent="0" algn="ctr" defTabSz="2438400" rtl="0" fontAlgn="auto" latinLnBrk="0" hangingPunct="0">
              <a:lnSpc>
                <a:spcPct val="90000"/>
              </a:lnSpc>
              <a:spcBef>
                <a:spcPts val="0"/>
              </a:spcBef>
              <a:spcAft>
                <a:spcPts val="0"/>
              </a:spcAft>
              <a:buClrTx/>
              <a:buSzTx/>
              <a:buFontTx/>
              <a:buNone/>
              <a:tabLst/>
            </a:pPr>
            <a:endParaRPr lang="en-US" altLang="ja-JP" sz="5400" dirty="0"/>
          </a:p>
          <a:p>
            <a:pPr marL="0" marR="0" indent="0" algn="ctr" defTabSz="2438400" rtl="0" fontAlgn="auto" latinLnBrk="0" hangingPunct="0">
              <a:lnSpc>
                <a:spcPct val="90000"/>
              </a:lnSpc>
              <a:spcBef>
                <a:spcPts val="0"/>
              </a:spcBef>
              <a:spcAft>
                <a:spcPts val="0"/>
              </a:spcAft>
              <a:buClrTx/>
              <a:buSzTx/>
              <a:buFontTx/>
              <a:buNone/>
              <a:tabLst/>
            </a:pPr>
            <a:r>
              <a:rPr lang="ja-JP" altLang="en-US" sz="5400" dirty="0"/>
              <a:t>時間内にグループで回答が終わり、他のグループのサポートが出来る学生がいればご連絡下さい。</a:t>
            </a:r>
            <a:endParaRPr lang="en-US" altLang="ja-JP" sz="5400" dirty="0"/>
          </a:p>
          <a:p>
            <a:pPr marL="0" marR="0" indent="0" algn="ctr" defTabSz="2438400" rtl="0" fontAlgn="auto" latinLnBrk="0" hangingPunct="0">
              <a:lnSpc>
                <a:spcPct val="90000"/>
              </a:lnSpc>
              <a:spcBef>
                <a:spcPts val="0"/>
              </a:spcBef>
              <a:spcAft>
                <a:spcPts val="0"/>
              </a:spcAft>
              <a:buClrTx/>
              <a:buSzTx/>
              <a:buFontTx/>
              <a:buNone/>
              <a:tabLst/>
            </a:pPr>
            <a:r>
              <a:rPr lang="en-US" altLang="ja-JP" sz="5400" dirty="0"/>
              <a:t>(</a:t>
            </a:r>
            <a:r>
              <a:rPr lang="ja-JP" altLang="en-US" sz="5400" dirty="0"/>
              <a:t>成績にも加味致します。</a:t>
            </a:r>
            <a:r>
              <a:rPr lang="en-US" altLang="ja-JP" sz="5400" dirty="0"/>
              <a:t>)</a:t>
            </a:r>
          </a:p>
          <a:p>
            <a:pPr marL="0" marR="0" indent="0" algn="ctr" defTabSz="2438400" rtl="0" fontAlgn="auto" latinLnBrk="0" hangingPunct="0">
              <a:lnSpc>
                <a:spcPct val="90000"/>
              </a:lnSpc>
              <a:spcBef>
                <a:spcPts val="0"/>
              </a:spcBef>
              <a:spcAft>
                <a:spcPts val="0"/>
              </a:spcAft>
              <a:buClrTx/>
              <a:buSzTx/>
              <a:buFontTx/>
              <a:buNone/>
              <a:tabLst/>
            </a:pPr>
            <a:endParaRPr kumimoji="0" lang="en-US" altLang="ja-JP" sz="54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a:p>
            <a:pPr marL="0" marR="0" indent="0" algn="ctr" defTabSz="2438400" rtl="0" fontAlgn="auto" latinLnBrk="0" hangingPunct="0">
              <a:lnSpc>
                <a:spcPct val="90000"/>
              </a:lnSpc>
              <a:spcBef>
                <a:spcPts val="0"/>
              </a:spcBef>
              <a:spcAft>
                <a:spcPts val="0"/>
              </a:spcAft>
              <a:buClrTx/>
              <a:buSzTx/>
              <a:buFontTx/>
              <a:buNone/>
              <a:tabLst/>
            </a:pPr>
            <a:r>
              <a:rPr lang="ja-JP" altLang="en-US" sz="5400" strike="sngStrike" dirty="0"/>
              <a:t>この授業は欠席した学生は課題の提出も無しとなります。</a:t>
            </a:r>
            <a:endParaRPr kumimoji="0" lang="ja-JP" altLang="en-US" sz="5400" b="0" i="0" u="none" strike="sng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sp>
        <p:nvSpPr>
          <p:cNvPr id="3" name="テキスト ボックス 2">
            <a:extLst>
              <a:ext uri="{FF2B5EF4-FFF2-40B4-BE49-F238E27FC236}">
                <a16:creationId xmlns:a16="http://schemas.microsoft.com/office/drawing/2014/main" id="{789A3504-7807-E984-0168-C5C4726577AD}"/>
              </a:ext>
            </a:extLst>
          </p:cNvPr>
          <p:cNvSpPr txBox="1"/>
          <p:nvPr/>
        </p:nvSpPr>
        <p:spPr>
          <a:xfrm>
            <a:off x="2602017" y="10377434"/>
            <a:ext cx="18672978" cy="23462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5400" b="0" i="0" u="none" strike="noStrike" cap="none" spc="0" normalizeH="0" baseline="0" dirty="0">
                <a:ln>
                  <a:noFill/>
                </a:ln>
                <a:solidFill>
                  <a:srgbClr val="FF0000"/>
                </a:solidFill>
                <a:effectLst/>
                <a:uFillTx/>
                <a:latin typeface="Canela Text Regular"/>
                <a:ea typeface="Canela Text Regular"/>
                <a:cs typeface="Canela Text Regular"/>
                <a:sym typeface="Canela Text Regular"/>
              </a:rPr>
              <a:t>この授業コマのグループワークに出席できなかった学生は、個人で演習を実施して課題を提出してください。</a:t>
            </a:r>
            <a:endParaRPr kumimoji="0" lang="en-US" altLang="ja-JP" sz="5400" b="0" i="0" u="none" strike="noStrike" cap="none" spc="0" normalizeH="0" baseline="0" dirty="0">
              <a:ln>
                <a:noFill/>
              </a:ln>
              <a:solidFill>
                <a:srgbClr val="FF0000"/>
              </a:solidFill>
              <a:effectLst/>
              <a:uFillTx/>
              <a:latin typeface="Canela Text Regular"/>
              <a:ea typeface="Canela Text Regular"/>
              <a:cs typeface="Canela Text Regular"/>
              <a:sym typeface="Canela Text Regular"/>
            </a:endParaRPr>
          </a:p>
          <a:p>
            <a:pPr marL="0" marR="0" indent="0" algn="ctr" defTabSz="2438400" rtl="0" fontAlgn="auto" latinLnBrk="0" hangingPunct="0">
              <a:lnSpc>
                <a:spcPct val="90000"/>
              </a:lnSpc>
              <a:spcBef>
                <a:spcPts val="0"/>
              </a:spcBef>
              <a:spcAft>
                <a:spcPts val="0"/>
              </a:spcAft>
              <a:buClrTx/>
              <a:buSzTx/>
              <a:buFontTx/>
              <a:buNone/>
              <a:tabLst/>
            </a:pPr>
            <a:r>
              <a:rPr lang="ja-JP" altLang="en-US" sz="5400" dirty="0">
                <a:solidFill>
                  <a:srgbClr val="FF0000"/>
                </a:solidFill>
              </a:rPr>
              <a:t>グループ番号は半角のゼロ「０」としてください。</a:t>
            </a:r>
            <a:endParaRPr lang="en-US" altLang="ja-JP" sz="5400" dirty="0">
              <a:solidFill>
                <a:srgbClr val="FF0000"/>
              </a:solidFill>
            </a:endParaRPr>
          </a:p>
        </p:txBody>
      </p:sp>
    </p:spTree>
    <p:extLst>
      <p:ext uri="{BB962C8B-B14F-4D97-AF65-F5344CB8AC3E}">
        <p14:creationId xmlns:p14="http://schemas.microsoft.com/office/powerpoint/2010/main" val="163541552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これよりも高い精度が出せるニューラルネットワークである、…"/>
          <p:cNvSpPr txBox="1"/>
          <p:nvPr/>
        </p:nvSpPr>
        <p:spPr>
          <a:xfrm>
            <a:off x="4907964" y="11152685"/>
            <a:ext cx="14568091" cy="7535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4700">
                <a:latin typeface="ヒラギノ丸ゴ ProN W4"/>
                <a:ea typeface="ヒラギノ丸ゴ ProN W4"/>
                <a:cs typeface="ヒラギノ丸ゴ ProN W4"/>
                <a:sym typeface="ヒラギノ丸ゴ ProN W4"/>
              </a:defRPr>
            </a:pPr>
            <a:r>
              <a:rPr lang="ja-JP" altLang="en-US" dirty="0"/>
              <a:t>グループに分かれて別のデータセットで試してみよう</a:t>
            </a:r>
            <a:endParaRPr dirty="0"/>
          </a:p>
        </p:txBody>
      </p:sp>
      <p:sp>
        <p:nvSpPr>
          <p:cNvPr id="187" name="前回の深層学習はMLP"/>
          <p:cNvSpPr txBox="1"/>
          <p:nvPr/>
        </p:nvSpPr>
        <p:spPr>
          <a:xfrm>
            <a:off x="6297758" y="887914"/>
            <a:ext cx="11788484" cy="14044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700">
                <a:latin typeface="ヒラギノ丸ゴ ProN W4"/>
                <a:ea typeface="ヒラギノ丸ゴ ProN W4"/>
                <a:cs typeface="ヒラギノ丸ゴ ProN W4"/>
                <a:sym typeface="ヒラギノ丸ゴ ProN W4"/>
              </a:defRPr>
            </a:lvl1pPr>
          </a:lstStyle>
          <a:p>
            <a:r>
              <a:rPr lang="ja-JP" altLang="en-US" dirty="0"/>
              <a:t>これまで</a:t>
            </a:r>
            <a:r>
              <a:rPr lang="en-US" altLang="ja-JP" dirty="0"/>
              <a:t>MNIST</a:t>
            </a:r>
            <a:r>
              <a:rPr lang="ja-JP" altLang="en-US" dirty="0"/>
              <a:t>、</a:t>
            </a:r>
            <a:r>
              <a:rPr lang="en-US" altLang="ja-JP" dirty="0"/>
              <a:t>FASHION-MNIST</a:t>
            </a:r>
            <a:r>
              <a:rPr lang="ja-JP" altLang="en-US" dirty="0"/>
              <a:t>を使用して</a:t>
            </a:r>
            <a:endParaRPr lang="en-US" altLang="ja-JP" dirty="0"/>
          </a:p>
          <a:p>
            <a:r>
              <a:rPr lang="en-US" altLang="ja-JP" dirty="0"/>
              <a:t>MLP</a:t>
            </a:r>
            <a:r>
              <a:rPr lang="ja-JP" altLang="en-US" dirty="0"/>
              <a:t>、</a:t>
            </a:r>
            <a:r>
              <a:rPr lang="en-US" altLang="ja-JP" dirty="0"/>
              <a:t>CNN</a:t>
            </a:r>
            <a:r>
              <a:rPr lang="ja-JP" altLang="en-US" dirty="0"/>
              <a:t>を実践</a:t>
            </a:r>
            <a:endParaRPr dirty="0"/>
          </a:p>
        </p:txBody>
      </p:sp>
      <p:pic>
        <p:nvPicPr>
          <p:cNvPr id="3" name="図 2">
            <a:extLst>
              <a:ext uri="{FF2B5EF4-FFF2-40B4-BE49-F238E27FC236}">
                <a16:creationId xmlns:a16="http://schemas.microsoft.com/office/drawing/2014/main" id="{8A3C0AC5-AF45-4299-9177-779BEF8063D0}"/>
              </a:ext>
            </a:extLst>
          </p:cNvPr>
          <p:cNvPicPr>
            <a:picLocks noChangeAspect="1"/>
          </p:cNvPicPr>
          <p:nvPr/>
        </p:nvPicPr>
        <p:blipFill>
          <a:blip r:embed="rId2"/>
          <a:stretch>
            <a:fillRect/>
          </a:stretch>
        </p:blipFill>
        <p:spPr>
          <a:xfrm>
            <a:off x="1338134" y="3409332"/>
            <a:ext cx="10640910" cy="5963482"/>
          </a:xfrm>
          <a:prstGeom prst="rect">
            <a:avLst/>
          </a:prstGeom>
          <a:ln>
            <a:solidFill>
              <a:schemeClr val="tx1"/>
            </a:solidFill>
          </a:ln>
        </p:spPr>
      </p:pic>
      <p:pic>
        <p:nvPicPr>
          <p:cNvPr id="5" name="図 4">
            <a:extLst>
              <a:ext uri="{FF2B5EF4-FFF2-40B4-BE49-F238E27FC236}">
                <a16:creationId xmlns:a16="http://schemas.microsoft.com/office/drawing/2014/main" id="{B2D3DFDF-5FF3-4403-865A-DF386A7EBD74}"/>
              </a:ext>
            </a:extLst>
          </p:cNvPr>
          <p:cNvPicPr>
            <a:picLocks noChangeAspect="1"/>
          </p:cNvPicPr>
          <p:nvPr/>
        </p:nvPicPr>
        <p:blipFill>
          <a:blip r:embed="rId3"/>
          <a:stretch>
            <a:fillRect/>
          </a:stretch>
        </p:blipFill>
        <p:spPr>
          <a:xfrm>
            <a:off x="12404956" y="3409332"/>
            <a:ext cx="10640910" cy="5903989"/>
          </a:xfrm>
          <a:prstGeom prst="rect">
            <a:avLst/>
          </a:prstGeom>
          <a:ln>
            <a:solidFill>
              <a:schemeClr val="tx1"/>
            </a:solidFill>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NN"/>
          <p:cNvSpPr txBox="1"/>
          <p:nvPr/>
        </p:nvSpPr>
        <p:spPr>
          <a:xfrm>
            <a:off x="10798190" y="457381"/>
            <a:ext cx="2787622" cy="961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dirty="0"/>
              <a:t>CIFAR10</a:t>
            </a:r>
            <a:endParaRPr dirty="0"/>
          </a:p>
        </p:txBody>
      </p:sp>
      <p:pic>
        <p:nvPicPr>
          <p:cNvPr id="3" name="図 2">
            <a:extLst>
              <a:ext uri="{FF2B5EF4-FFF2-40B4-BE49-F238E27FC236}">
                <a16:creationId xmlns:a16="http://schemas.microsoft.com/office/drawing/2014/main" id="{4A4FFD26-F8FF-434D-900D-ADC9BC90F007}"/>
              </a:ext>
            </a:extLst>
          </p:cNvPr>
          <p:cNvPicPr>
            <a:picLocks noChangeAspect="1"/>
          </p:cNvPicPr>
          <p:nvPr/>
        </p:nvPicPr>
        <p:blipFill>
          <a:blip r:embed="rId2"/>
          <a:stretch>
            <a:fillRect/>
          </a:stretch>
        </p:blipFill>
        <p:spPr>
          <a:xfrm>
            <a:off x="9035410" y="1877671"/>
            <a:ext cx="9100804" cy="7073507"/>
          </a:xfrm>
          <a:prstGeom prst="rect">
            <a:avLst/>
          </a:prstGeom>
        </p:spPr>
      </p:pic>
      <p:sp>
        <p:nvSpPr>
          <p:cNvPr id="64" name="CNN">
            <a:extLst>
              <a:ext uri="{FF2B5EF4-FFF2-40B4-BE49-F238E27FC236}">
                <a16:creationId xmlns:a16="http://schemas.microsoft.com/office/drawing/2014/main" id="{E4F2DBB6-737C-4D3A-850E-E574C1BF30A0}"/>
              </a:ext>
            </a:extLst>
          </p:cNvPr>
          <p:cNvSpPr txBox="1"/>
          <p:nvPr/>
        </p:nvSpPr>
        <p:spPr>
          <a:xfrm>
            <a:off x="2907757" y="10181799"/>
            <a:ext cx="19340231" cy="961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dirty="0"/>
              <a:t>60000</a:t>
            </a:r>
            <a:r>
              <a:rPr lang="ja-JP" altLang="en-US" dirty="0"/>
              <a:t>画像</a:t>
            </a:r>
            <a:r>
              <a:rPr lang="en-US" altLang="ja-JP" dirty="0"/>
              <a:t>(50000</a:t>
            </a:r>
            <a:r>
              <a:rPr lang="ja-JP" altLang="en-US" dirty="0"/>
              <a:t>画像：学習用、</a:t>
            </a:r>
            <a:r>
              <a:rPr lang="en-US" altLang="ja-JP" dirty="0"/>
              <a:t>10000</a:t>
            </a:r>
            <a:r>
              <a:rPr lang="ja-JP" altLang="en-US" dirty="0"/>
              <a:t>画像：テスト用</a:t>
            </a:r>
            <a:r>
              <a:rPr lang="en-US" altLang="ja-JP" dirty="0"/>
              <a:t>)</a:t>
            </a:r>
          </a:p>
        </p:txBody>
      </p:sp>
      <p:sp>
        <p:nvSpPr>
          <p:cNvPr id="66" name="CNN">
            <a:extLst>
              <a:ext uri="{FF2B5EF4-FFF2-40B4-BE49-F238E27FC236}">
                <a16:creationId xmlns:a16="http://schemas.microsoft.com/office/drawing/2014/main" id="{4182753B-0333-400C-9D04-EF2ECD5BF3E8}"/>
              </a:ext>
            </a:extLst>
          </p:cNvPr>
          <p:cNvSpPr txBox="1"/>
          <p:nvPr/>
        </p:nvSpPr>
        <p:spPr>
          <a:xfrm>
            <a:off x="3102611" y="11235267"/>
            <a:ext cx="19181533" cy="9612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dirty="0"/>
              <a:t>MNIST</a:t>
            </a:r>
            <a:r>
              <a:rPr lang="ja-JP" altLang="en-US" dirty="0"/>
              <a:t>、</a:t>
            </a:r>
            <a:r>
              <a:rPr lang="en-US" altLang="ja-JP" dirty="0" err="1"/>
              <a:t>Fashion_MNIST</a:t>
            </a:r>
            <a:r>
              <a:rPr lang="ja-JP" altLang="en-US" dirty="0"/>
              <a:t>と違う点は</a:t>
            </a:r>
            <a:r>
              <a:rPr lang="ja-JP" altLang="en-US" dirty="0">
                <a:solidFill>
                  <a:srgbClr val="FF0000"/>
                </a:solidFill>
              </a:rPr>
              <a:t>サイズ</a:t>
            </a:r>
            <a:r>
              <a:rPr lang="ja-JP" altLang="en-US" dirty="0"/>
              <a:t>と</a:t>
            </a:r>
            <a:r>
              <a:rPr lang="ja-JP" altLang="en-US" dirty="0">
                <a:solidFill>
                  <a:srgbClr val="FF0000"/>
                </a:solidFill>
              </a:rPr>
              <a:t>カラー</a:t>
            </a:r>
            <a:endParaRPr lang="en-US" altLang="ja-JP" dirty="0">
              <a:solidFill>
                <a:srgbClr val="FF0000"/>
              </a:solidFill>
            </a:endParaRPr>
          </a:p>
        </p:txBody>
      </p:sp>
      <p:sp>
        <p:nvSpPr>
          <p:cNvPr id="67" name="CNN">
            <a:extLst>
              <a:ext uri="{FF2B5EF4-FFF2-40B4-BE49-F238E27FC236}">
                <a16:creationId xmlns:a16="http://schemas.microsoft.com/office/drawing/2014/main" id="{53834339-A5F3-4FBB-B41B-A1EB0AD00559}"/>
              </a:ext>
            </a:extLst>
          </p:cNvPr>
          <p:cNvSpPr txBox="1"/>
          <p:nvPr/>
        </p:nvSpPr>
        <p:spPr>
          <a:xfrm>
            <a:off x="4419202" y="5208523"/>
            <a:ext cx="2882199" cy="8504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5400" dirty="0"/>
              <a:t>10</a:t>
            </a:r>
            <a:r>
              <a:rPr lang="ja-JP" altLang="en-US" sz="5400" dirty="0"/>
              <a:t>クラス</a:t>
            </a:r>
            <a:endParaRPr lang="en-US" altLang="ja-JP" sz="5400" dirty="0"/>
          </a:p>
        </p:txBody>
      </p:sp>
      <p:sp>
        <p:nvSpPr>
          <p:cNvPr id="5" name="左中かっこ 4">
            <a:extLst>
              <a:ext uri="{FF2B5EF4-FFF2-40B4-BE49-F238E27FC236}">
                <a16:creationId xmlns:a16="http://schemas.microsoft.com/office/drawing/2014/main" id="{158473A4-11F5-4AB0-886E-924421ACF1E2}"/>
              </a:ext>
            </a:extLst>
          </p:cNvPr>
          <p:cNvSpPr/>
          <p:nvPr/>
        </p:nvSpPr>
        <p:spPr>
          <a:xfrm>
            <a:off x="7704306" y="2217906"/>
            <a:ext cx="525294" cy="6575898"/>
          </a:xfrm>
          <a:prstGeom prst="leftBrac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ja-JP" altLang="en-US" sz="1800" b="0" i="0" u="none" strike="noStrike" cap="none" spc="0" normalizeH="0" baseline="0">
              <a:ln>
                <a:noFill/>
              </a:ln>
              <a:solidFill>
                <a:srgbClr val="000000"/>
              </a:solidFill>
              <a:effectLst/>
              <a:uFillTx/>
            </a:endParaRPr>
          </a:p>
        </p:txBody>
      </p:sp>
      <p:sp>
        <p:nvSpPr>
          <p:cNvPr id="2" name="CNN">
            <a:extLst>
              <a:ext uri="{FF2B5EF4-FFF2-40B4-BE49-F238E27FC236}">
                <a16:creationId xmlns:a16="http://schemas.microsoft.com/office/drawing/2014/main" id="{7511BF33-62B1-1C7E-D22A-611405C83661}"/>
              </a:ext>
            </a:extLst>
          </p:cNvPr>
          <p:cNvSpPr txBox="1"/>
          <p:nvPr/>
        </p:nvSpPr>
        <p:spPr>
          <a:xfrm>
            <a:off x="3087110" y="12358017"/>
            <a:ext cx="18209779" cy="961289"/>
          </a:xfrm>
          <a:prstGeom prst="rect">
            <a:avLst/>
          </a:prstGeom>
          <a:solidFill>
            <a:schemeClr val="accent2"/>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dirty="0"/>
              <a:t>from </a:t>
            </a:r>
            <a:r>
              <a:rPr lang="en-US" altLang="ja-JP" dirty="0" err="1"/>
              <a:t>keras.datasets</a:t>
            </a:r>
            <a:r>
              <a:rPr lang="en-US" altLang="ja-JP" dirty="0"/>
              <a:t> import cifar10</a:t>
            </a:r>
          </a:p>
        </p:txBody>
      </p:sp>
      <p:sp>
        <p:nvSpPr>
          <p:cNvPr id="4" name="CNN">
            <a:extLst>
              <a:ext uri="{FF2B5EF4-FFF2-40B4-BE49-F238E27FC236}">
                <a16:creationId xmlns:a16="http://schemas.microsoft.com/office/drawing/2014/main" id="{F836FEFC-C0C2-9C41-51A2-BC40D6D2B625}"/>
              </a:ext>
            </a:extLst>
          </p:cNvPr>
          <p:cNvSpPr txBox="1"/>
          <p:nvPr/>
        </p:nvSpPr>
        <p:spPr>
          <a:xfrm>
            <a:off x="18526842" y="1923512"/>
            <a:ext cx="415177"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0</a:t>
            </a:r>
          </a:p>
        </p:txBody>
      </p:sp>
      <p:sp>
        <p:nvSpPr>
          <p:cNvPr id="8" name="CNN">
            <a:extLst>
              <a:ext uri="{FF2B5EF4-FFF2-40B4-BE49-F238E27FC236}">
                <a16:creationId xmlns:a16="http://schemas.microsoft.com/office/drawing/2014/main" id="{3B389889-6DAB-CA88-CECA-6B49D4D55E1B}"/>
              </a:ext>
            </a:extLst>
          </p:cNvPr>
          <p:cNvSpPr txBox="1"/>
          <p:nvPr/>
        </p:nvSpPr>
        <p:spPr>
          <a:xfrm>
            <a:off x="18526846" y="2634759"/>
            <a:ext cx="415177"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1</a:t>
            </a:r>
          </a:p>
        </p:txBody>
      </p:sp>
      <p:sp>
        <p:nvSpPr>
          <p:cNvPr id="9" name="CNN">
            <a:extLst>
              <a:ext uri="{FF2B5EF4-FFF2-40B4-BE49-F238E27FC236}">
                <a16:creationId xmlns:a16="http://schemas.microsoft.com/office/drawing/2014/main" id="{870E59D4-77AE-5262-B5F8-6354AF8A7573}"/>
              </a:ext>
            </a:extLst>
          </p:cNvPr>
          <p:cNvSpPr txBox="1"/>
          <p:nvPr/>
        </p:nvSpPr>
        <p:spPr>
          <a:xfrm>
            <a:off x="18526846" y="3363999"/>
            <a:ext cx="415177"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2</a:t>
            </a:r>
          </a:p>
        </p:txBody>
      </p:sp>
      <p:sp>
        <p:nvSpPr>
          <p:cNvPr id="10" name="CNN">
            <a:extLst>
              <a:ext uri="{FF2B5EF4-FFF2-40B4-BE49-F238E27FC236}">
                <a16:creationId xmlns:a16="http://schemas.microsoft.com/office/drawing/2014/main" id="{04F05D53-A6F8-AF35-EE1B-40EBDCB46C5E}"/>
              </a:ext>
            </a:extLst>
          </p:cNvPr>
          <p:cNvSpPr txBox="1"/>
          <p:nvPr/>
        </p:nvSpPr>
        <p:spPr>
          <a:xfrm>
            <a:off x="18526846" y="4022754"/>
            <a:ext cx="415177"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3</a:t>
            </a:r>
          </a:p>
        </p:txBody>
      </p:sp>
      <p:sp>
        <p:nvSpPr>
          <p:cNvPr id="11" name="CNN">
            <a:extLst>
              <a:ext uri="{FF2B5EF4-FFF2-40B4-BE49-F238E27FC236}">
                <a16:creationId xmlns:a16="http://schemas.microsoft.com/office/drawing/2014/main" id="{CBF5D5E3-9264-6790-A95F-8E823C1B6E3E}"/>
              </a:ext>
            </a:extLst>
          </p:cNvPr>
          <p:cNvSpPr txBox="1"/>
          <p:nvPr/>
        </p:nvSpPr>
        <p:spPr>
          <a:xfrm>
            <a:off x="18526846" y="4735411"/>
            <a:ext cx="415177"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4</a:t>
            </a:r>
          </a:p>
        </p:txBody>
      </p:sp>
      <p:sp>
        <p:nvSpPr>
          <p:cNvPr id="12" name="CNN">
            <a:extLst>
              <a:ext uri="{FF2B5EF4-FFF2-40B4-BE49-F238E27FC236}">
                <a16:creationId xmlns:a16="http://schemas.microsoft.com/office/drawing/2014/main" id="{BEEA04B3-1CF6-472B-F113-AD8AC3CD369B}"/>
              </a:ext>
            </a:extLst>
          </p:cNvPr>
          <p:cNvSpPr txBox="1"/>
          <p:nvPr/>
        </p:nvSpPr>
        <p:spPr>
          <a:xfrm>
            <a:off x="18526845" y="5394166"/>
            <a:ext cx="415177"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5</a:t>
            </a:r>
          </a:p>
        </p:txBody>
      </p:sp>
      <p:sp>
        <p:nvSpPr>
          <p:cNvPr id="13" name="CNN">
            <a:extLst>
              <a:ext uri="{FF2B5EF4-FFF2-40B4-BE49-F238E27FC236}">
                <a16:creationId xmlns:a16="http://schemas.microsoft.com/office/drawing/2014/main" id="{9475EA29-648B-8A45-F96E-10C72DB74F06}"/>
              </a:ext>
            </a:extLst>
          </p:cNvPr>
          <p:cNvSpPr txBox="1"/>
          <p:nvPr/>
        </p:nvSpPr>
        <p:spPr>
          <a:xfrm>
            <a:off x="18526844" y="6123406"/>
            <a:ext cx="415177"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6</a:t>
            </a:r>
          </a:p>
        </p:txBody>
      </p:sp>
      <p:sp>
        <p:nvSpPr>
          <p:cNvPr id="14" name="CNN">
            <a:extLst>
              <a:ext uri="{FF2B5EF4-FFF2-40B4-BE49-F238E27FC236}">
                <a16:creationId xmlns:a16="http://schemas.microsoft.com/office/drawing/2014/main" id="{3EE746CD-2071-46D6-A616-65FA26B5C528}"/>
              </a:ext>
            </a:extLst>
          </p:cNvPr>
          <p:cNvSpPr txBox="1"/>
          <p:nvPr/>
        </p:nvSpPr>
        <p:spPr>
          <a:xfrm>
            <a:off x="18526843" y="6816661"/>
            <a:ext cx="415177"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7</a:t>
            </a:r>
          </a:p>
        </p:txBody>
      </p:sp>
      <p:sp>
        <p:nvSpPr>
          <p:cNvPr id="15" name="CNN">
            <a:extLst>
              <a:ext uri="{FF2B5EF4-FFF2-40B4-BE49-F238E27FC236}">
                <a16:creationId xmlns:a16="http://schemas.microsoft.com/office/drawing/2014/main" id="{34094839-8496-D7E9-47A5-706B8803845C}"/>
              </a:ext>
            </a:extLst>
          </p:cNvPr>
          <p:cNvSpPr txBox="1"/>
          <p:nvPr/>
        </p:nvSpPr>
        <p:spPr>
          <a:xfrm>
            <a:off x="18526842" y="7486786"/>
            <a:ext cx="415177"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8</a:t>
            </a:r>
          </a:p>
        </p:txBody>
      </p:sp>
      <p:sp>
        <p:nvSpPr>
          <p:cNvPr id="16" name="CNN">
            <a:extLst>
              <a:ext uri="{FF2B5EF4-FFF2-40B4-BE49-F238E27FC236}">
                <a16:creationId xmlns:a16="http://schemas.microsoft.com/office/drawing/2014/main" id="{ED909D63-DAC0-F5F3-0CC8-23A132CA8636}"/>
              </a:ext>
            </a:extLst>
          </p:cNvPr>
          <p:cNvSpPr txBox="1"/>
          <p:nvPr/>
        </p:nvSpPr>
        <p:spPr>
          <a:xfrm>
            <a:off x="18526842" y="8188073"/>
            <a:ext cx="415177" cy="7673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6200">
                <a:latin typeface="ヒラギノ丸ゴ ProN W4"/>
                <a:ea typeface="ヒラギノ丸ゴ ProN W4"/>
                <a:cs typeface="ヒラギノ丸ゴ ProN W4"/>
                <a:sym typeface="ヒラギノ丸ゴ ProN W4"/>
              </a:defRPr>
            </a:lvl1pPr>
          </a:lstStyle>
          <a:p>
            <a:r>
              <a:rPr lang="en-US" altLang="ja-JP" sz="4800" dirty="0"/>
              <a:t>9</a:t>
            </a:r>
          </a:p>
        </p:txBody>
      </p:sp>
    </p:spTree>
    <p:extLst>
      <p:ext uri="{BB962C8B-B14F-4D97-AF65-F5344CB8AC3E}">
        <p14:creationId xmlns:p14="http://schemas.microsoft.com/office/powerpoint/2010/main" val="15076414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畳み込み層"/>
          <p:cNvSpPr txBox="1"/>
          <p:nvPr/>
        </p:nvSpPr>
        <p:spPr>
          <a:xfrm>
            <a:off x="10143264" y="458878"/>
            <a:ext cx="4180632"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300"/>
            </a:lvl1pPr>
          </a:lstStyle>
          <a:p>
            <a:r>
              <a:rPr lang="ja-JP" altLang="en-US" dirty="0">
                <a:latin typeface="Hiragino Maru Gothic ProN W4" panose="020F0400000000000000" pitchFamily="34" charset="-128"/>
                <a:ea typeface="Hiragino Maru Gothic ProN W4" panose="020F0400000000000000" pitchFamily="34" charset="-128"/>
              </a:rPr>
              <a:t>グループ演習</a:t>
            </a:r>
            <a:endParaRPr dirty="0">
              <a:latin typeface="Hiragino Maru Gothic ProN W4" panose="020F0400000000000000" pitchFamily="34" charset="-128"/>
              <a:ea typeface="Hiragino Maru Gothic ProN W4" panose="020F0400000000000000" pitchFamily="34" charset="-128"/>
            </a:endParaRPr>
          </a:p>
        </p:txBody>
      </p:sp>
      <p:sp>
        <p:nvSpPr>
          <p:cNvPr id="311" name="入力データに対してカーネルと呼ばれる小さな行列をスライドさせながら学習させる手法"/>
          <p:cNvSpPr txBox="1"/>
          <p:nvPr/>
        </p:nvSpPr>
        <p:spPr>
          <a:xfrm>
            <a:off x="2702419" y="3558341"/>
            <a:ext cx="17366934" cy="558717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sz="3600" dirty="0">
                <a:latin typeface="Hiragino Maru Gothic ProN W4" panose="020F0400000000000000" pitchFamily="34" charset="-128"/>
                <a:ea typeface="Hiragino Maru Gothic ProN W4" panose="020F0400000000000000" pitchFamily="34" charset="-128"/>
              </a:rPr>
              <a:t>問</a:t>
            </a:r>
            <a:r>
              <a:rPr lang="en-US" altLang="ja-JP" sz="3600" dirty="0">
                <a:latin typeface="Hiragino Maru Gothic ProN W4" panose="020F0400000000000000" pitchFamily="34" charset="-128"/>
                <a:ea typeface="Hiragino Maru Gothic ProN W4" panose="020F0400000000000000" pitchFamily="34" charset="-128"/>
              </a:rPr>
              <a:t>1~3: </a:t>
            </a:r>
            <a:r>
              <a:rPr lang="ja-JP" altLang="en-US" sz="3600" dirty="0">
                <a:latin typeface="Hiragino Maru Gothic ProN W4" panose="020F0400000000000000" pitchFamily="34" charset="-128"/>
                <a:ea typeface="Hiragino Maru Gothic ProN W4" panose="020F0400000000000000" pitchFamily="34" charset="-128"/>
              </a:rPr>
              <a:t>画像の読み込みと加工</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a:t>
            </a:r>
            <a:r>
              <a:rPr lang="en-US" altLang="ja-JP" sz="3600" dirty="0">
                <a:latin typeface="Hiragino Maru Gothic ProN W4" panose="020F0400000000000000" pitchFamily="34" charset="-128"/>
                <a:ea typeface="Hiragino Maru Gothic ProN W4" panose="020F0400000000000000" pitchFamily="34" charset="-128"/>
              </a:rPr>
              <a:t>test</a:t>
            </a:r>
            <a:r>
              <a:rPr lang="ja-JP" altLang="en-US" sz="3600" dirty="0">
                <a:latin typeface="Hiragino Maru Gothic ProN W4" panose="020F0400000000000000" pitchFamily="34" charset="-128"/>
                <a:ea typeface="Hiragino Maru Gothic ProN W4" panose="020F0400000000000000" pitchFamily="34" charset="-128"/>
              </a:rPr>
              <a:t>の画像の</a:t>
            </a:r>
            <a:r>
              <a:rPr lang="en-US" altLang="ja-JP" sz="3600" dirty="0">
                <a:latin typeface="Hiragino Maru Gothic ProN W4" panose="020F0400000000000000" pitchFamily="34" charset="-128"/>
                <a:ea typeface="Hiragino Maru Gothic ProN W4" panose="020F0400000000000000" pitchFamily="34" charset="-128"/>
              </a:rPr>
              <a:t>9991</a:t>
            </a:r>
            <a:r>
              <a:rPr lang="ja-JP" altLang="en-US" sz="3600" dirty="0">
                <a:latin typeface="Hiragino Maru Gothic ProN W4" panose="020F0400000000000000" pitchFamily="34" charset="-128"/>
                <a:ea typeface="Hiragino Maru Gothic ProN W4" panose="020F0400000000000000" pitchFamily="34" charset="-128"/>
              </a:rPr>
              <a:t>から</a:t>
            </a:r>
            <a:r>
              <a:rPr lang="en-US" altLang="ja-JP" sz="3600" dirty="0">
                <a:latin typeface="Hiragino Maru Gothic ProN W4" panose="020F0400000000000000" pitchFamily="34" charset="-128"/>
                <a:ea typeface="Hiragino Maru Gothic ProN W4" panose="020F0400000000000000" pitchFamily="34" charset="-128"/>
              </a:rPr>
              <a:t>10000</a:t>
            </a:r>
            <a:r>
              <a:rPr lang="ja-JP" altLang="en-US" sz="3600" dirty="0">
                <a:latin typeface="Hiragino Maru Gothic ProN W4" panose="020F0400000000000000" pitchFamily="34" charset="-128"/>
                <a:ea typeface="Hiragino Maru Gothic ProN W4" panose="020F0400000000000000" pitchFamily="34" charset="-128"/>
              </a:rPr>
              <a:t>番目の画像が、</a:t>
            </a:r>
            <a:r>
              <a:rPr lang="en-US" altLang="ja-JP" sz="3600" dirty="0">
                <a:latin typeface="Hiragino Maru Gothic ProN W4" panose="020F0400000000000000" pitchFamily="34" charset="-128"/>
                <a:ea typeface="Hiragino Maru Gothic ProN W4" panose="020F0400000000000000" pitchFamily="34" charset="-128"/>
              </a:rPr>
              <a:t>airplane</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automobile</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bird</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cat</a:t>
            </a:r>
          </a:p>
          <a:p>
            <a:r>
              <a:rPr lang="ja-JP" altLang="en-US" sz="3600" dirty="0">
                <a:latin typeface="Hiragino Maru Gothic ProN W4" panose="020F0400000000000000" pitchFamily="34" charset="-128"/>
                <a:ea typeface="Hiragino Maru Gothic ProN W4" panose="020F0400000000000000" pitchFamily="34" charset="-128"/>
              </a:rPr>
              <a:t>　</a:t>
            </a:r>
            <a:r>
              <a:rPr lang="en-US" altLang="ja-JP" sz="3600" dirty="0">
                <a:latin typeface="Hiragino Maru Gothic ProN W4" panose="020F0400000000000000" pitchFamily="34" charset="-128"/>
                <a:ea typeface="Hiragino Maru Gothic ProN W4" panose="020F0400000000000000" pitchFamily="34" charset="-128"/>
              </a:rPr>
              <a:t>deer</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dog</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frog</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horse</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ship</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truck</a:t>
            </a:r>
            <a:r>
              <a:rPr lang="ja-JP" altLang="en-US" sz="3600" dirty="0">
                <a:latin typeface="Hiragino Maru Gothic ProN W4" panose="020F0400000000000000" pitchFamily="34" charset="-128"/>
                <a:ea typeface="Hiragino Maru Gothic ProN W4" panose="020F0400000000000000" pitchFamily="34" charset="-128"/>
              </a:rPr>
              <a:t>のどれに相当するか調べなさい</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a:t>
            </a:r>
            <a:r>
              <a:rPr lang="en-US" altLang="ja-JP" sz="3600" dirty="0">
                <a:latin typeface="Hiragino Maru Gothic ProN W4" panose="020F0400000000000000" pitchFamily="34" charset="-128"/>
                <a:ea typeface="Hiragino Maru Gothic ProN W4" panose="020F0400000000000000" pitchFamily="34" charset="-128"/>
              </a:rPr>
              <a:t>(9991</a:t>
            </a:r>
            <a:r>
              <a:rPr lang="ja-JP" altLang="en-US" sz="3600" dirty="0">
                <a:latin typeface="Hiragino Maru Gothic ProN W4" panose="020F0400000000000000" pitchFamily="34" charset="-128"/>
                <a:ea typeface="Hiragino Maru Gothic ProN W4" panose="020F0400000000000000" pitchFamily="34" charset="-128"/>
              </a:rPr>
              <a:t>から</a:t>
            </a:r>
            <a:r>
              <a:rPr lang="en-US" altLang="ja-JP" sz="3600" dirty="0">
                <a:latin typeface="Hiragino Maru Gothic ProN W4" panose="020F0400000000000000" pitchFamily="34" charset="-128"/>
                <a:ea typeface="Hiragino Maru Gothic ProN W4" panose="020F0400000000000000" pitchFamily="34" charset="-128"/>
              </a:rPr>
              <a:t>10000</a:t>
            </a:r>
            <a:r>
              <a:rPr lang="ja-JP" altLang="en-US" sz="3600" dirty="0">
                <a:latin typeface="Hiragino Maru Gothic ProN W4" panose="020F0400000000000000" pitchFamily="34" charset="-128"/>
                <a:ea typeface="Hiragino Maru Gothic ProN W4" panose="020F0400000000000000" pitchFamily="34" charset="-128"/>
              </a:rPr>
              <a:t>番目まで順番に表示してください</a:t>
            </a:r>
            <a:r>
              <a:rPr lang="en-US" altLang="ja-JP" sz="3600" dirty="0">
                <a:latin typeface="Hiragino Maru Gothic ProN W4" panose="020F0400000000000000" pitchFamily="34" charset="-128"/>
                <a:ea typeface="Hiragino Maru Gothic ProN W4" panose="020F0400000000000000" pitchFamily="34" charset="-128"/>
              </a:rPr>
              <a:t>)</a:t>
            </a:r>
          </a:p>
          <a:p>
            <a:r>
              <a:rPr lang="ja-JP" altLang="en-US" sz="3600" dirty="0">
                <a:latin typeface="Hiragino Maru Gothic ProN W4" panose="020F0400000000000000" pitchFamily="34" charset="-128"/>
                <a:ea typeface="Hiragino Maru Gothic ProN W4" panose="020F0400000000000000" pitchFamily="34" charset="-128"/>
              </a:rPr>
              <a:t>　　　</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a:t>
            </a:r>
            <a:r>
              <a:rPr lang="en-US" altLang="ja-JP" sz="3600" dirty="0">
                <a:latin typeface="Hiragino Maru Gothic ProN W4" panose="020F0400000000000000" pitchFamily="34" charset="-128"/>
                <a:ea typeface="Hiragino Maru Gothic ProN W4" panose="020F0400000000000000" pitchFamily="34" charset="-128"/>
              </a:rPr>
              <a:t>train</a:t>
            </a:r>
            <a:r>
              <a:rPr lang="ja-JP" altLang="en-US" sz="3600" dirty="0">
                <a:latin typeface="Hiragino Maru Gothic ProN W4" panose="020F0400000000000000" pitchFamily="34" charset="-128"/>
                <a:ea typeface="Hiragino Maru Gothic ProN W4" panose="020F0400000000000000" pitchFamily="34" charset="-128"/>
              </a:rPr>
              <a:t>の画像の最初の</a:t>
            </a:r>
            <a:r>
              <a:rPr lang="en-US" altLang="ja-JP" sz="3600" dirty="0">
                <a:latin typeface="Hiragino Maru Gothic ProN W4" panose="020F0400000000000000" pitchFamily="34" charset="-128"/>
                <a:ea typeface="Hiragino Maru Gothic ProN W4" panose="020F0400000000000000" pitchFamily="34" charset="-128"/>
              </a:rPr>
              <a:t>6</a:t>
            </a:r>
            <a:r>
              <a:rPr lang="ja-JP" altLang="en-US" sz="3600" dirty="0">
                <a:latin typeface="Hiragino Maru Gothic ProN W4" panose="020F0400000000000000" pitchFamily="34" charset="-128"/>
                <a:ea typeface="Hiragino Maru Gothic ProN W4" panose="020F0400000000000000" pitchFamily="34" charset="-128"/>
              </a:rPr>
              <a:t>枚を画像の上に</a:t>
            </a:r>
            <a:r>
              <a:rPr lang="en-US" altLang="ja-JP" sz="3600" dirty="0" err="1">
                <a:latin typeface="Hiragino Maru Gothic ProN W4" panose="020F0400000000000000" pitchFamily="34" charset="-128"/>
                <a:ea typeface="Hiragino Maru Gothic ProN W4" panose="020F0400000000000000" pitchFamily="34" charset="-128"/>
              </a:rPr>
              <a:t>plt.title</a:t>
            </a:r>
            <a:r>
              <a:rPr lang="ja-JP" altLang="en-US" sz="3600" dirty="0">
                <a:latin typeface="Hiragino Maru Gothic ProN W4" panose="020F0400000000000000" pitchFamily="34" charset="-128"/>
                <a:ea typeface="Hiragino Maru Gothic ProN W4" panose="020F0400000000000000" pitchFamily="34" charset="-128"/>
              </a:rPr>
              <a:t>を使用して正解も表示してください</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a:t>
            </a:r>
            <a:r>
              <a:rPr lang="en-US" altLang="ja-JP" sz="3600" dirty="0">
                <a:latin typeface="Hiragino Maru Gothic ProN W4" panose="020F0400000000000000" pitchFamily="34" charset="-128"/>
                <a:ea typeface="Hiragino Maru Gothic ProN W4" panose="020F0400000000000000" pitchFamily="34" charset="-128"/>
              </a:rPr>
              <a:t>train</a:t>
            </a:r>
            <a:r>
              <a:rPr lang="ja-JP" altLang="en-US" sz="3600" dirty="0">
                <a:latin typeface="Hiragino Maru Gothic ProN W4" panose="020F0400000000000000" pitchFamily="34" charset="-128"/>
                <a:ea typeface="Hiragino Maru Gothic ProN W4" panose="020F0400000000000000" pitchFamily="34" charset="-128"/>
              </a:rPr>
              <a:t>の画像の最初の</a:t>
            </a:r>
            <a:r>
              <a:rPr lang="en-US" altLang="ja-JP" sz="3600" dirty="0">
                <a:latin typeface="Hiragino Maru Gothic ProN W4" panose="020F0400000000000000" pitchFamily="34" charset="-128"/>
                <a:ea typeface="Hiragino Maru Gothic ProN W4" panose="020F0400000000000000" pitchFamily="34" charset="-128"/>
              </a:rPr>
              <a:t>18</a:t>
            </a:r>
            <a:r>
              <a:rPr lang="ja-JP" altLang="en-US" sz="3600" dirty="0">
                <a:latin typeface="Hiragino Maru Gothic ProN W4" panose="020F0400000000000000" pitchFamily="34" charset="-128"/>
                <a:ea typeface="Hiragino Maru Gothic ProN W4" panose="020F0400000000000000" pitchFamily="34" charset="-128"/>
              </a:rPr>
              <a:t>枚を</a:t>
            </a:r>
            <a:r>
              <a:rPr lang="en-US" altLang="ja-JP" sz="3600" dirty="0">
                <a:latin typeface="Hiragino Maru Gothic ProN W4" panose="020F0400000000000000" pitchFamily="34" charset="-128"/>
                <a:ea typeface="Hiragino Maru Gothic ProN W4" panose="020F0400000000000000" pitchFamily="34" charset="-128"/>
              </a:rPr>
              <a:t>matplotlib</a:t>
            </a:r>
            <a:r>
              <a:rPr lang="ja-JP" altLang="en-US" sz="3600" dirty="0">
                <a:latin typeface="Hiragino Maru Gothic ProN W4" panose="020F0400000000000000" pitchFamily="34" charset="-128"/>
                <a:ea typeface="Hiragino Maru Gothic ProN W4" panose="020F0400000000000000" pitchFamily="34" charset="-128"/>
              </a:rPr>
              <a:t>の</a:t>
            </a:r>
            <a:r>
              <a:rPr lang="en-US" altLang="ja-JP" sz="3600" dirty="0">
                <a:latin typeface="Hiragino Maru Gothic ProN W4" panose="020F0400000000000000" pitchFamily="34" charset="-128"/>
                <a:ea typeface="Hiragino Maru Gothic ProN W4" panose="020F0400000000000000" pitchFamily="34" charset="-128"/>
              </a:rPr>
              <a:t>subplot</a:t>
            </a:r>
            <a:r>
              <a:rPr lang="ja-JP" altLang="en-US" sz="3600" dirty="0">
                <a:latin typeface="Hiragino Maru Gothic ProN W4" panose="020F0400000000000000" pitchFamily="34" charset="-128"/>
                <a:ea typeface="Hiragino Maru Gothic ProN W4" panose="020F0400000000000000" pitchFamily="34" charset="-128"/>
              </a:rPr>
              <a:t>を使って縦</a:t>
            </a:r>
            <a:r>
              <a:rPr lang="en-US" altLang="ja-JP" sz="3600" dirty="0">
                <a:latin typeface="Hiragino Maru Gothic ProN W4" panose="020F0400000000000000" pitchFamily="34" charset="-128"/>
                <a:ea typeface="Hiragino Maru Gothic ProN W4" panose="020F0400000000000000" pitchFamily="34" charset="-128"/>
              </a:rPr>
              <a:t>3</a:t>
            </a:r>
            <a:r>
              <a:rPr lang="ja-JP" altLang="en-US" sz="3600" dirty="0">
                <a:latin typeface="Hiragino Maru Gothic ProN W4" panose="020F0400000000000000" pitchFamily="34" charset="-128"/>
                <a:ea typeface="Hiragino Maru Gothic ProN W4" panose="020F0400000000000000" pitchFamily="34" charset="-128"/>
              </a:rPr>
              <a:t>、横</a:t>
            </a:r>
            <a:r>
              <a:rPr lang="en-US" altLang="ja-JP" sz="3600" dirty="0">
                <a:latin typeface="Hiragino Maru Gothic ProN W4" panose="020F0400000000000000" pitchFamily="34" charset="-128"/>
                <a:ea typeface="Hiragino Maru Gothic ProN W4" panose="020F0400000000000000" pitchFamily="34" charset="-128"/>
              </a:rPr>
              <a:t>6</a:t>
            </a:r>
            <a:r>
              <a:rPr lang="ja-JP" altLang="en-US" sz="3600" dirty="0">
                <a:latin typeface="Hiragino Maru Gothic ProN W4" panose="020F0400000000000000" pitchFamily="34" charset="-128"/>
                <a:ea typeface="Hiragino Maru Gothic ProN W4" panose="020F0400000000000000" pitchFamily="34" charset="-128"/>
              </a:rPr>
              <a:t>で表示する</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その際に目盛りを消して表示してください。</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a:t>
            </a:r>
            <a:r>
              <a:rPr lang="en-US" altLang="ja-JP" sz="3600" dirty="0">
                <a:latin typeface="Hiragino Maru Gothic ProN W4" panose="020F0400000000000000" pitchFamily="34" charset="-128"/>
                <a:ea typeface="Hiragino Maru Gothic ProN W4" panose="020F0400000000000000" pitchFamily="34" charset="-128"/>
              </a:rPr>
              <a:t>(matplotlib</a:t>
            </a:r>
            <a:r>
              <a:rPr lang="ja-JP" altLang="en-US" sz="3600" dirty="0">
                <a:latin typeface="Hiragino Maru Gothic ProN W4" panose="020F0400000000000000" pitchFamily="34" charset="-128"/>
                <a:ea typeface="Hiragino Maru Gothic ProN W4" panose="020F0400000000000000" pitchFamily="34" charset="-128"/>
              </a:rPr>
              <a:t>で検索するとオプションの使い方が色々出てきます。</a:t>
            </a:r>
            <a:r>
              <a:rPr lang="en-US" altLang="ja-JP" sz="3600" dirty="0">
                <a:latin typeface="Hiragino Maru Gothic ProN W4" panose="020F0400000000000000" pitchFamily="34" charset="-128"/>
                <a:ea typeface="Hiragino Maru Gothic ProN W4" panose="020F0400000000000000" pitchFamily="34" charset="-128"/>
              </a:rPr>
              <a:t>)</a:t>
            </a:r>
          </a:p>
          <a:p>
            <a:r>
              <a:rPr lang="ja-JP" altLang="en-US" sz="3600" dirty="0">
                <a:latin typeface="Hiragino Maru Gothic ProN W4" panose="020F0400000000000000" pitchFamily="34" charset="-128"/>
                <a:ea typeface="Hiragino Maru Gothic ProN W4" panose="020F0400000000000000" pitchFamily="34" charset="-128"/>
              </a:rPr>
              <a:t>　　　</a:t>
            </a:r>
            <a:endParaRPr lang="en-US" altLang="ja-JP" sz="3600" dirty="0">
              <a:latin typeface="Hiragino Maru Gothic ProN W4" panose="020F0400000000000000" pitchFamily="34" charset="-128"/>
              <a:ea typeface="Hiragino Maru Gothic ProN W4" panose="020F0400000000000000" pitchFamily="34" charset="-128"/>
            </a:endParaRPr>
          </a:p>
        </p:txBody>
      </p:sp>
      <p:sp>
        <p:nvSpPr>
          <p:cNvPr id="10" name="テキスト ボックス 9">
            <a:extLst>
              <a:ext uri="{FF2B5EF4-FFF2-40B4-BE49-F238E27FC236}">
                <a16:creationId xmlns:a16="http://schemas.microsoft.com/office/drawing/2014/main" id="{D16C83C2-BA8E-41A5-8421-6F57C29DB86C}"/>
              </a:ext>
            </a:extLst>
          </p:cNvPr>
          <p:cNvSpPr txBox="1"/>
          <p:nvPr/>
        </p:nvSpPr>
        <p:spPr>
          <a:xfrm>
            <a:off x="17935795" y="8069058"/>
            <a:ext cx="5718532" cy="9787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200" u="sng" dirty="0"/>
              <a:t>公式</a:t>
            </a:r>
            <a:r>
              <a:rPr lang="en-US" altLang="ja-JP" sz="3200" u="sng" dirty="0"/>
              <a:t>URL</a:t>
            </a:r>
            <a:r>
              <a:rPr lang="ja-JP" altLang="en-US" sz="3200" u="sng" dirty="0"/>
              <a:t>　</a:t>
            </a:r>
            <a:r>
              <a:rPr lang="en-US" altLang="ja-JP" sz="3200" u="sng" dirty="0"/>
              <a:t>https://matplotlib.org/</a:t>
            </a:r>
            <a:endParaRPr lang="ja-JP" altLang="en-US" sz="3200" u="sng" dirty="0"/>
          </a:p>
        </p:txBody>
      </p:sp>
      <p:sp>
        <p:nvSpPr>
          <p:cNvPr id="11" name="入力データに対してカーネルと呼ばれる小さな行列をスライドさせながら学習させる手法">
            <a:extLst>
              <a:ext uri="{FF2B5EF4-FFF2-40B4-BE49-F238E27FC236}">
                <a16:creationId xmlns:a16="http://schemas.microsoft.com/office/drawing/2014/main" id="{0B00F530-5072-4CBD-99FD-C1442A94D37F}"/>
              </a:ext>
            </a:extLst>
          </p:cNvPr>
          <p:cNvSpPr txBox="1"/>
          <p:nvPr/>
        </p:nvSpPr>
        <p:spPr>
          <a:xfrm>
            <a:off x="3111169" y="5832989"/>
            <a:ext cx="102657" cy="7119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endParaRPr lang="en-US" altLang="ja-JP" sz="4400" dirty="0"/>
          </a:p>
        </p:txBody>
      </p:sp>
      <p:sp>
        <p:nvSpPr>
          <p:cNvPr id="13" name="入力データに対してカーネルと呼ばれる小さな行列をスライドさせながら学習させる手法">
            <a:extLst>
              <a:ext uri="{FF2B5EF4-FFF2-40B4-BE49-F238E27FC236}">
                <a16:creationId xmlns:a16="http://schemas.microsoft.com/office/drawing/2014/main" id="{CC60892E-1156-4E18-8E69-107FB446998B}"/>
              </a:ext>
            </a:extLst>
          </p:cNvPr>
          <p:cNvSpPr txBox="1"/>
          <p:nvPr/>
        </p:nvSpPr>
        <p:spPr>
          <a:xfrm>
            <a:off x="2702419" y="9551828"/>
            <a:ext cx="17916764" cy="1099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sz="3600" dirty="0">
                <a:latin typeface="Hiragino Maru Gothic ProN W4" panose="020F0400000000000000" pitchFamily="34" charset="-128"/>
                <a:ea typeface="Hiragino Maru Gothic ProN W4" panose="020F0400000000000000" pitchFamily="34" charset="-128"/>
              </a:rPr>
              <a:t>　</a:t>
            </a:r>
            <a:r>
              <a:rPr lang="en-US" altLang="ja-JP" sz="3600" dirty="0" err="1">
                <a:latin typeface="Hiragino Maru Gothic ProN W4" panose="020F0400000000000000" pitchFamily="34" charset="-128"/>
                <a:ea typeface="Hiragino Maru Gothic ProN W4" panose="020F0400000000000000" pitchFamily="34" charset="-128"/>
              </a:rPr>
              <a:t>MLP</a:t>
            </a:r>
            <a:r>
              <a:rPr lang="ja-JP" altLang="en-US" sz="3600" dirty="0">
                <a:latin typeface="Hiragino Maru Gothic ProN W4" panose="020F0400000000000000" pitchFamily="34" charset="-128"/>
                <a:ea typeface="Hiragino Maru Gothic ProN W4" panose="020F0400000000000000" pitchFamily="34" charset="-128"/>
              </a:rPr>
              <a:t>を実行して一番</a:t>
            </a:r>
            <a:r>
              <a:rPr lang="en-US" altLang="ja-JP" sz="3600" dirty="0">
                <a:latin typeface="Hiragino Maru Gothic ProN W4" panose="020F0400000000000000" pitchFamily="34" charset="-128"/>
                <a:ea typeface="Hiragino Maru Gothic ProN W4" panose="020F0400000000000000" pitchFamily="34" charset="-128"/>
              </a:rPr>
              <a:t>test</a:t>
            </a:r>
            <a:r>
              <a:rPr lang="ja-JP" altLang="en-US" sz="3600" dirty="0">
                <a:latin typeface="Hiragino Maru Gothic ProN W4" panose="020F0400000000000000" pitchFamily="34" charset="-128"/>
                <a:ea typeface="Hiragino Maru Gothic ProN W4" panose="020F0400000000000000" pitchFamily="34" charset="-128"/>
              </a:rPr>
              <a:t>データの</a:t>
            </a:r>
            <a:r>
              <a:rPr lang="en-US" altLang="ja-JP" sz="3600" dirty="0">
                <a:latin typeface="Hiragino Maru Gothic ProN W4" panose="020F0400000000000000" pitchFamily="34" charset="-128"/>
                <a:ea typeface="Hiragino Maru Gothic ProN W4" panose="020F0400000000000000" pitchFamily="34" charset="-128"/>
              </a:rPr>
              <a:t>accuracy</a:t>
            </a:r>
            <a:r>
              <a:rPr lang="ja-JP" altLang="en-US" sz="3600" dirty="0">
                <a:latin typeface="Hiragino Maru Gothic ProN W4" panose="020F0400000000000000" pitchFamily="34" charset="-128"/>
                <a:ea typeface="Hiragino Maru Gothic ProN W4" panose="020F0400000000000000" pitchFamily="34" charset="-128"/>
              </a:rPr>
              <a:t>が高いモデルの学習結果を提出しなさい</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a:t>
            </a:r>
            <a:endParaRPr lang="en-US" altLang="ja-JP" sz="3600" dirty="0">
              <a:solidFill>
                <a:srgbClr val="FF0000"/>
              </a:solidFill>
              <a:latin typeface="Hiragino Maru Gothic ProN W4" panose="020F0400000000000000" pitchFamily="34" charset="-128"/>
              <a:ea typeface="Hiragino Maru Gothic ProN W4" panose="020F0400000000000000" pitchFamily="34" charset="-128"/>
            </a:endParaRPr>
          </a:p>
        </p:txBody>
      </p:sp>
      <p:sp>
        <p:nvSpPr>
          <p:cNvPr id="3" name="テキスト ボックス 2">
            <a:extLst>
              <a:ext uri="{FF2B5EF4-FFF2-40B4-BE49-F238E27FC236}">
                <a16:creationId xmlns:a16="http://schemas.microsoft.com/office/drawing/2014/main" id="{8A5FAAC9-C574-C5DA-6C2D-5D20432DD82C}"/>
              </a:ext>
            </a:extLst>
          </p:cNvPr>
          <p:cNvSpPr txBox="1"/>
          <p:nvPr/>
        </p:nvSpPr>
        <p:spPr>
          <a:xfrm>
            <a:off x="2702419" y="10946676"/>
            <a:ext cx="18180903" cy="10895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600" dirty="0">
                <a:latin typeface="Hiragino Maru Gothic ProN W4" panose="020F0400000000000000" pitchFamily="34" charset="-128"/>
                <a:ea typeface="Hiragino Maru Gothic ProN W4" panose="020F0400000000000000" pitchFamily="34" charset="-128"/>
              </a:rPr>
              <a:t>　</a:t>
            </a:r>
            <a:r>
              <a:rPr lang="en-US" altLang="ja-JP" sz="3600" dirty="0">
                <a:latin typeface="Hiragino Maru Gothic ProN W4" panose="020F0400000000000000" pitchFamily="34" charset="-128"/>
                <a:ea typeface="Hiragino Maru Gothic ProN W4" panose="020F0400000000000000" pitchFamily="34" charset="-128"/>
              </a:rPr>
              <a:t>CNN</a:t>
            </a:r>
            <a:r>
              <a:rPr lang="ja-JP" altLang="en-US" sz="3600" dirty="0">
                <a:latin typeface="Hiragino Maru Gothic ProN W4" panose="020F0400000000000000" pitchFamily="34" charset="-128"/>
                <a:ea typeface="Hiragino Maru Gothic ProN W4" panose="020F0400000000000000" pitchFamily="34" charset="-128"/>
              </a:rPr>
              <a:t>を実行して一番</a:t>
            </a:r>
            <a:r>
              <a:rPr lang="en-US" altLang="ja-JP" sz="3600" dirty="0">
                <a:latin typeface="Hiragino Maru Gothic ProN W4" panose="020F0400000000000000" pitchFamily="34" charset="-128"/>
                <a:ea typeface="Hiragino Maru Gothic ProN W4" panose="020F0400000000000000" pitchFamily="34" charset="-128"/>
              </a:rPr>
              <a:t>test</a:t>
            </a:r>
            <a:r>
              <a:rPr lang="ja-JP" altLang="en-US" sz="3600" dirty="0">
                <a:latin typeface="Hiragino Maru Gothic ProN W4" panose="020F0400000000000000" pitchFamily="34" charset="-128"/>
                <a:ea typeface="Hiragino Maru Gothic ProN W4" panose="020F0400000000000000" pitchFamily="34" charset="-128"/>
              </a:rPr>
              <a:t>データの</a:t>
            </a:r>
            <a:r>
              <a:rPr lang="en-US" altLang="ja-JP" sz="3600" dirty="0">
                <a:latin typeface="Hiragino Maru Gothic ProN W4" panose="020F0400000000000000" pitchFamily="34" charset="-128"/>
                <a:ea typeface="Hiragino Maru Gothic ProN W4" panose="020F0400000000000000" pitchFamily="34" charset="-128"/>
              </a:rPr>
              <a:t>accuracy</a:t>
            </a:r>
            <a:r>
              <a:rPr lang="ja-JP" altLang="en-US" sz="3600" dirty="0">
                <a:latin typeface="Hiragino Maru Gothic ProN W4" panose="020F0400000000000000" pitchFamily="34" charset="-128"/>
                <a:ea typeface="Hiragino Maru Gothic ProN W4" panose="020F0400000000000000" pitchFamily="34" charset="-128"/>
              </a:rPr>
              <a:t>が高いものを提出しなさい</a:t>
            </a:r>
            <a:endParaRPr lang="en-US" altLang="ja-JP" sz="3600" dirty="0">
              <a:latin typeface="Hiragino Maru Gothic ProN W4" panose="020F0400000000000000" pitchFamily="34" charset="-128"/>
              <a:ea typeface="Hiragino Maru Gothic ProN W4" panose="020F0400000000000000" pitchFamily="34" charset="-128"/>
            </a:endParaRPr>
          </a:p>
          <a:p>
            <a:pPr algn="l"/>
            <a:r>
              <a:rPr lang="ja-JP" altLang="en-US" sz="3600" dirty="0">
                <a:latin typeface="Hiragino Maru Gothic ProN W4" panose="020F0400000000000000" pitchFamily="34" charset="-128"/>
                <a:ea typeface="Hiragino Maru Gothic ProN W4" panose="020F0400000000000000" pitchFamily="34" charset="-128"/>
              </a:rPr>
              <a:t>　　　</a:t>
            </a:r>
            <a:endParaRPr lang="en-US" altLang="ja-JP" sz="3600" dirty="0">
              <a:solidFill>
                <a:srgbClr val="FF0000"/>
              </a:solidFill>
              <a:latin typeface="Hiragino Maru Gothic ProN W4" panose="020F0400000000000000" pitchFamily="34" charset="-128"/>
              <a:ea typeface="Hiragino Maru Gothic ProN W4" panose="020F0400000000000000" pitchFamily="34" charset="-128"/>
            </a:endParaRPr>
          </a:p>
        </p:txBody>
      </p:sp>
      <p:sp>
        <p:nvSpPr>
          <p:cNvPr id="2" name="入力データに対してカーネルと呼ばれる小さな行列をスライドさせながら学習させる手法">
            <a:extLst>
              <a:ext uri="{FF2B5EF4-FFF2-40B4-BE49-F238E27FC236}">
                <a16:creationId xmlns:a16="http://schemas.microsoft.com/office/drawing/2014/main" id="{74D8F491-0625-70FD-2C95-0988AB49C171}"/>
              </a:ext>
            </a:extLst>
          </p:cNvPr>
          <p:cNvSpPr txBox="1"/>
          <p:nvPr/>
        </p:nvSpPr>
        <p:spPr>
          <a:xfrm>
            <a:off x="4905228" y="1592912"/>
            <a:ext cx="16162918" cy="14321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vl1pPr>
          </a:lstStyle>
          <a:p>
            <a:r>
              <a:rPr lang="ja-JP" altLang="en-US" sz="3200" dirty="0">
                <a:latin typeface="Hiragino Maru Gothic ProN W4" panose="020F0400000000000000" pitchFamily="34" charset="-128"/>
                <a:ea typeface="Hiragino Maru Gothic ProN W4" panose="020F0400000000000000" pitchFamily="34" charset="-128"/>
              </a:rPr>
              <a:t>ブレイクアウトルームでグループごとに分かれて演習を行ってもらいます。</a:t>
            </a:r>
            <a:endParaRPr lang="en-US" altLang="ja-JP" sz="3200" dirty="0">
              <a:latin typeface="Hiragino Maru Gothic ProN W4" panose="020F0400000000000000" pitchFamily="34" charset="-128"/>
              <a:ea typeface="Hiragino Maru Gothic ProN W4" panose="020F0400000000000000" pitchFamily="34" charset="-128"/>
            </a:endParaRPr>
          </a:p>
          <a:p>
            <a:r>
              <a:rPr lang="ja-JP" altLang="en-US" sz="3200" dirty="0">
                <a:latin typeface="Hiragino Maru Gothic ProN W4" panose="020F0400000000000000" pitchFamily="34" charset="-128"/>
                <a:ea typeface="Hiragino Maru Gothic ProN W4" panose="020F0400000000000000" pitchFamily="34" charset="-128"/>
              </a:rPr>
              <a:t>ブレイクアウトルームの部屋番号をグループ番号とします。</a:t>
            </a:r>
            <a:endParaRPr lang="en-US" altLang="ja-JP" sz="3200" dirty="0">
              <a:latin typeface="Hiragino Maru Gothic ProN W4" panose="020F0400000000000000" pitchFamily="34" charset="-128"/>
              <a:ea typeface="Hiragino Maru Gothic ProN W4" panose="020F0400000000000000" pitchFamily="34" charset="-128"/>
            </a:endParaRPr>
          </a:p>
          <a:p>
            <a:r>
              <a:rPr lang="ja-JP" altLang="en-US" sz="3200" dirty="0">
                <a:latin typeface="Hiragino Maru Gothic ProN W4" panose="020F0400000000000000" pitchFamily="34" charset="-128"/>
                <a:ea typeface="Hiragino Maru Gothic ProN W4" panose="020F0400000000000000" pitchFamily="34" charset="-128"/>
              </a:rPr>
              <a:t>原則グループで</a:t>
            </a:r>
            <a:r>
              <a:rPr lang="en-US" altLang="ja-JP" sz="3200" dirty="0">
                <a:latin typeface="Hiragino Maru Gothic ProN W4" panose="020F0400000000000000" pitchFamily="34" charset="-128"/>
                <a:ea typeface="Hiragino Maru Gothic ProN W4" panose="020F0400000000000000" pitchFamily="34" charset="-128"/>
              </a:rPr>
              <a:t>1</a:t>
            </a:r>
            <a:r>
              <a:rPr lang="ja-JP" altLang="en-US" sz="3200" dirty="0">
                <a:latin typeface="Hiragino Maru Gothic ProN W4" panose="020F0400000000000000" pitchFamily="34" charset="-128"/>
                <a:ea typeface="Hiragino Maru Gothic ProN W4" panose="020F0400000000000000" pitchFamily="34" charset="-128"/>
              </a:rPr>
              <a:t>つの答案を作ってそれぞれ全員に提出してもらいます。</a:t>
            </a:r>
            <a:endParaRPr lang="en-US" altLang="ja-JP" sz="3200" dirty="0">
              <a:latin typeface="Hiragino Maru Gothic ProN W4" panose="020F0400000000000000" pitchFamily="34" charset="-128"/>
              <a:ea typeface="Hiragino Maru Gothic ProN W4" panose="020F0400000000000000" pitchFamily="34" charset="-128"/>
            </a:endParaRPr>
          </a:p>
        </p:txBody>
      </p:sp>
      <p:sp>
        <p:nvSpPr>
          <p:cNvPr id="4" name="入力データに対してカーネルと呼ばれる小さな行列をスライドさせながら学習させる手法">
            <a:extLst>
              <a:ext uri="{FF2B5EF4-FFF2-40B4-BE49-F238E27FC236}">
                <a16:creationId xmlns:a16="http://schemas.microsoft.com/office/drawing/2014/main" id="{4BE15928-4594-EA90-AD2B-B6965B743483}"/>
              </a:ext>
            </a:extLst>
          </p:cNvPr>
          <p:cNvSpPr txBox="1"/>
          <p:nvPr/>
        </p:nvSpPr>
        <p:spPr>
          <a:xfrm>
            <a:off x="2240302" y="12258652"/>
            <a:ext cx="19213593" cy="1099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sz="3600" dirty="0">
                <a:latin typeface="Hiragino Maru Gothic ProN W4" panose="020F0400000000000000" pitchFamily="34" charset="-128"/>
                <a:ea typeface="Hiragino Maru Gothic ProN W4" panose="020F0400000000000000" pitchFamily="34" charset="-128"/>
              </a:rPr>
              <a:t>最後に全てコードを残して、</a:t>
            </a:r>
            <a:r>
              <a:rPr lang="ja-JP" altLang="en-US" sz="3600" dirty="0">
                <a:solidFill>
                  <a:srgbClr val="FF0000"/>
                </a:solidFill>
                <a:latin typeface="Hiragino Maru Gothic ProN W4" panose="020F0400000000000000" pitchFamily="34" charset="-128"/>
                <a:ea typeface="Hiragino Maru Gothic ProN W4" panose="020F0400000000000000" pitchFamily="34" charset="-128"/>
              </a:rPr>
              <a:t>グループ番号</a:t>
            </a:r>
            <a:r>
              <a:rPr lang="en-US" altLang="ja-JP" sz="3600" dirty="0">
                <a:solidFill>
                  <a:srgbClr val="FF0000"/>
                </a:solidFill>
                <a:latin typeface="Hiragino Maru Gothic ProN W4" panose="020F0400000000000000" pitchFamily="34" charset="-128"/>
                <a:ea typeface="Hiragino Maru Gothic ProN W4" panose="020F0400000000000000" pitchFamily="34" charset="-128"/>
              </a:rPr>
              <a:t>(</a:t>
            </a:r>
            <a:r>
              <a:rPr lang="ja-JP" altLang="en-US" sz="3600" dirty="0">
                <a:solidFill>
                  <a:srgbClr val="FF0000"/>
                </a:solidFill>
                <a:latin typeface="Hiragino Maru Gothic ProN W4" panose="020F0400000000000000" pitchFamily="34" charset="-128"/>
                <a:ea typeface="Hiragino Maru Gothic ProN W4" panose="020F0400000000000000" pitchFamily="34" charset="-128"/>
              </a:rPr>
              <a:t>半角</a:t>
            </a:r>
            <a:r>
              <a:rPr lang="en-US" altLang="ja-JP" sz="3600" dirty="0">
                <a:solidFill>
                  <a:srgbClr val="FF0000"/>
                </a:solidFill>
                <a:latin typeface="Hiragino Maru Gothic ProN W4" panose="020F0400000000000000" pitchFamily="34" charset="-128"/>
                <a:ea typeface="Hiragino Maru Gothic ProN W4" panose="020F0400000000000000" pitchFamily="34" charset="-128"/>
              </a:rPr>
              <a:t>)_</a:t>
            </a:r>
            <a:r>
              <a:rPr lang="ja-JP" altLang="en-US" sz="3600" dirty="0">
                <a:solidFill>
                  <a:srgbClr val="FF0000"/>
                </a:solidFill>
                <a:latin typeface="Hiragino Maru Gothic ProN W4" panose="020F0400000000000000" pitchFamily="34" charset="-128"/>
                <a:ea typeface="Hiragino Maru Gothic ProN W4" panose="020F0400000000000000" pitchFamily="34" charset="-128"/>
              </a:rPr>
              <a:t>名前</a:t>
            </a:r>
            <a:r>
              <a:rPr lang="en-US" altLang="ja-JP" sz="3600" dirty="0">
                <a:solidFill>
                  <a:srgbClr val="FF0000"/>
                </a:solidFill>
                <a:latin typeface="Hiragino Maru Gothic ProN W4" panose="020F0400000000000000" pitchFamily="34" charset="-128"/>
                <a:ea typeface="Hiragino Maru Gothic ProN W4" panose="020F0400000000000000" pitchFamily="34" charset="-128"/>
              </a:rPr>
              <a:t>_</a:t>
            </a:r>
            <a:r>
              <a:rPr lang="ja-JP" altLang="en-US" sz="3600" dirty="0">
                <a:solidFill>
                  <a:srgbClr val="FF0000"/>
                </a:solidFill>
                <a:latin typeface="Hiragino Maru Gothic ProN W4" panose="020F0400000000000000" pitchFamily="34" charset="-128"/>
                <a:ea typeface="Hiragino Maru Gothic ProN W4" panose="020F0400000000000000" pitchFamily="34" charset="-128"/>
              </a:rPr>
              <a:t>学籍番号</a:t>
            </a:r>
            <a:r>
              <a:rPr lang="en-US" altLang="ja-JP" sz="3600" dirty="0">
                <a:solidFill>
                  <a:srgbClr val="FF0000"/>
                </a:solidFill>
                <a:latin typeface="Hiragino Maru Gothic ProN W4" panose="020F0400000000000000" pitchFamily="34" charset="-128"/>
                <a:ea typeface="Hiragino Maru Gothic ProN W4" panose="020F0400000000000000" pitchFamily="34" charset="-128"/>
              </a:rPr>
              <a:t>(</a:t>
            </a:r>
            <a:r>
              <a:rPr lang="ja-JP" altLang="en-US" sz="3600" dirty="0">
                <a:solidFill>
                  <a:srgbClr val="FF0000"/>
                </a:solidFill>
                <a:latin typeface="Hiragino Maru Gothic ProN W4" panose="020F0400000000000000" pitchFamily="34" charset="-128"/>
                <a:ea typeface="Hiragino Maru Gothic ProN W4" panose="020F0400000000000000" pitchFamily="34" charset="-128"/>
              </a:rPr>
              <a:t>半角</a:t>
            </a:r>
            <a:r>
              <a:rPr lang="en-US" altLang="ja-JP" sz="3600" dirty="0">
                <a:solidFill>
                  <a:srgbClr val="FF0000"/>
                </a:solidFill>
                <a:latin typeface="Hiragino Maru Gothic ProN W4" panose="020F0400000000000000" pitchFamily="34" charset="-128"/>
                <a:ea typeface="Hiragino Maru Gothic ProN W4" panose="020F0400000000000000" pitchFamily="34" charset="-128"/>
              </a:rPr>
              <a:t>).i</a:t>
            </a:r>
            <a:r>
              <a:rPr lang="en-US" altLang="ja-JP" sz="3600" dirty="0" err="1">
                <a:solidFill>
                  <a:srgbClr val="FF0000"/>
                </a:solidFill>
                <a:latin typeface="Hiragino Maru Gothic ProN W4" panose="020F0400000000000000" pitchFamily="34" charset="-128"/>
                <a:ea typeface="Hiragino Maru Gothic ProN W4" panose="020F0400000000000000" pitchFamily="34" charset="-128"/>
              </a:rPr>
              <a:t>pynb</a:t>
            </a:r>
            <a:r>
              <a:rPr lang="ja-JP" altLang="en-US" sz="3600" dirty="0">
                <a:latin typeface="Hiragino Maru Gothic ProN W4" panose="020F0400000000000000" pitchFamily="34" charset="-128"/>
                <a:ea typeface="Hiragino Maru Gothic ProN W4" panose="020F0400000000000000" pitchFamily="34" charset="-128"/>
              </a:rPr>
              <a:t>で提出すること</a:t>
            </a:r>
            <a:endParaRPr lang="en-US" altLang="ja-JP" sz="3600" dirty="0">
              <a:latin typeface="Hiragino Maru Gothic ProN W4" panose="020F0400000000000000" pitchFamily="34" charset="-128"/>
              <a:ea typeface="Hiragino Maru Gothic ProN W4" panose="020F0400000000000000" pitchFamily="34" charset="-128"/>
            </a:endParaRPr>
          </a:p>
          <a:p>
            <a:r>
              <a:rPr lang="en-US" altLang="ja-JP" sz="3600" dirty="0">
                <a:latin typeface="Hiragino Maru Gothic ProN W4" panose="020F0400000000000000" pitchFamily="34" charset="-128"/>
                <a:ea typeface="Hiragino Maru Gothic ProN W4" panose="020F0400000000000000" pitchFamily="34" charset="-128"/>
              </a:rPr>
              <a:t>(ex. 3_</a:t>
            </a:r>
            <a:r>
              <a:rPr lang="ja-JP" altLang="en-US" sz="3600" dirty="0">
                <a:latin typeface="Hiragino Maru Gothic ProN W4" panose="020F0400000000000000" pitchFamily="34" charset="-128"/>
                <a:ea typeface="Hiragino Maru Gothic ProN W4" panose="020F0400000000000000" pitchFamily="34" charset="-128"/>
              </a:rPr>
              <a:t>須藤毅顕</a:t>
            </a:r>
            <a:r>
              <a:rPr lang="en-US" altLang="ja-JP" sz="3600" dirty="0">
                <a:latin typeface="Hiragino Maru Gothic ProN W4" panose="020F0400000000000000" pitchFamily="34" charset="-128"/>
                <a:ea typeface="Hiragino Maru Gothic ProN W4" panose="020F0400000000000000" pitchFamily="34" charset="-128"/>
              </a:rPr>
              <a:t>_12345678.ipynb)</a:t>
            </a:r>
          </a:p>
        </p:txBody>
      </p:sp>
      <p:sp>
        <p:nvSpPr>
          <p:cNvPr id="5" name="テキスト ボックス 4">
            <a:extLst>
              <a:ext uri="{FF2B5EF4-FFF2-40B4-BE49-F238E27FC236}">
                <a16:creationId xmlns:a16="http://schemas.microsoft.com/office/drawing/2014/main" id="{1FAD5555-647C-F15B-E224-9789C4F42882}"/>
              </a:ext>
            </a:extLst>
          </p:cNvPr>
          <p:cNvSpPr txBox="1"/>
          <p:nvPr/>
        </p:nvSpPr>
        <p:spPr>
          <a:xfrm>
            <a:off x="1856096" y="4164172"/>
            <a:ext cx="1009934" cy="49039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問</a:t>
            </a:r>
            <a:r>
              <a:rPr kumimoji="0" lang="en-US" altLang="ja-JP"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1</a:t>
            </a:r>
            <a:endParaRPr kumimoji="0" lang="ja-JP" altLang="en-US"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sp>
        <p:nvSpPr>
          <p:cNvPr id="6" name="テキスト ボックス 5">
            <a:extLst>
              <a:ext uri="{FF2B5EF4-FFF2-40B4-BE49-F238E27FC236}">
                <a16:creationId xmlns:a16="http://schemas.microsoft.com/office/drawing/2014/main" id="{B6DA3AE0-4F97-2C9F-9143-5F1D01BF289C}"/>
              </a:ext>
            </a:extLst>
          </p:cNvPr>
          <p:cNvSpPr txBox="1"/>
          <p:nvPr/>
        </p:nvSpPr>
        <p:spPr>
          <a:xfrm>
            <a:off x="1856096" y="6063061"/>
            <a:ext cx="1009934" cy="49039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問</a:t>
            </a:r>
            <a:r>
              <a:rPr kumimoji="0" lang="en-US" altLang="ja-JP"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2</a:t>
            </a:r>
            <a:endParaRPr kumimoji="0" lang="ja-JP" altLang="en-US"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sp>
        <p:nvSpPr>
          <p:cNvPr id="7" name="テキスト ボックス 6">
            <a:extLst>
              <a:ext uri="{FF2B5EF4-FFF2-40B4-BE49-F238E27FC236}">
                <a16:creationId xmlns:a16="http://schemas.microsoft.com/office/drawing/2014/main" id="{11B3C1C9-295B-2567-8CDF-F1842477EB3A}"/>
              </a:ext>
            </a:extLst>
          </p:cNvPr>
          <p:cNvSpPr txBox="1"/>
          <p:nvPr/>
        </p:nvSpPr>
        <p:spPr>
          <a:xfrm>
            <a:off x="1856096" y="7127342"/>
            <a:ext cx="1009934" cy="49039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問</a:t>
            </a:r>
            <a:r>
              <a:rPr kumimoji="0" lang="en-US" altLang="ja-JP"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3</a:t>
            </a:r>
            <a:endParaRPr kumimoji="0" lang="ja-JP" altLang="en-US"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sp>
        <p:nvSpPr>
          <p:cNvPr id="8" name="テキスト ボックス 7">
            <a:extLst>
              <a:ext uri="{FF2B5EF4-FFF2-40B4-BE49-F238E27FC236}">
                <a16:creationId xmlns:a16="http://schemas.microsoft.com/office/drawing/2014/main" id="{674297AF-D960-7B7B-7908-D98CCF75C137}"/>
              </a:ext>
            </a:extLst>
          </p:cNvPr>
          <p:cNvSpPr txBox="1"/>
          <p:nvPr/>
        </p:nvSpPr>
        <p:spPr>
          <a:xfrm>
            <a:off x="1856096" y="9583256"/>
            <a:ext cx="1009934" cy="49039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問</a:t>
            </a:r>
            <a:r>
              <a:rPr kumimoji="0" lang="en-US" altLang="ja-JP"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4</a:t>
            </a:r>
            <a:endParaRPr kumimoji="0" lang="ja-JP" altLang="en-US"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sp>
        <p:nvSpPr>
          <p:cNvPr id="9" name="テキスト ボックス 8">
            <a:extLst>
              <a:ext uri="{FF2B5EF4-FFF2-40B4-BE49-F238E27FC236}">
                <a16:creationId xmlns:a16="http://schemas.microsoft.com/office/drawing/2014/main" id="{B8488B8E-C8CE-0448-0611-0A66BB15BB98}"/>
              </a:ext>
            </a:extLst>
          </p:cNvPr>
          <p:cNvSpPr txBox="1"/>
          <p:nvPr/>
        </p:nvSpPr>
        <p:spPr>
          <a:xfrm>
            <a:off x="1856096" y="10977334"/>
            <a:ext cx="1009934" cy="490391"/>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問</a:t>
            </a:r>
            <a:r>
              <a:rPr kumimoji="0" lang="en-US" altLang="ja-JP"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5</a:t>
            </a:r>
            <a:endParaRPr kumimoji="0" lang="ja-JP" altLang="en-US" sz="28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D1D4E5FB-1CB9-6485-4A92-DC85DCD98037}"/>
              </a:ext>
            </a:extLst>
          </p:cNvPr>
          <p:cNvSpPr txBox="1"/>
          <p:nvPr/>
        </p:nvSpPr>
        <p:spPr>
          <a:xfrm>
            <a:off x="823693" y="6326813"/>
            <a:ext cx="18129964" cy="15881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600" dirty="0">
                <a:latin typeface="Hiragino Maru Gothic ProN W4" panose="020F0400000000000000" pitchFamily="34" charset="-128"/>
                <a:ea typeface="Hiragino Maru Gothic ProN W4" panose="020F0400000000000000" pitchFamily="34" charset="-128"/>
              </a:rPr>
              <a:t>label = ['airplane','automobile','bird','cat','deer’,</a:t>
            </a:r>
            <a:r>
              <a:rPr lang="en-US" altLang="ja-JP" sz="3600" dirty="0">
                <a:latin typeface="Hiragino Maru Gothic ProN W4" panose="020F0400000000000000" pitchFamily="34" charset="-128"/>
                <a:ea typeface="Hiragino Maru Gothic ProN W4" panose="020F0400000000000000" pitchFamily="34" charset="-128"/>
              </a:rPr>
              <a:t>’dog’,</a:t>
            </a:r>
            <a:r>
              <a:rPr lang="ja-JP" altLang="en-US" sz="3600" dirty="0">
                <a:latin typeface="Hiragino Maru Gothic ProN W4" panose="020F0400000000000000" pitchFamily="34" charset="-128"/>
                <a:ea typeface="Hiragino Maru Gothic ProN W4" panose="020F0400000000000000" pitchFamily="34" charset="-128"/>
              </a:rPr>
              <a:t>'frog','horse','ship','truck']</a:t>
            </a:r>
          </a:p>
          <a:p>
            <a:pPr algn="l"/>
            <a:r>
              <a:rPr lang="ja-JP" altLang="en-US" sz="3600" dirty="0">
                <a:latin typeface="Hiragino Maru Gothic ProN W4" panose="020F0400000000000000" pitchFamily="34" charset="-128"/>
                <a:ea typeface="Hiragino Maru Gothic ProN W4" panose="020F0400000000000000" pitchFamily="34" charset="-128"/>
              </a:rPr>
              <a:t>for i in range(</a:t>
            </a:r>
            <a:r>
              <a:rPr lang="ja-JP" altLang="en-US" sz="3600" dirty="0">
                <a:highlight>
                  <a:srgbClr val="000000"/>
                </a:highlight>
                <a:latin typeface="Hiragino Maru Gothic ProN W4" panose="020F0400000000000000" pitchFamily="34" charset="-128"/>
                <a:ea typeface="Hiragino Maru Gothic ProN W4" panose="020F0400000000000000" pitchFamily="34" charset="-128"/>
              </a:rPr>
              <a:t>9990</a:t>
            </a:r>
            <a:r>
              <a:rPr lang="ja-JP" altLang="en-US" sz="3600" dirty="0">
                <a:latin typeface="Hiragino Maru Gothic ProN W4" panose="020F0400000000000000" pitchFamily="34" charset="-128"/>
                <a:ea typeface="Hiragino Maru Gothic ProN W4" panose="020F0400000000000000" pitchFamily="34" charset="-128"/>
              </a:rPr>
              <a:t>,</a:t>
            </a:r>
            <a:r>
              <a:rPr lang="ja-JP" altLang="en-US" sz="3600" dirty="0">
                <a:highlight>
                  <a:srgbClr val="000000"/>
                </a:highlight>
                <a:latin typeface="Hiragino Maru Gothic ProN W4" panose="020F0400000000000000" pitchFamily="34" charset="-128"/>
                <a:ea typeface="Hiragino Maru Gothic ProN W4" panose="020F0400000000000000" pitchFamily="34" charset="-128"/>
              </a:rPr>
              <a:t>10000</a:t>
            </a:r>
            <a:r>
              <a:rPr lang="ja-JP" altLang="en-US" sz="3600" dirty="0">
                <a:latin typeface="Hiragino Maru Gothic ProN W4" panose="020F0400000000000000" pitchFamily="34" charset="-128"/>
                <a:ea typeface="Hiragino Maru Gothic ProN W4" panose="020F0400000000000000" pitchFamily="34" charset="-128"/>
              </a:rPr>
              <a:t>):</a:t>
            </a:r>
          </a:p>
          <a:p>
            <a:pPr algn="l"/>
            <a:r>
              <a:rPr lang="ja-JP" altLang="en-US" sz="3600" dirty="0">
                <a:latin typeface="Hiragino Maru Gothic ProN W4" panose="020F0400000000000000" pitchFamily="34" charset="-128"/>
                <a:ea typeface="Hiragino Maru Gothic ProN W4" panose="020F0400000000000000" pitchFamily="34" charset="-128"/>
              </a:rPr>
              <a:t>    print(</a:t>
            </a:r>
            <a:r>
              <a:rPr lang="ja-JP" altLang="en-US" sz="3600" dirty="0">
                <a:highlight>
                  <a:srgbClr val="000000"/>
                </a:highlight>
                <a:latin typeface="Hiragino Maru Gothic ProN W4" panose="020F0400000000000000" pitchFamily="34" charset="-128"/>
                <a:ea typeface="Hiragino Maru Gothic ProN W4" panose="020F0400000000000000" pitchFamily="34" charset="-128"/>
              </a:rPr>
              <a:t>i+1</a:t>
            </a:r>
            <a:r>
              <a:rPr lang="ja-JP" altLang="en-US" sz="3600" dirty="0">
                <a:latin typeface="Hiragino Maru Gothic ProN W4" panose="020F0400000000000000" pitchFamily="34" charset="-128"/>
                <a:ea typeface="Hiragino Maru Gothic ProN W4" panose="020F0400000000000000" pitchFamily="34" charset="-128"/>
              </a:rPr>
              <a:t>,label[</a:t>
            </a:r>
            <a:r>
              <a:rPr lang="ja-JP" altLang="en-US" sz="3600" dirty="0">
                <a:highlight>
                  <a:srgbClr val="000000"/>
                </a:highlight>
                <a:latin typeface="Hiragino Maru Gothic ProN W4" panose="020F0400000000000000" pitchFamily="34" charset="-128"/>
                <a:ea typeface="Hiragino Maru Gothic ProN W4" panose="020F0400000000000000" pitchFamily="34" charset="-128"/>
              </a:rPr>
              <a:t>y_test[i][0]</a:t>
            </a:r>
            <a:r>
              <a:rPr lang="ja-JP" altLang="en-US" sz="3600" dirty="0">
                <a:latin typeface="Hiragino Maru Gothic ProN W4" panose="020F0400000000000000" pitchFamily="34" charset="-128"/>
                <a:ea typeface="Hiragino Maru Gothic ProN W4" panose="020F0400000000000000" pitchFamily="34" charset="-128"/>
              </a:rPr>
              <a:t>])</a:t>
            </a:r>
          </a:p>
        </p:txBody>
      </p:sp>
      <p:sp>
        <p:nvSpPr>
          <p:cNvPr id="310" name="畳み込み層"/>
          <p:cNvSpPr txBox="1"/>
          <p:nvPr/>
        </p:nvSpPr>
        <p:spPr>
          <a:xfrm>
            <a:off x="10143264" y="458878"/>
            <a:ext cx="4180632"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300"/>
            </a:lvl1pPr>
          </a:lstStyle>
          <a:p>
            <a:r>
              <a:rPr lang="ja-JP" altLang="en-US" dirty="0">
                <a:latin typeface="Hiragino Maru Gothic ProN W4" panose="020F0400000000000000" pitchFamily="34" charset="-128"/>
                <a:ea typeface="Hiragino Maru Gothic ProN W4" panose="020F0400000000000000" pitchFamily="34" charset="-128"/>
              </a:rPr>
              <a:t>グループ演習</a:t>
            </a:r>
            <a:endParaRPr dirty="0">
              <a:latin typeface="Hiragino Maru Gothic ProN W4" panose="020F0400000000000000" pitchFamily="34" charset="-128"/>
              <a:ea typeface="Hiragino Maru Gothic ProN W4" panose="020F0400000000000000" pitchFamily="34" charset="-128"/>
            </a:endParaRPr>
          </a:p>
        </p:txBody>
      </p:sp>
      <p:sp>
        <p:nvSpPr>
          <p:cNvPr id="311" name="入力データに対してカーネルと呼ばれる小さな行列をスライドさせながら学習させる手法"/>
          <p:cNvSpPr txBox="1"/>
          <p:nvPr/>
        </p:nvSpPr>
        <p:spPr>
          <a:xfrm>
            <a:off x="1330037" y="3657580"/>
            <a:ext cx="18129963" cy="1598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sz="3600" dirty="0">
                <a:latin typeface="Hiragino Maru Gothic ProN W4" panose="020F0400000000000000" pitchFamily="34" charset="-128"/>
                <a:ea typeface="Hiragino Maru Gothic ProN W4" panose="020F0400000000000000" pitchFamily="34" charset="-128"/>
              </a:rPr>
              <a:t>問</a:t>
            </a:r>
            <a:r>
              <a:rPr lang="en-US" altLang="ja-JP" sz="3600" dirty="0">
                <a:latin typeface="Hiragino Maru Gothic ProN W4" panose="020F0400000000000000" pitchFamily="34" charset="-128"/>
                <a:ea typeface="Hiragino Maru Gothic ProN W4" panose="020F0400000000000000" pitchFamily="34" charset="-128"/>
              </a:rPr>
              <a:t>1</a:t>
            </a:r>
            <a:r>
              <a:rPr lang="ja-JP" altLang="en-US" sz="3600" dirty="0">
                <a:latin typeface="Hiragino Maru Gothic ProN W4" panose="020F0400000000000000" pitchFamily="34" charset="-128"/>
                <a:ea typeface="Hiragino Maru Gothic ProN W4" panose="020F0400000000000000" pitchFamily="34" charset="-128"/>
              </a:rPr>
              <a:t>　</a:t>
            </a:r>
            <a:r>
              <a:rPr lang="en-US" altLang="ja-JP" sz="3600" dirty="0">
                <a:latin typeface="Hiragino Maru Gothic ProN W4" panose="020F0400000000000000" pitchFamily="34" charset="-128"/>
                <a:ea typeface="Hiragino Maru Gothic ProN W4" panose="020F0400000000000000" pitchFamily="34" charset="-128"/>
              </a:rPr>
              <a:t>test</a:t>
            </a:r>
            <a:r>
              <a:rPr lang="ja-JP" altLang="en-US" sz="3600" dirty="0">
                <a:latin typeface="Hiragino Maru Gothic ProN W4" panose="020F0400000000000000" pitchFamily="34" charset="-128"/>
                <a:ea typeface="Hiragino Maru Gothic ProN W4" panose="020F0400000000000000" pitchFamily="34" charset="-128"/>
              </a:rPr>
              <a:t>の画像の</a:t>
            </a:r>
            <a:r>
              <a:rPr lang="en-US" altLang="ja-JP" sz="3600" dirty="0">
                <a:latin typeface="Hiragino Maru Gothic ProN W4" panose="020F0400000000000000" pitchFamily="34" charset="-128"/>
                <a:ea typeface="Hiragino Maru Gothic ProN W4" panose="020F0400000000000000" pitchFamily="34" charset="-128"/>
              </a:rPr>
              <a:t>9991</a:t>
            </a:r>
            <a:r>
              <a:rPr lang="ja-JP" altLang="en-US" sz="3600" dirty="0">
                <a:latin typeface="Hiragino Maru Gothic ProN W4" panose="020F0400000000000000" pitchFamily="34" charset="-128"/>
                <a:ea typeface="Hiragino Maru Gothic ProN W4" panose="020F0400000000000000" pitchFamily="34" charset="-128"/>
              </a:rPr>
              <a:t>から</a:t>
            </a:r>
            <a:r>
              <a:rPr lang="en-US" altLang="ja-JP" sz="3600" dirty="0">
                <a:latin typeface="Hiragino Maru Gothic ProN W4" panose="020F0400000000000000" pitchFamily="34" charset="-128"/>
                <a:ea typeface="Hiragino Maru Gothic ProN W4" panose="020F0400000000000000" pitchFamily="34" charset="-128"/>
              </a:rPr>
              <a:t>10000</a:t>
            </a:r>
            <a:r>
              <a:rPr lang="ja-JP" altLang="en-US" sz="3600" dirty="0">
                <a:latin typeface="Hiragino Maru Gothic ProN W4" panose="020F0400000000000000" pitchFamily="34" charset="-128"/>
                <a:ea typeface="Hiragino Maru Gothic ProN W4" panose="020F0400000000000000" pitchFamily="34" charset="-128"/>
              </a:rPr>
              <a:t>番目の画像が、</a:t>
            </a:r>
            <a:r>
              <a:rPr lang="en-US" altLang="ja-JP" sz="3600" dirty="0">
                <a:latin typeface="Hiragino Maru Gothic ProN W4" panose="020F0400000000000000" pitchFamily="34" charset="-128"/>
                <a:ea typeface="Hiragino Maru Gothic ProN W4" panose="020F0400000000000000" pitchFamily="34" charset="-128"/>
              </a:rPr>
              <a:t>airplane</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automobile</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bird</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cat</a:t>
            </a:r>
          </a:p>
          <a:p>
            <a:r>
              <a:rPr lang="ja-JP" altLang="en-US" sz="3600" dirty="0">
                <a:latin typeface="Hiragino Maru Gothic ProN W4" panose="020F0400000000000000" pitchFamily="34" charset="-128"/>
                <a:ea typeface="Hiragino Maru Gothic ProN W4" panose="020F0400000000000000" pitchFamily="34" charset="-128"/>
              </a:rPr>
              <a:t>　</a:t>
            </a:r>
            <a:r>
              <a:rPr lang="en-US" altLang="ja-JP" sz="3600" dirty="0">
                <a:latin typeface="Hiragino Maru Gothic ProN W4" panose="020F0400000000000000" pitchFamily="34" charset="-128"/>
                <a:ea typeface="Hiragino Maru Gothic ProN W4" panose="020F0400000000000000" pitchFamily="34" charset="-128"/>
              </a:rPr>
              <a:t>deer</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dog</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frog</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horse</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ship</a:t>
            </a:r>
            <a:r>
              <a:rPr lang="ja-JP" altLang="en-US" sz="3600" dirty="0">
                <a:latin typeface="Hiragino Maru Gothic ProN W4" panose="020F0400000000000000" pitchFamily="34" charset="-128"/>
                <a:ea typeface="Hiragino Maru Gothic ProN W4" panose="020F0400000000000000" pitchFamily="34" charset="-128"/>
              </a:rPr>
              <a:t>、</a:t>
            </a:r>
            <a:r>
              <a:rPr lang="en-US" altLang="ja-JP" sz="3600" dirty="0">
                <a:latin typeface="Hiragino Maru Gothic ProN W4" panose="020F0400000000000000" pitchFamily="34" charset="-128"/>
                <a:ea typeface="Hiragino Maru Gothic ProN W4" panose="020F0400000000000000" pitchFamily="34" charset="-128"/>
              </a:rPr>
              <a:t>truck</a:t>
            </a:r>
            <a:r>
              <a:rPr lang="ja-JP" altLang="en-US" sz="3600" dirty="0">
                <a:latin typeface="Hiragino Maru Gothic ProN W4" panose="020F0400000000000000" pitchFamily="34" charset="-128"/>
                <a:ea typeface="Hiragino Maru Gothic ProN W4" panose="020F0400000000000000" pitchFamily="34" charset="-128"/>
              </a:rPr>
              <a:t>のどれに相当するか調べたい</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下のような出力結果が得られるように下記プログラムを完成させなさい　</a:t>
            </a:r>
            <a:endParaRPr lang="en-US" altLang="ja-JP" sz="3600" dirty="0">
              <a:solidFill>
                <a:srgbClr val="FF0000"/>
              </a:solidFill>
              <a:latin typeface="Hiragino Maru Gothic ProN W4" panose="020F0400000000000000" pitchFamily="34" charset="-128"/>
              <a:ea typeface="Hiragino Maru Gothic ProN W4" panose="020F0400000000000000" pitchFamily="34" charset="-128"/>
            </a:endParaRPr>
          </a:p>
        </p:txBody>
      </p:sp>
      <p:sp>
        <p:nvSpPr>
          <p:cNvPr id="11" name="入力データに対してカーネルと呼ばれる小さな行列をスライドさせながら学習させる手法">
            <a:extLst>
              <a:ext uri="{FF2B5EF4-FFF2-40B4-BE49-F238E27FC236}">
                <a16:creationId xmlns:a16="http://schemas.microsoft.com/office/drawing/2014/main" id="{0B00F530-5072-4CBD-99FD-C1442A94D37F}"/>
              </a:ext>
            </a:extLst>
          </p:cNvPr>
          <p:cNvSpPr txBox="1"/>
          <p:nvPr/>
        </p:nvSpPr>
        <p:spPr>
          <a:xfrm>
            <a:off x="3111169" y="5832989"/>
            <a:ext cx="102657" cy="7119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endParaRPr lang="en-US" altLang="ja-JP" sz="4400" dirty="0"/>
          </a:p>
        </p:txBody>
      </p:sp>
      <p:sp>
        <p:nvSpPr>
          <p:cNvPr id="2" name="入力データに対してカーネルと呼ばれる小さな行列をスライドさせながら学習させる手法">
            <a:extLst>
              <a:ext uri="{FF2B5EF4-FFF2-40B4-BE49-F238E27FC236}">
                <a16:creationId xmlns:a16="http://schemas.microsoft.com/office/drawing/2014/main" id="{74D8F491-0625-70FD-2C95-0988AB49C171}"/>
              </a:ext>
            </a:extLst>
          </p:cNvPr>
          <p:cNvSpPr txBox="1"/>
          <p:nvPr/>
        </p:nvSpPr>
        <p:spPr>
          <a:xfrm>
            <a:off x="4905228" y="1592912"/>
            <a:ext cx="16162918" cy="14321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vl1pPr>
          </a:lstStyle>
          <a:p>
            <a:r>
              <a:rPr lang="ja-JP" altLang="en-US" sz="3200" dirty="0">
                <a:latin typeface="Hiragino Maru Gothic ProN W4" panose="020F0400000000000000" pitchFamily="34" charset="-128"/>
                <a:ea typeface="Hiragino Maru Gothic ProN W4" panose="020F0400000000000000" pitchFamily="34" charset="-128"/>
              </a:rPr>
              <a:t>ブレイクアウトルームでグループごとに分かれて演習を行ってもらいます。</a:t>
            </a:r>
            <a:endParaRPr lang="en-US" altLang="ja-JP" sz="3200" dirty="0">
              <a:latin typeface="Hiragino Maru Gothic ProN W4" panose="020F0400000000000000" pitchFamily="34" charset="-128"/>
              <a:ea typeface="Hiragino Maru Gothic ProN W4" panose="020F0400000000000000" pitchFamily="34" charset="-128"/>
            </a:endParaRPr>
          </a:p>
          <a:p>
            <a:r>
              <a:rPr lang="ja-JP" altLang="en-US" sz="3200" dirty="0">
                <a:latin typeface="Hiragino Maru Gothic ProN W4" panose="020F0400000000000000" pitchFamily="34" charset="-128"/>
                <a:ea typeface="Hiragino Maru Gothic ProN W4" panose="020F0400000000000000" pitchFamily="34" charset="-128"/>
              </a:rPr>
              <a:t>ブレイクアウトルームの部屋番号をグループ番号とします。</a:t>
            </a:r>
            <a:endParaRPr lang="en-US" altLang="ja-JP" sz="3200" dirty="0">
              <a:latin typeface="Hiragino Maru Gothic ProN W4" panose="020F0400000000000000" pitchFamily="34" charset="-128"/>
              <a:ea typeface="Hiragino Maru Gothic ProN W4" panose="020F0400000000000000" pitchFamily="34" charset="-128"/>
            </a:endParaRPr>
          </a:p>
          <a:p>
            <a:r>
              <a:rPr lang="ja-JP" altLang="en-US" sz="3200" dirty="0">
                <a:latin typeface="Hiragino Maru Gothic ProN W4" panose="020F0400000000000000" pitchFamily="34" charset="-128"/>
                <a:ea typeface="Hiragino Maru Gothic ProN W4" panose="020F0400000000000000" pitchFamily="34" charset="-128"/>
              </a:rPr>
              <a:t>原則グループで</a:t>
            </a:r>
            <a:r>
              <a:rPr lang="en-US" altLang="ja-JP" sz="3200" dirty="0">
                <a:latin typeface="Hiragino Maru Gothic ProN W4" panose="020F0400000000000000" pitchFamily="34" charset="-128"/>
                <a:ea typeface="Hiragino Maru Gothic ProN W4" panose="020F0400000000000000" pitchFamily="34" charset="-128"/>
              </a:rPr>
              <a:t>1</a:t>
            </a:r>
            <a:r>
              <a:rPr lang="ja-JP" altLang="en-US" sz="3200" dirty="0">
                <a:latin typeface="Hiragino Maru Gothic ProN W4" panose="020F0400000000000000" pitchFamily="34" charset="-128"/>
                <a:ea typeface="Hiragino Maru Gothic ProN W4" panose="020F0400000000000000" pitchFamily="34" charset="-128"/>
              </a:rPr>
              <a:t>つの答案を作ってそれぞれ全員に提出してもらいます。</a:t>
            </a:r>
            <a:endParaRPr lang="en-US" altLang="ja-JP" sz="3200" dirty="0">
              <a:latin typeface="Hiragino Maru Gothic ProN W4" panose="020F0400000000000000" pitchFamily="34" charset="-128"/>
              <a:ea typeface="Hiragino Maru Gothic ProN W4" panose="020F0400000000000000" pitchFamily="34" charset="-128"/>
            </a:endParaRPr>
          </a:p>
        </p:txBody>
      </p:sp>
      <p:sp>
        <p:nvSpPr>
          <p:cNvPr id="3" name="入力データに対してカーネルと呼ばれる小さな行列をスライドさせながら学習させる手法">
            <a:extLst>
              <a:ext uri="{FF2B5EF4-FFF2-40B4-BE49-F238E27FC236}">
                <a16:creationId xmlns:a16="http://schemas.microsoft.com/office/drawing/2014/main" id="{AE22B541-66AE-5646-DEC0-67ECE356C6D1}"/>
              </a:ext>
            </a:extLst>
          </p:cNvPr>
          <p:cNvSpPr txBox="1"/>
          <p:nvPr/>
        </p:nvSpPr>
        <p:spPr>
          <a:xfrm>
            <a:off x="4276704" y="6832315"/>
            <a:ext cx="735521"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vl1pPr>
          </a:lstStyle>
          <a:p>
            <a:r>
              <a:rPr lang="ja-JP" altLang="en-US" sz="2800" dirty="0">
                <a:solidFill>
                  <a:schemeClr val="bg1"/>
                </a:solidFill>
              </a:rPr>
              <a:t>①</a:t>
            </a:r>
            <a:endParaRPr lang="en-US" altLang="ja-JP" sz="2800" dirty="0">
              <a:solidFill>
                <a:schemeClr val="bg1"/>
              </a:solidFill>
            </a:endParaRPr>
          </a:p>
        </p:txBody>
      </p:sp>
      <p:sp>
        <p:nvSpPr>
          <p:cNvPr id="4" name="入力データに対してカーネルと呼ばれる小さな行列をスライドさせながら学習させる手法">
            <a:extLst>
              <a:ext uri="{FF2B5EF4-FFF2-40B4-BE49-F238E27FC236}">
                <a16:creationId xmlns:a16="http://schemas.microsoft.com/office/drawing/2014/main" id="{12F1791F-6FB6-C41D-DC1A-9284AEBE4DBB}"/>
              </a:ext>
            </a:extLst>
          </p:cNvPr>
          <p:cNvSpPr txBox="1"/>
          <p:nvPr/>
        </p:nvSpPr>
        <p:spPr>
          <a:xfrm>
            <a:off x="5802039" y="6858000"/>
            <a:ext cx="735521"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vl1pPr>
          </a:lstStyle>
          <a:p>
            <a:r>
              <a:rPr lang="ja-JP" altLang="en-US" sz="2800" dirty="0">
                <a:solidFill>
                  <a:schemeClr val="bg1"/>
                </a:solidFill>
              </a:rPr>
              <a:t>②</a:t>
            </a:r>
            <a:endParaRPr lang="en-US" altLang="ja-JP" sz="2800" dirty="0">
              <a:solidFill>
                <a:schemeClr val="bg1"/>
              </a:solidFill>
            </a:endParaRPr>
          </a:p>
        </p:txBody>
      </p:sp>
      <p:sp>
        <p:nvSpPr>
          <p:cNvPr id="5" name="入力データに対してカーネルと呼ばれる小さな行列をスライドさせながら学習させる手法">
            <a:extLst>
              <a:ext uri="{FF2B5EF4-FFF2-40B4-BE49-F238E27FC236}">
                <a16:creationId xmlns:a16="http://schemas.microsoft.com/office/drawing/2014/main" id="{D371E8CB-CDC8-FF23-8DF1-CF4820E8B4E7}"/>
              </a:ext>
            </a:extLst>
          </p:cNvPr>
          <p:cNvSpPr txBox="1"/>
          <p:nvPr/>
        </p:nvSpPr>
        <p:spPr>
          <a:xfrm>
            <a:off x="2860619" y="7348391"/>
            <a:ext cx="735521"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vl1pPr>
          </a:lstStyle>
          <a:p>
            <a:r>
              <a:rPr lang="ja-JP" altLang="en-US" sz="2800" dirty="0">
                <a:solidFill>
                  <a:schemeClr val="bg1"/>
                </a:solidFill>
              </a:rPr>
              <a:t>③</a:t>
            </a:r>
            <a:endParaRPr lang="en-US" altLang="ja-JP" sz="2800" dirty="0">
              <a:solidFill>
                <a:schemeClr val="bg1"/>
              </a:solidFill>
            </a:endParaRPr>
          </a:p>
        </p:txBody>
      </p:sp>
      <p:sp>
        <p:nvSpPr>
          <p:cNvPr id="8" name="入力データに対してカーネルと呼ばれる小さな行列をスライドさせながら学習させる手法">
            <a:extLst>
              <a:ext uri="{FF2B5EF4-FFF2-40B4-BE49-F238E27FC236}">
                <a16:creationId xmlns:a16="http://schemas.microsoft.com/office/drawing/2014/main" id="{12D44B09-2130-8896-3936-86BF5FB56796}"/>
              </a:ext>
            </a:extLst>
          </p:cNvPr>
          <p:cNvSpPr txBox="1"/>
          <p:nvPr/>
        </p:nvSpPr>
        <p:spPr>
          <a:xfrm>
            <a:off x="5779748" y="7393217"/>
            <a:ext cx="735521" cy="4903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vl1pPr>
          </a:lstStyle>
          <a:p>
            <a:r>
              <a:rPr lang="ja-JP" altLang="en-US" sz="2800" dirty="0">
                <a:solidFill>
                  <a:schemeClr val="bg1"/>
                </a:solidFill>
              </a:rPr>
              <a:t>④</a:t>
            </a:r>
            <a:endParaRPr lang="en-US" altLang="ja-JP" sz="2800" dirty="0">
              <a:solidFill>
                <a:schemeClr val="bg1"/>
              </a:solidFill>
            </a:endParaRPr>
          </a:p>
        </p:txBody>
      </p:sp>
      <p:sp>
        <p:nvSpPr>
          <p:cNvPr id="10" name="四角形: 角を丸くする 11">
            <a:extLst>
              <a:ext uri="{FF2B5EF4-FFF2-40B4-BE49-F238E27FC236}">
                <a16:creationId xmlns:a16="http://schemas.microsoft.com/office/drawing/2014/main" id="{C4B1E7D0-8523-57AC-EEB4-C1FD26F5C5D1}"/>
              </a:ext>
            </a:extLst>
          </p:cNvPr>
          <p:cNvSpPr/>
          <p:nvPr/>
        </p:nvSpPr>
        <p:spPr>
          <a:xfrm>
            <a:off x="15166109" y="7301249"/>
            <a:ext cx="8626764" cy="6031345"/>
          </a:xfrm>
          <a:prstGeom prst="roundRect">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Hiragino Maru Gothic ProN W4" panose="020F0400000000000000" pitchFamily="34" charset="-128"/>
              <a:cs typeface="Graphik"/>
              <a:sym typeface="Graphik"/>
            </a:endParaRPr>
          </a:p>
        </p:txBody>
      </p:sp>
      <p:sp>
        <p:nvSpPr>
          <p:cNvPr id="13" name="テキスト ボックス 12">
            <a:extLst>
              <a:ext uri="{FF2B5EF4-FFF2-40B4-BE49-F238E27FC236}">
                <a16:creationId xmlns:a16="http://schemas.microsoft.com/office/drawing/2014/main" id="{1AC9A86E-1724-A7A7-8B18-44D10CDA8541}"/>
              </a:ext>
            </a:extLst>
          </p:cNvPr>
          <p:cNvSpPr txBox="1"/>
          <p:nvPr/>
        </p:nvSpPr>
        <p:spPr>
          <a:xfrm>
            <a:off x="15609633" y="7951855"/>
            <a:ext cx="3061250" cy="5909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600" dirty="0">
                <a:solidFill>
                  <a:srgbClr val="FFFF00"/>
                </a:solidFill>
              </a:rPr>
              <a:t>出力結果</a:t>
            </a:r>
          </a:p>
        </p:txBody>
      </p:sp>
      <p:sp>
        <p:nvSpPr>
          <p:cNvPr id="14" name="テキスト ボックス 13">
            <a:extLst>
              <a:ext uri="{FF2B5EF4-FFF2-40B4-BE49-F238E27FC236}">
                <a16:creationId xmlns:a16="http://schemas.microsoft.com/office/drawing/2014/main" id="{D9526559-F847-28DD-F92D-FA5B736BA16D}"/>
              </a:ext>
            </a:extLst>
          </p:cNvPr>
          <p:cNvSpPr txBox="1"/>
          <p:nvPr/>
        </p:nvSpPr>
        <p:spPr>
          <a:xfrm>
            <a:off x="18534221" y="7951855"/>
            <a:ext cx="4690368" cy="5078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altLang="ja-JP" sz="3600" dirty="0">
                <a:solidFill>
                  <a:srgbClr val="FFFF00"/>
                </a:solidFill>
              </a:rPr>
              <a:t>9991 horse</a:t>
            </a:r>
          </a:p>
          <a:p>
            <a:pPr algn="l"/>
            <a:r>
              <a:rPr lang="en-US" altLang="ja-JP" sz="3600" dirty="0">
                <a:solidFill>
                  <a:srgbClr val="FFFF00"/>
                </a:solidFill>
              </a:rPr>
              <a:t>9992 airplane</a:t>
            </a:r>
          </a:p>
          <a:p>
            <a:pPr algn="l"/>
            <a:r>
              <a:rPr lang="en-US" altLang="ja-JP" sz="3600" dirty="0">
                <a:solidFill>
                  <a:srgbClr val="FFFF00"/>
                </a:solidFill>
              </a:rPr>
              <a:t>9993 cat</a:t>
            </a:r>
          </a:p>
          <a:p>
            <a:pPr algn="l"/>
            <a:r>
              <a:rPr lang="en-US" altLang="ja-JP" sz="3600" dirty="0">
                <a:solidFill>
                  <a:srgbClr val="FFFF00"/>
                </a:solidFill>
              </a:rPr>
              <a:t>9994 dog</a:t>
            </a:r>
          </a:p>
          <a:p>
            <a:pPr algn="l"/>
            <a:r>
              <a:rPr lang="en-US" altLang="ja-JP" sz="3600" dirty="0">
                <a:solidFill>
                  <a:srgbClr val="FFFF00"/>
                </a:solidFill>
              </a:rPr>
              <a:t>9995 cat</a:t>
            </a:r>
          </a:p>
          <a:p>
            <a:pPr algn="l"/>
            <a:r>
              <a:rPr lang="en-US" altLang="ja-JP" sz="3600" dirty="0">
                <a:solidFill>
                  <a:srgbClr val="FFFF00"/>
                </a:solidFill>
              </a:rPr>
              <a:t>9996 ship</a:t>
            </a:r>
          </a:p>
          <a:p>
            <a:pPr algn="l"/>
            <a:r>
              <a:rPr lang="en-US" altLang="ja-JP" sz="3600" dirty="0">
                <a:solidFill>
                  <a:srgbClr val="FFFF00"/>
                </a:solidFill>
              </a:rPr>
              <a:t>9997 cat</a:t>
            </a:r>
          </a:p>
          <a:p>
            <a:pPr algn="l"/>
            <a:r>
              <a:rPr lang="en-US" altLang="ja-JP" sz="3600" dirty="0">
                <a:solidFill>
                  <a:srgbClr val="FFFF00"/>
                </a:solidFill>
              </a:rPr>
              <a:t>9998 dog</a:t>
            </a:r>
          </a:p>
          <a:p>
            <a:pPr algn="l"/>
            <a:r>
              <a:rPr lang="en-US" altLang="ja-JP" sz="3600" dirty="0">
                <a:solidFill>
                  <a:srgbClr val="FFFF00"/>
                </a:solidFill>
              </a:rPr>
              <a:t>9999 automobile</a:t>
            </a:r>
          </a:p>
          <a:p>
            <a:pPr algn="l"/>
            <a:r>
              <a:rPr lang="en-US" altLang="ja-JP" sz="3600" dirty="0">
                <a:solidFill>
                  <a:srgbClr val="FFFF00"/>
                </a:solidFill>
              </a:rPr>
              <a:t>10000 horse</a:t>
            </a:r>
            <a:endParaRPr lang="ja-JP" altLang="en-US" sz="3600" dirty="0">
              <a:solidFill>
                <a:srgbClr val="FFFF00"/>
              </a:solidFill>
            </a:endParaRPr>
          </a:p>
        </p:txBody>
      </p:sp>
    </p:spTree>
    <p:extLst>
      <p:ext uri="{BB962C8B-B14F-4D97-AF65-F5344CB8AC3E}">
        <p14:creationId xmlns:p14="http://schemas.microsoft.com/office/powerpoint/2010/main" val="81367289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畳み込み層"/>
          <p:cNvSpPr txBox="1"/>
          <p:nvPr/>
        </p:nvSpPr>
        <p:spPr>
          <a:xfrm>
            <a:off x="10143264" y="458878"/>
            <a:ext cx="4180632"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300"/>
            </a:lvl1pPr>
          </a:lstStyle>
          <a:p>
            <a:r>
              <a:rPr lang="ja-JP" altLang="en-US" dirty="0">
                <a:latin typeface="Hiragino Maru Gothic ProN W4" panose="020F0400000000000000" pitchFamily="34" charset="-128"/>
                <a:ea typeface="Hiragino Maru Gothic ProN W4" panose="020F0400000000000000" pitchFamily="34" charset="-128"/>
              </a:rPr>
              <a:t>グループ演習</a:t>
            </a:r>
            <a:endParaRPr dirty="0">
              <a:latin typeface="Hiragino Maru Gothic ProN W4" panose="020F0400000000000000" pitchFamily="34" charset="-128"/>
              <a:ea typeface="Hiragino Maru Gothic ProN W4" panose="020F0400000000000000" pitchFamily="34" charset="-128"/>
            </a:endParaRPr>
          </a:p>
        </p:txBody>
      </p:sp>
      <p:sp>
        <p:nvSpPr>
          <p:cNvPr id="311" name="入力データに対してカーネルと呼ばれる小さな行列をスライドさせながら学習させる手法"/>
          <p:cNvSpPr txBox="1"/>
          <p:nvPr/>
        </p:nvSpPr>
        <p:spPr>
          <a:xfrm>
            <a:off x="2850201" y="4283726"/>
            <a:ext cx="17322050" cy="1598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sz="3600" dirty="0">
                <a:latin typeface="Hiragino Maru Gothic ProN W4" panose="020F0400000000000000" pitchFamily="34" charset="-128"/>
                <a:ea typeface="Hiragino Maru Gothic ProN W4" panose="020F0400000000000000" pitchFamily="34" charset="-128"/>
              </a:rPr>
              <a:t>問２</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a:t>
            </a:r>
            <a:r>
              <a:rPr lang="en-US" altLang="ja-JP" sz="3600" dirty="0">
                <a:latin typeface="Hiragino Maru Gothic ProN W4" panose="020F0400000000000000" pitchFamily="34" charset="-128"/>
                <a:ea typeface="Hiragino Maru Gothic ProN W4" panose="020F0400000000000000" pitchFamily="34" charset="-128"/>
              </a:rPr>
              <a:t>train</a:t>
            </a:r>
            <a:r>
              <a:rPr lang="ja-JP" altLang="en-US" sz="3600" dirty="0">
                <a:latin typeface="Hiragino Maru Gothic ProN W4" panose="020F0400000000000000" pitchFamily="34" charset="-128"/>
                <a:ea typeface="Hiragino Maru Gothic ProN W4" panose="020F0400000000000000" pitchFamily="34" charset="-128"/>
              </a:rPr>
              <a:t>の画像の最初の</a:t>
            </a:r>
            <a:r>
              <a:rPr lang="en-US" altLang="ja-JP" sz="3600" dirty="0">
                <a:latin typeface="Hiragino Maru Gothic ProN W4" panose="020F0400000000000000" pitchFamily="34" charset="-128"/>
                <a:ea typeface="Hiragino Maru Gothic ProN W4" panose="020F0400000000000000" pitchFamily="34" charset="-128"/>
              </a:rPr>
              <a:t>6</a:t>
            </a:r>
            <a:r>
              <a:rPr lang="ja-JP" altLang="en-US" sz="3600" dirty="0">
                <a:latin typeface="Hiragino Maru Gothic ProN W4" panose="020F0400000000000000" pitchFamily="34" charset="-128"/>
                <a:ea typeface="Hiragino Maru Gothic ProN W4" panose="020F0400000000000000" pitchFamily="34" charset="-128"/>
              </a:rPr>
              <a:t>枚を画像の上に</a:t>
            </a:r>
            <a:r>
              <a:rPr lang="en-US" altLang="ja-JP" sz="3600" dirty="0" err="1">
                <a:latin typeface="Hiragino Maru Gothic ProN W4" panose="020F0400000000000000" pitchFamily="34" charset="-128"/>
                <a:ea typeface="Hiragino Maru Gothic ProN W4" panose="020F0400000000000000" pitchFamily="34" charset="-128"/>
              </a:rPr>
              <a:t>plt.title</a:t>
            </a:r>
            <a:r>
              <a:rPr lang="ja-JP" altLang="en-US" sz="3600" dirty="0">
                <a:latin typeface="Hiragino Maru Gothic ProN W4" panose="020F0400000000000000" pitchFamily="34" charset="-128"/>
                <a:ea typeface="Hiragino Maru Gothic ProN W4" panose="020F0400000000000000" pitchFamily="34" charset="-128"/>
              </a:rPr>
              <a:t>を使用して正解も表示してください</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a:t>
            </a:r>
            <a:endParaRPr lang="en-US" altLang="ja-JP" sz="3600" dirty="0">
              <a:solidFill>
                <a:srgbClr val="FF0000"/>
              </a:solidFill>
              <a:latin typeface="Hiragino Maru Gothic ProN W4" panose="020F0400000000000000" pitchFamily="34" charset="-128"/>
              <a:ea typeface="Hiragino Maru Gothic ProN W4" panose="020F0400000000000000" pitchFamily="34" charset="-128"/>
            </a:endParaRPr>
          </a:p>
        </p:txBody>
      </p:sp>
      <p:sp>
        <p:nvSpPr>
          <p:cNvPr id="11" name="入力データに対してカーネルと呼ばれる小さな行列をスライドさせながら学習させる手法">
            <a:extLst>
              <a:ext uri="{FF2B5EF4-FFF2-40B4-BE49-F238E27FC236}">
                <a16:creationId xmlns:a16="http://schemas.microsoft.com/office/drawing/2014/main" id="{0B00F530-5072-4CBD-99FD-C1442A94D37F}"/>
              </a:ext>
            </a:extLst>
          </p:cNvPr>
          <p:cNvSpPr txBox="1"/>
          <p:nvPr/>
        </p:nvSpPr>
        <p:spPr>
          <a:xfrm>
            <a:off x="3111169" y="5832989"/>
            <a:ext cx="102657" cy="7119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endParaRPr lang="en-US" altLang="ja-JP" sz="4400" dirty="0"/>
          </a:p>
        </p:txBody>
      </p:sp>
      <p:sp>
        <p:nvSpPr>
          <p:cNvPr id="2" name="入力データに対してカーネルと呼ばれる小さな行列をスライドさせながら学習させる手法">
            <a:extLst>
              <a:ext uri="{FF2B5EF4-FFF2-40B4-BE49-F238E27FC236}">
                <a16:creationId xmlns:a16="http://schemas.microsoft.com/office/drawing/2014/main" id="{74D8F491-0625-70FD-2C95-0988AB49C171}"/>
              </a:ext>
            </a:extLst>
          </p:cNvPr>
          <p:cNvSpPr txBox="1"/>
          <p:nvPr/>
        </p:nvSpPr>
        <p:spPr>
          <a:xfrm>
            <a:off x="4905228" y="1592912"/>
            <a:ext cx="16162918" cy="14321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vl1pPr>
          </a:lstStyle>
          <a:p>
            <a:r>
              <a:rPr lang="ja-JP" altLang="en-US" sz="3200" dirty="0">
                <a:latin typeface="Hiragino Maru Gothic ProN W4" panose="020F0400000000000000" pitchFamily="34" charset="-128"/>
                <a:ea typeface="Hiragino Maru Gothic ProN W4" panose="020F0400000000000000" pitchFamily="34" charset="-128"/>
              </a:rPr>
              <a:t>ブレイクアウトルームでグループごとに分かれて演習を行ってもらいます。</a:t>
            </a:r>
            <a:endParaRPr lang="en-US" altLang="ja-JP" sz="3200" dirty="0">
              <a:latin typeface="Hiragino Maru Gothic ProN W4" panose="020F0400000000000000" pitchFamily="34" charset="-128"/>
              <a:ea typeface="Hiragino Maru Gothic ProN W4" panose="020F0400000000000000" pitchFamily="34" charset="-128"/>
            </a:endParaRPr>
          </a:p>
          <a:p>
            <a:r>
              <a:rPr lang="ja-JP" altLang="en-US" sz="3200" dirty="0">
                <a:latin typeface="Hiragino Maru Gothic ProN W4" panose="020F0400000000000000" pitchFamily="34" charset="-128"/>
                <a:ea typeface="Hiragino Maru Gothic ProN W4" panose="020F0400000000000000" pitchFamily="34" charset="-128"/>
              </a:rPr>
              <a:t>ブレイクアウトルームの部屋番号をグループ番号とします。</a:t>
            </a:r>
            <a:endParaRPr lang="en-US" altLang="ja-JP" sz="3200" dirty="0">
              <a:latin typeface="Hiragino Maru Gothic ProN W4" panose="020F0400000000000000" pitchFamily="34" charset="-128"/>
              <a:ea typeface="Hiragino Maru Gothic ProN W4" panose="020F0400000000000000" pitchFamily="34" charset="-128"/>
            </a:endParaRPr>
          </a:p>
          <a:p>
            <a:r>
              <a:rPr lang="ja-JP" altLang="en-US" sz="3200" dirty="0">
                <a:latin typeface="Hiragino Maru Gothic ProN W4" panose="020F0400000000000000" pitchFamily="34" charset="-128"/>
                <a:ea typeface="Hiragino Maru Gothic ProN W4" panose="020F0400000000000000" pitchFamily="34" charset="-128"/>
              </a:rPr>
              <a:t>原則グループで</a:t>
            </a:r>
            <a:r>
              <a:rPr lang="en-US" altLang="ja-JP" sz="3200" dirty="0">
                <a:latin typeface="Hiragino Maru Gothic ProN W4" panose="020F0400000000000000" pitchFamily="34" charset="-128"/>
                <a:ea typeface="Hiragino Maru Gothic ProN W4" panose="020F0400000000000000" pitchFamily="34" charset="-128"/>
              </a:rPr>
              <a:t>1</a:t>
            </a:r>
            <a:r>
              <a:rPr lang="ja-JP" altLang="en-US" sz="3200" dirty="0">
                <a:latin typeface="Hiragino Maru Gothic ProN W4" panose="020F0400000000000000" pitchFamily="34" charset="-128"/>
                <a:ea typeface="Hiragino Maru Gothic ProN W4" panose="020F0400000000000000" pitchFamily="34" charset="-128"/>
              </a:rPr>
              <a:t>つの答案を作ってそれぞれ全員に提出してもらいます。</a:t>
            </a:r>
            <a:endParaRPr lang="en-US" altLang="ja-JP" sz="3200" dirty="0">
              <a:latin typeface="Hiragino Maru Gothic ProN W4" panose="020F0400000000000000" pitchFamily="34" charset="-128"/>
              <a:ea typeface="Hiragino Maru Gothic ProN W4" panose="020F0400000000000000" pitchFamily="34" charset="-128"/>
            </a:endParaRPr>
          </a:p>
        </p:txBody>
      </p:sp>
      <p:pic>
        <p:nvPicPr>
          <p:cNvPr id="6" name="図 5">
            <a:extLst>
              <a:ext uri="{FF2B5EF4-FFF2-40B4-BE49-F238E27FC236}">
                <a16:creationId xmlns:a16="http://schemas.microsoft.com/office/drawing/2014/main" id="{51248481-9808-E3BB-59E0-D58290FA7DFC}"/>
              </a:ext>
            </a:extLst>
          </p:cNvPr>
          <p:cNvPicPr>
            <a:picLocks noChangeAspect="1"/>
          </p:cNvPicPr>
          <p:nvPr/>
        </p:nvPicPr>
        <p:blipFill>
          <a:blip r:embed="rId2"/>
          <a:stretch>
            <a:fillRect/>
          </a:stretch>
        </p:blipFill>
        <p:spPr>
          <a:xfrm>
            <a:off x="5503844" y="7793270"/>
            <a:ext cx="11965070" cy="2876951"/>
          </a:xfrm>
          <a:prstGeom prst="rect">
            <a:avLst/>
          </a:prstGeom>
        </p:spPr>
      </p:pic>
      <p:sp>
        <p:nvSpPr>
          <p:cNvPr id="7" name="テキスト ボックス 6">
            <a:extLst>
              <a:ext uri="{FF2B5EF4-FFF2-40B4-BE49-F238E27FC236}">
                <a16:creationId xmlns:a16="http://schemas.microsoft.com/office/drawing/2014/main" id="{BC5C2064-EF86-2C53-EB99-21A357A64F6A}"/>
              </a:ext>
            </a:extLst>
          </p:cNvPr>
          <p:cNvSpPr txBox="1"/>
          <p:nvPr/>
        </p:nvSpPr>
        <p:spPr>
          <a:xfrm>
            <a:off x="6151418" y="11198818"/>
            <a:ext cx="10421568" cy="14321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2438400" rtl="0" fontAlgn="auto" latinLnBrk="0" hangingPunct="0">
              <a:lnSpc>
                <a:spcPct val="90000"/>
              </a:lnSpc>
              <a:spcBef>
                <a:spcPts val="0"/>
              </a:spcBef>
              <a:spcAft>
                <a:spcPts val="0"/>
              </a:spcAft>
              <a:buClrTx/>
              <a:buSzTx/>
              <a:buFontTx/>
              <a:buNone/>
              <a:tabLst/>
            </a:pPr>
            <a:r>
              <a:rPr lang="ja-JP" altLang="en-US" sz="3200" dirty="0">
                <a:latin typeface="Hiragino Maru Gothic ProN W4" panose="020F0400000000000000" pitchFamily="34" charset="-128"/>
                <a:ea typeface="Hiragino Maru Gothic ProN W4" panose="020F0400000000000000" pitchFamily="34" charset="-128"/>
              </a:rPr>
              <a:t>例：正解の画像ではないです</a:t>
            </a:r>
            <a:endParaRPr lang="en-US" altLang="ja-JP" sz="3200" dirty="0">
              <a:latin typeface="Hiragino Maru Gothic ProN W4" panose="020F0400000000000000" pitchFamily="34" charset="-128"/>
              <a:ea typeface="Hiragino Maru Gothic ProN W4" panose="020F0400000000000000" pitchFamily="34" charset="-128"/>
            </a:endParaRPr>
          </a:p>
          <a:p>
            <a:pPr marL="0" marR="0" indent="0" algn="l" defTabSz="2438400" rtl="0" fontAlgn="auto" latinLnBrk="0" hangingPunct="0">
              <a:lnSpc>
                <a:spcPct val="90000"/>
              </a:lnSpc>
              <a:spcBef>
                <a:spcPts val="0"/>
              </a:spcBef>
              <a:spcAft>
                <a:spcPts val="0"/>
              </a:spcAft>
              <a:buClrTx/>
              <a:buSzTx/>
              <a:buFontTx/>
              <a:buNone/>
              <a:tabLst/>
            </a:pPr>
            <a:r>
              <a:rPr lang="en-US" altLang="ja-JP" sz="3200" dirty="0" err="1">
                <a:latin typeface="Hiragino Maru Gothic ProN W4" panose="020F0400000000000000" pitchFamily="34" charset="-128"/>
                <a:ea typeface="Hiragino Maru Gothic ProN W4" panose="020F0400000000000000" pitchFamily="34" charset="-128"/>
              </a:rPr>
              <a:t>plt.title</a:t>
            </a:r>
            <a:r>
              <a:rPr lang="en-US" altLang="ja-JP" sz="3200" dirty="0">
                <a:latin typeface="Hiragino Maru Gothic ProN W4" panose="020F0400000000000000" pitchFamily="34" charset="-128"/>
                <a:ea typeface="Hiragino Maru Gothic ProN W4" panose="020F0400000000000000" pitchFamily="34" charset="-128"/>
              </a:rPr>
              <a:t>(???,</a:t>
            </a:r>
            <a:r>
              <a:rPr lang="en-US" altLang="ja-JP" sz="3200" dirty="0" err="1">
                <a:latin typeface="Hiragino Maru Gothic ProN W4" panose="020F0400000000000000" pitchFamily="34" charset="-128"/>
                <a:ea typeface="Hiragino Maru Gothic ProN W4" panose="020F0400000000000000" pitchFamily="34" charset="-128"/>
              </a:rPr>
              <a:t>fontsize</a:t>
            </a:r>
            <a:r>
              <a:rPr lang="en-US" altLang="ja-JP" sz="3200" dirty="0">
                <a:latin typeface="Hiragino Maru Gothic ProN W4" panose="020F0400000000000000" pitchFamily="34" charset="-128"/>
                <a:ea typeface="Hiragino Maru Gothic ProN W4" panose="020F0400000000000000" pitchFamily="34" charset="-128"/>
              </a:rPr>
              <a:t>=??)</a:t>
            </a:r>
            <a:r>
              <a:rPr lang="ja-JP" altLang="en-US" sz="3200" dirty="0">
                <a:latin typeface="Hiragino Maru Gothic ProN W4" panose="020F0400000000000000" pitchFamily="34" charset="-128"/>
                <a:ea typeface="Hiragino Maru Gothic ProN W4" panose="020F0400000000000000" pitchFamily="34" charset="-128"/>
              </a:rPr>
              <a:t>で表示するサイズが変えられます</a:t>
            </a:r>
            <a:endParaRPr kumimoji="0" lang="ja-JP" altLang="en-US" sz="3200" b="0" i="0" u="none" strike="noStrike" cap="none" spc="0" normalizeH="0" baseline="0" dirty="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spTree>
    <p:extLst>
      <p:ext uri="{BB962C8B-B14F-4D97-AF65-F5344CB8AC3E}">
        <p14:creationId xmlns:p14="http://schemas.microsoft.com/office/powerpoint/2010/main" val="216142898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畳み込み層"/>
          <p:cNvSpPr txBox="1"/>
          <p:nvPr/>
        </p:nvSpPr>
        <p:spPr>
          <a:xfrm>
            <a:off x="10143264" y="640409"/>
            <a:ext cx="4180632" cy="8366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5300"/>
            </a:lvl1pPr>
          </a:lstStyle>
          <a:p>
            <a:r>
              <a:rPr lang="ja-JP" altLang="en-US" dirty="0">
                <a:latin typeface="Hiragino Maru Gothic ProN W4" panose="020F0400000000000000" pitchFamily="34" charset="-128"/>
                <a:ea typeface="Hiragino Maru Gothic ProN W4" panose="020F0400000000000000" pitchFamily="34" charset="-128"/>
              </a:rPr>
              <a:t>グループ演習</a:t>
            </a:r>
            <a:endParaRPr dirty="0">
              <a:latin typeface="Hiragino Maru Gothic ProN W4" panose="020F0400000000000000" pitchFamily="34" charset="-128"/>
              <a:ea typeface="Hiragino Maru Gothic ProN W4" panose="020F0400000000000000" pitchFamily="34" charset="-128"/>
            </a:endParaRPr>
          </a:p>
        </p:txBody>
      </p:sp>
      <p:sp>
        <p:nvSpPr>
          <p:cNvPr id="311" name="入力データに対してカーネルと呼ばれる小さな行列をスライドさせながら学習させる手法"/>
          <p:cNvSpPr txBox="1"/>
          <p:nvPr/>
        </p:nvSpPr>
        <p:spPr>
          <a:xfrm>
            <a:off x="2785547" y="3933018"/>
            <a:ext cx="17314035" cy="2595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sz="3600" dirty="0">
                <a:latin typeface="Hiragino Maru Gothic ProN W4" panose="020F0400000000000000" pitchFamily="34" charset="-128"/>
                <a:ea typeface="Hiragino Maru Gothic ProN W4" panose="020F0400000000000000" pitchFamily="34" charset="-128"/>
              </a:rPr>
              <a:t>問３</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a:t>
            </a:r>
            <a:r>
              <a:rPr lang="en-US" altLang="ja-JP" sz="3600" dirty="0">
                <a:latin typeface="Hiragino Maru Gothic ProN W4" panose="020F0400000000000000" pitchFamily="34" charset="-128"/>
                <a:ea typeface="Hiragino Maru Gothic ProN W4" panose="020F0400000000000000" pitchFamily="34" charset="-128"/>
              </a:rPr>
              <a:t>train</a:t>
            </a:r>
            <a:r>
              <a:rPr lang="ja-JP" altLang="en-US" sz="3600" dirty="0">
                <a:latin typeface="Hiragino Maru Gothic ProN W4" panose="020F0400000000000000" pitchFamily="34" charset="-128"/>
                <a:ea typeface="Hiragino Maru Gothic ProN W4" panose="020F0400000000000000" pitchFamily="34" charset="-128"/>
              </a:rPr>
              <a:t>の画像の最初の</a:t>
            </a:r>
            <a:r>
              <a:rPr lang="en-US" altLang="ja-JP" sz="3600" dirty="0">
                <a:latin typeface="Hiragino Maru Gothic ProN W4" panose="020F0400000000000000" pitchFamily="34" charset="-128"/>
                <a:ea typeface="Hiragino Maru Gothic ProN W4" panose="020F0400000000000000" pitchFamily="34" charset="-128"/>
              </a:rPr>
              <a:t>18</a:t>
            </a:r>
            <a:r>
              <a:rPr lang="ja-JP" altLang="en-US" sz="3600" dirty="0">
                <a:latin typeface="Hiragino Maru Gothic ProN W4" panose="020F0400000000000000" pitchFamily="34" charset="-128"/>
                <a:ea typeface="Hiragino Maru Gothic ProN W4" panose="020F0400000000000000" pitchFamily="34" charset="-128"/>
              </a:rPr>
              <a:t>枚を</a:t>
            </a:r>
            <a:r>
              <a:rPr lang="en-US" altLang="ja-JP" sz="3600" dirty="0">
                <a:latin typeface="Hiragino Maru Gothic ProN W4" panose="020F0400000000000000" pitchFamily="34" charset="-128"/>
                <a:ea typeface="Hiragino Maru Gothic ProN W4" panose="020F0400000000000000" pitchFamily="34" charset="-128"/>
              </a:rPr>
              <a:t>matplotlib</a:t>
            </a:r>
            <a:r>
              <a:rPr lang="ja-JP" altLang="en-US" sz="3600" dirty="0">
                <a:latin typeface="Hiragino Maru Gothic ProN W4" panose="020F0400000000000000" pitchFamily="34" charset="-128"/>
                <a:ea typeface="Hiragino Maru Gothic ProN W4" panose="020F0400000000000000" pitchFamily="34" charset="-128"/>
              </a:rPr>
              <a:t>の</a:t>
            </a:r>
            <a:r>
              <a:rPr lang="en-US" altLang="ja-JP" sz="3600" dirty="0">
                <a:latin typeface="Hiragino Maru Gothic ProN W4" panose="020F0400000000000000" pitchFamily="34" charset="-128"/>
                <a:ea typeface="Hiragino Maru Gothic ProN W4" panose="020F0400000000000000" pitchFamily="34" charset="-128"/>
              </a:rPr>
              <a:t>subplot</a:t>
            </a:r>
            <a:r>
              <a:rPr lang="ja-JP" altLang="en-US" sz="3600" dirty="0">
                <a:latin typeface="Hiragino Maru Gothic ProN W4" panose="020F0400000000000000" pitchFamily="34" charset="-128"/>
                <a:ea typeface="Hiragino Maru Gothic ProN W4" panose="020F0400000000000000" pitchFamily="34" charset="-128"/>
              </a:rPr>
              <a:t>を使って縦</a:t>
            </a:r>
            <a:r>
              <a:rPr lang="en-US" altLang="ja-JP" sz="3600" dirty="0">
                <a:latin typeface="Hiragino Maru Gothic ProN W4" panose="020F0400000000000000" pitchFamily="34" charset="-128"/>
                <a:ea typeface="Hiragino Maru Gothic ProN W4" panose="020F0400000000000000" pitchFamily="34" charset="-128"/>
              </a:rPr>
              <a:t>3</a:t>
            </a:r>
            <a:r>
              <a:rPr lang="ja-JP" altLang="en-US" sz="3600" dirty="0">
                <a:latin typeface="Hiragino Maru Gothic ProN W4" panose="020F0400000000000000" pitchFamily="34" charset="-128"/>
                <a:ea typeface="Hiragino Maru Gothic ProN W4" panose="020F0400000000000000" pitchFamily="34" charset="-128"/>
              </a:rPr>
              <a:t>、横</a:t>
            </a:r>
            <a:r>
              <a:rPr lang="en-US" altLang="ja-JP" sz="3600" dirty="0">
                <a:latin typeface="Hiragino Maru Gothic ProN W4" panose="020F0400000000000000" pitchFamily="34" charset="-128"/>
                <a:ea typeface="Hiragino Maru Gothic ProN W4" panose="020F0400000000000000" pitchFamily="34" charset="-128"/>
              </a:rPr>
              <a:t>6</a:t>
            </a:r>
            <a:r>
              <a:rPr lang="ja-JP" altLang="en-US" sz="3600" dirty="0">
                <a:latin typeface="Hiragino Maru Gothic ProN W4" panose="020F0400000000000000" pitchFamily="34" charset="-128"/>
                <a:ea typeface="Hiragino Maru Gothic ProN W4" panose="020F0400000000000000" pitchFamily="34" charset="-128"/>
              </a:rPr>
              <a:t>で表示する</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その際に目盛りを消して表示してください。</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a:t>
            </a:r>
            <a:r>
              <a:rPr lang="en-US" altLang="ja-JP" sz="3600" dirty="0">
                <a:latin typeface="Hiragino Maru Gothic ProN W4" panose="020F0400000000000000" pitchFamily="34" charset="-128"/>
                <a:ea typeface="Hiragino Maru Gothic ProN W4" panose="020F0400000000000000" pitchFamily="34" charset="-128"/>
              </a:rPr>
              <a:t>(matplotlib</a:t>
            </a:r>
            <a:r>
              <a:rPr lang="ja-JP" altLang="en-US" sz="3600" dirty="0">
                <a:latin typeface="Hiragino Maru Gothic ProN W4" panose="020F0400000000000000" pitchFamily="34" charset="-128"/>
                <a:ea typeface="Hiragino Maru Gothic ProN W4" panose="020F0400000000000000" pitchFamily="34" charset="-128"/>
              </a:rPr>
              <a:t>で検索するとオプションの使い方が色々出てきます。</a:t>
            </a:r>
            <a:r>
              <a:rPr lang="en-US" altLang="ja-JP" sz="3600" dirty="0">
                <a:latin typeface="Hiragino Maru Gothic ProN W4" panose="020F0400000000000000" pitchFamily="34" charset="-128"/>
                <a:ea typeface="Hiragino Maru Gothic ProN W4" panose="020F0400000000000000" pitchFamily="34" charset="-128"/>
              </a:rPr>
              <a:t>)</a:t>
            </a:r>
          </a:p>
          <a:p>
            <a:r>
              <a:rPr lang="ja-JP" altLang="en-US" sz="3600" dirty="0">
                <a:latin typeface="Hiragino Maru Gothic ProN W4" panose="020F0400000000000000" pitchFamily="34" charset="-128"/>
                <a:ea typeface="Hiragino Maru Gothic ProN W4" panose="020F0400000000000000" pitchFamily="34" charset="-128"/>
              </a:rPr>
              <a:t>　　　</a:t>
            </a:r>
            <a:endParaRPr lang="en-US" altLang="ja-JP" sz="3600" dirty="0">
              <a:solidFill>
                <a:srgbClr val="FF0000"/>
              </a:solidFill>
              <a:latin typeface="Hiragino Maru Gothic ProN W4" panose="020F0400000000000000" pitchFamily="34" charset="-128"/>
              <a:ea typeface="Hiragino Maru Gothic ProN W4" panose="020F0400000000000000" pitchFamily="34" charset="-128"/>
            </a:endParaRPr>
          </a:p>
        </p:txBody>
      </p:sp>
      <p:sp>
        <p:nvSpPr>
          <p:cNvPr id="10" name="テキスト ボックス 9">
            <a:extLst>
              <a:ext uri="{FF2B5EF4-FFF2-40B4-BE49-F238E27FC236}">
                <a16:creationId xmlns:a16="http://schemas.microsoft.com/office/drawing/2014/main" id="{D16C83C2-BA8E-41A5-8421-6F57C29DB86C}"/>
              </a:ext>
            </a:extLst>
          </p:cNvPr>
          <p:cNvSpPr txBox="1"/>
          <p:nvPr/>
        </p:nvSpPr>
        <p:spPr>
          <a:xfrm>
            <a:off x="18208880" y="5879271"/>
            <a:ext cx="5718532" cy="9787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200" u="sng" dirty="0"/>
              <a:t>公式</a:t>
            </a:r>
            <a:r>
              <a:rPr lang="en-US" altLang="ja-JP" sz="3200" u="sng" dirty="0"/>
              <a:t>URL</a:t>
            </a:r>
            <a:r>
              <a:rPr lang="ja-JP" altLang="en-US" sz="3200" u="sng" dirty="0"/>
              <a:t>　</a:t>
            </a:r>
            <a:r>
              <a:rPr lang="en-US" altLang="ja-JP" sz="3200" u="sng" dirty="0"/>
              <a:t>https://matplotlib.org/</a:t>
            </a:r>
            <a:endParaRPr lang="ja-JP" altLang="en-US" sz="3200" u="sng" dirty="0"/>
          </a:p>
        </p:txBody>
      </p:sp>
      <p:sp>
        <p:nvSpPr>
          <p:cNvPr id="11" name="入力データに対してカーネルと呼ばれる小さな行列をスライドさせながら学習させる手法">
            <a:extLst>
              <a:ext uri="{FF2B5EF4-FFF2-40B4-BE49-F238E27FC236}">
                <a16:creationId xmlns:a16="http://schemas.microsoft.com/office/drawing/2014/main" id="{0B00F530-5072-4CBD-99FD-C1442A94D37F}"/>
              </a:ext>
            </a:extLst>
          </p:cNvPr>
          <p:cNvSpPr txBox="1"/>
          <p:nvPr/>
        </p:nvSpPr>
        <p:spPr>
          <a:xfrm>
            <a:off x="3111169" y="5832989"/>
            <a:ext cx="102657" cy="7119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endParaRPr lang="en-US" altLang="ja-JP" sz="4400" dirty="0"/>
          </a:p>
        </p:txBody>
      </p:sp>
      <p:sp>
        <p:nvSpPr>
          <p:cNvPr id="13" name="入力データに対してカーネルと呼ばれる小さな行列をスライドさせながら学習させる手法">
            <a:extLst>
              <a:ext uri="{FF2B5EF4-FFF2-40B4-BE49-F238E27FC236}">
                <a16:creationId xmlns:a16="http://schemas.microsoft.com/office/drawing/2014/main" id="{CC60892E-1156-4E18-8E69-107FB446998B}"/>
              </a:ext>
            </a:extLst>
          </p:cNvPr>
          <p:cNvSpPr txBox="1"/>
          <p:nvPr/>
        </p:nvSpPr>
        <p:spPr>
          <a:xfrm>
            <a:off x="1626625" y="9451017"/>
            <a:ext cx="21610083" cy="1099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sz="3600" dirty="0">
                <a:latin typeface="Hiragino Maru Gothic ProN W4" panose="020F0400000000000000" pitchFamily="34" charset="-128"/>
                <a:ea typeface="Hiragino Maru Gothic ProN W4" panose="020F0400000000000000" pitchFamily="34" charset="-128"/>
              </a:rPr>
              <a:t>問４　</a:t>
            </a:r>
            <a:r>
              <a:rPr lang="en-US" altLang="ja-JP" sz="3600" dirty="0" err="1">
                <a:latin typeface="Hiragino Maru Gothic ProN W4" panose="020F0400000000000000" pitchFamily="34" charset="-128"/>
                <a:ea typeface="Hiragino Maru Gothic ProN W4" panose="020F0400000000000000" pitchFamily="34" charset="-128"/>
              </a:rPr>
              <a:t>MLP</a:t>
            </a:r>
            <a:r>
              <a:rPr lang="ja-JP" altLang="en-US" sz="3600" dirty="0">
                <a:latin typeface="Hiragino Maru Gothic ProN W4" panose="020F0400000000000000" pitchFamily="34" charset="-128"/>
                <a:ea typeface="Hiragino Maru Gothic ProN W4" panose="020F0400000000000000" pitchFamily="34" charset="-128"/>
              </a:rPr>
              <a:t>を実行して一番</a:t>
            </a:r>
            <a:r>
              <a:rPr lang="en-US" altLang="ja-JP" sz="3600" dirty="0">
                <a:latin typeface="Hiragino Maru Gothic ProN W4" panose="020F0400000000000000" pitchFamily="34" charset="-128"/>
                <a:ea typeface="Hiragino Maru Gothic ProN W4" panose="020F0400000000000000" pitchFamily="34" charset="-128"/>
              </a:rPr>
              <a:t>test</a:t>
            </a:r>
            <a:r>
              <a:rPr lang="ja-JP" altLang="en-US" sz="3600" dirty="0">
                <a:latin typeface="Hiragino Maru Gothic ProN W4" panose="020F0400000000000000" pitchFamily="34" charset="-128"/>
                <a:ea typeface="Hiragino Maru Gothic ProN W4" panose="020F0400000000000000" pitchFamily="34" charset="-128"/>
              </a:rPr>
              <a:t>データの</a:t>
            </a:r>
            <a:r>
              <a:rPr lang="en-US" altLang="ja-JP" sz="3600" dirty="0">
                <a:latin typeface="Hiragino Maru Gothic ProN W4" panose="020F0400000000000000" pitchFamily="34" charset="-128"/>
                <a:ea typeface="Hiragino Maru Gothic ProN W4" panose="020F0400000000000000" pitchFamily="34" charset="-128"/>
              </a:rPr>
              <a:t>accuracy</a:t>
            </a:r>
            <a:r>
              <a:rPr lang="ja-JP" altLang="en-US" sz="3600" dirty="0">
                <a:latin typeface="Hiragino Maru Gothic ProN W4" panose="020F0400000000000000" pitchFamily="34" charset="-128"/>
                <a:ea typeface="Hiragino Maru Gothic ProN W4" panose="020F0400000000000000" pitchFamily="34" charset="-128"/>
              </a:rPr>
              <a:t>がグループ内で高いモデルの学習結果を提出しなさい</a:t>
            </a:r>
            <a:endParaRPr lang="en-US" altLang="ja-JP" sz="3600" dirty="0">
              <a:latin typeface="Hiragino Maru Gothic ProN W4" panose="020F0400000000000000" pitchFamily="34" charset="-128"/>
              <a:ea typeface="Hiragino Maru Gothic ProN W4" panose="020F0400000000000000" pitchFamily="34" charset="-128"/>
            </a:endParaRPr>
          </a:p>
          <a:p>
            <a:r>
              <a:rPr lang="ja-JP" altLang="en-US" sz="3600" dirty="0">
                <a:latin typeface="Hiragino Maru Gothic ProN W4" panose="020F0400000000000000" pitchFamily="34" charset="-128"/>
                <a:ea typeface="Hiragino Maru Gothic ProN W4" panose="020F0400000000000000" pitchFamily="34" charset="-128"/>
              </a:rPr>
              <a:t>　　　</a:t>
            </a:r>
            <a:endParaRPr lang="en-US" altLang="ja-JP" sz="3600" dirty="0">
              <a:solidFill>
                <a:srgbClr val="FF0000"/>
              </a:solidFill>
              <a:latin typeface="Hiragino Maru Gothic ProN W4" panose="020F0400000000000000" pitchFamily="34" charset="-128"/>
              <a:ea typeface="Hiragino Maru Gothic ProN W4" panose="020F0400000000000000" pitchFamily="34" charset="-128"/>
            </a:endParaRPr>
          </a:p>
        </p:txBody>
      </p:sp>
      <p:sp>
        <p:nvSpPr>
          <p:cNvPr id="3" name="テキスト ボックス 2">
            <a:extLst>
              <a:ext uri="{FF2B5EF4-FFF2-40B4-BE49-F238E27FC236}">
                <a16:creationId xmlns:a16="http://schemas.microsoft.com/office/drawing/2014/main" id="{8A5FAAC9-C574-C5DA-6C2D-5D20432DD82C}"/>
              </a:ext>
            </a:extLst>
          </p:cNvPr>
          <p:cNvSpPr txBox="1"/>
          <p:nvPr/>
        </p:nvSpPr>
        <p:spPr>
          <a:xfrm>
            <a:off x="1626625" y="10783838"/>
            <a:ext cx="20831024" cy="15881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ja-JP" altLang="en-US" sz="3600" dirty="0">
                <a:latin typeface="Hiragino Maru Gothic ProN W4" panose="020F0400000000000000" pitchFamily="34" charset="-128"/>
                <a:ea typeface="Hiragino Maru Gothic ProN W4" panose="020F0400000000000000" pitchFamily="34" charset="-128"/>
              </a:rPr>
              <a:t>問５　</a:t>
            </a:r>
            <a:r>
              <a:rPr lang="en-US" altLang="ja-JP" sz="3600" dirty="0">
                <a:latin typeface="Hiragino Maru Gothic ProN W4" panose="020F0400000000000000" pitchFamily="34" charset="-128"/>
                <a:ea typeface="Hiragino Maru Gothic ProN W4" panose="020F0400000000000000" pitchFamily="34" charset="-128"/>
              </a:rPr>
              <a:t>CNN</a:t>
            </a:r>
            <a:r>
              <a:rPr lang="ja-JP" altLang="en-US" sz="3600" dirty="0">
                <a:latin typeface="Hiragino Maru Gothic ProN W4" panose="020F0400000000000000" pitchFamily="34" charset="-128"/>
                <a:ea typeface="Hiragino Maru Gothic ProN W4" panose="020F0400000000000000" pitchFamily="34" charset="-128"/>
              </a:rPr>
              <a:t>を実行して一番</a:t>
            </a:r>
            <a:r>
              <a:rPr lang="en-US" altLang="ja-JP" sz="3600" dirty="0">
                <a:latin typeface="Hiragino Maru Gothic ProN W4" panose="020F0400000000000000" pitchFamily="34" charset="-128"/>
                <a:ea typeface="Hiragino Maru Gothic ProN W4" panose="020F0400000000000000" pitchFamily="34" charset="-128"/>
              </a:rPr>
              <a:t>test</a:t>
            </a:r>
            <a:r>
              <a:rPr lang="ja-JP" altLang="en-US" sz="3600" dirty="0">
                <a:latin typeface="Hiragino Maru Gothic ProN W4" panose="020F0400000000000000" pitchFamily="34" charset="-128"/>
                <a:ea typeface="Hiragino Maru Gothic ProN W4" panose="020F0400000000000000" pitchFamily="34" charset="-128"/>
              </a:rPr>
              <a:t>データの</a:t>
            </a:r>
            <a:r>
              <a:rPr lang="en-US" altLang="ja-JP" sz="3600" dirty="0">
                <a:latin typeface="Hiragino Maru Gothic ProN W4" panose="020F0400000000000000" pitchFamily="34" charset="-128"/>
                <a:ea typeface="Hiragino Maru Gothic ProN W4" panose="020F0400000000000000" pitchFamily="34" charset="-128"/>
              </a:rPr>
              <a:t>accuracy</a:t>
            </a:r>
            <a:r>
              <a:rPr lang="ja-JP" altLang="en-US" sz="3600" dirty="0">
                <a:latin typeface="Hiragino Maru Gothic ProN W4" panose="020F0400000000000000" pitchFamily="34" charset="-128"/>
                <a:ea typeface="Hiragino Maru Gothic ProN W4" panose="020F0400000000000000" pitchFamily="34" charset="-128"/>
              </a:rPr>
              <a:t>がグループ内で高いモデルの学習結果を提出しなさい</a:t>
            </a:r>
            <a:endParaRPr lang="en-US" altLang="ja-JP" sz="3600" dirty="0">
              <a:latin typeface="Hiragino Maru Gothic ProN W4" panose="020F0400000000000000" pitchFamily="34" charset="-128"/>
              <a:ea typeface="Hiragino Maru Gothic ProN W4" panose="020F0400000000000000" pitchFamily="34" charset="-128"/>
            </a:endParaRPr>
          </a:p>
          <a:p>
            <a:pPr algn="l"/>
            <a:r>
              <a:rPr lang="ja-JP" altLang="en-US" sz="3600" dirty="0">
                <a:latin typeface="Hiragino Maru Gothic ProN W4" panose="020F0400000000000000" pitchFamily="34" charset="-128"/>
                <a:ea typeface="Hiragino Maru Gothic ProN W4" panose="020F0400000000000000" pitchFamily="34" charset="-128"/>
              </a:rPr>
              <a:t>　　　</a:t>
            </a:r>
            <a:endParaRPr lang="en-US" altLang="ja-JP" sz="3600" dirty="0">
              <a:solidFill>
                <a:srgbClr val="FF0000"/>
              </a:solidFill>
              <a:latin typeface="Hiragino Maru Gothic ProN W4" panose="020F0400000000000000" pitchFamily="34" charset="-128"/>
              <a:ea typeface="Hiragino Maru Gothic ProN W4" panose="020F0400000000000000" pitchFamily="34" charset="-128"/>
            </a:endParaRPr>
          </a:p>
        </p:txBody>
      </p:sp>
      <p:sp>
        <p:nvSpPr>
          <p:cNvPr id="2" name="入力データに対してカーネルと呼ばれる小さな行列をスライドさせながら学習させる手法">
            <a:extLst>
              <a:ext uri="{FF2B5EF4-FFF2-40B4-BE49-F238E27FC236}">
                <a16:creationId xmlns:a16="http://schemas.microsoft.com/office/drawing/2014/main" id="{74D8F491-0625-70FD-2C95-0988AB49C171}"/>
              </a:ext>
            </a:extLst>
          </p:cNvPr>
          <p:cNvSpPr txBox="1"/>
          <p:nvPr/>
        </p:nvSpPr>
        <p:spPr>
          <a:xfrm>
            <a:off x="4905228" y="1774443"/>
            <a:ext cx="16162918" cy="143218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vl1pPr>
          </a:lstStyle>
          <a:p>
            <a:r>
              <a:rPr lang="ja-JP" altLang="en-US" sz="3200" dirty="0">
                <a:latin typeface="Hiragino Maru Gothic ProN W4" panose="020F0400000000000000" pitchFamily="34" charset="-128"/>
                <a:ea typeface="Hiragino Maru Gothic ProN W4" panose="020F0400000000000000" pitchFamily="34" charset="-128"/>
              </a:rPr>
              <a:t>ブレイクアウトルームでグループごとに分かれて演習を行ってもらいます。</a:t>
            </a:r>
            <a:endParaRPr lang="en-US" altLang="ja-JP" sz="3200" dirty="0">
              <a:latin typeface="Hiragino Maru Gothic ProN W4" panose="020F0400000000000000" pitchFamily="34" charset="-128"/>
              <a:ea typeface="Hiragino Maru Gothic ProN W4" panose="020F0400000000000000" pitchFamily="34" charset="-128"/>
            </a:endParaRPr>
          </a:p>
          <a:p>
            <a:r>
              <a:rPr lang="ja-JP" altLang="en-US" sz="3200" dirty="0">
                <a:latin typeface="Hiragino Maru Gothic ProN W4" panose="020F0400000000000000" pitchFamily="34" charset="-128"/>
                <a:ea typeface="Hiragino Maru Gothic ProN W4" panose="020F0400000000000000" pitchFamily="34" charset="-128"/>
              </a:rPr>
              <a:t>ブレイクアウトルームの部屋番号をグループ番号とします。</a:t>
            </a:r>
            <a:endParaRPr lang="en-US" altLang="ja-JP" sz="3200" dirty="0">
              <a:latin typeface="Hiragino Maru Gothic ProN W4" panose="020F0400000000000000" pitchFamily="34" charset="-128"/>
              <a:ea typeface="Hiragino Maru Gothic ProN W4" panose="020F0400000000000000" pitchFamily="34" charset="-128"/>
            </a:endParaRPr>
          </a:p>
          <a:p>
            <a:r>
              <a:rPr lang="ja-JP" altLang="en-US" sz="3200" dirty="0">
                <a:latin typeface="Hiragino Maru Gothic ProN W4" panose="020F0400000000000000" pitchFamily="34" charset="-128"/>
                <a:ea typeface="Hiragino Maru Gothic ProN W4" panose="020F0400000000000000" pitchFamily="34" charset="-128"/>
              </a:rPr>
              <a:t>原則グループで</a:t>
            </a:r>
            <a:r>
              <a:rPr lang="en-US" altLang="ja-JP" sz="3200" dirty="0">
                <a:latin typeface="Hiragino Maru Gothic ProN W4" panose="020F0400000000000000" pitchFamily="34" charset="-128"/>
                <a:ea typeface="Hiragino Maru Gothic ProN W4" panose="020F0400000000000000" pitchFamily="34" charset="-128"/>
              </a:rPr>
              <a:t>1</a:t>
            </a:r>
            <a:r>
              <a:rPr lang="ja-JP" altLang="en-US" sz="3200" dirty="0">
                <a:latin typeface="Hiragino Maru Gothic ProN W4" panose="020F0400000000000000" pitchFamily="34" charset="-128"/>
                <a:ea typeface="Hiragino Maru Gothic ProN W4" panose="020F0400000000000000" pitchFamily="34" charset="-128"/>
              </a:rPr>
              <a:t>つの答案を作ってそれぞれ全員に提出してもらいます。</a:t>
            </a:r>
            <a:endParaRPr lang="en-US" altLang="ja-JP" sz="3200" dirty="0">
              <a:latin typeface="Hiragino Maru Gothic ProN W4" panose="020F0400000000000000" pitchFamily="34" charset="-128"/>
              <a:ea typeface="Hiragino Maru Gothic ProN W4" panose="020F0400000000000000" pitchFamily="34" charset="-128"/>
            </a:endParaRPr>
          </a:p>
        </p:txBody>
      </p:sp>
      <p:sp>
        <p:nvSpPr>
          <p:cNvPr id="4" name="入力データに対してカーネルと呼ばれる小さな行列をスライドさせながら学習させる手法">
            <a:extLst>
              <a:ext uri="{FF2B5EF4-FFF2-40B4-BE49-F238E27FC236}">
                <a16:creationId xmlns:a16="http://schemas.microsoft.com/office/drawing/2014/main" id="{4BE15928-4594-EA90-AD2B-B6965B743483}"/>
              </a:ext>
            </a:extLst>
          </p:cNvPr>
          <p:cNvSpPr txBox="1"/>
          <p:nvPr/>
        </p:nvSpPr>
        <p:spPr>
          <a:xfrm>
            <a:off x="1626625" y="12214957"/>
            <a:ext cx="21337573" cy="1210588"/>
          </a:xfrm>
          <a:prstGeom prst="rect">
            <a:avLst/>
          </a:prstGeom>
          <a:ln w="12700">
            <a:solidFill>
              <a:schemeClr val="tx1"/>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sz="4000" dirty="0">
                <a:latin typeface="Hiragino Maru Gothic ProN W4" panose="020F0400000000000000" pitchFamily="34" charset="-128"/>
                <a:ea typeface="Hiragino Maru Gothic ProN W4" panose="020F0400000000000000" pitchFamily="34" charset="-128"/>
              </a:rPr>
              <a:t>最後に全てコードを残して、</a:t>
            </a:r>
            <a:r>
              <a:rPr lang="ja-JP" altLang="en-US" sz="4000" dirty="0">
                <a:solidFill>
                  <a:srgbClr val="FF0000"/>
                </a:solidFill>
                <a:latin typeface="Hiragino Maru Gothic ProN W4" panose="020F0400000000000000" pitchFamily="34" charset="-128"/>
                <a:ea typeface="Hiragino Maru Gothic ProN W4" panose="020F0400000000000000" pitchFamily="34" charset="-128"/>
              </a:rPr>
              <a:t>グループ番号</a:t>
            </a:r>
            <a:r>
              <a:rPr lang="en-US" altLang="ja-JP" sz="4000" dirty="0">
                <a:solidFill>
                  <a:srgbClr val="FF0000"/>
                </a:solidFill>
                <a:latin typeface="Hiragino Maru Gothic ProN W4" panose="020F0400000000000000" pitchFamily="34" charset="-128"/>
                <a:ea typeface="Hiragino Maru Gothic ProN W4" panose="020F0400000000000000" pitchFamily="34" charset="-128"/>
              </a:rPr>
              <a:t>(</a:t>
            </a:r>
            <a:r>
              <a:rPr lang="ja-JP" altLang="en-US" sz="4000" dirty="0">
                <a:solidFill>
                  <a:srgbClr val="FF0000"/>
                </a:solidFill>
                <a:latin typeface="Hiragino Maru Gothic ProN W4" panose="020F0400000000000000" pitchFamily="34" charset="-128"/>
                <a:ea typeface="Hiragino Maru Gothic ProN W4" panose="020F0400000000000000" pitchFamily="34" charset="-128"/>
              </a:rPr>
              <a:t>半角</a:t>
            </a:r>
            <a:r>
              <a:rPr lang="en-US" altLang="ja-JP" sz="4000" dirty="0">
                <a:solidFill>
                  <a:srgbClr val="FF0000"/>
                </a:solidFill>
                <a:latin typeface="Hiragino Maru Gothic ProN W4" panose="020F0400000000000000" pitchFamily="34" charset="-128"/>
                <a:ea typeface="Hiragino Maru Gothic ProN W4" panose="020F0400000000000000" pitchFamily="34" charset="-128"/>
              </a:rPr>
              <a:t>)_</a:t>
            </a:r>
            <a:r>
              <a:rPr lang="ja-JP" altLang="en-US" sz="4000" dirty="0">
                <a:solidFill>
                  <a:srgbClr val="FF0000"/>
                </a:solidFill>
                <a:latin typeface="Hiragino Maru Gothic ProN W4" panose="020F0400000000000000" pitchFamily="34" charset="-128"/>
                <a:ea typeface="Hiragino Maru Gothic ProN W4" panose="020F0400000000000000" pitchFamily="34" charset="-128"/>
              </a:rPr>
              <a:t>名前</a:t>
            </a:r>
            <a:r>
              <a:rPr lang="en-US" altLang="ja-JP" sz="4000" dirty="0">
                <a:solidFill>
                  <a:srgbClr val="FF0000"/>
                </a:solidFill>
                <a:latin typeface="Hiragino Maru Gothic ProN W4" panose="020F0400000000000000" pitchFamily="34" charset="-128"/>
                <a:ea typeface="Hiragino Maru Gothic ProN W4" panose="020F0400000000000000" pitchFamily="34" charset="-128"/>
              </a:rPr>
              <a:t>_</a:t>
            </a:r>
            <a:r>
              <a:rPr lang="ja-JP" altLang="en-US" sz="4000" dirty="0">
                <a:solidFill>
                  <a:srgbClr val="FF0000"/>
                </a:solidFill>
                <a:latin typeface="Hiragino Maru Gothic ProN W4" panose="020F0400000000000000" pitchFamily="34" charset="-128"/>
                <a:ea typeface="Hiragino Maru Gothic ProN W4" panose="020F0400000000000000" pitchFamily="34" charset="-128"/>
              </a:rPr>
              <a:t>学籍番号</a:t>
            </a:r>
            <a:r>
              <a:rPr lang="en-US" altLang="ja-JP" sz="4000" dirty="0">
                <a:solidFill>
                  <a:srgbClr val="FF0000"/>
                </a:solidFill>
                <a:latin typeface="Hiragino Maru Gothic ProN W4" panose="020F0400000000000000" pitchFamily="34" charset="-128"/>
                <a:ea typeface="Hiragino Maru Gothic ProN W4" panose="020F0400000000000000" pitchFamily="34" charset="-128"/>
              </a:rPr>
              <a:t>(</a:t>
            </a:r>
            <a:r>
              <a:rPr lang="ja-JP" altLang="en-US" sz="4000" dirty="0">
                <a:solidFill>
                  <a:srgbClr val="FF0000"/>
                </a:solidFill>
                <a:latin typeface="Hiragino Maru Gothic ProN W4" panose="020F0400000000000000" pitchFamily="34" charset="-128"/>
                <a:ea typeface="Hiragino Maru Gothic ProN W4" panose="020F0400000000000000" pitchFamily="34" charset="-128"/>
              </a:rPr>
              <a:t>半角</a:t>
            </a:r>
            <a:r>
              <a:rPr lang="en-US" altLang="ja-JP" sz="4000" dirty="0">
                <a:solidFill>
                  <a:srgbClr val="FF0000"/>
                </a:solidFill>
                <a:latin typeface="Hiragino Maru Gothic ProN W4" panose="020F0400000000000000" pitchFamily="34" charset="-128"/>
                <a:ea typeface="Hiragino Maru Gothic ProN W4" panose="020F0400000000000000" pitchFamily="34" charset="-128"/>
              </a:rPr>
              <a:t>).i</a:t>
            </a:r>
            <a:r>
              <a:rPr lang="en-US" altLang="ja-JP" sz="4000" dirty="0" err="1">
                <a:solidFill>
                  <a:srgbClr val="FF0000"/>
                </a:solidFill>
                <a:latin typeface="Hiragino Maru Gothic ProN W4" panose="020F0400000000000000" pitchFamily="34" charset="-128"/>
                <a:ea typeface="Hiragino Maru Gothic ProN W4" panose="020F0400000000000000" pitchFamily="34" charset="-128"/>
              </a:rPr>
              <a:t>pynb</a:t>
            </a:r>
            <a:r>
              <a:rPr lang="ja-JP" altLang="en-US" sz="4000" dirty="0">
                <a:latin typeface="Hiragino Maru Gothic ProN W4" panose="020F0400000000000000" pitchFamily="34" charset="-128"/>
                <a:ea typeface="Hiragino Maru Gothic ProN W4" panose="020F0400000000000000" pitchFamily="34" charset="-128"/>
              </a:rPr>
              <a:t>で提出すること</a:t>
            </a:r>
            <a:endParaRPr lang="en-US" altLang="ja-JP" sz="4000" dirty="0">
              <a:latin typeface="Hiragino Maru Gothic ProN W4" panose="020F0400000000000000" pitchFamily="34" charset="-128"/>
              <a:ea typeface="Hiragino Maru Gothic ProN W4" panose="020F0400000000000000" pitchFamily="34" charset="-128"/>
            </a:endParaRPr>
          </a:p>
          <a:p>
            <a:r>
              <a:rPr lang="en-US" altLang="ja-JP" sz="4000" dirty="0">
                <a:latin typeface="Hiragino Maru Gothic ProN W4" panose="020F0400000000000000" pitchFamily="34" charset="-128"/>
                <a:ea typeface="Hiragino Maru Gothic ProN W4" panose="020F0400000000000000" pitchFamily="34" charset="-128"/>
              </a:rPr>
              <a:t>(ex. 3_</a:t>
            </a:r>
            <a:r>
              <a:rPr lang="ja-JP" altLang="en-US" sz="4000" dirty="0">
                <a:latin typeface="Hiragino Maru Gothic ProN W4" panose="020F0400000000000000" pitchFamily="34" charset="-128"/>
                <a:ea typeface="Hiragino Maru Gothic ProN W4" panose="020F0400000000000000" pitchFamily="34" charset="-128"/>
              </a:rPr>
              <a:t>須藤毅顕</a:t>
            </a:r>
            <a:r>
              <a:rPr lang="en-US" altLang="ja-JP" sz="4000" dirty="0">
                <a:latin typeface="Hiragino Maru Gothic ProN W4" panose="020F0400000000000000" pitchFamily="34" charset="-128"/>
                <a:ea typeface="Hiragino Maru Gothic ProN W4" panose="020F0400000000000000" pitchFamily="34" charset="-128"/>
              </a:rPr>
              <a:t>_12345678.ipynb)</a:t>
            </a:r>
          </a:p>
        </p:txBody>
      </p:sp>
      <p:pic>
        <p:nvPicPr>
          <p:cNvPr id="5" name="図 4">
            <a:extLst>
              <a:ext uri="{FF2B5EF4-FFF2-40B4-BE49-F238E27FC236}">
                <a16:creationId xmlns:a16="http://schemas.microsoft.com/office/drawing/2014/main" id="{29C80919-6872-1865-42AB-388D6FB22F06}"/>
              </a:ext>
            </a:extLst>
          </p:cNvPr>
          <p:cNvPicPr>
            <a:picLocks noChangeAspect="1"/>
          </p:cNvPicPr>
          <p:nvPr/>
        </p:nvPicPr>
        <p:blipFill rotWithShape="1">
          <a:blip r:embed="rId2"/>
          <a:srcRect t="17703"/>
          <a:stretch/>
        </p:blipFill>
        <p:spPr>
          <a:xfrm>
            <a:off x="4219989" y="7167510"/>
            <a:ext cx="9865465" cy="1952176"/>
          </a:xfrm>
          <a:prstGeom prst="rect">
            <a:avLst/>
          </a:prstGeom>
        </p:spPr>
      </p:pic>
      <p:sp>
        <p:nvSpPr>
          <p:cNvPr id="6" name="矢印: 右 5">
            <a:extLst>
              <a:ext uri="{FF2B5EF4-FFF2-40B4-BE49-F238E27FC236}">
                <a16:creationId xmlns:a16="http://schemas.microsoft.com/office/drawing/2014/main" id="{84D3F687-02A7-39BB-5C76-CC0157DD384D}"/>
              </a:ext>
            </a:extLst>
          </p:cNvPr>
          <p:cNvSpPr/>
          <p:nvPr/>
        </p:nvSpPr>
        <p:spPr>
          <a:xfrm rot="10800000">
            <a:off x="14427201" y="7601488"/>
            <a:ext cx="1265382" cy="644862"/>
          </a:xfrm>
          <a:prstGeom prst="rightArrow">
            <a:avLst/>
          </a:prstGeom>
          <a:solidFill>
            <a:srgbClr val="0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130300" rtl="0" fontAlgn="auto" latinLnBrk="0" hangingPunct="0">
              <a:lnSpc>
                <a:spcPct val="100000"/>
              </a:lnSpc>
              <a:spcBef>
                <a:spcPts val="0"/>
              </a:spcBef>
              <a:spcAft>
                <a:spcPts val="0"/>
              </a:spcAft>
              <a:buClrTx/>
              <a:buSzTx/>
              <a:buFontTx/>
              <a:buNone/>
              <a:tabLst/>
            </a:pPr>
            <a:endParaRPr kumimoji="0" lang="ja-JP" altLang="en-US" sz="3200" b="0" i="0" u="none" strike="noStrike" cap="none" spc="0" normalizeH="0" baseline="0">
              <a:ln>
                <a:noFill/>
              </a:ln>
              <a:solidFill>
                <a:srgbClr val="FFFFFF"/>
              </a:solidFill>
              <a:effectLst/>
              <a:uFillTx/>
              <a:latin typeface="Graphik"/>
              <a:ea typeface="Graphik"/>
              <a:cs typeface="Graphik"/>
              <a:sym typeface="Graphik"/>
            </a:endParaRPr>
          </a:p>
        </p:txBody>
      </p:sp>
      <p:sp>
        <p:nvSpPr>
          <p:cNvPr id="7" name="入力データに対してカーネルと呼ばれる小さな行列をスライドさせながら学習させる手法">
            <a:extLst>
              <a:ext uri="{FF2B5EF4-FFF2-40B4-BE49-F238E27FC236}">
                <a16:creationId xmlns:a16="http://schemas.microsoft.com/office/drawing/2014/main" id="{BD3165C9-59FC-F5FE-CA91-E934B52F7E20}"/>
              </a:ext>
            </a:extLst>
          </p:cNvPr>
          <p:cNvSpPr txBox="1"/>
          <p:nvPr/>
        </p:nvSpPr>
        <p:spPr>
          <a:xfrm>
            <a:off x="16034329" y="7659124"/>
            <a:ext cx="7116618" cy="5457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lgn="l">
              <a:defRPr sz="4500"/>
            </a:lvl1pPr>
          </a:lstStyle>
          <a:p>
            <a:r>
              <a:rPr lang="ja-JP" altLang="en-US" sz="3200" dirty="0">
                <a:latin typeface="Hiragino Maru Gothic ProN W4" panose="020F0400000000000000" pitchFamily="34" charset="-128"/>
                <a:ea typeface="Hiragino Maru Gothic ProN W4" panose="020F0400000000000000" pitchFamily="34" charset="-128"/>
              </a:rPr>
              <a:t>この目盛りを消してください</a:t>
            </a:r>
            <a:endParaRPr lang="en-US" altLang="ja-JP" sz="3200" dirty="0">
              <a:latin typeface="Hiragino Maru Gothic ProN W4" panose="020F0400000000000000" pitchFamily="34" charset="-128"/>
              <a:ea typeface="Hiragino Maru Gothic ProN W4" panose="020F0400000000000000" pitchFamily="34" charset="-128"/>
            </a:endParaRPr>
          </a:p>
        </p:txBody>
      </p:sp>
    </p:spTree>
    <p:extLst>
      <p:ext uri="{BB962C8B-B14F-4D97-AF65-F5344CB8AC3E}">
        <p14:creationId xmlns:p14="http://schemas.microsoft.com/office/powerpoint/2010/main" val="201438540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2E5CF793-1623-FAC1-29DA-63DAC441581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987618" y="2149792"/>
            <a:ext cx="7882399" cy="5191094"/>
          </a:xfrm>
          <a:prstGeom prst="rect">
            <a:avLst/>
          </a:prstGeom>
        </p:spPr>
      </p:pic>
      <p:pic>
        <p:nvPicPr>
          <p:cNvPr id="9" name="図 8">
            <a:extLst>
              <a:ext uri="{FF2B5EF4-FFF2-40B4-BE49-F238E27FC236}">
                <a16:creationId xmlns:a16="http://schemas.microsoft.com/office/drawing/2014/main" id="{D2039F2C-11B6-0EA5-189F-D1A27DA85F8E}"/>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Lst>
          </a:blip>
          <a:stretch>
            <a:fillRect/>
          </a:stretch>
        </p:blipFill>
        <p:spPr>
          <a:xfrm>
            <a:off x="1101935" y="7862119"/>
            <a:ext cx="7768082" cy="5104740"/>
          </a:xfrm>
          <a:prstGeom prst="rect">
            <a:avLst/>
          </a:prstGeom>
        </p:spPr>
      </p:pic>
      <p:sp>
        <p:nvSpPr>
          <p:cNvPr id="10" name="テキスト ボックス 9">
            <a:extLst>
              <a:ext uri="{FF2B5EF4-FFF2-40B4-BE49-F238E27FC236}">
                <a16:creationId xmlns:a16="http://schemas.microsoft.com/office/drawing/2014/main" id="{36D04447-4ACE-0E35-53D4-F4F4E2223D91}"/>
              </a:ext>
            </a:extLst>
          </p:cNvPr>
          <p:cNvSpPr txBox="1"/>
          <p:nvPr/>
        </p:nvSpPr>
        <p:spPr>
          <a:xfrm>
            <a:off x="2145170" y="1070491"/>
            <a:ext cx="7276232" cy="5457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lang="ja-JP" altLang="en-US" sz="3200" dirty="0"/>
              <a:t>試しにやった</a:t>
            </a:r>
            <a:r>
              <a:rPr lang="en-US" altLang="ja-JP" sz="3200" dirty="0"/>
              <a:t>MLP</a:t>
            </a:r>
            <a:r>
              <a:rPr kumimoji="0" lang="ja-JP" altLang="en-US"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では精度</a:t>
            </a:r>
            <a:r>
              <a:rPr kumimoji="0" lang="en-US" altLang="ja-JP"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45%</a:t>
            </a:r>
            <a:r>
              <a:rPr kumimoji="0" lang="ja-JP" altLang="en-US"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でした</a:t>
            </a:r>
          </a:p>
        </p:txBody>
      </p:sp>
      <p:sp>
        <p:nvSpPr>
          <p:cNvPr id="11" name="テキスト ボックス 10">
            <a:extLst>
              <a:ext uri="{FF2B5EF4-FFF2-40B4-BE49-F238E27FC236}">
                <a16:creationId xmlns:a16="http://schemas.microsoft.com/office/drawing/2014/main" id="{DE584209-C6EE-058B-4A6C-E2A025A2BDAE}"/>
              </a:ext>
            </a:extLst>
          </p:cNvPr>
          <p:cNvSpPr txBox="1"/>
          <p:nvPr/>
        </p:nvSpPr>
        <p:spPr>
          <a:xfrm>
            <a:off x="14220772" y="931656"/>
            <a:ext cx="6539911" cy="98898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試しにやった</a:t>
            </a:r>
            <a:r>
              <a:rPr kumimoji="0" lang="en-US" altLang="ja-JP"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CNN</a:t>
            </a:r>
            <a:r>
              <a:rPr kumimoji="0" lang="ja-JP" altLang="en-US"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ではエポック</a:t>
            </a:r>
            <a:r>
              <a:rPr kumimoji="0" lang="en-US" altLang="ja-JP"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15</a:t>
            </a:r>
            <a:r>
              <a:rPr kumimoji="0" lang="ja-JP" altLang="en-US"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rPr>
              <a:t>で</a:t>
            </a:r>
            <a:r>
              <a:rPr lang="ja-JP" altLang="en-US" sz="3200" dirty="0"/>
              <a:t>精度</a:t>
            </a:r>
            <a:r>
              <a:rPr lang="en-US" altLang="ja-JP" sz="3200" dirty="0"/>
              <a:t>75%</a:t>
            </a:r>
            <a:r>
              <a:rPr lang="ja-JP" altLang="en-US" sz="3200" dirty="0"/>
              <a:t>ぐらいでした</a:t>
            </a:r>
            <a:endParaRPr kumimoji="0" lang="ja-JP" altLang="en-US" sz="3200" b="0" i="0" u="none" strike="noStrike" cap="none" spc="0" normalizeH="0" baseline="0" dirty="0">
              <a:ln>
                <a:noFill/>
              </a:ln>
              <a:solidFill>
                <a:srgbClr val="000000"/>
              </a:solidFill>
              <a:effectLst/>
              <a:uFillTx/>
              <a:latin typeface="Canela Text Regular"/>
              <a:ea typeface="Canela Text Regular"/>
              <a:cs typeface="Canela Text Regular"/>
              <a:sym typeface="Canela Text Regular"/>
            </a:endParaRPr>
          </a:p>
        </p:txBody>
      </p:sp>
      <p:pic>
        <p:nvPicPr>
          <p:cNvPr id="2" name="図 1">
            <a:extLst>
              <a:ext uri="{FF2B5EF4-FFF2-40B4-BE49-F238E27FC236}">
                <a16:creationId xmlns:a16="http://schemas.microsoft.com/office/drawing/2014/main" id="{E70D117B-DE0C-C11F-474B-583DAE195E11}"/>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contrast="-40000"/>
                    </a14:imgEffect>
                  </a14:imgLayer>
                </a14:imgProps>
              </a:ext>
            </a:extLst>
          </a:blip>
          <a:stretch>
            <a:fillRect/>
          </a:stretch>
        </p:blipFill>
        <p:spPr>
          <a:xfrm>
            <a:off x="13313535" y="2226848"/>
            <a:ext cx="8066260" cy="5261580"/>
          </a:xfrm>
          <a:prstGeom prst="rect">
            <a:avLst/>
          </a:prstGeom>
        </p:spPr>
      </p:pic>
      <p:pic>
        <p:nvPicPr>
          <p:cNvPr id="3" name="図 2">
            <a:extLst>
              <a:ext uri="{FF2B5EF4-FFF2-40B4-BE49-F238E27FC236}">
                <a16:creationId xmlns:a16="http://schemas.microsoft.com/office/drawing/2014/main" id="{9954E04F-FDEF-FC31-DE0D-6413B8CD5541}"/>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20000" contrast="-40000"/>
                    </a14:imgEffect>
                  </a14:imgLayer>
                </a14:imgProps>
              </a:ext>
            </a:extLst>
          </a:blip>
          <a:stretch>
            <a:fillRect/>
          </a:stretch>
        </p:blipFill>
        <p:spPr>
          <a:xfrm>
            <a:off x="13601660" y="8016231"/>
            <a:ext cx="7778133" cy="5178077"/>
          </a:xfrm>
          <a:prstGeom prst="rect">
            <a:avLst/>
          </a:prstGeom>
        </p:spPr>
      </p:pic>
    </p:spTree>
    <p:extLst>
      <p:ext uri="{BB962C8B-B14F-4D97-AF65-F5344CB8AC3E}">
        <p14:creationId xmlns:p14="http://schemas.microsoft.com/office/powerpoint/2010/main" val="107122398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入力データに対してカーネルと呼ばれる小さな行列をスライドさせながら学習させる手法"/>
          <p:cNvSpPr txBox="1"/>
          <p:nvPr/>
        </p:nvSpPr>
        <p:spPr>
          <a:xfrm>
            <a:off x="1556392" y="668987"/>
            <a:ext cx="8343631" cy="6011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sz="3600" dirty="0"/>
              <a:t>・</a:t>
            </a:r>
            <a:r>
              <a:rPr lang="en-US" altLang="ja-JP" sz="3600" dirty="0"/>
              <a:t>1</a:t>
            </a:r>
            <a:r>
              <a:rPr lang="ja-JP" altLang="en-US" sz="3600" dirty="0"/>
              <a:t>グループ</a:t>
            </a:r>
            <a:r>
              <a:rPr lang="en-US" altLang="ja-JP" sz="3600" dirty="0"/>
              <a:t>6</a:t>
            </a:r>
            <a:r>
              <a:rPr lang="ja-JP" altLang="en-US" sz="3600" dirty="0"/>
              <a:t>～</a:t>
            </a:r>
            <a:r>
              <a:rPr lang="en-US" altLang="ja-JP" sz="3600" dirty="0"/>
              <a:t>7</a:t>
            </a:r>
            <a:r>
              <a:rPr lang="ja-JP" altLang="en-US" sz="3600" dirty="0"/>
              <a:t>人（計</a:t>
            </a:r>
            <a:r>
              <a:rPr lang="en-US" altLang="ja-JP" sz="3600" dirty="0"/>
              <a:t>29</a:t>
            </a:r>
            <a:r>
              <a:rPr lang="ja-JP" altLang="en-US" sz="3600" dirty="0"/>
              <a:t>～</a:t>
            </a:r>
            <a:r>
              <a:rPr lang="en-US" altLang="ja-JP" sz="3600" dirty="0"/>
              <a:t>25</a:t>
            </a:r>
            <a:r>
              <a:rPr lang="ja-JP" altLang="en-US" sz="3600" dirty="0"/>
              <a:t>グループ</a:t>
            </a:r>
            <a:r>
              <a:rPr lang="en-US" altLang="ja-JP" sz="3600" dirty="0"/>
              <a:t>)</a:t>
            </a:r>
          </a:p>
        </p:txBody>
      </p:sp>
      <p:sp>
        <p:nvSpPr>
          <p:cNvPr id="13" name="入力データに対してカーネルと呼ばれる小さな行列をスライドさせながら学習させる手法">
            <a:extLst>
              <a:ext uri="{FF2B5EF4-FFF2-40B4-BE49-F238E27FC236}">
                <a16:creationId xmlns:a16="http://schemas.microsoft.com/office/drawing/2014/main" id="{CC60892E-1156-4E18-8E69-107FB446998B}"/>
              </a:ext>
            </a:extLst>
          </p:cNvPr>
          <p:cNvSpPr txBox="1"/>
          <p:nvPr/>
        </p:nvSpPr>
        <p:spPr>
          <a:xfrm>
            <a:off x="2249410" y="2764965"/>
            <a:ext cx="19046881" cy="30941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sz="3600" dirty="0"/>
              <a:t>・グループとして</a:t>
            </a:r>
            <a:r>
              <a:rPr lang="en-US" altLang="ja-JP" sz="3600" dirty="0"/>
              <a:t>1</a:t>
            </a:r>
            <a:r>
              <a:rPr lang="ja-JP" altLang="en-US" sz="3600" dirty="0"/>
              <a:t>つの答えにしてもらい、各自が提出</a:t>
            </a:r>
            <a:endParaRPr lang="en-US" altLang="ja-JP" sz="3600" dirty="0"/>
          </a:p>
          <a:p>
            <a:r>
              <a:rPr lang="ja-JP" altLang="en-US" sz="3600" dirty="0"/>
              <a:t>・</a:t>
            </a:r>
            <a:r>
              <a:rPr lang="en-US" altLang="ja-JP" sz="3600" dirty="0"/>
              <a:t>MLP</a:t>
            </a:r>
            <a:r>
              <a:rPr lang="ja-JP" altLang="en-US" sz="3600" dirty="0"/>
              <a:t>と</a:t>
            </a:r>
            <a:r>
              <a:rPr lang="en-US" altLang="ja-JP" sz="3600" dirty="0"/>
              <a:t>CNN</a:t>
            </a:r>
            <a:r>
              <a:rPr lang="ja-JP" altLang="en-US" sz="3600" dirty="0"/>
              <a:t>の学習時</a:t>
            </a:r>
            <a:r>
              <a:rPr lang="en-US" altLang="ja-JP" sz="3600" dirty="0"/>
              <a:t>(</a:t>
            </a:r>
            <a:r>
              <a:rPr lang="ja-JP" altLang="en-US" sz="3600" dirty="0"/>
              <a:t>特に</a:t>
            </a:r>
            <a:r>
              <a:rPr lang="en-US" altLang="ja-JP" sz="3600" dirty="0"/>
              <a:t>CNN)</a:t>
            </a:r>
            <a:r>
              <a:rPr lang="ja-JP" altLang="en-US" sz="3600" dirty="0"/>
              <a:t>が時間がかかるので、手分けすることを推奨</a:t>
            </a:r>
            <a:endParaRPr lang="en-US" altLang="ja-JP" sz="3600" dirty="0"/>
          </a:p>
          <a:p>
            <a:r>
              <a:rPr lang="ja-JP" altLang="en-US" sz="3600" dirty="0"/>
              <a:t>　　案</a:t>
            </a:r>
            <a:r>
              <a:rPr lang="en-US" altLang="ja-JP" sz="3600" dirty="0"/>
              <a:t>1) </a:t>
            </a:r>
            <a:r>
              <a:rPr lang="ja-JP" altLang="en-US" sz="3600" dirty="0"/>
              <a:t>みんなでモデルを作る、</a:t>
            </a:r>
            <a:r>
              <a:rPr lang="en-US" altLang="ja-JP" sz="3600" dirty="0"/>
              <a:t>1</a:t>
            </a:r>
            <a:r>
              <a:rPr lang="ja-JP" altLang="en-US" sz="3600" dirty="0"/>
              <a:t>～</a:t>
            </a:r>
            <a:r>
              <a:rPr lang="en-US" altLang="ja-JP" sz="3600" dirty="0"/>
              <a:t>2</a:t>
            </a:r>
            <a:r>
              <a:rPr lang="ja-JP" altLang="en-US" sz="3600" dirty="0"/>
              <a:t>人の</a:t>
            </a:r>
            <a:r>
              <a:rPr lang="en-US" altLang="ja-JP" sz="3600" dirty="0"/>
              <a:t>PC</a:t>
            </a:r>
            <a:r>
              <a:rPr lang="ja-JP" altLang="en-US" sz="3600" dirty="0"/>
              <a:t>で実行</a:t>
            </a:r>
            <a:r>
              <a:rPr lang="en-US" altLang="ja-JP" sz="3600" dirty="0"/>
              <a:t>(</a:t>
            </a:r>
            <a:r>
              <a:rPr lang="ja-JP" altLang="en-US" sz="3600" dirty="0"/>
              <a:t>一番サクサク動く</a:t>
            </a:r>
            <a:r>
              <a:rPr lang="en-US" altLang="ja-JP" sz="3600" dirty="0"/>
              <a:t>PC</a:t>
            </a:r>
            <a:r>
              <a:rPr lang="ja-JP" altLang="en-US" sz="3600" dirty="0"/>
              <a:t>を探す？</a:t>
            </a:r>
            <a:r>
              <a:rPr lang="en-US" altLang="ja-JP" sz="3600" dirty="0"/>
              <a:t>)</a:t>
            </a:r>
          </a:p>
          <a:p>
            <a:r>
              <a:rPr lang="ja-JP" altLang="en-US" sz="3600" dirty="0"/>
              <a:t>　　　    待つ間に画像の表示方法を考える</a:t>
            </a:r>
            <a:endParaRPr lang="en-US" altLang="ja-JP" sz="3600" dirty="0"/>
          </a:p>
          <a:p>
            <a:r>
              <a:rPr lang="ja-JP" altLang="en-US" sz="3600" dirty="0"/>
              <a:t>　　　    学習中の学生は調べものをする、提案するなど</a:t>
            </a:r>
            <a:endParaRPr lang="en-US" altLang="ja-JP" sz="3600" dirty="0"/>
          </a:p>
          <a:p>
            <a:r>
              <a:rPr lang="ja-JP" altLang="en-US" sz="3600" dirty="0"/>
              <a:t>　　案</a:t>
            </a:r>
            <a:r>
              <a:rPr lang="en-US" altLang="ja-JP" sz="3600" dirty="0"/>
              <a:t>2) </a:t>
            </a:r>
            <a:r>
              <a:rPr lang="ja-JP" altLang="en-US" sz="3600" dirty="0"/>
              <a:t>みんなで一斉に取り組む、実行する際にグループ内でモデルを調整して比較しあう</a:t>
            </a:r>
            <a:endParaRPr lang="en-US" altLang="ja-JP" sz="3600" dirty="0"/>
          </a:p>
        </p:txBody>
      </p:sp>
      <p:sp>
        <p:nvSpPr>
          <p:cNvPr id="14" name="入力データに対してカーネルと呼ばれる小さな行列をスライドさせながら学習させる手法">
            <a:extLst>
              <a:ext uri="{FF2B5EF4-FFF2-40B4-BE49-F238E27FC236}">
                <a16:creationId xmlns:a16="http://schemas.microsoft.com/office/drawing/2014/main" id="{77D14B4E-5B43-435B-857C-ADB689B91787}"/>
              </a:ext>
            </a:extLst>
          </p:cNvPr>
          <p:cNvSpPr txBox="1"/>
          <p:nvPr/>
        </p:nvSpPr>
        <p:spPr>
          <a:xfrm>
            <a:off x="2533376" y="6484262"/>
            <a:ext cx="17184191" cy="2595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sz="3600" dirty="0"/>
              <a:t>問４，５は時間内で一番良い結果のものを提出してもらっても勿論大丈夫ですし、</a:t>
            </a:r>
            <a:endParaRPr lang="en-US" altLang="ja-JP" sz="3600" dirty="0"/>
          </a:p>
          <a:p>
            <a:r>
              <a:rPr lang="ja-JP" altLang="en-US" sz="3600" dirty="0"/>
              <a:t>時間外にさらに取り組んでもらっても大丈夫です。</a:t>
            </a:r>
            <a:endParaRPr lang="en-US" altLang="ja-JP" sz="3600" dirty="0"/>
          </a:p>
          <a:p>
            <a:r>
              <a:rPr lang="ja-JP" altLang="en-US" sz="3600" dirty="0"/>
              <a:t>期限はいつもの課題同様、翌週の日曜日までとします。</a:t>
            </a:r>
            <a:endParaRPr lang="en-US" altLang="ja-JP" sz="3600" dirty="0"/>
          </a:p>
          <a:p>
            <a:r>
              <a:rPr lang="ja-JP" altLang="en-US" sz="3600" dirty="0"/>
              <a:t>精度が高いグループには加点されます。</a:t>
            </a:r>
            <a:endParaRPr lang="en-US" altLang="ja-JP" sz="3600" dirty="0"/>
          </a:p>
          <a:p>
            <a:r>
              <a:rPr lang="en-US" altLang="ja-JP" sz="3600" dirty="0"/>
              <a:t>※</a:t>
            </a:r>
            <a:r>
              <a:rPr lang="ja-JP" altLang="en-US" sz="3600" dirty="0"/>
              <a:t>全員が内容を理解するように努めてください</a:t>
            </a:r>
            <a:endParaRPr lang="en-US" altLang="ja-JP" sz="3600" dirty="0"/>
          </a:p>
        </p:txBody>
      </p:sp>
      <p:sp>
        <p:nvSpPr>
          <p:cNvPr id="2" name="入力データに対してカーネルと呼ばれる小さな行列をスライドさせながら学習させる手法">
            <a:extLst>
              <a:ext uri="{FF2B5EF4-FFF2-40B4-BE49-F238E27FC236}">
                <a16:creationId xmlns:a16="http://schemas.microsoft.com/office/drawing/2014/main" id="{BCACE38B-D8FA-ED3F-DC5C-799D7C8DD293}"/>
              </a:ext>
            </a:extLst>
          </p:cNvPr>
          <p:cNvSpPr txBox="1"/>
          <p:nvPr/>
        </p:nvSpPr>
        <p:spPr>
          <a:xfrm>
            <a:off x="1556392" y="1665177"/>
            <a:ext cx="4257576" cy="10997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sz="3600" dirty="0"/>
              <a:t>・取り組み方は自由</a:t>
            </a:r>
            <a:endParaRPr lang="en-US" altLang="ja-JP" sz="3600" dirty="0"/>
          </a:p>
          <a:p>
            <a:r>
              <a:rPr lang="ja-JP" altLang="en-US" sz="3600" dirty="0"/>
              <a:t>　</a:t>
            </a:r>
            <a:endParaRPr lang="en-US" altLang="ja-JP" sz="3600" dirty="0"/>
          </a:p>
        </p:txBody>
      </p:sp>
      <p:sp>
        <p:nvSpPr>
          <p:cNvPr id="3" name="入力データに対してカーネルと呼ばれる小さな行列をスライドさせながら学習させる手法">
            <a:extLst>
              <a:ext uri="{FF2B5EF4-FFF2-40B4-BE49-F238E27FC236}">
                <a16:creationId xmlns:a16="http://schemas.microsoft.com/office/drawing/2014/main" id="{06E7DFF8-2C75-B05D-0CD9-5FDF8DBBF558}"/>
              </a:ext>
            </a:extLst>
          </p:cNvPr>
          <p:cNvSpPr txBox="1"/>
          <p:nvPr/>
        </p:nvSpPr>
        <p:spPr>
          <a:xfrm>
            <a:off x="1728671" y="9921161"/>
            <a:ext cx="19723348" cy="7258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lgn="l">
              <a:defRPr sz="4500"/>
            </a:lvl1pPr>
          </a:lstStyle>
          <a:p>
            <a:r>
              <a:rPr lang="ja-JP" altLang="en-US" dirty="0"/>
              <a:t>時間外になる可能性もあるのでグループ内の連絡先は交換しておきましょう</a:t>
            </a:r>
            <a:endParaRPr lang="en-US" altLang="ja-JP" dirty="0"/>
          </a:p>
        </p:txBody>
      </p:sp>
      <p:sp>
        <p:nvSpPr>
          <p:cNvPr id="4" name="テキスト ボックス 3">
            <a:extLst>
              <a:ext uri="{FF2B5EF4-FFF2-40B4-BE49-F238E27FC236}">
                <a16:creationId xmlns:a16="http://schemas.microsoft.com/office/drawing/2014/main" id="{A793B053-3B49-EDB0-7DD4-E72920076A86}"/>
              </a:ext>
            </a:extLst>
          </p:cNvPr>
          <p:cNvSpPr txBox="1"/>
          <p:nvPr/>
        </p:nvSpPr>
        <p:spPr>
          <a:xfrm>
            <a:off x="2533376" y="11543474"/>
            <a:ext cx="19937895" cy="15983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2438400" rtl="0" fontAlgn="auto" latinLnBrk="0" hangingPunct="0">
              <a:lnSpc>
                <a:spcPct val="90000"/>
              </a:lnSpc>
              <a:spcBef>
                <a:spcPts val="0"/>
              </a:spcBef>
              <a:spcAft>
                <a:spcPts val="0"/>
              </a:spcAft>
              <a:buClrTx/>
              <a:buSzTx/>
              <a:buFontTx/>
              <a:buNone/>
              <a:tabLst/>
            </a:pPr>
            <a:r>
              <a:rPr kumimoji="0" lang="ja-JP" altLang="en-US" sz="54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次回の応用</a:t>
            </a:r>
            <a:r>
              <a:rPr kumimoji="0" lang="en-US" altLang="ja-JP" sz="54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9</a:t>
            </a:r>
            <a:r>
              <a:rPr kumimoji="0" lang="ja-JP" altLang="en-US" sz="54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は来週月曜日にアップロードします</a:t>
            </a:r>
            <a:endParaRPr kumimoji="0" lang="en-US" altLang="ja-JP" sz="54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a:p>
            <a:pPr marL="0" marR="0" indent="0" algn="ctr" defTabSz="2438400" rtl="0" fontAlgn="auto" latinLnBrk="0" hangingPunct="0">
              <a:lnSpc>
                <a:spcPct val="90000"/>
              </a:lnSpc>
              <a:spcBef>
                <a:spcPts val="0"/>
              </a:spcBef>
              <a:spcAft>
                <a:spcPts val="0"/>
              </a:spcAft>
              <a:buClrTx/>
              <a:buSzTx/>
              <a:buFontTx/>
              <a:buNone/>
              <a:tabLst/>
            </a:pPr>
            <a:r>
              <a:rPr kumimoji="0" lang="en-US" altLang="ja-JP" sz="54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a:t>
            </a:r>
            <a:r>
              <a:rPr kumimoji="0" lang="ja-JP" altLang="en-US" sz="54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課題期限は</a:t>
            </a:r>
            <a:r>
              <a:rPr kumimoji="0" lang="en-US" altLang="ja-JP" sz="54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1/15</a:t>
            </a:r>
            <a:r>
              <a:rPr kumimoji="0" lang="ja-JP" altLang="en-US" sz="54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までです</a:t>
            </a:r>
            <a:r>
              <a:rPr kumimoji="0" lang="en-US" altLang="ja-JP" sz="54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rPr>
              <a:t>)</a:t>
            </a:r>
            <a:endParaRPr kumimoji="0" lang="ja-JP" altLang="en-US" sz="5400" b="0" i="0" u="none" strike="noStrike" cap="none" spc="0" normalizeH="0" baseline="0">
              <a:ln>
                <a:noFill/>
              </a:ln>
              <a:solidFill>
                <a:srgbClr val="000000"/>
              </a:solidFill>
              <a:effectLst/>
              <a:uFillTx/>
              <a:latin typeface="Hiragino Maru Gothic ProN W4" panose="020F0400000000000000" pitchFamily="34" charset="-128"/>
              <a:ea typeface="Hiragino Maru Gothic ProN W4" panose="020F0400000000000000" pitchFamily="34" charset="-128"/>
              <a:sym typeface="Canela Text Regular"/>
            </a:endParaRPr>
          </a:p>
        </p:txBody>
      </p:sp>
    </p:spTree>
    <p:extLst>
      <p:ext uri="{BB962C8B-B14F-4D97-AF65-F5344CB8AC3E}">
        <p14:creationId xmlns:p14="http://schemas.microsoft.com/office/powerpoint/2010/main" val="679669337"/>
      </p:ext>
    </p:extLst>
  </p:cSld>
  <p:clrMapOvr>
    <a:masterClrMapping/>
  </p:clrMapOvr>
  <p:transition spd="med"/>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8474</TotalTime>
  <Words>1540</Words>
  <Application>Microsoft Macintosh PowerPoint</Application>
  <PresentationFormat>ユーザー設定</PresentationFormat>
  <Paragraphs>173</Paragraphs>
  <Slides>13</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13</vt:i4>
      </vt:variant>
    </vt:vector>
  </HeadingPairs>
  <TitlesOfParts>
    <vt:vector size="25" baseType="lpstr">
      <vt:lpstr>Hiragino Maru Gothic ProN W4</vt:lpstr>
      <vt:lpstr>ヒラギノ角ゴ ProN W3</vt:lpstr>
      <vt:lpstr>ヒラギノ角ゴ ProN W6</vt:lpstr>
      <vt:lpstr>Canela Bold</vt:lpstr>
      <vt:lpstr>Canela Deck Regular</vt:lpstr>
      <vt:lpstr>Canela Regular</vt:lpstr>
      <vt:lpstr>Canela Text Regular</vt:lpstr>
      <vt:lpstr>Graphik</vt:lpstr>
      <vt:lpstr>Graphik-Medium</vt:lpstr>
      <vt:lpstr>Graphik-SemiboldItalic</vt:lpstr>
      <vt:lpstr>Helvetica Neue Light</vt:lpstr>
      <vt:lpstr>23_ClassicWhite</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須藤毅顕</dc:creator>
  <cp:lastModifiedBy>須藤　毅顕</cp:lastModifiedBy>
  <cp:revision>34</cp:revision>
  <dcterms:modified xsi:type="dcterms:W3CDTF">2024-07-24T15:08:57Z</dcterms:modified>
</cp:coreProperties>
</file>