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319" r:id="rId2"/>
    <p:sldId id="326" r:id="rId3"/>
    <p:sldId id="320" r:id="rId4"/>
    <p:sldId id="280" r:id="rId5"/>
    <p:sldId id="281" r:id="rId6"/>
    <p:sldId id="282" r:id="rId7"/>
    <p:sldId id="284" r:id="rId8"/>
    <p:sldId id="309" r:id="rId9"/>
    <p:sldId id="327" r:id="rId10"/>
    <p:sldId id="329" r:id="rId11"/>
    <p:sldId id="330" r:id="rId12"/>
    <p:sldId id="332" r:id="rId13"/>
    <p:sldId id="333" r:id="rId14"/>
    <p:sldId id="285" r:id="rId15"/>
    <p:sldId id="286" r:id="rId16"/>
    <p:sldId id="287" r:id="rId17"/>
    <p:sldId id="288" r:id="rId18"/>
    <p:sldId id="289" r:id="rId19"/>
    <p:sldId id="292" r:id="rId20"/>
    <p:sldId id="293" r:id="rId21"/>
    <p:sldId id="294" r:id="rId22"/>
    <p:sldId id="334" r:id="rId23"/>
    <p:sldId id="295" r:id="rId24"/>
    <p:sldId id="296" r:id="rId25"/>
    <p:sldId id="297" r:id="rId26"/>
    <p:sldId id="298" r:id="rId27"/>
    <p:sldId id="299" r:id="rId28"/>
    <p:sldId id="325" r:id="rId29"/>
    <p:sldId id="360" r:id="rId30"/>
    <p:sldId id="359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04" y="2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4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タイトルテキスト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2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タイトルテキスト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タイトルテキスト</a:t>
            </a:r>
          </a:p>
        </p:txBody>
      </p:sp>
      <p:sp>
        <p:nvSpPr>
          <p:cNvPr id="40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7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7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532204087_1355x1355.jpg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532241774_2880x1920.jpg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CB3E690-1BF8-467E-8BDC-A035E2EE258B}"/>
              </a:ext>
            </a:extLst>
          </p:cNvPr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129" name="四角形"/>
          <p:cNvSpPr/>
          <p:nvPr/>
        </p:nvSpPr>
        <p:spPr>
          <a:xfrm rot="19864283">
            <a:off x="7058061" y="8221405"/>
            <a:ext cx="21850129" cy="9322709"/>
          </a:xfrm>
          <a:prstGeom prst="rect">
            <a:avLst/>
          </a:prstGeom>
          <a:solidFill>
            <a:srgbClr val="0D48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130" name="医療とAI・ビッグデータ応用"/>
          <p:cNvSpPr txBox="1"/>
          <p:nvPr/>
        </p:nvSpPr>
        <p:spPr>
          <a:xfrm>
            <a:off x="1817715" y="1156659"/>
            <a:ext cx="16586201" cy="1371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t>医療とAI・ビッグデータ応用</a:t>
            </a:r>
          </a:p>
        </p:txBody>
      </p:sp>
      <p:sp>
        <p:nvSpPr>
          <p:cNvPr id="131" name="統合教育機構…"/>
          <p:cNvSpPr txBox="1"/>
          <p:nvPr/>
        </p:nvSpPr>
        <p:spPr>
          <a:xfrm>
            <a:off x="16990324" y="9884538"/>
            <a:ext cx="5524501" cy="236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統合教育機構</a:t>
            </a:r>
          </a:p>
          <a:p>
            <a:pPr>
              <a:defRPr sz="71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pPr>
            <a:r>
              <a:t>須藤毅顕</a:t>
            </a:r>
          </a:p>
        </p:txBody>
      </p:sp>
      <p:sp>
        <p:nvSpPr>
          <p:cNvPr id="132" name="①MNISTの読み込みと加工"/>
          <p:cNvSpPr txBox="1"/>
          <p:nvPr/>
        </p:nvSpPr>
        <p:spPr>
          <a:xfrm>
            <a:off x="922927" y="2969087"/>
            <a:ext cx="17777304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FFFFFF"/>
                </a:solidFill>
                <a:latin typeface="ヒラギノ丸ゴ ProN W4"/>
                <a:ea typeface="ヒラギノ丸ゴ ProN W4"/>
                <a:cs typeface="ヒラギノ丸ゴ ProN W4"/>
                <a:sym typeface="ヒラギノ丸ゴ ProN W4"/>
              </a:defRPr>
            </a:lvl1pPr>
          </a:lstStyle>
          <a:p>
            <a:r>
              <a:rPr lang="en-US" altLang="ja-JP" dirty="0"/>
              <a:t>③</a:t>
            </a:r>
            <a:r>
              <a:rPr dirty="0" err="1"/>
              <a:t>MNISTの読み込みと</a:t>
            </a:r>
            <a:r>
              <a:rPr lang="ja-JP" altLang="en-US" dirty="0" err="1"/>
              <a:t>前処理</a:t>
            </a: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2977F83-96C8-5EB7-2D36-D7C9B355E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88" y="8822622"/>
            <a:ext cx="5899980" cy="4267731"/>
          </a:xfrm>
          <a:prstGeom prst="rect">
            <a:avLst/>
          </a:prstGeom>
        </p:spPr>
      </p:pic>
      <p:pic>
        <p:nvPicPr>
          <p:cNvPr id="4" name="図 3" descr="QR コード&#10;&#10;自動的に生成された説明">
            <a:extLst>
              <a:ext uri="{FF2B5EF4-FFF2-40B4-BE49-F238E27FC236}">
                <a16:creationId xmlns:a16="http://schemas.microsoft.com/office/drawing/2014/main" id="{B7C62DCE-3A48-B95E-7C0C-F754F4FC1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2" y="10079665"/>
            <a:ext cx="3010688" cy="301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5673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スクリーンショット 2021-12-07 7.36.14.png" descr="スクリーンショット 2021-12-07 7.36.14.png"/>
          <p:cNvPicPr>
            <a:picLocks noChangeAspect="1"/>
          </p:cNvPicPr>
          <p:nvPr/>
        </p:nvPicPr>
        <p:blipFill>
          <a:blip r:embed="rId2"/>
          <a:srcRect b="60800"/>
          <a:stretch>
            <a:fillRect/>
          </a:stretch>
        </p:blipFill>
        <p:spPr>
          <a:xfrm>
            <a:off x="2488803" y="1595277"/>
            <a:ext cx="19406390" cy="4589249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for文"/>
          <p:cNvSpPr txBox="1"/>
          <p:nvPr/>
        </p:nvSpPr>
        <p:spPr>
          <a:xfrm>
            <a:off x="11210543" y="737220"/>
            <a:ext cx="196291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for文　</a:t>
            </a:r>
          </a:p>
        </p:txBody>
      </p:sp>
      <p:sp>
        <p:nvSpPr>
          <p:cNvPr id="348" name="plt.subplot(1,10,i+1)…"/>
          <p:cNvSpPr txBox="1"/>
          <p:nvPr/>
        </p:nvSpPr>
        <p:spPr>
          <a:xfrm>
            <a:off x="1042055" y="7156720"/>
            <a:ext cx="7662673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plt.subplot(1,10,i+1)</a:t>
            </a:r>
          </a:p>
          <a:p>
            <a:pPr algn="l">
              <a:defRPr sz="4000"/>
            </a:pPr>
            <a:r>
              <a:t>plt.imshow(x_train[i], ‘gray’)</a:t>
            </a:r>
          </a:p>
        </p:txBody>
      </p:sp>
      <p:sp>
        <p:nvSpPr>
          <p:cNvPr id="349" name="縦に１つ、横に10個、図を書く。…"/>
          <p:cNvSpPr txBox="1"/>
          <p:nvPr/>
        </p:nvSpPr>
        <p:spPr>
          <a:xfrm>
            <a:off x="1095005" y="8865500"/>
            <a:ext cx="10715245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縦に１つ、横に10個、図を書く。</a:t>
            </a:r>
          </a:p>
          <a:p>
            <a: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i=0のなので(1,10,1)で１番左の図を指定する</a:t>
            </a:r>
          </a:p>
        </p:txBody>
      </p:sp>
      <p:sp>
        <p:nvSpPr>
          <p:cNvPr id="350" name="四角形"/>
          <p:cNvSpPr/>
          <p:nvPr/>
        </p:nvSpPr>
        <p:spPr>
          <a:xfrm>
            <a:off x="13093112" y="9063047"/>
            <a:ext cx="965428" cy="97650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51" name="四角形"/>
          <p:cNvSpPr/>
          <p:nvPr/>
        </p:nvSpPr>
        <p:spPr>
          <a:xfrm>
            <a:off x="14156738" y="9085733"/>
            <a:ext cx="965429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52" name="四角形"/>
          <p:cNvSpPr/>
          <p:nvPr/>
        </p:nvSpPr>
        <p:spPr>
          <a:xfrm>
            <a:off x="15220363" y="9063047"/>
            <a:ext cx="965429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53" name="四角形"/>
          <p:cNvSpPr/>
          <p:nvPr/>
        </p:nvSpPr>
        <p:spPr>
          <a:xfrm>
            <a:off x="16283990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54" name="四角形"/>
          <p:cNvSpPr/>
          <p:nvPr/>
        </p:nvSpPr>
        <p:spPr>
          <a:xfrm>
            <a:off x="17347615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55" name="四角形"/>
          <p:cNvSpPr/>
          <p:nvPr/>
        </p:nvSpPr>
        <p:spPr>
          <a:xfrm>
            <a:off x="18411242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56" name="四角形"/>
          <p:cNvSpPr/>
          <p:nvPr/>
        </p:nvSpPr>
        <p:spPr>
          <a:xfrm>
            <a:off x="19474867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57" name="四角形"/>
          <p:cNvSpPr/>
          <p:nvPr/>
        </p:nvSpPr>
        <p:spPr>
          <a:xfrm>
            <a:off x="20538493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58" name="四角形"/>
          <p:cNvSpPr/>
          <p:nvPr/>
        </p:nvSpPr>
        <p:spPr>
          <a:xfrm>
            <a:off x="21602118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59" name="四角形"/>
          <p:cNvSpPr/>
          <p:nvPr/>
        </p:nvSpPr>
        <p:spPr>
          <a:xfrm>
            <a:off x="22665745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60" name="x_train[0]"/>
          <p:cNvSpPr txBox="1"/>
          <p:nvPr/>
        </p:nvSpPr>
        <p:spPr>
          <a:xfrm>
            <a:off x="12210829" y="10326298"/>
            <a:ext cx="272999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x_train[0]</a:t>
            </a:r>
          </a:p>
        </p:txBody>
      </p:sp>
    </p:spTree>
    <p:extLst>
      <p:ext uri="{BB962C8B-B14F-4D97-AF65-F5344CB8AC3E}">
        <p14:creationId xmlns:p14="http://schemas.microsoft.com/office/powerpoint/2010/main" val="25497976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スクリーンショット 2021-12-07 7.36.14.png" descr="スクリーンショット 2021-12-07 7.36.14.png"/>
          <p:cNvPicPr>
            <a:picLocks noChangeAspect="1"/>
          </p:cNvPicPr>
          <p:nvPr/>
        </p:nvPicPr>
        <p:blipFill>
          <a:blip r:embed="rId2"/>
          <a:srcRect b="60800"/>
          <a:stretch>
            <a:fillRect/>
          </a:stretch>
        </p:blipFill>
        <p:spPr>
          <a:xfrm>
            <a:off x="2488803" y="1595277"/>
            <a:ext cx="19406390" cy="4589249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for文"/>
          <p:cNvSpPr txBox="1"/>
          <p:nvPr/>
        </p:nvSpPr>
        <p:spPr>
          <a:xfrm>
            <a:off x="11210543" y="737220"/>
            <a:ext cx="196291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for文　</a:t>
            </a:r>
          </a:p>
        </p:txBody>
      </p:sp>
      <p:sp>
        <p:nvSpPr>
          <p:cNvPr id="364" name="plt.subplot(1,10,i+1)…"/>
          <p:cNvSpPr txBox="1"/>
          <p:nvPr/>
        </p:nvSpPr>
        <p:spPr>
          <a:xfrm>
            <a:off x="1042055" y="7156720"/>
            <a:ext cx="7662673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plt.subplot(1,10,i+1)</a:t>
            </a:r>
          </a:p>
          <a:p>
            <a:pPr algn="l">
              <a:defRPr sz="4000"/>
            </a:pPr>
            <a:r>
              <a:t>plt.imshow(x_train[i], ‘gray’)</a:t>
            </a:r>
          </a:p>
        </p:txBody>
      </p:sp>
      <p:sp>
        <p:nvSpPr>
          <p:cNvPr id="365" name="次がi=1…"/>
          <p:cNvSpPr txBox="1"/>
          <p:nvPr/>
        </p:nvSpPr>
        <p:spPr>
          <a:xfrm>
            <a:off x="1049633" y="8847471"/>
            <a:ext cx="9213597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次がi=1</a:t>
            </a:r>
          </a:p>
          <a:p>
            <a: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(1,10,2)で左から2つ目の図を指定する</a:t>
            </a:r>
          </a:p>
          <a:p>
            <a: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plt.imshow(x_train[1], ‘gray’)</a:t>
            </a:r>
          </a:p>
        </p:txBody>
      </p:sp>
      <p:sp>
        <p:nvSpPr>
          <p:cNvPr id="366" name="四角形"/>
          <p:cNvSpPr/>
          <p:nvPr/>
        </p:nvSpPr>
        <p:spPr>
          <a:xfrm>
            <a:off x="13093112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67" name="四角形"/>
          <p:cNvSpPr/>
          <p:nvPr/>
        </p:nvSpPr>
        <p:spPr>
          <a:xfrm>
            <a:off x="14156738" y="9085733"/>
            <a:ext cx="965429" cy="931133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68" name="四角形"/>
          <p:cNvSpPr/>
          <p:nvPr/>
        </p:nvSpPr>
        <p:spPr>
          <a:xfrm>
            <a:off x="15220363" y="9063047"/>
            <a:ext cx="965429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69" name="四角形"/>
          <p:cNvSpPr/>
          <p:nvPr/>
        </p:nvSpPr>
        <p:spPr>
          <a:xfrm>
            <a:off x="16283990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0" name="四角形"/>
          <p:cNvSpPr/>
          <p:nvPr/>
        </p:nvSpPr>
        <p:spPr>
          <a:xfrm>
            <a:off x="17347615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1" name="四角形"/>
          <p:cNvSpPr/>
          <p:nvPr/>
        </p:nvSpPr>
        <p:spPr>
          <a:xfrm>
            <a:off x="18411242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2" name="四角形"/>
          <p:cNvSpPr/>
          <p:nvPr/>
        </p:nvSpPr>
        <p:spPr>
          <a:xfrm>
            <a:off x="19474867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3" name="四角形"/>
          <p:cNvSpPr/>
          <p:nvPr/>
        </p:nvSpPr>
        <p:spPr>
          <a:xfrm>
            <a:off x="20538493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4" name="四角形"/>
          <p:cNvSpPr/>
          <p:nvPr/>
        </p:nvSpPr>
        <p:spPr>
          <a:xfrm>
            <a:off x="21602118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5" name="四角形"/>
          <p:cNvSpPr/>
          <p:nvPr/>
        </p:nvSpPr>
        <p:spPr>
          <a:xfrm>
            <a:off x="22665745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6" name="x_train[1]"/>
          <p:cNvSpPr txBox="1"/>
          <p:nvPr/>
        </p:nvSpPr>
        <p:spPr>
          <a:xfrm>
            <a:off x="13274456" y="10303613"/>
            <a:ext cx="2729993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x_train[1]</a:t>
            </a:r>
          </a:p>
        </p:txBody>
      </p:sp>
    </p:spTree>
    <p:extLst>
      <p:ext uri="{BB962C8B-B14F-4D97-AF65-F5344CB8AC3E}">
        <p14:creationId xmlns:p14="http://schemas.microsoft.com/office/powerpoint/2010/main" val="28635302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スクリーンショット 2021-12-07 7.36.14.png" descr="スクリーンショット 2021-12-07 7.36.14.png"/>
          <p:cNvPicPr>
            <a:picLocks noChangeAspect="1"/>
          </p:cNvPicPr>
          <p:nvPr/>
        </p:nvPicPr>
        <p:blipFill>
          <a:blip r:embed="rId2"/>
          <a:srcRect b="60800"/>
          <a:stretch>
            <a:fillRect/>
          </a:stretch>
        </p:blipFill>
        <p:spPr>
          <a:xfrm>
            <a:off x="2488803" y="1595277"/>
            <a:ext cx="19406390" cy="4589249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for文"/>
          <p:cNvSpPr txBox="1"/>
          <p:nvPr/>
        </p:nvSpPr>
        <p:spPr>
          <a:xfrm>
            <a:off x="11210543" y="737220"/>
            <a:ext cx="196291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for文　</a:t>
            </a:r>
          </a:p>
        </p:txBody>
      </p:sp>
      <p:sp>
        <p:nvSpPr>
          <p:cNvPr id="364" name="plt.subplot(1,10,i+1)…"/>
          <p:cNvSpPr txBox="1"/>
          <p:nvPr/>
        </p:nvSpPr>
        <p:spPr>
          <a:xfrm>
            <a:off x="1042055" y="7156720"/>
            <a:ext cx="7662673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plt.subplot(1,10,i+1)</a:t>
            </a:r>
          </a:p>
          <a:p>
            <a:pPr algn="l">
              <a:defRPr sz="4000"/>
            </a:pPr>
            <a:r>
              <a:t>plt.imshow(x_train[i], ‘gray’)</a:t>
            </a:r>
          </a:p>
        </p:txBody>
      </p:sp>
      <p:sp>
        <p:nvSpPr>
          <p:cNvPr id="365" name="次がi=1…"/>
          <p:cNvSpPr txBox="1"/>
          <p:nvPr/>
        </p:nvSpPr>
        <p:spPr>
          <a:xfrm>
            <a:off x="1049633" y="8939645"/>
            <a:ext cx="10021974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ja-JP" altLang="en-US"/>
              <a:t>最後は</a:t>
            </a:r>
            <a:r>
              <a:t>i=</a:t>
            </a:r>
            <a:r>
              <a:rPr lang="en-US"/>
              <a:t>9</a:t>
            </a:r>
            <a:endParaRPr/>
          </a:p>
          <a:p>
            <a: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(1,10,</a:t>
            </a:r>
            <a:r>
              <a:rPr lang="en-US"/>
              <a:t>10</a:t>
            </a:r>
            <a:r>
              <a:t>)で左から</a:t>
            </a:r>
            <a:r>
              <a:rPr lang="en-US"/>
              <a:t>10個</a:t>
            </a:r>
            <a:r>
              <a:t>目の図を指定する</a:t>
            </a:r>
          </a:p>
          <a:p>
            <a: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plt.imshow(x_train[1], ‘gray’)</a:t>
            </a:r>
          </a:p>
        </p:txBody>
      </p:sp>
      <p:sp>
        <p:nvSpPr>
          <p:cNvPr id="366" name="四角形"/>
          <p:cNvSpPr/>
          <p:nvPr/>
        </p:nvSpPr>
        <p:spPr>
          <a:xfrm>
            <a:off x="13093112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67" name="四角形"/>
          <p:cNvSpPr/>
          <p:nvPr/>
        </p:nvSpPr>
        <p:spPr>
          <a:xfrm>
            <a:off x="14156738" y="9085733"/>
            <a:ext cx="965429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68" name="四角形"/>
          <p:cNvSpPr/>
          <p:nvPr/>
        </p:nvSpPr>
        <p:spPr>
          <a:xfrm>
            <a:off x="15220363" y="9063047"/>
            <a:ext cx="965429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69" name="四角形"/>
          <p:cNvSpPr/>
          <p:nvPr/>
        </p:nvSpPr>
        <p:spPr>
          <a:xfrm>
            <a:off x="16283990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0" name="四角形"/>
          <p:cNvSpPr/>
          <p:nvPr/>
        </p:nvSpPr>
        <p:spPr>
          <a:xfrm>
            <a:off x="17347615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1" name="四角形"/>
          <p:cNvSpPr/>
          <p:nvPr/>
        </p:nvSpPr>
        <p:spPr>
          <a:xfrm>
            <a:off x="18411242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2" name="四角形"/>
          <p:cNvSpPr/>
          <p:nvPr/>
        </p:nvSpPr>
        <p:spPr>
          <a:xfrm>
            <a:off x="19474867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3" name="四角形"/>
          <p:cNvSpPr/>
          <p:nvPr/>
        </p:nvSpPr>
        <p:spPr>
          <a:xfrm>
            <a:off x="20538493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4" name="四角形"/>
          <p:cNvSpPr/>
          <p:nvPr/>
        </p:nvSpPr>
        <p:spPr>
          <a:xfrm>
            <a:off x="21602118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5" name="四角形"/>
          <p:cNvSpPr/>
          <p:nvPr/>
        </p:nvSpPr>
        <p:spPr>
          <a:xfrm>
            <a:off x="22665745" y="9085733"/>
            <a:ext cx="965428" cy="931133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6" name="x_train[1]"/>
          <p:cNvSpPr txBox="1"/>
          <p:nvPr/>
        </p:nvSpPr>
        <p:spPr>
          <a:xfrm>
            <a:off x="21294375" y="10170752"/>
            <a:ext cx="274273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x_train[</a:t>
            </a:r>
            <a:r>
              <a:rPr lang="en-US"/>
              <a:t>9</a:t>
            </a:r>
            <a: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835584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スクリーンショット 2021-12-07 7.36.14.png" descr="スクリーンショット 2021-12-07 7.36.14.png"/>
          <p:cNvPicPr>
            <a:picLocks noChangeAspect="1"/>
          </p:cNvPicPr>
          <p:nvPr/>
        </p:nvPicPr>
        <p:blipFill>
          <a:blip r:embed="rId2"/>
          <a:srcRect b="60800"/>
          <a:stretch>
            <a:fillRect/>
          </a:stretch>
        </p:blipFill>
        <p:spPr>
          <a:xfrm>
            <a:off x="2488803" y="1595277"/>
            <a:ext cx="19406390" cy="4589249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for文"/>
          <p:cNvSpPr txBox="1"/>
          <p:nvPr/>
        </p:nvSpPr>
        <p:spPr>
          <a:xfrm>
            <a:off x="11210543" y="737220"/>
            <a:ext cx="196291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for文　</a:t>
            </a:r>
          </a:p>
        </p:txBody>
      </p:sp>
      <p:sp>
        <p:nvSpPr>
          <p:cNvPr id="364" name="plt.subplot(1,10,i+1)…"/>
          <p:cNvSpPr txBox="1"/>
          <p:nvPr/>
        </p:nvSpPr>
        <p:spPr>
          <a:xfrm>
            <a:off x="1042055" y="7156720"/>
            <a:ext cx="7662673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t>plt.subplot(1,10,i+1)</a:t>
            </a:r>
          </a:p>
          <a:p>
            <a:pPr algn="l">
              <a:defRPr sz="4000"/>
            </a:pPr>
            <a:r>
              <a:t>plt.imshow(x_train[i], ‘gray’)</a:t>
            </a:r>
          </a:p>
        </p:txBody>
      </p:sp>
      <p:sp>
        <p:nvSpPr>
          <p:cNvPr id="365" name="次がi=1…"/>
          <p:cNvSpPr txBox="1"/>
          <p:nvPr/>
        </p:nvSpPr>
        <p:spPr>
          <a:xfrm>
            <a:off x="1049633" y="8939645"/>
            <a:ext cx="10021974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ja-JP" altLang="en-US"/>
              <a:t>最後は</a:t>
            </a:r>
            <a:r>
              <a:t>i=</a:t>
            </a:r>
            <a:r>
              <a:rPr lang="en-US"/>
              <a:t>9</a:t>
            </a:r>
            <a:endParaRPr/>
          </a:p>
          <a:p>
            <a: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(1,10,</a:t>
            </a:r>
            <a:r>
              <a:rPr lang="en-US"/>
              <a:t>10</a:t>
            </a:r>
            <a:r>
              <a:t>)で左から</a:t>
            </a:r>
            <a:r>
              <a:rPr lang="en-US"/>
              <a:t>10個</a:t>
            </a:r>
            <a:r>
              <a:t>目の図を指定する</a:t>
            </a:r>
          </a:p>
          <a:p>
            <a: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plt.imshow(x_train[1], ‘gray’)</a:t>
            </a:r>
          </a:p>
        </p:txBody>
      </p:sp>
      <p:sp>
        <p:nvSpPr>
          <p:cNvPr id="366" name="四角形"/>
          <p:cNvSpPr/>
          <p:nvPr/>
        </p:nvSpPr>
        <p:spPr>
          <a:xfrm>
            <a:off x="13093112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67" name="四角形"/>
          <p:cNvSpPr/>
          <p:nvPr/>
        </p:nvSpPr>
        <p:spPr>
          <a:xfrm>
            <a:off x="14156738" y="9085733"/>
            <a:ext cx="965429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68" name="四角形"/>
          <p:cNvSpPr/>
          <p:nvPr/>
        </p:nvSpPr>
        <p:spPr>
          <a:xfrm>
            <a:off x="15220363" y="9063047"/>
            <a:ext cx="965429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69" name="四角形"/>
          <p:cNvSpPr/>
          <p:nvPr/>
        </p:nvSpPr>
        <p:spPr>
          <a:xfrm>
            <a:off x="16283990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0" name="四角形"/>
          <p:cNvSpPr/>
          <p:nvPr/>
        </p:nvSpPr>
        <p:spPr>
          <a:xfrm>
            <a:off x="17347615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1" name="四角形"/>
          <p:cNvSpPr/>
          <p:nvPr/>
        </p:nvSpPr>
        <p:spPr>
          <a:xfrm>
            <a:off x="18411242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2" name="四角形"/>
          <p:cNvSpPr/>
          <p:nvPr/>
        </p:nvSpPr>
        <p:spPr>
          <a:xfrm>
            <a:off x="19474867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3" name="四角形"/>
          <p:cNvSpPr/>
          <p:nvPr/>
        </p:nvSpPr>
        <p:spPr>
          <a:xfrm>
            <a:off x="20538493" y="9085733"/>
            <a:ext cx="965428" cy="9311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4" name="四角形"/>
          <p:cNvSpPr/>
          <p:nvPr/>
        </p:nvSpPr>
        <p:spPr>
          <a:xfrm>
            <a:off x="21602118" y="9063047"/>
            <a:ext cx="965428" cy="9765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5" name="四角形"/>
          <p:cNvSpPr/>
          <p:nvPr/>
        </p:nvSpPr>
        <p:spPr>
          <a:xfrm>
            <a:off x="22665745" y="9085733"/>
            <a:ext cx="965428" cy="931133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376" name="x_train[1]"/>
          <p:cNvSpPr txBox="1"/>
          <p:nvPr/>
        </p:nvSpPr>
        <p:spPr>
          <a:xfrm>
            <a:off x="21294375" y="10170752"/>
            <a:ext cx="274273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x_train[</a:t>
            </a:r>
            <a:r>
              <a:rPr lang="en-US"/>
              <a:t>9</a:t>
            </a:r>
            <a:r>
              <a:t>]</a:t>
            </a:r>
          </a:p>
        </p:txBody>
      </p:sp>
      <p:pic>
        <p:nvPicPr>
          <p:cNvPr id="2" name="スクリーンショット 2021-12-07 7.36.14.png" descr="スクリーンショット 2021-12-07 7.36.14.png">
            <a:extLst>
              <a:ext uri="{FF2B5EF4-FFF2-40B4-BE49-F238E27FC236}">
                <a16:creationId xmlns:a16="http://schemas.microsoft.com/office/drawing/2014/main" id="{BED52852-5FAD-636B-6BE2-843D0B0EE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00" b="33653"/>
          <a:stretch/>
        </p:blipFill>
        <p:spPr>
          <a:xfrm>
            <a:off x="3232389" y="10958024"/>
            <a:ext cx="16840417" cy="27579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981935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スクリーンショット 2021-12-07 7.46.20.png" descr="スクリーンショット 2021-12-07 7.46.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25" y="2842777"/>
            <a:ext cx="12377324" cy="9808446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plt.subplot(2,5,i+1)にすると縦２、横５の図になる"/>
          <p:cNvSpPr txBox="1"/>
          <p:nvPr/>
        </p:nvSpPr>
        <p:spPr>
          <a:xfrm>
            <a:off x="5694709" y="1193800"/>
            <a:ext cx="12398757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plt.subplot(2,5,i+1)にすると縦２、横５の図になる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スクリーンショット 2021-12-07 7.36.14.png" descr="スクリーンショット 2021-12-07 7.36.14.png"/>
          <p:cNvPicPr>
            <a:picLocks noChangeAspect="1"/>
          </p:cNvPicPr>
          <p:nvPr/>
        </p:nvPicPr>
        <p:blipFill>
          <a:blip r:embed="rId2"/>
          <a:srcRect t="70411" b="3594"/>
          <a:stretch>
            <a:fillRect/>
          </a:stretch>
        </p:blipFill>
        <p:spPr>
          <a:xfrm>
            <a:off x="2488803" y="2057430"/>
            <a:ext cx="19406390" cy="3043116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正解も10個並べてみる"/>
          <p:cNvSpPr txBox="1"/>
          <p:nvPr/>
        </p:nvSpPr>
        <p:spPr>
          <a:xfrm>
            <a:off x="9487153" y="763777"/>
            <a:ext cx="540969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正解も10個並べてみる</a:t>
            </a:r>
          </a:p>
        </p:txBody>
      </p:sp>
      <p:sp>
        <p:nvSpPr>
          <p:cNvPr id="383" name="配列は[始まりの数字：終わりの数字]で中身(要素)を取り出せる"/>
          <p:cNvSpPr txBox="1"/>
          <p:nvPr/>
        </p:nvSpPr>
        <p:spPr>
          <a:xfrm>
            <a:off x="3955541" y="6315927"/>
            <a:ext cx="16472917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r>
              <a:t>配列は[始まりの数字：終わりの数字]で中身(要素)を取り出せる</a:t>
            </a:r>
          </a:p>
        </p:txBody>
      </p:sp>
      <p:sp>
        <p:nvSpPr>
          <p:cNvPr id="384" name="[0:10]で0から9番目まで！"/>
          <p:cNvSpPr txBox="1"/>
          <p:nvPr/>
        </p:nvSpPr>
        <p:spPr>
          <a:xfrm>
            <a:off x="8442121" y="8210636"/>
            <a:ext cx="7499758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[0:10]で0から9番目まで！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スクリーンショット 2021-12-07 7.36.14.png" descr="スクリーンショット 2021-12-07 7.36.14.png"/>
          <p:cNvPicPr>
            <a:picLocks noChangeAspect="1"/>
          </p:cNvPicPr>
          <p:nvPr/>
        </p:nvPicPr>
        <p:blipFill>
          <a:blip r:embed="rId2"/>
          <a:srcRect b="1266"/>
          <a:stretch>
            <a:fillRect/>
          </a:stretch>
        </p:blipFill>
        <p:spPr>
          <a:xfrm>
            <a:off x="2488803" y="1595277"/>
            <a:ext cx="19406390" cy="11559090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x_trainとy_trainが特徴量と正解の関係になっている"/>
          <p:cNvSpPr txBox="1"/>
          <p:nvPr/>
        </p:nvSpPr>
        <p:spPr>
          <a:xfrm>
            <a:off x="1470317" y="480167"/>
            <a:ext cx="21443370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/>
            </a:lvl1pPr>
          </a:lstStyle>
          <a:p>
            <a:r>
              <a:rPr dirty="0" err="1"/>
              <a:t>x_trainとy_trainが特徴量と正解の関係になっている</a:t>
            </a:r>
            <a:r>
              <a:rPr lang="ja-JP" altLang="en-US" dirty="0"/>
              <a:t>（図でも確認）</a:t>
            </a:r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深層学習前のデータの整理"/>
          <p:cNvSpPr txBox="1"/>
          <p:nvPr/>
        </p:nvSpPr>
        <p:spPr>
          <a:xfrm>
            <a:off x="8629649" y="752234"/>
            <a:ext cx="71247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深層学習前のデータの整理</a:t>
            </a:r>
          </a:p>
        </p:txBody>
      </p:sp>
      <p:sp>
        <p:nvSpPr>
          <p:cNvPr id="390" name="x_train（特徴量）"/>
          <p:cNvSpPr txBox="1"/>
          <p:nvPr/>
        </p:nvSpPr>
        <p:spPr>
          <a:xfrm>
            <a:off x="2439317" y="2153970"/>
            <a:ext cx="5153026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x_train（特徴量）</a:t>
            </a:r>
          </a:p>
        </p:txBody>
      </p:sp>
      <p:sp>
        <p:nvSpPr>
          <p:cNvPr id="391" name="・画像の２次元の配列を1次元にする…"/>
          <p:cNvSpPr txBox="1"/>
          <p:nvPr/>
        </p:nvSpPr>
        <p:spPr>
          <a:xfrm>
            <a:off x="4478420" y="3569023"/>
            <a:ext cx="9877451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600"/>
            </a:pPr>
            <a:r>
              <a:t>・画像の２次元の配列を1次元にする</a:t>
            </a:r>
          </a:p>
          <a:p>
            <a:pPr algn="l">
              <a:defRPr sz="4600"/>
            </a:pPr>
            <a:r>
              <a:t>・正規化する</a:t>
            </a:r>
          </a:p>
        </p:txBody>
      </p:sp>
      <p:sp>
        <p:nvSpPr>
          <p:cNvPr id="392" name="y_train（正解)"/>
          <p:cNvSpPr txBox="1"/>
          <p:nvPr/>
        </p:nvSpPr>
        <p:spPr>
          <a:xfrm>
            <a:off x="2300747" y="6450416"/>
            <a:ext cx="422823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y_train（正解)</a:t>
            </a:r>
          </a:p>
        </p:txBody>
      </p:sp>
      <p:sp>
        <p:nvSpPr>
          <p:cNvPr id="393" name="・one-hot encoding"/>
          <p:cNvSpPr txBox="1"/>
          <p:nvPr/>
        </p:nvSpPr>
        <p:spPr>
          <a:xfrm>
            <a:off x="4631976" y="8197392"/>
            <a:ext cx="6219191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・one-hot encoding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深層学習前のデータの整理"/>
          <p:cNvSpPr txBox="1"/>
          <p:nvPr/>
        </p:nvSpPr>
        <p:spPr>
          <a:xfrm>
            <a:off x="8629649" y="752234"/>
            <a:ext cx="71247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深層学習前のデータの整理</a:t>
            </a:r>
          </a:p>
        </p:txBody>
      </p:sp>
      <p:sp>
        <p:nvSpPr>
          <p:cNvPr id="396" name="x_train（特徴量）"/>
          <p:cNvSpPr txBox="1"/>
          <p:nvPr/>
        </p:nvSpPr>
        <p:spPr>
          <a:xfrm>
            <a:off x="2439317" y="2153970"/>
            <a:ext cx="5153026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x_train（特徴量）</a:t>
            </a:r>
          </a:p>
        </p:txBody>
      </p:sp>
      <p:sp>
        <p:nvSpPr>
          <p:cNvPr id="397" name="・画像の２次元の配列を1次元にする"/>
          <p:cNvSpPr txBox="1"/>
          <p:nvPr/>
        </p:nvSpPr>
        <p:spPr>
          <a:xfrm>
            <a:off x="4478420" y="3569023"/>
            <a:ext cx="9877451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・画像の２次元の配列を1次元にする</a:t>
            </a:r>
          </a:p>
        </p:txBody>
      </p:sp>
      <p:pic>
        <p:nvPicPr>
          <p:cNvPr id="398" name="スクリーンショット 2021-12-07 8.09.37.png" descr="スクリーンショット 2021-12-07 8.09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064" y="5860377"/>
            <a:ext cx="18871485" cy="5564240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まだ入力しなくていいです"/>
          <p:cNvSpPr txBox="1"/>
          <p:nvPr/>
        </p:nvSpPr>
        <p:spPr>
          <a:xfrm>
            <a:off x="14740797" y="5401659"/>
            <a:ext cx="4974845" cy="508001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t>まだ入力しなくていいです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x_trainのshapeは？"/>
          <p:cNvSpPr txBox="1"/>
          <p:nvPr/>
        </p:nvSpPr>
        <p:spPr>
          <a:xfrm>
            <a:off x="8938450" y="559214"/>
            <a:ext cx="6507100" cy="75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t>x_trainのshapeは？</a:t>
            </a:r>
          </a:p>
        </p:txBody>
      </p:sp>
      <p:sp>
        <p:nvSpPr>
          <p:cNvPr id="430" name="print(x_train.shape)…"/>
          <p:cNvSpPr txBox="1"/>
          <p:nvPr/>
        </p:nvSpPr>
        <p:spPr>
          <a:xfrm>
            <a:off x="9660826" y="1789769"/>
            <a:ext cx="5062348" cy="1289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700"/>
            </a:pPr>
            <a:r>
              <a:t>print(x_train.shape)</a:t>
            </a:r>
          </a:p>
          <a:p>
            <a:pPr algn="l">
              <a:defRPr sz="3700"/>
            </a:pPr>
            <a:r>
              <a:t>(60000, 28, 28)</a:t>
            </a:r>
          </a:p>
        </p:txBody>
      </p:sp>
      <p:sp>
        <p:nvSpPr>
          <p:cNvPr id="431" name="この奥行きは枚数を表している"/>
          <p:cNvSpPr txBox="1"/>
          <p:nvPr/>
        </p:nvSpPr>
        <p:spPr>
          <a:xfrm>
            <a:off x="9071759" y="3487838"/>
            <a:ext cx="6240491" cy="887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rPr lang="en-US" dirty="0" err="1"/>
              <a:t>x_train</a:t>
            </a:r>
            <a:r>
              <a:rPr lang="en-US" dirty="0"/>
              <a:t>[0]</a:t>
            </a:r>
            <a:r>
              <a:rPr lang="ja-JP" altLang="en-US" dirty="0"/>
              <a:t>の</a:t>
            </a:r>
            <a:r>
              <a:rPr lang="en-US" altLang="ja-JP" dirty="0"/>
              <a:t>shape</a:t>
            </a:r>
            <a:r>
              <a:rPr lang="ja-JP" altLang="en-US" dirty="0"/>
              <a:t>は？</a:t>
            </a:r>
            <a:endParaRPr dirty="0"/>
          </a:p>
        </p:txBody>
      </p:sp>
      <p:sp>
        <p:nvSpPr>
          <p:cNvPr id="432" name="四角形"/>
          <p:cNvSpPr/>
          <p:nvPr/>
        </p:nvSpPr>
        <p:spPr>
          <a:xfrm rot="10800000" flipH="1">
            <a:off x="10122947" y="4784277"/>
            <a:ext cx="5807844" cy="5395692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33" name="四角形"/>
          <p:cNvSpPr/>
          <p:nvPr/>
        </p:nvSpPr>
        <p:spPr>
          <a:xfrm rot="10800000" flipH="1">
            <a:off x="9995947" y="4911277"/>
            <a:ext cx="5807844" cy="539569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34" name="四角形"/>
          <p:cNvSpPr/>
          <p:nvPr/>
        </p:nvSpPr>
        <p:spPr>
          <a:xfrm rot="10800000" flipH="1">
            <a:off x="9868947" y="5038277"/>
            <a:ext cx="5807844" cy="539569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35" name="四角形"/>
          <p:cNvSpPr/>
          <p:nvPr/>
        </p:nvSpPr>
        <p:spPr>
          <a:xfrm rot="10800000" flipH="1">
            <a:off x="9356290" y="5505562"/>
            <a:ext cx="5807845" cy="539569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36" name="四角形"/>
          <p:cNvSpPr/>
          <p:nvPr/>
        </p:nvSpPr>
        <p:spPr>
          <a:xfrm rot="10800000" flipH="1">
            <a:off x="9229290" y="5632562"/>
            <a:ext cx="5807845" cy="5395692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37" name="四角形"/>
          <p:cNvSpPr/>
          <p:nvPr/>
        </p:nvSpPr>
        <p:spPr>
          <a:xfrm rot="10800000" flipH="1">
            <a:off x="9102290" y="5759562"/>
            <a:ext cx="5807845" cy="5395692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38" name="四角形"/>
          <p:cNvSpPr/>
          <p:nvPr/>
        </p:nvSpPr>
        <p:spPr>
          <a:xfrm rot="10800000" flipH="1">
            <a:off x="8975290" y="5886562"/>
            <a:ext cx="5807845" cy="539569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39" name="四角形"/>
          <p:cNvSpPr/>
          <p:nvPr/>
        </p:nvSpPr>
        <p:spPr>
          <a:xfrm rot="10800000" flipH="1">
            <a:off x="8848290" y="6013562"/>
            <a:ext cx="5807845" cy="5395692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40" name="四角形"/>
          <p:cNvSpPr/>
          <p:nvPr/>
        </p:nvSpPr>
        <p:spPr>
          <a:xfrm rot="10800000" flipH="1">
            <a:off x="8721290" y="6140562"/>
            <a:ext cx="5807845" cy="539569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41" name="28"/>
          <p:cNvSpPr txBox="1"/>
          <p:nvPr/>
        </p:nvSpPr>
        <p:spPr>
          <a:xfrm>
            <a:off x="11296790" y="11738780"/>
            <a:ext cx="6568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28</a:t>
            </a:r>
          </a:p>
        </p:txBody>
      </p:sp>
      <p:sp>
        <p:nvSpPr>
          <p:cNvPr id="442" name="28"/>
          <p:cNvSpPr txBox="1"/>
          <p:nvPr/>
        </p:nvSpPr>
        <p:spPr>
          <a:xfrm>
            <a:off x="7430757" y="8798571"/>
            <a:ext cx="65684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28</a:t>
            </a:r>
          </a:p>
        </p:txBody>
      </p:sp>
      <p:sp>
        <p:nvSpPr>
          <p:cNvPr id="443" name="60000"/>
          <p:cNvSpPr txBox="1"/>
          <p:nvPr/>
        </p:nvSpPr>
        <p:spPr>
          <a:xfrm>
            <a:off x="7264277" y="5227807"/>
            <a:ext cx="147066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60000</a:t>
            </a:r>
          </a:p>
        </p:txBody>
      </p:sp>
      <p:grpSp>
        <p:nvGrpSpPr>
          <p:cNvPr id="447" name="グループ"/>
          <p:cNvGrpSpPr/>
          <p:nvPr/>
        </p:nvGrpSpPr>
        <p:grpSpPr>
          <a:xfrm>
            <a:off x="15045774" y="5333503"/>
            <a:ext cx="736601" cy="768400"/>
            <a:chOff x="0" y="0"/>
            <a:chExt cx="736600" cy="768399"/>
          </a:xfrm>
        </p:grpSpPr>
        <p:sp>
          <p:nvSpPr>
            <p:cNvPr id="444" name="・"/>
            <p:cNvSpPr txBox="1"/>
            <p:nvPr/>
          </p:nvSpPr>
          <p:spPr>
            <a:xfrm>
              <a:off x="241300" y="-1"/>
              <a:ext cx="49530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・</a:t>
              </a:r>
            </a:p>
          </p:txBody>
        </p:sp>
        <p:sp>
          <p:nvSpPr>
            <p:cNvPr id="445" name="・"/>
            <p:cNvSpPr txBox="1"/>
            <p:nvPr/>
          </p:nvSpPr>
          <p:spPr>
            <a:xfrm>
              <a:off x="114300" y="131557"/>
              <a:ext cx="495301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・</a:t>
              </a:r>
            </a:p>
          </p:txBody>
        </p:sp>
        <p:sp>
          <p:nvSpPr>
            <p:cNvPr id="446" name="・"/>
            <p:cNvSpPr txBox="1"/>
            <p:nvPr/>
          </p:nvSpPr>
          <p:spPr>
            <a:xfrm>
              <a:off x="0" y="285799"/>
              <a:ext cx="49530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・</a:t>
              </a:r>
            </a:p>
          </p:txBody>
        </p:sp>
      </p:grpSp>
      <p:grpSp>
        <p:nvGrpSpPr>
          <p:cNvPr id="451" name="グループ"/>
          <p:cNvGrpSpPr/>
          <p:nvPr/>
        </p:nvGrpSpPr>
        <p:grpSpPr>
          <a:xfrm>
            <a:off x="15045774" y="10564779"/>
            <a:ext cx="736601" cy="768401"/>
            <a:chOff x="0" y="0"/>
            <a:chExt cx="736600" cy="768399"/>
          </a:xfrm>
        </p:grpSpPr>
        <p:sp>
          <p:nvSpPr>
            <p:cNvPr id="448" name="・"/>
            <p:cNvSpPr txBox="1"/>
            <p:nvPr/>
          </p:nvSpPr>
          <p:spPr>
            <a:xfrm>
              <a:off x="241300" y="-1"/>
              <a:ext cx="49530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・</a:t>
              </a:r>
            </a:p>
          </p:txBody>
        </p:sp>
        <p:sp>
          <p:nvSpPr>
            <p:cNvPr id="449" name="・"/>
            <p:cNvSpPr txBox="1"/>
            <p:nvPr/>
          </p:nvSpPr>
          <p:spPr>
            <a:xfrm>
              <a:off x="114300" y="131557"/>
              <a:ext cx="495301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・</a:t>
              </a:r>
            </a:p>
          </p:txBody>
        </p:sp>
        <p:sp>
          <p:nvSpPr>
            <p:cNvPr id="450" name="・"/>
            <p:cNvSpPr txBox="1"/>
            <p:nvPr/>
          </p:nvSpPr>
          <p:spPr>
            <a:xfrm>
              <a:off x="0" y="285799"/>
              <a:ext cx="49530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・</a:t>
              </a:r>
            </a:p>
          </p:txBody>
        </p:sp>
      </p:grpSp>
      <p:grpSp>
        <p:nvGrpSpPr>
          <p:cNvPr id="455" name="グループ"/>
          <p:cNvGrpSpPr/>
          <p:nvPr/>
        </p:nvGrpSpPr>
        <p:grpSpPr>
          <a:xfrm>
            <a:off x="9365442" y="4915636"/>
            <a:ext cx="736601" cy="768400"/>
            <a:chOff x="0" y="0"/>
            <a:chExt cx="736600" cy="768399"/>
          </a:xfrm>
        </p:grpSpPr>
        <p:sp>
          <p:nvSpPr>
            <p:cNvPr id="452" name="・"/>
            <p:cNvSpPr txBox="1"/>
            <p:nvPr/>
          </p:nvSpPr>
          <p:spPr>
            <a:xfrm>
              <a:off x="241300" y="-1"/>
              <a:ext cx="49530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・</a:t>
              </a:r>
            </a:p>
          </p:txBody>
        </p:sp>
        <p:sp>
          <p:nvSpPr>
            <p:cNvPr id="453" name="・"/>
            <p:cNvSpPr txBox="1"/>
            <p:nvPr/>
          </p:nvSpPr>
          <p:spPr>
            <a:xfrm>
              <a:off x="114300" y="131557"/>
              <a:ext cx="495301" cy="482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・</a:t>
              </a:r>
            </a:p>
          </p:txBody>
        </p:sp>
        <p:sp>
          <p:nvSpPr>
            <p:cNvPr id="454" name="・"/>
            <p:cNvSpPr txBox="1"/>
            <p:nvPr/>
          </p:nvSpPr>
          <p:spPr>
            <a:xfrm>
              <a:off x="0" y="285799"/>
              <a:ext cx="49530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・</a:t>
              </a:r>
            </a:p>
          </p:txBody>
        </p:sp>
      </p:grpSp>
      <p:sp>
        <p:nvSpPr>
          <p:cNvPr id="456" name="print(x_train[0].shape)は1枚目の画像の配列なので(28,28)となる"/>
          <p:cNvSpPr txBox="1"/>
          <p:nvPr/>
        </p:nvSpPr>
        <p:spPr>
          <a:xfrm>
            <a:off x="4756087" y="12605443"/>
            <a:ext cx="15008252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print(x_train[0].shape)は1枚目の画像の配列なので(28,28)となる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656B91-0EC7-82A8-1976-CBBA8DF1E186}"/>
              </a:ext>
            </a:extLst>
          </p:cNvPr>
          <p:cNvSpPr txBox="1"/>
          <p:nvPr/>
        </p:nvSpPr>
        <p:spPr>
          <a:xfrm>
            <a:off x="1714945" y="573287"/>
            <a:ext cx="872033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この授業では何をしていたか？</a:t>
            </a:r>
          </a:p>
        </p:txBody>
      </p:sp>
      <p:pic>
        <p:nvPicPr>
          <p:cNvPr id="7" name="図 6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E188BB27-8E57-F473-A29B-51EC52C58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10" y="4008507"/>
            <a:ext cx="9880071" cy="55926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55917E04-DB14-2BDF-F0D3-85D58186A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842" y="1528928"/>
            <a:ext cx="8898835" cy="53290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図 10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B0AE6916-2A75-4AF6-47DD-C105A8900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842" y="8265340"/>
            <a:ext cx="8898835" cy="50135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右矢印 11">
            <a:extLst>
              <a:ext uri="{FF2B5EF4-FFF2-40B4-BE49-F238E27FC236}">
                <a16:creationId xmlns:a16="http://schemas.microsoft.com/office/drawing/2014/main" id="{0A35A8E3-1F81-0735-3073-4FE17509B11B}"/>
              </a:ext>
            </a:extLst>
          </p:cNvPr>
          <p:cNvSpPr/>
          <p:nvPr/>
        </p:nvSpPr>
        <p:spPr>
          <a:xfrm rot="20421323">
            <a:off x="11184430" y="5088835"/>
            <a:ext cx="1590261" cy="1152939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32B1F575-6D28-23F6-B9F1-3C985F4433D2}"/>
              </a:ext>
            </a:extLst>
          </p:cNvPr>
          <p:cNvSpPr/>
          <p:nvPr/>
        </p:nvSpPr>
        <p:spPr>
          <a:xfrm rot="5400000">
            <a:off x="17610669" y="6918738"/>
            <a:ext cx="725179" cy="1285864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53D2C31-82F1-98C8-53B8-99DE09652E61}"/>
              </a:ext>
            </a:extLst>
          </p:cNvPr>
          <p:cNvSpPr txBox="1"/>
          <p:nvPr/>
        </p:nvSpPr>
        <p:spPr>
          <a:xfrm>
            <a:off x="1442859" y="2892417"/>
            <a:ext cx="810478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深層学習で画像分類をしたい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1E63BF2-35A0-E980-A3DA-3ABB6EF6C278}"/>
              </a:ext>
            </a:extLst>
          </p:cNvPr>
          <p:cNvSpPr txBox="1"/>
          <p:nvPr/>
        </p:nvSpPr>
        <p:spPr>
          <a:xfrm>
            <a:off x="1407174" y="10861866"/>
            <a:ext cx="8720336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画像を配列の数値データにして</a:t>
            </a:r>
            <a:endParaRPr kumimoji="0" lang="en-US" altLang="ja-JP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4800"/>
              <a:t>学習させたい</a:t>
            </a:r>
            <a:endParaRPr kumimoji="0" lang="ja-JP" altLang="en-US" sz="4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36395509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画像の２次元配列を１次元配列にしたい"/>
          <p:cNvSpPr txBox="1"/>
          <p:nvPr/>
        </p:nvSpPr>
        <p:spPr>
          <a:xfrm>
            <a:off x="6305549" y="559214"/>
            <a:ext cx="11772901" cy="75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t>画像の２次元配列を１次元配列にしたい</a:t>
            </a:r>
          </a:p>
        </p:txBody>
      </p:sp>
      <p:sp>
        <p:nvSpPr>
          <p:cNvPr id="459" name="(60000, 28, 28)"/>
          <p:cNvSpPr txBox="1"/>
          <p:nvPr/>
        </p:nvSpPr>
        <p:spPr>
          <a:xfrm>
            <a:off x="6235289" y="1963883"/>
            <a:ext cx="4073679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r>
              <a:t>(60000, 28, 28)</a:t>
            </a:r>
          </a:p>
        </p:txBody>
      </p:sp>
      <p:sp>
        <p:nvSpPr>
          <p:cNvPr id="460" name="四角形"/>
          <p:cNvSpPr/>
          <p:nvPr/>
        </p:nvSpPr>
        <p:spPr>
          <a:xfrm rot="10800000" flipH="1">
            <a:off x="2421808" y="10575904"/>
            <a:ext cx="20732149" cy="496263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61" name="四角形"/>
          <p:cNvSpPr/>
          <p:nvPr/>
        </p:nvSpPr>
        <p:spPr>
          <a:xfrm rot="10800000" flipH="1">
            <a:off x="2421808" y="9857271"/>
            <a:ext cx="20717736" cy="483563"/>
          </a:xfrm>
          <a:prstGeom prst="rect">
            <a:avLst/>
          </a:prstGeom>
          <a:solidFill>
            <a:schemeClr val="accent3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62" name="四角形"/>
          <p:cNvSpPr/>
          <p:nvPr/>
        </p:nvSpPr>
        <p:spPr>
          <a:xfrm rot="10800000" flipH="1">
            <a:off x="2421808" y="9144988"/>
            <a:ext cx="20730436" cy="470862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63" name="四角形"/>
          <p:cNvSpPr/>
          <p:nvPr/>
        </p:nvSpPr>
        <p:spPr>
          <a:xfrm rot="10800000" flipH="1">
            <a:off x="2421808" y="7618896"/>
            <a:ext cx="20730436" cy="418018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64" name="四角形"/>
          <p:cNvSpPr/>
          <p:nvPr/>
        </p:nvSpPr>
        <p:spPr>
          <a:xfrm rot="10800000" flipH="1">
            <a:off x="2421808" y="6918351"/>
            <a:ext cx="20717736" cy="470863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65" name="四角形"/>
          <p:cNvSpPr/>
          <p:nvPr/>
        </p:nvSpPr>
        <p:spPr>
          <a:xfrm rot="10800000" flipH="1">
            <a:off x="2421808" y="6277001"/>
            <a:ext cx="20734104" cy="40531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66" name="四角形"/>
          <p:cNvSpPr/>
          <p:nvPr/>
        </p:nvSpPr>
        <p:spPr>
          <a:xfrm rot="10800000" flipH="1">
            <a:off x="2421808" y="5564718"/>
            <a:ext cx="20730436" cy="418017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67" name="四角形"/>
          <p:cNvSpPr/>
          <p:nvPr/>
        </p:nvSpPr>
        <p:spPr>
          <a:xfrm rot="10800000" flipH="1">
            <a:off x="2421808" y="4929718"/>
            <a:ext cx="20717736" cy="405317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68" name="四角形"/>
          <p:cNvSpPr/>
          <p:nvPr/>
        </p:nvSpPr>
        <p:spPr>
          <a:xfrm rot="10800000" flipH="1">
            <a:off x="2421808" y="4288368"/>
            <a:ext cx="20725358" cy="40531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69" name="60000"/>
          <p:cNvSpPr txBox="1"/>
          <p:nvPr/>
        </p:nvSpPr>
        <p:spPr>
          <a:xfrm>
            <a:off x="431433" y="10582736"/>
            <a:ext cx="147066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60000</a:t>
            </a:r>
          </a:p>
        </p:txBody>
      </p:sp>
      <p:sp>
        <p:nvSpPr>
          <p:cNvPr id="470" name="28 × 28 = 784"/>
          <p:cNvSpPr txBox="1"/>
          <p:nvPr/>
        </p:nvSpPr>
        <p:spPr>
          <a:xfrm>
            <a:off x="10670666" y="3664288"/>
            <a:ext cx="304266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28 × 28 = 784</a:t>
            </a:r>
          </a:p>
        </p:txBody>
      </p:sp>
      <p:sp>
        <p:nvSpPr>
          <p:cNvPr id="471" name="1"/>
          <p:cNvSpPr txBox="1"/>
          <p:nvPr/>
        </p:nvSpPr>
        <p:spPr>
          <a:xfrm>
            <a:off x="1221738" y="4249726"/>
            <a:ext cx="385573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</a:t>
            </a:r>
          </a:p>
        </p:txBody>
      </p:sp>
      <p:sp>
        <p:nvSpPr>
          <p:cNvPr id="472" name="(60000, 28✖️28)"/>
          <p:cNvSpPr txBox="1"/>
          <p:nvPr/>
        </p:nvSpPr>
        <p:spPr>
          <a:xfrm>
            <a:off x="13054562" y="1890858"/>
            <a:ext cx="426022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r>
              <a:t>(60000, 28✖️28)</a:t>
            </a:r>
          </a:p>
        </p:txBody>
      </p:sp>
      <p:sp>
        <p:nvSpPr>
          <p:cNvPr id="473" name="矢印"/>
          <p:cNvSpPr/>
          <p:nvPr/>
        </p:nvSpPr>
        <p:spPr>
          <a:xfrm>
            <a:off x="11117212" y="161780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474" name="・"/>
          <p:cNvSpPr txBox="1"/>
          <p:nvPr/>
        </p:nvSpPr>
        <p:spPr>
          <a:xfrm>
            <a:off x="11528231" y="8147867"/>
            <a:ext cx="495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</a:t>
            </a:r>
          </a:p>
        </p:txBody>
      </p:sp>
      <p:sp>
        <p:nvSpPr>
          <p:cNvPr id="475" name="・"/>
          <p:cNvSpPr txBox="1"/>
          <p:nvPr/>
        </p:nvSpPr>
        <p:spPr>
          <a:xfrm>
            <a:off x="11528231" y="8413211"/>
            <a:ext cx="4953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</a:t>
            </a:r>
          </a:p>
        </p:txBody>
      </p:sp>
      <p:sp>
        <p:nvSpPr>
          <p:cNvPr id="476" name="・"/>
          <p:cNvSpPr txBox="1"/>
          <p:nvPr/>
        </p:nvSpPr>
        <p:spPr>
          <a:xfrm>
            <a:off x="11528231" y="8705792"/>
            <a:ext cx="4953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</a:t>
            </a:r>
          </a:p>
        </p:txBody>
      </p:sp>
      <p:sp>
        <p:nvSpPr>
          <p:cNvPr id="477" name="2"/>
          <p:cNvSpPr txBox="1"/>
          <p:nvPr/>
        </p:nvSpPr>
        <p:spPr>
          <a:xfrm>
            <a:off x="1221738" y="4852976"/>
            <a:ext cx="38557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</a:t>
            </a:r>
          </a:p>
        </p:txBody>
      </p:sp>
      <p:sp>
        <p:nvSpPr>
          <p:cNvPr id="478" name="3"/>
          <p:cNvSpPr txBox="1"/>
          <p:nvPr/>
        </p:nvSpPr>
        <p:spPr>
          <a:xfrm>
            <a:off x="1221738" y="5449876"/>
            <a:ext cx="385573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画像の２次元配列を１次元配列にしたい"/>
          <p:cNvSpPr txBox="1"/>
          <p:nvPr/>
        </p:nvSpPr>
        <p:spPr>
          <a:xfrm>
            <a:off x="6305549" y="559214"/>
            <a:ext cx="11772901" cy="75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t>画像の２次元配列を１次元配列にしたい</a:t>
            </a:r>
          </a:p>
        </p:txBody>
      </p:sp>
      <p:sp>
        <p:nvSpPr>
          <p:cNvPr id="481" name="reshape()で配列の形状を変える"/>
          <p:cNvSpPr txBox="1"/>
          <p:nvPr/>
        </p:nvSpPr>
        <p:spPr>
          <a:xfrm>
            <a:off x="8576297" y="2531025"/>
            <a:ext cx="7231406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r>
              <a:t>reshape()で配列の形状を変える</a:t>
            </a:r>
          </a:p>
        </p:txBody>
      </p:sp>
      <p:sp>
        <p:nvSpPr>
          <p:cNvPr id="482" name="d = a.reshape(2,4)…"/>
          <p:cNvSpPr txBox="1"/>
          <p:nvPr/>
        </p:nvSpPr>
        <p:spPr>
          <a:xfrm>
            <a:off x="1611144" y="8442894"/>
            <a:ext cx="4733668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sz="4400" dirty="0" err="1">
                <a:latin typeface="Arial" panose="020B0604020202020204" pitchFamily="34" charset="0"/>
                <a:cs typeface="Arial" panose="020B0604020202020204" pitchFamily="34" charset="0"/>
              </a:rPr>
              <a:t>a.reshape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(2,4)</a:t>
            </a:r>
          </a:p>
          <a:p>
            <a:pPr algn="l"/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83" name="a = np.array([1,2,3,4,5,6,7,8,])…"/>
          <p:cNvSpPr txBox="1"/>
          <p:nvPr/>
        </p:nvSpPr>
        <p:spPr>
          <a:xfrm>
            <a:off x="1684764" y="4224000"/>
            <a:ext cx="7591822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sz="4400" dirty="0" err="1"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([1,2,3,4,5,6,7,8,])</a:t>
            </a:r>
          </a:p>
          <a:p>
            <a:pPr algn="l"/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print(a)</a:t>
            </a:r>
          </a:p>
        </p:txBody>
      </p:sp>
      <p:sp>
        <p:nvSpPr>
          <p:cNvPr id="484" name="[1 2 3 4 5 6 7 8]"/>
          <p:cNvSpPr txBox="1"/>
          <p:nvPr/>
        </p:nvSpPr>
        <p:spPr>
          <a:xfrm>
            <a:off x="1611144" y="5633040"/>
            <a:ext cx="4029949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4400">
                <a:latin typeface="Arial" panose="020B0604020202020204" pitchFamily="34" charset="0"/>
                <a:cs typeface="Arial" panose="020B0604020202020204" pitchFamily="34" charset="0"/>
              </a:rPr>
              <a:t>[1 2 3 4 5 6 7 8]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938630-8A44-4085-9D4D-C861F563C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699" y="10205936"/>
            <a:ext cx="489065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[[1 2 3 4] 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[5 6 7 8]]</a:t>
            </a:r>
            <a:r>
              <a:rPr kumimoji="0" lang="ja-JP" altLang="ja-JP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ja-JP" altLang="ja-JP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を(2,4)に変える">
            <a:extLst>
              <a:ext uri="{FF2B5EF4-FFF2-40B4-BE49-F238E27FC236}">
                <a16:creationId xmlns:a16="http://schemas.microsoft.com/office/drawing/2014/main" id="{262A9CD0-E1CE-ED49-7476-4520336587DE}"/>
              </a:ext>
            </a:extLst>
          </p:cNvPr>
          <p:cNvSpPr txBox="1"/>
          <p:nvPr/>
        </p:nvSpPr>
        <p:spPr>
          <a:xfrm>
            <a:off x="1684764" y="6989861"/>
            <a:ext cx="4890654" cy="841256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 algn="l"/>
            <a:r>
              <a:rPr sz="4800"/>
              <a:t>aを(2,4)に変える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画像の２次元配列を１次元配列にしたい"/>
          <p:cNvSpPr txBox="1"/>
          <p:nvPr/>
        </p:nvSpPr>
        <p:spPr>
          <a:xfrm>
            <a:off x="6305549" y="559214"/>
            <a:ext cx="11772901" cy="75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t>画像の２次元配列を１次元配列にしたい</a:t>
            </a:r>
          </a:p>
        </p:txBody>
      </p:sp>
      <p:sp>
        <p:nvSpPr>
          <p:cNvPr id="481" name="reshape()で配列の形状を変える"/>
          <p:cNvSpPr txBox="1"/>
          <p:nvPr/>
        </p:nvSpPr>
        <p:spPr>
          <a:xfrm>
            <a:off x="8576297" y="2531025"/>
            <a:ext cx="7231406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r>
              <a:t>reshape()で配列の形状を変える</a:t>
            </a:r>
          </a:p>
        </p:txBody>
      </p:sp>
      <p:sp>
        <p:nvSpPr>
          <p:cNvPr id="482" name="d = a.reshape(2,4)…"/>
          <p:cNvSpPr txBox="1"/>
          <p:nvPr/>
        </p:nvSpPr>
        <p:spPr>
          <a:xfrm>
            <a:off x="1611144" y="8442894"/>
            <a:ext cx="4733668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sz="4400" dirty="0" err="1">
                <a:latin typeface="Arial" panose="020B0604020202020204" pitchFamily="34" charset="0"/>
                <a:cs typeface="Arial" panose="020B0604020202020204" pitchFamily="34" charset="0"/>
              </a:rPr>
              <a:t>a.reshape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(2,4)</a:t>
            </a:r>
          </a:p>
          <a:p>
            <a:pPr algn="l"/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83" name="a = np.array([1,2,3,4,5,6,7,8,])…"/>
          <p:cNvSpPr txBox="1"/>
          <p:nvPr/>
        </p:nvSpPr>
        <p:spPr>
          <a:xfrm>
            <a:off x="1684764" y="4224000"/>
            <a:ext cx="7591822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sz="4400" dirty="0" err="1"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([1,2,3,4,5,6,7,8,])</a:t>
            </a:r>
          </a:p>
          <a:p>
            <a:pPr algn="l"/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print(a)</a:t>
            </a:r>
          </a:p>
        </p:txBody>
      </p:sp>
      <p:sp>
        <p:nvSpPr>
          <p:cNvPr id="484" name="[1 2 3 4 5 6 7 8]"/>
          <p:cNvSpPr txBox="1"/>
          <p:nvPr/>
        </p:nvSpPr>
        <p:spPr>
          <a:xfrm>
            <a:off x="1611144" y="5633040"/>
            <a:ext cx="4029949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4400">
                <a:latin typeface="Arial" panose="020B0604020202020204" pitchFamily="34" charset="0"/>
                <a:cs typeface="Arial" panose="020B0604020202020204" pitchFamily="34" charset="0"/>
              </a:rPr>
              <a:t>[1 2 3 4 5 6 7 8]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938630-8A44-4085-9D4D-C861F563C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699" y="10205936"/>
            <a:ext cx="489065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[[1 2 3 4] 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[5 6 7 8]]</a:t>
            </a:r>
            <a:r>
              <a:rPr kumimoji="0" lang="ja-JP" altLang="ja-JP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ja-JP" altLang="ja-JP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を(2,4)に変える">
            <a:extLst>
              <a:ext uri="{FF2B5EF4-FFF2-40B4-BE49-F238E27FC236}">
                <a16:creationId xmlns:a16="http://schemas.microsoft.com/office/drawing/2014/main" id="{262A9CD0-E1CE-ED49-7476-4520336587DE}"/>
              </a:ext>
            </a:extLst>
          </p:cNvPr>
          <p:cNvSpPr txBox="1"/>
          <p:nvPr/>
        </p:nvSpPr>
        <p:spPr>
          <a:xfrm>
            <a:off x="1684764" y="6989861"/>
            <a:ext cx="4890654" cy="841256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 algn="l"/>
            <a:r>
              <a:rPr sz="4800"/>
              <a:t>aを(2,4)に変える</a:t>
            </a:r>
          </a:p>
        </p:txBody>
      </p:sp>
      <p:sp>
        <p:nvSpPr>
          <p:cNvPr id="4" name="d = a.reshape(2,4)…">
            <a:extLst>
              <a:ext uri="{FF2B5EF4-FFF2-40B4-BE49-F238E27FC236}">
                <a16:creationId xmlns:a16="http://schemas.microsoft.com/office/drawing/2014/main" id="{2E177550-E619-C86D-6153-C3404D807280}"/>
              </a:ext>
            </a:extLst>
          </p:cNvPr>
          <p:cNvSpPr txBox="1"/>
          <p:nvPr/>
        </p:nvSpPr>
        <p:spPr>
          <a:xfrm>
            <a:off x="12466981" y="5778068"/>
            <a:ext cx="5204951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sz="4400" dirty="0" err="1">
                <a:latin typeface="Arial" panose="020B0604020202020204" pitchFamily="34" charset="0"/>
                <a:cs typeface="Arial" panose="020B0604020202020204" pitchFamily="34" charset="0"/>
              </a:rPr>
              <a:t>a.reshape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(2,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2,2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9689360-1595-C179-E49F-B684124A3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8536" y="7805279"/>
            <a:ext cx="4890654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[[</a:t>
            </a:r>
            <a:r>
              <a:rPr kumimoji="0" lang="en-US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[</a:t>
            </a: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1 2]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600" dirty="0">
                <a:latin typeface="+mj-lt"/>
                <a:cs typeface="Arial" panose="020B0604020202020204" pitchFamily="34" charset="0"/>
              </a:rPr>
              <a:t>  [3 4]]</a:t>
            </a: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[</a:t>
            </a: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[5 6</a:t>
            </a:r>
            <a:r>
              <a:rPr kumimoji="0" lang="en-US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600" dirty="0">
                <a:latin typeface="+mj-lt"/>
                <a:cs typeface="Arial" panose="020B0604020202020204" pitchFamily="34" charset="0"/>
              </a:rPr>
              <a:t>  [</a:t>
            </a: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7 8]]</a:t>
            </a:r>
            <a:r>
              <a:rPr kumimoji="0" lang="en-US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]</a:t>
            </a: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aを(2,4)に変える">
            <a:extLst>
              <a:ext uri="{FF2B5EF4-FFF2-40B4-BE49-F238E27FC236}">
                <a16:creationId xmlns:a16="http://schemas.microsoft.com/office/drawing/2014/main" id="{4FD43457-C88C-6AB5-758E-C4F2411C6632}"/>
              </a:ext>
            </a:extLst>
          </p:cNvPr>
          <p:cNvSpPr txBox="1"/>
          <p:nvPr/>
        </p:nvSpPr>
        <p:spPr>
          <a:xfrm>
            <a:off x="12540601" y="4325035"/>
            <a:ext cx="6394170" cy="841256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 algn="l"/>
            <a:r>
              <a:rPr sz="4800"/>
              <a:t>aを(2,</a:t>
            </a:r>
            <a:r>
              <a:rPr lang="en-US" sz="4800"/>
              <a:t>2,2</a:t>
            </a:r>
            <a:r>
              <a:rPr sz="4800"/>
              <a:t>)に変える</a:t>
            </a:r>
          </a:p>
        </p:txBody>
      </p:sp>
      <p:sp>
        <p:nvSpPr>
          <p:cNvPr id="7" name="aを(2,4)に変える">
            <a:extLst>
              <a:ext uri="{FF2B5EF4-FFF2-40B4-BE49-F238E27FC236}">
                <a16:creationId xmlns:a16="http://schemas.microsoft.com/office/drawing/2014/main" id="{F773BF7E-7F11-E007-69AD-E5288D44B97E}"/>
              </a:ext>
            </a:extLst>
          </p:cNvPr>
          <p:cNvSpPr txBox="1"/>
          <p:nvPr/>
        </p:nvSpPr>
        <p:spPr>
          <a:xfrm>
            <a:off x="12540601" y="11184975"/>
            <a:ext cx="7924802" cy="157992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 algn="l"/>
            <a:r>
              <a:rPr lang="ja-JP" altLang="en-US" sz="4800"/>
              <a:t>要素の合計が合っていればどの形にも変えられる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124323059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画像の２次元配列を１次元配列にしたい"/>
          <p:cNvSpPr txBox="1"/>
          <p:nvPr/>
        </p:nvSpPr>
        <p:spPr>
          <a:xfrm>
            <a:off x="6305549" y="559214"/>
            <a:ext cx="11772901" cy="75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/>
            </a:lvl1pPr>
          </a:lstStyle>
          <a:p>
            <a:r>
              <a:t>画像の２次元配列を１次元配列にしたい</a:t>
            </a:r>
          </a:p>
        </p:txBody>
      </p:sp>
      <p:sp>
        <p:nvSpPr>
          <p:cNvPr id="488" name="reshape()で配列の形状を変える"/>
          <p:cNvSpPr txBox="1"/>
          <p:nvPr/>
        </p:nvSpPr>
        <p:spPr>
          <a:xfrm>
            <a:off x="8576297" y="2531025"/>
            <a:ext cx="7231406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r>
              <a:t>reshape()で配列の形状を変える</a:t>
            </a:r>
          </a:p>
        </p:txBody>
      </p:sp>
      <p:pic>
        <p:nvPicPr>
          <p:cNvPr id="493" name="スクリーンショット 2021-12-07 8.09.37.png" descr="スクリーンショット 2021-12-07 8.09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687" y="8442894"/>
            <a:ext cx="13667924" cy="4029975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x_train = x_train.reshape(60000,784)…"/>
          <p:cNvSpPr txBox="1"/>
          <p:nvPr/>
        </p:nvSpPr>
        <p:spPr>
          <a:xfrm>
            <a:off x="10574998" y="6648884"/>
            <a:ext cx="12197857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sz="4400"/>
              <a:t>x_train = x_train.reshape(60000,784)</a:t>
            </a:r>
          </a:p>
          <a:p>
            <a:pPr algn="l"/>
            <a:r>
              <a:rPr sz="4400"/>
              <a:t>x_test = x_test.reshape(10000,784)</a:t>
            </a:r>
          </a:p>
        </p:txBody>
      </p:sp>
      <p:sp>
        <p:nvSpPr>
          <p:cNvPr id="14" name="d = a.reshape(2,4)…">
            <a:extLst>
              <a:ext uri="{FF2B5EF4-FFF2-40B4-BE49-F238E27FC236}">
                <a16:creationId xmlns:a16="http://schemas.microsoft.com/office/drawing/2014/main" id="{B1B4426A-EDB1-439F-8BFE-563A3750A45E}"/>
              </a:ext>
            </a:extLst>
          </p:cNvPr>
          <p:cNvSpPr txBox="1"/>
          <p:nvPr/>
        </p:nvSpPr>
        <p:spPr>
          <a:xfrm>
            <a:off x="1611144" y="8442894"/>
            <a:ext cx="4733668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sz="4400" dirty="0" err="1">
                <a:latin typeface="Arial" panose="020B0604020202020204" pitchFamily="34" charset="0"/>
                <a:cs typeface="Arial" panose="020B0604020202020204" pitchFamily="34" charset="0"/>
              </a:rPr>
              <a:t>a.reshape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(2,4)</a:t>
            </a:r>
          </a:p>
          <a:p>
            <a:pPr algn="l"/>
            <a:r>
              <a:rPr sz="440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4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 = np.array([1,2,3,4,5,6,7,8,])…">
            <a:extLst>
              <a:ext uri="{FF2B5EF4-FFF2-40B4-BE49-F238E27FC236}">
                <a16:creationId xmlns:a16="http://schemas.microsoft.com/office/drawing/2014/main" id="{D9CB6CC4-00FE-49A3-85FA-53E5FFFF3433}"/>
              </a:ext>
            </a:extLst>
          </p:cNvPr>
          <p:cNvSpPr txBox="1"/>
          <p:nvPr/>
        </p:nvSpPr>
        <p:spPr>
          <a:xfrm>
            <a:off x="1684764" y="4224000"/>
            <a:ext cx="7591822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sz="4400" dirty="0" err="1"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([1,2,3,4,5,6,7,8,])</a:t>
            </a:r>
          </a:p>
          <a:p>
            <a:pPr algn="l"/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print(a)</a:t>
            </a:r>
          </a:p>
        </p:txBody>
      </p:sp>
      <p:sp>
        <p:nvSpPr>
          <p:cNvPr id="16" name="[1 2 3 4 5 6 7 8]">
            <a:extLst>
              <a:ext uri="{FF2B5EF4-FFF2-40B4-BE49-F238E27FC236}">
                <a16:creationId xmlns:a16="http://schemas.microsoft.com/office/drawing/2014/main" id="{1B4510D4-3939-4610-8A39-BC766EC71F41}"/>
              </a:ext>
            </a:extLst>
          </p:cNvPr>
          <p:cNvSpPr txBox="1"/>
          <p:nvPr/>
        </p:nvSpPr>
        <p:spPr>
          <a:xfrm>
            <a:off x="1611144" y="5633040"/>
            <a:ext cx="4029949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4400">
                <a:latin typeface="Arial" panose="020B0604020202020204" pitchFamily="34" charset="0"/>
                <a:cs typeface="Arial" panose="020B0604020202020204" pitchFamily="34" charset="0"/>
              </a:rPr>
              <a:t>[1 2 3 4 5 6 7 8]</a:t>
            </a:r>
          </a:p>
        </p:txBody>
      </p:sp>
      <p:sp>
        <p:nvSpPr>
          <p:cNvPr id="17" name="aを(2,4)に変える">
            <a:extLst>
              <a:ext uri="{FF2B5EF4-FFF2-40B4-BE49-F238E27FC236}">
                <a16:creationId xmlns:a16="http://schemas.microsoft.com/office/drawing/2014/main" id="{C6A5AC62-1CFC-40BB-A596-373A9DE82169}"/>
              </a:ext>
            </a:extLst>
          </p:cNvPr>
          <p:cNvSpPr txBox="1"/>
          <p:nvPr/>
        </p:nvSpPr>
        <p:spPr>
          <a:xfrm>
            <a:off x="1684764" y="6989861"/>
            <a:ext cx="4890654" cy="841256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 algn="l"/>
            <a:r>
              <a:rPr sz="4800"/>
              <a:t>aを(2,4)に変える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E8635950-93A4-457D-9017-5E964FE8D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699" y="10205936"/>
            <a:ext cx="489065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[[1 2 3 4] </a:t>
            </a:r>
            <a:endParaRPr kumimoji="0" lang="en-US" altLang="ja-JP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[5 6 7 8]]</a:t>
            </a:r>
            <a:r>
              <a:rPr kumimoji="0" lang="ja-JP" altLang="ja-JP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ja-JP" altLang="ja-JP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print(x_train.shape)…">
            <a:extLst>
              <a:ext uri="{FF2B5EF4-FFF2-40B4-BE49-F238E27FC236}">
                <a16:creationId xmlns:a16="http://schemas.microsoft.com/office/drawing/2014/main" id="{6002DB7A-65BD-E771-037F-FAEA88CA28BE}"/>
              </a:ext>
            </a:extLst>
          </p:cNvPr>
          <p:cNvSpPr txBox="1"/>
          <p:nvPr/>
        </p:nvSpPr>
        <p:spPr>
          <a:xfrm>
            <a:off x="10366687" y="4486834"/>
            <a:ext cx="5062348" cy="128905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700"/>
            </a:pPr>
            <a:r>
              <a:t>print(x_train.shape)</a:t>
            </a:r>
          </a:p>
          <a:p>
            <a:pPr algn="l">
              <a:defRPr sz="3700"/>
            </a:pPr>
            <a:r>
              <a:t>(60000, 28, 28)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C07F501-C988-6254-E0C4-8B3224581930}"/>
              </a:ext>
            </a:extLst>
          </p:cNvPr>
          <p:cNvCxnSpPr>
            <a:cxnSpLocks/>
          </p:cNvCxnSpPr>
          <p:nvPr/>
        </p:nvCxnSpPr>
        <p:spPr>
          <a:xfrm>
            <a:off x="19247005" y="10205936"/>
            <a:ext cx="423746" cy="226693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50F0F6-6FFD-186C-4D2D-42D60BF19F7A}"/>
              </a:ext>
            </a:extLst>
          </p:cNvPr>
          <p:cNvSpPr txBox="1"/>
          <p:nvPr/>
        </p:nvSpPr>
        <p:spPr>
          <a:xfrm>
            <a:off x="13018774" y="12875455"/>
            <a:ext cx="1101583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x_train.shape[0]</a:t>
            </a:r>
            <a:r>
              <a:rPr kumimoji="0" lang="ja-JP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は</a:t>
            </a:r>
            <a:r>
              <a:rPr kumimoji="0" lang="en-US" altLang="ja-JP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(60000, 28, 28)</a:t>
            </a:r>
            <a:r>
              <a:rPr kumimoji="0" lang="ja-JP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の</a:t>
            </a:r>
            <a:r>
              <a:rPr kumimoji="0" lang="en-US" altLang="ja-JP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1</a:t>
            </a:r>
            <a:r>
              <a:rPr kumimoji="0" lang="ja-JP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つ目なので</a:t>
            </a:r>
            <a:r>
              <a:rPr kumimoji="0" lang="en-US" altLang="ja-JP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60000</a:t>
            </a:r>
            <a:endParaRPr kumimoji="0" lang="ja-JP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深層学習前のデータの整理"/>
          <p:cNvSpPr txBox="1"/>
          <p:nvPr/>
        </p:nvSpPr>
        <p:spPr>
          <a:xfrm>
            <a:off x="8629649" y="752234"/>
            <a:ext cx="71247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深層学習前のデータの整理</a:t>
            </a:r>
          </a:p>
        </p:txBody>
      </p:sp>
      <p:sp>
        <p:nvSpPr>
          <p:cNvPr id="497" name="x_train（特徴量）"/>
          <p:cNvSpPr txBox="1"/>
          <p:nvPr/>
        </p:nvSpPr>
        <p:spPr>
          <a:xfrm>
            <a:off x="2439317" y="2153970"/>
            <a:ext cx="5153026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x_train（特徴量）</a:t>
            </a:r>
          </a:p>
        </p:txBody>
      </p:sp>
      <p:sp>
        <p:nvSpPr>
          <p:cNvPr id="498" name="・正規化する"/>
          <p:cNvSpPr txBox="1"/>
          <p:nvPr/>
        </p:nvSpPr>
        <p:spPr>
          <a:xfrm>
            <a:off x="2998772" y="3406563"/>
            <a:ext cx="36195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・正規化する</a:t>
            </a:r>
          </a:p>
        </p:txBody>
      </p:sp>
      <p:sp>
        <p:nvSpPr>
          <p:cNvPr id="499" name="配列の数字は0~255のいずれか"/>
          <p:cNvSpPr txBox="1"/>
          <p:nvPr/>
        </p:nvSpPr>
        <p:spPr>
          <a:xfrm>
            <a:off x="9797833" y="5352616"/>
            <a:ext cx="892728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配列の数字は0~255のいずれか</a:t>
            </a:r>
          </a:p>
        </p:txBody>
      </p:sp>
      <p:sp>
        <p:nvSpPr>
          <p:cNvPr id="500" name="全てを255で割って0~1の間に変換する"/>
          <p:cNvSpPr txBox="1"/>
          <p:nvPr/>
        </p:nvSpPr>
        <p:spPr>
          <a:xfrm>
            <a:off x="8687751" y="6241616"/>
            <a:ext cx="1114745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全てを255で割って0~1の間に変換する</a:t>
            </a:r>
          </a:p>
        </p:txBody>
      </p:sp>
      <p:pic>
        <p:nvPicPr>
          <p:cNvPr id="501" name="スクリーンショット 2021-12-07 8.12.34.png" descr="スクリーンショット 2021-12-07 8.12.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916" y="1670836"/>
            <a:ext cx="11847121" cy="310179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全てを255で割って0~1の間に変換する">
            <a:extLst>
              <a:ext uri="{FF2B5EF4-FFF2-40B4-BE49-F238E27FC236}">
                <a16:creationId xmlns:a16="http://schemas.microsoft.com/office/drawing/2014/main" id="{24BF9EC7-D3AD-FEF9-417B-439A02983BA4}"/>
              </a:ext>
            </a:extLst>
          </p:cNvPr>
          <p:cNvSpPr txBox="1"/>
          <p:nvPr/>
        </p:nvSpPr>
        <p:spPr>
          <a:xfrm>
            <a:off x="4478420" y="12635471"/>
            <a:ext cx="1674336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rPr lang="en-US" altLang="ja-JP" sz="3600"/>
              <a:t>(x_train = x_train / 255 </a:t>
            </a:r>
            <a:r>
              <a:rPr lang="ja-JP" altLang="en-US" sz="3600"/>
              <a:t>は省略して</a:t>
            </a:r>
            <a:r>
              <a:rPr lang="en-US" altLang="ja-JP" sz="3600"/>
              <a:t> x_train /= 255 </a:t>
            </a:r>
            <a:r>
              <a:rPr lang="ja-JP" altLang="en-US" sz="3600"/>
              <a:t>と書くことも出来ます</a:t>
            </a:r>
            <a:r>
              <a:rPr lang="en-US" altLang="ja-JP" sz="3600"/>
              <a:t>)</a:t>
            </a:r>
            <a:endParaRPr sz="3600"/>
          </a:p>
        </p:txBody>
      </p:sp>
      <p:pic>
        <p:nvPicPr>
          <p:cNvPr id="4" name="図 3" descr="テーブル&#10;&#10;中程度の精度で自動的に生成された説明">
            <a:extLst>
              <a:ext uri="{FF2B5EF4-FFF2-40B4-BE49-F238E27FC236}">
                <a16:creationId xmlns:a16="http://schemas.microsoft.com/office/drawing/2014/main" id="{5A02A22D-0B01-C407-CE23-26C4665C9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571" y="7672446"/>
            <a:ext cx="4150472" cy="4110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5EA33FBA-454E-9B22-CA64-9581A5F64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272" y="7606220"/>
            <a:ext cx="3718931" cy="42433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全てを255で割って0~1の間に変換する">
            <a:extLst>
              <a:ext uri="{FF2B5EF4-FFF2-40B4-BE49-F238E27FC236}">
                <a16:creationId xmlns:a16="http://schemas.microsoft.com/office/drawing/2014/main" id="{DBD8CDC9-EF2C-D695-BC9D-A842B4D59BF1}"/>
              </a:ext>
            </a:extLst>
          </p:cNvPr>
          <p:cNvSpPr txBox="1"/>
          <p:nvPr/>
        </p:nvSpPr>
        <p:spPr>
          <a:xfrm>
            <a:off x="1661725" y="9098849"/>
            <a:ext cx="670820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rPr lang="en-US" altLang="ja-JP" sz="3600"/>
              <a:t>numpy</a:t>
            </a:r>
            <a:r>
              <a:rPr lang="ja-JP" altLang="en-US" sz="3600"/>
              <a:t>配列は四則演算が</a:t>
            </a:r>
            <a:endParaRPr lang="en-US" altLang="ja-JP" sz="3600"/>
          </a:p>
          <a:p>
            <a:r>
              <a:rPr lang="ja-JP" altLang="en-US" sz="3600"/>
              <a:t>それぞれの要素に行なわれます</a:t>
            </a:r>
            <a:endParaRPr lang="en-US" altLang="ja-JP" sz="3600"/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0B511947-AFB3-076A-416B-98175E60F490}"/>
              </a:ext>
            </a:extLst>
          </p:cNvPr>
          <p:cNvSpPr/>
          <p:nvPr/>
        </p:nvSpPr>
        <p:spPr>
          <a:xfrm>
            <a:off x="14251972" y="9451244"/>
            <a:ext cx="1285370" cy="685800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深層学習前のデータの整理"/>
          <p:cNvSpPr txBox="1"/>
          <p:nvPr/>
        </p:nvSpPr>
        <p:spPr>
          <a:xfrm>
            <a:off x="8629649" y="752234"/>
            <a:ext cx="71247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深層学習前のデータの整理</a:t>
            </a:r>
          </a:p>
        </p:txBody>
      </p:sp>
      <p:sp>
        <p:nvSpPr>
          <p:cNvPr id="504" name="y_train（正解)"/>
          <p:cNvSpPr txBox="1"/>
          <p:nvPr/>
        </p:nvSpPr>
        <p:spPr>
          <a:xfrm>
            <a:off x="2327304" y="2466869"/>
            <a:ext cx="4228237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y_train（正解)</a:t>
            </a:r>
          </a:p>
        </p:txBody>
      </p:sp>
      <p:sp>
        <p:nvSpPr>
          <p:cNvPr id="505" name="・one-hot encoding"/>
          <p:cNvSpPr txBox="1"/>
          <p:nvPr/>
        </p:nvSpPr>
        <p:spPr>
          <a:xfrm>
            <a:off x="8642081" y="3417135"/>
            <a:ext cx="6219191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・one-hot encoding</a:t>
            </a:r>
          </a:p>
        </p:txBody>
      </p:sp>
      <p:sp>
        <p:nvSpPr>
          <p:cNvPr id="506" name="正解は全て0から９のいずれか"/>
          <p:cNvSpPr txBox="1"/>
          <p:nvPr/>
        </p:nvSpPr>
        <p:spPr>
          <a:xfrm>
            <a:off x="8129575" y="5562465"/>
            <a:ext cx="812485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正解は全て0から９のいずれか</a:t>
            </a:r>
          </a:p>
        </p:txBody>
      </p:sp>
      <p:sp>
        <p:nvSpPr>
          <p:cNvPr id="507" name="これを全て０と１だけで表現するための方法(理由は後述)"/>
          <p:cNvSpPr txBox="1"/>
          <p:nvPr/>
        </p:nvSpPr>
        <p:spPr>
          <a:xfrm>
            <a:off x="4595164" y="6911086"/>
            <a:ext cx="1519367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これを全て０と１だけで表現するための方法(理由は後述)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one-hot encoding"/>
          <p:cNvSpPr txBox="1"/>
          <p:nvPr/>
        </p:nvSpPr>
        <p:spPr>
          <a:xfrm>
            <a:off x="9374505" y="787993"/>
            <a:ext cx="563499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one-hot encoding</a:t>
            </a:r>
          </a:p>
        </p:txBody>
      </p:sp>
      <p:graphicFrame>
        <p:nvGraphicFramePr>
          <p:cNvPr id="510" name="表"/>
          <p:cNvGraphicFramePr/>
          <p:nvPr>
            <p:extLst>
              <p:ext uri="{D42A27DB-BD31-4B8C-83A1-F6EECF244321}">
                <p14:modId xmlns:p14="http://schemas.microsoft.com/office/powerpoint/2010/main" val="429596624"/>
              </p:ext>
            </p:extLst>
          </p:nvPr>
        </p:nvGraphicFramePr>
        <p:xfrm>
          <a:off x="5282476" y="2630456"/>
          <a:ext cx="1894341" cy="929639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894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2963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ヒラギノ角ゴ ProN W3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1" name="1, 0, 0, 0, 0, 0, 0, 0, 0 , 0"/>
          <p:cNvSpPr txBox="1"/>
          <p:nvPr/>
        </p:nvSpPr>
        <p:spPr>
          <a:xfrm>
            <a:off x="11865076" y="2677436"/>
            <a:ext cx="7638797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1, 0, 0, 0, 0, 0, 0, 0, 0 , 0</a:t>
            </a:r>
          </a:p>
        </p:txBody>
      </p:sp>
      <p:sp>
        <p:nvSpPr>
          <p:cNvPr id="512" name="0, 1, 0, 0, 0, 0, 0, 0, 0 , 0"/>
          <p:cNvSpPr txBox="1"/>
          <p:nvPr/>
        </p:nvSpPr>
        <p:spPr>
          <a:xfrm>
            <a:off x="11865076" y="3608522"/>
            <a:ext cx="763879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0, 1, 0, 0, 0, 0, 0, 0, 0 , 0</a:t>
            </a:r>
          </a:p>
        </p:txBody>
      </p:sp>
      <p:sp>
        <p:nvSpPr>
          <p:cNvPr id="513" name="0, 0, 1, 0, 0, 0, 0, 0, 0 , 0"/>
          <p:cNvSpPr txBox="1"/>
          <p:nvPr/>
        </p:nvSpPr>
        <p:spPr>
          <a:xfrm>
            <a:off x="11865076" y="4539609"/>
            <a:ext cx="7638797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0, 0, 1, 0, 0, 0, 0, 0, 0 , 0</a:t>
            </a:r>
          </a:p>
        </p:txBody>
      </p:sp>
      <p:sp>
        <p:nvSpPr>
          <p:cNvPr id="514" name="0, 0, 0, 1, 0, 0, 0, 0, 0 , 0"/>
          <p:cNvSpPr txBox="1"/>
          <p:nvPr/>
        </p:nvSpPr>
        <p:spPr>
          <a:xfrm>
            <a:off x="11865076" y="5470695"/>
            <a:ext cx="763879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0, 0, 0, 1, 0, 0, 0, 0, 0 , 0</a:t>
            </a:r>
          </a:p>
        </p:txBody>
      </p:sp>
      <p:sp>
        <p:nvSpPr>
          <p:cNvPr id="515" name="0, 0, 0, 0, 1, 0, 0, 0, 0 , 0"/>
          <p:cNvSpPr txBox="1"/>
          <p:nvPr/>
        </p:nvSpPr>
        <p:spPr>
          <a:xfrm>
            <a:off x="11865076" y="6401781"/>
            <a:ext cx="763879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0, 0, 0, 0, 1, 0, 0, 0, 0 , 0</a:t>
            </a:r>
          </a:p>
        </p:txBody>
      </p:sp>
      <p:sp>
        <p:nvSpPr>
          <p:cNvPr id="516" name="0, 0, 0, 0, 0, 1, 0, 0, 0 , 0"/>
          <p:cNvSpPr txBox="1"/>
          <p:nvPr/>
        </p:nvSpPr>
        <p:spPr>
          <a:xfrm>
            <a:off x="11865076" y="7332868"/>
            <a:ext cx="7638797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0, 0, 0, 0, 0, 1, 0, 0, 0 , 0</a:t>
            </a:r>
          </a:p>
        </p:txBody>
      </p:sp>
      <p:sp>
        <p:nvSpPr>
          <p:cNvPr id="517" name="0, 0, 0, 0, 0, 0, 1, 0, 0 , 0"/>
          <p:cNvSpPr txBox="1"/>
          <p:nvPr/>
        </p:nvSpPr>
        <p:spPr>
          <a:xfrm>
            <a:off x="11865076" y="8263955"/>
            <a:ext cx="7638797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0, 0, 0, 0, 0, 0, 1, 0, 0 , 0</a:t>
            </a:r>
          </a:p>
        </p:txBody>
      </p:sp>
      <p:sp>
        <p:nvSpPr>
          <p:cNvPr id="518" name="0, 0, 0, 0, 0, 0, 0, 1, 0 , 0"/>
          <p:cNvSpPr txBox="1"/>
          <p:nvPr/>
        </p:nvSpPr>
        <p:spPr>
          <a:xfrm>
            <a:off x="11865076" y="9195041"/>
            <a:ext cx="763879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0, 0, 0, 0, 0, 0, 0, 1, 0 , 0</a:t>
            </a:r>
          </a:p>
        </p:txBody>
      </p:sp>
      <p:sp>
        <p:nvSpPr>
          <p:cNvPr id="519" name="0, 0, 0, 0, 0, 0, 0, 0, 1 , 0"/>
          <p:cNvSpPr txBox="1"/>
          <p:nvPr/>
        </p:nvSpPr>
        <p:spPr>
          <a:xfrm>
            <a:off x="11865076" y="10126128"/>
            <a:ext cx="7638797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0, 0, 0, 0, 0, 0, 0, 0, 1 , 0</a:t>
            </a:r>
          </a:p>
        </p:txBody>
      </p:sp>
      <p:sp>
        <p:nvSpPr>
          <p:cNvPr id="520" name="0, 0, 0, 0, 0, 0, 0, 0, 0 , 1"/>
          <p:cNvSpPr txBox="1"/>
          <p:nvPr/>
        </p:nvSpPr>
        <p:spPr>
          <a:xfrm>
            <a:off x="11865076" y="11057214"/>
            <a:ext cx="763879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0, 0, 0, 0, 0, 0, 0, 0, 0 , 1</a:t>
            </a:r>
          </a:p>
        </p:txBody>
      </p:sp>
      <p:sp>
        <p:nvSpPr>
          <p:cNvPr id="521" name="矢印"/>
          <p:cNvSpPr/>
          <p:nvPr/>
        </p:nvSpPr>
        <p:spPr>
          <a:xfrm>
            <a:off x="8889121" y="6643656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/>
          </a:p>
        </p:txBody>
      </p:sp>
      <p:sp>
        <p:nvSpPr>
          <p:cNvPr id="2" name="one-hot encoding">
            <a:extLst>
              <a:ext uri="{FF2B5EF4-FFF2-40B4-BE49-F238E27FC236}">
                <a16:creationId xmlns:a16="http://schemas.microsoft.com/office/drawing/2014/main" id="{BF7167D5-ED77-9063-74B3-5196A4313015}"/>
              </a:ext>
            </a:extLst>
          </p:cNvPr>
          <p:cNvSpPr txBox="1"/>
          <p:nvPr/>
        </p:nvSpPr>
        <p:spPr>
          <a:xfrm>
            <a:off x="8344875" y="12522768"/>
            <a:ext cx="1004121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rPr lang="en-US"/>
              <a:t>0と1だけで0から9の数字を表現する</a:t>
            </a: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one-hot encoding"/>
          <p:cNvSpPr txBox="1"/>
          <p:nvPr/>
        </p:nvSpPr>
        <p:spPr>
          <a:xfrm>
            <a:off x="9374505" y="787993"/>
            <a:ext cx="563499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one-hot encoding</a:t>
            </a:r>
          </a:p>
        </p:txBody>
      </p:sp>
      <p:sp>
        <p:nvSpPr>
          <p:cNvPr id="524" name="to_categorical()関数を使う"/>
          <p:cNvSpPr txBox="1"/>
          <p:nvPr/>
        </p:nvSpPr>
        <p:spPr>
          <a:xfrm>
            <a:off x="8528719" y="2100169"/>
            <a:ext cx="7945502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to_categorical()関数を使う</a:t>
            </a:r>
          </a:p>
        </p:txBody>
      </p:sp>
      <p:pic>
        <p:nvPicPr>
          <p:cNvPr id="526" name="スクリーンショット 2021-12-07 7.36.14.png" descr="スクリーンショット 2021-12-07 7.36.14.png"/>
          <p:cNvPicPr>
            <a:picLocks noChangeAspect="1"/>
          </p:cNvPicPr>
          <p:nvPr/>
        </p:nvPicPr>
        <p:blipFill>
          <a:blip r:embed="rId2"/>
          <a:srcRect t="70997" r="48776" b="1266"/>
          <a:stretch>
            <a:fillRect/>
          </a:stretch>
        </p:blipFill>
        <p:spPr>
          <a:xfrm>
            <a:off x="13191267" y="8021651"/>
            <a:ext cx="9940589" cy="3247170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線"/>
          <p:cNvSpPr/>
          <p:nvPr/>
        </p:nvSpPr>
        <p:spPr>
          <a:xfrm>
            <a:off x="13279984" y="11187025"/>
            <a:ext cx="4784989" cy="91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71" y="0"/>
                </a:moveTo>
                <a:lnTo>
                  <a:pt x="21600" y="21323"/>
                </a:lnTo>
                <a:lnTo>
                  <a:pt x="0" y="21600"/>
                </a:lnTo>
              </a:path>
            </a:pathLst>
          </a:custGeom>
          <a:ln w="190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3" name="図 2" descr="カレンダー が含まれている画像&#10;&#10;自動的に生成された説明">
            <a:extLst>
              <a:ext uri="{FF2B5EF4-FFF2-40B4-BE49-F238E27FC236}">
                <a16:creationId xmlns:a16="http://schemas.microsoft.com/office/drawing/2014/main" id="{FCCAD1D8-4C5B-A1A5-7760-C7E26DAA2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43" y="3523630"/>
            <a:ext cx="8337905" cy="9682100"/>
          </a:xfrm>
          <a:prstGeom prst="rect">
            <a:avLst/>
          </a:prstGeom>
        </p:spPr>
      </p:pic>
      <p:sp>
        <p:nvSpPr>
          <p:cNvPr id="4" name="to_categorical()関数を使う">
            <a:extLst>
              <a:ext uri="{FF2B5EF4-FFF2-40B4-BE49-F238E27FC236}">
                <a16:creationId xmlns:a16="http://schemas.microsoft.com/office/drawing/2014/main" id="{69F06E82-1678-0E79-BE17-198098B2AC8D}"/>
              </a:ext>
            </a:extLst>
          </p:cNvPr>
          <p:cNvSpPr txBox="1"/>
          <p:nvPr/>
        </p:nvSpPr>
        <p:spPr>
          <a:xfrm>
            <a:off x="12013428" y="3873556"/>
            <a:ext cx="11118428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to_categorical(</a:t>
            </a:r>
            <a:r>
              <a:rPr lang="ja-JP" altLang="en-US"/>
              <a:t>変えたい配列</a:t>
            </a:r>
            <a:r>
              <a:rPr lang="en-US" altLang="ja-JP"/>
              <a:t>,</a:t>
            </a:r>
            <a:r>
              <a:rPr lang="ja-JP" altLang="en-US"/>
              <a:t>正解の数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深層学習前のデータの整理"/>
          <p:cNvSpPr txBox="1"/>
          <p:nvPr/>
        </p:nvSpPr>
        <p:spPr>
          <a:xfrm>
            <a:off x="8629649" y="752234"/>
            <a:ext cx="712470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深層学習前のデータの整理</a:t>
            </a:r>
          </a:p>
        </p:txBody>
      </p:sp>
      <p:sp>
        <p:nvSpPr>
          <p:cNvPr id="390" name="x_train（特徴量）"/>
          <p:cNvSpPr txBox="1"/>
          <p:nvPr/>
        </p:nvSpPr>
        <p:spPr>
          <a:xfrm>
            <a:off x="2439317" y="2153970"/>
            <a:ext cx="5153026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x_train（特徴量）</a:t>
            </a:r>
          </a:p>
        </p:txBody>
      </p:sp>
      <p:sp>
        <p:nvSpPr>
          <p:cNvPr id="391" name="・画像の２次元の配列を1次元にする…"/>
          <p:cNvSpPr txBox="1"/>
          <p:nvPr/>
        </p:nvSpPr>
        <p:spPr>
          <a:xfrm>
            <a:off x="4478420" y="3569023"/>
            <a:ext cx="9877451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600"/>
            </a:pPr>
            <a:r>
              <a:t>・画像の２次元の配列を1次元にする</a:t>
            </a:r>
          </a:p>
          <a:p>
            <a:pPr algn="l">
              <a:defRPr sz="4600"/>
            </a:pPr>
            <a:r>
              <a:t>・正規化する</a:t>
            </a:r>
          </a:p>
        </p:txBody>
      </p:sp>
      <p:sp>
        <p:nvSpPr>
          <p:cNvPr id="392" name="y_train（正解)"/>
          <p:cNvSpPr txBox="1"/>
          <p:nvPr/>
        </p:nvSpPr>
        <p:spPr>
          <a:xfrm>
            <a:off x="2300747" y="6450416"/>
            <a:ext cx="422823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y_train（正解)</a:t>
            </a:r>
          </a:p>
        </p:txBody>
      </p:sp>
      <p:sp>
        <p:nvSpPr>
          <p:cNvPr id="393" name="・one-hot encoding"/>
          <p:cNvSpPr txBox="1"/>
          <p:nvPr/>
        </p:nvSpPr>
        <p:spPr>
          <a:xfrm>
            <a:off x="4631976" y="8197392"/>
            <a:ext cx="6219191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/>
            </a:lvl1pPr>
          </a:lstStyle>
          <a:p>
            <a:r>
              <a:t>・one-hot encoding</a:t>
            </a:r>
          </a:p>
        </p:txBody>
      </p:sp>
      <p:sp>
        <p:nvSpPr>
          <p:cNvPr id="2" name="深層学習前のデータの整理">
            <a:extLst>
              <a:ext uri="{FF2B5EF4-FFF2-40B4-BE49-F238E27FC236}">
                <a16:creationId xmlns:a16="http://schemas.microsoft.com/office/drawing/2014/main" id="{224A7B30-0FE4-95B2-3AAF-1513B0D9BB32}"/>
              </a:ext>
            </a:extLst>
          </p:cNvPr>
          <p:cNvSpPr txBox="1"/>
          <p:nvPr/>
        </p:nvSpPr>
        <p:spPr>
          <a:xfrm>
            <a:off x="7738364" y="11544221"/>
            <a:ext cx="8957581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rPr lang="ja-JP" altLang="en-US"/>
              <a:t>次回もこのファイルを使用します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504207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深層学習前のデータの整理"/>
          <p:cNvSpPr txBox="1"/>
          <p:nvPr/>
        </p:nvSpPr>
        <p:spPr>
          <a:xfrm>
            <a:off x="8651768" y="502755"/>
            <a:ext cx="7080463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rPr lang="ja-JP" altLang="en-US"/>
              <a:t>「</a:t>
            </a:r>
            <a:r>
              <a:rPr lang="en-US" altLang="ja-JP"/>
              <a:t>Drive</a:t>
            </a:r>
            <a:r>
              <a:rPr lang="ja-JP" altLang="en-US"/>
              <a:t>にコピーを保存」</a:t>
            </a:r>
            <a:endParaRPr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2063D1C-B567-D148-D65A-AB1775C3730D}"/>
              </a:ext>
            </a:extLst>
          </p:cNvPr>
          <p:cNvGrpSpPr/>
          <p:nvPr/>
        </p:nvGrpSpPr>
        <p:grpSpPr>
          <a:xfrm>
            <a:off x="7126746" y="1732311"/>
            <a:ext cx="10130507" cy="10851098"/>
            <a:chOff x="2061493" y="1910730"/>
            <a:chExt cx="7080464" cy="7584103"/>
          </a:xfrm>
        </p:grpSpPr>
        <p:pic>
          <p:nvPicPr>
            <p:cNvPr id="4" name="図 3" descr="グラフィカル ユーザー インターフェイス, テキスト, アプリケーション&#10;&#10;自動的に生成された説明">
              <a:extLst>
                <a:ext uri="{FF2B5EF4-FFF2-40B4-BE49-F238E27FC236}">
                  <a16:creationId xmlns:a16="http://schemas.microsoft.com/office/drawing/2014/main" id="{075E2188-D6EB-2126-099C-8372AF75C9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4"/>
            <a:stretch/>
          </p:blipFill>
          <p:spPr>
            <a:xfrm>
              <a:off x="2061493" y="1910730"/>
              <a:ext cx="7080464" cy="2222500"/>
            </a:xfrm>
            <a:prstGeom prst="rect">
              <a:avLst/>
            </a:prstGeom>
          </p:spPr>
        </p:pic>
        <p:pic>
          <p:nvPicPr>
            <p:cNvPr id="6" name="図 5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4CB644E0-C8B2-FD53-A4DC-1E9ACD2F0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493" y="4400005"/>
              <a:ext cx="2533185" cy="661443"/>
            </a:xfrm>
            <a:prstGeom prst="rect">
              <a:avLst/>
            </a:prstGeom>
          </p:spPr>
        </p:pic>
        <p:pic>
          <p:nvPicPr>
            <p:cNvPr id="8" name="図 7" descr="テキスト&#10;&#10;自動的に生成された説明">
              <a:extLst>
                <a:ext uri="{FF2B5EF4-FFF2-40B4-BE49-F238E27FC236}">
                  <a16:creationId xmlns:a16="http://schemas.microsoft.com/office/drawing/2014/main" id="{D37E23B1-2776-E6B1-6C3B-F9939A4DF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493" y="5328223"/>
              <a:ext cx="6045200" cy="1282700"/>
            </a:xfrm>
            <a:prstGeom prst="rect">
              <a:avLst/>
            </a:prstGeom>
          </p:spPr>
        </p:pic>
        <p:pic>
          <p:nvPicPr>
            <p:cNvPr id="10" name="図 9" descr="ダイアグラム&#10;&#10;低い精度で自動的に生成された説明">
              <a:extLst>
                <a:ext uri="{FF2B5EF4-FFF2-40B4-BE49-F238E27FC236}">
                  <a16:creationId xmlns:a16="http://schemas.microsoft.com/office/drawing/2014/main" id="{79319CE5-17C2-3F3F-8CA4-C483806FF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493" y="7105078"/>
              <a:ext cx="3225800" cy="825500"/>
            </a:xfrm>
            <a:prstGeom prst="rect">
              <a:avLst/>
            </a:prstGeom>
          </p:spPr>
        </p:pic>
        <p:pic>
          <p:nvPicPr>
            <p:cNvPr id="12" name="図 11" descr="グラフィカル ユーザー インターフェイス, テキスト&#10;&#10;自動的に生成された説明">
              <a:extLst>
                <a:ext uri="{FF2B5EF4-FFF2-40B4-BE49-F238E27FC236}">
                  <a16:creationId xmlns:a16="http://schemas.microsoft.com/office/drawing/2014/main" id="{DE90560F-9D2F-E681-416F-5B8F08CD9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493" y="8415333"/>
              <a:ext cx="4965700" cy="107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162498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7ED34008-A97C-4ED1-A508-5089453B336C}"/>
              </a:ext>
            </a:extLst>
          </p:cNvPr>
          <p:cNvSpPr/>
          <p:nvPr/>
        </p:nvSpPr>
        <p:spPr>
          <a:xfrm>
            <a:off x="13594019" y="6061896"/>
            <a:ext cx="10273145" cy="3163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ヒラギノ角ゴ ProN W3"/>
            </a:endParaRPr>
          </a:p>
        </p:txBody>
      </p:sp>
      <p:sp>
        <p:nvSpPr>
          <p:cNvPr id="257" name="(x_train, y_train),(x_test, y_test) = mnist.load_data()"/>
          <p:cNvSpPr txBox="1"/>
          <p:nvPr/>
        </p:nvSpPr>
        <p:spPr>
          <a:xfrm>
            <a:off x="3944135" y="136817"/>
            <a:ext cx="15666147" cy="1856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700"/>
            </a:lvl1pPr>
          </a:lstStyle>
          <a:p>
            <a:pPr algn="l"/>
            <a:r>
              <a:rPr lang="en-US" dirty="0"/>
              <a:t>from </a:t>
            </a:r>
            <a:r>
              <a:rPr lang="en-US" dirty="0" err="1"/>
              <a:t>keras.datasets</a:t>
            </a:r>
            <a:r>
              <a:rPr lang="en-US" dirty="0"/>
              <a:t> import </a:t>
            </a:r>
            <a:r>
              <a:rPr lang="en-US" dirty="0" err="1"/>
              <a:t>mnist</a:t>
            </a:r>
            <a:endParaRPr lang="en-US" dirty="0"/>
          </a:p>
          <a:p>
            <a:pPr algn="l"/>
            <a:r>
              <a:rPr dirty="0"/>
              <a:t>(</a:t>
            </a:r>
            <a:r>
              <a:rPr dirty="0" err="1"/>
              <a:t>x_train</a:t>
            </a:r>
            <a:r>
              <a:rPr dirty="0"/>
              <a:t>, </a:t>
            </a:r>
            <a:r>
              <a:rPr dirty="0" err="1"/>
              <a:t>y_train</a:t>
            </a:r>
            <a:r>
              <a:rPr dirty="0"/>
              <a:t>),(</a:t>
            </a:r>
            <a:r>
              <a:rPr dirty="0" err="1"/>
              <a:t>x_test</a:t>
            </a:r>
            <a:r>
              <a:rPr dirty="0"/>
              <a:t>, </a:t>
            </a:r>
            <a:r>
              <a:rPr dirty="0" err="1"/>
              <a:t>y_test</a:t>
            </a:r>
            <a:r>
              <a:rPr dirty="0"/>
              <a:t>) = </a:t>
            </a:r>
            <a:r>
              <a:rPr dirty="0" err="1"/>
              <a:t>mnist.load_data</a:t>
            </a:r>
            <a:r>
              <a:rPr dirty="0"/>
              <a:t>()</a:t>
            </a:r>
          </a:p>
        </p:txBody>
      </p:sp>
      <p:sp>
        <p:nvSpPr>
          <p:cNvPr id="258" name="mnistのdataを読み込む"/>
          <p:cNvSpPr txBox="1"/>
          <p:nvPr/>
        </p:nvSpPr>
        <p:spPr>
          <a:xfrm>
            <a:off x="15107502" y="2168054"/>
            <a:ext cx="5466462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mnistのdataを読み込む</a:t>
            </a:r>
          </a:p>
        </p:txBody>
      </p:sp>
      <p:sp>
        <p:nvSpPr>
          <p:cNvPr id="259" name="・"/>
          <p:cNvSpPr txBox="1"/>
          <p:nvPr/>
        </p:nvSpPr>
        <p:spPr>
          <a:xfrm>
            <a:off x="2770654" y="8743040"/>
            <a:ext cx="495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</a:t>
            </a:r>
          </a:p>
        </p:txBody>
      </p:sp>
      <p:sp>
        <p:nvSpPr>
          <p:cNvPr id="260" name="・"/>
          <p:cNvSpPr txBox="1"/>
          <p:nvPr/>
        </p:nvSpPr>
        <p:spPr>
          <a:xfrm>
            <a:off x="2770654" y="9132382"/>
            <a:ext cx="495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</a:t>
            </a:r>
          </a:p>
        </p:txBody>
      </p:sp>
      <p:sp>
        <p:nvSpPr>
          <p:cNvPr id="261" name="・"/>
          <p:cNvSpPr txBox="1"/>
          <p:nvPr/>
        </p:nvSpPr>
        <p:spPr>
          <a:xfrm>
            <a:off x="2770654" y="9531610"/>
            <a:ext cx="4953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</a:t>
            </a:r>
          </a:p>
        </p:txBody>
      </p:sp>
      <p:sp>
        <p:nvSpPr>
          <p:cNvPr id="262" name="5"/>
          <p:cNvSpPr txBox="1"/>
          <p:nvPr/>
        </p:nvSpPr>
        <p:spPr>
          <a:xfrm>
            <a:off x="5878691" y="3903508"/>
            <a:ext cx="448870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5</a:t>
            </a:r>
          </a:p>
        </p:txBody>
      </p:sp>
      <p:sp>
        <p:nvSpPr>
          <p:cNvPr id="263" name="0"/>
          <p:cNvSpPr txBox="1"/>
          <p:nvPr/>
        </p:nvSpPr>
        <p:spPr>
          <a:xfrm>
            <a:off x="5878691" y="5098414"/>
            <a:ext cx="448870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0</a:t>
            </a:r>
          </a:p>
        </p:txBody>
      </p:sp>
      <p:sp>
        <p:nvSpPr>
          <p:cNvPr id="264" name="4"/>
          <p:cNvSpPr txBox="1"/>
          <p:nvPr/>
        </p:nvSpPr>
        <p:spPr>
          <a:xfrm>
            <a:off x="5878691" y="6338307"/>
            <a:ext cx="448870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4</a:t>
            </a:r>
          </a:p>
        </p:txBody>
      </p:sp>
      <p:sp>
        <p:nvSpPr>
          <p:cNvPr id="265" name="1"/>
          <p:cNvSpPr txBox="1"/>
          <p:nvPr/>
        </p:nvSpPr>
        <p:spPr>
          <a:xfrm>
            <a:off x="5878691" y="7578201"/>
            <a:ext cx="448870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1</a:t>
            </a:r>
          </a:p>
        </p:txBody>
      </p:sp>
      <p:sp>
        <p:nvSpPr>
          <p:cNvPr id="266" name="6"/>
          <p:cNvSpPr txBox="1"/>
          <p:nvPr/>
        </p:nvSpPr>
        <p:spPr>
          <a:xfrm>
            <a:off x="5878691" y="10414097"/>
            <a:ext cx="448870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6</a:t>
            </a:r>
          </a:p>
        </p:txBody>
      </p:sp>
      <p:sp>
        <p:nvSpPr>
          <p:cNvPr id="267" name="8"/>
          <p:cNvSpPr txBox="1"/>
          <p:nvPr/>
        </p:nvSpPr>
        <p:spPr>
          <a:xfrm>
            <a:off x="5878691" y="11675381"/>
            <a:ext cx="448870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8</a:t>
            </a:r>
          </a:p>
        </p:txBody>
      </p:sp>
      <p:sp>
        <p:nvSpPr>
          <p:cNvPr id="268" name="・"/>
          <p:cNvSpPr txBox="1"/>
          <p:nvPr/>
        </p:nvSpPr>
        <p:spPr>
          <a:xfrm>
            <a:off x="9146066" y="6230100"/>
            <a:ext cx="495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</a:t>
            </a:r>
          </a:p>
        </p:txBody>
      </p:sp>
      <p:sp>
        <p:nvSpPr>
          <p:cNvPr id="269" name="・"/>
          <p:cNvSpPr txBox="1"/>
          <p:nvPr/>
        </p:nvSpPr>
        <p:spPr>
          <a:xfrm>
            <a:off x="9146066" y="6619442"/>
            <a:ext cx="4953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</a:t>
            </a:r>
          </a:p>
        </p:txBody>
      </p:sp>
      <p:sp>
        <p:nvSpPr>
          <p:cNvPr id="270" name="・"/>
          <p:cNvSpPr txBox="1"/>
          <p:nvPr/>
        </p:nvSpPr>
        <p:spPr>
          <a:xfrm>
            <a:off x="9146066" y="7018671"/>
            <a:ext cx="495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・</a:t>
            </a:r>
          </a:p>
        </p:txBody>
      </p:sp>
      <p:sp>
        <p:nvSpPr>
          <p:cNvPr id="271" name="5"/>
          <p:cNvSpPr txBox="1"/>
          <p:nvPr/>
        </p:nvSpPr>
        <p:spPr>
          <a:xfrm>
            <a:off x="11967565" y="7841502"/>
            <a:ext cx="448870" cy="57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5</a:t>
            </a:r>
          </a:p>
        </p:txBody>
      </p:sp>
      <p:sp>
        <p:nvSpPr>
          <p:cNvPr id="272" name="6"/>
          <p:cNvSpPr txBox="1"/>
          <p:nvPr/>
        </p:nvSpPr>
        <p:spPr>
          <a:xfrm>
            <a:off x="11967565" y="9102786"/>
            <a:ext cx="448870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6</a:t>
            </a:r>
          </a:p>
        </p:txBody>
      </p:sp>
      <p:sp>
        <p:nvSpPr>
          <p:cNvPr id="273" name="7"/>
          <p:cNvSpPr txBox="1"/>
          <p:nvPr/>
        </p:nvSpPr>
        <p:spPr>
          <a:xfrm>
            <a:off x="11967565" y="4007823"/>
            <a:ext cx="448870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7</a:t>
            </a:r>
          </a:p>
        </p:txBody>
      </p:sp>
      <p:sp>
        <p:nvSpPr>
          <p:cNvPr id="274" name="2"/>
          <p:cNvSpPr txBox="1"/>
          <p:nvPr/>
        </p:nvSpPr>
        <p:spPr>
          <a:xfrm>
            <a:off x="11967565" y="5232849"/>
            <a:ext cx="448870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/>
            </a:lvl1pPr>
          </a:lstStyle>
          <a:p>
            <a:r>
              <a:t>2</a:t>
            </a:r>
          </a:p>
        </p:txBody>
      </p:sp>
      <p:sp>
        <p:nvSpPr>
          <p:cNvPr id="275" name="60000個"/>
          <p:cNvSpPr txBox="1"/>
          <p:nvPr/>
        </p:nvSpPr>
        <p:spPr>
          <a:xfrm>
            <a:off x="2092474" y="2287873"/>
            <a:ext cx="185166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60000個</a:t>
            </a:r>
          </a:p>
        </p:txBody>
      </p:sp>
      <p:sp>
        <p:nvSpPr>
          <p:cNvPr id="276" name="60000個"/>
          <p:cNvSpPr txBox="1"/>
          <p:nvPr/>
        </p:nvSpPr>
        <p:spPr>
          <a:xfrm>
            <a:off x="5177295" y="2287873"/>
            <a:ext cx="185166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60000個</a:t>
            </a:r>
          </a:p>
        </p:txBody>
      </p:sp>
      <p:sp>
        <p:nvSpPr>
          <p:cNvPr id="277" name="10000個"/>
          <p:cNvSpPr txBox="1"/>
          <p:nvPr/>
        </p:nvSpPr>
        <p:spPr>
          <a:xfrm>
            <a:off x="8599988" y="2287873"/>
            <a:ext cx="185166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10000個</a:t>
            </a:r>
          </a:p>
        </p:txBody>
      </p:sp>
      <p:sp>
        <p:nvSpPr>
          <p:cNvPr id="278" name="10000個"/>
          <p:cNvSpPr txBox="1"/>
          <p:nvPr/>
        </p:nvSpPr>
        <p:spPr>
          <a:xfrm>
            <a:off x="11266170" y="2287873"/>
            <a:ext cx="185166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10000個</a:t>
            </a:r>
          </a:p>
        </p:txBody>
      </p:sp>
      <p:pic>
        <p:nvPicPr>
          <p:cNvPr id="279" name="スクリーンショット 2022-01-11 13.50.20.png" descr="スクリーンショット 2022-01-11 13.50.20.png"/>
          <p:cNvPicPr>
            <a:picLocks noChangeAspect="1"/>
          </p:cNvPicPr>
          <p:nvPr/>
        </p:nvPicPr>
        <p:blipFill>
          <a:blip r:embed="rId2"/>
          <a:srcRect r="80720" b="63111"/>
          <a:stretch>
            <a:fillRect/>
          </a:stretch>
        </p:blipFill>
        <p:spPr>
          <a:xfrm>
            <a:off x="2344428" y="3416050"/>
            <a:ext cx="1273222" cy="13492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スクリーンショット 2022-01-11 13.50.20.png" descr="スクリーンショット 2022-01-11 13.50.20.png"/>
          <p:cNvPicPr>
            <a:picLocks noChangeAspect="1"/>
          </p:cNvPicPr>
          <p:nvPr/>
        </p:nvPicPr>
        <p:blipFill>
          <a:blip r:embed="rId2"/>
          <a:srcRect l="19580" t="2480" r="61140" b="60630"/>
          <a:stretch>
            <a:fillRect/>
          </a:stretch>
        </p:blipFill>
        <p:spPr>
          <a:xfrm>
            <a:off x="2347424" y="4712651"/>
            <a:ext cx="1273222" cy="13492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スクリーンショット 2022-01-11 13.50.20.png" descr="スクリーンショット 2022-01-11 13.50.20.png"/>
          <p:cNvPicPr>
            <a:picLocks noChangeAspect="1"/>
          </p:cNvPicPr>
          <p:nvPr/>
        </p:nvPicPr>
        <p:blipFill>
          <a:blip r:embed="rId2"/>
          <a:srcRect l="39590" t="2480" r="41129" b="60630"/>
          <a:stretch>
            <a:fillRect/>
          </a:stretch>
        </p:blipFill>
        <p:spPr>
          <a:xfrm>
            <a:off x="2347423" y="5952545"/>
            <a:ext cx="1273223" cy="13492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スクリーンショット 2022-01-11 13.50.20.png" descr="スクリーンショット 2022-01-11 13.50.20.png"/>
          <p:cNvPicPr>
            <a:picLocks noChangeAspect="1"/>
          </p:cNvPicPr>
          <p:nvPr/>
        </p:nvPicPr>
        <p:blipFill>
          <a:blip r:embed="rId2"/>
          <a:srcRect l="59858" t="3101" r="20862" b="60010"/>
          <a:stretch>
            <a:fillRect/>
          </a:stretch>
        </p:blipFill>
        <p:spPr>
          <a:xfrm>
            <a:off x="2381717" y="7261830"/>
            <a:ext cx="1273222" cy="13492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スクリーンショット 2022-01-11 13.52.31.png" descr="スクリーンショット 2022-01-11 13.52.31.png"/>
          <p:cNvPicPr>
            <a:picLocks noChangeAspect="1"/>
          </p:cNvPicPr>
          <p:nvPr/>
        </p:nvPicPr>
        <p:blipFill>
          <a:blip r:embed="rId3"/>
          <a:srcRect r="50545"/>
          <a:stretch>
            <a:fillRect/>
          </a:stretch>
        </p:blipFill>
        <p:spPr>
          <a:xfrm>
            <a:off x="2386558" y="10048972"/>
            <a:ext cx="1256133" cy="130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スクリーンショット 2022-01-11 13.52.31.png" descr="スクリーンショット 2022-01-11 13.52.31.png"/>
          <p:cNvPicPr>
            <a:picLocks noChangeAspect="1"/>
          </p:cNvPicPr>
          <p:nvPr/>
        </p:nvPicPr>
        <p:blipFill>
          <a:blip r:embed="rId3"/>
          <a:srcRect l="48867"/>
          <a:stretch>
            <a:fillRect/>
          </a:stretch>
        </p:blipFill>
        <p:spPr>
          <a:xfrm>
            <a:off x="2325603" y="11310256"/>
            <a:ext cx="1298758" cy="130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スクリーンショット 2022-01-11 13.53.49.png" descr="スクリーンショット 2022-01-11 13.53.49.png"/>
          <p:cNvPicPr>
            <a:picLocks noChangeAspect="1"/>
          </p:cNvPicPr>
          <p:nvPr/>
        </p:nvPicPr>
        <p:blipFill>
          <a:blip r:embed="rId4"/>
          <a:srcRect r="50626"/>
          <a:stretch>
            <a:fillRect/>
          </a:stretch>
        </p:blipFill>
        <p:spPr>
          <a:xfrm>
            <a:off x="8806598" y="3570133"/>
            <a:ext cx="1228994" cy="124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スクリーンショット 2022-01-11 13.53.49.png" descr="スクリーンショット 2022-01-11 13.53.49.png"/>
          <p:cNvPicPr>
            <a:picLocks noChangeAspect="1"/>
          </p:cNvPicPr>
          <p:nvPr/>
        </p:nvPicPr>
        <p:blipFill>
          <a:blip r:embed="rId4"/>
          <a:srcRect l="50527"/>
          <a:stretch>
            <a:fillRect/>
          </a:stretch>
        </p:blipFill>
        <p:spPr>
          <a:xfrm>
            <a:off x="8758909" y="4765039"/>
            <a:ext cx="1231475" cy="124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スクリーンショット 2022-01-11 13.55.03.png" descr="スクリーンショット 2022-01-11 13.55.03.png"/>
          <p:cNvPicPr>
            <a:picLocks noChangeAspect="1"/>
          </p:cNvPicPr>
          <p:nvPr/>
        </p:nvPicPr>
        <p:blipFill>
          <a:blip r:embed="rId5"/>
          <a:srcRect r="50846"/>
          <a:stretch>
            <a:fillRect/>
          </a:stretch>
        </p:blipFill>
        <p:spPr>
          <a:xfrm>
            <a:off x="8818538" y="7495427"/>
            <a:ext cx="1260975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スクリーンショット 2022-01-11 13.55.03.png" descr="スクリーンショット 2022-01-11 13.55.03.png"/>
          <p:cNvPicPr>
            <a:picLocks noChangeAspect="1"/>
          </p:cNvPicPr>
          <p:nvPr/>
        </p:nvPicPr>
        <p:blipFill>
          <a:blip r:embed="rId5"/>
          <a:srcRect l="47237"/>
          <a:stretch>
            <a:fillRect/>
          </a:stretch>
        </p:blipFill>
        <p:spPr>
          <a:xfrm>
            <a:off x="8735434" y="8738682"/>
            <a:ext cx="1353579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28×28の文字画像が60000枚">
            <a:extLst>
              <a:ext uri="{FF2B5EF4-FFF2-40B4-BE49-F238E27FC236}">
                <a16:creationId xmlns:a16="http://schemas.microsoft.com/office/drawing/2014/main" id="{B7CE5078-05A4-4987-9215-3495130C966F}"/>
              </a:ext>
            </a:extLst>
          </p:cNvPr>
          <p:cNvSpPr txBox="1"/>
          <p:nvPr/>
        </p:nvSpPr>
        <p:spPr>
          <a:xfrm>
            <a:off x="13778154" y="6271462"/>
            <a:ext cx="7784182" cy="671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r>
              <a:rPr lang="en-US" dirty="0" err="1"/>
              <a:t>x_train</a:t>
            </a:r>
            <a:r>
              <a:rPr lang="en-US" dirty="0"/>
              <a:t> : </a:t>
            </a:r>
            <a:r>
              <a:rPr dirty="0"/>
              <a:t>60000枚</a:t>
            </a:r>
            <a:r>
              <a:rPr lang="ja-JP" altLang="en-US" dirty="0"/>
              <a:t>の画像の配列データ</a:t>
            </a:r>
            <a:endParaRPr dirty="0"/>
          </a:p>
        </p:txBody>
      </p:sp>
      <p:sp>
        <p:nvSpPr>
          <p:cNvPr id="35" name="60000枚の正解の数字">
            <a:extLst>
              <a:ext uri="{FF2B5EF4-FFF2-40B4-BE49-F238E27FC236}">
                <a16:creationId xmlns:a16="http://schemas.microsoft.com/office/drawing/2014/main" id="{9976FF3E-E5D4-452B-9BAE-EF46C46D6D39}"/>
              </a:ext>
            </a:extLst>
          </p:cNvPr>
          <p:cNvSpPr txBox="1"/>
          <p:nvPr/>
        </p:nvSpPr>
        <p:spPr>
          <a:xfrm>
            <a:off x="13778154" y="6914668"/>
            <a:ext cx="9175589" cy="671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r>
              <a:rPr lang="en-US" dirty="0" err="1"/>
              <a:t>y_train</a:t>
            </a:r>
            <a:r>
              <a:rPr lang="en-US" dirty="0"/>
              <a:t> : </a:t>
            </a:r>
            <a:r>
              <a:rPr dirty="0"/>
              <a:t>60000枚の正解の数字</a:t>
            </a:r>
            <a:r>
              <a:rPr lang="ja-JP" altLang="en-US" dirty="0"/>
              <a:t>の配列データ</a:t>
            </a:r>
            <a:endParaRPr dirty="0"/>
          </a:p>
        </p:txBody>
      </p:sp>
      <p:sp>
        <p:nvSpPr>
          <p:cNvPr id="36" name="28×28の文字画像が10000枚">
            <a:extLst>
              <a:ext uri="{FF2B5EF4-FFF2-40B4-BE49-F238E27FC236}">
                <a16:creationId xmlns:a16="http://schemas.microsoft.com/office/drawing/2014/main" id="{6CB5363B-9DED-41B4-82D2-F4E922B82FA6}"/>
              </a:ext>
            </a:extLst>
          </p:cNvPr>
          <p:cNvSpPr txBox="1"/>
          <p:nvPr/>
        </p:nvSpPr>
        <p:spPr>
          <a:xfrm>
            <a:off x="13778154" y="7557874"/>
            <a:ext cx="7570983" cy="671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r>
              <a:rPr lang="en-US" dirty="0" err="1"/>
              <a:t>x_test</a:t>
            </a:r>
            <a:r>
              <a:rPr lang="en-US" dirty="0"/>
              <a:t> : </a:t>
            </a:r>
            <a:r>
              <a:rPr dirty="0"/>
              <a:t>10000枚</a:t>
            </a:r>
            <a:r>
              <a:rPr lang="ja-JP" altLang="en-US" dirty="0"/>
              <a:t>の画像の配列データ</a:t>
            </a:r>
            <a:endParaRPr dirty="0"/>
          </a:p>
        </p:txBody>
      </p:sp>
      <p:sp>
        <p:nvSpPr>
          <p:cNvPr id="37" name="10000枚の正解の数字">
            <a:extLst>
              <a:ext uri="{FF2B5EF4-FFF2-40B4-BE49-F238E27FC236}">
                <a16:creationId xmlns:a16="http://schemas.microsoft.com/office/drawing/2014/main" id="{3E781E56-7B62-4FC6-9E35-0B0F70036366}"/>
              </a:ext>
            </a:extLst>
          </p:cNvPr>
          <p:cNvSpPr txBox="1"/>
          <p:nvPr/>
        </p:nvSpPr>
        <p:spPr>
          <a:xfrm>
            <a:off x="13778154" y="8201080"/>
            <a:ext cx="9004068" cy="671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/>
            </a:lvl1pPr>
          </a:lstStyle>
          <a:p>
            <a:r>
              <a:rPr lang="en-US" dirty="0" err="1"/>
              <a:t>y_test</a:t>
            </a:r>
            <a:r>
              <a:rPr lang="en-US" dirty="0"/>
              <a:t> : </a:t>
            </a:r>
            <a:r>
              <a:rPr dirty="0"/>
              <a:t>10000枚の正解の数字</a:t>
            </a:r>
            <a:r>
              <a:rPr lang="ja-JP" altLang="en-US" dirty="0"/>
              <a:t>の配列データ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779442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9F443-A2C7-C0F6-5485-42A40175A9F8}"/>
              </a:ext>
            </a:extLst>
          </p:cNvPr>
          <p:cNvSpPr txBox="1"/>
          <p:nvPr/>
        </p:nvSpPr>
        <p:spPr>
          <a:xfrm>
            <a:off x="11115889" y="594350"/>
            <a:ext cx="1641475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ja-JP" alt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課題</a:t>
            </a:r>
            <a:endParaRPr kumimoji="0" lang="en-US" altLang="ja-JP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0DB688-EA59-1B51-6D4B-C3554275BB98}"/>
              </a:ext>
            </a:extLst>
          </p:cNvPr>
          <p:cNvSpPr txBox="1"/>
          <p:nvPr/>
        </p:nvSpPr>
        <p:spPr>
          <a:xfrm>
            <a:off x="2431423" y="2595452"/>
            <a:ext cx="20048758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ja-JP" altLang="en-US" sz="6000" dirty="0"/>
              <a:t>・</a:t>
            </a:r>
            <a:r>
              <a:rPr lang="en-US" altLang="ja-JP" sz="6000" dirty="0"/>
              <a:t>WebClass</a:t>
            </a:r>
            <a:r>
              <a:rPr lang="ja-JP" altLang="en-US" sz="6000" dirty="0"/>
              <a:t>にある</a:t>
            </a:r>
            <a:r>
              <a:rPr lang="en-US" altLang="ja-JP" sz="6000" dirty="0"/>
              <a:t>”kadai3.ipynb”</a:t>
            </a:r>
            <a:r>
              <a:rPr lang="ja-JP" altLang="en-US" sz="6000" dirty="0"/>
              <a:t>をやってみましょう</a:t>
            </a:r>
            <a:endParaRPr lang="en-US" altLang="ja-JP" sz="6000" dirty="0"/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ja-JP" alt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・実行したら</a:t>
            </a:r>
            <a:r>
              <a:rPr kumimoji="0" lang="en-US" altLang="ja-JP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”</a:t>
            </a:r>
            <a:r>
              <a:rPr kumimoji="0" lang="ja-JP" alt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学籍番号</a:t>
            </a:r>
            <a:r>
              <a:rPr kumimoji="0" lang="en-US" altLang="ja-JP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_</a:t>
            </a:r>
            <a:r>
              <a:rPr kumimoji="0" lang="ja-JP" alt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名前</a:t>
            </a:r>
            <a:r>
              <a:rPr kumimoji="0" lang="en-US" altLang="ja-JP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_3.ipynb”</a:t>
            </a:r>
            <a:r>
              <a:rPr kumimoji="0" lang="ja-JP" altLang="en-US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という名前で保存</a:t>
            </a:r>
            <a:endParaRPr kumimoji="0" lang="en-US" altLang="ja-JP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ja-JP" altLang="en-US" sz="6000" dirty="0"/>
              <a:t>　して提出して下さい。</a:t>
            </a:r>
            <a:endParaRPr kumimoji="0" lang="en-US" altLang="ja-JP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8DA40C-4265-EC9D-004A-A91D675A7A6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/>
              <a:t>30</a:t>
            </a:fld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1614D0-B002-CDEA-FB25-6C0E05903A51}"/>
              </a:ext>
            </a:extLst>
          </p:cNvPr>
          <p:cNvSpPr txBox="1"/>
          <p:nvPr/>
        </p:nvSpPr>
        <p:spPr>
          <a:xfrm>
            <a:off x="4358782" y="7458008"/>
            <a:ext cx="16106973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ja-JP" altLang="en-US" sz="4800" dirty="0"/>
              <a:t>締め切りは</a:t>
            </a:r>
            <a:r>
              <a:rPr lang="en-US" altLang="ja-JP" sz="4800" dirty="0"/>
              <a:t>2</a:t>
            </a:r>
            <a:r>
              <a:rPr lang="ja-JP" altLang="en-US" sz="4800" dirty="0"/>
              <a:t>週間後の</a:t>
            </a:r>
            <a:r>
              <a:rPr lang="en-US" altLang="ja-JP" sz="4800" dirty="0"/>
              <a:t>11/9</a:t>
            </a:r>
            <a:r>
              <a:rPr lang="ja-JP" altLang="en-US" sz="4800" dirty="0"/>
              <a:t>の</a:t>
            </a:r>
            <a:r>
              <a:rPr lang="en-US" altLang="ja-JP" sz="4800" dirty="0"/>
              <a:t>23:59</a:t>
            </a:r>
            <a:r>
              <a:rPr lang="ja-JP" altLang="en-US" sz="4800" dirty="0"/>
              <a:t>です。</a:t>
            </a:r>
            <a:endParaRPr lang="en-US" altLang="ja-JP" sz="4800" dirty="0"/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ja-JP" alt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締め切りを過ぎた課題は受け取らないので注意して下さい</a:t>
            </a:r>
            <a:endParaRPr kumimoji="0" lang="en-US" altLang="ja-JP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1474865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画像を描画する"/>
          <p:cNvSpPr txBox="1"/>
          <p:nvPr/>
        </p:nvSpPr>
        <p:spPr>
          <a:xfrm>
            <a:off x="16172264" y="980565"/>
            <a:ext cx="3937001" cy="65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r>
              <a:t>画像を描画する</a:t>
            </a:r>
          </a:p>
        </p:txBody>
      </p:sp>
      <p:sp>
        <p:nvSpPr>
          <p:cNvPr id="331" name="matplotlib(描画ライブラリ)"/>
          <p:cNvSpPr txBox="1"/>
          <p:nvPr/>
        </p:nvSpPr>
        <p:spPr>
          <a:xfrm>
            <a:off x="14473619" y="2435414"/>
            <a:ext cx="7334289" cy="65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r>
              <a:t>matplotlib(描画ライブラリ)</a:t>
            </a:r>
          </a:p>
        </p:txBody>
      </p:sp>
      <p:sp>
        <p:nvSpPr>
          <p:cNvPr id="332" name="‘gray’で白黒を指定"/>
          <p:cNvSpPr txBox="1"/>
          <p:nvPr/>
        </p:nvSpPr>
        <p:spPr>
          <a:xfrm>
            <a:off x="15629986" y="3890263"/>
            <a:ext cx="5021556" cy="65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r>
              <a:t>‘gray’で白黒を指定</a:t>
            </a:r>
          </a:p>
        </p:txBody>
      </p:sp>
      <p:sp>
        <p:nvSpPr>
          <p:cNvPr id="333" name="数字の５らしい"/>
          <p:cNvSpPr txBox="1"/>
          <p:nvPr/>
        </p:nvSpPr>
        <p:spPr>
          <a:xfrm>
            <a:off x="15480518" y="9438970"/>
            <a:ext cx="3803926" cy="764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r>
              <a:t>数字の</a:t>
            </a:r>
            <a:r>
              <a:rPr lang="en-US"/>
              <a:t>2</a:t>
            </a:r>
            <a:r>
              <a:t>らしい</a:t>
            </a:r>
          </a:p>
        </p:txBody>
      </p:sp>
      <p:pic>
        <p:nvPicPr>
          <p:cNvPr id="3" name="図 2" descr="グラフィカル ユーザー インターフェイス, アプリケーション, QR コード&#10;&#10;自動的に生成された説明">
            <a:extLst>
              <a:ext uri="{FF2B5EF4-FFF2-40B4-BE49-F238E27FC236}">
                <a16:creationId xmlns:a16="http://schemas.microsoft.com/office/drawing/2014/main" id="{CCD9B6DD-C502-26BB-1C3C-9531F3E8A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78" y="254968"/>
            <a:ext cx="9380463" cy="10918555"/>
          </a:xfrm>
          <a:prstGeom prst="rect">
            <a:avLst/>
          </a:prstGeom>
        </p:spPr>
      </p:pic>
      <p:pic>
        <p:nvPicPr>
          <p:cNvPr id="5" name="図 4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87ABF37E-5CA1-AFF0-C9DE-24888AB73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3981" y="5598851"/>
            <a:ext cx="5445819" cy="251829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スクリーンショット 2021-12-07 7.36.14.png" descr="スクリーンショット 2021-12-07 7.36.14.png"/>
          <p:cNvPicPr>
            <a:picLocks noChangeAspect="1"/>
          </p:cNvPicPr>
          <p:nvPr/>
        </p:nvPicPr>
        <p:blipFill>
          <a:blip r:embed="rId2"/>
          <a:srcRect b="33653"/>
          <a:stretch>
            <a:fillRect/>
          </a:stretch>
        </p:blipFill>
        <p:spPr>
          <a:xfrm>
            <a:off x="2488803" y="1595277"/>
            <a:ext cx="19406390" cy="7767458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10個並べてみる"/>
          <p:cNvSpPr txBox="1"/>
          <p:nvPr/>
        </p:nvSpPr>
        <p:spPr>
          <a:xfrm>
            <a:off x="10249153" y="737220"/>
            <a:ext cx="388569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10個並べてみる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for文"/>
          <p:cNvSpPr txBox="1"/>
          <p:nvPr/>
        </p:nvSpPr>
        <p:spPr>
          <a:xfrm>
            <a:off x="9636817" y="682948"/>
            <a:ext cx="511037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for文</a:t>
            </a:r>
            <a:r>
              <a:rPr lang="ja-JP" altLang="en-US"/>
              <a:t>と</a:t>
            </a:r>
            <a:r>
              <a:rPr lang="en-US" altLang="ja-JP"/>
              <a:t>range</a:t>
            </a:r>
            <a:r>
              <a:rPr lang="ja-JP" altLang="en-US"/>
              <a:t>関数</a:t>
            </a:r>
            <a:r>
              <a:t>　</a:t>
            </a:r>
          </a:p>
        </p:txBody>
      </p:sp>
      <p:pic>
        <p:nvPicPr>
          <p:cNvPr id="3" name="図 2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11DE9DEE-2D08-0509-A93A-1812C2E85B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" t="68491" r="-1831" b="-1833"/>
          <a:stretch/>
        </p:blipFill>
        <p:spPr>
          <a:xfrm>
            <a:off x="17317580" y="2430555"/>
            <a:ext cx="5687583" cy="46238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C46A3970-1388-99AB-4CDA-AE308CE27A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34954" r="485" b="33119"/>
          <a:stretch/>
        </p:blipFill>
        <p:spPr>
          <a:xfrm>
            <a:off x="1447158" y="2430554"/>
            <a:ext cx="5687583" cy="44277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5E159D34-EEF1-C4DE-346C-551B955CD1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73"/>
          <a:stretch/>
        </p:blipFill>
        <p:spPr>
          <a:xfrm>
            <a:off x="10007233" y="2430554"/>
            <a:ext cx="5939532" cy="46238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for文">
            <a:extLst>
              <a:ext uri="{FF2B5EF4-FFF2-40B4-BE49-F238E27FC236}">
                <a16:creationId xmlns:a16="http://schemas.microsoft.com/office/drawing/2014/main" id="{0410FFDD-034F-5078-C113-2394D6FCB24F}"/>
              </a:ext>
            </a:extLst>
          </p:cNvPr>
          <p:cNvSpPr txBox="1"/>
          <p:nvPr/>
        </p:nvSpPr>
        <p:spPr>
          <a:xfrm>
            <a:off x="1447158" y="7451245"/>
            <a:ext cx="7025962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algn="l"/>
            <a:r>
              <a:t>for</a:t>
            </a:r>
            <a:r>
              <a:rPr lang="en-US"/>
              <a:t> (変数) in range(A,B,C):</a:t>
            </a:r>
          </a:p>
          <a:p>
            <a:pPr algn="l"/>
            <a:r>
              <a:rPr lang="en-US"/>
              <a:t>    (処理内容)</a:t>
            </a:r>
            <a:endParaRPr/>
          </a:p>
        </p:txBody>
      </p:sp>
      <p:sp>
        <p:nvSpPr>
          <p:cNvPr id="9" name="for文">
            <a:extLst>
              <a:ext uri="{FF2B5EF4-FFF2-40B4-BE49-F238E27FC236}">
                <a16:creationId xmlns:a16="http://schemas.microsoft.com/office/drawing/2014/main" id="{2F955452-C449-DEF0-3A28-D94E9FF2E691}"/>
              </a:ext>
            </a:extLst>
          </p:cNvPr>
          <p:cNvSpPr txBox="1"/>
          <p:nvPr/>
        </p:nvSpPr>
        <p:spPr>
          <a:xfrm>
            <a:off x="1179528" y="9221806"/>
            <a:ext cx="983923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algn="l"/>
            <a:r>
              <a:rPr lang="en-US"/>
              <a:t>A(以上)からB(未満)でC刻みに変数に代入</a:t>
            </a:r>
            <a:endParaRPr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7895E-2CCF-42EE-F31B-300B4D7CD7CF}"/>
              </a:ext>
            </a:extLst>
          </p:cNvPr>
          <p:cNvSpPr txBox="1"/>
          <p:nvPr/>
        </p:nvSpPr>
        <p:spPr>
          <a:xfrm>
            <a:off x="16131973" y="4229519"/>
            <a:ext cx="1000398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6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ヒラギノ角ゴ ProN W6"/>
                <a:ea typeface="ヒラギノ角ゴ ProN W6"/>
                <a:cs typeface="ヒラギノ角ゴ ProN W6"/>
                <a:sym typeface="ヒラギノ角ゴ ProN W6"/>
              </a:rPr>
              <a:t>=</a:t>
            </a:r>
            <a:endParaRPr kumimoji="0" lang="ja-JP" altLang="en-US" sz="6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  <p:sp>
        <p:nvSpPr>
          <p:cNvPr id="11" name="for文">
            <a:extLst>
              <a:ext uri="{FF2B5EF4-FFF2-40B4-BE49-F238E27FC236}">
                <a16:creationId xmlns:a16="http://schemas.microsoft.com/office/drawing/2014/main" id="{1BE600A8-D199-C209-D8F1-7E36572D12EE}"/>
              </a:ext>
            </a:extLst>
          </p:cNvPr>
          <p:cNvSpPr txBox="1"/>
          <p:nvPr/>
        </p:nvSpPr>
        <p:spPr>
          <a:xfrm>
            <a:off x="1179528" y="10618597"/>
            <a:ext cx="8515152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algn="l"/>
            <a:r>
              <a:rPr lang="ja-JP" altLang="en-US"/>
              <a:t>この例だと</a:t>
            </a:r>
            <a:r>
              <a:rPr lang="en-US" altLang="ja-JP"/>
              <a:t>1</a:t>
            </a:r>
            <a:r>
              <a:rPr lang="ja-JP" altLang="en-US"/>
              <a:t>から</a:t>
            </a:r>
            <a:r>
              <a:rPr lang="en-US" altLang="ja-JP"/>
              <a:t>1</a:t>
            </a:r>
            <a:r>
              <a:rPr lang="ja-JP" altLang="en-US"/>
              <a:t>つ飛ばしで</a:t>
            </a:r>
            <a:r>
              <a:rPr lang="en-US" altLang="ja-JP"/>
              <a:t>9</a:t>
            </a:r>
            <a:r>
              <a:rPr lang="ja-JP" altLang="en-US"/>
              <a:t>まで</a:t>
            </a:r>
            <a:endParaRPr lang="en-US" altLang="ja-JP"/>
          </a:p>
          <a:p>
            <a:pPr algn="l"/>
            <a:r>
              <a:rPr lang="en-US"/>
              <a:t>i</a:t>
            </a:r>
            <a:r>
              <a:rPr lang="ja-JP" altLang="en-US"/>
              <a:t>は順に</a:t>
            </a:r>
            <a:r>
              <a:rPr lang="en-US" altLang="ja-JP"/>
              <a:t>1,3,5,7,9</a:t>
            </a:r>
            <a:r>
              <a:rPr lang="ja-JP" altLang="en-US"/>
              <a:t>が代入されて処理</a:t>
            </a:r>
            <a:endParaRPr/>
          </a:p>
        </p:txBody>
      </p:sp>
      <p:sp>
        <p:nvSpPr>
          <p:cNvPr id="12" name="for文">
            <a:extLst>
              <a:ext uri="{FF2B5EF4-FFF2-40B4-BE49-F238E27FC236}">
                <a16:creationId xmlns:a16="http://schemas.microsoft.com/office/drawing/2014/main" id="{9A9C37CE-53D8-91D4-3367-D81D6F045EBB}"/>
              </a:ext>
            </a:extLst>
          </p:cNvPr>
          <p:cNvSpPr txBox="1"/>
          <p:nvPr/>
        </p:nvSpPr>
        <p:spPr>
          <a:xfrm>
            <a:off x="12636258" y="8914029"/>
            <a:ext cx="10889199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algn="l"/>
            <a:r>
              <a:rPr lang="en-US"/>
              <a:t>range(B)</a:t>
            </a:r>
            <a:r>
              <a:rPr lang="ja-JP" altLang="en-US"/>
              <a:t>のように数字</a:t>
            </a:r>
            <a:r>
              <a:rPr lang="en-US" altLang="ja-JP"/>
              <a:t>1</a:t>
            </a:r>
            <a:r>
              <a:rPr lang="ja-JP" altLang="en-US"/>
              <a:t>つにすると</a:t>
            </a:r>
            <a:endParaRPr lang="en-US" altLang="ja-JP"/>
          </a:p>
          <a:p>
            <a:pPr algn="l"/>
            <a:r>
              <a:rPr lang="ja-JP" altLang="en-US"/>
              <a:t>開始の</a:t>
            </a:r>
            <a:r>
              <a:rPr lang="en-US" altLang="ja-JP"/>
              <a:t>A</a:t>
            </a:r>
            <a:r>
              <a:rPr lang="ja-JP" altLang="en-US"/>
              <a:t>を</a:t>
            </a:r>
            <a:r>
              <a:rPr lang="en-US" altLang="ja-JP"/>
              <a:t>0</a:t>
            </a:r>
            <a:r>
              <a:rPr lang="ja-JP" altLang="en-US"/>
              <a:t>、刻み幅</a:t>
            </a:r>
            <a:r>
              <a:rPr lang="en-US" altLang="ja-JP"/>
              <a:t>C</a:t>
            </a:r>
            <a:r>
              <a:rPr lang="ja-JP" altLang="en-US"/>
              <a:t>を</a:t>
            </a:r>
            <a:r>
              <a:rPr lang="en-US" altLang="ja-JP"/>
              <a:t>1</a:t>
            </a:r>
            <a:r>
              <a:rPr lang="ja-JP" altLang="en-US"/>
              <a:t>の設定で省略出来る</a:t>
            </a: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for文"/>
          <p:cNvSpPr txBox="1"/>
          <p:nvPr/>
        </p:nvSpPr>
        <p:spPr>
          <a:xfrm>
            <a:off x="11210543" y="737220"/>
            <a:ext cx="196291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for文　</a:t>
            </a:r>
          </a:p>
        </p:txBody>
      </p:sp>
      <p:pic>
        <p:nvPicPr>
          <p:cNvPr id="3" name="図 2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50AEF7F9-2B3C-685E-85A5-F4C454266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441" y="1876765"/>
            <a:ext cx="8477102" cy="9962470"/>
          </a:xfrm>
          <a:prstGeom prst="rect">
            <a:avLst/>
          </a:prstGeom>
        </p:spPr>
      </p:pic>
      <p:pic>
        <p:nvPicPr>
          <p:cNvPr id="5" name="図 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1BAEE9D0-DB38-24C7-0621-8350170DE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046" y="3236007"/>
            <a:ext cx="7563513" cy="9860071"/>
          </a:xfrm>
          <a:prstGeom prst="rect">
            <a:avLst/>
          </a:prstGeom>
        </p:spPr>
      </p:pic>
      <p:sp>
        <p:nvSpPr>
          <p:cNvPr id="6" name="for文">
            <a:extLst>
              <a:ext uri="{FF2B5EF4-FFF2-40B4-BE49-F238E27FC236}">
                <a16:creationId xmlns:a16="http://schemas.microsoft.com/office/drawing/2014/main" id="{4C0B0E5B-510D-C6E1-3A62-470AEAA5A6F4}"/>
              </a:ext>
            </a:extLst>
          </p:cNvPr>
          <p:cNvSpPr txBox="1"/>
          <p:nvPr/>
        </p:nvSpPr>
        <p:spPr>
          <a:xfrm>
            <a:off x="6612918" y="12234660"/>
            <a:ext cx="71814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ja-JP" altLang="en-US" sz="4800"/>
              <a:t>：</a:t>
            </a:r>
            <a:endParaRPr sz="4800"/>
          </a:p>
        </p:txBody>
      </p:sp>
      <p:sp>
        <p:nvSpPr>
          <p:cNvPr id="7" name="for文">
            <a:extLst>
              <a:ext uri="{FF2B5EF4-FFF2-40B4-BE49-F238E27FC236}">
                <a16:creationId xmlns:a16="http://schemas.microsoft.com/office/drawing/2014/main" id="{1E6278FB-98F7-A49F-CF1E-A411EB24083F}"/>
              </a:ext>
            </a:extLst>
          </p:cNvPr>
          <p:cNvSpPr txBox="1"/>
          <p:nvPr/>
        </p:nvSpPr>
        <p:spPr>
          <a:xfrm>
            <a:off x="17566993" y="2110247"/>
            <a:ext cx="111642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ja-JP" altLang="en-US" sz="4800"/>
              <a:t>：</a:t>
            </a:r>
            <a:endParaRPr sz="480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AA8A32C-7D79-B6AB-33AC-E68E65A24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25" y="540038"/>
            <a:ext cx="16490950" cy="12635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A85D5B-4952-5A9A-0F9D-45D68B2D8649}"/>
              </a:ext>
            </a:extLst>
          </p:cNvPr>
          <p:cNvSpPr txBox="1"/>
          <p:nvPr/>
        </p:nvSpPr>
        <p:spPr>
          <a:xfrm>
            <a:off x="11159873" y="2048476"/>
            <a:ext cx="6695743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/>
              <a:t>←縦</a:t>
            </a:r>
            <a:r>
              <a:rPr lang="en-US" altLang="ja-JP"/>
              <a:t>1</a:t>
            </a:r>
            <a:r>
              <a:rPr lang="ja-JP" altLang="en-US"/>
              <a:t>、横</a:t>
            </a:r>
            <a:r>
              <a:rPr lang="en-US" altLang="ja-JP"/>
              <a:t>2</a:t>
            </a:r>
            <a:r>
              <a:rPr lang="ja-JP" altLang="en-US"/>
              <a:t>に並べる内の</a:t>
            </a:r>
            <a:r>
              <a:rPr lang="en-US" altLang="ja-JP"/>
              <a:t>1</a:t>
            </a:r>
            <a:r>
              <a:rPr lang="ja-JP" altLang="en-US"/>
              <a:t>つ目の宣言</a:t>
            </a:r>
            <a:endParaRPr kumimoji="0" lang="ja-JP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99EA44-8C46-C998-08FA-1693CD2390D2}"/>
              </a:ext>
            </a:extLst>
          </p:cNvPr>
          <p:cNvSpPr txBox="1"/>
          <p:nvPr/>
        </p:nvSpPr>
        <p:spPr>
          <a:xfrm>
            <a:off x="11159871" y="3182183"/>
            <a:ext cx="669574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/>
              <a:t>←縦</a:t>
            </a:r>
            <a:r>
              <a:rPr lang="en-US" altLang="ja-JP"/>
              <a:t>1</a:t>
            </a:r>
            <a:r>
              <a:rPr lang="ja-JP" altLang="en-US"/>
              <a:t>、横</a:t>
            </a:r>
            <a:r>
              <a:rPr lang="en-US" altLang="ja-JP"/>
              <a:t>2</a:t>
            </a:r>
            <a:r>
              <a:rPr lang="ja-JP" altLang="en-US"/>
              <a:t>に並べる内の</a:t>
            </a:r>
            <a:r>
              <a:rPr lang="en-US" altLang="ja-JP"/>
              <a:t>2</a:t>
            </a:r>
            <a:r>
              <a:rPr lang="ja-JP" altLang="en-US"/>
              <a:t>つ目の宣言</a:t>
            </a:r>
            <a:endParaRPr kumimoji="0" lang="ja-JP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ヒラギノ角ゴ ProN W6"/>
              <a:ea typeface="ヒラギノ角ゴ ProN W6"/>
              <a:cs typeface="ヒラギノ角ゴ ProN W6"/>
              <a:sym typeface="ヒラギノ角ゴ ProN W6"/>
            </a:endParaRPr>
          </a:p>
        </p:txBody>
      </p:sp>
    </p:spTree>
    <p:extLst>
      <p:ext uri="{BB962C8B-B14F-4D97-AF65-F5344CB8AC3E}">
        <p14:creationId xmlns:p14="http://schemas.microsoft.com/office/powerpoint/2010/main" val="22600729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スクリーンショット 2021-12-07 7.36.14.png" descr="スクリーンショット 2021-12-07 7.36.14.png"/>
          <p:cNvPicPr>
            <a:picLocks noChangeAspect="1"/>
          </p:cNvPicPr>
          <p:nvPr/>
        </p:nvPicPr>
        <p:blipFill>
          <a:blip r:embed="rId2"/>
          <a:srcRect b="33653"/>
          <a:stretch>
            <a:fillRect/>
          </a:stretch>
        </p:blipFill>
        <p:spPr>
          <a:xfrm>
            <a:off x="2488803" y="1595277"/>
            <a:ext cx="19406390" cy="7767458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10個並べてみる"/>
          <p:cNvSpPr txBox="1"/>
          <p:nvPr/>
        </p:nvSpPr>
        <p:spPr>
          <a:xfrm>
            <a:off x="10249153" y="737220"/>
            <a:ext cx="388569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10個並べてみる</a:t>
            </a:r>
          </a:p>
        </p:txBody>
      </p:sp>
    </p:spTree>
    <p:extLst>
      <p:ext uri="{BB962C8B-B14F-4D97-AF65-F5344CB8AC3E}">
        <p14:creationId xmlns:p14="http://schemas.microsoft.com/office/powerpoint/2010/main" val="31668585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6549</TotalTime>
  <Words>1383</Words>
  <Application>Microsoft Macintosh PowerPoint</Application>
  <PresentationFormat>ユーザー設定</PresentationFormat>
  <Paragraphs>221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5" baseType="lpstr">
      <vt:lpstr>ヒラギノ角ゴ ProN W3</vt:lpstr>
      <vt:lpstr>ヒラギノ角ゴ ProN W6</vt:lpstr>
      <vt:lpstr>Arial</vt:lpstr>
      <vt:lpstr>Helvetica Neue Light</vt:lpstr>
      <vt:lpstr>White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須藤毅顕</dc:creator>
  <cp:lastModifiedBy>須藤　毅顕</cp:lastModifiedBy>
  <cp:revision>17</cp:revision>
  <dcterms:modified xsi:type="dcterms:W3CDTF">2024-07-24T15:06:57Z</dcterms:modified>
</cp:coreProperties>
</file>