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319" r:id="rId2"/>
    <p:sldId id="320" r:id="rId3"/>
    <p:sldId id="278" r:id="rId4"/>
    <p:sldId id="323" r:id="rId5"/>
    <p:sldId id="279" r:id="rId6"/>
    <p:sldId id="361" r:id="rId7"/>
    <p:sldId id="280" r:id="rId8"/>
    <p:sldId id="281" r:id="rId9"/>
    <p:sldId id="282" r:id="rId10"/>
    <p:sldId id="284" r:id="rId11"/>
    <p:sldId id="309" r:id="rId12"/>
    <p:sldId id="327" r:id="rId13"/>
    <p:sldId id="329" r:id="rId14"/>
    <p:sldId id="330" r:id="rId15"/>
    <p:sldId id="332" r:id="rId16"/>
    <p:sldId id="333" r:id="rId17"/>
    <p:sldId id="285" r:id="rId18"/>
    <p:sldId id="286" r:id="rId19"/>
    <p:sldId id="287" r:id="rId20"/>
    <p:sldId id="288" r:id="rId21"/>
    <p:sldId id="289" r:id="rId22"/>
    <p:sldId id="292" r:id="rId23"/>
    <p:sldId id="293" r:id="rId24"/>
    <p:sldId id="294" r:id="rId25"/>
    <p:sldId id="334" r:id="rId26"/>
    <p:sldId id="295" r:id="rId27"/>
    <p:sldId id="296" r:id="rId28"/>
    <p:sldId id="297" r:id="rId29"/>
    <p:sldId id="298" r:id="rId30"/>
    <p:sldId id="299" r:id="rId31"/>
    <p:sldId id="360" r:id="rId32"/>
    <p:sldId id="359"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457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914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1371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18288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22860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27432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32004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365760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8" autoAdjust="0"/>
    <p:restoredTop sz="94660"/>
  </p:normalViewPr>
  <p:slideViewPr>
    <p:cSldViewPr snapToGrid="0">
      <p:cViewPr varScale="1">
        <p:scale>
          <a:sx n="63" d="100"/>
          <a:sy n="63" d="100"/>
        </p:scale>
        <p:origin x="704" y="2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タイトルテキスト"/>
          <p:cNvSpPr txBox="1">
            <a:spLocks noGrp="1"/>
          </p:cNvSpPr>
          <p:nvPr>
            <p:ph type="title"/>
          </p:nvPr>
        </p:nvSpPr>
        <p:spPr>
          <a:xfrm>
            <a:off x="1778000" y="2298700"/>
            <a:ext cx="20828000" cy="4648200"/>
          </a:xfrm>
          <a:prstGeom prst="rect">
            <a:avLst/>
          </a:prstGeom>
        </p:spPr>
        <p:txBody>
          <a:bodyPr anchor="b"/>
          <a:lstStyle/>
          <a:p>
            <a:r>
              <a:t>タイトルテキスト</a:t>
            </a:r>
          </a:p>
        </p:txBody>
      </p:sp>
      <p:sp>
        <p:nvSpPr>
          <p:cNvPr id="12" name="本文レベル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タイトルテキスト"/>
          <p:cNvSpPr txBox="1">
            <a:spLocks noGrp="1"/>
          </p:cNvSpPr>
          <p:nvPr>
            <p:ph type="title"/>
          </p:nvPr>
        </p:nvSpPr>
        <p:spPr>
          <a:xfrm>
            <a:off x="1778000" y="4533900"/>
            <a:ext cx="20828000" cy="4648200"/>
          </a:xfrm>
          <a:prstGeom prst="rect">
            <a:avLst/>
          </a:prstGeom>
        </p:spPr>
        <p:txBody>
          <a:bodyPr/>
          <a:lstStyle/>
          <a:p>
            <a:r>
              <a:t>タイトルテキスト</a:t>
            </a:r>
          </a:p>
        </p:txBody>
      </p:sp>
      <p:sp>
        <p:nvSpPr>
          <p:cNvPr id="3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タイトルテキスト"/>
          <p:cNvSpPr txBox="1">
            <a:spLocks noGrp="1"/>
          </p:cNvSpPr>
          <p:nvPr>
            <p:ph type="title"/>
          </p:nvPr>
        </p:nvSpPr>
        <p:spPr>
          <a:xfrm>
            <a:off x="1651000" y="952500"/>
            <a:ext cx="10223500" cy="5549900"/>
          </a:xfrm>
          <a:prstGeom prst="rect">
            <a:avLst/>
          </a:prstGeom>
        </p:spPr>
        <p:txBody>
          <a:bodyPr anchor="b"/>
          <a:lstStyle>
            <a:lvl1pPr>
              <a:defRPr sz="8400"/>
            </a:lvl1pPr>
          </a:lstStyle>
          <a:p>
            <a:r>
              <a:t>タイトルテキスト</a:t>
            </a:r>
          </a:p>
        </p:txBody>
      </p:sp>
      <p:sp>
        <p:nvSpPr>
          <p:cNvPr id="40" name="本文レベル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本文レベル1</a:t>
            </a:r>
          </a:p>
          <a:p>
            <a:pPr lvl="1"/>
            <a:r>
              <a:t>本文レベル2</a:t>
            </a:r>
          </a:p>
          <a:p>
            <a:pPr lvl="2"/>
            <a:r>
              <a:t>本文レベル3</a:t>
            </a:r>
          </a:p>
          <a:p>
            <a:pPr lvl="3"/>
            <a:r>
              <a:t>本文レベル4</a:t>
            </a:r>
          </a:p>
          <a:p>
            <a:pPr lvl="4"/>
            <a:r>
              <a:t>本文レベル5</a:t>
            </a:r>
          </a:p>
        </p:txBody>
      </p:sp>
      <p:sp>
        <p:nvSpPr>
          <p:cNvPr id="4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タイトルテキスト"/>
          <p:cNvSpPr txBox="1">
            <a:spLocks noGrp="1"/>
          </p:cNvSpPr>
          <p:nvPr>
            <p:ph type="title"/>
          </p:nvPr>
        </p:nvSpPr>
        <p:spPr>
          <a:prstGeom prst="rect">
            <a:avLst/>
          </a:prstGeom>
        </p:spPr>
        <p:txBody>
          <a:bodyPr/>
          <a:lstStyle/>
          <a:p>
            <a:r>
              <a:t>タイトルテキスト</a:t>
            </a:r>
          </a:p>
        </p:txBody>
      </p:sp>
      <p:sp>
        <p:nvSpPr>
          <p:cNvPr id="4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タイトルテキスト"/>
          <p:cNvSpPr txBox="1">
            <a:spLocks noGrp="1"/>
          </p:cNvSpPr>
          <p:nvPr>
            <p:ph type="title"/>
          </p:nvPr>
        </p:nvSpPr>
        <p:spPr>
          <a:prstGeom prst="rect">
            <a:avLst/>
          </a:prstGeom>
        </p:spPr>
        <p:txBody>
          <a:bodyPr/>
          <a:lstStyle/>
          <a:p>
            <a:r>
              <a:t>タイトルテキスト</a:t>
            </a:r>
          </a:p>
        </p:txBody>
      </p:sp>
      <p:sp>
        <p:nvSpPr>
          <p:cNvPr id="57" name="本文レベル1…"/>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タイトルテキスト"/>
          <p:cNvSpPr txBox="1">
            <a:spLocks noGrp="1"/>
          </p:cNvSpPr>
          <p:nvPr>
            <p:ph type="title"/>
          </p:nvPr>
        </p:nvSpPr>
        <p:spPr>
          <a:prstGeom prst="rect">
            <a:avLst/>
          </a:prstGeom>
        </p:spPr>
        <p:txBody>
          <a:bodyPr/>
          <a:lstStyle/>
          <a:p>
            <a:r>
              <a:t>タイトルテキスト</a:t>
            </a:r>
          </a:p>
        </p:txBody>
      </p:sp>
      <p:sp>
        <p:nvSpPr>
          <p:cNvPr id="67" name="本文レベル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本文レベル1</a:t>
            </a:r>
          </a:p>
          <a:p>
            <a:pPr lvl="1"/>
            <a:r>
              <a:t>本文レベル2</a:t>
            </a:r>
          </a:p>
          <a:p>
            <a:pPr lvl="2"/>
            <a:r>
              <a:t>本文レベル3</a:t>
            </a:r>
          </a:p>
          <a:p>
            <a:pPr lvl="3"/>
            <a:r>
              <a:t>本文レベル4</a:t>
            </a:r>
          </a:p>
          <a:p>
            <a:pPr lvl="4"/>
            <a:r>
              <a:t>本文レベル5</a:t>
            </a:r>
          </a:p>
        </p:txBody>
      </p:sp>
      <p:sp>
        <p:nvSpPr>
          <p:cNvPr id="6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本文レベル1…"/>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本文レベル1</a:t>
            </a:r>
          </a:p>
          <a:p>
            <a:pPr lvl="1"/>
            <a:r>
              <a:t>本文レベル2</a:t>
            </a:r>
          </a:p>
          <a:p>
            <a:pPr lvl="2"/>
            <a:r>
              <a:t>本文レベル3</a:t>
            </a:r>
          </a:p>
          <a:p>
            <a:pPr lvl="3"/>
            <a:r>
              <a:t>本文レベル4</a:t>
            </a:r>
          </a:p>
          <a:p>
            <a:pPr lvl="4"/>
            <a:r>
              <a:t>本文レベル5</a:t>
            </a:r>
          </a:p>
        </p:txBody>
      </p:sp>
      <p:sp>
        <p:nvSpPr>
          <p:cNvPr id="7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r>
              <a:t>“ここに引用を入力してください。”</a:t>
            </a:r>
          </a:p>
        </p:txBody>
      </p:sp>
      <p:sp>
        <p:nvSpPr>
          <p:cNvPr id="9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タイトルテキスト</a:t>
            </a:r>
          </a:p>
        </p:txBody>
      </p:sp>
      <p:sp>
        <p:nvSpPr>
          <p:cNvPr id="3" name="本文レベル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CB3E690-1BF8-467E-8BDC-A035E2EE258B}"/>
              </a:ext>
            </a:extLst>
          </p:cNvPr>
          <p:cNvSpPr/>
          <p:nvPr/>
        </p:nvSpPr>
        <p:spPr>
          <a:xfrm>
            <a:off x="0" y="0"/>
            <a:ext cx="24384000" cy="1371600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dirty="0">
              <a:ln>
                <a:noFill/>
              </a:ln>
              <a:solidFill>
                <a:srgbClr val="FFFFFF"/>
              </a:solidFill>
              <a:effectLst/>
              <a:uFillTx/>
              <a:latin typeface="+mn-lt"/>
              <a:ea typeface="+mn-ea"/>
              <a:cs typeface="+mn-cs"/>
              <a:sym typeface="ヒラギノ角ゴ ProN W3"/>
            </a:endParaRPr>
          </a:p>
        </p:txBody>
      </p:sp>
      <p:sp>
        <p:nvSpPr>
          <p:cNvPr id="129" name="四角形"/>
          <p:cNvSpPr/>
          <p:nvPr/>
        </p:nvSpPr>
        <p:spPr>
          <a:xfrm rot="19864283">
            <a:off x="7058061" y="8221405"/>
            <a:ext cx="21850129" cy="9322709"/>
          </a:xfrm>
          <a:prstGeom prst="rect">
            <a:avLst/>
          </a:prstGeom>
          <a:solidFill>
            <a:srgbClr val="0D48FF"/>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30" name="医療とAI・ビッグデータ応用"/>
          <p:cNvSpPr txBox="1"/>
          <p:nvPr/>
        </p:nvSpPr>
        <p:spPr>
          <a:xfrm>
            <a:off x="1817715" y="1156659"/>
            <a:ext cx="16586201" cy="1371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a:solidFill>
                  <a:srgbClr val="FFFFFF"/>
                </a:solidFill>
                <a:latin typeface="ヒラギノ丸ゴ ProN W4"/>
                <a:ea typeface="ヒラギノ丸ゴ ProN W4"/>
                <a:cs typeface="ヒラギノ丸ゴ ProN W4"/>
                <a:sym typeface="ヒラギノ丸ゴ ProN W4"/>
              </a:defRPr>
            </a:lvl1pPr>
          </a:lstStyle>
          <a:p>
            <a:r>
              <a:t>医療とAI・ビッグデータ応用</a:t>
            </a:r>
          </a:p>
        </p:txBody>
      </p:sp>
      <p:sp>
        <p:nvSpPr>
          <p:cNvPr id="131" name="統合教育機構…"/>
          <p:cNvSpPr txBox="1"/>
          <p:nvPr/>
        </p:nvSpPr>
        <p:spPr>
          <a:xfrm>
            <a:off x="16990324" y="9884538"/>
            <a:ext cx="5524501" cy="2368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7100">
                <a:solidFill>
                  <a:srgbClr val="FFFFFF"/>
                </a:solidFill>
                <a:latin typeface="ヒラギノ丸ゴ ProN W4"/>
                <a:ea typeface="ヒラギノ丸ゴ ProN W4"/>
                <a:cs typeface="ヒラギノ丸ゴ ProN W4"/>
                <a:sym typeface="ヒラギノ丸ゴ ProN W4"/>
              </a:defRPr>
            </a:pPr>
            <a:r>
              <a:t>統合教育機構</a:t>
            </a:r>
          </a:p>
          <a:p>
            <a:pPr>
              <a:defRPr sz="7100">
                <a:solidFill>
                  <a:srgbClr val="FFFFFF"/>
                </a:solidFill>
                <a:latin typeface="ヒラギノ丸ゴ ProN W4"/>
                <a:ea typeface="ヒラギノ丸ゴ ProN W4"/>
                <a:cs typeface="ヒラギノ丸ゴ ProN W4"/>
                <a:sym typeface="ヒラギノ丸ゴ ProN W4"/>
              </a:defRPr>
            </a:pPr>
            <a:r>
              <a:t>須藤毅顕</a:t>
            </a:r>
          </a:p>
        </p:txBody>
      </p:sp>
      <p:sp>
        <p:nvSpPr>
          <p:cNvPr id="132" name="①MNISTの読み込みと加工"/>
          <p:cNvSpPr txBox="1"/>
          <p:nvPr/>
        </p:nvSpPr>
        <p:spPr>
          <a:xfrm>
            <a:off x="1200247" y="2969087"/>
            <a:ext cx="17222664"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a:solidFill>
                  <a:srgbClr val="FFFFFF"/>
                </a:solidFill>
                <a:latin typeface="ヒラギノ丸ゴ ProN W4"/>
                <a:ea typeface="ヒラギノ丸ゴ ProN W4"/>
                <a:cs typeface="ヒラギノ丸ゴ ProN W4"/>
                <a:sym typeface="ヒラギノ丸ゴ ProN W4"/>
              </a:defRPr>
            </a:lvl1pPr>
          </a:lstStyle>
          <a:p>
            <a:r>
              <a:rPr lang="en-US" altLang="ja-JP" dirty="0" err="1"/>
              <a:t>②</a:t>
            </a:r>
            <a:r>
              <a:rPr dirty="0" err="1"/>
              <a:t>MNISTの読み込みと</a:t>
            </a:r>
            <a:r>
              <a:rPr lang="ja-JP" altLang="en-US" dirty="0" err="1"/>
              <a:t>前処理</a:t>
            </a:r>
            <a:endParaRPr dirty="0"/>
          </a:p>
        </p:txBody>
      </p:sp>
      <p:pic>
        <p:nvPicPr>
          <p:cNvPr id="3" name="スクリーンショット 2024-03-07 16.19.54.png" descr="スクリーンショット 2024-03-07 16.19.54.png">
            <a:extLst>
              <a:ext uri="{FF2B5EF4-FFF2-40B4-BE49-F238E27FC236}">
                <a16:creationId xmlns:a16="http://schemas.microsoft.com/office/drawing/2014/main" id="{D15BA595-2AD0-F1B2-97FB-ABD7C44CB2DA}"/>
              </a:ext>
            </a:extLst>
          </p:cNvPr>
          <p:cNvPicPr>
            <a:picLocks noChangeAspect="1"/>
          </p:cNvPicPr>
          <p:nvPr/>
        </p:nvPicPr>
        <p:blipFill>
          <a:blip r:embed="rId2"/>
          <a:stretch>
            <a:fillRect/>
          </a:stretch>
        </p:blipFill>
        <p:spPr>
          <a:xfrm>
            <a:off x="377856" y="8320613"/>
            <a:ext cx="6776355" cy="4901656"/>
          </a:xfrm>
          <a:prstGeom prst="rect">
            <a:avLst/>
          </a:prstGeom>
          <a:ln w="12700">
            <a:miter lim="400000"/>
          </a:ln>
        </p:spPr>
      </p:pic>
      <p:pic>
        <p:nvPicPr>
          <p:cNvPr id="4" name="図 3" descr="QR コード&#10;&#10;自動的に生成された説明">
            <a:extLst>
              <a:ext uri="{FF2B5EF4-FFF2-40B4-BE49-F238E27FC236}">
                <a16:creationId xmlns:a16="http://schemas.microsoft.com/office/drawing/2014/main" id="{C32D237D-274D-06B1-A2A9-52F9091E9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20" y="9707759"/>
            <a:ext cx="3456940" cy="3456940"/>
          </a:xfrm>
          <a:prstGeom prst="rect">
            <a:avLst/>
          </a:prstGeom>
        </p:spPr>
      </p:pic>
    </p:spTree>
    <p:extLst>
      <p:ext uri="{BB962C8B-B14F-4D97-AF65-F5344CB8AC3E}">
        <p14:creationId xmlns:p14="http://schemas.microsoft.com/office/powerpoint/2010/main" val="14213567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for文"/>
          <p:cNvSpPr txBox="1"/>
          <p:nvPr/>
        </p:nvSpPr>
        <p:spPr>
          <a:xfrm>
            <a:off x="11210543" y="737220"/>
            <a:ext cx="196291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for文　</a:t>
            </a:r>
          </a:p>
        </p:txBody>
      </p:sp>
      <p:pic>
        <p:nvPicPr>
          <p:cNvPr id="3" name="図 2" descr="グラフィカル ユーザー インターフェイス&#10;&#10;中程度の精度で自動的に生成された説明">
            <a:extLst>
              <a:ext uri="{FF2B5EF4-FFF2-40B4-BE49-F238E27FC236}">
                <a16:creationId xmlns:a16="http://schemas.microsoft.com/office/drawing/2014/main" id="{50AEF7F9-2B3C-685E-85A5-F4C454266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441" y="1876765"/>
            <a:ext cx="8477102" cy="9962470"/>
          </a:xfrm>
          <a:prstGeom prst="rect">
            <a:avLst/>
          </a:prstGeom>
        </p:spPr>
      </p:pic>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1BAEE9D0-DB38-24C7-0621-8350170DE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7046" y="3236007"/>
            <a:ext cx="7563513" cy="9860071"/>
          </a:xfrm>
          <a:prstGeom prst="rect">
            <a:avLst/>
          </a:prstGeom>
        </p:spPr>
      </p:pic>
      <p:sp>
        <p:nvSpPr>
          <p:cNvPr id="6" name="for文">
            <a:extLst>
              <a:ext uri="{FF2B5EF4-FFF2-40B4-BE49-F238E27FC236}">
                <a16:creationId xmlns:a16="http://schemas.microsoft.com/office/drawing/2014/main" id="{4C0B0E5B-510D-C6E1-3A62-470AEAA5A6F4}"/>
              </a:ext>
            </a:extLst>
          </p:cNvPr>
          <p:cNvSpPr txBox="1"/>
          <p:nvPr/>
        </p:nvSpPr>
        <p:spPr>
          <a:xfrm>
            <a:off x="6612918" y="12234660"/>
            <a:ext cx="718145"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rPr lang="ja-JP" altLang="en-US" sz="4800"/>
              <a:t>：</a:t>
            </a:r>
            <a:endParaRPr sz="4800"/>
          </a:p>
        </p:txBody>
      </p:sp>
      <p:sp>
        <p:nvSpPr>
          <p:cNvPr id="7" name="for文">
            <a:extLst>
              <a:ext uri="{FF2B5EF4-FFF2-40B4-BE49-F238E27FC236}">
                <a16:creationId xmlns:a16="http://schemas.microsoft.com/office/drawing/2014/main" id="{1E6278FB-98F7-A49F-CF1E-A411EB24083F}"/>
              </a:ext>
            </a:extLst>
          </p:cNvPr>
          <p:cNvSpPr txBox="1"/>
          <p:nvPr/>
        </p:nvSpPr>
        <p:spPr>
          <a:xfrm>
            <a:off x="17566993" y="2110247"/>
            <a:ext cx="1116424"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000"/>
            </a:lvl1pPr>
          </a:lstStyle>
          <a:p>
            <a:r>
              <a:rPr lang="ja-JP" altLang="en-US" sz="4800"/>
              <a:t>：</a:t>
            </a:r>
            <a:endParaRPr sz="48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自動的に生成された説明">
            <a:extLst>
              <a:ext uri="{FF2B5EF4-FFF2-40B4-BE49-F238E27FC236}">
                <a16:creationId xmlns:a16="http://schemas.microsoft.com/office/drawing/2014/main" id="{8AA8A32C-7D79-B6AB-33AC-E68E65A24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525" y="540038"/>
            <a:ext cx="16490950" cy="12635923"/>
          </a:xfrm>
          <a:prstGeom prst="rect">
            <a:avLst/>
          </a:prstGeom>
        </p:spPr>
      </p:pic>
      <p:sp>
        <p:nvSpPr>
          <p:cNvPr id="4" name="テキスト ボックス 3">
            <a:extLst>
              <a:ext uri="{FF2B5EF4-FFF2-40B4-BE49-F238E27FC236}">
                <a16:creationId xmlns:a16="http://schemas.microsoft.com/office/drawing/2014/main" id="{A3A85D5B-4952-5A9A-0F9D-45D68B2D8649}"/>
              </a:ext>
            </a:extLst>
          </p:cNvPr>
          <p:cNvSpPr txBox="1"/>
          <p:nvPr/>
        </p:nvSpPr>
        <p:spPr>
          <a:xfrm>
            <a:off x="11159873" y="2048476"/>
            <a:ext cx="6695743"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a:t>←縦</a:t>
            </a:r>
            <a:r>
              <a:rPr lang="en-US" altLang="ja-JP"/>
              <a:t>1</a:t>
            </a:r>
            <a:r>
              <a:rPr lang="ja-JP" altLang="en-US"/>
              <a:t>、横</a:t>
            </a:r>
            <a:r>
              <a:rPr lang="en-US" altLang="ja-JP"/>
              <a:t>2</a:t>
            </a:r>
            <a:r>
              <a:rPr lang="ja-JP" altLang="en-US"/>
              <a:t>に並べる内の</a:t>
            </a:r>
            <a:r>
              <a:rPr lang="en-US" altLang="ja-JP"/>
              <a:t>1</a:t>
            </a:r>
            <a:r>
              <a:rPr lang="ja-JP" altLang="en-US"/>
              <a:t>つ目の宣言</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5" name="テキスト ボックス 4">
            <a:extLst>
              <a:ext uri="{FF2B5EF4-FFF2-40B4-BE49-F238E27FC236}">
                <a16:creationId xmlns:a16="http://schemas.microsoft.com/office/drawing/2014/main" id="{9699EA44-8C46-C998-08FA-1693CD2390D2}"/>
              </a:ext>
            </a:extLst>
          </p:cNvPr>
          <p:cNvSpPr txBox="1"/>
          <p:nvPr/>
        </p:nvSpPr>
        <p:spPr>
          <a:xfrm>
            <a:off x="11159871" y="3182183"/>
            <a:ext cx="669574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a:t>←縦</a:t>
            </a:r>
            <a:r>
              <a:rPr lang="en-US" altLang="ja-JP"/>
              <a:t>1</a:t>
            </a:r>
            <a:r>
              <a:rPr lang="ja-JP" altLang="en-US"/>
              <a:t>、横</a:t>
            </a:r>
            <a:r>
              <a:rPr lang="en-US" altLang="ja-JP"/>
              <a:t>2</a:t>
            </a:r>
            <a:r>
              <a:rPr lang="ja-JP" altLang="en-US"/>
              <a:t>に並べる内の</a:t>
            </a:r>
            <a:r>
              <a:rPr lang="en-US" altLang="ja-JP"/>
              <a:t>2</a:t>
            </a:r>
            <a:r>
              <a:rPr lang="ja-JP" altLang="en-US"/>
              <a:t>つ目の宣言</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 name="テキスト ボックス 1">
            <a:extLst>
              <a:ext uri="{FF2B5EF4-FFF2-40B4-BE49-F238E27FC236}">
                <a16:creationId xmlns:a16="http://schemas.microsoft.com/office/drawing/2014/main" id="{9E2BC94C-129B-3F5C-973B-77A3EC7C8D5D}"/>
              </a:ext>
            </a:extLst>
          </p:cNvPr>
          <p:cNvSpPr txBox="1"/>
          <p:nvPr/>
        </p:nvSpPr>
        <p:spPr>
          <a:xfrm>
            <a:off x="9438194" y="4690621"/>
            <a:ext cx="394979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ja-JP" altLang="en-US"/>
              <a:t>←最後に図を表示する</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2600729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スクリーンショット 2021-12-07 7.36.14.png" descr="スクリーンショット 2021-12-07 7.36.14.png"/>
          <p:cNvPicPr>
            <a:picLocks noChangeAspect="1"/>
          </p:cNvPicPr>
          <p:nvPr/>
        </p:nvPicPr>
        <p:blipFill>
          <a:blip r:embed="rId2"/>
          <a:srcRect b="33653"/>
          <a:stretch>
            <a:fillRect/>
          </a:stretch>
        </p:blipFill>
        <p:spPr>
          <a:xfrm>
            <a:off x="2488803" y="1595277"/>
            <a:ext cx="19406390" cy="7767458"/>
          </a:xfrm>
          <a:prstGeom prst="rect">
            <a:avLst/>
          </a:prstGeom>
          <a:ln w="12700">
            <a:miter lim="400000"/>
          </a:ln>
        </p:spPr>
      </p:pic>
      <p:sp>
        <p:nvSpPr>
          <p:cNvPr id="336" name="10個並べてみる"/>
          <p:cNvSpPr txBox="1"/>
          <p:nvPr/>
        </p:nvSpPr>
        <p:spPr>
          <a:xfrm>
            <a:off x="10249153" y="737220"/>
            <a:ext cx="388569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10個並べてみる</a:t>
            </a:r>
          </a:p>
        </p:txBody>
      </p:sp>
    </p:spTree>
    <p:extLst>
      <p:ext uri="{BB962C8B-B14F-4D97-AF65-F5344CB8AC3E}">
        <p14:creationId xmlns:p14="http://schemas.microsoft.com/office/powerpoint/2010/main" val="3166858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スクリーンショット 2021-12-07 7.36.14.png" descr="スクリーンショット 2021-12-07 7.36.14.png"/>
          <p:cNvPicPr>
            <a:picLocks noChangeAspect="1"/>
          </p:cNvPicPr>
          <p:nvPr/>
        </p:nvPicPr>
        <p:blipFill>
          <a:blip r:embed="rId2"/>
          <a:srcRect b="60800"/>
          <a:stretch>
            <a:fillRect/>
          </a:stretch>
        </p:blipFill>
        <p:spPr>
          <a:xfrm>
            <a:off x="2488803" y="1595277"/>
            <a:ext cx="19406390" cy="4589249"/>
          </a:xfrm>
          <a:prstGeom prst="rect">
            <a:avLst/>
          </a:prstGeom>
          <a:ln w="12700">
            <a:miter lim="400000"/>
          </a:ln>
        </p:spPr>
      </p:pic>
      <p:sp>
        <p:nvSpPr>
          <p:cNvPr id="347" name="for文"/>
          <p:cNvSpPr txBox="1"/>
          <p:nvPr/>
        </p:nvSpPr>
        <p:spPr>
          <a:xfrm>
            <a:off x="11210543" y="737220"/>
            <a:ext cx="196291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for文　</a:t>
            </a:r>
          </a:p>
        </p:txBody>
      </p:sp>
      <p:sp>
        <p:nvSpPr>
          <p:cNvPr id="348" name="plt.subplot(1,10,i+1)…"/>
          <p:cNvSpPr txBox="1"/>
          <p:nvPr/>
        </p:nvSpPr>
        <p:spPr>
          <a:xfrm>
            <a:off x="1042055" y="7156720"/>
            <a:ext cx="7662673"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pPr>
            <a:r>
              <a:t>plt.subplot(1,10,i+1)</a:t>
            </a:r>
          </a:p>
          <a:p>
            <a:pPr algn="l">
              <a:defRPr sz="4000"/>
            </a:pPr>
            <a:r>
              <a:t>plt.imshow(x_train[i], ‘gray’)</a:t>
            </a:r>
          </a:p>
        </p:txBody>
      </p:sp>
      <p:sp>
        <p:nvSpPr>
          <p:cNvPr id="349" name="縦に１つ、横に10個、図を書く。…"/>
          <p:cNvSpPr txBox="1"/>
          <p:nvPr/>
        </p:nvSpPr>
        <p:spPr>
          <a:xfrm>
            <a:off x="1095005" y="8865500"/>
            <a:ext cx="10715245" cy="1371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solidFill>
                  <a:schemeClr val="accent5">
                    <a:hueOff val="-82419"/>
                    <a:satOff val="-9513"/>
                    <a:lumOff val="-16343"/>
                  </a:schemeClr>
                </a:solidFill>
              </a:defRPr>
            </a:pPr>
            <a:r>
              <a:t>縦に１つ、横に10個、図を書く。</a:t>
            </a:r>
          </a:p>
          <a:p>
            <a:pPr algn="l">
              <a:defRPr sz="4000">
                <a:solidFill>
                  <a:schemeClr val="accent5">
                    <a:hueOff val="-82419"/>
                    <a:satOff val="-9513"/>
                    <a:lumOff val="-16343"/>
                  </a:schemeClr>
                </a:solidFill>
              </a:defRPr>
            </a:pPr>
            <a:r>
              <a:t>i=0のなので(1,10,1)で１番左の図を指定する</a:t>
            </a:r>
          </a:p>
        </p:txBody>
      </p:sp>
      <p:sp>
        <p:nvSpPr>
          <p:cNvPr id="350" name="四角形"/>
          <p:cNvSpPr/>
          <p:nvPr/>
        </p:nvSpPr>
        <p:spPr>
          <a:xfrm>
            <a:off x="13093112" y="9063047"/>
            <a:ext cx="965428" cy="976505"/>
          </a:xfrm>
          <a:prstGeom prst="rect">
            <a:avLst/>
          </a:prstGeom>
          <a:solidFill>
            <a:schemeClr val="accent5">
              <a:hueOff val="-82419"/>
              <a:satOff val="-9513"/>
              <a:lumOff val="-16343"/>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1" name="四角形"/>
          <p:cNvSpPr/>
          <p:nvPr/>
        </p:nvSpPr>
        <p:spPr>
          <a:xfrm>
            <a:off x="14156738" y="9085733"/>
            <a:ext cx="965429"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2" name="四角形"/>
          <p:cNvSpPr/>
          <p:nvPr/>
        </p:nvSpPr>
        <p:spPr>
          <a:xfrm>
            <a:off x="15220363" y="9063047"/>
            <a:ext cx="965429"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3" name="四角形"/>
          <p:cNvSpPr/>
          <p:nvPr/>
        </p:nvSpPr>
        <p:spPr>
          <a:xfrm>
            <a:off x="16283990"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4" name="四角形"/>
          <p:cNvSpPr/>
          <p:nvPr/>
        </p:nvSpPr>
        <p:spPr>
          <a:xfrm>
            <a:off x="17347615"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5" name="四角形"/>
          <p:cNvSpPr/>
          <p:nvPr/>
        </p:nvSpPr>
        <p:spPr>
          <a:xfrm>
            <a:off x="18411242"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6" name="四角形"/>
          <p:cNvSpPr/>
          <p:nvPr/>
        </p:nvSpPr>
        <p:spPr>
          <a:xfrm>
            <a:off x="19474867"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7" name="四角形"/>
          <p:cNvSpPr/>
          <p:nvPr/>
        </p:nvSpPr>
        <p:spPr>
          <a:xfrm>
            <a:off x="20538493"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8" name="四角形"/>
          <p:cNvSpPr/>
          <p:nvPr/>
        </p:nvSpPr>
        <p:spPr>
          <a:xfrm>
            <a:off x="21602118"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59" name="四角形"/>
          <p:cNvSpPr/>
          <p:nvPr/>
        </p:nvSpPr>
        <p:spPr>
          <a:xfrm>
            <a:off x="22665745"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0" name="x_train[0]"/>
          <p:cNvSpPr txBox="1"/>
          <p:nvPr/>
        </p:nvSpPr>
        <p:spPr>
          <a:xfrm>
            <a:off x="12210829" y="10326298"/>
            <a:ext cx="272999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solidFill>
                  <a:schemeClr val="accent5">
                    <a:hueOff val="-82419"/>
                    <a:satOff val="-9513"/>
                    <a:lumOff val="-16343"/>
                  </a:schemeClr>
                </a:solidFill>
              </a:defRPr>
            </a:lvl1pPr>
          </a:lstStyle>
          <a:p>
            <a:r>
              <a:t>x_train[0]</a:t>
            </a:r>
          </a:p>
        </p:txBody>
      </p:sp>
    </p:spTree>
    <p:extLst>
      <p:ext uri="{BB962C8B-B14F-4D97-AF65-F5344CB8AC3E}">
        <p14:creationId xmlns:p14="http://schemas.microsoft.com/office/powerpoint/2010/main" val="25497976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スクリーンショット 2021-12-07 7.36.14.png" descr="スクリーンショット 2021-12-07 7.36.14.png"/>
          <p:cNvPicPr>
            <a:picLocks noChangeAspect="1"/>
          </p:cNvPicPr>
          <p:nvPr/>
        </p:nvPicPr>
        <p:blipFill>
          <a:blip r:embed="rId2"/>
          <a:srcRect b="60800"/>
          <a:stretch>
            <a:fillRect/>
          </a:stretch>
        </p:blipFill>
        <p:spPr>
          <a:xfrm>
            <a:off x="2488803" y="1595277"/>
            <a:ext cx="19406390" cy="4589249"/>
          </a:xfrm>
          <a:prstGeom prst="rect">
            <a:avLst/>
          </a:prstGeom>
          <a:ln w="12700">
            <a:miter lim="400000"/>
          </a:ln>
        </p:spPr>
      </p:pic>
      <p:sp>
        <p:nvSpPr>
          <p:cNvPr id="363" name="for文"/>
          <p:cNvSpPr txBox="1"/>
          <p:nvPr/>
        </p:nvSpPr>
        <p:spPr>
          <a:xfrm>
            <a:off x="11210543" y="737220"/>
            <a:ext cx="196291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for文　</a:t>
            </a:r>
          </a:p>
        </p:txBody>
      </p:sp>
      <p:sp>
        <p:nvSpPr>
          <p:cNvPr id="364" name="plt.subplot(1,10,i+1)…"/>
          <p:cNvSpPr txBox="1"/>
          <p:nvPr/>
        </p:nvSpPr>
        <p:spPr>
          <a:xfrm>
            <a:off x="1042055" y="7156720"/>
            <a:ext cx="7662673"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pPr>
            <a:r>
              <a:t>plt.subplot(1,10,i+1)</a:t>
            </a:r>
          </a:p>
          <a:p>
            <a:pPr algn="l">
              <a:defRPr sz="4000"/>
            </a:pPr>
            <a:r>
              <a:t>plt.imshow(x_train[i], ‘gray’)</a:t>
            </a:r>
          </a:p>
        </p:txBody>
      </p:sp>
      <p:sp>
        <p:nvSpPr>
          <p:cNvPr id="365" name="次がi=1…"/>
          <p:cNvSpPr txBox="1"/>
          <p:nvPr/>
        </p:nvSpPr>
        <p:spPr>
          <a:xfrm>
            <a:off x="1049633" y="8847471"/>
            <a:ext cx="9213597" cy="213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solidFill>
                  <a:schemeClr val="accent5">
                    <a:hueOff val="-82419"/>
                    <a:satOff val="-9513"/>
                    <a:lumOff val="-16343"/>
                  </a:schemeClr>
                </a:solidFill>
              </a:defRPr>
            </a:pPr>
            <a:r>
              <a:t>次がi=1</a:t>
            </a:r>
          </a:p>
          <a:p>
            <a:pPr algn="l">
              <a:defRPr sz="4000">
                <a:solidFill>
                  <a:schemeClr val="accent5">
                    <a:hueOff val="-82419"/>
                    <a:satOff val="-9513"/>
                    <a:lumOff val="-16343"/>
                  </a:schemeClr>
                </a:solidFill>
              </a:defRPr>
            </a:pPr>
            <a:r>
              <a:t>(1,10,2)で左から2つ目の図を指定する</a:t>
            </a:r>
          </a:p>
          <a:p>
            <a:pPr algn="l">
              <a:defRPr sz="4000">
                <a:solidFill>
                  <a:schemeClr val="accent5">
                    <a:hueOff val="-82419"/>
                    <a:satOff val="-9513"/>
                    <a:lumOff val="-16343"/>
                  </a:schemeClr>
                </a:solidFill>
              </a:defRPr>
            </a:pPr>
            <a:r>
              <a:t>plt.imshow(x_train[1], ‘gray’)</a:t>
            </a:r>
          </a:p>
        </p:txBody>
      </p:sp>
      <p:sp>
        <p:nvSpPr>
          <p:cNvPr id="366" name="四角形"/>
          <p:cNvSpPr/>
          <p:nvPr/>
        </p:nvSpPr>
        <p:spPr>
          <a:xfrm>
            <a:off x="13093112"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7" name="四角形"/>
          <p:cNvSpPr/>
          <p:nvPr/>
        </p:nvSpPr>
        <p:spPr>
          <a:xfrm>
            <a:off x="14156738" y="9085733"/>
            <a:ext cx="965429" cy="931133"/>
          </a:xfrm>
          <a:prstGeom prst="rect">
            <a:avLst/>
          </a:prstGeom>
          <a:solidFill>
            <a:schemeClr val="accent5">
              <a:hueOff val="-82419"/>
              <a:satOff val="-9513"/>
              <a:lumOff val="-16343"/>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8" name="四角形"/>
          <p:cNvSpPr/>
          <p:nvPr/>
        </p:nvSpPr>
        <p:spPr>
          <a:xfrm>
            <a:off x="15220363" y="9063047"/>
            <a:ext cx="965429"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9" name="四角形"/>
          <p:cNvSpPr/>
          <p:nvPr/>
        </p:nvSpPr>
        <p:spPr>
          <a:xfrm>
            <a:off x="16283990"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0" name="四角形"/>
          <p:cNvSpPr/>
          <p:nvPr/>
        </p:nvSpPr>
        <p:spPr>
          <a:xfrm>
            <a:off x="17347615"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1" name="四角形"/>
          <p:cNvSpPr/>
          <p:nvPr/>
        </p:nvSpPr>
        <p:spPr>
          <a:xfrm>
            <a:off x="18411242"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2" name="四角形"/>
          <p:cNvSpPr/>
          <p:nvPr/>
        </p:nvSpPr>
        <p:spPr>
          <a:xfrm>
            <a:off x="19474867"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3" name="四角形"/>
          <p:cNvSpPr/>
          <p:nvPr/>
        </p:nvSpPr>
        <p:spPr>
          <a:xfrm>
            <a:off x="20538493"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4" name="四角形"/>
          <p:cNvSpPr/>
          <p:nvPr/>
        </p:nvSpPr>
        <p:spPr>
          <a:xfrm>
            <a:off x="21602118"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5" name="四角形"/>
          <p:cNvSpPr/>
          <p:nvPr/>
        </p:nvSpPr>
        <p:spPr>
          <a:xfrm>
            <a:off x="22665745"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6" name="x_train[1]"/>
          <p:cNvSpPr txBox="1"/>
          <p:nvPr/>
        </p:nvSpPr>
        <p:spPr>
          <a:xfrm>
            <a:off x="13274456" y="10303613"/>
            <a:ext cx="2729993"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solidFill>
                  <a:schemeClr val="accent5">
                    <a:hueOff val="-82419"/>
                    <a:satOff val="-9513"/>
                    <a:lumOff val="-16343"/>
                  </a:schemeClr>
                </a:solidFill>
              </a:defRPr>
            </a:lvl1pPr>
          </a:lstStyle>
          <a:p>
            <a:r>
              <a:t>x_train[1]</a:t>
            </a:r>
          </a:p>
        </p:txBody>
      </p:sp>
    </p:spTree>
    <p:extLst>
      <p:ext uri="{BB962C8B-B14F-4D97-AF65-F5344CB8AC3E}">
        <p14:creationId xmlns:p14="http://schemas.microsoft.com/office/powerpoint/2010/main" val="28635302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スクリーンショット 2021-12-07 7.36.14.png" descr="スクリーンショット 2021-12-07 7.36.14.png"/>
          <p:cNvPicPr>
            <a:picLocks noChangeAspect="1"/>
          </p:cNvPicPr>
          <p:nvPr/>
        </p:nvPicPr>
        <p:blipFill>
          <a:blip r:embed="rId2"/>
          <a:srcRect b="60800"/>
          <a:stretch>
            <a:fillRect/>
          </a:stretch>
        </p:blipFill>
        <p:spPr>
          <a:xfrm>
            <a:off x="2488803" y="1595277"/>
            <a:ext cx="19406390" cy="4589249"/>
          </a:xfrm>
          <a:prstGeom prst="rect">
            <a:avLst/>
          </a:prstGeom>
          <a:ln w="12700">
            <a:miter lim="400000"/>
          </a:ln>
        </p:spPr>
      </p:pic>
      <p:sp>
        <p:nvSpPr>
          <p:cNvPr id="363" name="for文"/>
          <p:cNvSpPr txBox="1"/>
          <p:nvPr/>
        </p:nvSpPr>
        <p:spPr>
          <a:xfrm>
            <a:off x="11210543" y="737220"/>
            <a:ext cx="196291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for文　</a:t>
            </a:r>
          </a:p>
        </p:txBody>
      </p:sp>
      <p:sp>
        <p:nvSpPr>
          <p:cNvPr id="364" name="plt.subplot(1,10,i+1)…"/>
          <p:cNvSpPr txBox="1"/>
          <p:nvPr/>
        </p:nvSpPr>
        <p:spPr>
          <a:xfrm>
            <a:off x="1042055" y="7156720"/>
            <a:ext cx="7662673"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pPr>
            <a:r>
              <a:t>plt.subplot(1,10,i+1)</a:t>
            </a:r>
          </a:p>
          <a:p>
            <a:pPr algn="l">
              <a:defRPr sz="4000"/>
            </a:pPr>
            <a:r>
              <a:t>plt.imshow(x_train[i], ‘gray’)</a:t>
            </a:r>
          </a:p>
        </p:txBody>
      </p:sp>
      <p:sp>
        <p:nvSpPr>
          <p:cNvPr id="365" name="次がi=1…"/>
          <p:cNvSpPr txBox="1"/>
          <p:nvPr/>
        </p:nvSpPr>
        <p:spPr>
          <a:xfrm>
            <a:off x="1049633" y="8939645"/>
            <a:ext cx="1002197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solidFill>
                  <a:schemeClr val="accent5">
                    <a:hueOff val="-82419"/>
                    <a:satOff val="-9513"/>
                    <a:lumOff val="-16343"/>
                  </a:schemeClr>
                </a:solidFill>
              </a:defRPr>
            </a:pPr>
            <a:r>
              <a:rPr lang="ja-JP" altLang="en-US"/>
              <a:t>最後は</a:t>
            </a:r>
            <a:r>
              <a:t>i=</a:t>
            </a:r>
            <a:r>
              <a:rPr lang="en-US"/>
              <a:t>9</a:t>
            </a:r>
            <a:endParaRPr/>
          </a:p>
          <a:p>
            <a:pPr algn="l">
              <a:defRPr sz="4000">
                <a:solidFill>
                  <a:schemeClr val="accent5">
                    <a:hueOff val="-82419"/>
                    <a:satOff val="-9513"/>
                    <a:lumOff val="-16343"/>
                  </a:schemeClr>
                </a:solidFill>
              </a:defRPr>
            </a:pPr>
            <a:r>
              <a:t>(1,10,</a:t>
            </a:r>
            <a:r>
              <a:rPr lang="en-US"/>
              <a:t>10</a:t>
            </a:r>
            <a:r>
              <a:t>)で左から</a:t>
            </a:r>
            <a:r>
              <a:rPr lang="en-US"/>
              <a:t>10個</a:t>
            </a:r>
            <a:r>
              <a:t>目の図を指定する</a:t>
            </a:r>
          </a:p>
          <a:p>
            <a:pPr algn="l">
              <a:defRPr sz="4000">
                <a:solidFill>
                  <a:schemeClr val="accent5">
                    <a:hueOff val="-82419"/>
                    <a:satOff val="-9513"/>
                    <a:lumOff val="-16343"/>
                  </a:schemeClr>
                </a:solidFill>
              </a:defRPr>
            </a:pPr>
            <a:r>
              <a:t>plt.imshow(x_train[</a:t>
            </a:r>
            <a:r>
              <a:rPr lang="en-US"/>
              <a:t>9</a:t>
            </a:r>
            <a:r>
              <a:t>], ‘gray’)</a:t>
            </a:r>
          </a:p>
        </p:txBody>
      </p:sp>
      <p:sp>
        <p:nvSpPr>
          <p:cNvPr id="366" name="四角形"/>
          <p:cNvSpPr/>
          <p:nvPr/>
        </p:nvSpPr>
        <p:spPr>
          <a:xfrm>
            <a:off x="13093112"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7" name="四角形"/>
          <p:cNvSpPr/>
          <p:nvPr/>
        </p:nvSpPr>
        <p:spPr>
          <a:xfrm>
            <a:off x="14156738" y="9085733"/>
            <a:ext cx="965429"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8" name="四角形"/>
          <p:cNvSpPr/>
          <p:nvPr/>
        </p:nvSpPr>
        <p:spPr>
          <a:xfrm>
            <a:off x="15220363" y="9063047"/>
            <a:ext cx="965429"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9" name="四角形"/>
          <p:cNvSpPr/>
          <p:nvPr/>
        </p:nvSpPr>
        <p:spPr>
          <a:xfrm>
            <a:off x="16283990"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0" name="四角形"/>
          <p:cNvSpPr/>
          <p:nvPr/>
        </p:nvSpPr>
        <p:spPr>
          <a:xfrm>
            <a:off x="17347615"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1" name="四角形"/>
          <p:cNvSpPr/>
          <p:nvPr/>
        </p:nvSpPr>
        <p:spPr>
          <a:xfrm>
            <a:off x="18411242"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2" name="四角形"/>
          <p:cNvSpPr/>
          <p:nvPr/>
        </p:nvSpPr>
        <p:spPr>
          <a:xfrm>
            <a:off x="19474867"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3" name="四角形"/>
          <p:cNvSpPr/>
          <p:nvPr/>
        </p:nvSpPr>
        <p:spPr>
          <a:xfrm>
            <a:off x="20538493"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4" name="四角形"/>
          <p:cNvSpPr/>
          <p:nvPr/>
        </p:nvSpPr>
        <p:spPr>
          <a:xfrm>
            <a:off x="21602118"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5" name="四角形"/>
          <p:cNvSpPr/>
          <p:nvPr/>
        </p:nvSpPr>
        <p:spPr>
          <a:xfrm>
            <a:off x="22665745" y="9085733"/>
            <a:ext cx="965428" cy="931133"/>
          </a:xfrm>
          <a:prstGeom prst="rect">
            <a:avLst/>
          </a:prstGeom>
          <a:solidFill>
            <a:srgbClr val="FF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6" name="x_train[1]"/>
          <p:cNvSpPr txBox="1"/>
          <p:nvPr/>
        </p:nvSpPr>
        <p:spPr>
          <a:xfrm>
            <a:off x="21294375" y="10170752"/>
            <a:ext cx="274273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solidFill>
                  <a:schemeClr val="accent5">
                    <a:hueOff val="-82419"/>
                    <a:satOff val="-9513"/>
                    <a:lumOff val="-16343"/>
                  </a:schemeClr>
                </a:solidFill>
              </a:defRPr>
            </a:lvl1pPr>
          </a:lstStyle>
          <a:p>
            <a:r>
              <a:t>x_train[</a:t>
            </a:r>
            <a:r>
              <a:rPr lang="en-US"/>
              <a:t>9</a:t>
            </a:r>
            <a:r>
              <a:t>]</a:t>
            </a:r>
          </a:p>
        </p:txBody>
      </p:sp>
    </p:spTree>
    <p:extLst>
      <p:ext uri="{BB962C8B-B14F-4D97-AF65-F5344CB8AC3E}">
        <p14:creationId xmlns:p14="http://schemas.microsoft.com/office/powerpoint/2010/main" val="25835584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スクリーンショット 2021-12-07 7.36.14.png" descr="スクリーンショット 2021-12-07 7.36.14.png"/>
          <p:cNvPicPr>
            <a:picLocks noChangeAspect="1"/>
          </p:cNvPicPr>
          <p:nvPr/>
        </p:nvPicPr>
        <p:blipFill>
          <a:blip r:embed="rId2"/>
          <a:srcRect b="60800"/>
          <a:stretch>
            <a:fillRect/>
          </a:stretch>
        </p:blipFill>
        <p:spPr>
          <a:xfrm>
            <a:off x="2488803" y="1595277"/>
            <a:ext cx="19406390" cy="4589249"/>
          </a:xfrm>
          <a:prstGeom prst="rect">
            <a:avLst/>
          </a:prstGeom>
          <a:ln w="12700">
            <a:miter lim="400000"/>
          </a:ln>
        </p:spPr>
      </p:pic>
      <p:sp>
        <p:nvSpPr>
          <p:cNvPr id="363" name="for文"/>
          <p:cNvSpPr txBox="1"/>
          <p:nvPr/>
        </p:nvSpPr>
        <p:spPr>
          <a:xfrm>
            <a:off x="11210543" y="737220"/>
            <a:ext cx="196291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for文　</a:t>
            </a:r>
          </a:p>
        </p:txBody>
      </p:sp>
      <p:sp>
        <p:nvSpPr>
          <p:cNvPr id="364" name="plt.subplot(1,10,i+1)…"/>
          <p:cNvSpPr txBox="1"/>
          <p:nvPr/>
        </p:nvSpPr>
        <p:spPr>
          <a:xfrm>
            <a:off x="1042055" y="7156720"/>
            <a:ext cx="7662673" cy="137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pPr>
            <a:r>
              <a:t>plt.subplot(1,10,i+1)</a:t>
            </a:r>
          </a:p>
          <a:p>
            <a:pPr algn="l">
              <a:defRPr sz="4000"/>
            </a:pPr>
            <a:r>
              <a:t>plt.imshow(x_train[i], ‘gray’)</a:t>
            </a:r>
          </a:p>
        </p:txBody>
      </p:sp>
      <p:sp>
        <p:nvSpPr>
          <p:cNvPr id="365" name="次がi=1…"/>
          <p:cNvSpPr txBox="1"/>
          <p:nvPr/>
        </p:nvSpPr>
        <p:spPr>
          <a:xfrm>
            <a:off x="1049633" y="8939645"/>
            <a:ext cx="1002197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000">
                <a:solidFill>
                  <a:schemeClr val="accent5">
                    <a:hueOff val="-82419"/>
                    <a:satOff val="-9513"/>
                    <a:lumOff val="-16343"/>
                  </a:schemeClr>
                </a:solidFill>
              </a:defRPr>
            </a:pPr>
            <a:r>
              <a:rPr lang="ja-JP" altLang="en-US"/>
              <a:t>最後は</a:t>
            </a:r>
            <a:r>
              <a:t>i=</a:t>
            </a:r>
            <a:r>
              <a:rPr lang="en-US"/>
              <a:t>9</a:t>
            </a:r>
            <a:endParaRPr/>
          </a:p>
          <a:p>
            <a:pPr algn="l">
              <a:defRPr sz="4000">
                <a:solidFill>
                  <a:schemeClr val="accent5">
                    <a:hueOff val="-82419"/>
                    <a:satOff val="-9513"/>
                    <a:lumOff val="-16343"/>
                  </a:schemeClr>
                </a:solidFill>
              </a:defRPr>
            </a:pPr>
            <a:r>
              <a:t>(1,10,</a:t>
            </a:r>
            <a:r>
              <a:rPr lang="en-US"/>
              <a:t>10</a:t>
            </a:r>
            <a:r>
              <a:t>)で左から</a:t>
            </a:r>
            <a:r>
              <a:rPr lang="en-US"/>
              <a:t>10個</a:t>
            </a:r>
            <a:r>
              <a:t>目の図を指定する</a:t>
            </a:r>
          </a:p>
          <a:p>
            <a:pPr algn="l">
              <a:defRPr sz="4000">
                <a:solidFill>
                  <a:schemeClr val="accent5">
                    <a:hueOff val="-82419"/>
                    <a:satOff val="-9513"/>
                    <a:lumOff val="-16343"/>
                  </a:schemeClr>
                </a:solidFill>
              </a:defRPr>
            </a:pPr>
            <a:r>
              <a:t>plt.imshow(x_train[1], ‘gray’)</a:t>
            </a:r>
          </a:p>
        </p:txBody>
      </p:sp>
      <p:sp>
        <p:nvSpPr>
          <p:cNvPr id="366" name="四角形"/>
          <p:cNvSpPr/>
          <p:nvPr/>
        </p:nvSpPr>
        <p:spPr>
          <a:xfrm>
            <a:off x="13093112"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7" name="四角形"/>
          <p:cNvSpPr/>
          <p:nvPr/>
        </p:nvSpPr>
        <p:spPr>
          <a:xfrm>
            <a:off x="14156738" y="9085733"/>
            <a:ext cx="965429"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8" name="四角形"/>
          <p:cNvSpPr/>
          <p:nvPr/>
        </p:nvSpPr>
        <p:spPr>
          <a:xfrm>
            <a:off x="15220363" y="9063047"/>
            <a:ext cx="965429"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69" name="四角形"/>
          <p:cNvSpPr/>
          <p:nvPr/>
        </p:nvSpPr>
        <p:spPr>
          <a:xfrm>
            <a:off x="16283990"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0" name="四角形"/>
          <p:cNvSpPr/>
          <p:nvPr/>
        </p:nvSpPr>
        <p:spPr>
          <a:xfrm>
            <a:off x="17347615"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1" name="四角形"/>
          <p:cNvSpPr/>
          <p:nvPr/>
        </p:nvSpPr>
        <p:spPr>
          <a:xfrm>
            <a:off x="18411242"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2" name="四角形"/>
          <p:cNvSpPr/>
          <p:nvPr/>
        </p:nvSpPr>
        <p:spPr>
          <a:xfrm>
            <a:off x="19474867"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3" name="四角形"/>
          <p:cNvSpPr/>
          <p:nvPr/>
        </p:nvSpPr>
        <p:spPr>
          <a:xfrm>
            <a:off x="20538493" y="9085733"/>
            <a:ext cx="965428" cy="931133"/>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4" name="四角形"/>
          <p:cNvSpPr/>
          <p:nvPr/>
        </p:nvSpPr>
        <p:spPr>
          <a:xfrm>
            <a:off x="21602118" y="9063047"/>
            <a:ext cx="965428" cy="976505"/>
          </a:xfrm>
          <a:prstGeom prst="rect">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5" name="四角形"/>
          <p:cNvSpPr/>
          <p:nvPr/>
        </p:nvSpPr>
        <p:spPr>
          <a:xfrm>
            <a:off x="22665745" y="9085733"/>
            <a:ext cx="965428" cy="931133"/>
          </a:xfrm>
          <a:prstGeom prst="rect">
            <a:avLst/>
          </a:prstGeom>
          <a:solidFill>
            <a:srgbClr val="FF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376" name="x_train[1]"/>
          <p:cNvSpPr txBox="1"/>
          <p:nvPr/>
        </p:nvSpPr>
        <p:spPr>
          <a:xfrm>
            <a:off x="21294375" y="10170752"/>
            <a:ext cx="274273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000">
                <a:solidFill>
                  <a:schemeClr val="accent5">
                    <a:hueOff val="-82419"/>
                    <a:satOff val="-9513"/>
                    <a:lumOff val="-16343"/>
                  </a:schemeClr>
                </a:solidFill>
              </a:defRPr>
            </a:lvl1pPr>
          </a:lstStyle>
          <a:p>
            <a:r>
              <a:t>x_train[</a:t>
            </a:r>
            <a:r>
              <a:rPr lang="en-US"/>
              <a:t>9</a:t>
            </a:r>
            <a:r>
              <a:t>]</a:t>
            </a:r>
          </a:p>
        </p:txBody>
      </p:sp>
      <p:pic>
        <p:nvPicPr>
          <p:cNvPr id="2" name="スクリーンショット 2021-12-07 7.36.14.png" descr="スクリーンショット 2021-12-07 7.36.14.png">
            <a:extLst>
              <a:ext uri="{FF2B5EF4-FFF2-40B4-BE49-F238E27FC236}">
                <a16:creationId xmlns:a16="http://schemas.microsoft.com/office/drawing/2014/main" id="{BED52852-5FAD-636B-6BE2-843D0B0EE76A}"/>
              </a:ext>
            </a:extLst>
          </p:cNvPr>
          <p:cNvPicPr>
            <a:picLocks noChangeAspect="1"/>
          </p:cNvPicPr>
          <p:nvPr/>
        </p:nvPicPr>
        <p:blipFill rotWithShape="1">
          <a:blip r:embed="rId2"/>
          <a:srcRect t="39200" b="33653"/>
          <a:stretch/>
        </p:blipFill>
        <p:spPr>
          <a:xfrm>
            <a:off x="3232389" y="10958024"/>
            <a:ext cx="16840417" cy="2757976"/>
          </a:xfrm>
          <a:prstGeom prst="rect">
            <a:avLst/>
          </a:prstGeom>
          <a:ln w="12700">
            <a:miter lim="400000"/>
          </a:ln>
        </p:spPr>
      </p:pic>
    </p:spTree>
    <p:extLst>
      <p:ext uri="{BB962C8B-B14F-4D97-AF65-F5344CB8AC3E}">
        <p14:creationId xmlns:p14="http://schemas.microsoft.com/office/powerpoint/2010/main" val="30981935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 name="スクリーンショット 2021-12-07 7.46.20.png" descr="スクリーンショット 2021-12-07 7.46.20.png"/>
          <p:cNvPicPr>
            <a:picLocks noChangeAspect="1"/>
          </p:cNvPicPr>
          <p:nvPr/>
        </p:nvPicPr>
        <p:blipFill>
          <a:blip r:embed="rId2"/>
          <a:stretch>
            <a:fillRect/>
          </a:stretch>
        </p:blipFill>
        <p:spPr>
          <a:xfrm>
            <a:off x="5705425" y="2842777"/>
            <a:ext cx="12377324" cy="9808446"/>
          </a:xfrm>
          <a:prstGeom prst="rect">
            <a:avLst/>
          </a:prstGeom>
          <a:ln w="12700">
            <a:miter lim="400000"/>
          </a:ln>
        </p:spPr>
      </p:pic>
      <p:sp>
        <p:nvSpPr>
          <p:cNvPr id="379" name="plt.subplot(2,5,i+1)にすると縦２、横５の図になる"/>
          <p:cNvSpPr txBox="1"/>
          <p:nvPr/>
        </p:nvSpPr>
        <p:spPr>
          <a:xfrm>
            <a:off x="5694709" y="1193800"/>
            <a:ext cx="12398757" cy="60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plt.subplot(2,5,i+1)にすると縦２、横５の図になる</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 name="スクリーンショット 2021-12-07 7.36.14.png" descr="スクリーンショット 2021-12-07 7.36.14.png"/>
          <p:cNvPicPr>
            <a:picLocks noChangeAspect="1"/>
          </p:cNvPicPr>
          <p:nvPr/>
        </p:nvPicPr>
        <p:blipFill>
          <a:blip r:embed="rId2"/>
          <a:srcRect t="70411" b="3594"/>
          <a:stretch>
            <a:fillRect/>
          </a:stretch>
        </p:blipFill>
        <p:spPr>
          <a:xfrm>
            <a:off x="2488803" y="2057430"/>
            <a:ext cx="19406390" cy="3043116"/>
          </a:xfrm>
          <a:prstGeom prst="rect">
            <a:avLst/>
          </a:prstGeom>
          <a:ln w="12700">
            <a:miter lim="400000"/>
          </a:ln>
        </p:spPr>
      </p:pic>
      <p:sp>
        <p:nvSpPr>
          <p:cNvPr id="382" name="正解も10個並べてみる"/>
          <p:cNvSpPr txBox="1"/>
          <p:nvPr/>
        </p:nvSpPr>
        <p:spPr>
          <a:xfrm>
            <a:off x="9487153" y="763777"/>
            <a:ext cx="540969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正解も10個並べてみる</a:t>
            </a:r>
          </a:p>
        </p:txBody>
      </p:sp>
      <p:sp>
        <p:nvSpPr>
          <p:cNvPr id="383" name="配列は[始まりの数字：終わりの数字]で中身(要素)を取り出せる"/>
          <p:cNvSpPr txBox="1"/>
          <p:nvPr/>
        </p:nvSpPr>
        <p:spPr>
          <a:xfrm>
            <a:off x="3955541" y="6315927"/>
            <a:ext cx="16472917" cy="679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500"/>
            </a:lvl1pPr>
          </a:lstStyle>
          <a:p>
            <a:r>
              <a:t>配列は[始まりの数字：終わりの数字]で中身(要素)を取り出せる</a:t>
            </a:r>
          </a:p>
        </p:txBody>
      </p:sp>
      <p:sp>
        <p:nvSpPr>
          <p:cNvPr id="384" name="[0:10]で0から9番目まで！"/>
          <p:cNvSpPr txBox="1"/>
          <p:nvPr/>
        </p:nvSpPr>
        <p:spPr>
          <a:xfrm>
            <a:off x="8442121" y="8210636"/>
            <a:ext cx="7499758"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t>[0:10]で0から9番目まで！</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スクリーンショット 2021-12-07 7.36.14.png" descr="スクリーンショット 2021-12-07 7.36.14.png"/>
          <p:cNvPicPr>
            <a:picLocks noChangeAspect="1"/>
          </p:cNvPicPr>
          <p:nvPr/>
        </p:nvPicPr>
        <p:blipFill>
          <a:blip r:embed="rId2"/>
          <a:srcRect b="1266"/>
          <a:stretch>
            <a:fillRect/>
          </a:stretch>
        </p:blipFill>
        <p:spPr>
          <a:xfrm>
            <a:off x="2488803" y="1595277"/>
            <a:ext cx="19406390" cy="11559090"/>
          </a:xfrm>
          <a:prstGeom prst="rect">
            <a:avLst/>
          </a:prstGeom>
          <a:ln w="12700">
            <a:miter lim="400000"/>
          </a:ln>
        </p:spPr>
      </p:pic>
      <p:sp>
        <p:nvSpPr>
          <p:cNvPr id="387" name="x_trainとy_trainが特徴量と正解の関係になっている"/>
          <p:cNvSpPr txBox="1"/>
          <p:nvPr/>
        </p:nvSpPr>
        <p:spPr>
          <a:xfrm>
            <a:off x="1470317" y="480167"/>
            <a:ext cx="21443370"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600"/>
            </a:lvl1pPr>
          </a:lstStyle>
          <a:p>
            <a:r>
              <a:rPr dirty="0" err="1"/>
              <a:t>x_trainとy_trainが特徴量と正解の関係になっている</a:t>
            </a:r>
            <a:r>
              <a:rPr lang="ja-JP" altLang="en-US" dirty="0"/>
              <a:t>（図でも確認）</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7ED34008-A97C-4ED1-A508-5089453B336C}"/>
              </a:ext>
            </a:extLst>
          </p:cNvPr>
          <p:cNvSpPr/>
          <p:nvPr/>
        </p:nvSpPr>
        <p:spPr>
          <a:xfrm>
            <a:off x="13594019" y="6061896"/>
            <a:ext cx="10273145" cy="3163744"/>
          </a:xfrm>
          <a:prstGeom prst="round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257" name="(x_train, y_train),(x_test, y_test) = mnist.load_data()"/>
          <p:cNvSpPr txBox="1"/>
          <p:nvPr/>
        </p:nvSpPr>
        <p:spPr>
          <a:xfrm>
            <a:off x="3944135" y="136817"/>
            <a:ext cx="15666147" cy="1856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700"/>
            </a:lvl1pPr>
          </a:lstStyle>
          <a:p>
            <a:pPr algn="l"/>
            <a:r>
              <a:rPr lang="en-US" dirty="0"/>
              <a:t>from </a:t>
            </a:r>
            <a:r>
              <a:rPr lang="en-US" dirty="0" err="1"/>
              <a:t>keras.datasets</a:t>
            </a:r>
            <a:r>
              <a:rPr lang="en-US" dirty="0"/>
              <a:t> import </a:t>
            </a:r>
            <a:r>
              <a:rPr lang="en-US" dirty="0" err="1"/>
              <a:t>mnist</a:t>
            </a:r>
            <a:endParaRPr lang="en-US" dirty="0"/>
          </a:p>
          <a:p>
            <a:pPr algn="l"/>
            <a:r>
              <a:rPr dirty="0"/>
              <a:t>(</a:t>
            </a:r>
            <a:r>
              <a:rPr dirty="0" err="1"/>
              <a:t>x_train</a:t>
            </a:r>
            <a:r>
              <a:rPr dirty="0"/>
              <a:t>, </a:t>
            </a:r>
            <a:r>
              <a:rPr dirty="0" err="1"/>
              <a:t>y_train</a:t>
            </a:r>
            <a:r>
              <a:rPr dirty="0"/>
              <a:t>),(</a:t>
            </a:r>
            <a:r>
              <a:rPr dirty="0" err="1"/>
              <a:t>x_test</a:t>
            </a:r>
            <a:r>
              <a:rPr dirty="0"/>
              <a:t>, </a:t>
            </a:r>
            <a:r>
              <a:rPr dirty="0" err="1"/>
              <a:t>y_test</a:t>
            </a:r>
            <a:r>
              <a:rPr dirty="0"/>
              <a:t>) = </a:t>
            </a:r>
            <a:r>
              <a:rPr dirty="0" err="1"/>
              <a:t>mnist.load_data</a:t>
            </a:r>
            <a:r>
              <a:rPr dirty="0"/>
              <a:t>()</a:t>
            </a:r>
          </a:p>
        </p:txBody>
      </p:sp>
      <p:sp>
        <p:nvSpPr>
          <p:cNvPr id="258" name="mnistのdataを読み込む"/>
          <p:cNvSpPr txBox="1"/>
          <p:nvPr/>
        </p:nvSpPr>
        <p:spPr>
          <a:xfrm>
            <a:off x="15107502" y="2168054"/>
            <a:ext cx="5466462"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mnistのdataを読み込む</a:t>
            </a:r>
          </a:p>
        </p:txBody>
      </p:sp>
      <p:sp>
        <p:nvSpPr>
          <p:cNvPr id="259" name="・"/>
          <p:cNvSpPr txBox="1"/>
          <p:nvPr/>
        </p:nvSpPr>
        <p:spPr>
          <a:xfrm>
            <a:off x="2770654" y="8743040"/>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0" name="・"/>
          <p:cNvSpPr txBox="1"/>
          <p:nvPr/>
        </p:nvSpPr>
        <p:spPr>
          <a:xfrm>
            <a:off x="2770654" y="9132382"/>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1" name="・"/>
          <p:cNvSpPr txBox="1"/>
          <p:nvPr/>
        </p:nvSpPr>
        <p:spPr>
          <a:xfrm>
            <a:off x="2770654" y="9531610"/>
            <a:ext cx="495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2" name="5"/>
          <p:cNvSpPr txBox="1"/>
          <p:nvPr/>
        </p:nvSpPr>
        <p:spPr>
          <a:xfrm>
            <a:off x="5878691" y="3903508"/>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5</a:t>
            </a:r>
          </a:p>
        </p:txBody>
      </p:sp>
      <p:sp>
        <p:nvSpPr>
          <p:cNvPr id="263" name="0"/>
          <p:cNvSpPr txBox="1"/>
          <p:nvPr/>
        </p:nvSpPr>
        <p:spPr>
          <a:xfrm>
            <a:off x="5878691" y="5098414"/>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0</a:t>
            </a:r>
          </a:p>
        </p:txBody>
      </p:sp>
      <p:sp>
        <p:nvSpPr>
          <p:cNvPr id="264" name="4"/>
          <p:cNvSpPr txBox="1"/>
          <p:nvPr/>
        </p:nvSpPr>
        <p:spPr>
          <a:xfrm>
            <a:off x="5878691" y="6338307"/>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4</a:t>
            </a:r>
          </a:p>
        </p:txBody>
      </p:sp>
      <p:sp>
        <p:nvSpPr>
          <p:cNvPr id="265" name="1"/>
          <p:cNvSpPr txBox="1"/>
          <p:nvPr/>
        </p:nvSpPr>
        <p:spPr>
          <a:xfrm>
            <a:off x="5878691" y="7578201"/>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1</a:t>
            </a:r>
          </a:p>
        </p:txBody>
      </p:sp>
      <p:sp>
        <p:nvSpPr>
          <p:cNvPr id="266" name="6"/>
          <p:cNvSpPr txBox="1"/>
          <p:nvPr/>
        </p:nvSpPr>
        <p:spPr>
          <a:xfrm>
            <a:off x="5878691" y="10414097"/>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6</a:t>
            </a:r>
          </a:p>
        </p:txBody>
      </p:sp>
      <p:sp>
        <p:nvSpPr>
          <p:cNvPr id="267" name="8"/>
          <p:cNvSpPr txBox="1"/>
          <p:nvPr/>
        </p:nvSpPr>
        <p:spPr>
          <a:xfrm>
            <a:off x="5878691" y="11675381"/>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8</a:t>
            </a:r>
          </a:p>
        </p:txBody>
      </p:sp>
      <p:sp>
        <p:nvSpPr>
          <p:cNvPr id="268" name="・"/>
          <p:cNvSpPr txBox="1"/>
          <p:nvPr/>
        </p:nvSpPr>
        <p:spPr>
          <a:xfrm>
            <a:off x="9146066" y="6230100"/>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69" name="・"/>
          <p:cNvSpPr txBox="1"/>
          <p:nvPr/>
        </p:nvSpPr>
        <p:spPr>
          <a:xfrm>
            <a:off x="9146066" y="6619442"/>
            <a:ext cx="495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70" name="・"/>
          <p:cNvSpPr txBox="1"/>
          <p:nvPr/>
        </p:nvSpPr>
        <p:spPr>
          <a:xfrm>
            <a:off x="9146066" y="7018671"/>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271" name="5"/>
          <p:cNvSpPr txBox="1"/>
          <p:nvPr/>
        </p:nvSpPr>
        <p:spPr>
          <a:xfrm>
            <a:off x="11967565" y="7841502"/>
            <a:ext cx="448870"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5</a:t>
            </a:r>
          </a:p>
        </p:txBody>
      </p:sp>
      <p:sp>
        <p:nvSpPr>
          <p:cNvPr id="272" name="6"/>
          <p:cNvSpPr txBox="1"/>
          <p:nvPr/>
        </p:nvSpPr>
        <p:spPr>
          <a:xfrm>
            <a:off x="11967565" y="9102786"/>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6</a:t>
            </a:r>
          </a:p>
        </p:txBody>
      </p:sp>
      <p:sp>
        <p:nvSpPr>
          <p:cNvPr id="273" name="7"/>
          <p:cNvSpPr txBox="1"/>
          <p:nvPr/>
        </p:nvSpPr>
        <p:spPr>
          <a:xfrm>
            <a:off x="11967565" y="4007823"/>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7</a:t>
            </a:r>
          </a:p>
        </p:txBody>
      </p:sp>
      <p:sp>
        <p:nvSpPr>
          <p:cNvPr id="274" name="2"/>
          <p:cNvSpPr txBox="1"/>
          <p:nvPr/>
        </p:nvSpPr>
        <p:spPr>
          <a:xfrm>
            <a:off x="11967565" y="5232849"/>
            <a:ext cx="448870"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2</a:t>
            </a:r>
          </a:p>
        </p:txBody>
      </p:sp>
      <p:sp>
        <p:nvSpPr>
          <p:cNvPr id="275" name="60000個"/>
          <p:cNvSpPr txBox="1"/>
          <p:nvPr/>
        </p:nvSpPr>
        <p:spPr>
          <a:xfrm>
            <a:off x="2092474"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60000個</a:t>
            </a:r>
          </a:p>
        </p:txBody>
      </p:sp>
      <p:sp>
        <p:nvSpPr>
          <p:cNvPr id="276" name="60000個"/>
          <p:cNvSpPr txBox="1"/>
          <p:nvPr/>
        </p:nvSpPr>
        <p:spPr>
          <a:xfrm>
            <a:off x="5177295"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60000個</a:t>
            </a:r>
          </a:p>
        </p:txBody>
      </p:sp>
      <p:sp>
        <p:nvSpPr>
          <p:cNvPr id="277" name="10000個"/>
          <p:cNvSpPr txBox="1"/>
          <p:nvPr/>
        </p:nvSpPr>
        <p:spPr>
          <a:xfrm>
            <a:off x="8599988"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10000個</a:t>
            </a:r>
          </a:p>
        </p:txBody>
      </p:sp>
      <p:sp>
        <p:nvSpPr>
          <p:cNvPr id="278" name="10000個"/>
          <p:cNvSpPr txBox="1"/>
          <p:nvPr/>
        </p:nvSpPr>
        <p:spPr>
          <a:xfrm>
            <a:off x="11266170" y="2287873"/>
            <a:ext cx="1851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10000個</a:t>
            </a:r>
          </a:p>
        </p:txBody>
      </p:sp>
      <p:pic>
        <p:nvPicPr>
          <p:cNvPr id="279" name="スクリーンショット 2022-01-11 13.50.20.png" descr="スクリーンショット 2022-01-11 13.50.20.png"/>
          <p:cNvPicPr>
            <a:picLocks noChangeAspect="1"/>
          </p:cNvPicPr>
          <p:nvPr/>
        </p:nvPicPr>
        <p:blipFill>
          <a:blip r:embed="rId2"/>
          <a:srcRect r="80720" b="63111"/>
          <a:stretch>
            <a:fillRect/>
          </a:stretch>
        </p:blipFill>
        <p:spPr>
          <a:xfrm>
            <a:off x="2344428" y="3416050"/>
            <a:ext cx="1273222" cy="1349245"/>
          </a:xfrm>
          <a:prstGeom prst="rect">
            <a:avLst/>
          </a:prstGeom>
          <a:ln w="12700">
            <a:miter lim="400000"/>
          </a:ln>
        </p:spPr>
      </p:pic>
      <p:pic>
        <p:nvPicPr>
          <p:cNvPr id="280" name="スクリーンショット 2022-01-11 13.50.20.png" descr="スクリーンショット 2022-01-11 13.50.20.png"/>
          <p:cNvPicPr>
            <a:picLocks noChangeAspect="1"/>
          </p:cNvPicPr>
          <p:nvPr/>
        </p:nvPicPr>
        <p:blipFill>
          <a:blip r:embed="rId2"/>
          <a:srcRect l="19580" t="2480" r="61140" b="60630"/>
          <a:stretch>
            <a:fillRect/>
          </a:stretch>
        </p:blipFill>
        <p:spPr>
          <a:xfrm>
            <a:off x="2347424" y="4712651"/>
            <a:ext cx="1273222" cy="1349245"/>
          </a:xfrm>
          <a:prstGeom prst="rect">
            <a:avLst/>
          </a:prstGeom>
          <a:ln w="12700">
            <a:miter lim="400000"/>
          </a:ln>
        </p:spPr>
      </p:pic>
      <p:pic>
        <p:nvPicPr>
          <p:cNvPr id="281" name="スクリーンショット 2022-01-11 13.50.20.png" descr="スクリーンショット 2022-01-11 13.50.20.png"/>
          <p:cNvPicPr>
            <a:picLocks noChangeAspect="1"/>
          </p:cNvPicPr>
          <p:nvPr/>
        </p:nvPicPr>
        <p:blipFill>
          <a:blip r:embed="rId2"/>
          <a:srcRect l="39590" t="2480" r="41129" b="60630"/>
          <a:stretch>
            <a:fillRect/>
          </a:stretch>
        </p:blipFill>
        <p:spPr>
          <a:xfrm>
            <a:off x="2347423" y="5952545"/>
            <a:ext cx="1273223" cy="1349245"/>
          </a:xfrm>
          <a:prstGeom prst="rect">
            <a:avLst/>
          </a:prstGeom>
          <a:ln w="12700">
            <a:miter lim="400000"/>
          </a:ln>
        </p:spPr>
      </p:pic>
      <p:pic>
        <p:nvPicPr>
          <p:cNvPr id="282" name="スクリーンショット 2022-01-11 13.50.20.png" descr="スクリーンショット 2022-01-11 13.50.20.png"/>
          <p:cNvPicPr>
            <a:picLocks noChangeAspect="1"/>
          </p:cNvPicPr>
          <p:nvPr/>
        </p:nvPicPr>
        <p:blipFill>
          <a:blip r:embed="rId2"/>
          <a:srcRect l="59858" t="3101" r="20862" b="60010"/>
          <a:stretch>
            <a:fillRect/>
          </a:stretch>
        </p:blipFill>
        <p:spPr>
          <a:xfrm>
            <a:off x="2381717" y="7261830"/>
            <a:ext cx="1273222" cy="1349245"/>
          </a:xfrm>
          <a:prstGeom prst="rect">
            <a:avLst/>
          </a:prstGeom>
          <a:ln w="12700">
            <a:miter lim="400000"/>
          </a:ln>
        </p:spPr>
      </p:pic>
      <p:pic>
        <p:nvPicPr>
          <p:cNvPr id="283" name="スクリーンショット 2022-01-11 13.52.31.png" descr="スクリーンショット 2022-01-11 13.52.31.png"/>
          <p:cNvPicPr>
            <a:picLocks noChangeAspect="1"/>
          </p:cNvPicPr>
          <p:nvPr/>
        </p:nvPicPr>
        <p:blipFill>
          <a:blip r:embed="rId3"/>
          <a:srcRect r="50545"/>
          <a:stretch>
            <a:fillRect/>
          </a:stretch>
        </p:blipFill>
        <p:spPr>
          <a:xfrm>
            <a:off x="2386558" y="10048972"/>
            <a:ext cx="1256133" cy="1308101"/>
          </a:xfrm>
          <a:prstGeom prst="rect">
            <a:avLst/>
          </a:prstGeom>
          <a:ln w="12700">
            <a:miter lim="400000"/>
          </a:ln>
        </p:spPr>
      </p:pic>
      <p:pic>
        <p:nvPicPr>
          <p:cNvPr id="284" name="スクリーンショット 2022-01-11 13.52.31.png" descr="スクリーンショット 2022-01-11 13.52.31.png"/>
          <p:cNvPicPr>
            <a:picLocks noChangeAspect="1"/>
          </p:cNvPicPr>
          <p:nvPr/>
        </p:nvPicPr>
        <p:blipFill>
          <a:blip r:embed="rId3"/>
          <a:srcRect l="48867"/>
          <a:stretch>
            <a:fillRect/>
          </a:stretch>
        </p:blipFill>
        <p:spPr>
          <a:xfrm>
            <a:off x="2325603" y="11310256"/>
            <a:ext cx="1298758" cy="1308101"/>
          </a:xfrm>
          <a:prstGeom prst="rect">
            <a:avLst/>
          </a:prstGeom>
          <a:ln w="12700">
            <a:miter lim="400000"/>
          </a:ln>
        </p:spPr>
      </p:pic>
      <p:pic>
        <p:nvPicPr>
          <p:cNvPr id="285" name="スクリーンショット 2022-01-11 13.53.49.png" descr="スクリーンショット 2022-01-11 13.53.49.png"/>
          <p:cNvPicPr>
            <a:picLocks noChangeAspect="1"/>
          </p:cNvPicPr>
          <p:nvPr/>
        </p:nvPicPr>
        <p:blipFill>
          <a:blip r:embed="rId4"/>
          <a:srcRect r="50626"/>
          <a:stretch>
            <a:fillRect/>
          </a:stretch>
        </p:blipFill>
        <p:spPr>
          <a:xfrm>
            <a:off x="8806598" y="3570133"/>
            <a:ext cx="1228994" cy="1244601"/>
          </a:xfrm>
          <a:prstGeom prst="rect">
            <a:avLst/>
          </a:prstGeom>
          <a:ln w="12700">
            <a:miter lim="400000"/>
          </a:ln>
        </p:spPr>
      </p:pic>
      <p:pic>
        <p:nvPicPr>
          <p:cNvPr id="286" name="スクリーンショット 2022-01-11 13.53.49.png" descr="スクリーンショット 2022-01-11 13.53.49.png"/>
          <p:cNvPicPr>
            <a:picLocks noChangeAspect="1"/>
          </p:cNvPicPr>
          <p:nvPr/>
        </p:nvPicPr>
        <p:blipFill>
          <a:blip r:embed="rId4"/>
          <a:srcRect l="50527"/>
          <a:stretch>
            <a:fillRect/>
          </a:stretch>
        </p:blipFill>
        <p:spPr>
          <a:xfrm>
            <a:off x="8758909" y="4765039"/>
            <a:ext cx="1231475" cy="1244601"/>
          </a:xfrm>
          <a:prstGeom prst="rect">
            <a:avLst/>
          </a:prstGeom>
          <a:ln w="12700">
            <a:miter lim="400000"/>
          </a:ln>
        </p:spPr>
      </p:pic>
      <p:pic>
        <p:nvPicPr>
          <p:cNvPr id="287" name="スクリーンショット 2022-01-11 13.55.03.png" descr="スクリーンショット 2022-01-11 13.55.03.png"/>
          <p:cNvPicPr>
            <a:picLocks noChangeAspect="1"/>
          </p:cNvPicPr>
          <p:nvPr/>
        </p:nvPicPr>
        <p:blipFill>
          <a:blip r:embed="rId5"/>
          <a:srcRect r="50846"/>
          <a:stretch>
            <a:fillRect/>
          </a:stretch>
        </p:blipFill>
        <p:spPr>
          <a:xfrm>
            <a:off x="8818538" y="7495427"/>
            <a:ext cx="1260975" cy="1270001"/>
          </a:xfrm>
          <a:prstGeom prst="rect">
            <a:avLst/>
          </a:prstGeom>
          <a:ln w="12700">
            <a:miter lim="400000"/>
          </a:ln>
        </p:spPr>
      </p:pic>
      <p:pic>
        <p:nvPicPr>
          <p:cNvPr id="288" name="スクリーンショット 2022-01-11 13.55.03.png" descr="スクリーンショット 2022-01-11 13.55.03.png"/>
          <p:cNvPicPr>
            <a:picLocks noChangeAspect="1"/>
          </p:cNvPicPr>
          <p:nvPr/>
        </p:nvPicPr>
        <p:blipFill>
          <a:blip r:embed="rId5"/>
          <a:srcRect l="47237"/>
          <a:stretch>
            <a:fillRect/>
          </a:stretch>
        </p:blipFill>
        <p:spPr>
          <a:xfrm>
            <a:off x="8735434" y="8738682"/>
            <a:ext cx="1353579" cy="1270001"/>
          </a:xfrm>
          <a:prstGeom prst="rect">
            <a:avLst/>
          </a:prstGeom>
          <a:ln w="12700">
            <a:miter lim="400000"/>
          </a:ln>
        </p:spPr>
      </p:pic>
      <p:sp>
        <p:nvSpPr>
          <p:cNvPr id="34" name="28×28の文字画像が60000枚">
            <a:extLst>
              <a:ext uri="{FF2B5EF4-FFF2-40B4-BE49-F238E27FC236}">
                <a16:creationId xmlns:a16="http://schemas.microsoft.com/office/drawing/2014/main" id="{B7CE5078-05A4-4987-9215-3495130C966F}"/>
              </a:ext>
            </a:extLst>
          </p:cNvPr>
          <p:cNvSpPr txBox="1"/>
          <p:nvPr/>
        </p:nvSpPr>
        <p:spPr>
          <a:xfrm>
            <a:off x="13778154" y="6271462"/>
            <a:ext cx="7784182"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x_train</a:t>
            </a:r>
            <a:r>
              <a:rPr lang="en-US" dirty="0"/>
              <a:t> : </a:t>
            </a:r>
            <a:r>
              <a:rPr dirty="0"/>
              <a:t>60000枚</a:t>
            </a:r>
            <a:r>
              <a:rPr lang="ja-JP" altLang="en-US" dirty="0"/>
              <a:t>の画像の配列データ</a:t>
            </a:r>
            <a:endParaRPr dirty="0"/>
          </a:p>
        </p:txBody>
      </p:sp>
      <p:sp>
        <p:nvSpPr>
          <p:cNvPr id="35" name="60000枚の正解の数字">
            <a:extLst>
              <a:ext uri="{FF2B5EF4-FFF2-40B4-BE49-F238E27FC236}">
                <a16:creationId xmlns:a16="http://schemas.microsoft.com/office/drawing/2014/main" id="{9976FF3E-E5D4-452B-9BAE-EF46C46D6D39}"/>
              </a:ext>
            </a:extLst>
          </p:cNvPr>
          <p:cNvSpPr txBox="1"/>
          <p:nvPr/>
        </p:nvSpPr>
        <p:spPr>
          <a:xfrm>
            <a:off x="13778154" y="6914668"/>
            <a:ext cx="9175589"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y_train</a:t>
            </a:r>
            <a:r>
              <a:rPr lang="en-US" dirty="0"/>
              <a:t> : </a:t>
            </a:r>
            <a:r>
              <a:rPr dirty="0"/>
              <a:t>60000枚の正解の数字</a:t>
            </a:r>
            <a:r>
              <a:rPr lang="ja-JP" altLang="en-US" dirty="0"/>
              <a:t>の配列データ</a:t>
            </a:r>
            <a:endParaRPr dirty="0"/>
          </a:p>
        </p:txBody>
      </p:sp>
      <p:sp>
        <p:nvSpPr>
          <p:cNvPr id="36" name="28×28の文字画像が10000枚">
            <a:extLst>
              <a:ext uri="{FF2B5EF4-FFF2-40B4-BE49-F238E27FC236}">
                <a16:creationId xmlns:a16="http://schemas.microsoft.com/office/drawing/2014/main" id="{6CB5363B-9DED-41B4-82D2-F4E922B82FA6}"/>
              </a:ext>
            </a:extLst>
          </p:cNvPr>
          <p:cNvSpPr txBox="1"/>
          <p:nvPr/>
        </p:nvSpPr>
        <p:spPr>
          <a:xfrm>
            <a:off x="13778154" y="7557874"/>
            <a:ext cx="7570983"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x_test</a:t>
            </a:r>
            <a:r>
              <a:rPr lang="en-US" dirty="0"/>
              <a:t> : </a:t>
            </a:r>
            <a:r>
              <a:rPr dirty="0"/>
              <a:t>10000枚</a:t>
            </a:r>
            <a:r>
              <a:rPr lang="ja-JP" altLang="en-US" dirty="0"/>
              <a:t>の画像の配列データ</a:t>
            </a:r>
            <a:endParaRPr dirty="0"/>
          </a:p>
        </p:txBody>
      </p:sp>
      <p:sp>
        <p:nvSpPr>
          <p:cNvPr id="37" name="10000枚の正解の数字">
            <a:extLst>
              <a:ext uri="{FF2B5EF4-FFF2-40B4-BE49-F238E27FC236}">
                <a16:creationId xmlns:a16="http://schemas.microsoft.com/office/drawing/2014/main" id="{3E781E56-7B62-4FC6-9E35-0B0F70036366}"/>
              </a:ext>
            </a:extLst>
          </p:cNvPr>
          <p:cNvSpPr txBox="1"/>
          <p:nvPr/>
        </p:nvSpPr>
        <p:spPr>
          <a:xfrm>
            <a:off x="13778154" y="8201080"/>
            <a:ext cx="9004068" cy="671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rPr lang="en-US" dirty="0" err="1"/>
              <a:t>y_test</a:t>
            </a:r>
            <a:r>
              <a:rPr lang="en-US" dirty="0"/>
              <a:t> : </a:t>
            </a:r>
            <a:r>
              <a:rPr dirty="0"/>
              <a:t>10000枚の正解の数字</a:t>
            </a:r>
            <a:r>
              <a:rPr lang="ja-JP" altLang="en-US" dirty="0"/>
              <a:t>の配列データ</a:t>
            </a:r>
            <a:endParaRPr dirty="0"/>
          </a:p>
        </p:txBody>
      </p:sp>
    </p:spTree>
    <p:extLst>
      <p:ext uri="{BB962C8B-B14F-4D97-AF65-F5344CB8AC3E}">
        <p14:creationId xmlns:p14="http://schemas.microsoft.com/office/powerpoint/2010/main" val="307779442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深層学習前のデータの整理"/>
          <p:cNvSpPr txBox="1"/>
          <p:nvPr/>
        </p:nvSpPr>
        <p:spPr>
          <a:xfrm>
            <a:off x="8629649" y="752234"/>
            <a:ext cx="71247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t>深層学習前のデータの整理</a:t>
            </a:r>
          </a:p>
        </p:txBody>
      </p:sp>
      <p:sp>
        <p:nvSpPr>
          <p:cNvPr id="390" name="x_train（特徴量）"/>
          <p:cNvSpPr txBox="1"/>
          <p:nvPr/>
        </p:nvSpPr>
        <p:spPr>
          <a:xfrm>
            <a:off x="2439317" y="2153970"/>
            <a:ext cx="5153026"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x_train（特徴量）</a:t>
            </a:r>
          </a:p>
        </p:txBody>
      </p:sp>
      <p:sp>
        <p:nvSpPr>
          <p:cNvPr id="391" name="・画像の２次元の配列を1次元にする…"/>
          <p:cNvSpPr txBox="1"/>
          <p:nvPr/>
        </p:nvSpPr>
        <p:spPr>
          <a:xfrm>
            <a:off x="4478420" y="3569023"/>
            <a:ext cx="9877451"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600"/>
            </a:pPr>
            <a:r>
              <a:t>・画像の２次元の配列を1次元にする</a:t>
            </a:r>
          </a:p>
          <a:p>
            <a:pPr algn="l">
              <a:defRPr sz="4600"/>
            </a:pPr>
            <a:r>
              <a:t>・正規化する</a:t>
            </a:r>
          </a:p>
        </p:txBody>
      </p:sp>
      <p:sp>
        <p:nvSpPr>
          <p:cNvPr id="392" name="y_train（正解)"/>
          <p:cNvSpPr txBox="1"/>
          <p:nvPr/>
        </p:nvSpPr>
        <p:spPr>
          <a:xfrm>
            <a:off x="2300747" y="6450416"/>
            <a:ext cx="422823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y_train（正解)</a:t>
            </a:r>
          </a:p>
        </p:txBody>
      </p:sp>
      <p:sp>
        <p:nvSpPr>
          <p:cNvPr id="393" name="・one-hot encoding"/>
          <p:cNvSpPr txBox="1"/>
          <p:nvPr/>
        </p:nvSpPr>
        <p:spPr>
          <a:xfrm>
            <a:off x="4631976" y="8197392"/>
            <a:ext cx="6219191"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・one-hot encoding</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深層学習前のデータの整理"/>
          <p:cNvSpPr txBox="1"/>
          <p:nvPr/>
        </p:nvSpPr>
        <p:spPr>
          <a:xfrm>
            <a:off x="8629649" y="752234"/>
            <a:ext cx="71247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t>深層学習前のデータの整理</a:t>
            </a:r>
          </a:p>
        </p:txBody>
      </p:sp>
      <p:sp>
        <p:nvSpPr>
          <p:cNvPr id="396" name="x_train（特徴量）"/>
          <p:cNvSpPr txBox="1"/>
          <p:nvPr/>
        </p:nvSpPr>
        <p:spPr>
          <a:xfrm>
            <a:off x="2439317" y="2153970"/>
            <a:ext cx="5153026"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x_train（特徴量）</a:t>
            </a:r>
          </a:p>
        </p:txBody>
      </p:sp>
      <p:sp>
        <p:nvSpPr>
          <p:cNvPr id="397" name="・画像の２次元の配列を1次元にする"/>
          <p:cNvSpPr txBox="1"/>
          <p:nvPr/>
        </p:nvSpPr>
        <p:spPr>
          <a:xfrm>
            <a:off x="4478420" y="3569023"/>
            <a:ext cx="9877451"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・画像の２次元の配列を1次元にする</a:t>
            </a:r>
          </a:p>
        </p:txBody>
      </p:sp>
      <p:pic>
        <p:nvPicPr>
          <p:cNvPr id="398" name="スクリーンショット 2021-12-07 8.09.37.png" descr="スクリーンショット 2021-12-07 8.09.37.png"/>
          <p:cNvPicPr>
            <a:picLocks noChangeAspect="1"/>
          </p:cNvPicPr>
          <p:nvPr/>
        </p:nvPicPr>
        <p:blipFill rotWithShape="1">
          <a:blip r:embed="rId2"/>
          <a:srcRect b="32338"/>
          <a:stretch/>
        </p:blipFill>
        <p:spPr>
          <a:xfrm>
            <a:off x="2228064" y="5860377"/>
            <a:ext cx="18871485" cy="3764886"/>
          </a:xfrm>
          <a:prstGeom prst="rect">
            <a:avLst/>
          </a:prstGeom>
          <a:ln w="12700">
            <a:miter lim="400000"/>
          </a:ln>
        </p:spPr>
      </p:pic>
      <p:sp>
        <p:nvSpPr>
          <p:cNvPr id="399" name="まだ入力しなくていいです"/>
          <p:cNvSpPr txBox="1"/>
          <p:nvPr/>
        </p:nvSpPr>
        <p:spPr>
          <a:xfrm>
            <a:off x="14740797" y="5401659"/>
            <a:ext cx="4974845" cy="5080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200">
                <a:solidFill>
                  <a:srgbClr val="FFFFFF"/>
                </a:solidFill>
                <a:latin typeface="+mn-lt"/>
                <a:ea typeface="+mn-ea"/>
                <a:cs typeface="+mn-cs"/>
                <a:sym typeface="ヒラギノ角ゴ ProN W3"/>
              </a:defRPr>
            </a:lvl1pPr>
          </a:lstStyle>
          <a:p>
            <a:r>
              <a:t>まだ入力しなくていいです</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x_trainのshapeは？"/>
          <p:cNvSpPr txBox="1"/>
          <p:nvPr/>
        </p:nvSpPr>
        <p:spPr>
          <a:xfrm>
            <a:off x="8938450" y="559214"/>
            <a:ext cx="6507100" cy="755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x_trainのshapeは？</a:t>
            </a:r>
          </a:p>
        </p:txBody>
      </p:sp>
      <p:sp>
        <p:nvSpPr>
          <p:cNvPr id="430" name="print(x_train.shape)…"/>
          <p:cNvSpPr txBox="1"/>
          <p:nvPr/>
        </p:nvSpPr>
        <p:spPr>
          <a:xfrm>
            <a:off x="9660826" y="1789769"/>
            <a:ext cx="5062348" cy="1289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700"/>
            </a:pPr>
            <a:r>
              <a:t>print(x_train.shape)</a:t>
            </a:r>
          </a:p>
          <a:p>
            <a:pPr algn="l">
              <a:defRPr sz="3700"/>
            </a:pPr>
            <a:r>
              <a:t>(60000, 28, 28)</a:t>
            </a:r>
          </a:p>
        </p:txBody>
      </p:sp>
      <p:sp>
        <p:nvSpPr>
          <p:cNvPr id="431" name="この奥行きは枚数を表している"/>
          <p:cNvSpPr txBox="1"/>
          <p:nvPr/>
        </p:nvSpPr>
        <p:spPr>
          <a:xfrm>
            <a:off x="9071759" y="3487838"/>
            <a:ext cx="6240491" cy="8874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rPr lang="en-US" dirty="0" err="1"/>
              <a:t>x_train</a:t>
            </a:r>
            <a:r>
              <a:rPr lang="en-US" dirty="0"/>
              <a:t>[0]</a:t>
            </a:r>
            <a:r>
              <a:rPr lang="ja-JP" altLang="en-US" dirty="0"/>
              <a:t>の</a:t>
            </a:r>
            <a:r>
              <a:rPr lang="en-US" altLang="ja-JP" dirty="0"/>
              <a:t>shape</a:t>
            </a:r>
            <a:r>
              <a:rPr lang="ja-JP" altLang="en-US" dirty="0"/>
              <a:t>は？</a:t>
            </a:r>
            <a:endParaRPr dirty="0"/>
          </a:p>
        </p:txBody>
      </p:sp>
      <p:sp>
        <p:nvSpPr>
          <p:cNvPr id="432" name="四角形"/>
          <p:cNvSpPr/>
          <p:nvPr/>
        </p:nvSpPr>
        <p:spPr>
          <a:xfrm rot="10800000" flipH="1">
            <a:off x="10122947" y="4784277"/>
            <a:ext cx="5807844" cy="5395692"/>
          </a:xfrm>
          <a:prstGeom prst="rect">
            <a:avLst/>
          </a:prstGeom>
          <a:solidFill>
            <a:schemeClr val="accent5">
              <a:hueOff val="-82419"/>
              <a:satOff val="-9513"/>
              <a:lumOff val="-16343"/>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3" name="四角形"/>
          <p:cNvSpPr/>
          <p:nvPr/>
        </p:nvSpPr>
        <p:spPr>
          <a:xfrm rot="10800000" flipH="1">
            <a:off x="9995947" y="4911277"/>
            <a:ext cx="5807844" cy="5395692"/>
          </a:xfrm>
          <a:prstGeom prst="rect">
            <a:avLst/>
          </a:prstGeom>
          <a:solidFill>
            <a:schemeClr val="accent3"/>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4" name="四角形"/>
          <p:cNvSpPr/>
          <p:nvPr/>
        </p:nvSpPr>
        <p:spPr>
          <a:xfrm rot="10800000" flipH="1">
            <a:off x="9868947" y="5038277"/>
            <a:ext cx="5807844" cy="5395692"/>
          </a:xfrm>
          <a:prstGeom prst="rect">
            <a:avLst/>
          </a:prstGeom>
          <a:solidFill>
            <a:schemeClr val="accent3">
              <a:hueOff val="362282"/>
              <a:satOff val="31803"/>
              <a:lumOff val="-18242"/>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5" name="四角形"/>
          <p:cNvSpPr/>
          <p:nvPr/>
        </p:nvSpPr>
        <p:spPr>
          <a:xfrm rot="10800000" flipH="1">
            <a:off x="9356290" y="5505562"/>
            <a:ext cx="5807845" cy="5395692"/>
          </a:xfrm>
          <a:prstGeom prst="rect">
            <a:avLst/>
          </a:prstGeom>
          <a:solidFill>
            <a:schemeClr val="accent4">
              <a:hueOff val="-461056"/>
              <a:satOff val="4338"/>
              <a:lumOff val="-10225"/>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6" name="四角形"/>
          <p:cNvSpPr/>
          <p:nvPr/>
        </p:nvSpPr>
        <p:spPr>
          <a:xfrm rot="10800000" flipH="1">
            <a:off x="9229290" y="5632562"/>
            <a:ext cx="5807845" cy="5395692"/>
          </a:xfrm>
          <a:prstGeom prst="rect">
            <a:avLst/>
          </a:prstGeom>
          <a:solidFill>
            <a:schemeClr val="accent6">
              <a:satOff val="-15798"/>
              <a:lumOff val="-17517"/>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7" name="四角形"/>
          <p:cNvSpPr/>
          <p:nvPr/>
        </p:nvSpPr>
        <p:spPr>
          <a:xfrm rot="10800000" flipH="1">
            <a:off x="9102290" y="5759562"/>
            <a:ext cx="5807845" cy="5395692"/>
          </a:xfrm>
          <a:prstGeom prst="rect">
            <a:avLst/>
          </a:prstGeom>
          <a:solidFill>
            <a:schemeClr val="accent4"/>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8" name="四角形"/>
          <p:cNvSpPr/>
          <p:nvPr/>
        </p:nvSpPr>
        <p:spPr>
          <a:xfrm rot="10800000" flipH="1">
            <a:off x="8975290" y="5886562"/>
            <a:ext cx="5807845" cy="5395692"/>
          </a:xfrm>
          <a:prstGeom prst="rect">
            <a:avLst/>
          </a:prstGeom>
          <a:solidFill>
            <a:schemeClr val="accent6"/>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39" name="四角形"/>
          <p:cNvSpPr/>
          <p:nvPr/>
        </p:nvSpPr>
        <p:spPr>
          <a:xfrm rot="10800000" flipH="1">
            <a:off x="8848290" y="6013562"/>
            <a:ext cx="5807845" cy="5395692"/>
          </a:xfrm>
          <a:prstGeom prst="rect">
            <a:avLst/>
          </a:prstGeom>
          <a:solidFill>
            <a:schemeClr val="accent2">
              <a:hueOff val="167855"/>
              <a:satOff val="17755"/>
              <a:lumOff val="-16671"/>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40" name="四角形"/>
          <p:cNvSpPr/>
          <p:nvPr/>
        </p:nvSpPr>
        <p:spPr>
          <a:xfrm rot="10800000" flipH="1">
            <a:off x="8721290" y="6140562"/>
            <a:ext cx="5807845" cy="5395692"/>
          </a:xfrm>
          <a:prstGeom prst="rect">
            <a:avLst/>
          </a:prstGeom>
          <a:solidFill>
            <a:schemeClr val="accent1"/>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41" name="28"/>
          <p:cNvSpPr txBox="1"/>
          <p:nvPr/>
        </p:nvSpPr>
        <p:spPr>
          <a:xfrm>
            <a:off x="11296790" y="11738780"/>
            <a:ext cx="65684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28</a:t>
            </a:r>
          </a:p>
        </p:txBody>
      </p:sp>
      <p:sp>
        <p:nvSpPr>
          <p:cNvPr id="442" name="28"/>
          <p:cNvSpPr txBox="1"/>
          <p:nvPr/>
        </p:nvSpPr>
        <p:spPr>
          <a:xfrm>
            <a:off x="7430757" y="8798571"/>
            <a:ext cx="656845"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28</a:t>
            </a:r>
          </a:p>
        </p:txBody>
      </p:sp>
      <p:sp>
        <p:nvSpPr>
          <p:cNvPr id="443" name="60000"/>
          <p:cNvSpPr txBox="1"/>
          <p:nvPr/>
        </p:nvSpPr>
        <p:spPr>
          <a:xfrm>
            <a:off x="7264277" y="5227807"/>
            <a:ext cx="147066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60000</a:t>
            </a:r>
          </a:p>
        </p:txBody>
      </p:sp>
      <p:grpSp>
        <p:nvGrpSpPr>
          <p:cNvPr id="447" name="グループ"/>
          <p:cNvGrpSpPr/>
          <p:nvPr/>
        </p:nvGrpSpPr>
        <p:grpSpPr>
          <a:xfrm>
            <a:off x="15045774" y="5333503"/>
            <a:ext cx="736601" cy="768400"/>
            <a:chOff x="0" y="0"/>
            <a:chExt cx="736600" cy="768399"/>
          </a:xfrm>
        </p:grpSpPr>
        <p:sp>
          <p:nvSpPr>
            <p:cNvPr id="444" name="・"/>
            <p:cNvSpPr txBox="1"/>
            <p:nvPr/>
          </p:nvSpPr>
          <p:spPr>
            <a:xfrm>
              <a:off x="241300" y="-1"/>
              <a:ext cx="495301"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445" name="・"/>
            <p:cNvSpPr txBox="1"/>
            <p:nvPr/>
          </p:nvSpPr>
          <p:spPr>
            <a:xfrm>
              <a:off x="114300" y="131557"/>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446" name="・"/>
            <p:cNvSpPr txBox="1"/>
            <p:nvPr/>
          </p:nvSpPr>
          <p:spPr>
            <a:xfrm>
              <a:off x="0" y="285799"/>
              <a:ext cx="495301"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451" name="グループ"/>
          <p:cNvGrpSpPr/>
          <p:nvPr/>
        </p:nvGrpSpPr>
        <p:grpSpPr>
          <a:xfrm>
            <a:off x="15045774" y="10564779"/>
            <a:ext cx="736601" cy="768401"/>
            <a:chOff x="0" y="0"/>
            <a:chExt cx="736600" cy="768399"/>
          </a:xfrm>
        </p:grpSpPr>
        <p:sp>
          <p:nvSpPr>
            <p:cNvPr id="448" name="・"/>
            <p:cNvSpPr txBox="1"/>
            <p:nvPr/>
          </p:nvSpPr>
          <p:spPr>
            <a:xfrm>
              <a:off x="241300" y="-1"/>
              <a:ext cx="495301"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449" name="・"/>
            <p:cNvSpPr txBox="1"/>
            <p:nvPr/>
          </p:nvSpPr>
          <p:spPr>
            <a:xfrm>
              <a:off x="114300" y="131557"/>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450" name="・"/>
            <p:cNvSpPr txBox="1"/>
            <p:nvPr/>
          </p:nvSpPr>
          <p:spPr>
            <a:xfrm>
              <a:off x="0" y="285799"/>
              <a:ext cx="495301"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grpSp>
        <p:nvGrpSpPr>
          <p:cNvPr id="455" name="グループ"/>
          <p:cNvGrpSpPr/>
          <p:nvPr/>
        </p:nvGrpSpPr>
        <p:grpSpPr>
          <a:xfrm>
            <a:off x="9365442" y="4915636"/>
            <a:ext cx="736601" cy="768400"/>
            <a:chOff x="0" y="0"/>
            <a:chExt cx="736600" cy="768399"/>
          </a:xfrm>
        </p:grpSpPr>
        <p:sp>
          <p:nvSpPr>
            <p:cNvPr id="452" name="・"/>
            <p:cNvSpPr txBox="1"/>
            <p:nvPr/>
          </p:nvSpPr>
          <p:spPr>
            <a:xfrm>
              <a:off x="241300" y="-1"/>
              <a:ext cx="495301"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453" name="・"/>
            <p:cNvSpPr txBox="1"/>
            <p:nvPr/>
          </p:nvSpPr>
          <p:spPr>
            <a:xfrm>
              <a:off x="114300" y="131557"/>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sp>
          <p:nvSpPr>
            <p:cNvPr id="454" name="・"/>
            <p:cNvSpPr txBox="1"/>
            <p:nvPr/>
          </p:nvSpPr>
          <p:spPr>
            <a:xfrm>
              <a:off x="0" y="285799"/>
              <a:ext cx="495301"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t>
              </a:r>
            </a:p>
          </p:txBody>
        </p:sp>
      </p:grpSp>
      <p:sp>
        <p:nvSpPr>
          <p:cNvPr id="456" name="print(x_train[0].shape)は1枚目の画像の配列なので(28,28)となる"/>
          <p:cNvSpPr txBox="1"/>
          <p:nvPr/>
        </p:nvSpPr>
        <p:spPr>
          <a:xfrm>
            <a:off x="4756087" y="12605443"/>
            <a:ext cx="15008252"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700"/>
            </a:lvl1pPr>
          </a:lstStyle>
          <a:p>
            <a:r>
              <a:t>print(x_train[0].shape)は1枚目の画像の配列なので(28,28)となる</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画像の２次元配列を１次元配列にしたい"/>
          <p:cNvSpPr txBox="1"/>
          <p:nvPr/>
        </p:nvSpPr>
        <p:spPr>
          <a:xfrm>
            <a:off x="6305549" y="559214"/>
            <a:ext cx="11772901" cy="755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画像の２次元配列を１次元配列にしたい</a:t>
            </a:r>
          </a:p>
        </p:txBody>
      </p:sp>
      <p:sp>
        <p:nvSpPr>
          <p:cNvPr id="459" name="(60000, 28, 28)"/>
          <p:cNvSpPr txBox="1"/>
          <p:nvPr/>
        </p:nvSpPr>
        <p:spPr>
          <a:xfrm>
            <a:off x="6235289" y="1963883"/>
            <a:ext cx="4073679" cy="577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(60000, 28, 28)</a:t>
            </a:r>
          </a:p>
        </p:txBody>
      </p:sp>
      <p:sp>
        <p:nvSpPr>
          <p:cNvPr id="460" name="四角形"/>
          <p:cNvSpPr/>
          <p:nvPr/>
        </p:nvSpPr>
        <p:spPr>
          <a:xfrm rot="10800000" flipH="1">
            <a:off x="2421808" y="10575904"/>
            <a:ext cx="20732149" cy="496263"/>
          </a:xfrm>
          <a:prstGeom prst="rect">
            <a:avLst/>
          </a:prstGeom>
          <a:solidFill>
            <a:schemeClr val="accent5">
              <a:hueOff val="-82419"/>
              <a:satOff val="-9513"/>
              <a:lumOff val="-16343"/>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1" name="四角形"/>
          <p:cNvSpPr/>
          <p:nvPr/>
        </p:nvSpPr>
        <p:spPr>
          <a:xfrm rot="10800000" flipH="1">
            <a:off x="2421808" y="9857271"/>
            <a:ext cx="20717736" cy="483563"/>
          </a:xfrm>
          <a:prstGeom prst="rect">
            <a:avLst/>
          </a:prstGeom>
          <a:solidFill>
            <a:schemeClr val="accent3"/>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2" name="四角形"/>
          <p:cNvSpPr/>
          <p:nvPr/>
        </p:nvSpPr>
        <p:spPr>
          <a:xfrm rot="10800000" flipH="1">
            <a:off x="2421808" y="9144988"/>
            <a:ext cx="20730436" cy="470862"/>
          </a:xfrm>
          <a:prstGeom prst="rect">
            <a:avLst/>
          </a:prstGeom>
          <a:solidFill>
            <a:schemeClr val="accent3">
              <a:hueOff val="362282"/>
              <a:satOff val="31803"/>
              <a:lumOff val="-18242"/>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3" name="四角形"/>
          <p:cNvSpPr/>
          <p:nvPr/>
        </p:nvSpPr>
        <p:spPr>
          <a:xfrm rot="10800000" flipH="1">
            <a:off x="2421808" y="7618896"/>
            <a:ext cx="20730436" cy="418018"/>
          </a:xfrm>
          <a:prstGeom prst="rect">
            <a:avLst/>
          </a:prstGeom>
          <a:solidFill>
            <a:schemeClr val="accent4">
              <a:hueOff val="-461056"/>
              <a:satOff val="4338"/>
              <a:lumOff val="-10225"/>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4" name="四角形"/>
          <p:cNvSpPr/>
          <p:nvPr/>
        </p:nvSpPr>
        <p:spPr>
          <a:xfrm rot="10800000" flipH="1">
            <a:off x="2421808" y="6918351"/>
            <a:ext cx="20717736" cy="470863"/>
          </a:xfrm>
          <a:prstGeom prst="rect">
            <a:avLst/>
          </a:prstGeom>
          <a:solidFill>
            <a:schemeClr val="accent6">
              <a:satOff val="-15798"/>
              <a:lumOff val="-17517"/>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5" name="四角形"/>
          <p:cNvSpPr/>
          <p:nvPr/>
        </p:nvSpPr>
        <p:spPr>
          <a:xfrm rot="10800000" flipH="1">
            <a:off x="2421808" y="6277001"/>
            <a:ext cx="20734104" cy="405317"/>
          </a:xfrm>
          <a:prstGeom prst="rect">
            <a:avLst/>
          </a:prstGeom>
          <a:solidFill>
            <a:schemeClr val="accent4"/>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6" name="四角形"/>
          <p:cNvSpPr/>
          <p:nvPr/>
        </p:nvSpPr>
        <p:spPr>
          <a:xfrm rot="10800000" flipH="1">
            <a:off x="2421808" y="5564718"/>
            <a:ext cx="20730436" cy="418017"/>
          </a:xfrm>
          <a:prstGeom prst="rect">
            <a:avLst/>
          </a:prstGeom>
          <a:solidFill>
            <a:schemeClr val="accent6"/>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7" name="四角形"/>
          <p:cNvSpPr/>
          <p:nvPr/>
        </p:nvSpPr>
        <p:spPr>
          <a:xfrm rot="10800000" flipH="1">
            <a:off x="2421808" y="4929718"/>
            <a:ext cx="20717736" cy="405317"/>
          </a:xfrm>
          <a:prstGeom prst="rect">
            <a:avLst/>
          </a:prstGeom>
          <a:solidFill>
            <a:schemeClr val="accent2">
              <a:hueOff val="167855"/>
              <a:satOff val="17755"/>
              <a:lumOff val="-16671"/>
            </a:schemeClr>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8" name="四角形"/>
          <p:cNvSpPr/>
          <p:nvPr/>
        </p:nvSpPr>
        <p:spPr>
          <a:xfrm rot="10800000" flipH="1">
            <a:off x="2421808" y="4288368"/>
            <a:ext cx="20725358" cy="405317"/>
          </a:xfrm>
          <a:prstGeom prst="rect">
            <a:avLst/>
          </a:prstGeom>
          <a:solidFill>
            <a:schemeClr val="accent1"/>
          </a:solidFill>
          <a:ln w="12700">
            <a:solidFill>
              <a:srgbClr val="000000"/>
            </a:solidFill>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69" name="60000"/>
          <p:cNvSpPr txBox="1"/>
          <p:nvPr/>
        </p:nvSpPr>
        <p:spPr>
          <a:xfrm>
            <a:off x="431433" y="10582736"/>
            <a:ext cx="147066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60000</a:t>
            </a:r>
          </a:p>
        </p:txBody>
      </p:sp>
      <p:sp>
        <p:nvSpPr>
          <p:cNvPr id="470" name="28 × 28 = 784"/>
          <p:cNvSpPr txBox="1"/>
          <p:nvPr/>
        </p:nvSpPr>
        <p:spPr>
          <a:xfrm>
            <a:off x="10670666" y="3664288"/>
            <a:ext cx="304266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28 × 28 = 784</a:t>
            </a:r>
          </a:p>
        </p:txBody>
      </p:sp>
      <p:sp>
        <p:nvSpPr>
          <p:cNvPr id="471" name="1"/>
          <p:cNvSpPr txBox="1"/>
          <p:nvPr/>
        </p:nvSpPr>
        <p:spPr>
          <a:xfrm>
            <a:off x="1221738" y="4249726"/>
            <a:ext cx="385573"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1</a:t>
            </a:r>
          </a:p>
        </p:txBody>
      </p:sp>
      <p:sp>
        <p:nvSpPr>
          <p:cNvPr id="472" name="(60000, 28✖️28)"/>
          <p:cNvSpPr txBox="1"/>
          <p:nvPr/>
        </p:nvSpPr>
        <p:spPr>
          <a:xfrm>
            <a:off x="13054562" y="1890858"/>
            <a:ext cx="4260229"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(60000, 28✖️28)</a:t>
            </a:r>
          </a:p>
        </p:txBody>
      </p:sp>
      <p:sp>
        <p:nvSpPr>
          <p:cNvPr id="473" name="矢印"/>
          <p:cNvSpPr/>
          <p:nvPr/>
        </p:nvSpPr>
        <p:spPr>
          <a:xfrm>
            <a:off x="11117212" y="1617808"/>
            <a:ext cx="1270001"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474" name="・"/>
          <p:cNvSpPr txBox="1"/>
          <p:nvPr/>
        </p:nvSpPr>
        <p:spPr>
          <a:xfrm>
            <a:off x="11528231" y="8147867"/>
            <a:ext cx="495301"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475" name="・"/>
          <p:cNvSpPr txBox="1"/>
          <p:nvPr/>
        </p:nvSpPr>
        <p:spPr>
          <a:xfrm>
            <a:off x="11528231" y="8413211"/>
            <a:ext cx="495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476" name="・"/>
          <p:cNvSpPr txBox="1"/>
          <p:nvPr/>
        </p:nvSpPr>
        <p:spPr>
          <a:xfrm>
            <a:off x="11528231" y="8705792"/>
            <a:ext cx="49530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t>
            </a:r>
          </a:p>
        </p:txBody>
      </p:sp>
      <p:sp>
        <p:nvSpPr>
          <p:cNvPr id="477" name="2"/>
          <p:cNvSpPr txBox="1"/>
          <p:nvPr/>
        </p:nvSpPr>
        <p:spPr>
          <a:xfrm>
            <a:off x="1221738" y="4852976"/>
            <a:ext cx="385573"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2</a:t>
            </a:r>
          </a:p>
        </p:txBody>
      </p:sp>
      <p:sp>
        <p:nvSpPr>
          <p:cNvPr id="478" name="3"/>
          <p:cNvSpPr txBox="1"/>
          <p:nvPr/>
        </p:nvSpPr>
        <p:spPr>
          <a:xfrm>
            <a:off x="1221738" y="5449876"/>
            <a:ext cx="385573"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3</a:t>
            </a:r>
          </a:p>
        </p:txBody>
      </p:sp>
      <p:cxnSp>
        <p:nvCxnSpPr>
          <p:cNvPr id="3" name="直線コネクタ 2">
            <a:extLst>
              <a:ext uri="{FF2B5EF4-FFF2-40B4-BE49-F238E27FC236}">
                <a16:creationId xmlns:a16="http://schemas.microsoft.com/office/drawing/2014/main" id="{C7307EF9-AEA0-08F0-83DB-9F9ED71845F9}"/>
              </a:ext>
            </a:extLst>
          </p:cNvPr>
          <p:cNvCxnSpPr/>
          <p:nvPr/>
        </p:nvCxnSpPr>
        <p:spPr>
          <a:xfrm>
            <a:off x="3945835" y="4288367"/>
            <a:ext cx="0" cy="6776970"/>
          </a:xfrm>
          <a:prstGeom prst="line">
            <a:avLst/>
          </a:prstGeom>
          <a:noFill/>
          <a:ln w="28575" cap="flat">
            <a:solidFill>
              <a:srgbClr val="000000"/>
            </a:solidFill>
            <a:prstDash val="dash"/>
            <a:miter lim="400000"/>
          </a:ln>
          <a:effectLst/>
          <a:sp3d/>
        </p:spPr>
        <p:style>
          <a:lnRef idx="0">
            <a:scrgbClr r="0" g="0" b="0"/>
          </a:lnRef>
          <a:fillRef idx="0">
            <a:scrgbClr r="0" g="0" b="0"/>
          </a:fillRef>
          <a:effectRef idx="0">
            <a:scrgbClr r="0" g="0" b="0"/>
          </a:effectRef>
          <a:fontRef idx="none"/>
        </p:style>
      </p:cxnSp>
      <p:cxnSp>
        <p:nvCxnSpPr>
          <p:cNvPr id="4" name="直線コネクタ 3">
            <a:extLst>
              <a:ext uri="{FF2B5EF4-FFF2-40B4-BE49-F238E27FC236}">
                <a16:creationId xmlns:a16="http://schemas.microsoft.com/office/drawing/2014/main" id="{D8FCDBBB-105C-19D6-A8C3-A33D0B08CE7C}"/>
              </a:ext>
            </a:extLst>
          </p:cNvPr>
          <p:cNvCxnSpPr/>
          <p:nvPr/>
        </p:nvCxnSpPr>
        <p:spPr>
          <a:xfrm>
            <a:off x="5495235" y="4295198"/>
            <a:ext cx="0" cy="6776970"/>
          </a:xfrm>
          <a:prstGeom prst="line">
            <a:avLst/>
          </a:prstGeom>
          <a:noFill/>
          <a:ln w="28575" cap="flat">
            <a:solidFill>
              <a:srgbClr val="000000"/>
            </a:solidFill>
            <a:prstDash val="dash"/>
            <a:miter lim="400000"/>
          </a:ln>
          <a:effectLst/>
          <a:sp3d/>
        </p:spPr>
        <p:style>
          <a:lnRef idx="0">
            <a:scrgbClr r="0" g="0" b="0"/>
          </a:lnRef>
          <a:fillRef idx="0">
            <a:scrgbClr r="0" g="0" b="0"/>
          </a:fillRef>
          <a:effectRef idx="0">
            <a:scrgbClr r="0" g="0" b="0"/>
          </a:effectRef>
          <a:fontRef idx="none"/>
        </p:style>
      </p:cxnSp>
      <p:cxnSp>
        <p:nvCxnSpPr>
          <p:cNvPr id="5" name="直線コネクタ 4">
            <a:extLst>
              <a:ext uri="{FF2B5EF4-FFF2-40B4-BE49-F238E27FC236}">
                <a16:creationId xmlns:a16="http://schemas.microsoft.com/office/drawing/2014/main" id="{96A35892-63D9-E9C1-E96F-78238170B906}"/>
              </a:ext>
            </a:extLst>
          </p:cNvPr>
          <p:cNvCxnSpPr/>
          <p:nvPr/>
        </p:nvCxnSpPr>
        <p:spPr>
          <a:xfrm>
            <a:off x="7044635" y="4295198"/>
            <a:ext cx="0" cy="6776970"/>
          </a:xfrm>
          <a:prstGeom prst="line">
            <a:avLst/>
          </a:prstGeom>
          <a:noFill/>
          <a:ln w="28575" cap="flat">
            <a:solidFill>
              <a:srgbClr val="000000"/>
            </a:solidFill>
            <a:prstDash val="dash"/>
            <a:miter lim="400000"/>
          </a:ln>
          <a:effectLst/>
          <a:sp3d/>
        </p:spPr>
        <p:style>
          <a:lnRef idx="0">
            <a:scrgbClr r="0" g="0" b="0"/>
          </a:lnRef>
          <a:fillRef idx="0">
            <a:scrgbClr r="0" g="0" b="0"/>
          </a:fillRef>
          <a:effectRef idx="0">
            <a:scrgbClr r="0" g="0" b="0"/>
          </a:effectRef>
          <a:fontRef idx="none"/>
        </p:style>
      </p:cxnSp>
      <p:cxnSp>
        <p:nvCxnSpPr>
          <p:cNvPr id="6" name="直線コネクタ 5">
            <a:extLst>
              <a:ext uri="{FF2B5EF4-FFF2-40B4-BE49-F238E27FC236}">
                <a16:creationId xmlns:a16="http://schemas.microsoft.com/office/drawing/2014/main" id="{3B32DE21-C46B-0373-31DA-BC8DFB84E232}"/>
              </a:ext>
            </a:extLst>
          </p:cNvPr>
          <p:cNvCxnSpPr/>
          <p:nvPr/>
        </p:nvCxnSpPr>
        <p:spPr>
          <a:xfrm>
            <a:off x="21294035" y="4295198"/>
            <a:ext cx="0" cy="6776970"/>
          </a:xfrm>
          <a:prstGeom prst="line">
            <a:avLst/>
          </a:prstGeom>
          <a:noFill/>
          <a:ln w="28575" cap="flat">
            <a:solidFill>
              <a:srgbClr val="000000"/>
            </a:solidFill>
            <a:prstDash val="dash"/>
            <a:miter lim="400000"/>
          </a:ln>
          <a:effectLst/>
          <a:sp3d/>
        </p:spPr>
        <p:style>
          <a:lnRef idx="0">
            <a:scrgbClr r="0" g="0" b="0"/>
          </a:lnRef>
          <a:fillRef idx="0">
            <a:scrgbClr r="0" g="0" b="0"/>
          </a:fillRef>
          <a:effectRef idx="0">
            <a:scrgbClr r="0" g="0" b="0"/>
          </a:effectRef>
          <a:fontRef idx="none"/>
        </p:style>
      </p:cxnSp>
      <p:sp>
        <p:nvSpPr>
          <p:cNvPr id="7" name="テキスト ボックス 6">
            <a:extLst>
              <a:ext uri="{FF2B5EF4-FFF2-40B4-BE49-F238E27FC236}">
                <a16:creationId xmlns:a16="http://schemas.microsoft.com/office/drawing/2014/main" id="{D1B4CAA1-5841-A18E-FF27-6FD5229A60F8}"/>
              </a:ext>
            </a:extLst>
          </p:cNvPr>
          <p:cNvSpPr txBox="1"/>
          <p:nvPr/>
        </p:nvSpPr>
        <p:spPr>
          <a:xfrm>
            <a:off x="2421808" y="11301368"/>
            <a:ext cx="1524027" cy="565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8" name="テキスト ボックス 7">
            <a:extLst>
              <a:ext uri="{FF2B5EF4-FFF2-40B4-BE49-F238E27FC236}">
                <a16:creationId xmlns:a16="http://schemas.microsoft.com/office/drawing/2014/main" id="{07FF988F-C61A-530E-1729-9DC894829C9E}"/>
              </a:ext>
            </a:extLst>
          </p:cNvPr>
          <p:cNvSpPr txBox="1"/>
          <p:nvPr/>
        </p:nvSpPr>
        <p:spPr>
          <a:xfrm>
            <a:off x="3945835" y="11251833"/>
            <a:ext cx="1524027" cy="565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9" name="テキスト ボックス 8">
            <a:extLst>
              <a:ext uri="{FF2B5EF4-FFF2-40B4-BE49-F238E27FC236}">
                <a16:creationId xmlns:a16="http://schemas.microsoft.com/office/drawing/2014/main" id="{F596034A-61F1-356D-1C9B-BA47CB0B8F60}"/>
              </a:ext>
            </a:extLst>
          </p:cNvPr>
          <p:cNvSpPr txBox="1"/>
          <p:nvPr/>
        </p:nvSpPr>
        <p:spPr>
          <a:xfrm>
            <a:off x="5469862" y="11251833"/>
            <a:ext cx="1524027" cy="565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3</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0" name="テキスト ボックス 9">
            <a:extLst>
              <a:ext uri="{FF2B5EF4-FFF2-40B4-BE49-F238E27FC236}">
                <a16:creationId xmlns:a16="http://schemas.microsoft.com/office/drawing/2014/main" id="{13E75AC9-1960-80BA-A186-F4463204E7C6}"/>
              </a:ext>
            </a:extLst>
          </p:cNvPr>
          <p:cNvSpPr txBox="1"/>
          <p:nvPr/>
        </p:nvSpPr>
        <p:spPr>
          <a:xfrm>
            <a:off x="21497235" y="11280687"/>
            <a:ext cx="1524027" cy="565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28</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画像の２次元配列を１次元配列にしたい"/>
          <p:cNvSpPr txBox="1"/>
          <p:nvPr/>
        </p:nvSpPr>
        <p:spPr>
          <a:xfrm>
            <a:off x="6305549" y="559214"/>
            <a:ext cx="11772901" cy="755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画像の２次元配列を１次元配列にしたい</a:t>
            </a:r>
          </a:p>
        </p:txBody>
      </p:sp>
      <p:sp>
        <p:nvSpPr>
          <p:cNvPr id="481" name="reshape()で配列の形状を変える"/>
          <p:cNvSpPr txBox="1"/>
          <p:nvPr/>
        </p:nvSpPr>
        <p:spPr>
          <a:xfrm>
            <a:off x="8576297" y="2531025"/>
            <a:ext cx="7231406"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reshape()で配列の形状を変える</a:t>
            </a:r>
          </a:p>
        </p:txBody>
      </p:sp>
      <p:sp>
        <p:nvSpPr>
          <p:cNvPr id="482" name="d = a.reshape(2,4)…"/>
          <p:cNvSpPr txBox="1"/>
          <p:nvPr/>
        </p:nvSpPr>
        <p:spPr>
          <a:xfrm>
            <a:off x="1611144" y="8442894"/>
            <a:ext cx="4733668"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 = </a:t>
            </a:r>
            <a:r>
              <a:rPr sz="4400" dirty="0" err="1">
                <a:latin typeface="Arial" panose="020B0604020202020204" pitchFamily="34" charset="0"/>
                <a:cs typeface="Arial" panose="020B0604020202020204" pitchFamily="34" charset="0"/>
              </a:rPr>
              <a:t>a.reshape</a:t>
            </a:r>
            <a:r>
              <a:rPr sz="4400" dirty="0">
                <a:latin typeface="Arial" panose="020B0604020202020204" pitchFamily="34" charset="0"/>
                <a:cs typeface="Arial" panose="020B0604020202020204" pitchFamily="34" charset="0"/>
              </a:rPr>
              <a:t>(2,4)</a:t>
            </a:r>
          </a:p>
          <a:p>
            <a:pPr algn="l"/>
            <a:r>
              <a:rPr sz="4400" dirty="0">
                <a:latin typeface="Arial" panose="020B0604020202020204" pitchFamily="34" charset="0"/>
                <a:cs typeface="Arial" panose="020B0604020202020204" pitchFamily="34" charset="0"/>
              </a:rPr>
              <a:t>print(</a:t>
            </a:r>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a:t>
            </a:r>
          </a:p>
        </p:txBody>
      </p:sp>
      <p:sp>
        <p:nvSpPr>
          <p:cNvPr id="483" name="a = np.array([1,2,3,4,5,6,7,8,])…"/>
          <p:cNvSpPr txBox="1"/>
          <p:nvPr/>
        </p:nvSpPr>
        <p:spPr>
          <a:xfrm>
            <a:off x="1684764" y="4224000"/>
            <a:ext cx="7591822"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sz="4400" dirty="0">
                <a:latin typeface="Arial" panose="020B0604020202020204" pitchFamily="34" charset="0"/>
                <a:cs typeface="Arial" panose="020B0604020202020204" pitchFamily="34" charset="0"/>
              </a:rPr>
              <a:t>a = </a:t>
            </a:r>
            <a:r>
              <a:rPr sz="4400" dirty="0" err="1">
                <a:latin typeface="Arial" panose="020B0604020202020204" pitchFamily="34" charset="0"/>
                <a:cs typeface="Arial" panose="020B0604020202020204" pitchFamily="34" charset="0"/>
              </a:rPr>
              <a:t>np.array</a:t>
            </a:r>
            <a:r>
              <a:rPr sz="4400" dirty="0">
                <a:latin typeface="Arial" panose="020B0604020202020204" pitchFamily="34" charset="0"/>
                <a:cs typeface="Arial" panose="020B0604020202020204" pitchFamily="34" charset="0"/>
              </a:rPr>
              <a:t>([1,2,3,4,5,6,7,8,])</a:t>
            </a:r>
          </a:p>
          <a:p>
            <a:pPr algn="l"/>
            <a:r>
              <a:rPr sz="4400" dirty="0">
                <a:latin typeface="Arial" panose="020B0604020202020204" pitchFamily="34" charset="0"/>
                <a:cs typeface="Arial" panose="020B0604020202020204" pitchFamily="34" charset="0"/>
              </a:rPr>
              <a:t>print(a)</a:t>
            </a:r>
          </a:p>
        </p:txBody>
      </p:sp>
      <p:sp>
        <p:nvSpPr>
          <p:cNvPr id="484" name="[1 2 3 4 5 6 7 8]"/>
          <p:cNvSpPr txBox="1"/>
          <p:nvPr/>
        </p:nvSpPr>
        <p:spPr>
          <a:xfrm>
            <a:off x="1611144" y="5633040"/>
            <a:ext cx="4029949"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sz="4400">
                <a:latin typeface="Arial" panose="020B0604020202020204" pitchFamily="34" charset="0"/>
                <a:cs typeface="Arial" panose="020B0604020202020204" pitchFamily="34" charset="0"/>
              </a:rPr>
              <a:t>[1 2 3 4 5 6 7 8]</a:t>
            </a:r>
          </a:p>
        </p:txBody>
      </p:sp>
      <p:sp>
        <p:nvSpPr>
          <p:cNvPr id="2" name="Rectangle 1">
            <a:extLst>
              <a:ext uri="{FF2B5EF4-FFF2-40B4-BE49-F238E27FC236}">
                <a16:creationId xmlns:a16="http://schemas.microsoft.com/office/drawing/2014/main" id="{30938630-8A44-4085-9D4D-C861F563CF03}"/>
              </a:ext>
            </a:extLst>
          </p:cNvPr>
          <p:cNvSpPr>
            <a:spLocks noChangeArrowheads="1"/>
          </p:cNvSpPr>
          <p:nvPr/>
        </p:nvSpPr>
        <p:spPr bwMode="auto">
          <a:xfrm>
            <a:off x="2292699" y="10205936"/>
            <a:ext cx="489065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2 3 4] </a:t>
            </a:r>
            <a:endParaRPr kumimoji="0" lang="en-US"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6 7 8]]</a:t>
            </a:r>
            <a:r>
              <a:rPr kumimoji="0" lang="ja-JP" altLang="ja-JP" sz="6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ja-JP" altLang="ja-JP" sz="6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aを(2,4)に変える">
            <a:extLst>
              <a:ext uri="{FF2B5EF4-FFF2-40B4-BE49-F238E27FC236}">
                <a16:creationId xmlns:a16="http://schemas.microsoft.com/office/drawing/2014/main" id="{262A9CD0-E1CE-ED49-7476-4520336587DE}"/>
              </a:ext>
            </a:extLst>
          </p:cNvPr>
          <p:cNvSpPr txBox="1"/>
          <p:nvPr/>
        </p:nvSpPr>
        <p:spPr>
          <a:xfrm>
            <a:off x="1684764" y="6989861"/>
            <a:ext cx="4890654" cy="84125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200">
                <a:solidFill>
                  <a:srgbClr val="FFFFFF"/>
                </a:solidFill>
                <a:latin typeface="+mn-lt"/>
                <a:ea typeface="+mn-ea"/>
                <a:cs typeface="+mn-cs"/>
                <a:sym typeface="ヒラギノ角ゴ ProN W3"/>
              </a:defRPr>
            </a:lvl1pPr>
          </a:lstStyle>
          <a:p>
            <a:pPr algn="l"/>
            <a:r>
              <a:rPr sz="4800"/>
              <a:t>aを(2,4)に変える</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画像の２次元配列を１次元配列にしたい"/>
          <p:cNvSpPr txBox="1"/>
          <p:nvPr/>
        </p:nvSpPr>
        <p:spPr>
          <a:xfrm>
            <a:off x="6305549" y="559214"/>
            <a:ext cx="11772901" cy="755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画像の２次元配列を１次元配列にしたい</a:t>
            </a:r>
          </a:p>
        </p:txBody>
      </p:sp>
      <p:sp>
        <p:nvSpPr>
          <p:cNvPr id="481" name="reshape()で配列の形状を変える"/>
          <p:cNvSpPr txBox="1"/>
          <p:nvPr/>
        </p:nvSpPr>
        <p:spPr>
          <a:xfrm>
            <a:off x="8576297" y="2531025"/>
            <a:ext cx="7231406"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reshape()で配列の形状を変える</a:t>
            </a:r>
          </a:p>
        </p:txBody>
      </p:sp>
      <p:sp>
        <p:nvSpPr>
          <p:cNvPr id="482" name="d = a.reshape(2,4)…"/>
          <p:cNvSpPr txBox="1"/>
          <p:nvPr/>
        </p:nvSpPr>
        <p:spPr>
          <a:xfrm>
            <a:off x="1611144" y="8442894"/>
            <a:ext cx="4733668"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 = </a:t>
            </a:r>
            <a:r>
              <a:rPr sz="4400" dirty="0" err="1">
                <a:latin typeface="Arial" panose="020B0604020202020204" pitchFamily="34" charset="0"/>
                <a:cs typeface="Arial" panose="020B0604020202020204" pitchFamily="34" charset="0"/>
              </a:rPr>
              <a:t>a.reshape</a:t>
            </a:r>
            <a:r>
              <a:rPr sz="4400" dirty="0">
                <a:latin typeface="Arial" panose="020B0604020202020204" pitchFamily="34" charset="0"/>
                <a:cs typeface="Arial" panose="020B0604020202020204" pitchFamily="34" charset="0"/>
              </a:rPr>
              <a:t>(2,4)</a:t>
            </a:r>
          </a:p>
          <a:p>
            <a:pPr algn="l"/>
            <a:r>
              <a:rPr sz="4400" dirty="0">
                <a:latin typeface="Arial" panose="020B0604020202020204" pitchFamily="34" charset="0"/>
                <a:cs typeface="Arial" panose="020B0604020202020204" pitchFamily="34" charset="0"/>
              </a:rPr>
              <a:t>print(</a:t>
            </a:r>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a:t>
            </a:r>
          </a:p>
        </p:txBody>
      </p:sp>
      <p:sp>
        <p:nvSpPr>
          <p:cNvPr id="483" name="a = np.array([1,2,3,4,5,6,7,8,])…"/>
          <p:cNvSpPr txBox="1"/>
          <p:nvPr/>
        </p:nvSpPr>
        <p:spPr>
          <a:xfrm>
            <a:off x="1684764" y="4224000"/>
            <a:ext cx="7591822"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sz="4400" dirty="0">
                <a:latin typeface="Arial" panose="020B0604020202020204" pitchFamily="34" charset="0"/>
                <a:cs typeface="Arial" panose="020B0604020202020204" pitchFamily="34" charset="0"/>
              </a:rPr>
              <a:t>a = </a:t>
            </a:r>
            <a:r>
              <a:rPr sz="4400" dirty="0" err="1">
                <a:latin typeface="Arial" panose="020B0604020202020204" pitchFamily="34" charset="0"/>
                <a:cs typeface="Arial" panose="020B0604020202020204" pitchFamily="34" charset="0"/>
              </a:rPr>
              <a:t>np.array</a:t>
            </a:r>
            <a:r>
              <a:rPr sz="4400" dirty="0">
                <a:latin typeface="Arial" panose="020B0604020202020204" pitchFamily="34" charset="0"/>
                <a:cs typeface="Arial" panose="020B0604020202020204" pitchFamily="34" charset="0"/>
              </a:rPr>
              <a:t>([1,2,3,4,5,6,7,8,])</a:t>
            </a:r>
          </a:p>
          <a:p>
            <a:pPr algn="l"/>
            <a:r>
              <a:rPr sz="4400" dirty="0">
                <a:latin typeface="Arial" panose="020B0604020202020204" pitchFamily="34" charset="0"/>
                <a:cs typeface="Arial" panose="020B0604020202020204" pitchFamily="34" charset="0"/>
              </a:rPr>
              <a:t>print(a)</a:t>
            </a:r>
          </a:p>
        </p:txBody>
      </p:sp>
      <p:sp>
        <p:nvSpPr>
          <p:cNvPr id="484" name="[1 2 3 4 5 6 7 8]"/>
          <p:cNvSpPr txBox="1"/>
          <p:nvPr/>
        </p:nvSpPr>
        <p:spPr>
          <a:xfrm>
            <a:off x="1611144" y="5633040"/>
            <a:ext cx="4029949"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sz="4400">
                <a:latin typeface="Arial" panose="020B0604020202020204" pitchFamily="34" charset="0"/>
                <a:cs typeface="Arial" panose="020B0604020202020204" pitchFamily="34" charset="0"/>
              </a:rPr>
              <a:t>[1 2 3 4 5 6 7 8]</a:t>
            </a:r>
          </a:p>
        </p:txBody>
      </p:sp>
      <p:sp>
        <p:nvSpPr>
          <p:cNvPr id="2" name="Rectangle 1">
            <a:extLst>
              <a:ext uri="{FF2B5EF4-FFF2-40B4-BE49-F238E27FC236}">
                <a16:creationId xmlns:a16="http://schemas.microsoft.com/office/drawing/2014/main" id="{30938630-8A44-4085-9D4D-C861F563CF03}"/>
              </a:ext>
            </a:extLst>
          </p:cNvPr>
          <p:cNvSpPr>
            <a:spLocks noChangeArrowheads="1"/>
          </p:cNvSpPr>
          <p:nvPr/>
        </p:nvSpPr>
        <p:spPr bwMode="auto">
          <a:xfrm>
            <a:off x="2292699" y="10205936"/>
            <a:ext cx="489065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2 3 4] </a:t>
            </a:r>
            <a:endParaRPr kumimoji="0" lang="en-US"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6 7 8]]</a:t>
            </a:r>
            <a:r>
              <a:rPr kumimoji="0" lang="ja-JP" altLang="ja-JP" sz="6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ja-JP" altLang="ja-JP" sz="6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aを(2,4)に変える">
            <a:extLst>
              <a:ext uri="{FF2B5EF4-FFF2-40B4-BE49-F238E27FC236}">
                <a16:creationId xmlns:a16="http://schemas.microsoft.com/office/drawing/2014/main" id="{262A9CD0-E1CE-ED49-7476-4520336587DE}"/>
              </a:ext>
            </a:extLst>
          </p:cNvPr>
          <p:cNvSpPr txBox="1"/>
          <p:nvPr/>
        </p:nvSpPr>
        <p:spPr>
          <a:xfrm>
            <a:off x="1684764" y="6989861"/>
            <a:ext cx="4890654" cy="84125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200">
                <a:solidFill>
                  <a:srgbClr val="FFFFFF"/>
                </a:solidFill>
                <a:latin typeface="+mn-lt"/>
                <a:ea typeface="+mn-ea"/>
                <a:cs typeface="+mn-cs"/>
                <a:sym typeface="ヒラギノ角ゴ ProN W3"/>
              </a:defRPr>
            </a:lvl1pPr>
          </a:lstStyle>
          <a:p>
            <a:pPr algn="l"/>
            <a:r>
              <a:rPr sz="4800"/>
              <a:t>aを(2,4)に変える</a:t>
            </a:r>
          </a:p>
        </p:txBody>
      </p:sp>
      <p:sp>
        <p:nvSpPr>
          <p:cNvPr id="4" name="d = a.reshape(2,4)…">
            <a:extLst>
              <a:ext uri="{FF2B5EF4-FFF2-40B4-BE49-F238E27FC236}">
                <a16:creationId xmlns:a16="http://schemas.microsoft.com/office/drawing/2014/main" id="{2E177550-E619-C86D-6153-C3404D807280}"/>
              </a:ext>
            </a:extLst>
          </p:cNvPr>
          <p:cNvSpPr txBox="1"/>
          <p:nvPr/>
        </p:nvSpPr>
        <p:spPr>
          <a:xfrm>
            <a:off x="12466981" y="5778068"/>
            <a:ext cx="5204951"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 = </a:t>
            </a:r>
            <a:r>
              <a:rPr sz="4400" dirty="0" err="1">
                <a:latin typeface="Arial" panose="020B0604020202020204" pitchFamily="34" charset="0"/>
                <a:cs typeface="Arial" panose="020B0604020202020204" pitchFamily="34" charset="0"/>
              </a:rPr>
              <a:t>a.reshape</a:t>
            </a:r>
            <a:r>
              <a:rPr sz="44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2,2</a:t>
            </a:r>
            <a:r>
              <a:rPr sz="4400" dirty="0">
                <a:latin typeface="Arial" panose="020B0604020202020204" pitchFamily="34" charset="0"/>
                <a:cs typeface="Arial" panose="020B0604020202020204" pitchFamily="34" charset="0"/>
              </a:rPr>
              <a:t>)</a:t>
            </a:r>
          </a:p>
          <a:p>
            <a:pPr algn="l"/>
            <a:r>
              <a:rPr sz="4400" dirty="0">
                <a:latin typeface="Arial" panose="020B0604020202020204" pitchFamily="34" charset="0"/>
                <a:cs typeface="Arial" panose="020B0604020202020204" pitchFamily="34" charset="0"/>
              </a:rPr>
              <a:t>print(</a:t>
            </a:r>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a:t>
            </a:r>
          </a:p>
        </p:txBody>
      </p:sp>
      <p:sp>
        <p:nvSpPr>
          <p:cNvPr id="5" name="Rectangle 1">
            <a:extLst>
              <a:ext uri="{FF2B5EF4-FFF2-40B4-BE49-F238E27FC236}">
                <a16:creationId xmlns:a16="http://schemas.microsoft.com/office/drawing/2014/main" id="{59689360-1595-C179-E49F-B684124A3F62}"/>
              </a:ext>
            </a:extLst>
          </p:cNvPr>
          <p:cNvSpPr>
            <a:spLocks noChangeArrowheads="1"/>
          </p:cNvSpPr>
          <p:nvPr/>
        </p:nvSpPr>
        <p:spPr bwMode="auto">
          <a:xfrm>
            <a:off x="13148536" y="7805279"/>
            <a:ext cx="489065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mj-lt"/>
                <a:cs typeface="Arial" panose="020B0604020202020204" pitchFamily="34" charset="0"/>
              </a:rPr>
              <a:t>[[</a:t>
            </a:r>
            <a:r>
              <a:rPr kumimoji="0" lang="en-US" altLang="ja-JP" sz="3600" b="0" i="0" u="none" strike="noStrike" cap="none" normalizeH="0" baseline="0" dirty="0">
                <a:ln>
                  <a:noFill/>
                </a:ln>
                <a:solidFill>
                  <a:srgbClr val="000000"/>
                </a:solidFill>
                <a:effectLst/>
                <a:latin typeface="+mj-lt"/>
                <a:cs typeface="Arial" panose="020B0604020202020204" pitchFamily="34" charset="0"/>
              </a:rPr>
              <a:t>[</a:t>
            </a:r>
            <a:r>
              <a:rPr kumimoji="0" lang="ja-JP" altLang="ja-JP" sz="3600" b="0" i="0" u="none" strike="noStrike" cap="none" normalizeH="0" baseline="0" dirty="0">
                <a:ln>
                  <a:noFill/>
                </a:ln>
                <a:solidFill>
                  <a:srgbClr val="000000"/>
                </a:solidFill>
                <a:effectLst/>
                <a:latin typeface="+mj-lt"/>
                <a:cs typeface="Arial" panose="020B0604020202020204" pitchFamily="34" charset="0"/>
              </a:rPr>
              <a:t>1 2]</a:t>
            </a:r>
            <a:endParaRPr kumimoji="0" lang="en-US" altLang="ja-JP" sz="3600" b="0" i="0" u="none" strike="noStrike" cap="none" normalizeH="0" baseline="0" dirty="0">
              <a:ln>
                <a:noFill/>
              </a:ln>
              <a:solidFill>
                <a:srgbClr val="000000"/>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3600" dirty="0">
                <a:latin typeface="+mj-lt"/>
                <a:cs typeface="Arial" panose="020B0604020202020204" pitchFamily="34" charset="0"/>
              </a:rPr>
              <a:t>  [3 4]]</a:t>
            </a:r>
            <a:r>
              <a:rPr kumimoji="0" lang="ja-JP" altLang="ja-JP" sz="3600" b="0" i="0" u="none" strike="noStrike" cap="none" normalizeH="0" baseline="0" dirty="0">
                <a:ln>
                  <a:noFill/>
                </a:ln>
                <a:solidFill>
                  <a:srgbClr val="000000"/>
                </a:solidFill>
                <a:effectLst/>
                <a:latin typeface="+mj-lt"/>
                <a:cs typeface="Arial" panose="020B0604020202020204" pitchFamily="34" charset="0"/>
              </a:rPr>
              <a:t> </a:t>
            </a:r>
            <a:endParaRPr kumimoji="0" lang="en-US" altLang="ja-JP" sz="3600" b="0" i="0" u="none" strike="noStrike" cap="none" normalizeH="0" baseline="0" dirty="0">
              <a:ln>
                <a:noFill/>
              </a:ln>
              <a:solidFill>
                <a:srgbClr val="000000"/>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600" b="0" i="0" u="none" strike="noStrike" cap="none" normalizeH="0" baseline="0" dirty="0">
                <a:ln>
                  <a:noFill/>
                </a:ln>
                <a:solidFill>
                  <a:srgbClr val="000000"/>
                </a:solidFill>
                <a:effectLst/>
                <a:latin typeface="+mj-lt"/>
                <a:cs typeface="Arial" panose="020B0604020202020204" pitchFamily="34" charset="0"/>
              </a:rPr>
              <a:t> [</a:t>
            </a:r>
            <a:r>
              <a:rPr kumimoji="0" lang="ja-JP" altLang="ja-JP" sz="3600" b="0" i="0" u="none" strike="noStrike" cap="none" normalizeH="0" baseline="0" dirty="0">
                <a:ln>
                  <a:noFill/>
                </a:ln>
                <a:solidFill>
                  <a:srgbClr val="000000"/>
                </a:solidFill>
                <a:effectLst/>
                <a:latin typeface="+mj-lt"/>
                <a:cs typeface="Arial" panose="020B0604020202020204" pitchFamily="34" charset="0"/>
              </a:rPr>
              <a:t>[5 6</a:t>
            </a:r>
            <a:r>
              <a:rPr kumimoji="0" lang="en-US" altLang="ja-JP" sz="3600" b="0" i="0" u="none" strike="noStrike" cap="none" normalizeH="0" baseline="0" dirty="0">
                <a:ln>
                  <a:noFill/>
                </a:ln>
                <a:solidFill>
                  <a:srgbClr val="000000"/>
                </a:solidFill>
                <a:effectLst/>
                <a:latin typeface="+mj-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3600" dirty="0">
                <a:latin typeface="+mj-lt"/>
                <a:cs typeface="Arial" panose="020B0604020202020204" pitchFamily="34" charset="0"/>
              </a:rPr>
              <a:t>  [</a:t>
            </a:r>
            <a:r>
              <a:rPr kumimoji="0" lang="ja-JP" altLang="ja-JP" sz="3600" b="0" i="0" u="none" strike="noStrike" cap="none" normalizeH="0" baseline="0" dirty="0">
                <a:ln>
                  <a:noFill/>
                </a:ln>
                <a:solidFill>
                  <a:srgbClr val="000000"/>
                </a:solidFill>
                <a:effectLst/>
                <a:latin typeface="+mj-lt"/>
                <a:cs typeface="Arial" panose="020B0604020202020204" pitchFamily="34" charset="0"/>
              </a:rPr>
              <a:t> 7 8]]</a:t>
            </a:r>
            <a:r>
              <a:rPr kumimoji="0" lang="en-US" altLang="ja-JP" sz="3600" b="0" i="0" u="none" strike="noStrike" cap="none" normalizeH="0" baseline="0" dirty="0">
                <a:ln>
                  <a:noFill/>
                </a:ln>
                <a:solidFill>
                  <a:srgbClr val="000000"/>
                </a:solidFill>
                <a:effectLst/>
                <a:latin typeface="+mj-lt"/>
                <a:cs typeface="Arial" panose="020B0604020202020204" pitchFamily="34" charset="0"/>
              </a:rPr>
              <a:t>]</a:t>
            </a:r>
            <a:r>
              <a:rPr kumimoji="0" lang="ja-JP" altLang="ja-JP" sz="3600" b="0" i="0" u="none" strike="noStrike" cap="none" normalizeH="0" baseline="0" dirty="0">
                <a:ln>
                  <a:noFill/>
                </a:ln>
                <a:solidFill>
                  <a:schemeClr val="tx1"/>
                </a:solidFill>
                <a:effectLst/>
                <a:latin typeface="+mj-lt"/>
                <a:cs typeface="Arial" panose="020B0604020202020204" pitchFamily="34" charset="0"/>
              </a:rPr>
              <a:t> </a:t>
            </a:r>
          </a:p>
        </p:txBody>
      </p:sp>
      <p:sp>
        <p:nvSpPr>
          <p:cNvPr id="6" name="aを(2,4)に変える">
            <a:extLst>
              <a:ext uri="{FF2B5EF4-FFF2-40B4-BE49-F238E27FC236}">
                <a16:creationId xmlns:a16="http://schemas.microsoft.com/office/drawing/2014/main" id="{4FD43457-C88C-6AB5-758E-C4F2411C6632}"/>
              </a:ext>
            </a:extLst>
          </p:cNvPr>
          <p:cNvSpPr txBox="1"/>
          <p:nvPr/>
        </p:nvSpPr>
        <p:spPr>
          <a:xfrm>
            <a:off x="12540601" y="4325035"/>
            <a:ext cx="6394170" cy="84125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200">
                <a:solidFill>
                  <a:srgbClr val="FFFFFF"/>
                </a:solidFill>
                <a:latin typeface="+mn-lt"/>
                <a:ea typeface="+mn-ea"/>
                <a:cs typeface="+mn-cs"/>
                <a:sym typeface="ヒラギノ角ゴ ProN W3"/>
              </a:defRPr>
            </a:lvl1pPr>
          </a:lstStyle>
          <a:p>
            <a:pPr algn="l"/>
            <a:r>
              <a:rPr sz="4800"/>
              <a:t>aを(2,</a:t>
            </a:r>
            <a:r>
              <a:rPr lang="en-US" sz="4800"/>
              <a:t>2,2</a:t>
            </a:r>
            <a:r>
              <a:rPr sz="4800"/>
              <a:t>)に変える</a:t>
            </a:r>
          </a:p>
        </p:txBody>
      </p:sp>
      <p:sp>
        <p:nvSpPr>
          <p:cNvPr id="7" name="aを(2,4)に変える">
            <a:extLst>
              <a:ext uri="{FF2B5EF4-FFF2-40B4-BE49-F238E27FC236}">
                <a16:creationId xmlns:a16="http://schemas.microsoft.com/office/drawing/2014/main" id="{F773BF7E-7F11-E007-69AD-E5288D44B97E}"/>
              </a:ext>
            </a:extLst>
          </p:cNvPr>
          <p:cNvSpPr txBox="1"/>
          <p:nvPr/>
        </p:nvSpPr>
        <p:spPr>
          <a:xfrm>
            <a:off x="12540601" y="11184975"/>
            <a:ext cx="7924802" cy="1579920"/>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200">
                <a:solidFill>
                  <a:srgbClr val="FFFFFF"/>
                </a:solidFill>
                <a:latin typeface="+mn-lt"/>
                <a:ea typeface="+mn-ea"/>
                <a:cs typeface="+mn-cs"/>
                <a:sym typeface="ヒラギノ角ゴ ProN W3"/>
              </a:defRPr>
            </a:lvl1pPr>
          </a:lstStyle>
          <a:p>
            <a:pPr algn="l"/>
            <a:r>
              <a:rPr lang="ja-JP" altLang="en-US" sz="4800"/>
              <a:t>要素の合計が合っていればどの形にも変えられる</a:t>
            </a:r>
            <a:endParaRPr sz="4800"/>
          </a:p>
        </p:txBody>
      </p:sp>
    </p:spTree>
    <p:extLst>
      <p:ext uri="{BB962C8B-B14F-4D97-AF65-F5344CB8AC3E}">
        <p14:creationId xmlns:p14="http://schemas.microsoft.com/office/powerpoint/2010/main" val="124323059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画像の２次元配列を１次元配列にしたい"/>
          <p:cNvSpPr txBox="1"/>
          <p:nvPr/>
        </p:nvSpPr>
        <p:spPr>
          <a:xfrm>
            <a:off x="6305549" y="559214"/>
            <a:ext cx="11772901" cy="755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100"/>
            </a:lvl1pPr>
          </a:lstStyle>
          <a:p>
            <a:r>
              <a:t>画像の２次元配列を１次元配列にしたい</a:t>
            </a:r>
          </a:p>
        </p:txBody>
      </p:sp>
      <p:sp>
        <p:nvSpPr>
          <p:cNvPr id="488" name="reshape()で配列の形状を変える"/>
          <p:cNvSpPr txBox="1"/>
          <p:nvPr/>
        </p:nvSpPr>
        <p:spPr>
          <a:xfrm>
            <a:off x="8576297" y="2531025"/>
            <a:ext cx="7231406" cy="5778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a:lvl1pPr>
          </a:lstStyle>
          <a:p>
            <a:r>
              <a:t>reshape()で配列の形状を変える</a:t>
            </a:r>
          </a:p>
        </p:txBody>
      </p:sp>
      <p:pic>
        <p:nvPicPr>
          <p:cNvPr id="493" name="スクリーンショット 2021-12-07 8.09.37.png" descr="スクリーンショット 2021-12-07 8.09.37.png"/>
          <p:cNvPicPr>
            <a:picLocks noChangeAspect="1"/>
          </p:cNvPicPr>
          <p:nvPr/>
        </p:nvPicPr>
        <p:blipFill>
          <a:blip r:embed="rId2"/>
          <a:stretch>
            <a:fillRect/>
          </a:stretch>
        </p:blipFill>
        <p:spPr>
          <a:xfrm>
            <a:off x="10366687" y="8442894"/>
            <a:ext cx="13667924" cy="4029975"/>
          </a:xfrm>
          <a:prstGeom prst="rect">
            <a:avLst/>
          </a:prstGeom>
          <a:ln w="12700">
            <a:miter lim="400000"/>
          </a:ln>
        </p:spPr>
      </p:pic>
      <p:sp>
        <p:nvSpPr>
          <p:cNvPr id="494" name="x_train = x_train.reshape(60000,784)…"/>
          <p:cNvSpPr txBox="1"/>
          <p:nvPr/>
        </p:nvSpPr>
        <p:spPr>
          <a:xfrm>
            <a:off x="10574998" y="6648884"/>
            <a:ext cx="12197857"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r>
              <a:rPr sz="4400"/>
              <a:t>x_train = x_train.reshape(60000,784)</a:t>
            </a:r>
          </a:p>
          <a:p>
            <a:pPr algn="l"/>
            <a:r>
              <a:rPr sz="4400"/>
              <a:t>x_test = x_test.reshape(10000,784)</a:t>
            </a:r>
          </a:p>
        </p:txBody>
      </p:sp>
      <p:sp>
        <p:nvSpPr>
          <p:cNvPr id="14" name="d = a.reshape(2,4)…">
            <a:extLst>
              <a:ext uri="{FF2B5EF4-FFF2-40B4-BE49-F238E27FC236}">
                <a16:creationId xmlns:a16="http://schemas.microsoft.com/office/drawing/2014/main" id="{B1B4426A-EDB1-439F-8BFE-563A3750A45E}"/>
              </a:ext>
            </a:extLst>
          </p:cNvPr>
          <p:cNvSpPr txBox="1"/>
          <p:nvPr/>
        </p:nvSpPr>
        <p:spPr>
          <a:xfrm>
            <a:off x="1611144" y="8442894"/>
            <a:ext cx="4733668"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lang="en-US" sz="4400" dirty="0">
                <a:latin typeface="Arial" panose="020B0604020202020204" pitchFamily="34" charset="0"/>
                <a:cs typeface="Arial" panose="020B0604020202020204" pitchFamily="34" charset="0"/>
              </a:rPr>
              <a:t>a</a:t>
            </a:r>
            <a:r>
              <a:rPr sz="4400" dirty="0">
                <a:latin typeface="Arial" panose="020B0604020202020204" pitchFamily="34" charset="0"/>
                <a:cs typeface="Arial" panose="020B0604020202020204" pitchFamily="34" charset="0"/>
              </a:rPr>
              <a:t> = </a:t>
            </a:r>
            <a:r>
              <a:rPr sz="4400" dirty="0" err="1">
                <a:latin typeface="Arial" panose="020B0604020202020204" pitchFamily="34" charset="0"/>
                <a:cs typeface="Arial" panose="020B0604020202020204" pitchFamily="34" charset="0"/>
              </a:rPr>
              <a:t>a.reshape</a:t>
            </a:r>
            <a:r>
              <a:rPr sz="4400" dirty="0">
                <a:latin typeface="Arial" panose="020B0604020202020204" pitchFamily="34" charset="0"/>
                <a:cs typeface="Arial" panose="020B0604020202020204" pitchFamily="34" charset="0"/>
              </a:rPr>
              <a:t>(2,4)</a:t>
            </a:r>
          </a:p>
          <a:p>
            <a:pPr algn="l"/>
            <a:r>
              <a:rPr sz="4400">
                <a:latin typeface="Arial" panose="020B0604020202020204" pitchFamily="34" charset="0"/>
                <a:cs typeface="Arial" panose="020B0604020202020204" pitchFamily="34" charset="0"/>
              </a:rPr>
              <a:t>print(</a:t>
            </a:r>
            <a:r>
              <a:rPr lang="en-US" sz="4400">
                <a:latin typeface="Arial" panose="020B0604020202020204" pitchFamily="34" charset="0"/>
                <a:cs typeface="Arial" panose="020B0604020202020204" pitchFamily="34" charset="0"/>
              </a:rPr>
              <a:t>a</a:t>
            </a:r>
            <a:r>
              <a:rPr sz="4400">
                <a:latin typeface="Arial" panose="020B0604020202020204" pitchFamily="34" charset="0"/>
                <a:cs typeface="Arial" panose="020B0604020202020204" pitchFamily="34" charset="0"/>
              </a:rPr>
              <a:t>)</a:t>
            </a:r>
            <a:endParaRPr sz="4400" dirty="0">
              <a:latin typeface="Arial" panose="020B0604020202020204" pitchFamily="34" charset="0"/>
              <a:cs typeface="Arial" panose="020B0604020202020204" pitchFamily="34" charset="0"/>
            </a:endParaRPr>
          </a:p>
        </p:txBody>
      </p:sp>
      <p:sp>
        <p:nvSpPr>
          <p:cNvPr id="15" name="a = np.array([1,2,3,4,5,6,7,8,])…">
            <a:extLst>
              <a:ext uri="{FF2B5EF4-FFF2-40B4-BE49-F238E27FC236}">
                <a16:creationId xmlns:a16="http://schemas.microsoft.com/office/drawing/2014/main" id="{D9CB6CC4-00FE-49A3-85FA-53E5FFFF3433}"/>
              </a:ext>
            </a:extLst>
          </p:cNvPr>
          <p:cNvSpPr txBox="1"/>
          <p:nvPr/>
        </p:nvSpPr>
        <p:spPr>
          <a:xfrm>
            <a:off x="1684764" y="4224000"/>
            <a:ext cx="7591822"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sz="4400" dirty="0">
                <a:latin typeface="Arial" panose="020B0604020202020204" pitchFamily="34" charset="0"/>
                <a:cs typeface="Arial" panose="020B0604020202020204" pitchFamily="34" charset="0"/>
              </a:rPr>
              <a:t>a = </a:t>
            </a:r>
            <a:r>
              <a:rPr sz="4400" dirty="0" err="1">
                <a:latin typeface="Arial" panose="020B0604020202020204" pitchFamily="34" charset="0"/>
                <a:cs typeface="Arial" panose="020B0604020202020204" pitchFamily="34" charset="0"/>
              </a:rPr>
              <a:t>np.array</a:t>
            </a:r>
            <a:r>
              <a:rPr sz="4400" dirty="0">
                <a:latin typeface="Arial" panose="020B0604020202020204" pitchFamily="34" charset="0"/>
                <a:cs typeface="Arial" panose="020B0604020202020204" pitchFamily="34" charset="0"/>
              </a:rPr>
              <a:t>([1,2,3,4,5,6,7,8,])</a:t>
            </a:r>
          </a:p>
          <a:p>
            <a:pPr algn="l"/>
            <a:r>
              <a:rPr sz="4400" dirty="0">
                <a:latin typeface="Arial" panose="020B0604020202020204" pitchFamily="34" charset="0"/>
                <a:cs typeface="Arial" panose="020B0604020202020204" pitchFamily="34" charset="0"/>
              </a:rPr>
              <a:t>print(a)</a:t>
            </a:r>
          </a:p>
        </p:txBody>
      </p:sp>
      <p:sp>
        <p:nvSpPr>
          <p:cNvPr id="16" name="[1 2 3 4 5 6 7 8]">
            <a:extLst>
              <a:ext uri="{FF2B5EF4-FFF2-40B4-BE49-F238E27FC236}">
                <a16:creationId xmlns:a16="http://schemas.microsoft.com/office/drawing/2014/main" id="{1B4510D4-3939-4610-8A39-BC766EC71F41}"/>
              </a:ext>
            </a:extLst>
          </p:cNvPr>
          <p:cNvSpPr txBox="1"/>
          <p:nvPr/>
        </p:nvSpPr>
        <p:spPr>
          <a:xfrm>
            <a:off x="1611144" y="5633040"/>
            <a:ext cx="4029949"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r>
              <a:rPr sz="4400">
                <a:latin typeface="Arial" panose="020B0604020202020204" pitchFamily="34" charset="0"/>
                <a:cs typeface="Arial" panose="020B0604020202020204" pitchFamily="34" charset="0"/>
              </a:rPr>
              <a:t>[1 2 3 4 5 6 7 8]</a:t>
            </a:r>
          </a:p>
        </p:txBody>
      </p:sp>
      <p:sp>
        <p:nvSpPr>
          <p:cNvPr id="17" name="aを(2,4)に変える">
            <a:extLst>
              <a:ext uri="{FF2B5EF4-FFF2-40B4-BE49-F238E27FC236}">
                <a16:creationId xmlns:a16="http://schemas.microsoft.com/office/drawing/2014/main" id="{C6A5AC62-1CFC-40BB-A596-373A9DE82169}"/>
              </a:ext>
            </a:extLst>
          </p:cNvPr>
          <p:cNvSpPr txBox="1"/>
          <p:nvPr/>
        </p:nvSpPr>
        <p:spPr>
          <a:xfrm>
            <a:off x="1684764" y="6989861"/>
            <a:ext cx="4890654" cy="84125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3200">
                <a:solidFill>
                  <a:srgbClr val="FFFFFF"/>
                </a:solidFill>
                <a:latin typeface="+mn-lt"/>
                <a:ea typeface="+mn-ea"/>
                <a:cs typeface="+mn-cs"/>
                <a:sym typeface="ヒラギノ角ゴ ProN W3"/>
              </a:defRPr>
            </a:lvl1pPr>
          </a:lstStyle>
          <a:p>
            <a:pPr algn="l"/>
            <a:r>
              <a:rPr sz="4800"/>
              <a:t>aを(2,4)に変える</a:t>
            </a:r>
          </a:p>
        </p:txBody>
      </p:sp>
      <p:sp>
        <p:nvSpPr>
          <p:cNvPr id="18" name="Rectangle 1">
            <a:extLst>
              <a:ext uri="{FF2B5EF4-FFF2-40B4-BE49-F238E27FC236}">
                <a16:creationId xmlns:a16="http://schemas.microsoft.com/office/drawing/2014/main" id="{E8635950-93A4-457D-9017-5E964FE8D17A}"/>
              </a:ext>
            </a:extLst>
          </p:cNvPr>
          <p:cNvSpPr>
            <a:spLocks noChangeArrowheads="1"/>
          </p:cNvSpPr>
          <p:nvPr/>
        </p:nvSpPr>
        <p:spPr bwMode="auto">
          <a:xfrm>
            <a:off x="2292699" y="10205936"/>
            <a:ext cx="489065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 2 3 4] </a:t>
            </a:r>
            <a:endParaRPr kumimoji="0" lang="en-US"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 6 7 8]]</a:t>
            </a:r>
            <a:r>
              <a:rPr kumimoji="0" lang="ja-JP" altLang="ja-JP" sz="6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ja-JP" altLang="ja-JP" sz="6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print(x_train.shape)…">
            <a:extLst>
              <a:ext uri="{FF2B5EF4-FFF2-40B4-BE49-F238E27FC236}">
                <a16:creationId xmlns:a16="http://schemas.microsoft.com/office/drawing/2014/main" id="{6002DB7A-65BD-E771-037F-FAEA88CA28BE}"/>
              </a:ext>
            </a:extLst>
          </p:cNvPr>
          <p:cNvSpPr txBox="1"/>
          <p:nvPr/>
        </p:nvSpPr>
        <p:spPr>
          <a:xfrm>
            <a:off x="10366687" y="4486834"/>
            <a:ext cx="5062348" cy="128905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700"/>
            </a:pPr>
            <a:r>
              <a:t>print(x_train.shape)</a:t>
            </a:r>
          </a:p>
          <a:p>
            <a:pPr algn="l">
              <a:defRPr sz="3700"/>
            </a:pPr>
            <a:r>
              <a:t>(60000, 28, 28)</a:t>
            </a:r>
          </a:p>
        </p:txBody>
      </p:sp>
      <p:cxnSp>
        <p:nvCxnSpPr>
          <p:cNvPr id="4" name="直線矢印コネクタ 3">
            <a:extLst>
              <a:ext uri="{FF2B5EF4-FFF2-40B4-BE49-F238E27FC236}">
                <a16:creationId xmlns:a16="http://schemas.microsoft.com/office/drawing/2014/main" id="{6C07F501-C988-6254-E0C4-8B3224581930}"/>
              </a:ext>
            </a:extLst>
          </p:cNvPr>
          <p:cNvCxnSpPr>
            <a:cxnSpLocks/>
          </p:cNvCxnSpPr>
          <p:nvPr/>
        </p:nvCxnSpPr>
        <p:spPr>
          <a:xfrm>
            <a:off x="15807703" y="4952404"/>
            <a:ext cx="866223" cy="0"/>
          </a:xfrm>
          <a:prstGeom prst="straightConnector1">
            <a:avLst/>
          </a:prstGeom>
          <a:noFill/>
          <a:ln w="381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 name="テキスト ボックス 4">
            <a:extLst>
              <a:ext uri="{FF2B5EF4-FFF2-40B4-BE49-F238E27FC236}">
                <a16:creationId xmlns:a16="http://schemas.microsoft.com/office/drawing/2014/main" id="{7E50F0F6-6FFD-186C-4D2D-42D60BF19F7A}"/>
              </a:ext>
            </a:extLst>
          </p:cNvPr>
          <p:cNvSpPr txBox="1"/>
          <p:nvPr/>
        </p:nvSpPr>
        <p:spPr>
          <a:xfrm>
            <a:off x="16240814" y="4627810"/>
            <a:ext cx="7298472"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x_train.shape[0]</a:t>
            </a:r>
            <a:endParaRPr lang="en-US" altLang="ja-JP"/>
          </a:p>
          <a:p>
            <a:pPr marL="0" marR="0" indent="0" algn="ctr" defTabSz="825500" rtl="0" fontAlgn="auto" latinLnBrk="0" hangingPunct="0">
              <a:lnSpc>
                <a:spcPct val="100000"/>
              </a:lnSpc>
              <a:spcBef>
                <a:spcPts val="0"/>
              </a:spcBef>
              <a:spcAft>
                <a:spcPts val="0"/>
              </a:spcAft>
              <a:buClrTx/>
              <a:buSzTx/>
              <a:buFontTx/>
              <a:buNone/>
              <a:tabLst/>
            </a:pP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(60000, 28, 28)</a:t>
            </a:r>
            <a:r>
              <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a:t>
            </a: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a:t>
            </a:r>
            <a:r>
              <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つ目なので</a:t>
            </a: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60000</a:t>
            </a:r>
            <a:endPar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深層学習前のデータの整理"/>
          <p:cNvSpPr txBox="1"/>
          <p:nvPr/>
        </p:nvSpPr>
        <p:spPr>
          <a:xfrm>
            <a:off x="8629649" y="752234"/>
            <a:ext cx="71247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t>深層学習前のデータの整理</a:t>
            </a:r>
          </a:p>
        </p:txBody>
      </p:sp>
      <p:sp>
        <p:nvSpPr>
          <p:cNvPr id="497" name="x_train（特徴量）"/>
          <p:cNvSpPr txBox="1"/>
          <p:nvPr/>
        </p:nvSpPr>
        <p:spPr>
          <a:xfrm>
            <a:off x="2439317" y="2153970"/>
            <a:ext cx="5153026"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x_train（特徴量）</a:t>
            </a:r>
          </a:p>
        </p:txBody>
      </p:sp>
      <p:sp>
        <p:nvSpPr>
          <p:cNvPr id="498" name="・正規化する"/>
          <p:cNvSpPr txBox="1"/>
          <p:nvPr/>
        </p:nvSpPr>
        <p:spPr>
          <a:xfrm>
            <a:off x="2998772" y="3406563"/>
            <a:ext cx="36195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・正規化する</a:t>
            </a:r>
          </a:p>
        </p:txBody>
      </p:sp>
      <p:sp>
        <p:nvSpPr>
          <p:cNvPr id="499" name="配列の数字は0~255のいずれか"/>
          <p:cNvSpPr txBox="1"/>
          <p:nvPr/>
        </p:nvSpPr>
        <p:spPr>
          <a:xfrm>
            <a:off x="12191999" y="5327864"/>
            <a:ext cx="8927288"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配列の数字は0~255のいずれか</a:t>
            </a:r>
          </a:p>
        </p:txBody>
      </p:sp>
      <p:sp>
        <p:nvSpPr>
          <p:cNvPr id="500" name="全てを255で割って0~1の間に変換する"/>
          <p:cNvSpPr txBox="1"/>
          <p:nvPr/>
        </p:nvSpPr>
        <p:spPr>
          <a:xfrm>
            <a:off x="11081917" y="6216864"/>
            <a:ext cx="11147452"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全てを255で割って0~1の間に変換する</a:t>
            </a:r>
          </a:p>
        </p:txBody>
      </p:sp>
      <p:pic>
        <p:nvPicPr>
          <p:cNvPr id="501" name="スクリーンショット 2021-12-07 8.12.34.png" descr="スクリーンショット 2021-12-07 8.12.34.png"/>
          <p:cNvPicPr>
            <a:picLocks noChangeAspect="1"/>
          </p:cNvPicPr>
          <p:nvPr/>
        </p:nvPicPr>
        <p:blipFill>
          <a:blip r:embed="rId2"/>
          <a:stretch>
            <a:fillRect/>
          </a:stretch>
        </p:blipFill>
        <p:spPr>
          <a:xfrm>
            <a:off x="8337916" y="1670836"/>
            <a:ext cx="11847121" cy="3101792"/>
          </a:xfrm>
          <a:prstGeom prst="rect">
            <a:avLst/>
          </a:prstGeom>
          <a:ln w="12700">
            <a:miter lim="400000"/>
          </a:ln>
        </p:spPr>
      </p:pic>
      <p:sp>
        <p:nvSpPr>
          <p:cNvPr id="2" name="全てを255で割って0~1の間に変換する">
            <a:extLst>
              <a:ext uri="{FF2B5EF4-FFF2-40B4-BE49-F238E27FC236}">
                <a16:creationId xmlns:a16="http://schemas.microsoft.com/office/drawing/2014/main" id="{24BF9EC7-D3AD-FEF9-417B-439A02983BA4}"/>
              </a:ext>
            </a:extLst>
          </p:cNvPr>
          <p:cNvSpPr txBox="1"/>
          <p:nvPr/>
        </p:nvSpPr>
        <p:spPr>
          <a:xfrm>
            <a:off x="4478420" y="12635471"/>
            <a:ext cx="16743366"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rPr lang="en-US" altLang="ja-JP" sz="3600"/>
              <a:t>(x_train = x_train / 255 </a:t>
            </a:r>
            <a:r>
              <a:rPr lang="ja-JP" altLang="en-US" sz="3600"/>
              <a:t>は省略して</a:t>
            </a:r>
            <a:r>
              <a:rPr lang="en-US" altLang="ja-JP" sz="3600"/>
              <a:t> x_train /= 255 </a:t>
            </a:r>
            <a:r>
              <a:rPr lang="ja-JP" altLang="en-US" sz="3600"/>
              <a:t>と書くことも出来ます</a:t>
            </a:r>
            <a:r>
              <a:rPr lang="en-US" altLang="ja-JP" sz="3600"/>
              <a:t>)</a:t>
            </a:r>
            <a:endParaRPr sz="3600"/>
          </a:p>
        </p:txBody>
      </p:sp>
      <p:pic>
        <p:nvPicPr>
          <p:cNvPr id="4" name="図 3" descr="テーブル&#10;&#10;中程度の精度で自動的に生成された説明">
            <a:extLst>
              <a:ext uri="{FF2B5EF4-FFF2-40B4-BE49-F238E27FC236}">
                <a16:creationId xmlns:a16="http://schemas.microsoft.com/office/drawing/2014/main" id="{5A02A22D-0B01-C407-CE23-26C4665C9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2571" y="7672446"/>
            <a:ext cx="4150472" cy="4110944"/>
          </a:xfrm>
          <a:prstGeom prst="rect">
            <a:avLst/>
          </a:prstGeom>
          <a:ln>
            <a:solidFill>
              <a:schemeClr val="tx1"/>
            </a:solidFill>
          </a:ln>
        </p:spPr>
      </p:pic>
      <p:pic>
        <p:nvPicPr>
          <p:cNvPr id="6" name="図 5" descr="テキスト&#10;&#10;自動的に生成された説明">
            <a:extLst>
              <a:ext uri="{FF2B5EF4-FFF2-40B4-BE49-F238E27FC236}">
                <a16:creationId xmlns:a16="http://schemas.microsoft.com/office/drawing/2014/main" id="{5EA33FBA-454E-9B22-CA64-9581A5F64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6272" y="7606220"/>
            <a:ext cx="3718931" cy="4243396"/>
          </a:xfrm>
          <a:prstGeom prst="rect">
            <a:avLst/>
          </a:prstGeom>
          <a:ln>
            <a:solidFill>
              <a:schemeClr val="tx1"/>
            </a:solidFill>
          </a:ln>
        </p:spPr>
      </p:pic>
      <p:sp>
        <p:nvSpPr>
          <p:cNvPr id="7" name="全てを255で割って0~1の間に変換する">
            <a:extLst>
              <a:ext uri="{FF2B5EF4-FFF2-40B4-BE49-F238E27FC236}">
                <a16:creationId xmlns:a16="http://schemas.microsoft.com/office/drawing/2014/main" id="{DBD8CDC9-EF2C-D695-BC9D-A842B4D59BF1}"/>
              </a:ext>
            </a:extLst>
          </p:cNvPr>
          <p:cNvSpPr txBox="1"/>
          <p:nvPr/>
        </p:nvSpPr>
        <p:spPr>
          <a:xfrm>
            <a:off x="1661725" y="9098849"/>
            <a:ext cx="670820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800"/>
            </a:lvl1pPr>
          </a:lstStyle>
          <a:p>
            <a:r>
              <a:rPr lang="en-US" altLang="ja-JP" sz="3600"/>
              <a:t>numpy</a:t>
            </a:r>
            <a:r>
              <a:rPr lang="ja-JP" altLang="en-US" sz="3600"/>
              <a:t>配列は四則演算が</a:t>
            </a:r>
            <a:endParaRPr lang="en-US" altLang="ja-JP" sz="3600"/>
          </a:p>
          <a:p>
            <a:r>
              <a:rPr lang="ja-JP" altLang="en-US" sz="3600"/>
              <a:t>それぞれの要素に行なわれます</a:t>
            </a:r>
            <a:endParaRPr lang="en-US" altLang="ja-JP" sz="3600"/>
          </a:p>
        </p:txBody>
      </p:sp>
      <p:sp>
        <p:nvSpPr>
          <p:cNvPr id="8" name="右矢印 7">
            <a:extLst>
              <a:ext uri="{FF2B5EF4-FFF2-40B4-BE49-F238E27FC236}">
                <a16:creationId xmlns:a16="http://schemas.microsoft.com/office/drawing/2014/main" id="{0B511947-AFB3-076A-416B-98175E60F490}"/>
              </a:ext>
            </a:extLst>
          </p:cNvPr>
          <p:cNvSpPr/>
          <p:nvPr/>
        </p:nvSpPr>
        <p:spPr>
          <a:xfrm>
            <a:off x="14251972" y="9451244"/>
            <a:ext cx="1285370" cy="685800"/>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3" name="・正規化する">
            <a:extLst>
              <a:ext uri="{FF2B5EF4-FFF2-40B4-BE49-F238E27FC236}">
                <a16:creationId xmlns:a16="http://schemas.microsoft.com/office/drawing/2014/main" id="{8DFBC1E6-C9D5-1485-7C7D-D7A03AE8BC11}"/>
              </a:ext>
            </a:extLst>
          </p:cNvPr>
          <p:cNvSpPr txBox="1"/>
          <p:nvPr/>
        </p:nvSpPr>
        <p:spPr>
          <a:xfrm>
            <a:off x="2102653" y="5417375"/>
            <a:ext cx="5411738" cy="1518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rPr lang="ja-JP" altLang="en-US"/>
              <a:t>データを特定の範囲</a:t>
            </a:r>
            <a:endParaRPr lang="en-US" altLang="ja-JP"/>
          </a:p>
          <a:p>
            <a:r>
              <a:rPr lang="ja-JP" altLang="en-US"/>
              <a:t>や形式に変換する</a:t>
            </a:r>
            <a:endParaRPr/>
          </a:p>
        </p:txBody>
      </p:sp>
      <p:sp>
        <p:nvSpPr>
          <p:cNvPr id="5" name="右矢印 4">
            <a:extLst>
              <a:ext uri="{FF2B5EF4-FFF2-40B4-BE49-F238E27FC236}">
                <a16:creationId xmlns:a16="http://schemas.microsoft.com/office/drawing/2014/main" id="{6317C6E8-789A-7854-FC8A-310A85FA39AA}"/>
              </a:ext>
            </a:extLst>
          </p:cNvPr>
          <p:cNvSpPr/>
          <p:nvPr/>
        </p:nvSpPr>
        <p:spPr>
          <a:xfrm>
            <a:off x="8678443" y="5712647"/>
            <a:ext cx="1174751" cy="710585"/>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深層学習前のデータの整理"/>
          <p:cNvSpPr txBox="1"/>
          <p:nvPr/>
        </p:nvSpPr>
        <p:spPr>
          <a:xfrm>
            <a:off x="8629649" y="752234"/>
            <a:ext cx="71247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t>深層学習前のデータの整理</a:t>
            </a:r>
          </a:p>
        </p:txBody>
      </p:sp>
      <p:sp>
        <p:nvSpPr>
          <p:cNvPr id="504" name="y_train（正解)"/>
          <p:cNvSpPr txBox="1"/>
          <p:nvPr/>
        </p:nvSpPr>
        <p:spPr>
          <a:xfrm>
            <a:off x="2327304" y="2466869"/>
            <a:ext cx="4228237"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y_train（正解)</a:t>
            </a:r>
          </a:p>
        </p:txBody>
      </p:sp>
      <p:sp>
        <p:nvSpPr>
          <p:cNvPr id="505" name="・one-hot encoding"/>
          <p:cNvSpPr txBox="1"/>
          <p:nvPr/>
        </p:nvSpPr>
        <p:spPr>
          <a:xfrm>
            <a:off x="8642081" y="3417135"/>
            <a:ext cx="6219191"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・one-hot encoding</a:t>
            </a:r>
          </a:p>
        </p:txBody>
      </p:sp>
      <p:sp>
        <p:nvSpPr>
          <p:cNvPr id="506" name="正解は全て0から９のいずれか"/>
          <p:cNvSpPr txBox="1"/>
          <p:nvPr/>
        </p:nvSpPr>
        <p:spPr>
          <a:xfrm>
            <a:off x="8129575" y="5562465"/>
            <a:ext cx="812485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正解は全て0から９のいずれか</a:t>
            </a:r>
          </a:p>
        </p:txBody>
      </p:sp>
      <p:sp>
        <p:nvSpPr>
          <p:cNvPr id="507" name="これを全て０と１だけで表現するための方法(理由は後述)"/>
          <p:cNvSpPr txBox="1"/>
          <p:nvPr/>
        </p:nvSpPr>
        <p:spPr>
          <a:xfrm>
            <a:off x="4595164" y="6911086"/>
            <a:ext cx="1519367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これを全て０と１だけで表現するための方法(理由は後述)</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one-hot encoding"/>
          <p:cNvSpPr txBox="1"/>
          <p:nvPr/>
        </p:nvSpPr>
        <p:spPr>
          <a:xfrm>
            <a:off x="9374505" y="787993"/>
            <a:ext cx="563499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one-hot encoding</a:t>
            </a:r>
          </a:p>
        </p:txBody>
      </p:sp>
      <p:graphicFrame>
        <p:nvGraphicFramePr>
          <p:cNvPr id="510" name="表"/>
          <p:cNvGraphicFramePr/>
          <p:nvPr>
            <p:extLst>
              <p:ext uri="{D42A27DB-BD31-4B8C-83A1-F6EECF244321}">
                <p14:modId xmlns:p14="http://schemas.microsoft.com/office/powerpoint/2010/main" val="429596624"/>
              </p:ext>
            </p:extLst>
          </p:nvPr>
        </p:nvGraphicFramePr>
        <p:xfrm>
          <a:off x="5282476" y="2630456"/>
          <a:ext cx="1894341" cy="9296390"/>
        </p:xfrm>
        <a:graphic>
          <a:graphicData uri="http://schemas.openxmlformats.org/drawingml/2006/table">
            <a:tbl>
              <a:tblPr bandRow="1">
                <a:tableStyleId>{4C3C2611-4C71-4FC5-86AE-919BDF0F9419}</a:tableStyleId>
              </a:tblPr>
              <a:tblGrid>
                <a:gridCol w="1894341">
                  <a:extLst>
                    <a:ext uri="{9D8B030D-6E8A-4147-A177-3AD203B41FA5}">
                      <a16:colId xmlns:a16="http://schemas.microsoft.com/office/drawing/2014/main" val="20000"/>
                    </a:ext>
                  </a:extLst>
                </a:gridCol>
              </a:tblGrid>
              <a:tr h="929639">
                <a:tc>
                  <a:txBody>
                    <a:bodyPr/>
                    <a:lstStyle/>
                    <a:p>
                      <a:pPr defTabSz="914400">
                        <a:defRPr sz="1800"/>
                      </a:pPr>
                      <a:r>
                        <a:rPr sz="3200">
                          <a:sym typeface="ヒラギノ角ゴ ProN W3"/>
                        </a:rPr>
                        <a:t>0</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tcPr>
                </a:tc>
                <a:extLst>
                  <a:ext uri="{0D108BD9-81ED-4DB2-BD59-A6C34878D82A}">
                    <a16:rowId xmlns:a16="http://schemas.microsoft.com/office/drawing/2014/main" val="10000"/>
                  </a:ext>
                </a:extLst>
              </a:tr>
              <a:tr h="929639">
                <a:tc>
                  <a:txBody>
                    <a:bodyPr/>
                    <a:lstStyle/>
                    <a:p>
                      <a:pPr defTabSz="914400">
                        <a:defRPr sz="1800"/>
                      </a:pPr>
                      <a:r>
                        <a:rPr sz="3200">
                          <a:sym typeface="ヒラギノ角ゴ ProN W3"/>
                        </a:rPr>
                        <a:t>1</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1"/>
                  </a:ext>
                </a:extLst>
              </a:tr>
              <a:tr h="929639">
                <a:tc>
                  <a:txBody>
                    <a:bodyPr/>
                    <a:lstStyle/>
                    <a:p>
                      <a:pPr defTabSz="914400">
                        <a:defRPr sz="1800"/>
                      </a:pPr>
                      <a:r>
                        <a:rPr sz="3200">
                          <a:sym typeface="ヒラギノ角ゴ ProN W3"/>
                        </a:rPr>
                        <a:t>2</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2"/>
                  </a:ext>
                </a:extLst>
              </a:tr>
              <a:tr h="929639">
                <a:tc>
                  <a:txBody>
                    <a:bodyPr/>
                    <a:lstStyle/>
                    <a:p>
                      <a:pPr defTabSz="914400">
                        <a:defRPr sz="1800"/>
                      </a:pPr>
                      <a:r>
                        <a:rPr sz="3200">
                          <a:sym typeface="ヒラギノ角ゴ ProN W3"/>
                        </a:rPr>
                        <a:t>3</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3"/>
                  </a:ext>
                </a:extLst>
              </a:tr>
              <a:tr h="929639">
                <a:tc>
                  <a:txBody>
                    <a:bodyPr/>
                    <a:lstStyle/>
                    <a:p>
                      <a:pPr defTabSz="914400">
                        <a:defRPr sz="1800"/>
                      </a:pPr>
                      <a:r>
                        <a:rPr sz="3200">
                          <a:sym typeface="ヒラギノ角ゴ ProN W3"/>
                        </a:rPr>
                        <a:t>4</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4"/>
                  </a:ext>
                </a:extLst>
              </a:tr>
              <a:tr h="929639">
                <a:tc>
                  <a:txBody>
                    <a:bodyPr/>
                    <a:lstStyle/>
                    <a:p>
                      <a:pPr defTabSz="914400">
                        <a:defRPr sz="1800"/>
                      </a:pPr>
                      <a:r>
                        <a:rPr sz="3200">
                          <a:sym typeface="ヒラギノ角ゴ ProN W3"/>
                        </a:rPr>
                        <a:t>5</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5"/>
                  </a:ext>
                </a:extLst>
              </a:tr>
              <a:tr h="929639">
                <a:tc>
                  <a:txBody>
                    <a:bodyPr/>
                    <a:lstStyle/>
                    <a:p>
                      <a:pPr defTabSz="914400">
                        <a:defRPr sz="1800"/>
                      </a:pPr>
                      <a:r>
                        <a:rPr sz="3200">
                          <a:sym typeface="ヒラギノ角ゴ ProN W3"/>
                        </a:rPr>
                        <a:t>6</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6"/>
                  </a:ext>
                </a:extLst>
              </a:tr>
              <a:tr h="929639">
                <a:tc>
                  <a:txBody>
                    <a:bodyPr/>
                    <a:lstStyle/>
                    <a:p>
                      <a:pPr defTabSz="914400">
                        <a:defRPr sz="1800"/>
                      </a:pPr>
                      <a:r>
                        <a:rPr sz="3200">
                          <a:sym typeface="ヒラギノ角ゴ ProN W3"/>
                        </a:rPr>
                        <a:t>7</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7"/>
                  </a:ext>
                </a:extLst>
              </a:tr>
              <a:tr h="929639">
                <a:tc>
                  <a:txBody>
                    <a:bodyPr/>
                    <a:lstStyle/>
                    <a:p>
                      <a:pPr defTabSz="914400">
                        <a:defRPr sz="1800"/>
                      </a:pPr>
                      <a:r>
                        <a:rPr sz="3200">
                          <a:sym typeface="ヒラギノ角ゴ ProN W3"/>
                        </a:rPr>
                        <a:t>8</a:t>
                      </a:r>
                    </a:p>
                  </a:txBody>
                  <a:tcPr marL="50800" marR="50800" marT="50800" marB="50800" anchor="ctr" horzOverflow="overflow">
                    <a:lnL w="12700">
                      <a:solidFill>
                        <a:srgbClr val="B8B8B8"/>
                      </a:solidFill>
                      <a:miter lim="400000"/>
                    </a:lnL>
                    <a:lnR w="12700">
                      <a:solidFill>
                        <a:srgbClr val="B8B8B8"/>
                      </a:solidFill>
                      <a:miter lim="400000"/>
                    </a:lnR>
                  </a:tcPr>
                </a:tc>
                <a:extLst>
                  <a:ext uri="{0D108BD9-81ED-4DB2-BD59-A6C34878D82A}">
                    <a16:rowId xmlns:a16="http://schemas.microsoft.com/office/drawing/2014/main" val="10008"/>
                  </a:ext>
                </a:extLst>
              </a:tr>
              <a:tr h="929639">
                <a:tc>
                  <a:txBody>
                    <a:bodyPr/>
                    <a:lstStyle/>
                    <a:p>
                      <a:pPr defTabSz="914400">
                        <a:defRPr sz="1800"/>
                      </a:pPr>
                      <a:r>
                        <a:rPr sz="3200">
                          <a:sym typeface="ヒラギノ角ゴ ProN W3"/>
                        </a:rPr>
                        <a:t>9</a:t>
                      </a:r>
                    </a:p>
                  </a:txBody>
                  <a:tcPr marL="50800" marR="50800" marT="50800" marB="50800" anchor="ctr" horzOverflow="overflow">
                    <a:lnL w="12700">
                      <a:solidFill>
                        <a:srgbClr val="B8B8B8"/>
                      </a:solidFill>
                      <a:miter lim="400000"/>
                    </a:lnL>
                    <a:lnR w="12700">
                      <a:solidFill>
                        <a:srgbClr val="B8B8B8"/>
                      </a:solidFill>
                      <a:miter lim="400000"/>
                    </a:lnR>
                    <a:lnB w="12700">
                      <a:solidFill>
                        <a:srgbClr val="B8B8B8"/>
                      </a:solidFill>
                      <a:miter lim="400000"/>
                    </a:lnB>
                  </a:tcPr>
                </a:tc>
                <a:extLst>
                  <a:ext uri="{0D108BD9-81ED-4DB2-BD59-A6C34878D82A}">
                    <a16:rowId xmlns:a16="http://schemas.microsoft.com/office/drawing/2014/main" val="10009"/>
                  </a:ext>
                </a:extLst>
              </a:tr>
            </a:tbl>
          </a:graphicData>
        </a:graphic>
      </p:graphicFrame>
      <p:sp>
        <p:nvSpPr>
          <p:cNvPr id="511" name="1, 0, 0, 0, 0, 0, 0, 0, 0 , 0"/>
          <p:cNvSpPr txBox="1"/>
          <p:nvPr/>
        </p:nvSpPr>
        <p:spPr>
          <a:xfrm>
            <a:off x="11865076" y="2677436"/>
            <a:ext cx="7638797"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1, 0, 0, 0, 0, 0, 0, 0, 0 , 0</a:t>
            </a:r>
          </a:p>
        </p:txBody>
      </p:sp>
      <p:sp>
        <p:nvSpPr>
          <p:cNvPr id="512" name="0, 1, 0, 0, 0, 0, 0, 0, 0 , 0"/>
          <p:cNvSpPr txBox="1"/>
          <p:nvPr/>
        </p:nvSpPr>
        <p:spPr>
          <a:xfrm>
            <a:off x="11865076" y="3608522"/>
            <a:ext cx="763879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0, 1, 0, 0, 0, 0, 0, 0, 0 , 0</a:t>
            </a:r>
          </a:p>
        </p:txBody>
      </p:sp>
      <p:sp>
        <p:nvSpPr>
          <p:cNvPr id="513" name="0, 0, 1, 0, 0, 0, 0, 0, 0 , 0"/>
          <p:cNvSpPr txBox="1"/>
          <p:nvPr/>
        </p:nvSpPr>
        <p:spPr>
          <a:xfrm>
            <a:off x="11865076" y="4539609"/>
            <a:ext cx="7638797"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0, 0, 1, 0, 0, 0, 0, 0, 0 , 0</a:t>
            </a:r>
          </a:p>
        </p:txBody>
      </p:sp>
      <p:sp>
        <p:nvSpPr>
          <p:cNvPr id="514" name="0, 0, 0, 1, 0, 0, 0, 0, 0 , 0"/>
          <p:cNvSpPr txBox="1"/>
          <p:nvPr/>
        </p:nvSpPr>
        <p:spPr>
          <a:xfrm>
            <a:off x="11865076" y="5470695"/>
            <a:ext cx="763879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0, 0, 0, 1, 0, 0, 0, 0, 0 , 0</a:t>
            </a:r>
          </a:p>
        </p:txBody>
      </p:sp>
      <p:sp>
        <p:nvSpPr>
          <p:cNvPr id="515" name="0, 0, 0, 0, 1, 0, 0, 0, 0 , 0"/>
          <p:cNvSpPr txBox="1"/>
          <p:nvPr/>
        </p:nvSpPr>
        <p:spPr>
          <a:xfrm>
            <a:off x="11865076" y="6401781"/>
            <a:ext cx="763879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0, 0, 0, 0, 1, 0, 0, 0, 0 , 0</a:t>
            </a:r>
          </a:p>
        </p:txBody>
      </p:sp>
      <p:sp>
        <p:nvSpPr>
          <p:cNvPr id="516" name="0, 0, 0, 0, 0, 1, 0, 0, 0 , 0"/>
          <p:cNvSpPr txBox="1"/>
          <p:nvPr/>
        </p:nvSpPr>
        <p:spPr>
          <a:xfrm>
            <a:off x="11865076" y="7332868"/>
            <a:ext cx="7638797"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0, 0, 0, 0, 0, 1, 0, 0, 0 , 0</a:t>
            </a:r>
          </a:p>
        </p:txBody>
      </p:sp>
      <p:sp>
        <p:nvSpPr>
          <p:cNvPr id="517" name="0, 0, 0, 0, 0, 0, 1, 0, 0 , 0"/>
          <p:cNvSpPr txBox="1"/>
          <p:nvPr/>
        </p:nvSpPr>
        <p:spPr>
          <a:xfrm>
            <a:off x="11865076" y="8263955"/>
            <a:ext cx="7638797"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0, 0, 0, 0, 0, 0, 1, 0, 0 , 0</a:t>
            </a:r>
          </a:p>
        </p:txBody>
      </p:sp>
      <p:sp>
        <p:nvSpPr>
          <p:cNvPr id="518" name="0, 0, 0, 0, 0, 0, 0, 1, 0 , 0"/>
          <p:cNvSpPr txBox="1"/>
          <p:nvPr/>
        </p:nvSpPr>
        <p:spPr>
          <a:xfrm>
            <a:off x="11865076" y="9195041"/>
            <a:ext cx="763879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0, 0, 0, 0, 0, 0, 0, 1, 0 , 0</a:t>
            </a:r>
          </a:p>
        </p:txBody>
      </p:sp>
      <p:sp>
        <p:nvSpPr>
          <p:cNvPr id="519" name="0, 0, 0, 0, 0, 0, 0, 0, 1 , 0"/>
          <p:cNvSpPr txBox="1"/>
          <p:nvPr/>
        </p:nvSpPr>
        <p:spPr>
          <a:xfrm>
            <a:off x="11865076" y="10126128"/>
            <a:ext cx="7638797"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0, 0, 0, 0, 0, 0, 0, 0, 1 , 0</a:t>
            </a:r>
          </a:p>
        </p:txBody>
      </p:sp>
      <p:sp>
        <p:nvSpPr>
          <p:cNvPr id="520" name="0, 0, 0, 0, 0, 0, 0, 0, 0 , 1"/>
          <p:cNvSpPr txBox="1"/>
          <p:nvPr/>
        </p:nvSpPr>
        <p:spPr>
          <a:xfrm>
            <a:off x="11865076" y="11057214"/>
            <a:ext cx="763879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0, 0, 0, 0, 0, 0, 0, 0, 0 , 1</a:t>
            </a:r>
          </a:p>
        </p:txBody>
      </p:sp>
      <p:sp>
        <p:nvSpPr>
          <p:cNvPr id="521" name="矢印"/>
          <p:cNvSpPr/>
          <p:nvPr/>
        </p:nvSpPr>
        <p:spPr>
          <a:xfrm>
            <a:off x="8889121" y="6643656"/>
            <a:ext cx="1270001" cy="1270000"/>
          </a:xfrm>
          <a:prstGeom prst="rightArrow">
            <a:avLst>
              <a:gd name="adj1" fmla="val 32000"/>
              <a:gd name="adj2" fmla="val 64000"/>
            </a:avLst>
          </a:prstGeom>
          <a:solidFill>
            <a:schemeClr val="accent1"/>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 name="one-hot encoding">
            <a:extLst>
              <a:ext uri="{FF2B5EF4-FFF2-40B4-BE49-F238E27FC236}">
                <a16:creationId xmlns:a16="http://schemas.microsoft.com/office/drawing/2014/main" id="{BF7167D5-ED77-9063-74B3-5196A4313015}"/>
              </a:ext>
            </a:extLst>
          </p:cNvPr>
          <p:cNvSpPr txBox="1"/>
          <p:nvPr/>
        </p:nvSpPr>
        <p:spPr>
          <a:xfrm>
            <a:off x="8344875" y="12522768"/>
            <a:ext cx="10041210"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rPr lang="en-US"/>
              <a:t>0と1だけで0から9の数字を表現する</a:t>
            </a: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 name="スクリーンショット 2021-12-07 7.22.08.png" descr="スクリーンショット 2021-12-07 7.22.08.png"/>
          <p:cNvPicPr>
            <a:picLocks noChangeAspect="1"/>
          </p:cNvPicPr>
          <p:nvPr/>
        </p:nvPicPr>
        <p:blipFill>
          <a:blip r:embed="rId2"/>
          <a:stretch>
            <a:fillRect/>
          </a:stretch>
        </p:blipFill>
        <p:spPr>
          <a:xfrm>
            <a:off x="1478321" y="1634616"/>
            <a:ext cx="10921555" cy="12105464"/>
          </a:xfrm>
          <a:prstGeom prst="rect">
            <a:avLst/>
          </a:prstGeom>
          <a:ln w="12700">
            <a:miter lim="400000"/>
          </a:ln>
        </p:spPr>
      </p:pic>
      <p:sp>
        <p:nvSpPr>
          <p:cNvPr id="319" name="画像を描画する"/>
          <p:cNvSpPr txBox="1"/>
          <p:nvPr/>
        </p:nvSpPr>
        <p:spPr>
          <a:xfrm>
            <a:off x="4194756" y="441340"/>
            <a:ext cx="5488683"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rPr sz="6000" dirty="0" err="1"/>
              <a:t>画像を描画する</a:t>
            </a:r>
            <a:endParaRPr sz="6000" dirty="0"/>
          </a:p>
        </p:txBody>
      </p:sp>
      <p:sp>
        <p:nvSpPr>
          <p:cNvPr id="320" name="matplotlib(描画ライブラリ)"/>
          <p:cNvSpPr txBox="1"/>
          <p:nvPr/>
        </p:nvSpPr>
        <p:spPr>
          <a:xfrm>
            <a:off x="14473619" y="2435414"/>
            <a:ext cx="7334289"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matplotlib(描画ライブラリ)</a:t>
            </a:r>
          </a:p>
        </p:txBody>
      </p:sp>
      <p:sp>
        <p:nvSpPr>
          <p:cNvPr id="321" name="‘gray’で白黒を指定"/>
          <p:cNvSpPr txBox="1"/>
          <p:nvPr/>
        </p:nvSpPr>
        <p:spPr>
          <a:xfrm>
            <a:off x="15629986" y="5069919"/>
            <a:ext cx="5021556"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‘gray’で白黒を指定</a:t>
            </a:r>
          </a:p>
        </p:txBody>
      </p:sp>
      <p:sp>
        <p:nvSpPr>
          <p:cNvPr id="322" name="plt.imshow(画像もしくは配列, ‘color_mode’)"/>
          <p:cNvSpPr txBox="1"/>
          <p:nvPr/>
        </p:nvSpPr>
        <p:spPr>
          <a:xfrm>
            <a:off x="12087163" y="4130692"/>
            <a:ext cx="12107203"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plt.imshow(画像もしくは配列, ‘color_mode’)</a:t>
            </a:r>
          </a:p>
        </p:txBody>
      </p:sp>
      <p:sp>
        <p:nvSpPr>
          <p:cNvPr id="323" name="plt.show()で表示"/>
          <p:cNvSpPr txBox="1"/>
          <p:nvPr/>
        </p:nvSpPr>
        <p:spPr>
          <a:xfrm>
            <a:off x="15822486" y="6217774"/>
            <a:ext cx="4636556"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plt.show()で表示</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o_categorical()関数を使う"/>
          <p:cNvSpPr txBox="1"/>
          <p:nvPr/>
        </p:nvSpPr>
        <p:spPr>
          <a:xfrm>
            <a:off x="8681119" y="510270"/>
            <a:ext cx="7945502"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to_categorical()関数を使う</a:t>
            </a:r>
          </a:p>
        </p:txBody>
      </p:sp>
      <p:pic>
        <p:nvPicPr>
          <p:cNvPr id="526" name="スクリーンショット 2021-12-07 7.36.14.png" descr="スクリーンショット 2021-12-07 7.36.14.png"/>
          <p:cNvPicPr>
            <a:picLocks noChangeAspect="1"/>
          </p:cNvPicPr>
          <p:nvPr/>
        </p:nvPicPr>
        <p:blipFill>
          <a:blip r:embed="rId2"/>
          <a:srcRect t="70997" r="48776" b="1266"/>
          <a:stretch>
            <a:fillRect/>
          </a:stretch>
        </p:blipFill>
        <p:spPr>
          <a:xfrm>
            <a:off x="13191267" y="8021651"/>
            <a:ext cx="9940589" cy="3247170"/>
          </a:xfrm>
          <a:prstGeom prst="rect">
            <a:avLst/>
          </a:prstGeom>
          <a:ln w="12700">
            <a:miter lim="400000"/>
          </a:ln>
        </p:spPr>
      </p:pic>
      <p:sp>
        <p:nvSpPr>
          <p:cNvPr id="527" name="線"/>
          <p:cNvSpPr/>
          <p:nvPr/>
        </p:nvSpPr>
        <p:spPr>
          <a:xfrm>
            <a:off x="13279984" y="11187025"/>
            <a:ext cx="4784989" cy="917000"/>
          </a:xfrm>
          <a:custGeom>
            <a:avLst/>
            <a:gdLst/>
            <a:ahLst/>
            <a:cxnLst>
              <a:cxn ang="0">
                <a:pos x="wd2" y="hd2"/>
              </a:cxn>
              <a:cxn ang="5400000">
                <a:pos x="wd2" y="hd2"/>
              </a:cxn>
              <a:cxn ang="10800000">
                <a:pos x="wd2" y="hd2"/>
              </a:cxn>
              <a:cxn ang="16200000">
                <a:pos x="wd2" y="hd2"/>
              </a:cxn>
            </a:cxnLst>
            <a:rect l="0" t="0" r="r" b="b"/>
            <a:pathLst>
              <a:path w="21600" h="21600" extrusionOk="0">
                <a:moveTo>
                  <a:pt x="21571" y="0"/>
                </a:moveTo>
                <a:lnTo>
                  <a:pt x="21600" y="21323"/>
                </a:lnTo>
                <a:lnTo>
                  <a:pt x="0" y="21600"/>
                </a:lnTo>
              </a:path>
            </a:pathLst>
          </a:custGeom>
          <a:ln w="190500">
            <a:solidFill>
              <a:srgbClr val="000000"/>
            </a:solidFill>
            <a:miter lim="400000"/>
            <a:tailEnd type="triangle"/>
          </a:ln>
        </p:spPr>
        <p:txBody>
          <a:bodyPr lIns="50800" tIns="50800" rIns="50800" bIns="50800" anchor="ctr"/>
          <a:lstStyle/>
          <a:p>
            <a:endParaRPr/>
          </a:p>
        </p:txBody>
      </p:sp>
      <p:pic>
        <p:nvPicPr>
          <p:cNvPr id="3" name="図 2" descr="カレンダー が含まれている画像&#10;&#10;自動的に生成された説明">
            <a:extLst>
              <a:ext uri="{FF2B5EF4-FFF2-40B4-BE49-F238E27FC236}">
                <a16:creationId xmlns:a16="http://schemas.microsoft.com/office/drawing/2014/main" id="{FCCAD1D8-4C5B-A1A5-7760-C7E26DAA2192}"/>
              </a:ext>
            </a:extLst>
          </p:cNvPr>
          <p:cNvPicPr>
            <a:picLocks noChangeAspect="1"/>
          </p:cNvPicPr>
          <p:nvPr/>
        </p:nvPicPr>
        <p:blipFill rotWithShape="1">
          <a:blip r:embed="rId3">
            <a:extLst>
              <a:ext uri="{28A0092B-C50C-407E-A947-70E740481C1C}">
                <a14:useLocalDpi xmlns:a14="http://schemas.microsoft.com/office/drawing/2010/main" val="0"/>
              </a:ext>
            </a:extLst>
          </a:blip>
          <a:srcRect t="18436"/>
          <a:stretch/>
        </p:blipFill>
        <p:spPr>
          <a:xfrm>
            <a:off x="1252143" y="5308600"/>
            <a:ext cx="8337905" cy="7897130"/>
          </a:xfrm>
          <a:prstGeom prst="rect">
            <a:avLst/>
          </a:prstGeom>
        </p:spPr>
      </p:pic>
      <p:sp>
        <p:nvSpPr>
          <p:cNvPr id="4" name="to_categorical()関数を使う">
            <a:extLst>
              <a:ext uri="{FF2B5EF4-FFF2-40B4-BE49-F238E27FC236}">
                <a16:creationId xmlns:a16="http://schemas.microsoft.com/office/drawing/2014/main" id="{69F06E82-1678-0E79-BE17-198098B2AC8D}"/>
              </a:ext>
            </a:extLst>
          </p:cNvPr>
          <p:cNvSpPr txBox="1"/>
          <p:nvPr/>
        </p:nvSpPr>
        <p:spPr>
          <a:xfrm>
            <a:off x="12730748" y="2847095"/>
            <a:ext cx="1111842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to_categorical(</a:t>
            </a:r>
            <a:r>
              <a:rPr lang="ja-JP" altLang="en-US"/>
              <a:t>変えたい配列</a:t>
            </a:r>
            <a:r>
              <a:rPr lang="en-US" altLang="ja-JP"/>
              <a:t>,</a:t>
            </a:r>
            <a:r>
              <a:rPr lang="ja-JP" altLang="en-US"/>
              <a:t>正解の数</a:t>
            </a:r>
            <a:r>
              <a:t>)</a:t>
            </a:r>
          </a:p>
        </p:txBody>
      </p:sp>
      <p:pic>
        <p:nvPicPr>
          <p:cNvPr id="2" name="図 1" descr="カレンダー が含まれている画像&#10;&#10;自動的に生成された説明">
            <a:extLst>
              <a:ext uri="{FF2B5EF4-FFF2-40B4-BE49-F238E27FC236}">
                <a16:creationId xmlns:a16="http://schemas.microsoft.com/office/drawing/2014/main" id="{512A1849-40AE-645A-4B94-65D1C8C290D1}"/>
              </a:ext>
            </a:extLst>
          </p:cNvPr>
          <p:cNvPicPr>
            <a:picLocks noChangeAspect="1"/>
          </p:cNvPicPr>
          <p:nvPr/>
        </p:nvPicPr>
        <p:blipFill rotWithShape="1">
          <a:blip r:embed="rId3">
            <a:extLst>
              <a:ext uri="{28A0092B-C50C-407E-A947-70E740481C1C}">
                <a14:useLocalDpi xmlns:a14="http://schemas.microsoft.com/office/drawing/2010/main" val="0"/>
              </a:ext>
            </a:extLst>
          </a:blip>
          <a:srcRect l="8935" b="83317"/>
          <a:stretch/>
        </p:blipFill>
        <p:spPr>
          <a:xfrm>
            <a:off x="361485" y="1993966"/>
            <a:ext cx="11830515" cy="2516737"/>
          </a:xfrm>
          <a:prstGeom prst="rect">
            <a:avLst/>
          </a:prstGeom>
          <a:ln>
            <a:solidFill>
              <a:schemeClr val="tx1"/>
            </a:solidFill>
          </a:ln>
        </p:spPr>
      </p:pic>
      <p:sp>
        <p:nvSpPr>
          <p:cNvPr id="5" name="右矢印 4">
            <a:extLst>
              <a:ext uri="{FF2B5EF4-FFF2-40B4-BE49-F238E27FC236}">
                <a16:creationId xmlns:a16="http://schemas.microsoft.com/office/drawing/2014/main" id="{C1D72177-332A-1578-30C2-EC2698B81278}"/>
              </a:ext>
            </a:extLst>
          </p:cNvPr>
          <p:cNvSpPr/>
          <p:nvPr/>
        </p:nvSpPr>
        <p:spPr>
          <a:xfrm rot="5400000">
            <a:off x="21850317" y="3762564"/>
            <a:ext cx="810478" cy="685800"/>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mn-lt"/>
              <a:ea typeface="+mn-ea"/>
              <a:cs typeface="+mn-cs"/>
              <a:sym typeface="ヒラギノ角ゴ ProN W3"/>
            </a:endParaRPr>
          </a:p>
        </p:txBody>
      </p:sp>
      <p:sp>
        <p:nvSpPr>
          <p:cNvPr id="6" name="テキスト ボックス 5">
            <a:extLst>
              <a:ext uri="{FF2B5EF4-FFF2-40B4-BE49-F238E27FC236}">
                <a16:creationId xmlns:a16="http://schemas.microsoft.com/office/drawing/2014/main" id="{0FFA2130-31FF-7060-90C9-4B0DF8413540}"/>
              </a:ext>
            </a:extLst>
          </p:cNvPr>
          <p:cNvSpPr txBox="1"/>
          <p:nvPr/>
        </p:nvSpPr>
        <p:spPr>
          <a:xfrm>
            <a:off x="20675600" y="4744341"/>
            <a:ext cx="317357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今回は</a:t>
            </a:r>
            <a:r>
              <a:rPr kumimoji="0" lang="en-US" altLang="ja-JP"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10</a:t>
            </a:r>
            <a:r>
              <a:rPr kumimoji="0" lang="ja-JP" altLang="en-US"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クラス</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深層学習前のデータの整理"/>
          <p:cNvSpPr txBox="1"/>
          <p:nvPr/>
        </p:nvSpPr>
        <p:spPr>
          <a:xfrm>
            <a:off x="813084" y="556020"/>
            <a:ext cx="22757832" cy="182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lvl1pPr>
          </a:lstStyle>
          <a:p>
            <a:r>
              <a:rPr lang="ja-JP" altLang="en-US" sz="6600"/>
              <a:t>ここまでのまとめ</a:t>
            </a:r>
            <a:endParaRPr lang="en-US" altLang="ja-JP" sz="6600"/>
          </a:p>
          <a:p>
            <a:r>
              <a:rPr lang="ja-JP" altLang="en-US"/>
              <a:t>ノートブックは一度閉じると変数の情報がリセットされるので次回も再度実施します</a:t>
            </a:r>
            <a:endParaRPr/>
          </a:p>
        </p:txBody>
      </p:sp>
      <p:grpSp>
        <p:nvGrpSpPr>
          <p:cNvPr id="13" name="グループ化 12">
            <a:extLst>
              <a:ext uri="{FF2B5EF4-FFF2-40B4-BE49-F238E27FC236}">
                <a16:creationId xmlns:a16="http://schemas.microsoft.com/office/drawing/2014/main" id="{E2063D1C-B567-D148-D65A-AB1775C3730D}"/>
              </a:ext>
            </a:extLst>
          </p:cNvPr>
          <p:cNvGrpSpPr/>
          <p:nvPr/>
        </p:nvGrpSpPr>
        <p:grpSpPr>
          <a:xfrm>
            <a:off x="982781" y="2910205"/>
            <a:ext cx="13882982" cy="10249775"/>
            <a:chOff x="1980233" y="1840473"/>
            <a:chExt cx="7080464" cy="5227491"/>
          </a:xfrm>
        </p:grpSpPr>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075E2188-D6EB-2126-099C-8372AF75C99F}"/>
                </a:ext>
              </a:extLst>
            </p:cNvPr>
            <p:cNvPicPr>
              <a:picLocks noChangeAspect="1"/>
            </p:cNvPicPr>
            <p:nvPr/>
          </p:nvPicPr>
          <p:blipFill rotWithShape="1">
            <a:blip r:embed="rId2">
              <a:extLst>
                <a:ext uri="{28A0092B-C50C-407E-A947-70E740481C1C}">
                  <a14:useLocalDpi xmlns:a14="http://schemas.microsoft.com/office/drawing/2010/main" val="0"/>
                </a:ext>
              </a:extLst>
            </a:blip>
            <a:srcRect l="6614" b="62857"/>
            <a:stretch/>
          </p:blipFill>
          <p:spPr>
            <a:xfrm>
              <a:off x="1980233" y="1840473"/>
              <a:ext cx="7080464" cy="825500"/>
            </a:xfrm>
            <a:prstGeom prst="rect">
              <a:avLst/>
            </a:prstGeom>
          </p:spPr>
        </p:pic>
        <p:pic>
          <p:nvPicPr>
            <p:cNvPr id="8" name="図 7" descr="テキスト&#10;&#10;自動的に生成された説明">
              <a:extLst>
                <a:ext uri="{FF2B5EF4-FFF2-40B4-BE49-F238E27FC236}">
                  <a16:creationId xmlns:a16="http://schemas.microsoft.com/office/drawing/2014/main" id="{D37E23B1-2776-E6B1-6C3B-F9939A4DF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233" y="3111385"/>
              <a:ext cx="6045200" cy="1282700"/>
            </a:xfrm>
            <a:prstGeom prst="rect">
              <a:avLst/>
            </a:prstGeom>
          </p:spPr>
        </p:pic>
        <p:pic>
          <p:nvPicPr>
            <p:cNvPr id="10" name="図 9" descr="ダイアグラム&#10;&#10;低い精度で自動的に生成された説明">
              <a:extLst>
                <a:ext uri="{FF2B5EF4-FFF2-40B4-BE49-F238E27FC236}">
                  <a16:creationId xmlns:a16="http://schemas.microsoft.com/office/drawing/2014/main" id="{79319CE5-17C2-3F3F-8CA4-C483806FF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0233" y="4780687"/>
              <a:ext cx="3225800" cy="825500"/>
            </a:xfrm>
            <a:prstGeom prst="rect">
              <a:avLst/>
            </a:prstGeom>
          </p:spPr>
        </p:pic>
        <p:pic>
          <p:nvPicPr>
            <p:cNvPr id="12" name="図 11" descr="グラフィカル ユーザー インターフェイス, テキスト&#10;&#10;自動的に生成された説明">
              <a:extLst>
                <a:ext uri="{FF2B5EF4-FFF2-40B4-BE49-F238E27FC236}">
                  <a16:creationId xmlns:a16="http://schemas.microsoft.com/office/drawing/2014/main" id="{DE90560F-9D2F-E681-416F-5B8F08CD9A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233" y="5988464"/>
              <a:ext cx="4965700" cy="1079500"/>
            </a:xfrm>
            <a:prstGeom prst="rect">
              <a:avLst/>
            </a:prstGeom>
          </p:spPr>
        </p:pic>
      </p:grpSp>
      <p:sp>
        <p:nvSpPr>
          <p:cNvPr id="15" name="テキスト ボックス 14">
            <a:extLst>
              <a:ext uri="{FF2B5EF4-FFF2-40B4-BE49-F238E27FC236}">
                <a16:creationId xmlns:a16="http://schemas.microsoft.com/office/drawing/2014/main" id="{6A589D2C-79FF-EE28-B372-33E0C9C7C45D}"/>
              </a:ext>
            </a:extLst>
          </p:cNvPr>
          <p:cNvSpPr txBox="1"/>
          <p:nvPr/>
        </p:nvSpPr>
        <p:spPr>
          <a:xfrm>
            <a:off x="16228343" y="3303336"/>
            <a:ext cx="50800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4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mnist</a:t>
            </a:r>
            <a:r>
              <a:rPr kumimoji="0" lang="ja-JP" altLang="en-US" sz="4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の読み込み</a:t>
            </a:r>
          </a:p>
        </p:txBody>
      </p:sp>
      <p:sp>
        <p:nvSpPr>
          <p:cNvPr id="16" name="x_train（特徴量）">
            <a:extLst>
              <a:ext uri="{FF2B5EF4-FFF2-40B4-BE49-F238E27FC236}">
                <a16:creationId xmlns:a16="http://schemas.microsoft.com/office/drawing/2014/main" id="{135C8D3A-D3F2-9756-0995-40F60ED33632}"/>
              </a:ext>
            </a:extLst>
          </p:cNvPr>
          <p:cNvSpPr txBox="1"/>
          <p:nvPr/>
        </p:nvSpPr>
        <p:spPr>
          <a:xfrm>
            <a:off x="13615317" y="5698060"/>
            <a:ext cx="5153026"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x_train（特徴量）</a:t>
            </a:r>
          </a:p>
        </p:txBody>
      </p:sp>
      <p:sp>
        <p:nvSpPr>
          <p:cNvPr id="17" name="・画像の２次元の配列を1次元にする…">
            <a:extLst>
              <a:ext uri="{FF2B5EF4-FFF2-40B4-BE49-F238E27FC236}">
                <a16:creationId xmlns:a16="http://schemas.microsoft.com/office/drawing/2014/main" id="{8D8FC763-1671-FB3E-0EB2-456B7F19C979}"/>
              </a:ext>
            </a:extLst>
          </p:cNvPr>
          <p:cNvSpPr txBox="1"/>
          <p:nvPr/>
        </p:nvSpPr>
        <p:spPr>
          <a:xfrm>
            <a:off x="13615317" y="6858000"/>
            <a:ext cx="9961060" cy="2934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600"/>
            </a:pPr>
            <a:r>
              <a:t>・画像の２次元の配列を1次元にする</a:t>
            </a:r>
          </a:p>
          <a:p>
            <a:pPr algn="l">
              <a:defRPr sz="4600"/>
            </a:pPr>
            <a:endParaRPr lang="en-US"/>
          </a:p>
          <a:p>
            <a:pPr algn="l">
              <a:defRPr sz="4600"/>
            </a:pPr>
            <a:endParaRPr lang="en-US"/>
          </a:p>
          <a:p>
            <a:pPr algn="l">
              <a:defRPr sz="4600"/>
            </a:pPr>
            <a:r>
              <a:t>・正規化する</a:t>
            </a:r>
          </a:p>
        </p:txBody>
      </p:sp>
      <p:sp>
        <p:nvSpPr>
          <p:cNvPr id="20" name="y_train（正解)">
            <a:extLst>
              <a:ext uri="{FF2B5EF4-FFF2-40B4-BE49-F238E27FC236}">
                <a16:creationId xmlns:a16="http://schemas.microsoft.com/office/drawing/2014/main" id="{34B7125B-3037-0E41-1226-1DDB864788A9}"/>
              </a:ext>
            </a:extLst>
          </p:cNvPr>
          <p:cNvSpPr txBox="1"/>
          <p:nvPr/>
        </p:nvSpPr>
        <p:spPr>
          <a:xfrm>
            <a:off x="13880734" y="11043356"/>
            <a:ext cx="4228237"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y_train（正解)</a:t>
            </a:r>
          </a:p>
        </p:txBody>
      </p:sp>
      <p:sp>
        <p:nvSpPr>
          <p:cNvPr id="21" name="・one-hot encoding">
            <a:extLst>
              <a:ext uri="{FF2B5EF4-FFF2-40B4-BE49-F238E27FC236}">
                <a16:creationId xmlns:a16="http://schemas.microsoft.com/office/drawing/2014/main" id="{2E4CB711-2A36-0086-D578-F181A6F6ED91}"/>
              </a:ext>
            </a:extLst>
          </p:cNvPr>
          <p:cNvSpPr txBox="1"/>
          <p:nvPr/>
        </p:nvSpPr>
        <p:spPr>
          <a:xfrm>
            <a:off x="14086204" y="12242482"/>
            <a:ext cx="6219191" cy="68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600"/>
            </a:lvl1pPr>
          </a:lstStyle>
          <a:p>
            <a:r>
              <a:t>・one-hot encoding</a:t>
            </a:r>
          </a:p>
        </p:txBody>
      </p:sp>
    </p:spTree>
    <p:extLst>
      <p:ext uri="{BB962C8B-B14F-4D97-AF65-F5344CB8AC3E}">
        <p14:creationId xmlns:p14="http://schemas.microsoft.com/office/powerpoint/2010/main" val="315162498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0E9F443-A2C7-C0F6-5485-42A40175A9F8}"/>
              </a:ext>
            </a:extLst>
          </p:cNvPr>
          <p:cNvSpPr txBox="1"/>
          <p:nvPr/>
        </p:nvSpPr>
        <p:spPr>
          <a:xfrm>
            <a:off x="11115889" y="594350"/>
            <a:ext cx="16414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課題</a:t>
            </a:r>
            <a:endPar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2" name="テキスト ボックス 1">
            <a:extLst>
              <a:ext uri="{FF2B5EF4-FFF2-40B4-BE49-F238E27FC236}">
                <a16:creationId xmlns:a16="http://schemas.microsoft.com/office/drawing/2014/main" id="{660DB688-EA59-1B51-6D4B-C3554275BB98}"/>
              </a:ext>
            </a:extLst>
          </p:cNvPr>
          <p:cNvSpPr txBox="1"/>
          <p:nvPr/>
        </p:nvSpPr>
        <p:spPr>
          <a:xfrm>
            <a:off x="3754899" y="3897589"/>
            <a:ext cx="14721979"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lang="ja-JP" altLang="en-US" sz="6000" dirty="0"/>
              <a:t>・</a:t>
            </a:r>
            <a:r>
              <a:rPr lang="en-US" altLang="ja-JP" sz="6000" dirty="0"/>
              <a:t>WebClass</a:t>
            </a:r>
            <a:r>
              <a:rPr lang="ja-JP" altLang="en-US" sz="6000" dirty="0"/>
              <a:t>にある課題</a:t>
            </a:r>
            <a:r>
              <a:rPr lang="en-US" altLang="ja-JP" sz="6000" dirty="0"/>
              <a:t>2</a:t>
            </a:r>
            <a:r>
              <a:rPr lang="ja-JP" altLang="en-US" sz="6000" dirty="0"/>
              <a:t>をやりましょう</a:t>
            </a:r>
            <a:endParaRPr lang="en-US" altLang="ja-JP" sz="6000" dirty="0"/>
          </a:p>
        </p:txBody>
      </p:sp>
      <p:sp>
        <p:nvSpPr>
          <p:cNvPr id="7" name="スライド番号プレースホルダー 6">
            <a:extLst>
              <a:ext uri="{FF2B5EF4-FFF2-40B4-BE49-F238E27FC236}">
                <a16:creationId xmlns:a16="http://schemas.microsoft.com/office/drawing/2014/main" id="{018DA40C-4265-EC9D-004A-A91D675A7A6C}"/>
              </a:ext>
            </a:extLst>
          </p:cNvPr>
          <p:cNvSpPr>
            <a:spLocks noGrp="1"/>
          </p:cNvSpPr>
          <p:nvPr>
            <p:ph type="sldNum" sz="quarter" idx="2"/>
          </p:nvPr>
        </p:nvSpPr>
        <p:spPr/>
        <p:txBody>
          <a:bodyPr/>
          <a:lstStyle/>
          <a:p>
            <a:fld id="{86CB4B4D-7CA3-9044-876B-883B54F8677D}" type="slidenum">
              <a:rPr lang="en-US" altLang="ja-JP"/>
              <a:t>32</a:t>
            </a:fld>
            <a:endParaRPr lang="ja-JP" altLang="en-US"/>
          </a:p>
        </p:txBody>
      </p:sp>
      <p:sp>
        <p:nvSpPr>
          <p:cNvPr id="8" name="テキスト ボックス 7">
            <a:extLst>
              <a:ext uri="{FF2B5EF4-FFF2-40B4-BE49-F238E27FC236}">
                <a16:creationId xmlns:a16="http://schemas.microsoft.com/office/drawing/2014/main" id="{B31614D0-B002-CDEA-FB25-6C0E05903A51}"/>
              </a:ext>
            </a:extLst>
          </p:cNvPr>
          <p:cNvSpPr txBox="1"/>
          <p:nvPr/>
        </p:nvSpPr>
        <p:spPr>
          <a:xfrm>
            <a:off x="4358782" y="7088677"/>
            <a:ext cx="16106973"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defTabSz="825500" rtl="0" fontAlgn="auto" latinLnBrk="0" hangingPunct="0">
              <a:lnSpc>
                <a:spcPct val="100000"/>
              </a:lnSpc>
              <a:spcBef>
                <a:spcPts val="0"/>
              </a:spcBef>
              <a:spcAft>
                <a:spcPts val="0"/>
              </a:spcAft>
              <a:buClrTx/>
              <a:buSzTx/>
              <a:tabLst/>
            </a:pPr>
            <a:r>
              <a:rPr lang="ja-JP" altLang="en-US" sz="4800" dirty="0"/>
              <a:t>締め切りは</a:t>
            </a:r>
            <a:r>
              <a:rPr lang="en-US" altLang="ja-JP" sz="4800" dirty="0"/>
              <a:t>1</a:t>
            </a:r>
            <a:r>
              <a:rPr lang="ja-JP" altLang="en-US" sz="4800" dirty="0"/>
              <a:t>週間後の</a:t>
            </a:r>
            <a:r>
              <a:rPr lang="en-US" altLang="ja-JP" sz="4800" dirty="0"/>
              <a:t>5/2</a:t>
            </a:r>
            <a:r>
              <a:rPr lang="ja-JP" altLang="en-US" sz="4800" dirty="0"/>
              <a:t>の</a:t>
            </a:r>
            <a:r>
              <a:rPr lang="en-US" altLang="ja-JP" sz="4800" dirty="0"/>
              <a:t>23:59</a:t>
            </a:r>
            <a:r>
              <a:rPr lang="ja-JP" altLang="en-US" sz="4800" dirty="0"/>
              <a:t>です。</a:t>
            </a:r>
            <a:endParaRPr lang="en-US" altLang="ja-JP" sz="4800" dirty="0"/>
          </a:p>
          <a:p>
            <a:pPr marR="0" defTabSz="825500" rtl="0" fontAlgn="auto" latinLnBrk="0" hangingPunct="0">
              <a:lnSpc>
                <a:spcPct val="100000"/>
              </a:lnSpc>
              <a:spcBef>
                <a:spcPts val="0"/>
              </a:spcBef>
              <a:spcAft>
                <a:spcPts val="0"/>
              </a:spcAft>
              <a:buClrTx/>
              <a:buSzTx/>
              <a:tabLst/>
            </a:pPr>
            <a:r>
              <a:rPr kumimoji="0" lang="ja-JP" altLang="en-US" sz="48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締め切りを過ぎた課題は受け取らないので注意して下さい</a:t>
            </a:r>
            <a:endParaRPr kumimoji="0" lang="en-US" altLang="ja-JP" sz="48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a:p>
            <a:pPr marR="0" defTabSz="825500" rtl="0" fontAlgn="auto" latinLnBrk="0" hangingPunct="0">
              <a:lnSpc>
                <a:spcPct val="100000"/>
              </a:lnSpc>
              <a:spcBef>
                <a:spcPts val="0"/>
              </a:spcBef>
              <a:spcAft>
                <a:spcPts val="0"/>
              </a:spcAft>
              <a:buClrTx/>
              <a:buSzTx/>
              <a:tabLst/>
            </a:pPr>
            <a:r>
              <a:rPr lang="en-US" altLang="ja-JP" sz="4800" dirty="0"/>
              <a:t>(1</a:t>
            </a:r>
            <a:r>
              <a:rPr lang="ja-JP" altLang="en-US" sz="4800" dirty="0"/>
              <a:t>週間後に正解をアップします</a:t>
            </a:r>
            <a:r>
              <a:rPr lang="en-US" altLang="ja-JP" sz="4800" dirty="0"/>
              <a:t>)</a:t>
            </a:r>
            <a:endParaRPr kumimoji="0" lang="en-US" altLang="ja-JP" sz="48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4748655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１つ目を取り出してみる"/>
          <p:cNvSpPr txBox="1"/>
          <p:nvPr/>
        </p:nvSpPr>
        <p:spPr>
          <a:xfrm>
            <a:off x="4768646" y="512153"/>
            <a:ext cx="8041006" cy="831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700"/>
            </a:lvl1pPr>
          </a:lstStyle>
          <a:p>
            <a:r>
              <a:t>１つ目を取り出してみる</a:t>
            </a:r>
          </a:p>
        </p:txBody>
      </p:sp>
      <p:sp>
        <p:nvSpPr>
          <p:cNvPr id="292" name="print(x_train[0])"/>
          <p:cNvSpPr txBox="1"/>
          <p:nvPr/>
        </p:nvSpPr>
        <p:spPr>
          <a:xfrm>
            <a:off x="13293902" y="528028"/>
            <a:ext cx="5600066" cy="800100"/>
          </a:xfrm>
          <a:prstGeom prst="rect">
            <a:avLst/>
          </a:prstGeom>
          <a:ln w="635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lvl1pPr>
          </a:lstStyle>
          <a:p>
            <a:r>
              <a:t>print(x_train[0])</a:t>
            </a:r>
          </a:p>
        </p:txBody>
      </p:sp>
      <p:pic>
        <p:nvPicPr>
          <p:cNvPr id="5" name="スクリーンショット 2021-12-07 7.10.14.png" descr="スクリーンショット 2021-12-07 7.10.14.png">
            <a:extLst>
              <a:ext uri="{FF2B5EF4-FFF2-40B4-BE49-F238E27FC236}">
                <a16:creationId xmlns:a16="http://schemas.microsoft.com/office/drawing/2014/main" id="{4D0DB06E-A95C-41AE-AE49-C39C04244EA0}"/>
              </a:ext>
            </a:extLst>
          </p:cNvPr>
          <p:cNvPicPr>
            <a:picLocks noChangeAspect="1"/>
          </p:cNvPicPr>
          <p:nvPr/>
        </p:nvPicPr>
        <p:blipFill>
          <a:blip r:embed="rId2"/>
          <a:stretch>
            <a:fillRect/>
          </a:stretch>
        </p:blipFill>
        <p:spPr>
          <a:xfrm>
            <a:off x="1931879" y="1490598"/>
            <a:ext cx="20520242" cy="11805404"/>
          </a:xfrm>
          <a:prstGeom prst="rect">
            <a:avLst/>
          </a:prstGeom>
          <a:ln w="12700">
            <a:miter lim="400000"/>
          </a:ln>
        </p:spPr>
      </p:pic>
    </p:spTree>
    <p:extLst>
      <p:ext uri="{BB962C8B-B14F-4D97-AF65-F5344CB8AC3E}">
        <p14:creationId xmlns:p14="http://schemas.microsoft.com/office/powerpoint/2010/main" val="32533103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 name="スクリーンショット 2021-12-07 7.27.17.png" descr="スクリーンショット 2021-12-07 7.27.17.png"/>
          <p:cNvPicPr>
            <a:picLocks noChangeAspect="1"/>
          </p:cNvPicPr>
          <p:nvPr/>
        </p:nvPicPr>
        <p:blipFill>
          <a:blip r:embed="rId2"/>
          <a:stretch>
            <a:fillRect/>
          </a:stretch>
        </p:blipFill>
        <p:spPr>
          <a:xfrm>
            <a:off x="707933" y="3375241"/>
            <a:ext cx="10421774" cy="9124369"/>
          </a:xfrm>
          <a:prstGeom prst="rect">
            <a:avLst/>
          </a:prstGeom>
          <a:ln w="12700">
            <a:miter lim="400000"/>
          </a:ln>
        </p:spPr>
      </p:pic>
      <p:pic>
        <p:nvPicPr>
          <p:cNvPr id="326" name="スクリーンショット 2021-12-07 7.30.18.png" descr="スクリーンショット 2021-12-07 7.30.18.png"/>
          <p:cNvPicPr>
            <a:picLocks noChangeAspect="1"/>
          </p:cNvPicPr>
          <p:nvPr/>
        </p:nvPicPr>
        <p:blipFill>
          <a:blip r:embed="rId3"/>
          <a:stretch>
            <a:fillRect/>
          </a:stretch>
        </p:blipFill>
        <p:spPr>
          <a:xfrm>
            <a:off x="12344076" y="3374198"/>
            <a:ext cx="10766694" cy="9126455"/>
          </a:xfrm>
          <a:prstGeom prst="rect">
            <a:avLst/>
          </a:prstGeom>
          <a:ln w="12700">
            <a:miter lim="400000"/>
          </a:ln>
        </p:spPr>
      </p:pic>
      <p:sp>
        <p:nvSpPr>
          <p:cNvPr id="327" name="plt.plot(x,y)でxとyの値を直線で結ぶ…"/>
          <p:cNvSpPr txBox="1"/>
          <p:nvPr/>
        </p:nvSpPr>
        <p:spPr>
          <a:xfrm>
            <a:off x="6215790" y="761731"/>
            <a:ext cx="12350052" cy="1898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3500"/>
            </a:pPr>
            <a:r>
              <a:t>plt.plot(x,y)でxとyの値を直線で結ぶ</a:t>
            </a:r>
          </a:p>
          <a:p>
            <a:pPr algn="l">
              <a:defRPr sz="3500"/>
            </a:pPr>
            <a:r>
              <a:t>plt.imshow(x)でxの画像データもしくは配列を描画する</a:t>
            </a:r>
          </a:p>
          <a:p>
            <a:pPr algn="l">
              <a:defRPr sz="3500"/>
            </a:pPr>
            <a:r>
              <a:t>白黒(gray)を指示した場合、数字が大きいほど白い(0~255)</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 name="スクリーンショット 2021-12-07 7.22.08.png" descr="スクリーンショット 2021-12-07 7.22.08.png"/>
          <p:cNvPicPr>
            <a:picLocks noChangeAspect="1"/>
          </p:cNvPicPr>
          <p:nvPr/>
        </p:nvPicPr>
        <p:blipFill>
          <a:blip r:embed="rId2"/>
          <a:stretch>
            <a:fillRect/>
          </a:stretch>
        </p:blipFill>
        <p:spPr>
          <a:xfrm>
            <a:off x="1312066" y="805268"/>
            <a:ext cx="10921555" cy="12105464"/>
          </a:xfrm>
          <a:prstGeom prst="rect">
            <a:avLst/>
          </a:prstGeom>
          <a:ln w="12700">
            <a:miter lim="400000"/>
          </a:ln>
        </p:spPr>
      </p:pic>
      <p:sp>
        <p:nvSpPr>
          <p:cNvPr id="330" name="画像を描画する"/>
          <p:cNvSpPr txBox="1"/>
          <p:nvPr/>
        </p:nvSpPr>
        <p:spPr>
          <a:xfrm>
            <a:off x="16172264" y="980565"/>
            <a:ext cx="3937001"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画像を描画する</a:t>
            </a:r>
          </a:p>
        </p:txBody>
      </p:sp>
      <p:sp>
        <p:nvSpPr>
          <p:cNvPr id="331" name="matplotlib(描画ライブラリ)"/>
          <p:cNvSpPr txBox="1"/>
          <p:nvPr/>
        </p:nvSpPr>
        <p:spPr>
          <a:xfrm>
            <a:off x="14473619" y="2435414"/>
            <a:ext cx="7334289"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matplotlib(描画ライブラリ)</a:t>
            </a:r>
          </a:p>
        </p:txBody>
      </p:sp>
      <p:sp>
        <p:nvSpPr>
          <p:cNvPr id="332" name="‘gray’で白黒を指定"/>
          <p:cNvSpPr txBox="1"/>
          <p:nvPr/>
        </p:nvSpPr>
        <p:spPr>
          <a:xfrm>
            <a:off x="15629986" y="3890263"/>
            <a:ext cx="5021556" cy="654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‘gray’で白黒を指定</a:t>
            </a:r>
          </a:p>
        </p:txBody>
      </p:sp>
      <p:sp>
        <p:nvSpPr>
          <p:cNvPr id="333" name="数字の５らしい"/>
          <p:cNvSpPr txBox="1"/>
          <p:nvPr/>
        </p:nvSpPr>
        <p:spPr>
          <a:xfrm>
            <a:off x="15883237" y="9921685"/>
            <a:ext cx="3937001" cy="654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300"/>
            </a:lvl1pPr>
          </a:lstStyle>
          <a:p>
            <a:r>
              <a:t>数字の５らしい</a:t>
            </a:r>
          </a:p>
        </p:txBody>
      </p:sp>
      <p:pic>
        <p:nvPicPr>
          <p:cNvPr id="2" name="図 1" descr="グラフィカル ユーザー インターフェイス, テキスト, アプリケーション&#10;&#10;自動的に生成された説明">
            <a:extLst>
              <a:ext uri="{FF2B5EF4-FFF2-40B4-BE49-F238E27FC236}">
                <a16:creationId xmlns:a16="http://schemas.microsoft.com/office/drawing/2014/main" id="{75EB9AB1-C210-B11D-4C04-A418FA5F174A}"/>
              </a:ext>
            </a:extLst>
          </p:cNvPr>
          <p:cNvPicPr>
            <a:picLocks noChangeAspect="1"/>
          </p:cNvPicPr>
          <p:nvPr/>
        </p:nvPicPr>
        <p:blipFill rotWithShape="1">
          <a:blip r:embed="rId3">
            <a:extLst>
              <a:ext uri="{28A0092B-C50C-407E-A947-70E740481C1C}">
                <a14:useLocalDpi xmlns:a14="http://schemas.microsoft.com/office/drawing/2010/main" val="0"/>
              </a:ext>
            </a:extLst>
          </a:blip>
          <a:srcRect l="13961" t="55238" r="24458" b="513"/>
          <a:stretch/>
        </p:blipFill>
        <p:spPr>
          <a:xfrm>
            <a:off x="15198811" y="5918199"/>
            <a:ext cx="7277360" cy="2879811"/>
          </a:xfrm>
          <a:prstGeom prst="rect">
            <a:avLst/>
          </a:prstGeom>
          <a:ln>
            <a:solidFill>
              <a:schemeClr val="tx1"/>
            </a:solid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画像を描画する"/>
          <p:cNvSpPr txBox="1"/>
          <p:nvPr/>
        </p:nvSpPr>
        <p:spPr>
          <a:xfrm>
            <a:off x="16172264" y="980565"/>
            <a:ext cx="3937001" cy="654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300"/>
            </a:lvl1pPr>
          </a:lstStyle>
          <a:p>
            <a:r>
              <a:t>画像を描画する</a:t>
            </a:r>
          </a:p>
        </p:txBody>
      </p:sp>
      <p:sp>
        <p:nvSpPr>
          <p:cNvPr id="331" name="matplotlib(描画ライブラリ)"/>
          <p:cNvSpPr txBox="1"/>
          <p:nvPr/>
        </p:nvSpPr>
        <p:spPr>
          <a:xfrm>
            <a:off x="14473619" y="2435414"/>
            <a:ext cx="7334289" cy="654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300"/>
            </a:lvl1pPr>
          </a:lstStyle>
          <a:p>
            <a:r>
              <a:t>matplotlib(描画ライブラリ)</a:t>
            </a:r>
          </a:p>
        </p:txBody>
      </p:sp>
      <p:sp>
        <p:nvSpPr>
          <p:cNvPr id="332" name="‘gray’で白黒を指定"/>
          <p:cNvSpPr txBox="1"/>
          <p:nvPr/>
        </p:nvSpPr>
        <p:spPr>
          <a:xfrm>
            <a:off x="15629986" y="3890263"/>
            <a:ext cx="5021556" cy="654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300"/>
            </a:lvl1pPr>
          </a:lstStyle>
          <a:p>
            <a:r>
              <a:t>‘gray’で白黒を指定</a:t>
            </a:r>
          </a:p>
        </p:txBody>
      </p:sp>
      <p:sp>
        <p:nvSpPr>
          <p:cNvPr id="333" name="数字の５らしい"/>
          <p:cNvSpPr txBox="1"/>
          <p:nvPr/>
        </p:nvSpPr>
        <p:spPr>
          <a:xfrm>
            <a:off x="15480518" y="9438970"/>
            <a:ext cx="3803926" cy="7643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300"/>
            </a:lvl1pPr>
          </a:lstStyle>
          <a:p>
            <a:r>
              <a:t>数字の</a:t>
            </a:r>
            <a:r>
              <a:rPr lang="en-US"/>
              <a:t>2</a:t>
            </a:r>
            <a:r>
              <a:t>らしい</a:t>
            </a:r>
          </a:p>
        </p:txBody>
      </p:sp>
      <p:pic>
        <p:nvPicPr>
          <p:cNvPr id="3" name="図 2" descr="グラフィカル ユーザー インターフェイス, アプリケーション, QR コード&#10;&#10;自動的に生成された説明">
            <a:extLst>
              <a:ext uri="{FF2B5EF4-FFF2-40B4-BE49-F238E27FC236}">
                <a16:creationId xmlns:a16="http://schemas.microsoft.com/office/drawing/2014/main" id="{CCD9B6DD-C502-26BB-1C3C-9531F3E8A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78" y="254968"/>
            <a:ext cx="9380463" cy="10918555"/>
          </a:xfrm>
          <a:prstGeom prst="rect">
            <a:avLst/>
          </a:prstGeom>
        </p:spPr>
      </p:pic>
      <p:pic>
        <p:nvPicPr>
          <p:cNvPr id="5" name="図 4" descr="グラフィカル ユーザー インターフェイス&#10;&#10;中程度の精度で自動的に生成された説明">
            <a:extLst>
              <a:ext uri="{FF2B5EF4-FFF2-40B4-BE49-F238E27FC236}">
                <a16:creationId xmlns:a16="http://schemas.microsoft.com/office/drawing/2014/main" id="{87ABF37E-5CA1-AFF0-C9DE-24888AB73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3981" y="5598851"/>
            <a:ext cx="5445819" cy="2518297"/>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スクリーンショット 2021-12-07 7.36.14.png" descr="スクリーンショット 2021-12-07 7.36.14.png"/>
          <p:cNvPicPr>
            <a:picLocks noChangeAspect="1"/>
          </p:cNvPicPr>
          <p:nvPr/>
        </p:nvPicPr>
        <p:blipFill>
          <a:blip r:embed="rId2"/>
          <a:srcRect b="33653"/>
          <a:stretch>
            <a:fillRect/>
          </a:stretch>
        </p:blipFill>
        <p:spPr>
          <a:xfrm>
            <a:off x="2488803" y="1595277"/>
            <a:ext cx="19406390" cy="7767458"/>
          </a:xfrm>
          <a:prstGeom prst="rect">
            <a:avLst/>
          </a:prstGeom>
          <a:ln w="12700">
            <a:miter lim="400000"/>
          </a:ln>
        </p:spPr>
      </p:pic>
      <p:sp>
        <p:nvSpPr>
          <p:cNvPr id="336" name="10個並べてみる"/>
          <p:cNvSpPr txBox="1"/>
          <p:nvPr/>
        </p:nvSpPr>
        <p:spPr>
          <a:xfrm>
            <a:off x="10249153" y="737220"/>
            <a:ext cx="3885693"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10個並べてみる</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for文"/>
          <p:cNvSpPr txBox="1"/>
          <p:nvPr/>
        </p:nvSpPr>
        <p:spPr>
          <a:xfrm>
            <a:off x="9636817" y="682948"/>
            <a:ext cx="5110373"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for文</a:t>
            </a:r>
            <a:r>
              <a:rPr lang="ja-JP" altLang="en-US"/>
              <a:t>と</a:t>
            </a:r>
            <a:r>
              <a:rPr lang="en-US" altLang="ja-JP"/>
              <a:t>range</a:t>
            </a:r>
            <a:r>
              <a:rPr lang="ja-JP" altLang="en-US"/>
              <a:t>関数</a:t>
            </a:r>
            <a:r>
              <a:t>　</a:t>
            </a:r>
          </a:p>
        </p:txBody>
      </p:sp>
      <p:pic>
        <p:nvPicPr>
          <p:cNvPr id="3" name="図 2"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11DE9DEE-2D08-0509-A93A-1812C2E85BEC}"/>
              </a:ext>
            </a:extLst>
          </p:cNvPr>
          <p:cNvPicPr>
            <a:picLocks noChangeAspect="1"/>
          </p:cNvPicPr>
          <p:nvPr/>
        </p:nvPicPr>
        <p:blipFill rotWithShape="1">
          <a:blip r:embed="rId2">
            <a:extLst>
              <a:ext uri="{28A0092B-C50C-407E-A947-70E740481C1C}">
                <a14:useLocalDpi xmlns:a14="http://schemas.microsoft.com/office/drawing/2010/main" val="0"/>
              </a:ext>
            </a:extLst>
          </a:blip>
          <a:srcRect l="1831" t="68491" r="-1831" b="-1833"/>
          <a:stretch/>
        </p:blipFill>
        <p:spPr>
          <a:xfrm>
            <a:off x="17317580" y="2430555"/>
            <a:ext cx="5687583" cy="4623851"/>
          </a:xfrm>
          <a:prstGeom prst="rect">
            <a:avLst/>
          </a:prstGeom>
          <a:ln>
            <a:solidFill>
              <a:schemeClr val="tx1"/>
            </a:solidFill>
          </a:ln>
        </p:spPr>
      </p:pic>
      <p:pic>
        <p:nvPicPr>
          <p:cNvPr id="4" name="図 3"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C46A3970-1388-99AB-4CDA-AE308CE27AE0}"/>
              </a:ext>
            </a:extLst>
          </p:cNvPr>
          <p:cNvPicPr>
            <a:picLocks noChangeAspect="1"/>
          </p:cNvPicPr>
          <p:nvPr/>
        </p:nvPicPr>
        <p:blipFill rotWithShape="1">
          <a:blip r:embed="rId2">
            <a:extLst>
              <a:ext uri="{28A0092B-C50C-407E-A947-70E740481C1C}">
                <a14:useLocalDpi xmlns:a14="http://schemas.microsoft.com/office/drawing/2010/main" val="0"/>
              </a:ext>
            </a:extLst>
          </a:blip>
          <a:srcRect l="-485" t="34954" r="485" b="33119"/>
          <a:stretch/>
        </p:blipFill>
        <p:spPr>
          <a:xfrm>
            <a:off x="1447158" y="2430554"/>
            <a:ext cx="5687583" cy="4427711"/>
          </a:xfrm>
          <a:prstGeom prst="rect">
            <a:avLst/>
          </a:prstGeom>
          <a:ln>
            <a:solidFill>
              <a:schemeClr val="tx1"/>
            </a:solidFill>
          </a:ln>
        </p:spPr>
      </p:pic>
      <p:pic>
        <p:nvPicPr>
          <p:cNvPr id="6" name="図 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5E159D34-EEF1-C4DE-346C-551B955CD1AD}"/>
              </a:ext>
            </a:extLst>
          </p:cNvPr>
          <p:cNvPicPr>
            <a:picLocks noChangeAspect="1"/>
          </p:cNvPicPr>
          <p:nvPr/>
        </p:nvPicPr>
        <p:blipFill rotWithShape="1">
          <a:blip r:embed="rId2">
            <a:extLst>
              <a:ext uri="{28A0092B-C50C-407E-A947-70E740481C1C}">
                <a14:useLocalDpi xmlns:a14="http://schemas.microsoft.com/office/drawing/2010/main" val="0"/>
              </a:ext>
            </a:extLst>
          </a:blip>
          <a:srcRect b="68073"/>
          <a:stretch/>
        </p:blipFill>
        <p:spPr>
          <a:xfrm>
            <a:off x="10007233" y="2430554"/>
            <a:ext cx="5939532" cy="4623852"/>
          </a:xfrm>
          <a:prstGeom prst="rect">
            <a:avLst/>
          </a:prstGeom>
          <a:ln>
            <a:solidFill>
              <a:schemeClr val="tx1"/>
            </a:solidFill>
          </a:ln>
        </p:spPr>
      </p:pic>
      <p:sp>
        <p:nvSpPr>
          <p:cNvPr id="8" name="for文">
            <a:extLst>
              <a:ext uri="{FF2B5EF4-FFF2-40B4-BE49-F238E27FC236}">
                <a16:creationId xmlns:a16="http://schemas.microsoft.com/office/drawing/2014/main" id="{0410FFDD-034F-5078-C113-2394D6FCB24F}"/>
              </a:ext>
            </a:extLst>
          </p:cNvPr>
          <p:cNvSpPr txBox="1"/>
          <p:nvPr/>
        </p:nvSpPr>
        <p:spPr>
          <a:xfrm>
            <a:off x="1447158" y="7451245"/>
            <a:ext cx="7025962"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pPr algn="l"/>
            <a:r>
              <a:t>for</a:t>
            </a:r>
            <a:r>
              <a:rPr lang="en-US"/>
              <a:t> (変数) in range(A,B,C):</a:t>
            </a:r>
          </a:p>
          <a:p>
            <a:pPr algn="l"/>
            <a:r>
              <a:rPr lang="en-US"/>
              <a:t>    (処理内容)</a:t>
            </a:r>
            <a:endParaRPr/>
          </a:p>
        </p:txBody>
      </p:sp>
      <p:sp>
        <p:nvSpPr>
          <p:cNvPr id="9" name="for文">
            <a:extLst>
              <a:ext uri="{FF2B5EF4-FFF2-40B4-BE49-F238E27FC236}">
                <a16:creationId xmlns:a16="http://schemas.microsoft.com/office/drawing/2014/main" id="{2F955452-C449-DEF0-3A28-D94E9FF2E691}"/>
              </a:ext>
            </a:extLst>
          </p:cNvPr>
          <p:cNvSpPr txBox="1"/>
          <p:nvPr/>
        </p:nvSpPr>
        <p:spPr>
          <a:xfrm>
            <a:off x="1179528" y="9221806"/>
            <a:ext cx="9839232"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pPr algn="l"/>
            <a:r>
              <a:rPr lang="en-US"/>
              <a:t>A(以上)からB(未満)でC刻みに変数に代入</a:t>
            </a:r>
            <a:endParaRPr/>
          </a:p>
        </p:txBody>
      </p:sp>
      <p:sp>
        <p:nvSpPr>
          <p:cNvPr id="10" name="テキスト ボックス 9">
            <a:extLst>
              <a:ext uri="{FF2B5EF4-FFF2-40B4-BE49-F238E27FC236}">
                <a16:creationId xmlns:a16="http://schemas.microsoft.com/office/drawing/2014/main" id="{9EA7895E-2CCF-42EE-F31B-300B4D7CD7CF}"/>
              </a:ext>
            </a:extLst>
          </p:cNvPr>
          <p:cNvSpPr txBox="1"/>
          <p:nvPr/>
        </p:nvSpPr>
        <p:spPr>
          <a:xfrm>
            <a:off x="16131973" y="4229519"/>
            <a:ext cx="100039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ja-JP" sz="6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rPr>
              <a:t>=</a:t>
            </a:r>
            <a:endParaRPr kumimoji="0" lang="ja-JP" altLang="en-US" sz="6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11" name="for文">
            <a:extLst>
              <a:ext uri="{FF2B5EF4-FFF2-40B4-BE49-F238E27FC236}">
                <a16:creationId xmlns:a16="http://schemas.microsoft.com/office/drawing/2014/main" id="{1BE600A8-D199-C209-D8F1-7E36572D12EE}"/>
              </a:ext>
            </a:extLst>
          </p:cNvPr>
          <p:cNvSpPr txBox="1"/>
          <p:nvPr/>
        </p:nvSpPr>
        <p:spPr>
          <a:xfrm>
            <a:off x="1179528" y="10618597"/>
            <a:ext cx="8515152"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pPr algn="l"/>
            <a:r>
              <a:rPr lang="ja-JP" altLang="en-US"/>
              <a:t>この例だと</a:t>
            </a:r>
            <a:r>
              <a:rPr lang="en-US" altLang="ja-JP"/>
              <a:t>1</a:t>
            </a:r>
            <a:r>
              <a:rPr lang="ja-JP" altLang="en-US"/>
              <a:t>から</a:t>
            </a:r>
            <a:r>
              <a:rPr lang="en-US" altLang="ja-JP"/>
              <a:t>1</a:t>
            </a:r>
            <a:r>
              <a:rPr lang="ja-JP" altLang="en-US"/>
              <a:t>つ飛ばしで</a:t>
            </a:r>
            <a:r>
              <a:rPr lang="en-US" altLang="ja-JP"/>
              <a:t>9</a:t>
            </a:r>
            <a:r>
              <a:rPr lang="ja-JP" altLang="en-US"/>
              <a:t>まで</a:t>
            </a:r>
            <a:endParaRPr lang="en-US" altLang="ja-JP"/>
          </a:p>
          <a:p>
            <a:pPr algn="l"/>
            <a:r>
              <a:rPr lang="en-US"/>
              <a:t>i</a:t>
            </a:r>
            <a:r>
              <a:rPr lang="ja-JP" altLang="en-US"/>
              <a:t>は順に</a:t>
            </a:r>
            <a:r>
              <a:rPr lang="en-US" altLang="ja-JP"/>
              <a:t>1,3,5,7,9</a:t>
            </a:r>
            <a:r>
              <a:rPr lang="ja-JP" altLang="en-US"/>
              <a:t>が代入されて処理</a:t>
            </a:r>
            <a:endParaRPr/>
          </a:p>
        </p:txBody>
      </p:sp>
      <p:sp>
        <p:nvSpPr>
          <p:cNvPr id="12" name="for文">
            <a:extLst>
              <a:ext uri="{FF2B5EF4-FFF2-40B4-BE49-F238E27FC236}">
                <a16:creationId xmlns:a16="http://schemas.microsoft.com/office/drawing/2014/main" id="{9A9C37CE-53D8-91D4-3367-D81D6F045EBB}"/>
              </a:ext>
            </a:extLst>
          </p:cNvPr>
          <p:cNvSpPr txBox="1"/>
          <p:nvPr/>
        </p:nvSpPr>
        <p:spPr>
          <a:xfrm>
            <a:off x="12636258" y="8914029"/>
            <a:ext cx="1088919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pPr algn="l"/>
            <a:r>
              <a:rPr lang="en-US"/>
              <a:t>range(B)</a:t>
            </a:r>
            <a:r>
              <a:rPr lang="ja-JP" altLang="en-US"/>
              <a:t>のように数字</a:t>
            </a:r>
            <a:r>
              <a:rPr lang="en-US" altLang="ja-JP"/>
              <a:t>1</a:t>
            </a:r>
            <a:r>
              <a:rPr lang="ja-JP" altLang="en-US"/>
              <a:t>つにすると</a:t>
            </a:r>
            <a:endParaRPr lang="en-US" altLang="ja-JP"/>
          </a:p>
          <a:p>
            <a:pPr algn="l"/>
            <a:r>
              <a:rPr lang="ja-JP" altLang="en-US"/>
              <a:t>開始の</a:t>
            </a:r>
            <a:r>
              <a:rPr lang="en-US" altLang="ja-JP"/>
              <a:t>A</a:t>
            </a:r>
            <a:r>
              <a:rPr lang="ja-JP" altLang="en-US"/>
              <a:t>を</a:t>
            </a:r>
            <a:r>
              <a:rPr lang="en-US" altLang="ja-JP"/>
              <a:t>0</a:t>
            </a:r>
            <a:r>
              <a:rPr lang="ja-JP" altLang="en-US"/>
              <a:t>、刻み幅</a:t>
            </a:r>
            <a:r>
              <a:rPr lang="en-US" altLang="ja-JP"/>
              <a:t>C</a:t>
            </a:r>
            <a:r>
              <a:rPr lang="ja-JP" altLang="en-US"/>
              <a:t>を</a:t>
            </a:r>
            <a:r>
              <a:rPr lang="en-US" altLang="ja-JP"/>
              <a:t>1</a:t>
            </a:r>
            <a:r>
              <a:rPr lang="ja-JP" altLang="en-US"/>
              <a:t>の設定で省略出来る</a:t>
            </a:r>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14835</TotalTime>
  <Words>1447</Words>
  <Application>Microsoft Macintosh PowerPoint</Application>
  <PresentationFormat>ユーザー設定</PresentationFormat>
  <Paragraphs>240</Paragraphs>
  <Slides>32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ヒラギノ角ゴ ProN W3</vt:lpstr>
      <vt:lpstr>ヒラギノ角ゴ ProN W6</vt:lpstr>
      <vt:lpstr>Arial</vt:lpstr>
      <vt:lpstr>Helvetica Neue Light</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20</cp:revision>
  <dcterms:modified xsi:type="dcterms:W3CDTF">2024-07-23T15:37:29Z</dcterms:modified>
</cp:coreProperties>
</file>